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2" r:id="rId1"/>
  </p:sldMasterIdLst>
  <p:notesMasterIdLst>
    <p:notesMasterId r:id="rId28"/>
  </p:notesMasterIdLst>
  <p:sldIdLst>
    <p:sldId id="256" r:id="rId2"/>
    <p:sldId id="274" r:id="rId3"/>
    <p:sldId id="257" r:id="rId4"/>
    <p:sldId id="294" r:id="rId5"/>
    <p:sldId id="279" r:id="rId6"/>
    <p:sldId id="305" r:id="rId7"/>
    <p:sldId id="306" r:id="rId8"/>
    <p:sldId id="307" r:id="rId9"/>
    <p:sldId id="308" r:id="rId10"/>
    <p:sldId id="309" r:id="rId11"/>
    <p:sldId id="310" r:id="rId12"/>
    <p:sldId id="311" r:id="rId13"/>
    <p:sldId id="312" r:id="rId14"/>
    <p:sldId id="313" r:id="rId15"/>
    <p:sldId id="315" r:id="rId16"/>
    <p:sldId id="314" r:id="rId17"/>
    <p:sldId id="316" r:id="rId18"/>
    <p:sldId id="317" r:id="rId19"/>
    <p:sldId id="318" r:id="rId20"/>
    <p:sldId id="319" r:id="rId21"/>
    <p:sldId id="320" r:id="rId22"/>
    <p:sldId id="321" r:id="rId23"/>
    <p:sldId id="322" r:id="rId24"/>
    <p:sldId id="323" r:id="rId25"/>
    <p:sldId id="324" r:id="rId26"/>
    <p:sldId id="325" r:id="rId2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ST. Arifa Akter" initials="MAA" lastIdx="1" clrIdx="0">
    <p:extLst>
      <p:ext uri="{19B8F6BF-5375-455C-9EA6-DF929625EA0E}">
        <p15:presenceInfo xmlns="" xmlns:p15="http://schemas.microsoft.com/office/powerpoint/2012/main" userId="96860e4680c50108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0066"/>
    <a:srgbClr val="0033CC"/>
    <a:srgbClr val="33CC33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000" autoAdjust="0"/>
    <p:restoredTop sz="94662" autoAdjust="0"/>
  </p:normalViewPr>
  <p:slideViewPr>
    <p:cSldViewPr snapToGrid="0">
      <p:cViewPr>
        <p:scale>
          <a:sx n="76" d="100"/>
          <a:sy n="76" d="100"/>
        </p:scale>
        <p:origin x="-504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B355D4-6892-4D3F-94BC-60DDE2666E0D}" type="datetimeFigureOut">
              <a:rPr lang="en-US" smtClean="0"/>
              <a:pPr/>
              <a:t>2/28/2021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1BAD04-2279-4314-B2A1-D0D04F44DA9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937460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D604A-B6B2-4DC3-82C3-6CE631F21C2F}" type="datetimeFigureOut">
              <a:rPr lang="en-US" smtClean="0"/>
              <a:pPr/>
              <a:t>2/28/2021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8CF37-67F3-4A77-8D2B-2C80ABFC2B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D604A-B6B2-4DC3-82C3-6CE631F21C2F}" type="datetimeFigureOut">
              <a:rPr lang="en-US" smtClean="0"/>
              <a:pPr/>
              <a:t>2/28/2021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8CF37-67F3-4A77-8D2B-2C80ABFC2B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D604A-B6B2-4DC3-82C3-6CE631F21C2F}" type="datetimeFigureOut">
              <a:rPr lang="en-US" smtClean="0"/>
              <a:pPr/>
              <a:t>2/28/2021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8CF37-67F3-4A77-8D2B-2C80ABFC2B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D604A-B6B2-4DC3-82C3-6CE631F21C2F}" type="datetimeFigureOut">
              <a:rPr lang="en-US" smtClean="0"/>
              <a:pPr/>
              <a:t>2/28/2021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8CF37-67F3-4A77-8D2B-2C80ABFC2B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D604A-B6B2-4DC3-82C3-6CE631F21C2F}" type="datetimeFigureOut">
              <a:rPr lang="en-US" smtClean="0"/>
              <a:pPr/>
              <a:t>2/28/2021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8CF37-67F3-4A77-8D2B-2C80ABFC2B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D604A-B6B2-4DC3-82C3-6CE631F21C2F}" type="datetimeFigureOut">
              <a:rPr lang="en-US" smtClean="0"/>
              <a:pPr/>
              <a:t>2/28/2021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8CF37-67F3-4A77-8D2B-2C80ABFC2B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D604A-B6B2-4DC3-82C3-6CE631F21C2F}" type="datetimeFigureOut">
              <a:rPr lang="en-US" smtClean="0"/>
              <a:pPr/>
              <a:t>2/28/2021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8CF37-67F3-4A77-8D2B-2C80ABFC2B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D604A-B6B2-4DC3-82C3-6CE631F21C2F}" type="datetimeFigureOut">
              <a:rPr lang="en-US" smtClean="0"/>
              <a:pPr/>
              <a:t>2/28/2021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8CF37-67F3-4A77-8D2B-2C80ABFC2B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D604A-B6B2-4DC3-82C3-6CE631F21C2F}" type="datetimeFigureOut">
              <a:rPr lang="en-US" smtClean="0"/>
              <a:pPr/>
              <a:t>2/28/2021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8CF37-67F3-4A77-8D2B-2C80ABFC2B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D604A-B6B2-4DC3-82C3-6CE631F21C2F}" type="datetimeFigureOut">
              <a:rPr lang="en-US" smtClean="0"/>
              <a:pPr/>
              <a:t>2/28/2021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8CF37-67F3-4A77-8D2B-2C80ABFC2B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D604A-B6B2-4DC3-82C3-6CE631F21C2F}" type="datetimeFigureOut">
              <a:rPr lang="en-US" smtClean="0"/>
              <a:pPr/>
              <a:t>2/28/2021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/>
          <a:p>
            <a:fld id="{9238CF37-67F3-4A77-8D2B-2C80ABFC2BA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12700" y="-7144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5842000" y="-7144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92D604A-B6B2-4DC3-82C3-6CE631F21C2F}" type="datetimeFigureOut">
              <a:rPr lang="en-US" smtClean="0"/>
              <a:pPr/>
              <a:t>2/28/2021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238CF37-67F3-4A77-8D2B-2C80ABFC2BA4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25356" y="202408"/>
            <a:ext cx="12240731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3" r:id="rId1"/>
    <p:sldLayoutId id="2147483924" r:id="rId2"/>
    <p:sldLayoutId id="2147483925" r:id="rId3"/>
    <p:sldLayoutId id="2147483926" r:id="rId4"/>
    <p:sldLayoutId id="2147483927" r:id="rId5"/>
    <p:sldLayoutId id="2147483928" r:id="rId6"/>
    <p:sldLayoutId id="2147483929" r:id="rId7"/>
    <p:sldLayoutId id="2147483930" r:id="rId8"/>
    <p:sldLayoutId id="2147483931" r:id="rId9"/>
    <p:sldLayoutId id="2147483932" r:id="rId10"/>
    <p:sldLayoutId id="214748393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shirt&#10;&#10;Description automatically generated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34679" b="35014"/>
          <a:stretch>
            <a:fillRect/>
          </a:stretch>
        </p:blipFill>
        <p:spPr bwMode="auto">
          <a:xfrm>
            <a:off x="3916282" y="4343874"/>
            <a:ext cx="4964671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ubtitle 2"/>
          <p:cNvSpPr txBox="1">
            <a:spLocks/>
          </p:cNvSpPr>
          <p:nvPr/>
        </p:nvSpPr>
        <p:spPr>
          <a:xfrm>
            <a:off x="2040532" y="2193055"/>
            <a:ext cx="8261349" cy="1568450"/>
          </a:xfrm>
          <a:prstGeom prst="rect">
            <a:avLst/>
          </a:prstGeom>
          <a:solidFill>
            <a:srgbClr val="FFCCFF"/>
          </a:solidFill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</a:pPr>
            <a:endParaRPr lang="en-US" sz="1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0"/>
              </a:spcBef>
            </a:pPr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Masuma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Parvin</a:t>
            </a:r>
            <a:endParaRPr lang="en-US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0"/>
              </a:spcBef>
            </a:pP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Senior Lecturer</a:t>
            </a:r>
            <a:endParaRPr lang="en-US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0"/>
              </a:spcBef>
            </a:pPr>
            <a:r>
              <a:rPr lang="en-US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Department of GED</a:t>
            </a: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838202"/>
            <a:ext cx="12192000" cy="523875"/>
          </a:xfrm>
          <a:prstGeom prst="rect">
            <a:avLst/>
          </a:prstGeom>
          <a:solidFill>
            <a:srgbClr val="99FF33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FF0066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Polynomial Equation</a:t>
            </a:r>
            <a:endParaRPr lang="en-US" sz="2800" dirty="0">
              <a:solidFill>
                <a:srgbClr val="FF0066"/>
              </a:solidFill>
              <a:ea typeface="Calibri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078692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="" xmlns:a16="http://schemas.microsoft.com/office/drawing/2014/main" id="{A7891F64-3D51-458D-BF3C-467F856C35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02913"/>
            <a:ext cx="10515600" cy="682625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>
                <a:solidFill>
                  <a:srgbClr val="FF0000"/>
                </a:solidFill>
              </a:rPr>
              <a:t>Factor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b="1" dirty="0" smtClean="0">
                <a:solidFill>
                  <a:srgbClr val="FF0000"/>
                </a:solidFill>
              </a:rPr>
              <a:t>theorem</a:t>
            </a:r>
            <a:endParaRPr lang="en-US" sz="3200" b="1" u="sng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Slide Number Placeholder 8"/>
          <p:cNvSpPr>
            <a:spLocks noGrp="1"/>
          </p:cNvSpPr>
          <p:nvPr>
            <p:ph type="sldNum" sz="quarter" idx="12"/>
          </p:nvPr>
        </p:nvSpPr>
        <p:spPr bwMode="auto">
          <a:xfrm>
            <a:off x="11353900" y="6467192"/>
            <a:ext cx="838200" cy="365125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5965F263-BB90-40AC-AF7B-2969B3F1801A}" type="slidenum">
              <a:rPr lang="en-US" sz="2400" b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en-US" sz="2400" b="1" dirty="0" smtClean="0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2"/>
          <p:cNvSpPr>
            <a:spLocks noChangeArrowheads="1"/>
          </p:cNvSpPr>
          <p:nvPr/>
        </p:nvSpPr>
        <p:spPr bwMode="auto">
          <a:xfrm>
            <a:off x="1" y="0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" name="Rectangle 439"/>
          <p:cNvSpPr>
            <a:spLocks noChangeArrowheads="1"/>
          </p:cNvSpPr>
          <p:nvPr/>
        </p:nvSpPr>
        <p:spPr bwMode="auto">
          <a:xfrm>
            <a:off x="1" y="0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4" name="Rectangle 441"/>
          <p:cNvSpPr>
            <a:spLocks noChangeArrowheads="1"/>
          </p:cNvSpPr>
          <p:nvPr/>
        </p:nvSpPr>
        <p:spPr bwMode="auto">
          <a:xfrm>
            <a:off x="1" y="0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487036" y="1401489"/>
            <a:ext cx="107112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dirty="0"/>
              <a:t>A</a:t>
            </a:r>
            <a:r>
              <a:rPr lang="en-US" sz="2400" dirty="0" smtClean="0"/>
              <a:t> polynomial </a:t>
            </a:r>
            <a:r>
              <a:rPr lang="en-US" sz="2400" i="1" dirty="0" smtClean="0"/>
              <a:t>f(x)</a:t>
            </a:r>
            <a:r>
              <a:rPr lang="en-US" sz="2400" dirty="0" smtClean="0"/>
              <a:t> </a:t>
            </a:r>
            <a:r>
              <a:rPr lang="en-US" sz="2400" dirty="0"/>
              <a:t>has a </a:t>
            </a:r>
            <a:r>
              <a:rPr lang="en-US" sz="2400" dirty="0" smtClean="0"/>
              <a:t>factor </a:t>
            </a:r>
            <a:r>
              <a:rPr lang="en-US" sz="2400" i="1" dirty="0" smtClean="0"/>
              <a:t>(x-k)</a:t>
            </a:r>
            <a:r>
              <a:rPr lang="en-US" sz="2400" dirty="0" smtClean="0"/>
              <a:t> </a:t>
            </a:r>
            <a:r>
              <a:rPr lang="en-US" sz="2400" dirty="0"/>
              <a:t>if and only if </a:t>
            </a:r>
            <a:r>
              <a:rPr lang="en-US" sz="2400" i="1" dirty="0" smtClean="0"/>
              <a:t>f(k)=0, </a:t>
            </a:r>
            <a:r>
              <a:rPr lang="en-US" sz="2400" dirty="0" smtClean="0"/>
              <a:t>where </a:t>
            </a:r>
            <a:r>
              <a:rPr lang="en-US" sz="2400" i="1" dirty="0" smtClean="0"/>
              <a:t>k</a:t>
            </a:r>
            <a:r>
              <a:rPr lang="en-US" sz="2400" dirty="0" smtClean="0"/>
              <a:t> is </a:t>
            </a:r>
            <a:r>
              <a:rPr lang="en-US" sz="2400" dirty="0"/>
              <a:t>the </a:t>
            </a:r>
            <a:r>
              <a:rPr lang="en-US" sz="2400" dirty="0" smtClean="0"/>
              <a:t>root </a:t>
            </a:r>
            <a:r>
              <a:rPr lang="en-US" sz="2400" dirty="0"/>
              <a:t>of the </a:t>
            </a:r>
            <a:r>
              <a:rPr lang="en-US" sz="2400" dirty="0" smtClean="0"/>
              <a:t>polynomial.</a:t>
            </a:r>
          </a:p>
        </p:txBody>
      </p:sp>
      <p:sp>
        <p:nvSpPr>
          <p:cNvPr id="13" name="Rectangle 12"/>
          <p:cNvSpPr/>
          <p:nvPr/>
        </p:nvSpPr>
        <p:spPr>
          <a:xfrm>
            <a:off x="539228" y="2944275"/>
            <a:ext cx="1071123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dirty="0"/>
              <a:t>For example, the </a:t>
            </a:r>
            <a:r>
              <a:rPr lang="en-US" sz="2400" dirty="0" smtClean="0"/>
              <a:t>polynomial </a:t>
            </a:r>
            <a:r>
              <a:rPr lang="en-US" sz="2400" i="1" dirty="0" smtClean="0"/>
              <a:t>x</a:t>
            </a:r>
            <a:r>
              <a:rPr lang="en-US" sz="2400" i="1" baseline="30000" dirty="0" smtClean="0"/>
              <a:t>2</a:t>
            </a:r>
            <a:r>
              <a:rPr lang="en-US" sz="2400" i="1" dirty="0" smtClean="0"/>
              <a:t> - 4x+3=0</a:t>
            </a:r>
            <a:r>
              <a:rPr lang="en-US" sz="2400" dirty="0" smtClean="0"/>
              <a:t> </a:t>
            </a:r>
            <a:r>
              <a:rPr lang="en-US" sz="2400" dirty="0"/>
              <a:t>has a </a:t>
            </a:r>
            <a:r>
              <a:rPr lang="en-US" sz="2400" dirty="0" smtClean="0"/>
              <a:t>factor </a:t>
            </a:r>
            <a:r>
              <a:rPr lang="en-US" sz="2400" i="1" dirty="0" smtClean="0"/>
              <a:t>(x-1)</a:t>
            </a:r>
            <a:r>
              <a:rPr lang="en-US" sz="2400" dirty="0" smtClean="0"/>
              <a:t> for </a:t>
            </a:r>
            <a:r>
              <a:rPr lang="en-US" sz="2400" dirty="0"/>
              <a:t>account </a:t>
            </a:r>
            <a:r>
              <a:rPr lang="en-US" sz="2400" dirty="0" smtClean="0"/>
              <a:t>of </a:t>
            </a:r>
            <a:r>
              <a:rPr lang="en-US" sz="2400" i="1" dirty="0" smtClean="0"/>
              <a:t>f(1)=0</a:t>
            </a:r>
            <a:r>
              <a:rPr lang="en-US" sz="2400" dirty="0" smtClean="0"/>
              <a:t> </a:t>
            </a:r>
            <a:r>
              <a:rPr lang="en-US" sz="2400" dirty="0"/>
              <a:t>if </a:t>
            </a:r>
            <a:r>
              <a:rPr lang="en-US" sz="2400" dirty="0" smtClean="0"/>
              <a:t>we say</a:t>
            </a:r>
            <a:r>
              <a:rPr lang="en-US" sz="2400" dirty="0"/>
              <a:t> </a:t>
            </a:r>
            <a:r>
              <a:rPr lang="en-US" sz="2400" i="1" dirty="0" smtClean="0"/>
              <a:t>f(x)=x</a:t>
            </a:r>
            <a:r>
              <a:rPr lang="en-US" sz="2400" i="1" baseline="30000" dirty="0" smtClean="0"/>
              <a:t>2</a:t>
            </a:r>
            <a:r>
              <a:rPr lang="en-US" sz="2400" i="1" dirty="0" smtClean="0"/>
              <a:t> </a:t>
            </a:r>
            <a:r>
              <a:rPr lang="en-US" sz="2400" i="1" dirty="0"/>
              <a:t>- </a:t>
            </a:r>
            <a:r>
              <a:rPr lang="en-US" sz="2400" i="1" dirty="0" smtClean="0"/>
              <a:t>4x+3.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xmlns="" val="10428683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="" xmlns:a16="http://schemas.microsoft.com/office/drawing/2014/main" id="{A7891F64-3D51-458D-BF3C-467F856C35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02913"/>
            <a:ext cx="10515600" cy="682625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>
                <a:solidFill>
                  <a:srgbClr val="FF0000"/>
                </a:solidFill>
              </a:rPr>
              <a:t>Quadratic </a:t>
            </a:r>
            <a:r>
              <a:rPr lang="en-US" sz="3200" b="1" dirty="0" smtClean="0">
                <a:solidFill>
                  <a:srgbClr val="FF0000"/>
                </a:solidFill>
              </a:rPr>
              <a:t>Equation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endParaRPr lang="en-US" sz="3200" b="1" u="sng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Slide Number Placeholder 8"/>
          <p:cNvSpPr>
            <a:spLocks noGrp="1"/>
          </p:cNvSpPr>
          <p:nvPr>
            <p:ph type="sldNum" sz="quarter" idx="12"/>
          </p:nvPr>
        </p:nvSpPr>
        <p:spPr bwMode="auto">
          <a:xfrm>
            <a:off x="11353900" y="6467192"/>
            <a:ext cx="838200" cy="365125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5965F263-BB90-40AC-AF7B-2969B3F1801A}" type="slidenum">
              <a:rPr lang="en-US" sz="2400" b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en-US" sz="2400" b="1" dirty="0" smtClean="0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2"/>
          <p:cNvSpPr>
            <a:spLocks noChangeArrowheads="1"/>
          </p:cNvSpPr>
          <p:nvPr/>
        </p:nvSpPr>
        <p:spPr bwMode="auto">
          <a:xfrm>
            <a:off x="1" y="0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" name="Rectangle 439"/>
          <p:cNvSpPr>
            <a:spLocks noChangeArrowheads="1"/>
          </p:cNvSpPr>
          <p:nvPr/>
        </p:nvSpPr>
        <p:spPr bwMode="auto">
          <a:xfrm>
            <a:off x="1" y="0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4" name="Rectangle 441"/>
          <p:cNvSpPr>
            <a:spLocks noChangeArrowheads="1"/>
          </p:cNvSpPr>
          <p:nvPr/>
        </p:nvSpPr>
        <p:spPr bwMode="auto">
          <a:xfrm>
            <a:off x="1" y="0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487036" y="1476646"/>
            <a:ext cx="107112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dirty="0"/>
              <a:t>An equation of the </a:t>
            </a:r>
            <a:r>
              <a:rPr lang="en-US" sz="2400" dirty="0" smtClean="0"/>
              <a:t>form ax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 +</a:t>
            </a:r>
            <a:r>
              <a:rPr lang="en-US" sz="2400" dirty="0" err="1" smtClean="0"/>
              <a:t>bx</a:t>
            </a:r>
            <a:r>
              <a:rPr lang="en-US" sz="2400" dirty="0" smtClean="0"/>
              <a:t> +c=0, a </a:t>
            </a:r>
            <a:r>
              <a:rPr lang="en-US" sz="2400" dirty="0" smtClean="0">
                <a:latin typeface="Microsoft JhengHei UI"/>
                <a:ea typeface="Microsoft JhengHei UI"/>
              </a:rPr>
              <a:t>≠0 </a:t>
            </a:r>
            <a:r>
              <a:rPr lang="en-US" sz="2400" dirty="0" smtClean="0"/>
              <a:t>is </a:t>
            </a:r>
            <a:r>
              <a:rPr lang="en-US" sz="2400" dirty="0"/>
              <a:t>called quadratic </a:t>
            </a:r>
            <a:r>
              <a:rPr lang="en-US" sz="2400" dirty="0" smtClean="0"/>
              <a:t>equation.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539228" y="2480812"/>
            <a:ext cx="1071123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dirty="0" smtClean="0"/>
              <a:t>The word ‘quadratic’ </a:t>
            </a:r>
            <a:r>
              <a:rPr lang="en-US" sz="2400" dirty="0"/>
              <a:t>comes </a:t>
            </a:r>
            <a:r>
              <a:rPr lang="en-US" sz="2400" dirty="0" smtClean="0"/>
              <a:t>from the Latin word ‘</a:t>
            </a:r>
            <a:r>
              <a:rPr lang="en-US" sz="2400" i="1" dirty="0" err="1" smtClean="0"/>
              <a:t>quadratus</a:t>
            </a:r>
            <a:r>
              <a:rPr lang="en-US" sz="2400" i="1" dirty="0" smtClean="0"/>
              <a:t>’ </a:t>
            </a:r>
            <a:r>
              <a:rPr lang="en-US" sz="2400" dirty="0"/>
              <a:t>which mean </a:t>
            </a:r>
            <a:r>
              <a:rPr lang="en-US" sz="2400" dirty="0" smtClean="0"/>
              <a:t>‘square’. </a:t>
            </a:r>
            <a:r>
              <a:rPr lang="en-US" sz="2400" dirty="0"/>
              <a:t>The constants </a:t>
            </a:r>
            <a:r>
              <a:rPr lang="en-US" sz="2400" dirty="0" smtClean="0"/>
              <a:t>a, b &amp; c </a:t>
            </a:r>
            <a:r>
              <a:rPr lang="en-US" sz="2400" dirty="0"/>
              <a:t>are </a:t>
            </a:r>
            <a:r>
              <a:rPr lang="en-US" sz="2400" dirty="0" smtClean="0"/>
              <a:t>called the </a:t>
            </a:r>
            <a:r>
              <a:rPr lang="en-US" sz="2400" dirty="0"/>
              <a:t>coefficients of the </a:t>
            </a:r>
            <a:r>
              <a:rPr lang="en-US" sz="2400" dirty="0" smtClean="0"/>
              <a:t>equation and </a:t>
            </a:r>
            <a:r>
              <a:rPr lang="en-US" sz="2400" dirty="0"/>
              <a:t>may be distinguished by calling them, respectively, the quadratic coefficient, the </a:t>
            </a:r>
            <a:r>
              <a:rPr lang="en-US" sz="2400" dirty="0" smtClean="0"/>
              <a:t>linear coefficient and </a:t>
            </a:r>
            <a:r>
              <a:rPr lang="en-US" sz="2400" dirty="0"/>
              <a:t>the constant or free term. 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xmlns="" val="3129302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="" xmlns:a16="http://schemas.microsoft.com/office/drawing/2014/main" id="{A7891F64-3D51-458D-BF3C-467F856C35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02913"/>
            <a:ext cx="10515600" cy="682625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smtClean="0">
                <a:solidFill>
                  <a:srgbClr val="FF0000"/>
                </a:solidFill>
              </a:rPr>
              <a:t>Solution of the Quadratic Equation</a:t>
            </a:r>
            <a:endParaRPr lang="en-US" sz="3200" b="1" u="sng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Slide Number Placeholder 8"/>
          <p:cNvSpPr>
            <a:spLocks noGrp="1"/>
          </p:cNvSpPr>
          <p:nvPr>
            <p:ph type="sldNum" sz="quarter" idx="12"/>
          </p:nvPr>
        </p:nvSpPr>
        <p:spPr bwMode="auto">
          <a:xfrm>
            <a:off x="11353900" y="6467192"/>
            <a:ext cx="838200" cy="365125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5965F263-BB90-40AC-AF7B-2969B3F1801A}" type="slidenum">
              <a:rPr lang="en-US" sz="2400" b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en-US" sz="2400" b="1" dirty="0" smtClean="0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2"/>
          <p:cNvSpPr>
            <a:spLocks noChangeArrowheads="1"/>
          </p:cNvSpPr>
          <p:nvPr/>
        </p:nvSpPr>
        <p:spPr bwMode="auto">
          <a:xfrm>
            <a:off x="1" y="0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" name="Rectangle 439"/>
          <p:cNvSpPr>
            <a:spLocks noChangeArrowheads="1"/>
          </p:cNvSpPr>
          <p:nvPr/>
        </p:nvSpPr>
        <p:spPr bwMode="auto">
          <a:xfrm>
            <a:off x="1" y="0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4" name="Rectangle 441"/>
          <p:cNvSpPr>
            <a:spLocks noChangeArrowheads="1"/>
          </p:cNvSpPr>
          <p:nvPr/>
        </p:nvSpPr>
        <p:spPr bwMode="auto">
          <a:xfrm>
            <a:off x="1" y="0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487036" y="1476646"/>
            <a:ext cx="107112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dirty="0"/>
              <a:t>General quadratic equation is </a:t>
            </a:r>
            <a:r>
              <a:rPr lang="en-US" sz="2400" dirty="0" smtClean="0"/>
              <a:t> </a:t>
            </a:r>
            <a:r>
              <a:rPr lang="en-US" sz="2400" i="1" dirty="0" smtClean="0"/>
              <a:t>ax</a:t>
            </a:r>
            <a:r>
              <a:rPr lang="en-US" sz="2400" i="1" baseline="30000" dirty="0" smtClean="0"/>
              <a:t>2</a:t>
            </a:r>
            <a:r>
              <a:rPr lang="en-US" sz="2400" i="1" dirty="0" smtClean="0"/>
              <a:t> +</a:t>
            </a:r>
            <a:r>
              <a:rPr lang="en-US" sz="2400" i="1" dirty="0" err="1" smtClean="0"/>
              <a:t>bx</a:t>
            </a:r>
            <a:r>
              <a:rPr lang="en-US" sz="2400" i="1" dirty="0" smtClean="0"/>
              <a:t> +c=0, a </a:t>
            </a:r>
            <a:r>
              <a:rPr lang="en-US" sz="2400" i="1" dirty="0" smtClean="0">
                <a:latin typeface="Microsoft JhengHei UI"/>
                <a:ea typeface="Microsoft JhengHei UI"/>
              </a:rPr>
              <a:t>≠0</a:t>
            </a:r>
            <a:r>
              <a:rPr lang="en-US" sz="2400" dirty="0" smtClean="0"/>
              <a:t>.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539228" y="1992299"/>
            <a:ext cx="107112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dirty="0"/>
              <a:t>Multiplying the above equation by 4</a:t>
            </a:r>
            <a:r>
              <a:rPr lang="en-US" sz="2400" i="1" dirty="0"/>
              <a:t>a </a:t>
            </a:r>
            <a:r>
              <a:rPr lang="en-US" sz="2400" dirty="0"/>
              <a:t>we get </a:t>
            </a:r>
            <a:endParaRPr lang="en-US" sz="2400" dirty="0" smtClean="0"/>
          </a:p>
        </p:txBody>
      </p:sp>
      <p:sp>
        <p:nvSpPr>
          <p:cNvPr id="9" name="Rectangle 8"/>
          <p:cNvSpPr/>
          <p:nvPr/>
        </p:nvSpPr>
        <p:spPr>
          <a:xfrm>
            <a:off x="4359659" y="2618600"/>
            <a:ext cx="311837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dirty="0" smtClean="0"/>
              <a:t>4</a:t>
            </a:r>
            <a:r>
              <a:rPr lang="en-US" sz="2400" i="1" dirty="0" smtClean="0"/>
              <a:t>a</a:t>
            </a:r>
            <a:r>
              <a:rPr lang="en-US" sz="2400" i="1" baseline="30000" dirty="0" smtClean="0"/>
              <a:t>2</a:t>
            </a:r>
            <a:r>
              <a:rPr lang="en-US" sz="2400" i="1" dirty="0" smtClean="0"/>
              <a:t>x</a:t>
            </a:r>
            <a:r>
              <a:rPr lang="en-US" sz="2400" i="1" baseline="30000" dirty="0" smtClean="0"/>
              <a:t>2</a:t>
            </a:r>
            <a:r>
              <a:rPr lang="en-US" sz="2400" i="1" dirty="0" smtClean="0"/>
              <a:t> +4abx +4ac=0</a:t>
            </a:r>
            <a:endParaRPr lang="en-US" sz="2400" dirty="0" smtClean="0"/>
          </a:p>
        </p:txBody>
      </p:sp>
      <p:sp>
        <p:nvSpPr>
          <p:cNvPr id="15" name="Rectangle 14"/>
          <p:cNvSpPr/>
          <p:nvPr/>
        </p:nvSpPr>
        <p:spPr>
          <a:xfrm>
            <a:off x="4311641" y="3171831"/>
            <a:ext cx="476972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dirty="0" smtClean="0"/>
              <a:t>(2ax)</a:t>
            </a:r>
            <a:r>
              <a:rPr lang="en-US" sz="2400" i="1" baseline="30000" dirty="0" smtClean="0"/>
              <a:t>2</a:t>
            </a:r>
            <a:r>
              <a:rPr lang="en-US" sz="2400" i="1" dirty="0" smtClean="0"/>
              <a:t> +2. 2ax.b + (b)</a:t>
            </a:r>
            <a:r>
              <a:rPr lang="en-US" sz="2400" i="1" baseline="30000" dirty="0" smtClean="0"/>
              <a:t>2</a:t>
            </a:r>
            <a:r>
              <a:rPr lang="en-US" sz="2400" i="1" dirty="0" smtClean="0"/>
              <a:t> –b</a:t>
            </a:r>
            <a:r>
              <a:rPr lang="en-US" sz="2400" i="1" baseline="30000" dirty="0" smtClean="0"/>
              <a:t>2</a:t>
            </a:r>
            <a:r>
              <a:rPr lang="en-US" sz="2400" i="1" dirty="0" smtClean="0"/>
              <a:t> +4ac=0</a:t>
            </a:r>
            <a:endParaRPr lang="en-US" sz="2400" dirty="0" smtClean="0"/>
          </a:p>
        </p:txBody>
      </p:sp>
      <p:sp>
        <p:nvSpPr>
          <p:cNvPr id="16" name="Rectangle 15"/>
          <p:cNvSpPr/>
          <p:nvPr/>
        </p:nvSpPr>
        <p:spPr>
          <a:xfrm>
            <a:off x="4338783" y="3712536"/>
            <a:ext cx="476972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dirty="0" smtClean="0"/>
              <a:t>(2ax + b)</a:t>
            </a:r>
            <a:r>
              <a:rPr lang="en-US" sz="2400" i="1" baseline="30000" dirty="0" smtClean="0"/>
              <a:t>2</a:t>
            </a:r>
            <a:r>
              <a:rPr lang="en-US" sz="2400" i="1" dirty="0" smtClean="0"/>
              <a:t> =b</a:t>
            </a:r>
            <a:r>
              <a:rPr lang="en-US" sz="2400" i="1" baseline="30000" dirty="0" smtClean="0"/>
              <a:t>2</a:t>
            </a:r>
            <a:r>
              <a:rPr lang="en-US" sz="2400" i="1" dirty="0" smtClean="0"/>
              <a:t> - 4ac</a:t>
            </a:r>
            <a:endParaRPr lang="en-US" sz="2400" dirty="0" smtClean="0"/>
          </a:p>
        </p:txBody>
      </p:sp>
      <p:sp>
        <p:nvSpPr>
          <p:cNvPr id="17" name="Rectangle 16"/>
          <p:cNvSpPr/>
          <p:nvPr/>
        </p:nvSpPr>
        <p:spPr>
          <a:xfrm>
            <a:off x="4378448" y="4253244"/>
            <a:ext cx="476972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dirty="0"/>
              <a:t>2ax + </a:t>
            </a:r>
            <a:r>
              <a:rPr lang="en-US" sz="2400" dirty="0" smtClean="0"/>
              <a:t>b </a:t>
            </a:r>
            <a:r>
              <a:rPr lang="en-US" sz="2400" i="1" dirty="0" smtClean="0"/>
              <a:t>= </a:t>
            </a:r>
            <a:r>
              <a:rPr lang="en-US" sz="2400" i="1" dirty="0" smtClean="0">
                <a:latin typeface="Microsoft JhengHei UI"/>
                <a:ea typeface="Microsoft JhengHei UI"/>
              </a:rPr>
              <a:t>±√ (</a:t>
            </a:r>
            <a:r>
              <a:rPr lang="en-US" sz="2400" i="1" dirty="0" smtClean="0"/>
              <a:t>b</a:t>
            </a:r>
            <a:r>
              <a:rPr lang="en-US" sz="2400" i="1" baseline="30000" dirty="0" smtClean="0"/>
              <a:t>2</a:t>
            </a:r>
            <a:r>
              <a:rPr lang="en-US" sz="2400" i="1" dirty="0" smtClean="0"/>
              <a:t> - 4ac)</a:t>
            </a:r>
            <a:endParaRPr lang="en-US" sz="2400" dirty="0" smtClean="0"/>
          </a:p>
        </p:txBody>
      </p:sp>
      <p:sp>
        <p:nvSpPr>
          <p:cNvPr id="18" name="Rectangle 17"/>
          <p:cNvSpPr/>
          <p:nvPr/>
        </p:nvSpPr>
        <p:spPr>
          <a:xfrm>
            <a:off x="4418115" y="4819002"/>
            <a:ext cx="476972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dirty="0"/>
              <a:t>2ax </a:t>
            </a:r>
            <a:r>
              <a:rPr lang="en-US" sz="2400" i="1" dirty="0" smtClean="0"/>
              <a:t>= -b </a:t>
            </a:r>
            <a:r>
              <a:rPr lang="en-US" sz="2400" i="1" dirty="0" smtClean="0">
                <a:latin typeface="Microsoft JhengHei UI"/>
                <a:ea typeface="Microsoft JhengHei UI"/>
              </a:rPr>
              <a:t>±√ (</a:t>
            </a:r>
            <a:r>
              <a:rPr lang="en-US" sz="2400" i="1" dirty="0" smtClean="0"/>
              <a:t>b</a:t>
            </a:r>
            <a:r>
              <a:rPr lang="en-US" sz="2400" i="1" baseline="30000" dirty="0" smtClean="0"/>
              <a:t>2</a:t>
            </a:r>
            <a:r>
              <a:rPr lang="en-US" sz="2400" i="1" dirty="0" smtClean="0"/>
              <a:t> - 4ac)</a:t>
            </a:r>
            <a:endParaRPr lang="en-US" sz="2400" dirty="0" smtClean="0"/>
          </a:p>
        </p:txBody>
      </p:sp>
      <p:sp>
        <p:nvSpPr>
          <p:cNvPr id="19" name="Rectangle 18"/>
          <p:cNvSpPr/>
          <p:nvPr/>
        </p:nvSpPr>
        <p:spPr>
          <a:xfrm>
            <a:off x="4432728" y="5384760"/>
            <a:ext cx="476972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dirty="0" smtClean="0"/>
              <a:t>x </a:t>
            </a:r>
            <a:r>
              <a:rPr lang="en-US" sz="2400" i="1" dirty="0" smtClean="0"/>
              <a:t>={ -b </a:t>
            </a:r>
            <a:r>
              <a:rPr lang="en-US" sz="2400" i="1" dirty="0" smtClean="0">
                <a:latin typeface="Microsoft JhengHei UI"/>
                <a:ea typeface="Microsoft JhengHei UI"/>
              </a:rPr>
              <a:t>±√ (</a:t>
            </a:r>
            <a:r>
              <a:rPr lang="en-US" sz="2400" i="1" dirty="0" smtClean="0"/>
              <a:t>b</a:t>
            </a:r>
            <a:r>
              <a:rPr lang="en-US" sz="2400" i="1" baseline="30000" dirty="0" smtClean="0"/>
              <a:t>2</a:t>
            </a:r>
            <a:r>
              <a:rPr lang="en-US" sz="2400" i="1" dirty="0" smtClean="0"/>
              <a:t> - 4ac)}/2a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xmlns="" val="2946037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3" grpId="0"/>
      <p:bldP spid="9" grpId="0"/>
      <p:bldP spid="15" grpId="0"/>
      <p:bldP spid="16" grpId="0"/>
      <p:bldP spid="17" grpId="0"/>
      <p:bldP spid="18" grpId="0"/>
      <p:bldP spid="1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="" xmlns:a16="http://schemas.microsoft.com/office/drawing/2014/main" id="{A7891F64-3D51-458D-BF3C-467F856C35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02913"/>
            <a:ext cx="10515600" cy="682625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>
                <a:solidFill>
                  <a:srgbClr val="FF0000"/>
                </a:solidFill>
              </a:rPr>
              <a:t>Discriminant</a:t>
            </a:r>
            <a:r>
              <a:rPr lang="en-US" sz="3200" dirty="0"/>
              <a:t> </a:t>
            </a:r>
            <a:endParaRPr lang="en-US" sz="3200" b="1" u="sng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Slide Number Placeholder 8"/>
          <p:cNvSpPr>
            <a:spLocks noGrp="1"/>
          </p:cNvSpPr>
          <p:nvPr>
            <p:ph type="sldNum" sz="quarter" idx="12"/>
          </p:nvPr>
        </p:nvSpPr>
        <p:spPr bwMode="auto">
          <a:xfrm>
            <a:off x="11353900" y="6467192"/>
            <a:ext cx="838200" cy="365125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5965F263-BB90-40AC-AF7B-2969B3F1801A}" type="slidenum">
              <a:rPr lang="en-US" sz="2400" b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en-US" sz="2400" b="1" dirty="0" smtClean="0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2"/>
          <p:cNvSpPr>
            <a:spLocks noChangeArrowheads="1"/>
          </p:cNvSpPr>
          <p:nvPr/>
        </p:nvSpPr>
        <p:spPr bwMode="auto">
          <a:xfrm>
            <a:off x="1" y="0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" name="Rectangle 439"/>
          <p:cNvSpPr>
            <a:spLocks noChangeArrowheads="1"/>
          </p:cNvSpPr>
          <p:nvPr/>
        </p:nvSpPr>
        <p:spPr bwMode="auto">
          <a:xfrm>
            <a:off x="1" y="0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4" name="Rectangle 441"/>
          <p:cNvSpPr>
            <a:spLocks noChangeArrowheads="1"/>
          </p:cNvSpPr>
          <p:nvPr/>
        </p:nvSpPr>
        <p:spPr bwMode="auto">
          <a:xfrm>
            <a:off x="1" y="0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487036" y="1476644"/>
            <a:ext cx="1071123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dirty="0"/>
              <a:t>Discriminant is a function of the coefficients of a polynomial equation whose value </a:t>
            </a:r>
            <a:r>
              <a:rPr lang="en-US" sz="2400" dirty="0" smtClean="0"/>
              <a:t>gives information </a:t>
            </a:r>
            <a:r>
              <a:rPr lang="en-US" sz="2400" dirty="0"/>
              <a:t>about the roots of the polynomial</a:t>
            </a:r>
            <a:r>
              <a:rPr lang="en-US" sz="2400" dirty="0" smtClean="0"/>
              <a:t>.</a:t>
            </a:r>
          </a:p>
        </p:txBody>
      </p:sp>
      <p:sp>
        <p:nvSpPr>
          <p:cNvPr id="17" name="Rectangle 16"/>
          <p:cNvSpPr/>
          <p:nvPr/>
        </p:nvSpPr>
        <p:spPr>
          <a:xfrm>
            <a:off x="770960" y="3013170"/>
            <a:ext cx="476972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dirty="0"/>
              <a:t>Here discriminant, </a:t>
            </a:r>
            <a:r>
              <a:rPr lang="en-US" sz="2400" dirty="0" smtClean="0"/>
              <a:t>D=b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 - 4ac</a:t>
            </a:r>
          </a:p>
        </p:txBody>
      </p:sp>
    </p:spTree>
    <p:extLst>
      <p:ext uri="{BB962C8B-B14F-4D97-AF65-F5344CB8AC3E}">
        <p14:creationId xmlns:p14="http://schemas.microsoft.com/office/powerpoint/2010/main" xmlns="" val="2864724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="" xmlns:a16="http://schemas.microsoft.com/office/drawing/2014/main" id="{A7891F64-3D51-458D-BF3C-467F856C35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02913"/>
            <a:ext cx="10515600" cy="682625"/>
          </a:xfrm>
        </p:spPr>
        <p:txBody>
          <a:bodyPr>
            <a:norm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Solve the </a:t>
            </a:r>
            <a:r>
              <a:rPr lang="en-US" sz="2800" b="1" dirty="0" smtClean="0">
                <a:solidFill>
                  <a:srgbClr val="FF0000"/>
                </a:solidFill>
              </a:rPr>
              <a:t>equation  </a:t>
            </a:r>
            <a:r>
              <a:rPr lang="en-US" sz="2800" b="1" i="1" dirty="0" smtClean="0">
                <a:solidFill>
                  <a:srgbClr val="FF0000"/>
                </a:solidFill>
              </a:rPr>
              <a:t>x</a:t>
            </a:r>
            <a:r>
              <a:rPr lang="en-US" sz="2800" b="1" i="1" baseline="30000" dirty="0" smtClean="0">
                <a:solidFill>
                  <a:srgbClr val="FF0000"/>
                </a:solidFill>
              </a:rPr>
              <a:t>2</a:t>
            </a:r>
            <a:r>
              <a:rPr lang="en-US" sz="2800" b="1" i="1" dirty="0" smtClean="0">
                <a:solidFill>
                  <a:srgbClr val="FF0000"/>
                </a:solidFill>
              </a:rPr>
              <a:t> +5x +6=0</a:t>
            </a:r>
            <a:endParaRPr lang="en-US" sz="2800" b="1" u="sng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Slide Number Placeholder 8"/>
          <p:cNvSpPr>
            <a:spLocks noGrp="1"/>
          </p:cNvSpPr>
          <p:nvPr>
            <p:ph type="sldNum" sz="quarter" idx="12"/>
          </p:nvPr>
        </p:nvSpPr>
        <p:spPr bwMode="auto">
          <a:xfrm>
            <a:off x="11353900" y="6467192"/>
            <a:ext cx="838200" cy="365125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5965F263-BB90-40AC-AF7B-2969B3F1801A}" type="slidenum">
              <a:rPr lang="en-US" sz="2400" b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en-US" sz="2400" b="1" dirty="0" smtClean="0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2"/>
          <p:cNvSpPr>
            <a:spLocks noChangeArrowheads="1"/>
          </p:cNvSpPr>
          <p:nvPr/>
        </p:nvSpPr>
        <p:spPr bwMode="auto">
          <a:xfrm>
            <a:off x="1" y="0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" name="Rectangle 439"/>
          <p:cNvSpPr>
            <a:spLocks noChangeArrowheads="1"/>
          </p:cNvSpPr>
          <p:nvPr/>
        </p:nvSpPr>
        <p:spPr bwMode="auto">
          <a:xfrm>
            <a:off x="1" y="0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4" name="Rectangle 441"/>
          <p:cNvSpPr>
            <a:spLocks noChangeArrowheads="1"/>
          </p:cNvSpPr>
          <p:nvPr/>
        </p:nvSpPr>
        <p:spPr bwMode="auto">
          <a:xfrm>
            <a:off x="1" y="0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25239" y="1251178"/>
            <a:ext cx="388454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 smtClean="0">
                <a:solidFill>
                  <a:srgbClr val="0033CC"/>
                </a:solidFill>
              </a:rPr>
              <a:t>Using Factorization Method</a:t>
            </a:r>
            <a:r>
              <a:rPr lang="en-US" sz="2400" dirty="0">
                <a:solidFill>
                  <a:srgbClr val="0033CC"/>
                </a:solidFill>
              </a:rPr>
              <a:t>:</a:t>
            </a:r>
            <a:endParaRPr lang="en-US" sz="2400" dirty="0" smtClean="0">
              <a:solidFill>
                <a:srgbClr val="0033CC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459867" y="1904617"/>
            <a:ext cx="311837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i="1" dirty="0" smtClean="0"/>
              <a:t>x</a:t>
            </a:r>
            <a:r>
              <a:rPr lang="en-US" sz="2400" i="1" baseline="30000" dirty="0" smtClean="0"/>
              <a:t>2</a:t>
            </a:r>
            <a:r>
              <a:rPr lang="en-US" sz="2400" i="1" dirty="0" smtClean="0"/>
              <a:t> +5x +6=0</a:t>
            </a:r>
            <a:endParaRPr lang="en-US" sz="2400" dirty="0" smtClean="0"/>
          </a:p>
        </p:txBody>
      </p:sp>
      <p:sp>
        <p:nvSpPr>
          <p:cNvPr id="15" name="Rectangle 14"/>
          <p:cNvSpPr/>
          <p:nvPr/>
        </p:nvSpPr>
        <p:spPr>
          <a:xfrm>
            <a:off x="4386792" y="2548041"/>
            <a:ext cx="476972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dirty="0" smtClean="0"/>
              <a:t>x</a:t>
            </a:r>
            <a:r>
              <a:rPr lang="en-US" sz="2400" baseline="30000" dirty="0" smtClean="0"/>
              <a:t>2</a:t>
            </a:r>
            <a:r>
              <a:rPr lang="en-US" sz="2400" i="1" dirty="0" smtClean="0"/>
              <a:t> +3x+2x + 6=0</a:t>
            </a:r>
            <a:endParaRPr lang="en-US" sz="2400" dirty="0" smtClean="0"/>
          </a:p>
        </p:txBody>
      </p:sp>
      <p:sp>
        <p:nvSpPr>
          <p:cNvPr id="16" name="Rectangle 15"/>
          <p:cNvSpPr/>
          <p:nvPr/>
        </p:nvSpPr>
        <p:spPr>
          <a:xfrm>
            <a:off x="4384711" y="3255162"/>
            <a:ext cx="476972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i="1" dirty="0" smtClean="0"/>
              <a:t>x(x + 3)+2(x+3) = 0</a:t>
            </a:r>
          </a:p>
        </p:txBody>
      </p:sp>
      <p:sp>
        <p:nvSpPr>
          <p:cNvPr id="20" name="Rectangle 19"/>
          <p:cNvSpPr/>
          <p:nvPr/>
        </p:nvSpPr>
        <p:spPr>
          <a:xfrm>
            <a:off x="4374272" y="3858500"/>
            <a:ext cx="476972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i="1" dirty="0" smtClean="0"/>
              <a:t>(x + 3) (x+2) = 0</a:t>
            </a:r>
          </a:p>
        </p:txBody>
      </p:sp>
      <p:sp>
        <p:nvSpPr>
          <p:cNvPr id="21" name="Rectangle 20"/>
          <p:cNvSpPr/>
          <p:nvPr/>
        </p:nvSpPr>
        <p:spPr>
          <a:xfrm>
            <a:off x="3349228" y="4486888"/>
            <a:ext cx="476972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i="1" dirty="0" smtClean="0"/>
              <a:t>Therefore, (x + 3)=0 or (x+2) = 0</a:t>
            </a:r>
          </a:p>
        </p:txBody>
      </p:sp>
      <p:sp>
        <p:nvSpPr>
          <p:cNvPr id="22" name="Rectangle 21"/>
          <p:cNvSpPr/>
          <p:nvPr/>
        </p:nvSpPr>
        <p:spPr>
          <a:xfrm>
            <a:off x="3501628" y="5202958"/>
            <a:ext cx="476972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i="1" dirty="0" smtClean="0"/>
              <a:t>So, x=- 3 or x = -2</a:t>
            </a:r>
          </a:p>
        </p:txBody>
      </p:sp>
    </p:spTree>
    <p:extLst>
      <p:ext uri="{BB962C8B-B14F-4D97-AF65-F5344CB8AC3E}">
        <p14:creationId xmlns:p14="http://schemas.microsoft.com/office/powerpoint/2010/main" xmlns="" val="3644090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9" grpId="0"/>
      <p:bldP spid="15" grpId="0"/>
      <p:bldP spid="16" grpId="0"/>
      <p:bldP spid="20" grpId="0"/>
      <p:bldP spid="21" grpId="0"/>
      <p:bldP spid="2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="" xmlns:a16="http://schemas.microsoft.com/office/drawing/2014/main" id="{A7891F64-3D51-458D-BF3C-467F856C35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02913"/>
            <a:ext cx="10515600" cy="682625"/>
          </a:xfrm>
        </p:spPr>
        <p:txBody>
          <a:bodyPr>
            <a:norm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Solve the </a:t>
            </a:r>
            <a:r>
              <a:rPr lang="en-US" sz="2800" b="1" dirty="0" smtClean="0">
                <a:solidFill>
                  <a:srgbClr val="FF0000"/>
                </a:solidFill>
              </a:rPr>
              <a:t>equation  </a:t>
            </a:r>
            <a:r>
              <a:rPr lang="en-US" sz="2800" b="1" i="1" dirty="0" smtClean="0">
                <a:solidFill>
                  <a:srgbClr val="FF0000"/>
                </a:solidFill>
              </a:rPr>
              <a:t>x</a:t>
            </a:r>
            <a:r>
              <a:rPr lang="en-US" sz="2800" b="1" i="1" baseline="30000" dirty="0" smtClean="0">
                <a:solidFill>
                  <a:srgbClr val="FF0000"/>
                </a:solidFill>
              </a:rPr>
              <a:t>2</a:t>
            </a:r>
            <a:r>
              <a:rPr lang="en-US" sz="2800" b="1" i="1" dirty="0" smtClean="0">
                <a:solidFill>
                  <a:srgbClr val="FF0000"/>
                </a:solidFill>
              </a:rPr>
              <a:t> +5x +6=0</a:t>
            </a:r>
            <a:endParaRPr lang="en-US" sz="2800" b="1" u="sng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Slide Number Placeholder 8"/>
          <p:cNvSpPr>
            <a:spLocks noGrp="1"/>
          </p:cNvSpPr>
          <p:nvPr>
            <p:ph type="sldNum" sz="quarter" idx="12"/>
          </p:nvPr>
        </p:nvSpPr>
        <p:spPr bwMode="auto">
          <a:xfrm>
            <a:off x="11353900" y="6467192"/>
            <a:ext cx="838200" cy="365125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5965F263-BB90-40AC-AF7B-2969B3F1801A}" type="slidenum">
              <a:rPr lang="en-US" sz="2400" b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en-US" sz="2400" b="1" dirty="0" smtClean="0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2"/>
          <p:cNvSpPr>
            <a:spLocks noChangeArrowheads="1"/>
          </p:cNvSpPr>
          <p:nvPr/>
        </p:nvSpPr>
        <p:spPr bwMode="auto">
          <a:xfrm>
            <a:off x="1" y="0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" name="Rectangle 439"/>
          <p:cNvSpPr>
            <a:spLocks noChangeArrowheads="1"/>
          </p:cNvSpPr>
          <p:nvPr/>
        </p:nvSpPr>
        <p:spPr bwMode="auto">
          <a:xfrm>
            <a:off x="1" y="0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4" name="Rectangle 441"/>
          <p:cNvSpPr>
            <a:spLocks noChangeArrowheads="1"/>
          </p:cNvSpPr>
          <p:nvPr/>
        </p:nvSpPr>
        <p:spPr bwMode="auto">
          <a:xfrm>
            <a:off x="1" y="0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2818371" y="2039242"/>
            <a:ext cx="311837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i="1" dirty="0" smtClean="0"/>
              <a:t>We have,  x</a:t>
            </a:r>
            <a:r>
              <a:rPr lang="en-US" sz="2400" i="1" baseline="30000" dirty="0" smtClean="0"/>
              <a:t>2</a:t>
            </a:r>
            <a:r>
              <a:rPr lang="en-US" sz="2400" i="1" dirty="0" smtClean="0"/>
              <a:t> +5x +6=0</a:t>
            </a:r>
            <a:endParaRPr lang="en-US" sz="2400" dirty="0" smtClean="0"/>
          </a:p>
        </p:txBody>
      </p:sp>
      <p:sp>
        <p:nvSpPr>
          <p:cNvPr id="24" name="Rectangle 23"/>
          <p:cNvSpPr/>
          <p:nvPr/>
        </p:nvSpPr>
        <p:spPr>
          <a:xfrm>
            <a:off x="2917532" y="2873717"/>
            <a:ext cx="476972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dirty="0" smtClean="0"/>
              <a:t>x </a:t>
            </a:r>
            <a:r>
              <a:rPr lang="en-US" sz="2400" i="1" dirty="0" smtClean="0"/>
              <a:t>=[ -5 </a:t>
            </a:r>
            <a:r>
              <a:rPr lang="en-US" sz="2400" i="1" dirty="0" smtClean="0">
                <a:latin typeface="Microsoft JhengHei UI"/>
                <a:ea typeface="Microsoft JhengHei UI"/>
              </a:rPr>
              <a:t>±√ {(-5)</a:t>
            </a:r>
            <a:r>
              <a:rPr lang="en-US" sz="2400" i="1" baseline="30000" dirty="0" smtClean="0"/>
              <a:t>2</a:t>
            </a:r>
            <a:r>
              <a:rPr lang="en-US" sz="2400" i="1" dirty="0" smtClean="0"/>
              <a:t> – 4.1.6)}]/2</a:t>
            </a:r>
            <a:endParaRPr lang="en-US" sz="2400" dirty="0" smtClean="0"/>
          </a:p>
        </p:txBody>
      </p:sp>
      <p:sp>
        <p:nvSpPr>
          <p:cNvPr id="25" name="Rectangle 24"/>
          <p:cNvSpPr/>
          <p:nvPr/>
        </p:nvSpPr>
        <p:spPr>
          <a:xfrm>
            <a:off x="3094984" y="3627366"/>
            <a:ext cx="476972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dirty="0" smtClean="0"/>
              <a:t> </a:t>
            </a:r>
            <a:r>
              <a:rPr lang="en-US" sz="2400" i="1" dirty="0" smtClean="0"/>
              <a:t>={ -5 </a:t>
            </a:r>
            <a:r>
              <a:rPr lang="en-US" sz="2400" i="1" dirty="0" smtClean="0">
                <a:latin typeface="Microsoft JhengHei UI"/>
                <a:ea typeface="Microsoft JhengHei UI"/>
              </a:rPr>
              <a:t>±√ (25</a:t>
            </a:r>
            <a:r>
              <a:rPr lang="en-US" sz="2400" i="1" dirty="0" smtClean="0"/>
              <a:t> – 24)}/2</a:t>
            </a:r>
            <a:endParaRPr lang="en-US" sz="2400" dirty="0" smtClean="0"/>
          </a:p>
        </p:txBody>
      </p:sp>
      <p:sp>
        <p:nvSpPr>
          <p:cNvPr id="26" name="Rectangle 25"/>
          <p:cNvSpPr/>
          <p:nvPr/>
        </p:nvSpPr>
        <p:spPr>
          <a:xfrm>
            <a:off x="3109599" y="4218176"/>
            <a:ext cx="476972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dirty="0" smtClean="0"/>
              <a:t> </a:t>
            </a:r>
            <a:r>
              <a:rPr lang="en-US" sz="2400" i="1" dirty="0" smtClean="0"/>
              <a:t>={ -5 </a:t>
            </a:r>
            <a:r>
              <a:rPr lang="en-US" sz="2400" i="1" dirty="0" smtClean="0">
                <a:latin typeface="Microsoft JhengHei UI"/>
                <a:ea typeface="Microsoft JhengHei UI"/>
              </a:rPr>
              <a:t>±1 </a:t>
            </a:r>
            <a:r>
              <a:rPr lang="en-US" sz="2400" i="1" dirty="0" smtClean="0"/>
              <a:t>}/2</a:t>
            </a:r>
            <a:endParaRPr lang="en-US" sz="2400" dirty="0" smtClean="0"/>
          </a:p>
        </p:txBody>
      </p:sp>
      <p:sp>
        <p:nvSpPr>
          <p:cNvPr id="27" name="Rectangle 26"/>
          <p:cNvSpPr/>
          <p:nvPr/>
        </p:nvSpPr>
        <p:spPr>
          <a:xfrm>
            <a:off x="3124212" y="4859090"/>
            <a:ext cx="476972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dirty="0" smtClean="0"/>
              <a:t> </a:t>
            </a:r>
            <a:r>
              <a:rPr lang="en-US" sz="2400" i="1" dirty="0" smtClean="0"/>
              <a:t>=(-5 </a:t>
            </a:r>
            <a:r>
              <a:rPr lang="en-US" sz="2400" i="1" dirty="0">
                <a:latin typeface="Microsoft JhengHei UI"/>
                <a:ea typeface="Microsoft JhengHei UI"/>
              </a:rPr>
              <a:t>+</a:t>
            </a:r>
            <a:r>
              <a:rPr lang="en-US" sz="2400" i="1" dirty="0" smtClean="0">
                <a:latin typeface="Microsoft JhengHei UI"/>
                <a:ea typeface="Microsoft JhengHei UI"/>
              </a:rPr>
              <a:t>1)</a:t>
            </a:r>
            <a:r>
              <a:rPr lang="en-US" sz="2400" i="1" dirty="0" smtClean="0"/>
              <a:t>/2  or, </a:t>
            </a:r>
            <a:r>
              <a:rPr lang="en-US" sz="2400" i="1" dirty="0"/>
              <a:t>(-5 </a:t>
            </a:r>
            <a:r>
              <a:rPr lang="en-US" sz="2400" i="1" dirty="0" smtClean="0">
                <a:latin typeface="Microsoft JhengHei UI"/>
                <a:ea typeface="Microsoft JhengHei UI"/>
              </a:rPr>
              <a:t>-1</a:t>
            </a:r>
            <a:r>
              <a:rPr lang="en-US" sz="2400" i="1" dirty="0">
                <a:latin typeface="Microsoft JhengHei UI"/>
                <a:ea typeface="Microsoft JhengHei UI"/>
              </a:rPr>
              <a:t>)</a:t>
            </a:r>
            <a:r>
              <a:rPr lang="en-US" sz="2400" i="1" dirty="0"/>
              <a:t>/2</a:t>
            </a:r>
            <a:endParaRPr lang="en-US" sz="2400" dirty="0" smtClean="0"/>
          </a:p>
        </p:txBody>
      </p:sp>
      <p:sp>
        <p:nvSpPr>
          <p:cNvPr id="28" name="Rectangle 27"/>
          <p:cNvSpPr/>
          <p:nvPr/>
        </p:nvSpPr>
        <p:spPr>
          <a:xfrm>
            <a:off x="3176404" y="5525056"/>
            <a:ext cx="476972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dirty="0" smtClean="0"/>
              <a:t> </a:t>
            </a:r>
            <a:r>
              <a:rPr lang="en-US" sz="2400" i="1" dirty="0" smtClean="0"/>
              <a:t>=-2  or, -3</a:t>
            </a:r>
            <a:endParaRPr lang="en-US" sz="2400" dirty="0" smtClean="0"/>
          </a:p>
        </p:txBody>
      </p:sp>
      <p:sp>
        <p:nvSpPr>
          <p:cNvPr id="29" name="Rectangle 28"/>
          <p:cNvSpPr/>
          <p:nvPr/>
        </p:nvSpPr>
        <p:spPr>
          <a:xfrm>
            <a:off x="814201" y="1301281"/>
            <a:ext cx="673900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 smtClean="0">
                <a:solidFill>
                  <a:srgbClr val="0033CC"/>
                </a:solidFill>
              </a:rPr>
              <a:t>Using Quadratic Equation Solution Method</a:t>
            </a:r>
            <a:r>
              <a:rPr lang="en-US" sz="2400" dirty="0">
                <a:solidFill>
                  <a:srgbClr val="0033CC"/>
                </a:solidFill>
              </a:rPr>
              <a:t>:</a:t>
            </a:r>
            <a:endParaRPr lang="en-US" sz="2400" dirty="0" smtClean="0">
              <a:solidFill>
                <a:srgbClr val="0033CC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7990121" y="2039241"/>
            <a:ext cx="328330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dirty="0" smtClean="0"/>
              <a:t>x </a:t>
            </a:r>
            <a:r>
              <a:rPr lang="en-US" sz="2400" i="1" dirty="0" smtClean="0"/>
              <a:t>={ -b </a:t>
            </a:r>
            <a:r>
              <a:rPr lang="en-US" sz="2400" i="1" dirty="0" smtClean="0">
                <a:latin typeface="Microsoft JhengHei UI"/>
                <a:ea typeface="Microsoft JhengHei UI"/>
              </a:rPr>
              <a:t>±√ (</a:t>
            </a:r>
            <a:r>
              <a:rPr lang="en-US" sz="2400" i="1" dirty="0" smtClean="0"/>
              <a:t>b</a:t>
            </a:r>
            <a:r>
              <a:rPr lang="en-US" sz="2400" i="1" baseline="30000" dirty="0" smtClean="0"/>
              <a:t>2</a:t>
            </a:r>
            <a:r>
              <a:rPr lang="en-US" sz="2400" i="1" dirty="0" smtClean="0"/>
              <a:t> - 4ac)}/2a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xmlns="" val="3603630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1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="" xmlns:a16="http://schemas.microsoft.com/office/drawing/2014/main" id="{A7891F64-3D51-458D-BF3C-467F856C35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02913"/>
            <a:ext cx="10515600" cy="682625"/>
          </a:xfrm>
        </p:spPr>
        <p:txBody>
          <a:bodyPr>
            <a:norm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Solve the </a:t>
            </a:r>
            <a:r>
              <a:rPr lang="en-US" sz="2800" b="1" dirty="0" smtClean="0">
                <a:solidFill>
                  <a:srgbClr val="FF0000"/>
                </a:solidFill>
              </a:rPr>
              <a:t>equation  </a:t>
            </a:r>
            <a:r>
              <a:rPr lang="en-US" sz="2800" b="1" i="1" dirty="0" smtClean="0">
                <a:solidFill>
                  <a:srgbClr val="FF0000"/>
                </a:solidFill>
              </a:rPr>
              <a:t>x</a:t>
            </a:r>
            <a:r>
              <a:rPr lang="en-US" sz="2800" b="1" i="1" baseline="30000" dirty="0" smtClean="0">
                <a:solidFill>
                  <a:srgbClr val="FF0000"/>
                </a:solidFill>
              </a:rPr>
              <a:t>2</a:t>
            </a:r>
            <a:r>
              <a:rPr lang="en-US" sz="2800" b="1" i="1" dirty="0" smtClean="0">
                <a:solidFill>
                  <a:srgbClr val="FF0000"/>
                </a:solidFill>
              </a:rPr>
              <a:t> +5x +6=0</a:t>
            </a:r>
            <a:endParaRPr lang="en-US" sz="2800" b="1" u="sng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Slide Number Placeholder 8"/>
          <p:cNvSpPr>
            <a:spLocks noGrp="1"/>
          </p:cNvSpPr>
          <p:nvPr>
            <p:ph type="sldNum" sz="quarter" idx="12"/>
          </p:nvPr>
        </p:nvSpPr>
        <p:spPr bwMode="auto">
          <a:xfrm>
            <a:off x="11353900" y="6467192"/>
            <a:ext cx="838200" cy="365125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5965F263-BB90-40AC-AF7B-2969B3F1801A}" type="slidenum">
              <a:rPr lang="en-US" sz="2400" b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16</a:t>
            </a:fld>
            <a:endParaRPr lang="en-US" sz="2400" b="1" dirty="0" smtClean="0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2"/>
          <p:cNvSpPr>
            <a:spLocks noChangeArrowheads="1"/>
          </p:cNvSpPr>
          <p:nvPr/>
        </p:nvSpPr>
        <p:spPr bwMode="auto">
          <a:xfrm>
            <a:off x="1" y="0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" name="Rectangle 439"/>
          <p:cNvSpPr>
            <a:spLocks noChangeArrowheads="1"/>
          </p:cNvSpPr>
          <p:nvPr/>
        </p:nvSpPr>
        <p:spPr bwMode="auto">
          <a:xfrm>
            <a:off x="1" y="0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4" name="Rectangle 441"/>
          <p:cNvSpPr>
            <a:spLocks noChangeArrowheads="1"/>
          </p:cNvSpPr>
          <p:nvPr/>
        </p:nvSpPr>
        <p:spPr bwMode="auto">
          <a:xfrm>
            <a:off x="1" y="0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25237" y="1251178"/>
            <a:ext cx="394717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 smtClean="0">
                <a:solidFill>
                  <a:srgbClr val="0033CC"/>
                </a:solidFill>
              </a:rPr>
              <a:t>Using Remainder Theorem:</a:t>
            </a:r>
          </a:p>
        </p:txBody>
      </p:sp>
      <p:sp>
        <p:nvSpPr>
          <p:cNvPr id="9" name="Rectangle 8"/>
          <p:cNvSpPr/>
          <p:nvPr/>
        </p:nvSpPr>
        <p:spPr>
          <a:xfrm>
            <a:off x="1804355" y="1904618"/>
            <a:ext cx="34941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i="1" dirty="0" smtClean="0"/>
              <a:t>Let f(x)=x</a:t>
            </a:r>
            <a:r>
              <a:rPr lang="en-US" sz="2400" i="1" baseline="30000" dirty="0" smtClean="0"/>
              <a:t>2</a:t>
            </a:r>
            <a:r>
              <a:rPr lang="en-US" sz="2400" i="1" dirty="0" smtClean="0"/>
              <a:t> +5x +6=0</a:t>
            </a:r>
            <a:endParaRPr lang="en-US" sz="2400" dirty="0" smtClean="0"/>
          </a:p>
        </p:txBody>
      </p:sp>
      <p:sp>
        <p:nvSpPr>
          <p:cNvPr id="15" name="Rectangle 14"/>
          <p:cNvSpPr/>
          <p:nvPr/>
        </p:nvSpPr>
        <p:spPr>
          <a:xfrm>
            <a:off x="1731280" y="2548042"/>
            <a:ext cx="525824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dirty="0" smtClean="0"/>
              <a:t>For </a:t>
            </a:r>
            <a:r>
              <a:rPr lang="en-US" sz="2400" dirty="0" smtClean="0">
                <a:solidFill>
                  <a:srgbClr val="FF0066"/>
                </a:solidFill>
              </a:rPr>
              <a:t>x=-2</a:t>
            </a:r>
            <a:r>
              <a:rPr lang="en-US" sz="2400" dirty="0" smtClean="0"/>
              <a:t>, f(-2)=(-2)</a:t>
            </a:r>
            <a:r>
              <a:rPr lang="en-US" sz="2400" baseline="30000" dirty="0" smtClean="0"/>
              <a:t>2</a:t>
            </a:r>
            <a:r>
              <a:rPr lang="en-US" sz="2400" i="1" dirty="0" smtClean="0"/>
              <a:t> +5(-2) + 6=4-10+6=0</a:t>
            </a:r>
            <a:endParaRPr lang="en-US" sz="2400" dirty="0" smtClean="0"/>
          </a:p>
        </p:txBody>
      </p:sp>
      <p:sp>
        <p:nvSpPr>
          <p:cNvPr id="16" name="Rectangle 15"/>
          <p:cNvSpPr/>
          <p:nvPr/>
        </p:nvSpPr>
        <p:spPr>
          <a:xfrm>
            <a:off x="2004771" y="3167482"/>
            <a:ext cx="476972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i="1" dirty="0" smtClean="0"/>
              <a:t>So one factor of f(x) is (x+2)</a:t>
            </a:r>
          </a:p>
        </p:txBody>
      </p:sp>
      <p:sp>
        <p:nvSpPr>
          <p:cNvPr id="20" name="Rectangle 19"/>
          <p:cNvSpPr/>
          <p:nvPr/>
        </p:nvSpPr>
        <p:spPr>
          <a:xfrm>
            <a:off x="1718760" y="3971234"/>
            <a:ext cx="476972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i="1" dirty="0" smtClean="0"/>
              <a:t>Now</a:t>
            </a:r>
            <a:r>
              <a:rPr lang="en-US" sz="2400" i="1" dirty="0"/>
              <a:t>, x</a:t>
            </a:r>
            <a:r>
              <a:rPr lang="en-US" sz="2400" i="1" baseline="30000" dirty="0"/>
              <a:t>2</a:t>
            </a:r>
            <a:r>
              <a:rPr lang="en-US" sz="2400" i="1" dirty="0"/>
              <a:t> +5x +6=0</a:t>
            </a:r>
            <a:endParaRPr lang="en-US" sz="2400" i="1" dirty="0" smtClean="0"/>
          </a:p>
        </p:txBody>
      </p:sp>
      <p:sp>
        <p:nvSpPr>
          <p:cNvPr id="21" name="Rectangle 20"/>
          <p:cNvSpPr/>
          <p:nvPr/>
        </p:nvSpPr>
        <p:spPr>
          <a:xfrm>
            <a:off x="2384727" y="4549518"/>
            <a:ext cx="28577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i="1" dirty="0"/>
              <a:t>x</a:t>
            </a:r>
            <a:r>
              <a:rPr lang="en-US" sz="2400" i="1" baseline="30000" dirty="0"/>
              <a:t>2</a:t>
            </a:r>
            <a:r>
              <a:rPr lang="en-US" sz="2400" i="1" dirty="0"/>
              <a:t> </a:t>
            </a:r>
            <a:r>
              <a:rPr lang="en-US" sz="2400" i="1" dirty="0" smtClean="0"/>
              <a:t>+2x +3x </a:t>
            </a:r>
            <a:r>
              <a:rPr lang="en-US" sz="2400" i="1" dirty="0"/>
              <a:t>+6=0</a:t>
            </a:r>
            <a:endParaRPr lang="en-US" sz="2400" i="1" dirty="0" smtClean="0"/>
          </a:p>
        </p:txBody>
      </p:sp>
      <p:sp>
        <p:nvSpPr>
          <p:cNvPr id="22" name="Rectangle 21"/>
          <p:cNvSpPr/>
          <p:nvPr/>
        </p:nvSpPr>
        <p:spPr>
          <a:xfrm>
            <a:off x="2336711" y="5165380"/>
            <a:ext cx="271127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i="1" dirty="0" smtClean="0"/>
              <a:t>x(x+2)+3(x+2)=0</a:t>
            </a:r>
          </a:p>
        </p:txBody>
      </p:sp>
      <p:sp>
        <p:nvSpPr>
          <p:cNvPr id="30" name="Rectangle 29"/>
          <p:cNvSpPr/>
          <p:nvPr/>
        </p:nvSpPr>
        <p:spPr>
          <a:xfrm>
            <a:off x="2351326" y="5731137"/>
            <a:ext cx="271127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i="1" dirty="0" smtClean="0"/>
              <a:t>(x+2) (x+3)=0</a:t>
            </a:r>
          </a:p>
        </p:txBody>
      </p:sp>
      <p:sp>
        <p:nvSpPr>
          <p:cNvPr id="31" name="Rectangle 30"/>
          <p:cNvSpPr/>
          <p:nvPr/>
        </p:nvSpPr>
        <p:spPr>
          <a:xfrm>
            <a:off x="6292839" y="4486887"/>
            <a:ext cx="476972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i="1" dirty="0" smtClean="0"/>
              <a:t>Therefore, (x + 2)=0 or (x+3) = 0</a:t>
            </a:r>
          </a:p>
        </p:txBody>
      </p:sp>
      <p:sp>
        <p:nvSpPr>
          <p:cNvPr id="32" name="Rectangle 31"/>
          <p:cNvSpPr/>
          <p:nvPr/>
        </p:nvSpPr>
        <p:spPr>
          <a:xfrm>
            <a:off x="6445239" y="5202957"/>
            <a:ext cx="476972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i="1" dirty="0" smtClean="0"/>
              <a:t>So, x= -2 or x = -3</a:t>
            </a:r>
          </a:p>
        </p:txBody>
      </p:sp>
    </p:spTree>
    <p:extLst>
      <p:ext uri="{BB962C8B-B14F-4D97-AF65-F5344CB8AC3E}">
        <p14:creationId xmlns:p14="http://schemas.microsoft.com/office/powerpoint/2010/main" xmlns="" val="913244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9" grpId="0"/>
      <p:bldP spid="15" grpId="0"/>
      <p:bldP spid="16" grpId="0"/>
      <p:bldP spid="20" grpId="0"/>
      <p:bldP spid="21" grpId="0"/>
      <p:bldP spid="22" grpId="0"/>
      <p:bldP spid="30" grpId="0"/>
      <p:bldP spid="31" grpId="0"/>
      <p:bldP spid="3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="" xmlns:a16="http://schemas.microsoft.com/office/drawing/2014/main" id="{A7891F64-3D51-458D-BF3C-467F856C35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02913"/>
            <a:ext cx="10515600" cy="682625"/>
          </a:xfrm>
        </p:spPr>
        <p:txBody>
          <a:bodyPr>
            <a:norm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Solve the </a:t>
            </a:r>
            <a:r>
              <a:rPr lang="en-US" sz="2800" b="1" dirty="0" smtClean="0">
                <a:solidFill>
                  <a:srgbClr val="FF0000"/>
                </a:solidFill>
              </a:rPr>
              <a:t>equation </a:t>
            </a:r>
            <a:r>
              <a:rPr lang="en-US" sz="2800" b="1" i="1" dirty="0" smtClean="0">
                <a:solidFill>
                  <a:srgbClr val="FF0000"/>
                </a:solidFill>
              </a:rPr>
              <a:t>x</a:t>
            </a:r>
            <a:r>
              <a:rPr lang="en-US" sz="2800" b="1" i="1" baseline="30000" dirty="0" smtClean="0">
                <a:solidFill>
                  <a:srgbClr val="FF0000"/>
                </a:solidFill>
              </a:rPr>
              <a:t>3 </a:t>
            </a:r>
            <a:r>
              <a:rPr lang="en-US" sz="2800" b="1" dirty="0" smtClean="0">
                <a:solidFill>
                  <a:srgbClr val="FF0000"/>
                </a:solidFill>
              </a:rPr>
              <a:t>-3</a:t>
            </a:r>
            <a:r>
              <a:rPr lang="en-US" sz="2800" b="1" i="1" dirty="0" smtClean="0">
                <a:solidFill>
                  <a:srgbClr val="FF0000"/>
                </a:solidFill>
              </a:rPr>
              <a:t>x</a:t>
            </a:r>
            <a:r>
              <a:rPr lang="en-US" sz="2800" b="1" i="1" baseline="30000" dirty="0" smtClean="0">
                <a:solidFill>
                  <a:srgbClr val="FF0000"/>
                </a:solidFill>
              </a:rPr>
              <a:t>2</a:t>
            </a:r>
            <a:r>
              <a:rPr lang="en-US" sz="2800" b="1" i="1" dirty="0" smtClean="0">
                <a:solidFill>
                  <a:srgbClr val="FF0000"/>
                </a:solidFill>
              </a:rPr>
              <a:t> +3x -1=0</a:t>
            </a:r>
            <a:endParaRPr lang="en-US" sz="2800" b="1" u="sng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Slide Number Placeholder 8"/>
          <p:cNvSpPr>
            <a:spLocks noGrp="1"/>
          </p:cNvSpPr>
          <p:nvPr>
            <p:ph type="sldNum" sz="quarter" idx="12"/>
          </p:nvPr>
        </p:nvSpPr>
        <p:spPr bwMode="auto">
          <a:xfrm>
            <a:off x="11353900" y="6467192"/>
            <a:ext cx="838200" cy="365125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5965F263-BB90-40AC-AF7B-2969B3F1801A}" type="slidenum">
              <a:rPr lang="en-US" sz="2400" b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17</a:t>
            </a:fld>
            <a:endParaRPr lang="en-US" sz="2400" b="1" dirty="0" smtClean="0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2"/>
          <p:cNvSpPr>
            <a:spLocks noChangeArrowheads="1"/>
          </p:cNvSpPr>
          <p:nvPr/>
        </p:nvSpPr>
        <p:spPr bwMode="auto">
          <a:xfrm>
            <a:off x="1" y="0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" name="Rectangle 439"/>
          <p:cNvSpPr>
            <a:spLocks noChangeArrowheads="1"/>
          </p:cNvSpPr>
          <p:nvPr/>
        </p:nvSpPr>
        <p:spPr bwMode="auto">
          <a:xfrm>
            <a:off x="1" y="0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4" name="Rectangle 441"/>
          <p:cNvSpPr>
            <a:spLocks noChangeArrowheads="1"/>
          </p:cNvSpPr>
          <p:nvPr/>
        </p:nvSpPr>
        <p:spPr bwMode="auto">
          <a:xfrm>
            <a:off x="1" y="0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25237" y="1251178"/>
            <a:ext cx="394717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 smtClean="0">
                <a:solidFill>
                  <a:srgbClr val="0033CC"/>
                </a:solidFill>
              </a:rPr>
              <a:t>Using Remainder Theorem:</a:t>
            </a:r>
          </a:p>
        </p:txBody>
      </p:sp>
      <p:sp>
        <p:nvSpPr>
          <p:cNvPr id="9" name="Rectangle 8"/>
          <p:cNvSpPr/>
          <p:nvPr/>
        </p:nvSpPr>
        <p:spPr>
          <a:xfrm>
            <a:off x="1804355" y="1904618"/>
            <a:ext cx="34941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i="1" dirty="0" smtClean="0"/>
              <a:t>Let f(x)=x</a:t>
            </a:r>
            <a:r>
              <a:rPr lang="en-US" sz="2400" i="1" baseline="30000" dirty="0" smtClean="0"/>
              <a:t>3</a:t>
            </a:r>
            <a:r>
              <a:rPr lang="en-US" sz="2400" i="1" dirty="0" smtClean="0"/>
              <a:t> -3x</a:t>
            </a:r>
            <a:r>
              <a:rPr lang="en-US" sz="2400" i="1" baseline="30000" dirty="0" smtClean="0"/>
              <a:t>2</a:t>
            </a:r>
            <a:r>
              <a:rPr lang="en-US" sz="2400" i="1" dirty="0" smtClean="0"/>
              <a:t> +3x -1=0</a:t>
            </a:r>
            <a:endParaRPr lang="en-US" sz="2400" dirty="0" smtClean="0"/>
          </a:p>
        </p:txBody>
      </p:sp>
      <p:sp>
        <p:nvSpPr>
          <p:cNvPr id="15" name="Rectangle 14"/>
          <p:cNvSpPr/>
          <p:nvPr/>
        </p:nvSpPr>
        <p:spPr>
          <a:xfrm>
            <a:off x="1731280" y="2548041"/>
            <a:ext cx="525824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dirty="0" smtClean="0"/>
              <a:t>For </a:t>
            </a:r>
            <a:r>
              <a:rPr lang="en-US" sz="2400" dirty="0" smtClean="0">
                <a:solidFill>
                  <a:srgbClr val="FF0066"/>
                </a:solidFill>
              </a:rPr>
              <a:t>x=1</a:t>
            </a:r>
            <a:r>
              <a:rPr lang="en-US" sz="2400" dirty="0" smtClean="0"/>
              <a:t>, f(1)=1</a:t>
            </a:r>
            <a:r>
              <a:rPr lang="en-US" sz="2400" baseline="30000" dirty="0" smtClean="0"/>
              <a:t>3</a:t>
            </a:r>
            <a:r>
              <a:rPr lang="en-US" sz="2400" i="1" dirty="0"/>
              <a:t> </a:t>
            </a:r>
            <a:r>
              <a:rPr lang="en-US" sz="2400" i="1" dirty="0" smtClean="0"/>
              <a:t>-3.1</a:t>
            </a:r>
            <a:r>
              <a:rPr lang="en-US" sz="2400" i="1" baseline="30000" dirty="0" smtClean="0"/>
              <a:t>2</a:t>
            </a:r>
            <a:r>
              <a:rPr lang="en-US" sz="2400" i="1" dirty="0" smtClean="0"/>
              <a:t> +3. 1 -1=1-3+3-1=0</a:t>
            </a:r>
            <a:endParaRPr lang="en-US" sz="2400" dirty="0" smtClean="0"/>
          </a:p>
        </p:txBody>
      </p:sp>
      <p:sp>
        <p:nvSpPr>
          <p:cNvPr id="16" name="Rectangle 15"/>
          <p:cNvSpPr/>
          <p:nvPr/>
        </p:nvSpPr>
        <p:spPr>
          <a:xfrm>
            <a:off x="2004771" y="3167482"/>
            <a:ext cx="476972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i="1" dirty="0" smtClean="0"/>
              <a:t>So one factor of f(x) is (x-1)</a:t>
            </a:r>
          </a:p>
        </p:txBody>
      </p:sp>
      <p:sp>
        <p:nvSpPr>
          <p:cNvPr id="20" name="Rectangle 19"/>
          <p:cNvSpPr/>
          <p:nvPr/>
        </p:nvSpPr>
        <p:spPr>
          <a:xfrm>
            <a:off x="1718760" y="3971234"/>
            <a:ext cx="476972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i="1" dirty="0" smtClean="0"/>
              <a:t>Now</a:t>
            </a:r>
            <a:r>
              <a:rPr lang="en-US" sz="2400" i="1" dirty="0"/>
              <a:t>, x</a:t>
            </a:r>
            <a:r>
              <a:rPr lang="en-US" sz="2400" i="1" baseline="30000" dirty="0"/>
              <a:t>3</a:t>
            </a:r>
            <a:r>
              <a:rPr lang="en-US" sz="2400" i="1" dirty="0"/>
              <a:t> -3x</a:t>
            </a:r>
            <a:r>
              <a:rPr lang="en-US" sz="2400" i="1" baseline="30000" dirty="0"/>
              <a:t>2</a:t>
            </a:r>
            <a:r>
              <a:rPr lang="en-US" sz="2400" i="1" dirty="0"/>
              <a:t> +3x -1</a:t>
            </a:r>
            <a:r>
              <a:rPr lang="en-US" sz="2400" i="1" dirty="0" smtClean="0"/>
              <a:t>=0</a:t>
            </a:r>
          </a:p>
        </p:txBody>
      </p:sp>
      <p:sp>
        <p:nvSpPr>
          <p:cNvPr id="21" name="Rectangle 20"/>
          <p:cNvSpPr/>
          <p:nvPr/>
        </p:nvSpPr>
        <p:spPr>
          <a:xfrm>
            <a:off x="2384727" y="4549518"/>
            <a:ext cx="28577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i="1" dirty="0"/>
              <a:t>x</a:t>
            </a:r>
            <a:r>
              <a:rPr lang="en-US" sz="2400" i="1" baseline="30000" dirty="0"/>
              <a:t>2</a:t>
            </a:r>
            <a:r>
              <a:rPr lang="en-US" sz="2400" i="1" dirty="0"/>
              <a:t> </a:t>
            </a:r>
            <a:r>
              <a:rPr lang="en-US" sz="2400" i="1" dirty="0" smtClean="0"/>
              <a:t>+2x +3x </a:t>
            </a:r>
            <a:r>
              <a:rPr lang="en-US" sz="2400" i="1" dirty="0"/>
              <a:t>+6=0</a:t>
            </a:r>
            <a:endParaRPr lang="en-US" sz="2400" i="1" dirty="0" smtClean="0"/>
          </a:p>
        </p:txBody>
      </p:sp>
      <p:sp>
        <p:nvSpPr>
          <p:cNvPr id="22" name="Rectangle 21"/>
          <p:cNvSpPr/>
          <p:nvPr/>
        </p:nvSpPr>
        <p:spPr>
          <a:xfrm>
            <a:off x="2336711" y="5165380"/>
            <a:ext cx="345031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i="1" dirty="0" smtClean="0"/>
              <a:t>x</a:t>
            </a:r>
            <a:r>
              <a:rPr lang="en-US" sz="2400" i="1" baseline="30000" dirty="0" smtClean="0"/>
              <a:t>2</a:t>
            </a:r>
            <a:r>
              <a:rPr lang="en-US" sz="2400" i="1" dirty="0" smtClean="0"/>
              <a:t> (x-1)-2x(x-1)+1(x-1)=0</a:t>
            </a:r>
          </a:p>
        </p:txBody>
      </p:sp>
      <p:sp>
        <p:nvSpPr>
          <p:cNvPr id="30" name="Rectangle 29"/>
          <p:cNvSpPr/>
          <p:nvPr/>
        </p:nvSpPr>
        <p:spPr>
          <a:xfrm>
            <a:off x="2351326" y="5731137"/>
            <a:ext cx="271127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i="1" dirty="0" smtClean="0"/>
              <a:t>(x-1) (x</a:t>
            </a:r>
            <a:r>
              <a:rPr lang="en-US" sz="2400" i="1" baseline="30000" dirty="0" smtClean="0"/>
              <a:t>2</a:t>
            </a:r>
            <a:r>
              <a:rPr lang="en-US" sz="2400" i="1" dirty="0" smtClean="0"/>
              <a:t>-2x+1)=0</a:t>
            </a:r>
          </a:p>
        </p:txBody>
      </p:sp>
      <p:sp>
        <p:nvSpPr>
          <p:cNvPr id="31" name="Rectangle 30"/>
          <p:cNvSpPr/>
          <p:nvPr/>
        </p:nvSpPr>
        <p:spPr>
          <a:xfrm>
            <a:off x="6475955" y="3710275"/>
            <a:ext cx="549892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i="1" dirty="0" smtClean="0"/>
              <a:t>Therefore, (x -1)=0 or (x-1) = </a:t>
            </a:r>
            <a:r>
              <a:rPr lang="en-US" sz="2400" i="1" dirty="0"/>
              <a:t>0 or (x-1) = 0</a:t>
            </a:r>
            <a:endParaRPr lang="en-US" sz="2400" i="1" dirty="0" smtClean="0"/>
          </a:p>
        </p:txBody>
      </p:sp>
      <p:sp>
        <p:nvSpPr>
          <p:cNvPr id="32" name="Rectangle 31"/>
          <p:cNvSpPr/>
          <p:nvPr/>
        </p:nvSpPr>
        <p:spPr>
          <a:xfrm>
            <a:off x="7384688" y="4426346"/>
            <a:ext cx="476972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i="1" dirty="0" smtClean="0"/>
              <a:t>So, x</a:t>
            </a:r>
            <a:r>
              <a:rPr lang="en-US" sz="2400" i="1" smtClean="0"/>
              <a:t>= 1,  1,  1</a:t>
            </a:r>
            <a:endParaRPr lang="en-US" sz="2400" i="1" dirty="0" smtClean="0"/>
          </a:p>
        </p:txBody>
      </p:sp>
      <p:sp>
        <p:nvSpPr>
          <p:cNvPr id="17" name="Rectangle 16"/>
          <p:cNvSpPr/>
          <p:nvPr/>
        </p:nvSpPr>
        <p:spPr>
          <a:xfrm>
            <a:off x="8351289" y="2256413"/>
            <a:ext cx="271127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i="1" dirty="0" smtClean="0"/>
              <a:t>(x-1) (x-1)</a:t>
            </a:r>
            <a:r>
              <a:rPr lang="en-US" sz="2400" i="1" baseline="30000" dirty="0" smtClean="0"/>
              <a:t>2</a:t>
            </a:r>
            <a:r>
              <a:rPr lang="en-US" sz="2400" i="1" dirty="0" smtClean="0"/>
              <a:t> =0</a:t>
            </a:r>
          </a:p>
        </p:txBody>
      </p:sp>
      <p:sp>
        <p:nvSpPr>
          <p:cNvPr id="18" name="Rectangle 17"/>
          <p:cNvSpPr/>
          <p:nvPr/>
        </p:nvSpPr>
        <p:spPr>
          <a:xfrm>
            <a:off x="8328325" y="2822171"/>
            <a:ext cx="271127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i="1" dirty="0" smtClean="0"/>
              <a:t>(x-1) (x—1) (x-1)=0</a:t>
            </a:r>
          </a:p>
        </p:txBody>
      </p:sp>
    </p:spTree>
    <p:extLst>
      <p:ext uri="{BB962C8B-B14F-4D97-AF65-F5344CB8AC3E}">
        <p14:creationId xmlns:p14="http://schemas.microsoft.com/office/powerpoint/2010/main" xmlns="" val="27283537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9" grpId="0"/>
      <p:bldP spid="15" grpId="0"/>
      <p:bldP spid="16" grpId="0"/>
      <p:bldP spid="20" grpId="0"/>
      <p:bldP spid="21" grpId="0"/>
      <p:bldP spid="22" grpId="0"/>
      <p:bldP spid="30" grpId="0"/>
      <p:bldP spid="31" grpId="0"/>
      <p:bldP spid="32" grpId="0"/>
      <p:bldP spid="17" grpId="0"/>
      <p:bldP spid="1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="" xmlns:a16="http://schemas.microsoft.com/office/drawing/2014/main" id="{A7891F64-3D51-458D-BF3C-467F856C35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5678" y="340075"/>
            <a:ext cx="11649204" cy="682625"/>
          </a:xfrm>
        </p:spPr>
        <p:txBody>
          <a:bodyPr>
            <a:noAutofit/>
          </a:bodyPr>
          <a:lstStyle/>
          <a:p>
            <a:r>
              <a:rPr lang="en-US" sz="2400" b="1" dirty="0">
                <a:solidFill>
                  <a:srgbClr val="FF0066"/>
                </a:solidFill>
              </a:rPr>
              <a:t>Solve the </a:t>
            </a:r>
            <a:r>
              <a:rPr lang="en-US" sz="2400" b="1" dirty="0" smtClean="0">
                <a:solidFill>
                  <a:srgbClr val="FF0066"/>
                </a:solidFill>
              </a:rPr>
              <a:t>equation  4</a:t>
            </a:r>
            <a:r>
              <a:rPr lang="en-US" sz="2400" b="1" i="1" dirty="0" smtClean="0">
                <a:solidFill>
                  <a:srgbClr val="FF0066"/>
                </a:solidFill>
              </a:rPr>
              <a:t>x</a:t>
            </a:r>
            <a:r>
              <a:rPr lang="en-US" sz="2400" b="1" i="1" baseline="30000" dirty="0" smtClean="0">
                <a:solidFill>
                  <a:srgbClr val="FF0066"/>
                </a:solidFill>
              </a:rPr>
              <a:t>3 </a:t>
            </a:r>
            <a:r>
              <a:rPr lang="en-US" sz="2400" b="1" dirty="0" smtClean="0">
                <a:solidFill>
                  <a:srgbClr val="FF0066"/>
                </a:solidFill>
              </a:rPr>
              <a:t>-24</a:t>
            </a:r>
            <a:r>
              <a:rPr lang="en-US" sz="2400" b="1" i="1" dirty="0" smtClean="0">
                <a:solidFill>
                  <a:srgbClr val="FF0066"/>
                </a:solidFill>
              </a:rPr>
              <a:t>x</a:t>
            </a:r>
            <a:r>
              <a:rPr lang="en-US" sz="2400" b="1" i="1" baseline="30000" dirty="0" smtClean="0">
                <a:solidFill>
                  <a:srgbClr val="FF0066"/>
                </a:solidFill>
              </a:rPr>
              <a:t>2</a:t>
            </a:r>
            <a:r>
              <a:rPr lang="en-US" sz="2400" b="1" i="1" dirty="0" smtClean="0">
                <a:solidFill>
                  <a:srgbClr val="FF0066"/>
                </a:solidFill>
              </a:rPr>
              <a:t> +23x +18=0 </a:t>
            </a:r>
            <a:r>
              <a:rPr lang="en-US" sz="2400" b="1" dirty="0">
                <a:solidFill>
                  <a:srgbClr val="FF0066"/>
                </a:solidFill>
              </a:rPr>
              <a:t>having that the roots are in arithmetical progression. </a:t>
            </a:r>
            <a:endParaRPr lang="en-US" sz="2400" b="1" u="sng" dirty="0">
              <a:solidFill>
                <a:srgbClr val="FF0066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Slide Number Placeholder 8"/>
          <p:cNvSpPr>
            <a:spLocks noGrp="1"/>
          </p:cNvSpPr>
          <p:nvPr>
            <p:ph type="sldNum" sz="quarter" idx="12"/>
          </p:nvPr>
        </p:nvSpPr>
        <p:spPr bwMode="auto">
          <a:xfrm>
            <a:off x="11353900" y="6467192"/>
            <a:ext cx="838200" cy="365125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5965F263-BB90-40AC-AF7B-2969B3F1801A}" type="slidenum">
              <a:rPr lang="en-US" sz="2400" b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18</a:t>
            </a:fld>
            <a:endParaRPr lang="en-US" sz="2400" b="1" dirty="0" smtClean="0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2"/>
          <p:cNvSpPr>
            <a:spLocks noChangeArrowheads="1"/>
          </p:cNvSpPr>
          <p:nvPr/>
        </p:nvSpPr>
        <p:spPr bwMode="auto">
          <a:xfrm>
            <a:off x="1" y="0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" name="Rectangle 439"/>
          <p:cNvSpPr>
            <a:spLocks noChangeArrowheads="1"/>
          </p:cNvSpPr>
          <p:nvPr/>
        </p:nvSpPr>
        <p:spPr bwMode="auto">
          <a:xfrm>
            <a:off x="1" y="0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4" name="Rectangle 441"/>
          <p:cNvSpPr>
            <a:spLocks noChangeArrowheads="1"/>
          </p:cNvSpPr>
          <p:nvPr/>
        </p:nvSpPr>
        <p:spPr bwMode="auto">
          <a:xfrm>
            <a:off x="1" y="0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25238" y="1038236"/>
            <a:ext cx="988451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/>
              <a:t>In accordance with the question, assume that the roots are </a:t>
            </a:r>
            <a:r>
              <a:rPr lang="el-GR" sz="2400" dirty="0" smtClean="0">
                <a:latin typeface="Microsoft JhengHei UI"/>
                <a:ea typeface="Microsoft JhengHei UI"/>
              </a:rPr>
              <a:t>α</a:t>
            </a:r>
            <a:r>
              <a:rPr lang="en-US" sz="2400" dirty="0" smtClean="0">
                <a:latin typeface="Microsoft JhengHei UI"/>
                <a:ea typeface="Microsoft JhengHei UI"/>
              </a:rPr>
              <a:t>-</a:t>
            </a:r>
            <a:r>
              <a:rPr lang="el-GR" sz="2400" dirty="0" smtClean="0">
                <a:latin typeface="Microsoft JhengHei UI"/>
                <a:ea typeface="Microsoft JhengHei UI"/>
              </a:rPr>
              <a:t>β</a:t>
            </a:r>
            <a:r>
              <a:rPr lang="en-US" sz="2400" dirty="0" smtClean="0">
                <a:latin typeface="Microsoft JhengHei UI"/>
                <a:ea typeface="Microsoft JhengHei UI"/>
              </a:rPr>
              <a:t>, </a:t>
            </a:r>
            <a:r>
              <a:rPr lang="el-GR" sz="2400" dirty="0" smtClean="0">
                <a:latin typeface="Microsoft JhengHei UI"/>
                <a:ea typeface="Microsoft JhengHei UI"/>
              </a:rPr>
              <a:t>α</a:t>
            </a:r>
            <a:r>
              <a:rPr lang="en-US" sz="2400" dirty="0" smtClean="0">
                <a:latin typeface="Microsoft JhengHei UI"/>
                <a:ea typeface="Microsoft JhengHei UI"/>
              </a:rPr>
              <a:t> &amp; </a:t>
            </a:r>
            <a:r>
              <a:rPr lang="el-GR" sz="2400" dirty="0" smtClean="0">
                <a:latin typeface="Microsoft JhengHei UI"/>
                <a:ea typeface="Microsoft JhengHei UI"/>
              </a:rPr>
              <a:t>α</a:t>
            </a:r>
            <a:r>
              <a:rPr lang="en-US" sz="2400" dirty="0" smtClean="0">
                <a:latin typeface="Microsoft JhengHei UI"/>
                <a:ea typeface="Microsoft JhengHei UI"/>
              </a:rPr>
              <a:t>+</a:t>
            </a:r>
            <a:r>
              <a:rPr lang="el-GR" sz="2400" dirty="0" smtClean="0">
                <a:latin typeface="Microsoft JhengHei UI"/>
                <a:ea typeface="Microsoft JhengHei UI"/>
              </a:rPr>
              <a:t>β</a:t>
            </a:r>
            <a:endParaRPr lang="en-US" sz="2400" dirty="0" smtClean="0">
              <a:solidFill>
                <a:srgbClr val="0033CC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240684" y="1516312"/>
            <a:ext cx="442108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dirty="0" smtClean="0"/>
              <a:t>Now,</a:t>
            </a:r>
            <a:r>
              <a:rPr lang="en-US" sz="2400" i="1" dirty="0" smtClean="0"/>
              <a:t> </a:t>
            </a:r>
            <a:r>
              <a:rPr lang="el-GR" sz="2400" dirty="0">
                <a:latin typeface="Microsoft JhengHei UI"/>
                <a:ea typeface="Microsoft JhengHei UI"/>
              </a:rPr>
              <a:t>α</a:t>
            </a:r>
            <a:r>
              <a:rPr lang="en-US" sz="2400" dirty="0">
                <a:latin typeface="Microsoft JhengHei UI"/>
                <a:ea typeface="Microsoft JhengHei UI"/>
              </a:rPr>
              <a:t>-</a:t>
            </a:r>
            <a:r>
              <a:rPr lang="el-GR" sz="2400" dirty="0" smtClean="0">
                <a:latin typeface="Microsoft JhengHei UI"/>
                <a:ea typeface="Microsoft JhengHei UI"/>
              </a:rPr>
              <a:t>β</a:t>
            </a:r>
            <a:r>
              <a:rPr lang="en-US" sz="2400" dirty="0">
                <a:latin typeface="Microsoft JhengHei UI"/>
                <a:ea typeface="Microsoft JhengHei UI"/>
              </a:rPr>
              <a:t>+</a:t>
            </a:r>
            <a:r>
              <a:rPr lang="el-GR" sz="2400" dirty="0" smtClean="0">
                <a:latin typeface="Microsoft JhengHei UI"/>
                <a:ea typeface="Microsoft JhengHei UI"/>
              </a:rPr>
              <a:t>α</a:t>
            </a:r>
            <a:r>
              <a:rPr lang="en-US" sz="2400" dirty="0" smtClean="0">
                <a:latin typeface="Microsoft JhengHei UI"/>
                <a:ea typeface="Microsoft JhengHei UI"/>
              </a:rPr>
              <a:t>+</a:t>
            </a:r>
            <a:r>
              <a:rPr lang="el-GR" sz="2400" dirty="0" smtClean="0">
                <a:latin typeface="Microsoft JhengHei UI"/>
                <a:ea typeface="Microsoft JhengHei UI"/>
              </a:rPr>
              <a:t>α</a:t>
            </a:r>
            <a:r>
              <a:rPr lang="en-US" sz="2400" dirty="0">
                <a:latin typeface="Microsoft JhengHei UI"/>
                <a:ea typeface="Microsoft JhengHei UI"/>
              </a:rPr>
              <a:t>+</a:t>
            </a:r>
            <a:r>
              <a:rPr lang="el-GR" sz="2400" dirty="0" smtClean="0">
                <a:latin typeface="Microsoft JhengHei UI"/>
                <a:ea typeface="Microsoft JhengHei UI"/>
              </a:rPr>
              <a:t>β</a:t>
            </a:r>
            <a:r>
              <a:rPr lang="en-US" sz="2400" dirty="0" smtClean="0">
                <a:latin typeface="Microsoft JhengHei UI"/>
                <a:ea typeface="Microsoft JhengHei UI"/>
              </a:rPr>
              <a:t>=-(-24)/4</a:t>
            </a:r>
            <a:endParaRPr lang="en-US" sz="2400" dirty="0" smtClean="0"/>
          </a:p>
        </p:txBody>
      </p:sp>
      <p:sp>
        <p:nvSpPr>
          <p:cNvPr id="15" name="Rectangle 14"/>
          <p:cNvSpPr/>
          <p:nvPr/>
        </p:nvSpPr>
        <p:spPr>
          <a:xfrm>
            <a:off x="1768859" y="2097106"/>
            <a:ext cx="33313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dirty="0" smtClean="0"/>
              <a:t>=&gt; 3</a:t>
            </a:r>
            <a:r>
              <a:rPr lang="el-GR" sz="2400" dirty="0" smtClean="0">
                <a:latin typeface="Microsoft JhengHei UI"/>
                <a:ea typeface="Microsoft JhengHei UI"/>
              </a:rPr>
              <a:t>α</a:t>
            </a:r>
            <a:r>
              <a:rPr lang="en-US" sz="2400" dirty="0" smtClean="0">
                <a:latin typeface="Microsoft JhengHei UI"/>
                <a:ea typeface="Microsoft JhengHei UI"/>
              </a:rPr>
              <a:t>=6    </a:t>
            </a:r>
            <a:r>
              <a:rPr lang="en-US" sz="2400" dirty="0"/>
              <a:t>=&gt; </a:t>
            </a:r>
            <a:r>
              <a:rPr lang="el-GR" sz="2400" dirty="0" smtClean="0">
                <a:latin typeface="Microsoft JhengHei UI"/>
                <a:ea typeface="Microsoft JhengHei UI"/>
              </a:rPr>
              <a:t>α</a:t>
            </a:r>
            <a:r>
              <a:rPr lang="en-US" sz="2400" dirty="0" smtClean="0">
                <a:latin typeface="Microsoft JhengHei UI"/>
                <a:ea typeface="Microsoft JhengHei UI"/>
              </a:rPr>
              <a:t>=2</a:t>
            </a:r>
            <a:endParaRPr lang="en-US" sz="2400" dirty="0" smtClean="0"/>
          </a:p>
        </p:txBody>
      </p:sp>
      <p:sp>
        <p:nvSpPr>
          <p:cNvPr id="16" name="Rectangle 15"/>
          <p:cNvSpPr/>
          <p:nvPr/>
        </p:nvSpPr>
        <p:spPr>
          <a:xfrm>
            <a:off x="1503731" y="2954540"/>
            <a:ext cx="426376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dirty="0" smtClean="0">
                <a:latin typeface="Microsoft JhengHei UI"/>
                <a:ea typeface="Microsoft JhengHei UI"/>
              </a:rPr>
              <a:t>Again, (</a:t>
            </a:r>
            <a:r>
              <a:rPr lang="el-GR" sz="2400" dirty="0" smtClean="0">
                <a:latin typeface="Microsoft JhengHei UI"/>
                <a:ea typeface="Microsoft JhengHei UI"/>
              </a:rPr>
              <a:t>α</a:t>
            </a:r>
            <a:r>
              <a:rPr lang="en-US" sz="2400" dirty="0">
                <a:latin typeface="Microsoft JhengHei UI"/>
                <a:ea typeface="Microsoft JhengHei UI"/>
              </a:rPr>
              <a:t>-</a:t>
            </a:r>
            <a:r>
              <a:rPr lang="el-GR" sz="2400" dirty="0" smtClean="0">
                <a:latin typeface="Microsoft JhengHei UI"/>
                <a:ea typeface="Microsoft JhengHei UI"/>
              </a:rPr>
              <a:t>β</a:t>
            </a:r>
            <a:r>
              <a:rPr lang="en-US" sz="2400" dirty="0" smtClean="0">
                <a:latin typeface="Microsoft JhengHei UI"/>
                <a:ea typeface="Microsoft JhengHei UI"/>
              </a:rPr>
              <a:t>) </a:t>
            </a:r>
            <a:r>
              <a:rPr lang="el-GR" sz="2400" dirty="0">
                <a:latin typeface="Microsoft JhengHei UI"/>
                <a:ea typeface="Microsoft JhengHei UI"/>
              </a:rPr>
              <a:t>α</a:t>
            </a:r>
            <a:r>
              <a:rPr lang="en-US" sz="2400" dirty="0">
                <a:latin typeface="Microsoft JhengHei UI"/>
                <a:ea typeface="Microsoft JhengHei UI"/>
              </a:rPr>
              <a:t> </a:t>
            </a:r>
            <a:r>
              <a:rPr lang="en-US" sz="2400" dirty="0" smtClean="0">
                <a:latin typeface="Microsoft JhengHei UI"/>
                <a:ea typeface="Microsoft JhengHei UI"/>
              </a:rPr>
              <a:t>(</a:t>
            </a:r>
            <a:r>
              <a:rPr lang="el-GR" sz="2400" dirty="0" smtClean="0">
                <a:latin typeface="Microsoft JhengHei UI"/>
                <a:ea typeface="Microsoft JhengHei UI"/>
              </a:rPr>
              <a:t>α</a:t>
            </a:r>
            <a:r>
              <a:rPr lang="en-US" sz="2400" dirty="0">
                <a:latin typeface="Microsoft JhengHei UI"/>
                <a:ea typeface="Microsoft JhengHei UI"/>
              </a:rPr>
              <a:t>+</a:t>
            </a:r>
            <a:r>
              <a:rPr lang="el-GR" sz="2400" dirty="0" smtClean="0">
                <a:latin typeface="Microsoft JhengHei UI"/>
                <a:ea typeface="Microsoft JhengHei UI"/>
              </a:rPr>
              <a:t>β</a:t>
            </a:r>
            <a:r>
              <a:rPr lang="en-US" sz="2400" dirty="0" smtClean="0">
                <a:latin typeface="Microsoft JhengHei UI"/>
                <a:ea typeface="Microsoft JhengHei UI"/>
              </a:rPr>
              <a:t>)=-18/4</a:t>
            </a:r>
            <a:endParaRPr lang="en-US" sz="2400" i="1" dirty="0" smtClean="0"/>
          </a:p>
        </p:txBody>
      </p:sp>
      <p:sp>
        <p:nvSpPr>
          <p:cNvPr id="20" name="Rectangle 19"/>
          <p:cNvSpPr/>
          <p:nvPr/>
        </p:nvSpPr>
        <p:spPr>
          <a:xfrm>
            <a:off x="1430662" y="3570402"/>
            <a:ext cx="433683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dirty="0" smtClean="0">
                <a:latin typeface="Microsoft JhengHei UI"/>
                <a:ea typeface="Microsoft JhengHei UI"/>
              </a:rPr>
              <a:t>(2-</a:t>
            </a:r>
            <a:r>
              <a:rPr lang="el-GR" sz="2400" dirty="0">
                <a:latin typeface="Microsoft JhengHei UI"/>
                <a:ea typeface="Microsoft JhengHei UI"/>
              </a:rPr>
              <a:t>β</a:t>
            </a:r>
            <a:r>
              <a:rPr lang="en-US" sz="2400" dirty="0">
                <a:latin typeface="Microsoft JhengHei UI"/>
                <a:ea typeface="Microsoft JhengHei UI"/>
              </a:rPr>
              <a:t>) </a:t>
            </a:r>
            <a:r>
              <a:rPr lang="en-US" sz="2400" dirty="0" smtClean="0">
                <a:latin typeface="Microsoft JhengHei UI"/>
                <a:ea typeface="Microsoft JhengHei UI"/>
              </a:rPr>
              <a:t>2 (2+</a:t>
            </a:r>
            <a:r>
              <a:rPr lang="el-GR" sz="2400" dirty="0">
                <a:latin typeface="Microsoft JhengHei UI"/>
                <a:ea typeface="Microsoft JhengHei UI"/>
              </a:rPr>
              <a:t>β</a:t>
            </a:r>
            <a:r>
              <a:rPr lang="en-US" sz="2400" dirty="0">
                <a:latin typeface="Microsoft JhengHei UI"/>
                <a:ea typeface="Microsoft JhengHei UI"/>
              </a:rPr>
              <a:t>)=-18/4</a:t>
            </a:r>
            <a:endParaRPr lang="en-US" sz="2400" i="1" dirty="0"/>
          </a:p>
        </p:txBody>
      </p:sp>
      <p:sp>
        <p:nvSpPr>
          <p:cNvPr id="21" name="Rectangle 20"/>
          <p:cNvSpPr/>
          <p:nvPr/>
        </p:nvSpPr>
        <p:spPr>
          <a:xfrm>
            <a:off x="1883686" y="4161212"/>
            <a:ext cx="338276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dirty="0" smtClean="0">
                <a:latin typeface="Microsoft JhengHei UI"/>
                <a:ea typeface="Microsoft JhengHei UI"/>
              </a:rPr>
              <a:t>2 (4-</a:t>
            </a:r>
            <a:r>
              <a:rPr lang="el-GR" sz="2400" dirty="0" smtClean="0">
                <a:latin typeface="Microsoft JhengHei UI"/>
                <a:ea typeface="Microsoft JhengHei UI"/>
              </a:rPr>
              <a:t>β</a:t>
            </a:r>
            <a:r>
              <a:rPr lang="en-US" sz="2400" baseline="30000" dirty="0" smtClean="0">
                <a:latin typeface="Microsoft JhengHei UI"/>
                <a:ea typeface="Microsoft JhengHei UI"/>
              </a:rPr>
              <a:t>2</a:t>
            </a:r>
            <a:r>
              <a:rPr lang="en-US" sz="2400" dirty="0" smtClean="0">
                <a:latin typeface="Microsoft JhengHei UI"/>
                <a:ea typeface="Microsoft JhengHei UI"/>
              </a:rPr>
              <a:t>) =-</a:t>
            </a:r>
            <a:r>
              <a:rPr lang="en-US" sz="2400" dirty="0">
                <a:latin typeface="Microsoft JhengHei UI"/>
                <a:ea typeface="Microsoft JhengHei UI"/>
              </a:rPr>
              <a:t>18/4</a:t>
            </a:r>
            <a:endParaRPr lang="en-US" sz="2400" i="1" dirty="0"/>
          </a:p>
        </p:txBody>
      </p:sp>
      <p:sp>
        <p:nvSpPr>
          <p:cNvPr id="22" name="Rectangle 21"/>
          <p:cNvSpPr/>
          <p:nvPr/>
        </p:nvSpPr>
        <p:spPr>
          <a:xfrm>
            <a:off x="1873249" y="4714444"/>
            <a:ext cx="345031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dirty="0" smtClean="0">
                <a:latin typeface="Microsoft JhengHei UI"/>
                <a:ea typeface="Microsoft JhengHei UI"/>
              </a:rPr>
              <a:t>4-</a:t>
            </a:r>
            <a:r>
              <a:rPr lang="el-GR" sz="2400" dirty="0">
                <a:latin typeface="Microsoft JhengHei UI"/>
                <a:ea typeface="Microsoft JhengHei UI"/>
              </a:rPr>
              <a:t>β</a:t>
            </a:r>
            <a:r>
              <a:rPr lang="en-US" sz="2400" baseline="30000" dirty="0" smtClean="0">
                <a:latin typeface="Microsoft JhengHei UI"/>
                <a:ea typeface="Microsoft JhengHei UI"/>
              </a:rPr>
              <a:t>2</a:t>
            </a:r>
            <a:r>
              <a:rPr lang="en-US" sz="2400" dirty="0" smtClean="0">
                <a:latin typeface="Microsoft JhengHei UI"/>
                <a:ea typeface="Microsoft JhengHei UI"/>
              </a:rPr>
              <a:t> =-</a:t>
            </a:r>
            <a:r>
              <a:rPr lang="en-US" sz="2400" dirty="0">
                <a:latin typeface="Microsoft JhengHei UI"/>
                <a:ea typeface="Microsoft JhengHei UI"/>
              </a:rPr>
              <a:t>9</a:t>
            </a:r>
            <a:r>
              <a:rPr lang="en-US" sz="2400" dirty="0" smtClean="0">
                <a:latin typeface="Microsoft JhengHei UI"/>
                <a:ea typeface="Microsoft JhengHei UI"/>
              </a:rPr>
              <a:t>/4</a:t>
            </a:r>
            <a:endParaRPr lang="en-US" sz="2400" i="1" dirty="0"/>
          </a:p>
        </p:txBody>
      </p:sp>
      <p:sp>
        <p:nvSpPr>
          <p:cNvPr id="30" name="Rectangle 29"/>
          <p:cNvSpPr/>
          <p:nvPr/>
        </p:nvSpPr>
        <p:spPr>
          <a:xfrm>
            <a:off x="1850286" y="5305253"/>
            <a:ext cx="271127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l-GR" sz="2400" dirty="0" smtClean="0">
                <a:latin typeface="Microsoft JhengHei UI"/>
                <a:ea typeface="Microsoft JhengHei UI"/>
              </a:rPr>
              <a:t>β</a:t>
            </a:r>
            <a:r>
              <a:rPr lang="en-US" sz="2400" baseline="30000" dirty="0" smtClean="0">
                <a:latin typeface="Microsoft JhengHei UI"/>
                <a:ea typeface="Microsoft JhengHei UI"/>
              </a:rPr>
              <a:t>2</a:t>
            </a:r>
            <a:r>
              <a:rPr lang="en-US" sz="2400" dirty="0" smtClean="0">
                <a:latin typeface="Microsoft JhengHei UI"/>
                <a:ea typeface="Microsoft JhengHei UI"/>
              </a:rPr>
              <a:t> =4+9/4=25/4</a:t>
            </a:r>
            <a:endParaRPr lang="en-US" sz="2400" i="1" dirty="0"/>
          </a:p>
        </p:txBody>
      </p:sp>
      <p:sp>
        <p:nvSpPr>
          <p:cNvPr id="31" name="Rectangle 30"/>
          <p:cNvSpPr/>
          <p:nvPr/>
        </p:nvSpPr>
        <p:spPr>
          <a:xfrm>
            <a:off x="6987435" y="1743689"/>
            <a:ext cx="4943603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dirty="0" smtClean="0"/>
              <a:t>When </a:t>
            </a:r>
            <a:r>
              <a:rPr lang="el-GR" sz="2400" dirty="0">
                <a:latin typeface="Microsoft JhengHei UI"/>
                <a:ea typeface="Microsoft JhengHei UI"/>
              </a:rPr>
              <a:t>β</a:t>
            </a:r>
            <a:r>
              <a:rPr lang="en-US" sz="2400" dirty="0">
                <a:latin typeface="Microsoft JhengHei UI"/>
                <a:ea typeface="Microsoft JhengHei UI"/>
              </a:rPr>
              <a:t> </a:t>
            </a:r>
            <a:r>
              <a:rPr lang="en-US" sz="2400" dirty="0" smtClean="0">
                <a:latin typeface="Microsoft JhengHei UI"/>
                <a:ea typeface="Microsoft JhengHei UI"/>
              </a:rPr>
              <a:t>=5/2, the roots are</a:t>
            </a:r>
          </a:p>
          <a:p>
            <a:pPr algn="just">
              <a:lnSpc>
                <a:spcPct val="150000"/>
              </a:lnSpc>
            </a:pPr>
            <a:r>
              <a:rPr lang="en-US" sz="2400" dirty="0">
                <a:latin typeface="Microsoft JhengHei UI"/>
                <a:ea typeface="Microsoft JhengHei UI"/>
              </a:rPr>
              <a:t> </a:t>
            </a:r>
            <a:r>
              <a:rPr lang="el-GR" sz="2400" dirty="0">
                <a:latin typeface="Microsoft JhengHei UI"/>
                <a:ea typeface="Microsoft JhengHei UI"/>
              </a:rPr>
              <a:t>α</a:t>
            </a:r>
            <a:r>
              <a:rPr lang="en-US" sz="2400" dirty="0">
                <a:latin typeface="Microsoft JhengHei UI"/>
                <a:ea typeface="Microsoft JhengHei UI"/>
              </a:rPr>
              <a:t>-</a:t>
            </a:r>
            <a:r>
              <a:rPr lang="el-GR" sz="2400" dirty="0">
                <a:latin typeface="Microsoft JhengHei UI"/>
                <a:ea typeface="Microsoft JhengHei UI"/>
              </a:rPr>
              <a:t>β</a:t>
            </a:r>
            <a:r>
              <a:rPr lang="en-US" sz="2400" dirty="0">
                <a:latin typeface="Microsoft JhengHei UI"/>
                <a:ea typeface="Microsoft JhengHei UI"/>
              </a:rPr>
              <a:t>, </a:t>
            </a:r>
            <a:r>
              <a:rPr lang="el-GR" sz="2400" dirty="0">
                <a:latin typeface="Microsoft JhengHei UI"/>
                <a:ea typeface="Microsoft JhengHei UI"/>
              </a:rPr>
              <a:t>α</a:t>
            </a:r>
            <a:r>
              <a:rPr lang="en-US" sz="2400" dirty="0">
                <a:latin typeface="Microsoft JhengHei UI"/>
                <a:ea typeface="Microsoft JhengHei UI"/>
              </a:rPr>
              <a:t> &amp; </a:t>
            </a:r>
            <a:r>
              <a:rPr lang="el-GR" sz="2400" dirty="0">
                <a:latin typeface="Microsoft JhengHei UI"/>
                <a:ea typeface="Microsoft JhengHei UI"/>
              </a:rPr>
              <a:t>α</a:t>
            </a:r>
            <a:r>
              <a:rPr lang="en-US" sz="2400" dirty="0">
                <a:latin typeface="Microsoft JhengHei UI"/>
                <a:ea typeface="Microsoft JhengHei UI"/>
              </a:rPr>
              <a:t>+</a:t>
            </a:r>
            <a:r>
              <a:rPr lang="el-GR" sz="2400" dirty="0" smtClean="0">
                <a:latin typeface="Microsoft JhengHei UI"/>
                <a:ea typeface="Microsoft JhengHei UI"/>
              </a:rPr>
              <a:t>β</a:t>
            </a:r>
            <a:r>
              <a:rPr lang="en-US" sz="2400" dirty="0" smtClean="0">
                <a:latin typeface="Microsoft JhengHei UI"/>
                <a:ea typeface="Microsoft JhengHei UI"/>
              </a:rPr>
              <a:t>=2-5/2, 2, 2+5/2</a:t>
            </a:r>
          </a:p>
          <a:p>
            <a:pPr algn="just">
              <a:lnSpc>
                <a:spcPct val="150000"/>
              </a:lnSpc>
            </a:pPr>
            <a:r>
              <a:rPr lang="en-US" sz="2400" dirty="0">
                <a:latin typeface="Microsoft JhengHei UI"/>
                <a:ea typeface="Microsoft JhengHei UI"/>
              </a:rPr>
              <a:t> </a:t>
            </a:r>
            <a:r>
              <a:rPr lang="en-US" sz="2400" dirty="0" smtClean="0">
                <a:latin typeface="Microsoft JhengHei UI"/>
                <a:ea typeface="Microsoft JhengHei UI"/>
              </a:rPr>
              <a:t>                         =-1/2, 2, 9/2</a:t>
            </a:r>
          </a:p>
        </p:txBody>
      </p:sp>
      <p:sp>
        <p:nvSpPr>
          <p:cNvPr id="18" name="Rectangle 17"/>
          <p:cNvSpPr/>
          <p:nvPr/>
        </p:nvSpPr>
        <p:spPr>
          <a:xfrm>
            <a:off x="1871161" y="5835873"/>
            <a:ext cx="271127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l-GR" sz="2400" dirty="0" smtClean="0">
                <a:latin typeface="Microsoft JhengHei UI"/>
                <a:ea typeface="Microsoft JhengHei UI"/>
              </a:rPr>
              <a:t>β</a:t>
            </a:r>
            <a:r>
              <a:rPr lang="en-US" sz="2400" dirty="0" smtClean="0">
                <a:latin typeface="Microsoft JhengHei UI"/>
                <a:ea typeface="Microsoft JhengHei UI"/>
              </a:rPr>
              <a:t> =±5/2</a:t>
            </a:r>
            <a:endParaRPr lang="en-US" sz="2400" i="1" dirty="0"/>
          </a:p>
        </p:txBody>
      </p:sp>
      <p:sp>
        <p:nvSpPr>
          <p:cNvPr id="19" name="Rectangle 18"/>
          <p:cNvSpPr/>
          <p:nvPr/>
        </p:nvSpPr>
        <p:spPr>
          <a:xfrm>
            <a:off x="6987435" y="3684879"/>
            <a:ext cx="4943603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dirty="0" smtClean="0"/>
              <a:t>When </a:t>
            </a:r>
            <a:r>
              <a:rPr lang="el-GR" sz="2400" dirty="0">
                <a:latin typeface="Microsoft JhengHei UI"/>
                <a:ea typeface="Microsoft JhengHei UI"/>
              </a:rPr>
              <a:t>β</a:t>
            </a:r>
            <a:r>
              <a:rPr lang="en-US" sz="2400" dirty="0">
                <a:latin typeface="Microsoft JhengHei UI"/>
                <a:ea typeface="Microsoft JhengHei UI"/>
              </a:rPr>
              <a:t> </a:t>
            </a:r>
            <a:r>
              <a:rPr lang="en-US" sz="2400" dirty="0" smtClean="0">
                <a:latin typeface="Microsoft JhengHei UI"/>
                <a:ea typeface="Microsoft JhengHei UI"/>
              </a:rPr>
              <a:t>=-5/2, the roots are</a:t>
            </a:r>
          </a:p>
          <a:p>
            <a:pPr algn="just">
              <a:lnSpc>
                <a:spcPct val="150000"/>
              </a:lnSpc>
            </a:pPr>
            <a:r>
              <a:rPr lang="en-US" sz="2400" dirty="0">
                <a:latin typeface="Microsoft JhengHei UI"/>
                <a:ea typeface="Microsoft JhengHei UI"/>
              </a:rPr>
              <a:t> </a:t>
            </a:r>
            <a:r>
              <a:rPr lang="el-GR" sz="2400" dirty="0">
                <a:latin typeface="Microsoft JhengHei UI"/>
                <a:ea typeface="Microsoft JhengHei UI"/>
              </a:rPr>
              <a:t>α</a:t>
            </a:r>
            <a:r>
              <a:rPr lang="en-US" sz="2400" dirty="0">
                <a:latin typeface="Microsoft JhengHei UI"/>
                <a:ea typeface="Microsoft JhengHei UI"/>
              </a:rPr>
              <a:t>-</a:t>
            </a:r>
            <a:r>
              <a:rPr lang="el-GR" sz="2400" dirty="0">
                <a:latin typeface="Microsoft JhengHei UI"/>
                <a:ea typeface="Microsoft JhengHei UI"/>
              </a:rPr>
              <a:t>β</a:t>
            </a:r>
            <a:r>
              <a:rPr lang="en-US" sz="2400" dirty="0">
                <a:latin typeface="Microsoft JhengHei UI"/>
                <a:ea typeface="Microsoft JhengHei UI"/>
              </a:rPr>
              <a:t>, </a:t>
            </a:r>
            <a:r>
              <a:rPr lang="el-GR" sz="2400" dirty="0">
                <a:latin typeface="Microsoft JhengHei UI"/>
                <a:ea typeface="Microsoft JhengHei UI"/>
              </a:rPr>
              <a:t>α</a:t>
            </a:r>
            <a:r>
              <a:rPr lang="en-US" sz="2400" dirty="0">
                <a:latin typeface="Microsoft JhengHei UI"/>
                <a:ea typeface="Microsoft JhengHei UI"/>
              </a:rPr>
              <a:t> &amp; </a:t>
            </a:r>
            <a:r>
              <a:rPr lang="el-GR" sz="2400" dirty="0">
                <a:latin typeface="Microsoft JhengHei UI"/>
                <a:ea typeface="Microsoft JhengHei UI"/>
              </a:rPr>
              <a:t>α</a:t>
            </a:r>
            <a:r>
              <a:rPr lang="en-US" sz="2400" dirty="0">
                <a:latin typeface="Microsoft JhengHei UI"/>
                <a:ea typeface="Microsoft JhengHei UI"/>
              </a:rPr>
              <a:t>+</a:t>
            </a:r>
            <a:r>
              <a:rPr lang="el-GR" sz="2400" dirty="0" smtClean="0">
                <a:latin typeface="Microsoft JhengHei UI"/>
                <a:ea typeface="Microsoft JhengHei UI"/>
              </a:rPr>
              <a:t>β</a:t>
            </a:r>
            <a:r>
              <a:rPr lang="en-US" sz="2400" dirty="0" smtClean="0">
                <a:latin typeface="Microsoft JhengHei UI"/>
                <a:ea typeface="Microsoft JhengHei UI"/>
              </a:rPr>
              <a:t>=2+5/2, 2, 2-5/2</a:t>
            </a:r>
          </a:p>
          <a:p>
            <a:pPr algn="just">
              <a:lnSpc>
                <a:spcPct val="150000"/>
              </a:lnSpc>
            </a:pPr>
            <a:r>
              <a:rPr lang="en-US" sz="2400" dirty="0">
                <a:latin typeface="Microsoft JhengHei UI"/>
                <a:ea typeface="Microsoft JhengHei UI"/>
              </a:rPr>
              <a:t> </a:t>
            </a:r>
            <a:r>
              <a:rPr lang="en-US" sz="2400" dirty="0" smtClean="0">
                <a:latin typeface="Microsoft JhengHei UI"/>
                <a:ea typeface="Microsoft JhengHei UI"/>
              </a:rPr>
              <a:t>                         =9/2, 2, -1/2</a:t>
            </a:r>
          </a:p>
        </p:txBody>
      </p:sp>
      <p:sp>
        <p:nvSpPr>
          <p:cNvPr id="23" name="Rectangle 22"/>
          <p:cNvSpPr/>
          <p:nvPr/>
        </p:nvSpPr>
        <p:spPr>
          <a:xfrm>
            <a:off x="6563640" y="5565869"/>
            <a:ext cx="540706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dirty="0" smtClean="0"/>
              <a:t>Therefore, the roots are</a:t>
            </a:r>
            <a:r>
              <a:rPr lang="en-US" sz="2400" dirty="0">
                <a:latin typeface="Microsoft JhengHei UI"/>
                <a:ea typeface="Microsoft JhengHei UI"/>
              </a:rPr>
              <a:t> </a:t>
            </a:r>
            <a:r>
              <a:rPr lang="en-US" sz="2400" dirty="0" smtClean="0">
                <a:latin typeface="Microsoft JhengHei UI"/>
                <a:ea typeface="Microsoft JhengHei UI"/>
              </a:rPr>
              <a:t>9/2, 2 and -1/2</a:t>
            </a:r>
          </a:p>
        </p:txBody>
      </p:sp>
    </p:spTree>
    <p:extLst>
      <p:ext uri="{BB962C8B-B14F-4D97-AF65-F5344CB8AC3E}">
        <p14:creationId xmlns:p14="http://schemas.microsoft.com/office/powerpoint/2010/main" xmlns="" val="4146483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9" grpId="0"/>
      <p:bldP spid="15" grpId="0"/>
      <p:bldP spid="16" grpId="0"/>
      <p:bldP spid="20" grpId="0"/>
      <p:bldP spid="21" grpId="0"/>
      <p:bldP spid="22" grpId="0"/>
      <p:bldP spid="30" grpId="0"/>
      <p:bldP spid="31" grpId="0"/>
      <p:bldP spid="18" grpId="0"/>
      <p:bldP spid="19" grpId="0"/>
      <p:bldP spid="2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="" xmlns:a16="http://schemas.microsoft.com/office/drawing/2014/main" id="{A7891F64-3D51-458D-BF3C-467F856C35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0936" y="189763"/>
            <a:ext cx="11480101" cy="682625"/>
          </a:xfrm>
        </p:spPr>
        <p:txBody>
          <a:bodyPr>
            <a:noAutofit/>
          </a:bodyPr>
          <a:lstStyle/>
          <a:p>
            <a:r>
              <a:rPr lang="en-US" sz="2400" b="1" dirty="0">
                <a:solidFill>
                  <a:srgbClr val="FF0066"/>
                </a:solidFill>
              </a:rPr>
              <a:t>Solve the </a:t>
            </a:r>
            <a:r>
              <a:rPr lang="en-US" sz="2400" b="1" dirty="0" smtClean="0">
                <a:solidFill>
                  <a:srgbClr val="FF0066"/>
                </a:solidFill>
              </a:rPr>
              <a:t>equation  3</a:t>
            </a:r>
            <a:r>
              <a:rPr lang="en-US" sz="2400" b="1" i="1" dirty="0" smtClean="0">
                <a:solidFill>
                  <a:srgbClr val="FF0066"/>
                </a:solidFill>
              </a:rPr>
              <a:t>x</a:t>
            </a:r>
            <a:r>
              <a:rPr lang="en-US" sz="2400" b="1" i="1" baseline="30000" dirty="0" smtClean="0">
                <a:solidFill>
                  <a:srgbClr val="FF0066"/>
                </a:solidFill>
              </a:rPr>
              <a:t>3 </a:t>
            </a:r>
            <a:r>
              <a:rPr lang="en-US" sz="2400" b="1" dirty="0" smtClean="0">
                <a:solidFill>
                  <a:srgbClr val="FF0066"/>
                </a:solidFill>
              </a:rPr>
              <a:t>-26</a:t>
            </a:r>
            <a:r>
              <a:rPr lang="en-US" sz="2400" b="1" i="1" dirty="0" smtClean="0">
                <a:solidFill>
                  <a:srgbClr val="FF0066"/>
                </a:solidFill>
              </a:rPr>
              <a:t>x</a:t>
            </a:r>
            <a:r>
              <a:rPr lang="en-US" sz="2400" b="1" i="1" baseline="30000" dirty="0" smtClean="0">
                <a:solidFill>
                  <a:srgbClr val="FF0066"/>
                </a:solidFill>
              </a:rPr>
              <a:t>2</a:t>
            </a:r>
            <a:r>
              <a:rPr lang="en-US" sz="2400" b="1" i="1" dirty="0" smtClean="0">
                <a:solidFill>
                  <a:srgbClr val="FF0066"/>
                </a:solidFill>
              </a:rPr>
              <a:t> +52x -24=0 </a:t>
            </a:r>
            <a:r>
              <a:rPr lang="en-US" sz="2400" b="1" dirty="0">
                <a:solidFill>
                  <a:srgbClr val="FF0066"/>
                </a:solidFill>
              </a:rPr>
              <a:t>having that the roots are in </a:t>
            </a:r>
            <a:r>
              <a:rPr lang="en-US" sz="2400" b="1" dirty="0">
                <a:solidFill>
                  <a:srgbClr val="FF0000"/>
                </a:solidFill>
              </a:rPr>
              <a:t>geometrical</a:t>
            </a:r>
            <a:r>
              <a:rPr lang="en-US" sz="2400" dirty="0"/>
              <a:t> </a:t>
            </a:r>
            <a:r>
              <a:rPr lang="en-US" sz="2400" b="1" dirty="0" smtClean="0">
                <a:solidFill>
                  <a:srgbClr val="FF0066"/>
                </a:solidFill>
              </a:rPr>
              <a:t>progression</a:t>
            </a:r>
            <a:r>
              <a:rPr lang="en-US" sz="2400" b="1" dirty="0">
                <a:solidFill>
                  <a:srgbClr val="FF0066"/>
                </a:solidFill>
              </a:rPr>
              <a:t>. </a:t>
            </a:r>
            <a:endParaRPr lang="en-US" sz="2400" b="1" u="sng" dirty="0">
              <a:solidFill>
                <a:srgbClr val="FF0066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Slide Number Placeholder 8"/>
          <p:cNvSpPr>
            <a:spLocks noGrp="1"/>
          </p:cNvSpPr>
          <p:nvPr>
            <p:ph type="sldNum" sz="quarter" idx="12"/>
          </p:nvPr>
        </p:nvSpPr>
        <p:spPr bwMode="auto">
          <a:xfrm>
            <a:off x="11353900" y="6467192"/>
            <a:ext cx="838200" cy="365125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5965F263-BB90-40AC-AF7B-2969B3F1801A}" type="slidenum">
              <a:rPr lang="en-US" sz="2400" b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19</a:t>
            </a:fld>
            <a:endParaRPr lang="en-US" sz="2400" b="1" dirty="0" smtClean="0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2"/>
          <p:cNvSpPr>
            <a:spLocks noChangeArrowheads="1"/>
          </p:cNvSpPr>
          <p:nvPr/>
        </p:nvSpPr>
        <p:spPr bwMode="auto">
          <a:xfrm>
            <a:off x="1" y="0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" name="Rectangle 439"/>
          <p:cNvSpPr>
            <a:spLocks noChangeArrowheads="1"/>
          </p:cNvSpPr>
          <p:nvPr/>
        </p:nvSpPr>
        <p:spPr bwMode="auto">
          <a:xfrm>
            <a:off x="1" y="0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4" name="Rectangle 441"/>
          <p:cNvSpPr>
            <a:spLocks noChangeArrowheads="1"/>
          </p:cNvSpPr>
          <p:nvPr/>
        </p:nvSpPr>
        <p:spPr bwMode="auto">
          <a:xfrm>
            <a:off x="1" y="0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25238" y="900450"/>
            <a:ext cx="988451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/>
              <a:t>In accordance with the question, assume that the roots are </a:t>
            </a:r>
            <a:r>
              <a:rPr lang="el-GR" sz="2400" dirty="0" smtClean="0">
                <a:latin typeface="Microsoft JhengHei UI"/>
                <a:ea typeface="Microsoft JhengHei UI"/>
              </a:rPr>
              <a:t>α</a:t>
            </a:r>
            <a:r>
              <a:rPr lang="en-US" sz="2400" dirty="0">
                <a:latin typeface="Microsoft JhengHei UI"/>
                <a:ea typeface="Microsoft JhengHei UI"/>
              </a:rPr>
              <a:t>/</a:t>
            </a:r>
            <a:r>
              <a:rPr lang="el-GR" sz="2400" dirty="0" smtClean="0">
                <a:latin typeface="Microsoft JhengHei UI"/>
                <a:ea typeface="Microsoft JhengHei UI"/>
              </a:rPr>
              <a:t>β</a:t>
            </a:r>
            <a:r>
              <a:rPr lang="en-US" sz="2400" dirty="0" smtClean="0">
                <a:latin typeface="Microsoft JhengHei UI"/>
                <a:ea typeface="Microsoft JhengHei UI"/>
              </a:rPr>
              <a:t>, </a:t>
            </a:r>
            <a:r>
              <a:rPr lang="el-GR" sz="2400" dirty="0" smtClean="0">
                <a:latin typeface="Microsoft JhengHei UI"/>
                <a:ea typeface="Microsoft JhengHei UI"/>
              </a:rPr>
              <a:t>α</a:t>
            </a:r>
            <a:r>
              <a:rPr lang="en-US" sz="2400" dirty="0" smtClean="0">
                <a:latin typeface="Microsoft JhengHei UI"/>
                <a:ea typeface="Microsoft JhengHei UI"/>
              </a:rPr>
              <a:t> &amp; </a:t>
            </a:r>
            <a:r>
              <a:rPr lang="el-GR" sz="2400" dirty="0" smtClean="0">
                <a:latin typeface="Microsoft JhengHei UI"/>
                <a:ea typeface="Microsoft JhengHei UI"/>
              </a:rPr>
              <a:t>αβ</a:t>
            </a:r>
            <a:endParaRPr lang="en-US" sz="2400" dirty="0" smtClean="0">
              <a:solidFill>
                <a:srgbClr val="0033CC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228157" y="1466208"/>
            <a:ext cx="442108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dirty="0" smtClean="0"/>
              <a:t>Now,</a:t>
            </a:r>
            <a:r>
              <a:rPr lang="en-US" sz="2400" i="1" dirty="0" smtClean="0"/>
              <a:t> (</a:t>
            </a:r>
            <a:r>
              <a:rPr lang="el-GR" sz="2400" dirty="0" smtClean="0">
                <a:latin typeface="Microsoft JhengHei UI"/>
                <a:ea typeface="Microsoft JhengHei UI"/>
              </a:rPr>
              <a:t>α</a:t>
            </a:r>
            <a:r>
              <a:rPr lang="en-US" sz="2400" dirty="0" smtClean="0">
                <a:latin typeface="Microsoft JhengHei UI"/>
                <a:ea typeface="Microsoft JhengHei UI"/>
              </a:rPr>
              <a:t>/</a:t>
            </a:r>
            <a:r>
              <a:rPr lang="el-GR" sz="2400" dirty="0" smtClean="0">
                <a:latin typeface="Microsoft JhengHei UI"/>
                <a:ea typeface="Microsoft JhengHei UI"/>
              </a:rPr>
              <a:t>β</a:t>
            </a:r>
            <a:r>
              <a:rPr lang="en-US" sz="2400" dirty="0" smtClean="0">
                <a:latin typeface="Microsoft JhengHei UI"/>
                <a:ea typeface="Microsoft JhengHei UI"/>
              </a:rPr>
              <a:t>)+</a:t>
            </a:r>
            <a:r>
              <a:rPr lang="el-GR" sz="2400" dirty="0" smtClean="0">
                <a:latin typeface="Microsoft JhengHei UI"/>
                <a:ea typeface="Microsoft JhengHei UI"/>
              </a:rPr>
              <a:t>α</a:t>
            </a:r>
            <a:r>
              <a:rPr lang="en-US" sz="2400" dirty="0" smtClean="0">
                <a:latin typeface="Microsoft JhengHei UI"/>
                <a:ea typeface="Microsoft JhengHei UI"/>
              </a:rPr>
              <a:t>+</a:t>
            </a:r>
            <a:r>
              <a:rPr lang="el-GR" sz="2400" dirty="0" smtClean="0">
                <a:latin typeface="Microsoft JhengHei UI"/>
                <a:ea typeface="Microsoft JhengHei UI"/>
              </a:rPr>
              <a:t>αβ</a:t>
            </a:r>
            <a:r>
              <a:rPr lang="en-US" sz="2400" dirty="0" smtClean="0">
                <a:latin typeface="Microsoft JhengHei UI"/>
                <a:ea typeface="Microsoft JhengHei UI"/>
              </a:rPr>
              <a:t>=-(-26)/3</a:t>
            </a:r>
            <a:endParaRPr lang="en-US" sz="2400" dirty="0" smtClean="0"/>
          </a:p>
        </p:txBody>
      </p:sp>
      <p:sp>
        <p:nvSpPr>
          <p:cNvPr id="15" name="Rectangle 14"/>
          <p:cNvSpPr/>
          <p:nvPr/>
        </p:nvSpPr>
        <p:spPr>
          <a:xfrm>
            <a:off x="1532958" y="2134684"/>
            <a:ext cx="369248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dirty="0" smtClean="0"/>
              <a:t>=&gt; </a:t>
            </a:r>
            <a:r>
              <a:rPr lang="el-GR" sz="2400" dirty="0" smtClean="0">
                <a:latin typeface="Microsoft JhengHei UI"/>
                <a:ea typeface="Microsoft JhengHei UI"/>
              </a:rPr>
              <a:t>α</a:t>
            </a:r>
            <a:r>
              <a:rPr lang="en-US" sz="2400" i="1" dirty="0"/>
              <a:t> </a:t>
            </a:r>
            <a:r>
              <a:rPr lang="en-US" sz="2400" i="1" dirty="0" smtClean="0"/>
              <a:t>{(</a:t>
            </a:r>
            <a:r>
              <a:rPr lang="en-US" sz="2400" dirty="0" smtClean="0">
                <a:latin typeface="Microsoft JhengHei UI"/>
                <a:ea typeface="Microsoft JhengHei UI"/>
              </a:rPr>
              <a:t>1/</a:t>
            </a:r>
            <a:r>
              <a:rPr lang="el-GR" sz="2400" dirty="0">
                <a:latin typeface="Microsoft JhengHei UI"/>
                <a:ea typeface="Microsoft JhengHei UI"/>
              </a:rPr>
              <a:t>β</a:t>
            </a:r>
            <a:r>
              <a:rPr lang="en-US" sz="2400" dirty="0" smtClean="0">
                <a:latin typeface="Microsoft JhengHei UI"/>
                <a:ea typeface="Microsoft JhengHei UI"/>
              </a:rPr>
              <a:t>)+1+</a:t>
            </a:r>
            <a:r>
              <a:rPr lang="el-GR" sz="2400" dirty="0" smtClean="0">
                <a:latin typeface="Microsoft JhengHei UI"/>
                <a:ea typeface="Microsoft JhengHei UI"/>
              </a:rPr>
              <a:t>β</a:t>
            </a:r>
            <a:r>
              <a:rPr lang="en-US" sz="2400" dirty="0" smtClean="0">
                <a:latin typeface="Microsoft JhengHei UI"/>
                <a:ea typeface="Microsoft JhengHei UI"/>
              </a:rPr>
              <a:t>}</a:t>
            </a:r>
            <a:r>
              <a:rPr lang="el-GR" sz="2400" dirty="0" smtClean="0">
                <a:latin typeface="Microsoft JhengHei UI"/>
                <a:ea typeface="Microsoft JhengHei UI"/>
              </a:rPr>
              <a:t> </a:t>
            </a:r>
            <a:r>
              <a:rPr lang="en-US" sz="2400" dirty="0" smtClean="0">
                <a:latin typeface="Microsoft JhengHei UI"/>
                <a:ea typeface="Microsoft JhengHei UI"/>
              </a:rPr>
              <a:t>=26/3  </a:t>
            </a:r>
            <a:endParaRPr lang="en-US" sz="2400" dirty="0" smtClean="0"/>
          </a:p>
        </p:txBody>
      </p:sp>
      <p:sp>
        <p:nvSpPr>
          <p:cNvPr id="16" name="Rectangle 15"/>
          <p:cNvSpPr/>
          <p:nvPr/>
        </p:nvSpPr>
        <p:spPr>
          <a:xfrm>
            <a:off x="952587" y="2804228"/>
            <a:ext cx="426376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dirty="0" smtClean="0">
                <a:latin typeface="Microsoft JhengHei UI"/>
                <a:ea typeface="Microsoft JhengHei UI"/>
              </a:rPr>
              <a:t>Again, (</a:t>
            </a:r>
            <a:r>
              <a:rPr lang="el-GR" sz="2400" dirty="0" smtClean="0">
                <a:latin typeface="Microsoft JhengHei UI"/>
                <a:ea typeface="Microsoft JhengHei UI"/>
              </a:rPr>
              <a:t>α</a:t>
            </a:r>
            <a:r>
              <a:rPr lang="en-US" sz="2400" dirty="0">
                <a:latin typeface="Microsoft JhengHei UI"/>
                <a:ea typeface="Microsoft JhengHei UI"/>
              </a:rPr>
              <a:t>/</a:t>
            </a:r>
            <a:r>
              <a:rPr lang="el-GR" sz="2400" dirty="0" smtClean="0">
                <a:latin typeface="Microsoft JhengHei UI"/>
                <a:ea typeface="Microsoft JhengHei UI"/>
              </a:rPr>
              <a:t>β</a:t>
            </a:r>
            <a:r>
              <a:rPr lang="en-US" sz="2400" dirty="0" smtClean="0">
                <a:latin typeface="Microsoft JhengHei UI"/>
                <a:ea typeface="Microsoft JhengHei UI"/>
              </a:rPr>
              <a:t>) </a:t>
            </a:r>
            <a:r>
              <a:rPr lang="el-GR" sz="2400" dirty="0">
                <a:latin typeface="Microsoft JhengHei UI"/>
                <a:ea typeface="Microsoft JhengHei UI"/>
              </a:rPr>
              <a:t>α</a:t>
            </a:r>
            <a:r>
              <a:rPr lang="en-US" sz="2400" dirty="0">
                <a:latin typeface="Microsoft JhengHei UI"/>
                <a:ea typeface="Microsoft JhengHei UI"/>
              </a:rPr>
              <a:t> </a:t>
            </a:r>
            <a:r>
              <a:rPr lang="en-US" sz="2400" dirty="0" smtClean="0">
                <a:latin typeface="Microsoft JhengHei UI"/>
                <a:ea typeface="Microsoft JhengHei UI"/>
              </a:rPr>
              <a:t>(</a:t>
            </a:r>
            <a:r>
              <a:rPr lang="el-GR" sz="2400" dirty="0" smtClean="0">
                <a:latin typeface="Microsoft JhengHei UI"/>
                <a:ea typeface="Microsoft JhengHei UI"/>
              </a:rPr>
              <a:t>αβ</a:t>
            </a:r>
            <a:r>
              <a:rPr lang="en-US" sz="2400" dirty="0" smtClean="0">
                <a:latin typeface="Microsoft JhengHei UI"/>
                <a:ea typeface="Microsoft JhengHei UI"/>
              </a:rPr>
              <a:t>)=-(-24)/3</a:t>
            </a:r>
            <a:endParaRPr lang="en-US" sz="2400" i="1" dirty="0" smtClean="0"/>
          </a:p>
        </p:txBody>
      </p:sp>
      <p:sp>
        <p:nvSpPr>
          <p:cNvPr id="20" name="Rectangle 19"/>
          <p:cNvSpPr/>
          <p:nvPr/>
        </p:nvSpPr>
        <p:spPr>
          <a:xfrm>
            <a:off x="1355507" y="3382512"/>
            <a:ext cx="195136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dirty="0" smtClean="0">
                <a:latin typeface="Microsoft JhengHei UI"/>
                <a:ea typeface="Microsoft JhengHei UI"/>
              </a:rPr>
              <a:t>=&gt; </a:t>
            </a:r>
            <a:r>
              <a:rPr lang="el-GR" sz="2400" dirty="0" smtClean="0">
                <a:latin typeface="Microsoft JhengHei UI"/>
                <a:ea typeface="Microsoft JhengHei UI"/>
              </a:rPr>
              <a:t>α</a:t>
            </a:r>
            <a:r>
              <a:rPr lang="en-US" sz="2400" baseline="30000" dirty="0" smtClean="0">
                <a:latin typeface="Microsoft JhengHei UI"/>
                <a:ea typeface="Microsoft JhengHei UI"/>
              </a:rPr>
              <a:t>3</a:t>
            </a:r>
            <a:r>
              <a:rPr lang="el-GR" sz="2400" dirty="0" smtClean="0">
                <a:latin typeface="Microsoft JhengHei UI"/>
                <a:ea typeface="Microsoft JhengHei UI"/>
              </a:rPr>
              <a:t> </a:t>
            </a:r>
            <a:r>
              <a:rPr lang="en-US" sz="2400" dirty="0" smtClean="0">
                <a:latin typeface="Microsoft JhengHei UI"/>
                <a:ea typeface="Microsoft JhengHei UI"/>
              </a:rPr>
              <a:t>=8</a:t>
            </a:r>
            <a:endParaRPr lang="en-US" sz="2400" i="1" dirty="0"/>
          </a:p>
        </p:txBody>
      </p:sp>
      <p:sp>
        <p:nvSpPr>
          <p:cNvPr id="21" name="Rectangle 20"/>
          <p:cNvSpPr/>
          <p:nvPr/>
        </p:nvSpPr>
        <p:spPr>
          <a:xfrm>
            <a:off x="3211442" y="3372073"/>
            <a:ext cx="201400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dirty="0">
                <a:latin typeface="Microsoft JhengHei UI"/>
                <a:ea typeface="Microsoft JhengHei UI"/>
              </a:rPr>
              <a:t>=&gt; </a:t>
            </a:r>
            <a:r>
              <a:rPr lang="el-GR" sz="2400" dirty="0" smtClean="0">
                <a:latin typeface="Microsoft JhengHei UI"/>
                <a:ea typeface="Microsoft JhengHei UI"/>
              </a:rPr>
              <a:t>α </a:t>
            </a:r>
            <a:r>
              <a:rPr lang="en-US" sz="2400" dirty="0" smtClean="0">
                <a:latin typeface="Microsoft JhengHei UI"/>
                <a:ea typeface="Microsoft JhengHei UI"/>
              </a:rPr>
              <a:t>=2</a:t>
            </a:r>
            <a:endParaRPr lang="en-US" sz="2400" i="1" dirty="0"/>
          </a:p>
        </p:txBody>
      </p:sp>
      <p:sp>
        <p:nvSpPr>
          <p:cNvPr id="22" name="Rectangle 21"/>
          <p:cNvSpPr/>
          <p:nvPr/>
        </p:nvSpPr>
        <p:spPr>
          <a:xfrm>
            <a:off x="775132" y="4028843"/>
            <a:ext cx="602650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dirty="0">
                <a:latin typeface="Microsoft JhengHei UI"/>
                <a:ea typeface="Microsoft JhengHei UI"/>
              </a:rPr>
              <a:t>The value </a:t>
            </a:r>
            <a:r>
              <a:rPr lang="el-GR" sz="2400" dirty="0" smtClean="0">
                <a:latin typeface="Microsoft JhengHei UI"/>
                <a:ea typeface="Microsoft JhengHei UI"/>
              </a:rPr>
              <a:t>α</a:t>
            </a:r>
            <a:r>
              <a:rPr lang="en-US" sz="2400" dirty="0" smtClean="0">
                <a:latin typeface="Microsoft JhengHei UI"/>
                <a:ea typeface="Microsoft JhengHei UI"/>
              </a:rPr>
              <a:t>=2 gives 2</a:t>
            </a:r>
            <a:r>
              <a:rPr lang="en-US" sz="2400" i="1" dirty="0" smtClean="0"/>
              <a:t> </a:t>
            </a:r>
            <a:r>
              <a:rPr lang="en-US" sz="2400" i="1" dirty="0"/>
              <a:t>{(</a:t>
            </a:r>
            <a:r>
              <a:rPr lang="en-US" sz="2400" dirty="0">
                <a:latin typeface="Microsoft JhengHei UI"/>
                <a:ea typeface="Microsoft JhengHei UI"/>
              </a:rPr>
              <a:t>1/</a:t>
            </a:r>
            <a:r>
              <a:rPr lang="el-GR" sz="2400" dirty="0">
                <a:latin typeface="Microsoft JhengHei UI"/>
                <a:ea typeface="Microsoft JhengHei UI"/>
              </a:rPr>
              <a:t>β</a:t>
            </a:r>
            <a:r>
              <a:rPr lang="en-US" sz="2400" dirty="0">
                <a:latin typeface="Microsoft JhengHei UI"/>
                <a:ea typeface="Microsoft JhengHei UI"/>
              </a:rPr>
              <a:t>)+1+</a:t>
            </a:r>
            <a:r>
              <a:rPr lang="el-GR" sz="2400" dirty="0">
                <a:latin typeface="Microsoft JhengHei UI"/>
                <a:ea typeface="Microsoft JhengHei UI"/>
              </a:rPr>
              <a:t>β</a:t>
            </a:r>
            <a:r>
              <a:rPr lang="en-US" sz="2400" dirty="0">
                <a:latin typeface="Microsoft JhengHei UI"/>
                <a:ea typeface="Microsoft JhengHei UI"/>
              </a:rPr>
              <a:t>}</a:t>
            </a:r>
            <a:r>
              <a:rPr lang="el-GR" sz="2400" dirty="0">
                <a:latin typeface="Microsoft JhengHei UI"/>
                <a:ea typeface="Microsoft JhengHei UI"/>
              </a:rPr>
              <a:t> </a:t>
            </a:r>
            <a:r>
              <a:rPr lang="en-US" sz="2400" dirty="0">
                <a:latin typeface="Microsoft JhengHei UI"/>
                <a:ea typeface="Microsoft JhengHei UI"/>
              </a:rPr>
              <a:t>=26/3</a:t>
            </a:r>
            <a:endParaRPr lang="en-US" sz="2400" i="1" dirty="0"/>
          </a:p>
        </p:txBody>
      </p:sp>
      <p:sp>
        <p:nvSpPr>
          <p:cNvPr id="30" name="Rectangle 29"/>
          <p:cNvSpPr/>
          <p:nvPr/>
        </p:nvSpPr>
        <p:spPr>
          <a:xfrm>
            <a:off x="1355507" y="4725417"/>
            <a:ext cx="43751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dirty="0" smtClean="0">
                <a:latin typeface="Microsoft JhengHei UI"/>
                <a:ea typeface="Microsoft JhengHei UI"/>
              </a:rPr>
              <a:t>=&gt; (1+</a:t>
            </a:r>
            <a:r>
              <a:rPr lang="el-GR" sz="2400" dirty="0" smtClean="0">
                <a:latin typeface="Microsoft JhengHei UI"/>
                <a:ea typeface="Microsoft JhengHei UI"/>
              </a:rPr>
              <a:t>β</a:t>
            </a:r>
            <a:r>
              <a:rPr lang="en-US" sz="2400" dirty="0" smtClean="0">
                <a:latin typeface="Microsoft JhengHei UI"/>
                <a:ea typeface="Microsoft JhengHei UI"/>
              </a:rPr>
              <a:t>+</a:t>
            </a:r>
            <a:r>
              <a:rPr lang="el-GR" sz="2400" dirty="0">
                <a:latin typeface="Microsoft JhengHei UI"/>
                <a:ea typeface="Microsoft JhengHei UI"/>
              </a:rPr>
              <a:t> </a:t>
            </a:r>
            <a:r>
              <a:rPr lang="el-GR" sz="2400" dirty="0" smtClean="0">
                <a:latin typeface="Microsoft JhengHei UI"/>
                <a:ea typeface="Microsoft JhengHei UI"/>
              </a:rPr>
              <a:t>β</a:t>
            </a:r>
            <a:r>
              <a:rPr lang="en-US" sz="2400" baseline="30000" dirty="0" smtClean="0">
                <a:latin typeface="Microsoft JhengHei UI"/>
                <a:ea typeface="Microsoft JhengHei UI"/>
              </a:rPr>
              <a:t>2</a:t>
            </a:r>
            <a:r>
              <a:rPr lang="en-US" sz="2400" dirty="0" smtClean="0">
                <a:latin typeface="Microsoft JhengHei UI"/>
                <a:ea typeface="Microsoft JhengHei UI"/>
              </a:rPr>
              <a:t> )/ </a:t>
            </a:r>
            <a:r>
              <a:rPr lang="el-GR" sz="2400" dirty="0" smtClean="0">
                <a:latin typeface="Microsoft JhengHei UI"/>
                <a:ea typeface="Microsoft JhengHei UI"/>
              </a:rPr>
              <a:t>β</a:t>
            </a:r>
            <a:r>
              <a:rPr lang="en-US" sz="2400" dirty="0" smtClean="0">
                <a:latin typeface="Microsoft JhengHei UI"/>
                <a:ea typeface="Microsoft JhengHei UI"/>
              </a:rPr>
              <a:t> =13/3</a:t>
            </a:r>
            <a:endParaRPr lang="en-US" sz="2400" i="1" dirty="0"/>
          </a:p>
        </p:txBody>
      </p:sp>
      <p:sp>
        <p:nvSpPr>
          <p:cNvPr id="31" name="Rectangle 30"/>
          <p:cNvSpPr/>
          <p:nvPr/>
        </p:nvSpPr>
        <p:spPr>
          <a:xfrm>
            <a:off x="7818330" y="1440819"/>
            <a:ext cx="371187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dirty="0">
                <a:latin typeface="Microsoft JhengHei UI"/>
                <a:ea typeface="Microsoft JhengHei UI"/>
              </a:rPr>
              <a:t>=&gt; 3</a:t>
            </a:r>
            <a:r>
              <a:rPr lang="el-GR" sz="2400" dirty="0">
                <a:latin typeface="Microsoft JhengHei UI"/>
                <a:ea typeface="Microsoft JhengHei UI"/>
              </a:rPr>
              <a:t>β</a:t>
            </a:r>
            <a:r>
              <a:rPr lang="en-US" sz="2400" baseline="30000" dirty="0">
                <a:latin typeface="Microsoft JhengHei UI"/>
                <a:ea typeface="Microsoft JhengHei UI"/>
              </a:rPr>
              <a:t>2</a:t>
            </a:r>
            <a:r>
              <a:rPr lang="en-US" sz="2400" dirty="0">
                <a:latin typeface="Microsoft JhengHei UI"/>
                <a:ea typeface="Microsoft JhengHei UI"/>
              </a:rPr>
              <a:t> </a:t>
            </a:r>
            <a:r>
              <a:rPr lang="en-US" sz="2400" dirty="0" smtClean="0">
                <a:latin typeface="Microsoft JhengHei UI"/>
                <a:ea typeface="Microsoft JhengHei UI"/>
              </a:rPr>
              <a:t>-</a:t>
            </a:r>
            <a:r>
              <a:rPr lang="en-US" sz="2400" dirty="0">
                <a:latin typeface="Microsoft JhengHei UI"/>
                <a:ea typeface="Microsoft JhengHei UI"/>
              </a:rPr>
              <a:t>9</a:t>
            </a:r>
            <a:r>
              <a:rPr lang="el-GR" sz="2400" dirty="0" smtClean="0">
                <a:latin typeface="Microsoft JhengHei UI"/>
                <a:ea typeface="Microsoft JhengHei UI"/>
              </a:rPr>
              <a:t>β</a:t>
            </a:r>
            <a:r>
              <a:rPr lang="en-US" sz="2400" dirty="0" smtClean="0">
                <a:latin typeface="Microsoft JhengHei UI"/>
                <a:ea typeface="Microsoft JhengHei UI"/>
              </a:rPr>
              <a:t>-</a:t>
            </a:r>
            <a:r>
              <a:rPr lang="el-GR" sz="2400" dirty="0">
                <a:latin typeface="Microsoft JhengHei UI"/>
                <a:ea typeface="Microsoft JhengHei UI"/>
              </a:rPr>
              <a:t> β</a:t>
            </a:r>
            <a:r>
              <a:rPr lang="el-GR" sz="2400" dirty="0" smtClean="0">
                <a:latin typeface="Microsoft JhengHei UI"/>
                <a:ea typeface="Microsoft JhengHei UI"/>
              </a:rPr>
              <a:t> </a:t>
            </a:r>
            <a:r>
              <a:rPr lang="en-US" sz="2400" dirty="0">
                <a:latin typeface="Microsoft JhengHei UI"/>
                <a:ea typeface="Microsoft JhengHei UI"/>
              </a:rPr>
              <a:t>+</a:t>
            </a:r>
            <a:r>
              <a:rPr lang="en-US" sz="2400" dirty="0" smtClean="0">
                <a:latin typeface="Microsoft JhengHei UI"/>
                <a:ea typeface="Microsoft JhengHei UI"/>
              </a:rPr>
              <a:t>3=0</a:t>
            </a:r>
            <a:endParaRPr lang="en-US" sz="2400" i="1" dirty="0"/>
          </a:p>
        </p:txBody>
      </p:sp>
      <p:sp>
        <p:nvSpPr>
          <p:cNvPr id="17" name="Rectangle 16"/>
          <p:cNvSpPr/>
          <p:nvPr/>
        </p:nvSpPr>
        <p:spPr>
          <a:xfrm>
            <a:off x="1532957" y="5444347"/>
            <a:ext cx="354486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dirty="0" smtClean="0">
                <a:latin typeface="Microsoft JhengHei UI"/>
                <a:ea typeface="Microsoft JhengHei UI"/>
              </a:rPr>
              <a:t>=&gt;3+3</a:t>
            </a:r>
            <a:r>
              <a:rPr lang="el-GR" sz="2400" dirty="0" smtClean="0">
                <a:latin typeface="Microsoft JhengHei UI"/>
                <a:ea typeface="Microsoft JhengHei UI"/>
              </a:rPr>
              <a:t>β</a:t>
            </a:r>
            <a:r>
              <a:rPr lang="en-US" sz="2400" dirty="0" smtClean="0">
                <a:latin typeface="Microsoft JhengHei UI"/>
                <a:ea typeface="Microsoft JhengHei UI"/>
              </a:rPr>
              <a:t>+3</a:t>
            </a:r>
            <a:r>
              <a:rPr lang="el-GR" sz="2400" dirty="0" smtClean="0">
                <a:latin typeface="Microsoft JhengHei UI"/>
                <a:ea typeface="Microsoft JhengHei UI"/>
              </a:rPr>
              <a:t>β</a:t>
            </a:r>
            <a:r>
              <a:rPr lang="en-US" sz="2400" baseline="30000" dirty="0">
                <a:latin typeface="Microsoft JhengHei UI"/>
                <a:ea typeface="Microsoft JhengHei UI"/>
              </a:rPr>
              <a:t>2</a:t>
            </a:r>
            <a:r>
              <a:rPr lang="en-US" sz="2400" dirty="0">
                <a:latin typeface="Microsoft JhengHei UI"/>
                <a:ea typeface="Microsoft JhengHei UI"/>
              </a:rPr>
              <a:t> </a:t>
            </a:r>
            <a:r>
              <a:rPr lang="en-US" sz="2400" dirty="0" smtClean="0">
                <a:latin typeface="Microsoft JhengHei UI"/>
                <a:ea typeface="Microsoft JhengHei UI"/>
              </a:rPr>
              <a:t>=13 </a:t>
            </a:r>
            <a:r>
              <a:rPr lang="el-GR" sz="2400" dirty="0">
                <a:latin typeface="Microsoft JhengHei UI"/>
                <a:ea typeface="Microsoft JhengHei UI"/>
              </a:rPr>
              <a:t>β</a:t>
            </a:r>
            <a:endParaRPr lang="en-US" sz="2400" i="1" dirty="0"/>
          </a:p>
        </p:txBody>
      </p:sp>
      <p:sp>
        <p:nvSpPr>
          <p:cNvPr id="18" name="Rectangle 17"/>
          <p:cNvSpPr/>
          <p:nvPr/>
        </p:nvSpPr>
        <p:spPr>
          <a:xfrm>
            <a:off x="1532958" y="6053887"/>
            <a:ext cx="323588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dirty="0">
                <a:latin typeface="Microsoft JhengHei UI"/>
                <a:ea typeface="Microsoft JhengHei UI"/>
              </a:rPr>
              <a:t>=&gt; </a:t>
            </a:r>
            <a:r>
              <a:rPr lang="en-US" sz="2400" dirty="0" smtClean="0">
                <a:latin typeface="Microsoft JhengHei UI"/>
                <a:ea typeface="Microsoft JhengHei UI"/>
              </a:rPr>
              <a:t>3</a:t>
            </a:r>
            <a:r>
              <a:rPr lang="el-GR" sz="2400" dirty="0" smtClean="0">
                <a:latin typeface="Microsoft JhengHei UI"/>
                <a:ea typeface="Microsoft JhengHei UI"/>
              </a:rPr>
              <a:t>β</a:t>
            </a:r>
            <a:r>
              <a:rPr lang="en-US" sz="2400" baseline="30000" dirty="0">
                <a:latin typeface="Microsoft JhengHei UI"/>
                <a:ea typeface="Microsoft JhengHei UI"/>
              </a:rPr>
              <a:t>2</a:t>
            </a:r>
            <a:r>
              <a:rPr lang="en-US" sz="2400" dirty="0">
                <a:latin typeface="Microsoft JhengHei UI"/>
                <a:ea typeface="Microsoft JhengHei UI"/>
              </a:rPr>
              <a:t> </a:t>
            </a:r>
            <a:r>
              <a:rPr lang="en-US" sz="2400" dirty="0" smtClean="0">
                <a:latin typeface="Microsoft JhengHei UI"/>
                <a:ea typeface="Microsoft JhengHei UI"/>
              </a:rPr>
              <a:t>-10</a:t>
            </a:r>
            <a:r>
              <a:rPr lang="el-GR" sz="2400" dirty="0" smtClean="0">
                <a:latin typeface="Microsoft JhengHei UI"/>
                <a:ea typeface="Microsoft JhengHei UI"/>
              </a:rPr>
              <a:t>β </a:t>
            </a:r>
            <a:r>
              <a:rPr lang="en-US" sz="2400" dirty="0" smtClean="0">
                <a:latin typeface="Microsoft JhengHei UI"/>
                <a:ea typeface="Microsoft JhengHei UI"/>
              </a:rPr>
              <a:t>+3=0</a:t>
            </a:r>
            <a:endParaRPr lang="en-US" sz="2400" i="1" dirty="0"/>
          </a:p>
        </p:txBody>
      </p:sp>
      <p:sp>
        <p:nvSpPr>
          <p:cNvPr id="19" name="Rectangle 18"/>
          <p:cNvSpPr/>
          <p:nvPr/>
        </p:nvSpPr>
        <p:spPr>
          <a:xfrm>
            <a:off x="7818329" y="1974665"/>
            <a:ext cx="387680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dirty="0" smtClean="0"/>
              <a:t>=&gt; 3</a:t>
            </a:r>
            <a:r>
              <a:rPr lang="el-GR" sz="2400" dirty="0" smtClean="0">
                <a:latin typeface="Microsoft JhengHei UI"/>
                <a:ea typeface="Microsoft JhengHei UI"/>
              </a:rPr>
              <a:t>β</a:t>
            </a:r>
            <a:r>
              <a:rPr lang="en-US" sz="2400" dirty="0" smtClean="0">
                <a:latin typeface="Microsoft JhengHei UI"/>
                <a:ea typeface="Microsoft JhengHei UI"/>
              </a:rPr>
              <a:t>(</a:t>
            </a:r>
            <a:r>
              <a:rPr lang="el-GR" sz="2400" dirty="0" smtClean="0">
                <a:latin typeface="Microsoft JhengHei UI"/>
                <a:ea typeface="Microsoft JhengHei UI"/>
              </a:rPr>
              <a:t>β</a:t>
            </a:r>
            <a:r>
              <a:rPr lang="en-US" sz="2400" dirty="0" smtClean="0">
                <a:latin typeface="Microsoft JhengHei UI"/>
                <a:ea typeface="Microsoft JhengHei UI"/>
              </a:rPr>
              <a:t>-3)-1(</a:t>
            </a:r>
            <a:r>
              <a:rPr lang="el-GR" sz="2400" dirty="0" smtClean="0">
                <a:latin typeface="Microsoft JhengHei UI"/>
                <a:ea typeface="Microsoft JhengHei UI"/>
              </a:rPr>
              <a:t>β</a:t>
            </a:r>
            <a:r>
              <a:rPr lang="en-US" sz="2400" dirty="0" smtClean="0">
                <a:latin typeface="Microsoft JhengHei UI"/>
                <a:ea typeface="Microsoft JhengHei UI"/>
              </a:rPr>
              <a:t>-3)=0</a:t>
            </a:r>
          </a:p>
        </p:txBody>
      </p:sp>
      <p:sp>
        <p:nvSpPr>
          <p:cNvPr id="23" name="Rectangle 22"/>
          <p:cNvSpPr/>
          <p:nvPr/>
        </p:nvSpPr>
        <p:spPr>
          <a:xfrm>
            <a:off x="7818329" y="2565110"/>
            <a:ext cx="387680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dirty="0" smtClean="0"/>
              <a:t>=&gt; </a:t>
            </a:r>
            <a:r>
              <a:rPr lang="en-US" sz="2400" dirty="0" smtClean="0">
                <a:latin typeface="Microsoft JhengHei UI"/>
                <a:ea typeface="Microsoft JhengHei UI"/>
              </a:rPr>
              <a:t>(</a:t>
            </a:r>
            <a:r>
              <a:rPr lang="el-GR" sz="2400" dirty="0" smtClean="0">
                <a:latin typeface="Microsoft JhengHei UI"/>
                <a:ea typeface="Microsoft JhengHei UI"/>
              </a:rPr>
              <a:t>β</a:t>
            </a:r>
            <a:r>
              <a:rPr lang="en-US" sz="2400" dirty="0" smtClean="0">
                <a:latin typeface="Microsoft JhengHei UI"/>
                <a:ea typeface="Microsoft JhengHei UI"/>
              </a:rPr>
              <a:t>-3) (3</a:t>
            </a:r>
            <a:r>
              <a:rPr lang="el-GR" sz="2400" dirty="0" smtClean="0">
                <a:latin typeface="Microsoft JhengHei UI"/>
                <a:ea typeface="Microsoft JhengHei UI"/>
              </a:rPr>
              <a:t>β</a:t>
            </a:r>
            <a:r>
              <a:rPr lang="en-US" sz="2400" dirty="0" smtClean="0">
                <a:latin typeface="Microsoft JhengHei UI"/>
                <a:ea typeface="Microsoft JhengHei UI"/>
              </a:rPr>
              <a:t>-1)=0</a:t>
            </a:r>
          </a:p>
        </p:txBody>
      </p:sp>
      <p:sp>
        <p:nvSpPr>
          <p:cNvPr id="24" name="Rectangle 23"/>
          <p:cNvSpPr/>
          <p:nvPr/>
        </p:nvSpPr>
        <p:spPr>
          <a:xfrm>
            <a:off x="7818329" y="3113201"/>
            <a:ext cx="387680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dirty="0" smtClean="0"/>
              <a:t>=&gt; </a:t>
            </a:r>
            <a:r>
              <a:rPr lang="el-GR" sz="2400" dirty="0" smtClean="0">
                <a:latin typeface="Microsoft JhengHei UI"/>
                <a:ea typeface="Microsoft JhengHei UI"/>
              </a:rPr>
              <a:t>β</a:t>
            </a:r>
            <a:r>
              <a:rPr lang="en-US" sz="2400" dirty="0" smtClean="0">
                <a:latin typeface="Microsoft JhengHei UI"/>
                <a:ea typeface="Microsoft JhengHei UI"/>
              </a:rPr>
              <a:t>=3 or, </a:t>
            </a:r>
            <a:r>
              <a:rPr lang="el-GR" sz="2400" dirty="0" smtClean="0">
                <a:latin typeface="Microsoft JhengHei UI"/>
                <a:ea typeface="Microsoft JhengHei UI"/>
              </a:rPr>
              <a:t>β</a:t>
            </a:r>
            <a:r>
              <a:rPr lang="en-US" sz="2400" dirty="0" smtClean="0">
                <a:latin typeface="Microsoft JhengHei UI"/>
                <a:ea typeface="Microsoft JhengHei UI"/>
              </a:rPr>
              <a:t>= 1/3</a:t>
            </a:r>
          </a:p>
        </p:txBody>
      </p:sp>
      <p:sp>
        <p:nvSpPr>
          <p:cNvPr id="25" name="Rectangle 24"/>
          <p:cNvSpPr/>
          <p:nvPr/>
        </p:nvSpPr>
        <p:spPr>
          <a:xfrm>
            <a:off x="6987435" y="3722458"/>
            <a:ext cx="494360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dirty="0" smtClean="0"/>
              <a:t>When </a:t>
            </a:r>
            <a:r>
              <a:rPr lang="el-GR" sz="2400" dirty="0">
                <a:latin typeface="Microsoft JhengHei UI"/>
                <a:ea typeface="Microsoft JhengHei UI"/>
              </a:rPr>
              <a:t>α </a:t>
            </a:r>
            <a:r>
              <a:rPr lang="en-US" sz="2400" dirty="0">
                <a:latin typeface="Microsoft JhengHei UI"/>
                <a:ea typeface="Microsoft JhengHei UI"/>
              </a:rPr>
              <a:t>=</a:t>
            </a:r>
            <a:r>
              <a:rPr lang="en-US" sz="2400" dirty="0" smtClean="0">
                <a:latin typeface="Microsoft JhengHei UI"/>
                <a:ea typeface="Microsoft JhengHei UI"/>
              </a:rPr>
              <a:t>2, </a:t>
            </a:r>
            <a:r>
              <a:rPr lang="el-GR" sz="2400" dirty="0" smtClean="0">
                <a:latin typeface="Microsoft JhengHei UI"/>
                <a:ea typeface="Microsoft JhengHei UI"/>
              </a:rPr>
              <a:t>β</a:t>
            </a:r>
            <a:r>
              <a:rPr lang="en-US" sz="2400" dirty="0" smtClean="0">
                <a:latin typeface="Microsoft JhengHei UI"/>
                <a:ea typeface="Microsoft JhengHei UI"/>
              </a:rPr>
              <a:t> =3, the roots are</a:t>
            </a:r>
          </a:p>
          <a:p>
            <a:pPr algn="just">
              <a:lnSpc>
                <a:spcPct val="150000"/>
              </a:lnSpc>
            </a:pPr>
            <a:r>
              <a:rPr lang="en-US" sz="2400" dirty="0">
                <a:latin typeface="Microsoft JhengHei UI"/>
                <a:ea typeface="Microsoft JhengHei UI"/>
              </a:rPr>
              <a:t> </a:t>
            </a:r>
            <a:r>
              <a:rPr lang="en-US" sz="2400" dirty="0" smtClean="0">
                <a:latin typeface="Microsoft JhengHei UI"/>
                <a:ea typeface="Microsoft JhengHei UI"/>
              </a:rPr>
              <a:t>                    </a:t>
            </a:r>
            <a:r>
              <a:rPr lang="el-GR" sz="2400" dirty="0" smtClean="0">
                <a:latin typeface="Microsoft JhengHei UI"/>
                <a:ea typeface="Microsoft JhengHei UI"/>
              </a:rPr>
              <a:t>α</a:t>
            </a:r>
            <a:r>
              <a:rPr lang="en-US" sz="2400" dirty="0">
                <a:latin typeface="Microsoft JhengHei UI"/>
                <a:ea typeface="Microsoft JhengHei UI"/>
              </a:rPr>
              <a:t>/</a:t>
            </a:r>
            <a:r>
              <a:rPr lang="el-GR" sz="2400" dirty="0" smtClean="0">
                <a:latin typeface="Microsoft JhengHei UI"/>
                <a:ea typeface="Microsoft JhengHei UI"/>
              </a:rPr>
              <a:t>β</a:t>
            </a:r>
            <a:r>
              <a:rPr lang="en-US" sz="2400" dirty="0">
                <a:latin typeface="Microsoft JhengHei UI"/>
                <a:ea typeface="Microsoft JhengHei UI"/>
              </a:rPr>
              <a:t>, </a:t>
            </a:r>
            <a:r>
              <a:rPr lang="el-GR" sz="2400" dirty="0">
                <a:latin typeface="Microsoft JhengHei UI"/>
                <a:ea typeface="Microsoft JhengHei UI"/>
              </a:rPr>
              <a:t>α</a:t>
            </a:r>
            <a:r>
              <a:rPr lang="en-US" sz="2400" dirty="0">
                <a:latin typeface="Microsoft JhengHei UI"/>
                <a:ea typeface="Microsoft JhengHei UI"/>
              </a:rPr>
              <a:t> &amp; </a:t>
            </a:r>
            <a:r>
              <a:rPr lang="el-GR" sz="2400" dirty="0" smtClean="0">
                <a:latin typeface="Microsoft JhengHei UI"/>
                <a:ea typeface="Microsoft JhengHei UI"/>
              </a:rPr>
              <a:t>αβ</a:t>
            </a:r>
            <a:r>
              <a:rPr lang="en-US" sz="2400" dirty="0" smtClean="0">
                <a:latin typeface="Microsoft JhengHei UI"/>
                <a:ea typeface="Microsoft JhengHei UI"/>
              </a:rPr>
              <a:t>=2/3, 2, 6 </a:t>
            </a:r>
          </a:p>
        </p:txBody>
      </p:sp>
      <p:sp>
        <p:nvSpPr>
          <p:cNvPr id="26" name="Rectangle 25"/>
          <p:cNvSpPr/>
          <p:nvPr/>
        </p:nvSpPr>
        <p:spPr>
          <a:xfrm>
            <a:off x="7039627" y="4751678"/>
            <a:ext cx="494360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dirty="0" smtClean="0"/>
              <a:t>When </a:t>
            </a:r>
            <a:r>
              <a:rPr lang="el-GR" sz="2400" dirty="0">
                <a:latin typeface="Microsoft JhengHei UI"/>
                <a:ea typeface="Microsoft JhengHei UI"/>
              </a:rPr>
              <a:t>α </a:t>
            </a:r>
            <a:r>
              <a:rPr lang="en-US" sz="2400" dirty="0">
                <a:latin typeface="Microsoft JhengHei UI"/>
                <a:ea typeface="Microsoft JhengHei UI"/>
              </a:rPr>
              <a:t>=</a:t>
            </a:r>
            <a:r>
              <a:rPr lang="en-US" sz="2400" dirty="0" smtClean="0">
                <a:latin typeface="Microsoft JhengHei UI"/>
                <a:ea typeface="Microsoft JhengHei UI"/>
              </a:rPr>
              <a:t>2, </a:t>
            </a:r>
            <a:r>
              <a:rPr lang="el-GR" sz="2400" dirty="0" smtClean="0">
                <a:latin typeface="Microsoft JhengHei UI"/>
                <a:ea typeface="Microsoft JhengHei UI"/>
              </a:rPr>
              <a:t>β</a:t>
            </a:r>
            <a:r>
              <a:rPr lang="en-US" sz="2400" dirty="0" smtClean="0">
                <a:latin typeface="Microsoft JhengHei UI"/>
                <a:ea typeface="Microsoft JhengHei UI"/>
              </a:rPr>
              <a:t> =1/3, the roots are</a:t>
            </a:r>
          </a:p>
          <a:p>
            <a:pPr algn="just">
              <a:lnSpc>
                <a:spcPct val="150000"/>
              </a:lnSpc>
            </a:pPr>
            <a:r>
              <a:rPr lang="en-US" sz="2400" dirty="0">
                <a:latin typeface="Microsoft JhengHei UI"/>
                <a:ea typeface="Microsoft JhengHei UI"/>
              </a:rPr>
              <a:t> </a:t>
            </a:r>
            <a:r>
              <a:rPr lang="en-US" sz="2400" dirty="0" smtClean="0">
                <a:latin typeface="Microsoft JhengHei UI"/>
                <a:ea typeface="Microsoft JhengHei UI"/>
              </a:rPr>
              <a:t>                    </a:t>
            </a:r>
            <a:r>
              <a:rPr lang="el-GR" sz="2400" dirty="0" smtClean="0">
                <a:latin typeface="Microsoft JhengHei UI"/>
                <a:ea typeface="Microsoft JhengHei UI"/>
              </a:rPr>
              <a:t>α</a:t>
            </a:r>
            <a:r>
              <a:rPr lang="en-US" sz="2400" dirty="0">
                <a:latin typeface="Microsoft JhengHei UI"/>
                <a:ea typeface="Microsoft JhengHei UI"/>
              </a:rPr>
              <a:t>/</a:t>
            </a:r>
            <a:r>
              <a:rPr lang="el-GR" sz="2400" dirty="0" smtClean="0">
                <a:latin typeface="Microsoft JhengHei UI"/>
                <a:ea typeface="Microsoft JhengHei UI"/>
              </a:rPr>
              <a:t>β</a:t>
            </a:r>
            <a:r>
              <a:rPr lang="en-US" sz="2400" dirty="0">
                <a:latin typeface="Microsoft JhengHei UI"/>
                <a:ea typeface="Microsoft JhengHei UI"/>
              </a:rPr>
              <a:t>, </a:t>
            </a:r>
            <a:r>
              <a:rPr lang="el-GR" sz="2400" dirty="0">
                <a:latin typeface="Microsoft JhengHei UI"/>
                <a:ea typeface="Microsoft JhengHei UI"/>
              </a:rPr>
              <a:t>α</a:t>
            </a:r>
            <a:r>
              <a:rPr lang="en-US" sz="2400" dirty="0">
                <a:latin typeface="Microsoft JhengHei UI"/>
                <a:ea typeface="Microsoft JhengHei UI"/>
              </a:rPr>
              <a:t> &amp; </a:t>
            </a:r>
            <a:r>
              <a:rPr lang="el-GR" sz="2400" dirty="0" smtClean="0">
                <a:latin typeface="Microsoft JhengHei UI"/>
                <a:ea typeface="Microsoft JhengHei UI"/>
              </a:rPr>
              <a:t>αβ</a:t>
            </a:r>
            <a:r>
              <a:rPr lang="en-US" sz="2400" dirty="0" smtClean="0">
                <a:latin typeface="Microsoft JhengHei UI"/>
                <a:ea typeface="Microsoft JhengHei UI"/>
              </a:rPr>
              <a:t>=6, 2, 2/3 </a:t>
            </a:r>
          </a:p>
        </p:txBody>
      </p:sp>
      <p:sp>
        <p:nvSpPr>
          <p:cNvPr id="27" name="Rectangle 26"/>
          <p:cNvSpPr/>
          <p:nvPr/>
        </p:nvSpPr>
        <p:spPr>
          <a:xfrm>
            <a:off x="6626269" y="5941649"/>
            <a:ext cx="540706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dirty="0" smtClean="0"/>
              <a:t>Therefore, the roots are</a:t>
            </a:r>
            <a:r>
              <a:rPr lang="en-US" sz="2400" dirty="0">
                <a:latin typeface="Microsoft JhengHei UI"/>
                <a:ea typeface="Microsoft JhengHei UI"/>
              </a:rPr>
              <a:t> 2/3, </a:t>
            </a:r>
            <a:r>
              <a:rPr lang="en-US" sz="2400" dirty="0" smtClean="0">
                <a:latin typeface="Microsoft JhengHei UI"/>
                <a:ea typeface="Microsoft JhengHei UI"/>
              </a:rPr>
              <a:t>2 and 6</a:t>
            </a:r>
          </a:p>
        </p:txBody>
      </p:sp>
    </p:spTree>
    <p:extLst>
      <p:ext uri="{BB962C8B-B14F-4D97-AF65-F5344CB8AC3E}">
        <p14:creationId xmlns:p14="http://schemas.microsoft.com/office/powerpoint/2010/main" xmlns="" val="670156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9" grpId="0"/>
      <p:bldP spid="15" grpId="0"/>
      <p:bldP spid="16" grpId="0"/>
      <p:bldP spid="20" grpId="0"/>
      <p:bldP spid="21" grpId="0"/>
      <p:bldP spid="22" grpId="0"/>
      <p:bldP spid="30" grpId="0"/>
      <p:bldP spid="31" grpId="0"/>
      <p:bldP spid="17" grpId="0"/>
      <p:bldP spid="18" grpId="0"/>
      <p:bldP spid="19" grpId="0"/>
      <p:bldP spid="23" grpId="0"/>
      <p:bldP spid="24" grpId="0"/>
      <p:bldP spid="25" grpId="0"/>
      <p:bldP spid="26" grpId="0"/>
      <p:bldP spid="2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="" xmlns:a16="http://schemas.microsoft.com/office/drawing/2014/main" id="{C4B1A99E-4E36-4DE6-BB88-E14C8BB121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626720"/>
            <a:ext cx="11029616" cy="584384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Objectives</a:t>
            </a:r>
            <a:endParaRPr lang="en-US" sz="4000" b="1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="" xmlns:a16="http://schemas.microsoft.com/office/drawing/2014/main" id="{B324D4C3-C89A-4364-9273-0EB5ABE7AC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6973" y="1703342"/>
            <a:ext cx="9827937" cy="3783058"/>
          </a:xfrm>
        </p:spPr>
        <p:txBody>
          <a:bodyPr>
            <a:normAutofit fontScale="47500" lnSpcReduction="20000"/>
          </a:bodyPr>
          <a:lstStyle/>
          <a:p>
            <a:pPr algn="just">
              <a:spcAft>
                <a:spcPts val="400"/>
              </a:spcAft>
            </a:pPr>
            <a:r>
              <a:rPr lang="en-US" sz="4400" b="1" dirty="0" smtClean="0">
                <a:solidFill>
                  <a:schemeClr val="tx1"/>
                </a:solidFill>
              </a:rPr>
              <a:t>To recognize a polynomial function</a:t>
            </a:r>
          </a:p>
          <a:p>
            <a:pPr marL="0" indent="0" algn="just">
              <a:spcAft>
                <a:spcPts val="400"/>
              </a:spcAft>
              <a:buNone/>
            </a:pPr>
            <a:endParaRPr lang="en-US" sz="4400" b="1" dirty="0">
              <a:solidFill>
                <a:schemeClr val="tx1"/>
              </a:solidFill>
            </a:endParaRPr>
          </a:p>
          <a:p>
            <a:r>
              <a:rPr lang="en-US" sz="4400" b="1" dirty="0" smtClean="0"/>
              <a:t>To determine the degree of a </a:t>
            </a:r>
            <a:r>
              <a:rPr lang="en-US" sz="4400" b="1" dirty="0"/>
              <a:t>polynomial function</a:t>
            </a:r>
            <a:r>
              <a:rPr lang="en-US" sz="4400" b="1" dirty="0" smtClean="0"/>
              <a:t> </a:t>
            </a:r>
          </a:p>
          <a:p>
            <a:pPr marL="0" indent="0">
              <a:buNone/>
            </a:pPr>
            <a:endParaRPr lang="en-US" sz="4400" b="1" dirty="0" smtClean="0"/>
          </a:p>
          <a:p>
            <a:r>
              <a:rPr lang="en-US" sz="4400" b="1" dirty="0" smtClean="0"/>
              <a:t>To determine the value of the function with the use of the Remainder theorem</a:t>
            </a:r>
          </a:p>
          <a:p>
            <a:pPr marL="0" indent="0">
              <a:buNone/>
            </a:pPr>
            <a:endParaRPr lang="en-US" sz="4400" b="1" dirty="0" smtClean="0"/>
          </a:p>
          <a:p>
            <a:r>
              <a:rPr lang="en-US" sz="4400" b="1" dirty="0" smtClean="0"/>
              <a:t>Use the factor theorem to determine the factors of a polynomial </a:t>
            </a:r>
          </a:p>
          <a:p>
            <a:pPr marL="0" indent="0">
              <a:buNone/>
            </a:pPr>
            <a:endParaRPr lang="en-US" sz="4400" b="1" dirty="0" smtClean="0"/>
          </a:p>
          <a:p>
            <a:r>
              <a:rPr lang="en-US" sz="4400" b="1" dirty="0" smtClean="0"/>
              <a:t>Use Descartes’ rule of signs to determine the maximum number of positive and negative roots of a polynomial equation</a:t>
            </a:r>
            <a:endParaRPr lang="en-US" sz="4400" b="1" dirty="0"/>
          </a:p>
          <a:p>
            <a:pPr marL="0" indent="0" algn="just">
              <a:spcAft>
                <a:spcPts val="400"/>
              </a:spcAft>
              <a:buNone/>
            </a:pPr>
            <a:endParaRPr lang="en-US" sz="2200" dirty="0">
              <a:solidFill>
                <a:schemeClr val="accent3"/>
              </a:solidFill>
            </a:endParaRPr>
          </a:p>
        </p:txBody>
      </p:sp>
      <p:sp>
        <p:nvSpPr>
          <p:cNvPr id="6" name="Slide Number Placeholder 8"/>
          <p:cNvSpPr>
            <a:spLocks noGrp="1"/>
          </p:cNvSpPr>
          <p:nvPr>
            <p:ph type="sldNum" sz="quarter" idx="12"/>
          </p:nvPr>
        </p:nvSpPr>
        <p:spPr bwMode="auto">
          <a:xfrm>
            <a:off x="11353900" y="6467192"/>
            <a:ext cx="838200" cy="365125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5965F263-BB90-40AC-AF7B-2969B3F1801A}" type="slidenum">
              <a:rPr lang="en-US" sz="2400" b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 sz="2400" b="1" dirty="0" smtClean="0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4043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="" xmlns:a16="http://schemas.microsoft.com/office/drawing/2014/main" id="{A7891F64-3D51-458D-BF3C-467F856C35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0936" y="189763"/>
            <a:ext cx="11480101" cy="682625"/>
          </a:xfrm>
        </p:spPr>
        <p:txBody>
          <a:bodyPr>
            <a:noAutofit/>
          </a:bodyPr>
          <a:lstStyle/>
          <a:p>
            <a:r>
              <a:rPr lang="en-US" sz="2400" b="1" dirty="0">
                <a:solidFill>
                  <a:srgbClr val="FF0066"/>
                </a:solidFill>
              </a:rPr>
              <a:t>Solve the </a:t>
            </a:r>
            <a:r>
              <a:rPr lang="en-US" sz="2400" b="1" dirty="0" smtClean="0">
                <a:solidFill>
                  <a:srgbClr val="FF0066"/>
                </a:solidFill>
              </a:rPr>
              <a:t>equation  </a:t>
            </a:r>
            <a:r>
              <a:rPr lang="en-US" sz="2400" b="1" dirty="0">
                <a:solidFill>
                  <a:srgbClr val="FF0066"/>
                </a:solidFill>
              </a:rPr>
              <a:t>2</a:t>
            </a:r>
            <a:r>
              <a:rPr lang="en-US" sz="2400" b="1" i="1" dirty="0" smtClean="0">
                <a:solidFill>
                  <a:srgbClr val="FF0066"/>
                </a:solidFill>
              </a:rPr>
              <a:t>x</a:t>
            </a:r>
            <a:r>
              <a:rPr lang="en-US" sz="2400" b="1" i="1" baseline="30000" dirty="0" smtClean="0">
                <a:solidFill>
                  <a:srgbClr val="FF0066"/>
                </a:solidFill>
              </a:rPr>
              <a:t>3 </a:t>
            </a:r>
            <a:r>
              <a:rPr lang="en-US" sz="2400" b="1" dirty="0" smtClean="0">
                <a:solidFill>
                  <a:srgbClr val="FF0066"/>
                </a:solidFill>
              </a:rPr>
              <a:t>-</a:t>
            </a:r>
            <a:r>
              <a:rPr lang="en-US" sz="2400" b="1" i="1" dirty="0" smtClean="0">
                <a:solidFill>
                  <a:srgbClr val="FF0066"/>
                </a:solidFill>
              </a:rPr>
              <a:t>x</a:t>
            </a:r>
            <a:r>
              <a:rPr lang="en-US" sz="2400" b="1" i="1" baseline="30000" dirty="0" smtClean="0">
                <a:solidFill>
                  <a:srgbClr val="FF0066"/>
                </a:solidFill>
              </a:rPr>
              <a:t>2</a:t>
            </a:r>
            <a:r>
              <a:rPr lang="en-US" sz="2400" b="1" i="1" dirty="0" smtClean="0">
                <a:solidFill>
                  <a:srgbClr val="FF0066"/>
                </a:solidFill>
              </a:rPr>
              <a:t> -22x -24=0 </a:t>
            </a:r>
            <a:r>
              <a:rPr lang="en-US" sz="2400" b="1" dirty="0">
                <a:solidFill>
                  <a:srgbClr val="FF0066"/>
                </a:solidFill>
              </a:rPr>
              <a:t>having that </a:t>
            </a:r>
            <a:r>
              <a:rPr lang="en-US" sz="2400" b="1" dirty="0" smtClean="0">
                <a:solidFill>
                  <a:srgbClr val="FF0066"/>
                </a:solidFill>
              </a:rPr>
              <a:t>two of the </a:t>
            </a:r>
            <a:r>
              <a:rPr lang="en-US" sz="2400" b="1" dirty="0">
                <a:solidFill>
                  <a:srgbClr val="FF0066"/>
                </a:solidFill>
              </a:rPr>
              <a:t>roots are in </a:t>
            </a:r>
            <a:r>
              <a:rPr lang="en-US" sz="2400" b="1" dirty="0" smtClean="0">
                <a:solidFill>
                  <a:srgbClr val="FF0066"/>
                </a:solidFill>
              </a:rPr>
              <a:t>the ratio 3:4. </a:t>
            </a:r>
            <a:endParaRPr lang="en-US" sz="2400" b="1" u="sng" dirty="0">
              <a:solidFill>
                <a:srgbClr val="FF0066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Slide Number Placeholder 8"/>
          <p:cNvSpPr>
            <a:spLocks noGrp="1"/>
          </p:cNvSpPr>
          <p:nvPr>
            <p:ph type="sldNum" sz="quarter" idx="12"/>
          </p:nvPr>
        </p:nvSpPr>
        <p:spPr bwMode="auto">
          <a:xfrm>
            <a:off x="11353900" y="6467192"/>
            <a:ext cx="838200" cy="365125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5965F263-BB90-40AC-AF7B-2969B3F1801A}" type="slidenum">
              <a:rPr lang="en-US" sz="2400" b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20</a:t>
            </a:fld>
            <a:endParaRPr lang="en-US" sz="2400" b="1" dirty="0" smtClean="0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25238" y="900450"/>
            <a:ext cx="988451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/>
              <a:t>In accordance with the question, assume that the roots are </a:t>
            </a:r>
            <a:r>
              <a:rPr lang="en-US" sz="2400" dirty="0" smtClean="0"/>
              <a:t>3</a:t>
            </a:r>
            <a:r>
              <a:rPr lang="el-GR" sz="2400" dirty="0" smtClean="0">
                <a:latin typeface="Microsoft JhengHei UI"/>
                <a:ea typeface="Microsoft JhengHei UI"/>
              </a:rPr>
              <a:t>α</a:t>
            </a:r>
            <a:r>
              <a:rPr lang="en-US" sz="2400" dirty="0" smtClean="0">
                <a:latin typeface="Microsoft JhengHei UI"/>
                <a:ea typeface="Microsoft JhengHei UI"/>
              </a:rPr>
              <a:t>, 4</a:t>
            </a:r>
            <a:r>
              <a:rPr lang="el-GR" sz="2400" dirty="0" smtClean="0">
                <a:latin typeface="Microsoft JhengHei UI"/>
                <a:ea typeface="Microsoft JhengHei UI"/>
              </a:rPr>
              <a:t>α</a:t>
            </a:r>
            <a:r>
              <a:rPr lang="en-US" sz="2400" dirty="0" smtClean="0">
                <a:latin typeface="Microsoft JhengHei UI"/>
                <a:ea typeface="Microsoft JhengHei UI"/>
              </a:rPr>
              <a:t> &amp; </a:t>
            </a:r>
            <a:r>
              <a:rPr lang="el-GR" sz="2400" dirty="0" smtClean="0">
                <a:latin typeface="Microsoft JhengHei UI"/>
                <a:ea typeface="Microsoft JhengHei UI"/>
              </a:rPr>
              <a:t>β</a:t>
            </a:r>
            <a:r>
              <a:rPr lang="en-US" sz="2400" dirty="0" smtClean="0">
                <a:latin typeface="Microsoft JhengHei UI"/>
                <a:ea typeface="Microsoft JhengHei UI"/>
              </a:rPr>
              <a:t>.</a:t>
            </a:r>
            <a:endParaRPr lang="en-US" sz="2400" dirty="0" smtClean="0">
              <a:solidFill>
                <a:srgbClr val="0033CC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228157" y="1315896"/>
            <a:ext cx="442108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dirty="0" smtClean="0"/>
              <a:t>Now,</a:t>
            </a:r>
            <a:r>
              <a:rPr lang="en-US" sz="2400" i="1" dirty="0" smtClean="0"/>
              <a:t> 3</a:t>
            </a:r>
            <a:r>
              <a:rPr lang="el-GR" sz="2400" dirty="0">
                <a:latin typeface="Microsoft JhengHei UI"/>
                <a:ea typeface="Microsoft JhengHei UI"/>
              </a:rPr>
              <a:t> α </a:t>
            </a:r>
            <a:r>
              <a:rPr lang="en-US" sz="2400" dirty="0" smtClean="0">
                <a:latin typeface="Microsoft JhengHei UI"/>
                <a:ea typeface="Microsoft JhengHei UI"/>
              </a:rPr>
              <a:t>+4</a:t>
            </a:r>
            <a:r>
              <a:rPr lang="el-GR" sz="2400" dirty="0" smtClean="0">
                <a:latin typeface="Microsoft JhengHei UI"/>
                <a:ea typeface="Microsoft JhengHei UI"/>
              </a:rPr>
              <a:t>α</a:t>
            </a:r>
            <a:r>
              <a:rPr lang="en-US" sz="2400" dirty="0" smtClean="0">
                <a:latin typeface="Microsoft JhengHei UI"/>
                <a:ea typeface="Microsoft JhengHei UI"/>
              </a:rPr>
              <a:t>+</a:t>
            </a:r>
            <a:r>
              <a:rPr lang="el-GR" sz="2400" dirty="0" smtClean="0">
                <a:latin typeface="Microsoft JhengHei UI"/>
                <a:ea typeface="Microsoft JhengHei UI"/>
              </a:rPr>
              <a:t>β</a:t>
            </a:r>
            <a:r>
              <a:rPr lang="en-US" sz="2400" dirty="0" smtClean="0">
                <a:latin typeface="Microsoft JhengHei UI"/>
                <a:ea typeface="Microsoft JhengHei UI"/>
              </a:rPr>
              <a:t>=-(-1/2)</a:t>
            </a:r>
            <a:endParaRPr lang="en-US" sz="2400" dirty="0" smtClean="0"/>
          </a:p>
        </p:txBody>
      </p:sp>
      <p:sp>
        <p:nvSpPr>
          <p:cNvPr id="8" name="Rectangle 7"/>
          <p:cNvSpPr/>
          <p:nvPr/>
        </p:nvSpPr>
        <p:spPr>
          <a:xfrm>
            <a:off x="1532958" y="1846586"/>
            <a:ext cx="369248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dirty="0" smtClean="0"/>
              <a:t>=&gt; 7</a:t>
            </a:r>
            <a:r>
              <a:rPr lang="el-GR" sz="2400" dirty="0" smtClean="0">
                <a:latin typeface="Microsoft JhengHei UI"/>
                <a:ea typeface="Microsoft JhengHei UI"/>
              </a:rPr>
              <a:t>α</a:t>
            </a:r>
            <a:r>
              <a:rPr lang="en-US" sz="2400" dirty="0" smtClean="0">
                <a:latin typeface="Microsoft JhengHei UI"/>
                <a:ea typeface="Microsoft JhengHei UI"/>
              </a:rPr>
              <a:t>+</a:t>
            </a:r>
            <a:r>
              <a:rPr lang="el-GR" sz="2400" dirty="0" smtClean="0">
                <a:latin typeface="Microsoft JhengHei UI"/>
                <a:ea typeface="Microsoft JhengHei UI"/>
              </a:rPr>
              <a:t>β </a:t>
            </a:r>
            <a:r>
              <a:rPr lang="en-US" sz="2400" dirty="0" smtClean="0">
                <a:latin typeface="Microsoft JhengHei UI"/>
                <a:ea typeface="Microsoft JhengHei UI"/>
              </a:rPr>
              <a:t>=1/2  </a:t>
            </a:r>
            <a:endParaRPr lang="en-US" sz="2400" dirty="0" smtClean="0"/>
          </a:p>
        </p:txBody>
      </p:sp>
      <p:sp>
        <p:nvSpPr>
          <p:cNvPr id="9" name="Rectangle 8"/>
          <p:cNvSpPr/>
          <p:nvPr/>
        </p:nvSpPr>
        <p:spPr>
          <a:xfrm>
            <a:off x="952587" y="2566234"/>
            <a:ext cx="426376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dirty="0" smtClean="0">
                <a:latin typeface="Microsoft JhengHei UI"/>
                <a:ea typeface="Microsoft JhengHei UI"/>
              </a:rPr>
              <a:t>Again, (3</a:t>
            </a:r>
            <a:r>
              <a:rPr lang="el-GR" sz="2400" dirty="0">
                <a:latin typeface="Microsoft JhengHei UI"/>
                <a:ea typeface="Microsoft JhengHei UI"/>
              </a:rPr>
              <a:t> α</a:t>
            </a:r>
            <a:r>
              <a:rPr lang="en-US" sz="2400" dirty="0" smtClean="0">
                <a:latin typeface="Microsoft JhengHei UI"/>
                <a:ea typeface="Microsoft JhengHei UI"/>
              </a:rPr>
              <a:t>)(4</a:t>
            </a:r>
            <a:r>
              <a:rPr lang="el-GR" sz="2400" dirty="0">
                <a:latin typeface="Microsoft JhengHei UI"/>
                <a:ea typeface="Microsoft JhengHei UI"/>
              </a:rPr>
              <a:t> α</a:t>
            </a:r>
            <a:r>
              <a:rPr lang="en-US" sz="2400" dirty="0" smtClean="0">
                <a:latin typeface="Microsoft JhengHei UI"/>
                <a:ea typeface="Microsoft JhengHei UI"/>
              </a:rPr>
              <a:t>)</a:t>
            </a:r>
            <a:r>
              <a:rPr lang="el-GR" sz="2400" dirty="0" smtClean="0">
                <a:latin typeface="Microsoft JhengHei UI"/>
                <a:ea typeface="Microsoft JhengHei UI"/>
              </a:rPr>
              <a:t>β</a:t>
            </a:r>
            <a:r>
              <a:rPr lang="en-US" sz="2400" dirty="0" smtClean="0">
                <a:latin typeface="Microsoft JhengHei UI"/>
                <a:ea typeface="Microsoft JhengHei UI"/>
              </a:rPr>
              <a:t>=-(-24)/2</a:t>
            </a:r>
            <a:endParaRPr lang="en-US" sz="2400" i="1" dirty="0" smtClean="0"/>
          </a:p>
        </p:txBody>
      </p:sp>
      <p:sp>
        <p:nvSpPr>
          <p:cNvPr id="10" name="Rectangle 9"/>
          <p:cNvSpPr/>
          <p:nvPr/>
        </p:nvSpPr>
        <p:spPr>
          <a:xfrm>
            <a:off x="1493292" y="3106940"/>
            <a:ext cx="252473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dirty="0" smtClean="0">
                <a:latin typeface="Microsoft JhengHei UI"/>
                <a:ea typeface="Microsoft JhengHei UI"/>
              </a:rPr>
              <a:t>=&gt;12</a:t>
            </a:r>
            <a:r>
              <a:rPr lang="el-GR" sz="2400" dirty="0" smtClean="0">
                <a:latin typeface="Microsoft JhengHei UI"/>
                <a:ea typeface="Microsoft JhengHei UI"/>
              </a:rPr>
              <a:t>α</a:t>
            </a:r>
            <a:r>
              <a:rPr lang="en-US" sz="2400" baseline="30000" dirty="0" smtClean="0">
                <a:latin typeface="Microsoft JhengHei UI"/>
                <a:ea typeface="Microsoft JhengHei UI"/>
              </a:rPr>
              <a:t>2</a:t>
            </a:r>
            <a:r>
              <a:rPr lang="en-US" sz="2400" dirty="0" smtClean="0">
                <a:latin typeface="Microsoft JhengHei UI"/>
                <a:ea typeface="Microsoft JhengHei UI"/>
              </a:rPr>
              <a:t> </a:t>
            </a:r>
            <a:r>
              <a:rPr lang="el-GR" sz="2400" dirty="0" smtClean="0">
                <a:latin typeface="Microsoft JhengHei UI"/>
                <a:ea typeface="Microsoft JhengHei UI"/>
              </a:rPr>
              <a:t>β</a:t>
            </a:r>
            <a:r>
              <a:rPr lang="en-US" sz="2400" dirty="0" smtClean="0">
                <a:latin typeface="Microsoft JhengHei UI"/>
                <a:ea typeface="Microsoft JhengHei UI"/>
              </a:rPr>
              <a:t>=12</a:t>
            </a:r>
            <a:endParaRPr lang="en-US" sz="2400" i="1" dirty="0" smtClean="0"/>
          </a:p>
        </p:txBody>
      </p:sp>
      <p:sp>
        <p:nvSpPr>
          <p:cNvPr id="11" name="Rectangle 10"/>
          <p:cNvSpPr/>
          <p:nvPr/>
        </p:nvSpPr>
        <p:spPr>
          <a:xfrm>
            <a:off x="1507907" y="3647645"/>
            <a:ext cx="252473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dirty="0" smtClean="0">
                <a:latin typeface="Microsoft JhengHei UI"/>
                <a:ea typeface="Microsoft JhengHei UI"/>
              </a:rPr>
              <a:t>=&gt; </a:t>
            </a:r>
            <a:r>
              <a:rPr lang="el-GR" sz="2400" dirty="0" smtClean="0">
                <a:latin typeface="Microsoft JhengHei UI"/>
                <a:ea typeface="Microsoft JhengHei UI"/>
              </a:rPr>
              <a:t>β</a:t>
            </a:r>
            <a:r>
              <a:rPr lang="en-US" sz="2400" dirty="0" smtClean="0">
                <a:latin typeface="Microsoft JhengHei UI"/>
                <a:ea typeface="Microsoft JhengHei UI"/>
              </a:rPr>
              <a:t>=1/</a:t>
            </a:r>
            <a:r>
              <a:rPr lang="el-GR" sz="2400" dirty="0">
                <a:latin typeface="Microsoft JhengHei UI"/>
                <a:ea typeface="Microsoft JhengHei UI"/>
              </a:rPr>
              <a:t> α</a:t>
            </a:r>
            <a:r>
              <a:rPr lang="en-US" sz="2400" baseline="30000" dirty="0">
                <a:latin typeface="Microsoft JhengHei UI"/>
                <a:ea typeface="Microsoft JhengHei UI"/>
              </a:rPr>
              <a:t>2 </a:t>
            </a:r>
            <a:endParaRPr lang="en-US" sz="2400" i="1" dirty="0" smtClean="0"/>
          </a:p>
        </p:txBody>
      </p:sp>
    </p:spTree>
    <p:extLst>
      <p:ext uri="{BB962C8B-B14F-4D97-AF65-F5344CB8AC3E}">
        <p14:creationId xmlns:p14="http://schemas.microsoft.com/office/powerpoint/2010/main" xmlns="" val="2667523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="" xmlns:a16="http://schemas.microsoft.com/office/drawing/2014/main" id="{A7891F64-3D51-458D-BF3C-467F856C35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0936" y="189763"/>
            <a:ext cx="11480101" cy="682625"/>
          </a:xfrm>
        </p:spPr>
        <p:txBody>
          <a:bodyPr>
            <a:noAutofit/>
          </a:bodyPr>
          <a:lstStyle/>
          <a:p>
            <a:r>
              <a:rPr lang="en-US" sz="2400" b="1" dirty="0">
                <a:solidFill>
                  <a:srgbClr val="FF0066"/>
                </a:solidFill>
              </a:rPr>
              <a:t>Solve the </a:t>
            </a:r>
            <a:r>
              <a:rPr lang="en-US" sz="2400" b="1" dirty="0" smtClean="0">
                <a:solidFill>
                  <a:srgbClr val="FF0066"/>
                </a:solidFill>
              </a:rPr>
              <a:t>equation  24</a:t>
            </a:r>
            <a:r>
              <a:rPr lang="en-US" sz="2400" b="1" i="1" dirty="0" smtClean="0">
                <a:solidFill>
                  <a:srgbClr val="FF0066"/>
                </a:solidFill>
              </a:rPr>
              <a:t>x</a:t>
            </a:r>
            <a:r>
              <a:rPr lang="en-US" sz="2400" b="1" i="1" baseline="30000" dirty="0" smtClean="0">
                <a:solidFill>
                  <a:srgbClr val="FF0066"/>
                </a:solidFill>
              </a:rPr>
              <a:t>3 </a:t>
            </a:r>
            <a:r>
              <a:rPr lang="en-US" sz="2400" b="1" dirty="0" smtClean="0">
                <a:solidFill>
                  <a:srgbClr val="FF0066"/>
                </a:solidFill>
              </a:rPr>
              <a:t>-14</a:t>
            </a:r>
            <a:r>
              <a:rPr lang="en-US" sz="2400" b="1" i="1" dirty="0" smtClean="0">
                <a:solidFill>
                  <a:srgbClr val="FF0066"/>
                </a:solidFill>
              </a:rPr>
              <a:t>x</a:t>
            </a:r>
            <a:r>
              <a:rPr lang="en-US" sz="2400" b="1" i="1" baseline="30000" dirty="0" smtClean="0">
                <a:solidFill>
                  <a:srgbClr val="FF0066"/>
                </a:solidFill>
              </a:rPr>
              <a:t>2</a:t>
            </a:r>
            <a:r>
              <a:rPr lang="en-US" sz="2400" b="1" i="1" dirty="0" smtClean="0">
                <a:solidFill>
                  <a:srgbClr val="FF0066"/>
                </a:solidFill>
              </a:rPr>
              <a:t> -63x+45=0 </a:t>
            </a:r>
            <a:r>
              <a:rPr lang="en-US" sz="2400" b="1" dirty="0">
                <a:solidFill>
                  <a:srgbClr val="FF0066"/>
                </a:solidFill>
              </a:rPr>
              <a:t>having that </a:t>
            </a:r>
            <a:r>
              <a:rPr lang="en-US" sz="2400" b="1" dirty="0" smtClean="0">
                <a:solidFill>
                  <a:srgbClr val="FF0066"/>
                </a:solidFill>
              </a:rPr>
              <a:t>one root being double to another. </a:t>
            </a:r>
            <a:endParaRPr lang="en-US" sz="2400" b="1" u="sng" dirty="0">
              <a:solidFill>
                <a:srgbClr val="FF0066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Slide Number Placeholder 8"/>
          <p:cNvSpPr>
            <a:spLocks noGrp="1"/>
          </p:cNvSpPr>
          <p:nvPr>
            <p:ph type="sldNum" sz="quarter" idx="12"/>
          </p:nvPr>
        </p:nvSpPr>
        <p:spPr bwMode="auto">
          <a:xfrm>
            <a:off x="11353900" y="6467192"/>
            <a:ext cx="838200" cy="365125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5965F263-BB90-40AC-AF7B-2969B3F1801A}" type="slidenum">
              <a:rPr lang="en-US" sz="2400" b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21</a:t>
            </a:fld>
            <a:endParaRPr lang="en-US" sz="2400" b="1" dirty="0" smtClean="0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25238" y="900450"/>
            <a:ext cx="988451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/>
              <a:t>In accordance with the question, assume that the roots are </a:t>
            </a:r>
            <a:r>
              <a:rPr lang="el-GR" sz="2400" dirty="0" smtClean="0">
                <a:latin typeface="Microsoft JhengHei UI"/>
                <a:ea typeface="Microsoft JhengHei UI"/>
              </a:rPr>
              <a:t>α</a:t>
            </a:r>
            <a:r>
              <a:rPr lang="en-US" sz="2400" dirty="0" smtClean="0">
                <a:latin typeface="Microsoft JhengHei UI"/>
                <a:ea typeface="Microsoft JhengHei UI"/>
              </a:rPr>
              <a:t>, 2</a:t>
            </a:r>
            <a:r>
              <a:rPr lang="el-GR" sz="2400" dirty="0" smtClean="0">
                <a:latin typeface="Microsoft JhengHei UI"/>
                <a:ea typeface="Microsoft JhengHei UI"/>
              </a:rPr>
              <a:t>α</a:t>
            </a:r>
            <a:r>
              <a:rPr lang="en-US" sz="2400" dirty="0" smtClean="0">
                <a:latin typeface="Microsoft JhengHei UI"/>
                <a:ea typeface="Microsoft JhengHei UI"/>
              </a:rPr>
              <a:t> &amp; </a:t>
            </a:r>
            <a:r>
              <a:rPr lang="el-GR" sz="2400" dirty="0" smtClean="0">
                <a:latin typeface="Microsoft JhengHei UI"/>
                <a:ea typeface="Microsoft JhengHei UI"/>
              </a:rPr>
              <a:t>β</a:t>
            </a:r>
            <a:r>
              <a:rPr lang="en-US" sz="2400" dirty="0" smtClean="0">
                <a:latin typeface="Microsoft JhengHei UI"/>
                <a:ea typeface="Microsoft JhengHei UI"/>
              </a:rPr>
              <a:t>.</a:t>
            </a:r>
            <a:endParaRPr lang="en-US" sz="2400" dirty="0" smtClean="0">
              <a:solidFill>
                <a:srgbClr val="0033CC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228157" y="1315896"/>
            <a:ext cx="442108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dirty="0" smtClean="0"/>
              <a:t>Now,</a:t>
            </a:r>
            <a:r>
              <a:rPr lang="en-US" sz="2400" i="1" dirty="0" smtClean="0"/>
              <a:t> </a:t>
            </a:r>
            <a:r>
              <a:rPr lang="el-GR" sz="2400" dirty="0" smtClean="0">
                <a:latin typeface="Microsoft JhengHei UI"/>
                <a:ea typeface="Microsoft JhengHei UI"/>
              </a:rPr>
              <a:t>α </a:t>
            </a:r>
            <a:r>
              <a:rPr lang="en-US" sz="2400" dirty="0" smtClean="0">
                <a:latin typeface="Microsoft JhengHei UI"/>
                <a:ea typeface="Microsoft JhengHei UI"/>
              </a:rPr>
              <a:t>+2</a:t>
            </a:r>
            <a:r>
              <a:rPr lang="el-GR" sz="2400" dirty="0" smtClean="0">
                <a:latin typeface="Microsoft JhengHei UI"/>
                <a:ea typeface="Microsoft JhengHei UI"/>
              </a:rPr>
              <a:t>α</a:t>
            </a:r>
            <a:r>
              <a:rPr lang="en-US" sz="2400" dirty="0" smtClean="0">
                <a:latin typeface="Microsoft JhengHei UI"/>
                <a:ea typeface="Microsoft JhengHei UI"/>
              </a:rPr>
              <a:t>+</a:t>
            </a:r>
            <a:r>
              <a:rPr lang="el-GR" sz="2400" dirty="0" smtClean="0">
                <a:latin typeface="Microsoft JhengHei UI"/>
                <a:ea typeface="Microsoft JhengHei UI"/>
              </a:rPr>
              <a:t>β</a:t>
            </a:r>
            <a:r>
              <a:rPr lang="en-US" sz="2400" dirty="0" smtClean="0">
                <a:latin typeface="Microsoft JhengHei UI"/>
                <a:ea typeface="Microsoft JhengHei UI"/>
              </a:rPr>
              <a:t>=-(-14/24)</a:t>
            </a:r>
            <a:endParaRPr lang="en-US" sz="2400" dirty="0" smtClean="0"/>
          </a:p>
        </p:txBody>
      </p:sp>
      <p:sp>
        <p:nvSpPr>
          <p:cNvPr id="8" name="Rectangle 7"/>
          <p:cNvSpPr/>
          <p:nvPr/>
        </p:nvSpPr>
        <p:spPr>
          <a:xfrm>
            <a:off x="1532958" y="1846586"/>
            <a:ext cx="369248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dirty="0" smtClean="0"/>
              <a:t>=&gt; </a:t>
            </a:r>
            <a:r>
              <a:rPr lang="en-US" sz="2400" dirty="0"/>
              <a:t>3</a:t>
            </a:r>
            <a:r>
              <a:rPr lang="el-GR" sz="2400" dirty="0" smtClean="0">
                <a:latin typeface="Microsoft JhengHei UI"/>
                <a:ea typeface="Microsoft JhengHei UI"/>
              </a:rPr>
              <a:t>α</a:t>
            </a:r>
            <a:r>
              <a:rPr lang="en-US" sz="2400" dirty="0" smtClean="0">
                <a:latin typeface="Microsoft JhengHei UI"/>
                <a:ea typeface="Microsoft JhengHei UI"/>
              </a:rPr>
              <a:t>+</a:t>
            </a:r>
            <a:r>
              <a:rPr lang="el-GR" sz="2400" dirty="0" smtClean="0">
                <a:latin typeface="Microsoft JhengHei UI"/>
                <a:ea typeface="Microsoft JhengHei UI"/>
              </a:rPr>
              <a:t>β </a:t>
            </a:r>
            <a:r>
              <a:rPr lang="en-US" sz="2400" dirty="0" smtClean="0">
                <a:latin typeface="Microsoft JhengHei UI"/>
                <a:ea typeface="Microsoft JhengHei UI"/>
              </a:rPr>
              <a:t>=7/12  </a:t>
            </a:r>
            <a:endParaRPr lang="en-US" sz="2400" dirty="0" smtClean="0"/>
          </a:p>
        </p:txBody>
      </p:sp>
      <p:sp>
        <p:nvSpPr>
          <p:cNvPr id="9" name="Rectangle 8"/>
          <p:cNvSpPr/>
          <p:nvPr/>
        </p:nvSpPr>
        <p:spPr>
          <a:xfrm>
            <a:off x="952587" y="2453500"/>
            <a:ext cx="498475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dirty="0" smtClean="0">
                <a:latin typeface="Microsoft JhengHei UI"/>
                <a:ea typeface="Microsoft JhengHei UI"/>
              </a:rPr>
              <a:t>Again, </a:t>
            </a:r>
            <a:r>
              <a:rPr lang="el-GR" sz="2400" dirty="0" smtClean="0">
                <a:latin typeface="Microsoft JhengHei UI"/>
                <a:ea typeface="Microsoft JhengHei UI"/>
              </a:rPr>
              <a:t>α</a:t>
            </a:r>
            <a:r>
              <a:rPr lang="en-US" sz="2400" dirty="0" smtClean="0">
                <a:latin typeface="Microsoft JhengHei UI"/>
                <a:ea typeface="Microsoft JhengHei UI"/>
              </a:rPr>
              <a:t> (2</a:t>
            </a:r>
            <a:r>
              <a:rPr lang="el-GR" sz="2400" dirty="0" smtClean="0">
                <a:latin typeface="Microsoft JhengHei UI"/>
                <a:ea typeface="Microsoft JhengHei UI"/>
              </a:rPr>
              <a:t>α</a:t>
            </a:r>
            <a:r>
              <a:rPr lang="en-US" sz="2400" dirty="0" smtClean="0">
                <a:latin typeface="Microsoft JhengHei UI"/>
                <a:ea typeface="Microsoft JhengHei UI"/>
              </a:rPr>
              <a:t>)+</a:t>
            </a:r>
            <a:r>
              <a:rPr lang="el-GR" sz="2400" dirty="0" smtClean="0">
                <a:latin typeface="Microsoft JhengHei UI"/>
                <a:ea typeface="Microsoft JhengHei UI"/>
              </a:rPr>
              <a:t>αβ</a:t>
            </a:r>
            <a:r>
              <a:rPr lang="en-US" sz="2400" dirty="0" smtClean="0">
                <a:latin typeface="Microsoft JhengHei UI"/>
                <a:ea typeface="Microsoft JhengHei UI"/>
              </a:rPr>
              <a:t>+2</a:t>
            </a:r>
            <a:r>
              <a:rPr lang="el-GR" sz="2400" dirty="0" smtClean="0">
                <a:latin typeface="Microsoft JhengHei UI"/>
                <a:ea typeface="Microsoft JhengHei UI"/>
              </a:rPr>
              <a:t>αβ</a:t>
            </a:r>
            <a:r>
              <a:rPr lang="en-US" sz="2400" dirty="0" smtClean="0">
                <a:latin typeface="Microsoft JhengHei UI"/>
                <a:ea typeface="Microsoft JhengHei UI"/>
              </a:rPr>
              <a:t>=-63/24</a:t>
            </a:r>
            <a:endParaRPr lang="en-US" sz="2400" i="1" dirty="0" smtClean="0"/>
          </a:p>
        </p:txBody>
      </p:sp>
      <p:sp>
        <p:nvSpPr>
          <p:cNvPr id="12" name="Rectangle 11"/>
          <p:cNvSpPr/>
          <p:nvPr/>
        </p:nvSpPr>
        <p:spPr>
          <a:xfrm>
            <a:off x="992254" y="3645558"/>
            <a:ext cx="498475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dirty="0" smtClean="0">
                <a:latin typeface="Microsoft JhengHei UI"/>
                <a:ea typeface="Microsoft JhengHei UI"/>
              </a:rPr>
              <a:t>And, (2</a:t>
            </a:r>
            <a:r>
              <a:rPr lang="el-GR" sz="2400" dirty="0" smtClean="0">
                <a:latin typeface="Microsoft JhengHei UI"/>
                <a:ea typeface="Microsoft JhengHei UI"/>
              </a:rPr>
              <a:t>α</a:t>
            </a:r>
            <a:r>
              <a:rPr lang="en-US" sz="2400" dirty="0" smtClean="0">
                <a:latin typeface="Microsoft JhengHei UI"/>
                <a:ea typeface="Microsoft JhengHei UI"/>
              </a:rPr>
              <a:t>) </a:t>
            </a:r>
            <a:r>
              <a:rPr lang="el-GR" sz="2400" dirty="0" smtClean="0">
                <a:latin typeface="Microsoft JhengHei UI"/>
                <a:ea typeface="Microsoft JhengHei UI"/>
              </a:rPr>
              <a:t>α</a:t>
            </a:r>
            <a:r>
              <a:rPr lang="en-US" sz="2400" dirty="0" smtClean="0">
                <a:latin typeface="Microsoft JhengHei UI"/>
                <a:ea typeface="Microsoft JhengHei UI"/>
              </a:rPr>
              <a:t> </a:t>
            </a:r>
            <a:r>
              <a:rPr lang="el-GR" sz="2400" dirty="0" smtClean="0">
                <a:latin typeface="Microsoft JhengHei UI"/>
                <a:ea typeface="Microsoft JhengHei UI"/>
              </a:rPr>
              <a:t>β</a:t>
            </a:r>
            <a:r>
              <a:rPr lang="en-US" sz="2400" dirty="0" smtClean="0">
                <a:latin typeface="Microsoft JhengHei UI"/>
                <a:ea typeface="Microsoft JhengHei UI"/>
              </a:rPr>
              <a:t>=-45/24</a:t>
            </a:r>
            <a:endParaRPr lang="en-US" sz="2400" i="1" dirty="0" smtClean="0"/>
          </a:p>
        </p:txBody>
      </p:sp>
    </p:spTree>
    <p:extLst>
      <p:ext uri="{BB962C8B-B14F-4D97-AF65-F5344CB8AC3E}">
        <p14:creationId xmlns:p14="http://schemas.microsoft.com/office/powerpoint/2010/main" xmlns="" val="3804376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="" xmlns:a16="http://schemas.microsoft.com/office/drawing/2014/main" id="{A7891F64-3D51-458D-BF3C-467F856C35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0936" y="189763"/>
            <a:ext cx="11480101" cy="682625"/>
          </a:xfrm>
        </p:spPr>
        <p:txBody>
          <a:bodyPr>
            <a:no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From an equation whose roots are 1, 2, 3 &amp;4</a:t>
            </a:r>
            <a:r>
              <a:rPr lang="en-US" sz="2400" b="1" dirty="0" smtClean="0">
                <a:solidFill>
                  <a:srgbClr val="FF0000"/>
                </a:solidFill>
              </a:rPr>
              <a:t>.</a:t>
            </a:r>
            <a:endParaRPr lang="en-US" sz="2400" b="1" u="sng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Slide Number Placeholder 8"/>
          <p:cNvSpPr>
            <a:spLocks noGrp="1"/>
          </p:cNvSpPr>
          <p:nvPr>
            <p:ph type="sldNum" sz="quarter" idx="12"/>
          </p:nvPr>
        </p:nvSpPr>
        <p:spPr bwMode="auto">
          <a:xfrm>
            <a:off x="11353900" y="6467192"/>
            <a:ext cx="838200" cy="365125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5965F263-BB90-40AC-AF7B-2969B3F1801A}" type="slidenum">
              <a:rPr lang="en-US" sz="2400" b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22</a:t>
            </a:fld>
            <a:endParaRPr lang="en-US" sz="2400" b="1" dirty="0" smtClean="0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015209" y="950554"/>
            <a:ext cx="545030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/>
              <a:t>The roots of the equations are 1, 2, 3 &amp;4. </a:t>
            </a:r>
            <a:endParaRPr lang="en-US" sz="2400" dirty="0" smtClean="0">
              <a:solidFill>
                <a:srgbClr val="0033CC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444962" y="1440499"/>
            <a:ext cx="650040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dirty="0"/>
              <a:t>Therefore, </a:t>
            </a:r>
            <a:r>
              <a:rPr lang="en-US" sz="2400" i="1" dirty="0" smtClean="0"/>
              <a:t> (x-1) (x-2) (x-3) (x-4)=0</a:t>
            </a:r>
            <a:endParaRPr lang="en-US" sz="2400" dirty="0" smtClean="0"/>
          </a:p>
        </p:txBody>
      </p:sp>
      <p:sp>
        <p:nvSpPr>
          <p:cNvPr id="8" name="Rectangle 7"/>
          <p:cNvSpPr/>
          <p:nvPr/>
        </p:nvSpPr>
        <p:spPr>
          <a:xfrm>
            <a:off x="4614354" y="2122157"/>
            <a:ext cx="369248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dirty="0" smtClean="0"/>
              <a:t>=&gt; (x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 -3x+2</a:t>
            </a:r>
            <a:r>
              <a:rPr lang="en-US" sz="2400" dirty="0"/>
              <a:t>)  (x</a:t>
            </a:r>
            <a:r>
              <a:rPr lang="en-US" sz="2400" baseline="30000" dirty="0"/>
              <a:t>2</a:t>
            </a:r>
            <a:r>
              <a:rPr lang="en-US" sz="2400" dirty="0"/>
              <a:t> </a:t>
            </a:r>
            <a:r>
              <a:rPr lang="en-US" sz="2400" dirty="0" smtClean="0"/>
              <a:t>-7x+12</a:t>
            </a:r>
            <a:r>
              <a:rPr lang="en-US" sz="2400" dirty="0"/>
              <a:t>) </a:t>
            </a:r>
            <a:r>
              <a:rPr lang="en-US" sz="2400" dirty="0" smtClean="0"/>
              <a:t>=0</a:t>
            </a:r>
          </a:p>
        </p:txBody>
      </p:sp>
      <p:sp>
        <p:nvSpPr>
          <p:cNvPr id="9" name="Rectangle 8"/>
          <p:cNvSpPr/>
          <p:nvPr/>
        </p:nvSpPr>
        <p:spPr>
          <a:xfrm>
            <a:off x="4559472" y="2849311"/>
            <a:ext cx="62630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dirty="0" smtClean="0"/>
              <a:t>=&gt; x</a:t>
            </a:r>
            <a:r>
              <a:rPr lang="en-US" sz="2400" baseline="30000" dirty="0" smtClean="0"/>
              <a:t>4</a:t>
            </a:r>
            <a:r>
              <a:rPr lang="en-US" sz="2400" dirty="0" smtClean="0"/>
              <a:t> </a:t>
            </a:r>
            <a:r>
              <a:rPr lang="en-US" sz="2400" dirty="0"/>
              <a:t>-</a:t>
            </a:r>
            <a:r>
              <a:rPr lang="en-US" sz="2400" dirty="0" smtClean="0"/>
              <a:t>7x</a:t>
            </a:r>
            <a:r>
              <a:rPr lang="en-US" sz="2400" baseline="30000" dirty="0" smtClean="0"/>
              <a:t>3</a:t>
            </a:r>
            <a:r>
              <a:rPr lang="en-US" sz="2400" dirty="0" smtClean="0"/>
              <a:t> +12x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 -3x</a:t>
            </a:r>
            <a:r>
              <a:rPr lang="en-US" sz="2400" baseline="30000" dirty="0" smtClean="0"/>
              <a:t>3</a:t>
            </a:r>
            <a:r>
              <a:rPr lang="en-US" sz="2400" dirty="0" smtClean="0"/>
              <a:t> +21x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 -36x+2x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 -14x+24=0</a:t>
            </a:r>
            <a:endParaRPr lang="en-US" sz="2400" i="1" dirty="0" smtClean="0"/>
          </a:p>
        </p:txBody>
      </p:sp>
      <p:sp>
        <p:nvSpPr>
          <p:cNvPr id="10" name="Rectangle 9"/>
          <p:cNvSpPr/>
          <p:nvPr/>
        </p:nvSpPr>
        <p:spPr>
          <a:xfrm>
            <a:off x="4602572" y="3701111"/>
            <a:ext cx="62630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dirty="0" smtClean="0"/>
              <a:t>=&gt; x</a:t>
            </a:r>
            <a:r>
              <a:rPr lang="en-US" sz="2400" baseline="30000" dirty="0" smtClean="0"/>
              <a:t>4</a:t>
            </a:r>
            <a:r>
              <a:rPr lang="en-US" sz="2400" dirty="0" smtClean="0"/>
              <a:t> -10x</a:t>
            </a:r>
            <a:r>
              <a:rPr lang="en-US" sz="2400" baseline="30000" dirty="0" smtClean="0"/>
              <a:t>3</a:t>
            </a:r>
            <a:r>
              <a:rPr lang="en-US" sz="2400" dirty="0" smtClean="0"/>
              <a:t> +35x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 -50x+24=0</a:t>
            </a:r>
            <a:endParaRPr lang="en-US" sz="2400" i="1" dirty="0" smtClean="0"/>
          </a:p>
        </p:txBody>
      </p:sp>
    </p:spTree>
    <p:extLst>
      <p:ext uri="{BB962C8B-B14F-4D97-AF65-F5344CB8AC3E}">
        <p14:creationId xmlns:p14="http://schemas.microsoft.com/office/powerpoint/2010/main" xmlns="" val="3665623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="" xmlns:a16="http://schemas.microsoft.com/office/drawing/2014/main" id="{A7891F64-3D51-458D-BF3C-467F856C35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0937" y="189763"/>
            <a:ext cx="10146083" cy="682625"/>
          </a:xfrm>
        </p:spPr>
        <p:txBody>
          <a:bodyPr>
            <a:no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Solve the equation </a:t>
            </a:r>
            <a:r>
              <a:rPr lang="en-US" sz="2400" b="1" dirty="0" smtClean="0">
                <a:solidFill>
                  <a:srgbClr val="FF0000"/>
                </a:solidFill>
              </a:rPr>
              <a:t>x</a:t>
            </a:r>
            <a:r>
              <a:rPr lang="en-US" sz="2400" b="1" baseline="30000" dirty="0" smtClean="0">
                <a:solidFill>
                  <a:srgbClr val="FF0000"/>
                </a:solidFill>
              </a:rPr>
              <a:t>4</a:t>
            </a:r>
            <a:r>
              <a:rPr lang="en-US" sz="2400" b="1" dirty="0" smtClean="0">
                <a:solidFill>
                  <a:srgbClr val="FF0000"/>
                </a:solidFill>
              </a:rPr>
              <a:t> -16</a:t>
            </a:r>
            <a:r>
              <a:rPr lang="en-US" sz="2400" b="1" i="1" dirty="0" smtClean="0">
                <a:solidFill>
                  <a:srgbClr val="FF0000"/>
                </a:solidFill>
              </a:rPr>
              <a:t>x</a:t>
            </a:r>
            <a:r>
              <a:rPr lang="en-US" sz="2400" b="1" i="1" baseline="30000" dirty="0" smtClean="0">
                <a:solidFill>
                  <a:srgbClr val="FF0000"/>
                </a:solidFill>
              </a:rPr>
              <a:t>3 </a:t>
            </a:r>
            <a:r>
              <a:rPr lang="en-US" sz="2400" b="1" dirty="0" smtClean="0">
                <a:solidFill>
                  <a:srgbClr val="FF0000"/>
                </a:solidFill>
              </a:rPr>
              <a:t>+86</a:t>
            </a:r>
            <a:r>
              <a:rPr lang="en-US" sz="2400" b="1" i="1" dirty="0" smtClean="0">
                <a:solidFill>
                  <a:srgbClr val="FF0000"/>
                </a:solidFill>
              </a:rPr>
              <a:t>x</a:t>
            </a:r>
            <a:r>
              <a:rPr lang="en-US" sz="2400" b="1" i="1" baseline="30000" dirty="0" smtClean="0">
                <a:solidFill>
                  <a:srgbClr val="FF0000"/>
                </a:solidFill>
              </a:rPr>
              <a:t>2</a:t>
            </a:r>
            <a:r>
              <a:rPr lang="en-US" sz="2400" b="1" i="1" dirty="0" smtClean="0">
                <a:solidFill>
                  <a:srgbClr val="FF0000"/>
                </a:solidFill>
              </a:rPr>
              <a:t> -176x+105=0 </a:t>
            </a:r>
            <a:r>
              <a:rPr lang="en-US" sz="2400" b="1" dirty="0" smtClean="0">
                <a:solidFill>
                  <a:srgbClr val="FF0000"/>
                </a:solidFill>
              </a:rPr>
              <a:t>whose </a:t>
            </a:r>
            <a:r>
              <a:rPr lang="en-US" sz="2400" b="1" dirty="0">
                <a:solidFill>
                  <a:srgbClr val="FF0000"/>
                </a:solidFill>
              </a:rPr>
              <a:t>two roots being 1 &amp; 7. </a:t>
            </a:r>
            <a:endParaRPr lang="en-US" sz="2400" b="1" u="sng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Slide Number Placeholder 8"/>
          <p:cNvSpPr>
            <a:spLocks noGrp="1"/>
          </p:cNvSpPr>
          <p:nvPr>
            <p:ph type="sldNum" sz="quarter" idx="12"/>
          </p:nvPr>
        </p:nvSpPr>
        <p:spPr bwMode="auto">
          <a:xfrm>
            <a:off x="11353900" y="6467192"/>
            <a:ext cx="838200" cy="365125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5965F263-BB90-40AC-AF7B-2969B3F1801A}" type="slidenum">
              <a:rPr lang="en-US" sz="2400" b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23</a:t>
            </a:fld>
            <a:endParaRPr lang="en-US" sz="2400" b="1" dirty="0" smtClean="0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37555" y="950554"/>
            <a:ext cx="760478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 smtClean="0"/>
              <a:t>Since x=1 and x=7 are two roots </a:t>
            </a:r>
            <a:r>
              <a:rPr lang="en-US" sz="2400" dirty="0"/>
              <a:t>of </a:t>
            </a:r>
            <a:r>
              <a:rPr lang="en-US" sz="2400" dirty="0" smtClean="0"/>
              <a:t>the given equation. </a:t>
            </a:r>
            <a:endParaRPr lang="en-US" sz="2400" dirty="0" smtClean="0">
              <a:solidFill>
                <a:srgbClr val="0033CC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365646" y="1402921"/>
            <a:ext cx="650040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dirty="0"/>
              <a:t>Therefore, </a:t>
            </a:r>
            <a:r>
              <a:rPr lang="en-US" sz="2400" i="1" dirty="0" smtClean="0"/>
              <a:t> (x-1) (x-7)=0</a:t>
            </a:r>
            <a:endParaRPr lang="en-US" sz="2400" dirty="0" smtClean="0"/>
          </a:p>
        </p:txBody>
      </p:sp>
      <p:sp>
        <p:nvSpPr>
          <p:cNvPr id="8" name="Rectangle 7"/>
          <p:cNvSpPr/>
          <p:nvPr/>
        </p:nvSpPr>
        <p:spPr>
          <a:xfrm>
            <a:off x="4877407" y="1427859"/>
            <a:ext cx="369248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dirty="0" smtClean="0"/>
              <a:t>=&gt; x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 -8x+7 =0</a:t>
            </a:r>
          </a:p>
        </p:txBody>
      </p:sp>
      <p:sp>
        <p:nvSpPr>
          <p:cNvPr id="9" name="Rectangle 8"/>
          <p:cNvSpPr/>
          <p:nvPr/>
        </p:nvSpPr>
        <p:spPr>
          <a:xfrm>
            <a:off x="768872" y="2049251"/>
            <a:ext cx="842523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dirty="0" smtClean="0"/>
              <a:t>Now, we write </a:t>
            </a:r>
            <a:r>
              <a:rPr lang="en-US" sz="2400" dirty="0"/>
              <a:t>the given equation with the help </a:t>
            </a:r>
            <a:r>
              <a:rPr lang="en-US" sz="2400" dirty="0" smtClean="0"/>
              <a:t>of </a:t>
            </a:r>
            <a:r>
              <a:rPr lang="en-US" sz="2400" dirty="0"/>
              <a:t>x</a:t>
            </a:r>
            <a:r>
              <a:rPr lang="en-US" sz="2400" baseline="30000" dirty="0"/>
              <a:t>2</a:t>
            </a:r>
            <a:r>
              <a:rPr lang="en-US" sz="2400" dirty="0"/>
              <a:t> -8x+7 =0</a:t>
            </a:r>
            <a:r>
              <a:rPr lang="en-US" sz="2400" dirty="0" smtClean="0"/>
              <a:t> </a:t>
            </a:r>
            <a:endParaRPr lang="en-US" sz="2400" i="1" dirty="0" smtClean="0"/>
          </a:p>
        </p:txBody>
      </p:sp>
      <p:sp>
        <p:nvSpPr>
          <p:cNvPr id="10" name="Rectangle 9"/>
          <p:cNvSpPr/>
          <p:nvPr/>
        </p:nvSpPr>
        <p:spPr>
          <a:xfrm>
            <a:off x="1265436" y="2638323"/>
            <a:ext cx="62630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dirty="0" smtClean="0"/>
              <a:t>x</a:t>
            </a:r>
            <a:r>
              <a:rPr lang="en-US" sz="2400" baseline="30000" dirty="0" smtClean="0"/>
              <a:t>4</a:t>
            </a:r>
            <a:r>
              <a:rPr lang="en-US" sz="2400" dirty="0" smtClean="0"/>
              <a:t> -8x</a:t>
            </a:r>
            <a:r>
              <a:rPr lang="en-US" sz="2400" baseline="30000" dirty="0" smtClean="0"/>
              <a:t>3</a:t>
            </a:r>
            <a:r>
              <a:rPr lang="en-US" sz="2400" dirty="0" smtClean="0"/>
              <a:t> +7x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 </a:t>
            </a:r>
            <a:r>
              <a:rPr lang="en-US" sz="2400" dirty="0"/>
              <a:t>-8x</a:t>
            </a:r>
            <a:r>
              <a:rPr lang="en-US" sz="2400" baseline="30000" dirty="0"/>
              <a:t>3 </a:t>
            </a:r>
            <a:r>
              <a:rPr lang="en-US" sz="2400" dirty="0" smtClean="0"/>
              <a:t>+64x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 -56x+ 15</a:t>
            </a:r>
            <a:r>
              <a:rPr lang="en-US" sz="2400" dirty="0"/>
              <a:t>x</a:t>
            </a:r>
            <a:r>
              <a:rPr lang="en-US" sz="2400" baseline="30000" dirty="0"/>
              <a:t>2</a:t>
            </a:r>
            <a:r>
              <a:rPr lang="en-US" sz="2400" dirty="0"/>
              <a:t> </a:t>
            </a:r>
            <a:r>
              <a:rPr lang="en-US" sz="2400" dirty="0" smtClean="0"/>
              <a:t> -120x+105=0</a:t>
            </a:r>
            <a:endParaRPr lang="en-US" sz="2400" i="1" dirty="0" smtClean="0"/>
          </a:p>
        </p:txBody>
      </p:sp>
      <p:sp>
        <p:nvSpPr>
          <p:cNvPr id="11" name="Rectangle 10"/>
          <p:cNvSpPr/>
          <p:nvPr/>
        </p:nvSpPr>
        <p:spPr>
          <a:xfrm>
            <a:off x="1412464" y="3227394"/>
            <a:ext cx="62630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dirty="0" smtClean="0"/>
              <a:t>=&gt; x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 (x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 </a:t>
            </a:r>
            <a:r>
              <a:rPr lang="en-US" sz="2400" dirty="0"/>
              <a:t>-</a:t>
            </a:r>
            <a:r>
              <a:rPr lang="en-US" sz="2400" dirty="0" smtClean="0"/>
              <a:t>8x+7) -8x(x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 </a:t>
            </a:r>
            <a:r>
              <a:rPr lang="en-US" sz="2400" dirty="0"/>
              <a:t>-</a:t>
            </a:r>
            <a:r>
              <a:rPr lang="en-US" sz="2400" dirty="0" smtClean="0"/>
              <a:t>8x+7) +15(x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 </a:t>
            </a:r>
            <a:r>
              <a:rPr lang="en-US" sz="2400" dirty="0"/>
              <a:t>-</a:t>
            </a:r>
            <a:r>
              <a:rPr lang="en-US" sz="2400" dirty="0" smtClean="0"/>
              <a:t>8x+7) =0</a:t>
            </a:r>
            <a:endParaRPr lang="en-US" sz="2400" i="1" dirty="0" smtClean="0"/>
          </a:p>
        </p:txBody>
      </p:sp>
      <p:sp>
        <p:nvSpPr>
          <p:cNvPr id="12" name="Rectangle 11"/>
          <p:cNvSpPr/>
          <p:nvPr/>
        </p:nvSpPr>
        <p:spPr>
          <a:xfrm>
            <a:off x="1412464" y="3816468"/>
            <a:ext cx="62630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dirty="0" smtClean="0"/>
              <a:t>=&gt; </a:t>
            </a:r>
            <a:r>
              <a:rPr lang="en-US" sz="2400" dirty="0"/>
              <a:t>(x</a:t>
            </a:r>
            <a:r>
              <a:rPr lang="en-US" sz="2400" baseline="30000" dirty="0"/>
              <a:t>2</a:t>
            </a:r>
            <a:r>
              <a:rPr lang="en-US" sz="2400" dirty="0"/>
              <a:t> -8x+7) </a:t>
            </a:r>
            <a:r>
              <a:rPr lang="en-US" sz="2400" dirty="0" smtClean="0"/>
              <a:t> (x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 -8x +15) =0</a:t>
            </a:r>
            <a:endParaRPr lang="en-US" sz="2400" i="1" dirty="0" smtClean="0"/>
          </a:p>
        </p:txBody>
      </p:sp>
      <p:sp>
        <p:nvSpPr>
          <p:cNvPr id="13" name="Rectangle 12"/>
          <p:cNvSpPr/>
          <p:nvPr/>
        </p:nvSpPr>
        <p:spPr>
          <a:xfrm>
            <a:off x="597383" y="4382363"/>
            <a:ext cx="797250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dirty="0" smtClean="0"/>
              <a:t>The </a:t>
            </a:r>
            <a:r>
              <a:rPr lang="en-US" sz="2400" dirty="0"/>
              <a:t>other two roots are in the quadratic equation </a:t>
            </a:r>
            <a:r>
              <a:rPr lang="en-US" sz="2400" dirty="0" smtClean="0"/>
              <a:t>x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 -8x +15 =0</a:t>
            </a:r>
            <a:endParaRPr lang="en-US" sz="2400" i="1" dirty="0" smtClean="0"/>
          </a:p>
        </p:txBody>
      </p:sp>
      <p:sp>
        <p:nvSpPr>
          <p:cNvPr id="14" name="Rectangle 13"/>
          <p:cNvSpPr/>
          <p:nvPr/>
        </p:nvSpPr>
        <p:spPr>
          <a:xfrm>
            <a:off x="1408439" y="5028694"/>
            <a:ext cx="285041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dirty="0" smtClean="0"/>
              <a:t>=&gt; x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 -3x-5x +15 =0</a:t>
            </a:r>
            <a:endParaRPr lang="en-US" sz="2400" i="1" dirty="0" smtClean="0"/>
          </a:p>
        </p:txBody>
      </p:sp>
      <p:sp>
        <p:nvSpPr>
          <p:cNvPr id="15" name="Rectangle 14"/>
          <p:cNvSpPr/>
          <p:nvPr/>
        </p:nvSpPr>
        <p:spPr>
          <a:xfrm>
            <a:off x="1410527" y="5644556"/>
            <a:ext cx="285041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dirty="0" smtClean="0"/>
              <a:t>=&gt; (x -3) (x-5) =0</a:t>
            </a:r>
            <a:endParaRPr lang="en-US" sz="2400" i="1" dirty="0" smtClean="0"/>
          </a:p>
        </p:txBody>
      </p:sp>
      <p:sp>
        <p:nvSpPr>
          <p:cNvPr id="16" name="Rectangle 15"/>
          <p:cNvSpPr/>
          <p:nvPr/>
        </p:nvSpPr>
        <p:spPr>
          <a:xfrm>
            <a:off x="3903206" y="5684954"/>
            <a:ext cx="198402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dirty="0" smtClean="0"/>
              <a:t>=&gt; x=3, x=5</a:t>
            </a:r>
            <a:endParaRPr lang="en-US" sz="2400" i="1" dirty="0" smtClean="0"/>
          </a:p>
        </p:txBody>
      </p:sp>
    </p:spTree>
    <p:extLst>
      <p:ext uri="{BB962C8B-B14F-4D97-AF65-F5344CB8AC3E}">
        <p14:creationId xmlns:p14="http://schemas.microsoft.com/office/powerpoint/2010/main" xmlns="" val="1236387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="" xmlns:a16="http://schemas.microsoft.com/office/drawing/2014/main" id="{A7891F64-3D51-458D-BF3C-467F856C35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0936" y="264919"/>
            <a:ext cx="10571968" cy="682625"/>
          </a:xfrm>
        </p:spPr>
        <p:txBody>
          <a:bodyPr>
            <a:no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The quadratic </a:t>
            </a:r>
            <a:r>
              <a:rPr lang="en-US" sz="2400" b="1" dirty="0" smtClean="0">
                <a:solidFill>
                  <a:srgbClr val="FF0000"/>
                </a:solidFill>
              </a:rPr>
              <a:t>equation x</a:t>
            </a:r>
            <a:r>
              <a:rPr lang="en-US" sz="2400" b="1" baseline="30000" dirty="0" smtClean="0">
                <a:solidFill>
                  <a:srgbClr val="FF0000"/>
                </a:solidFill>
              </a:rPr>
              <a:t>2</a:t>
            </a:r>
            <a:r>
              <a:rPr lang="en-US" sz="2400" b="1" dirty="0" smtClean="0">
                <a:solidFill>
                  <a:srgbClr val="FF0000"/>
                </a:solidFill>
              </a:rPr>
              <a:t> -4x-1=2k(x-5) where </a:t>
            </a:r>
            <a:r>
              <a:rPr lang="en-US" sz="2400" b="1" dirty="0">
                <a:solidFill>
                  <a:srgbClr val="FF0000"/>
                </a:solidFill>
              </a:rPr>
              <a:t>k is a constant, has two equal roots. Calculate </a:t>
            </a:r>
            <a:r>
              <a:rPr lang="en-US" sz="2400" b="1" dirty="0" smtClean="0">
                <a:solidFill>
                  <a:srgbClr val="FF0000"/>
                </a:solidFill>
              </a:rPr>
              <a:t>the possible </a:t>
            </a:r>
            <a:r>
              <a:rPr lang="en-US" sz="2400" b="1" dirty="0">
                <a:solidFill>
                  <a:srgbClr val="FF0000"/>
                </a:solidFill>
              </a:rPr>
              <a:t>value of k. </a:t>
            </a:r>
            <a:r>
              <a:rPr lang="en-US" sz="2400" dirty="0"/>
              <a:t/>
            </a:r>
            <a:br>
              <a:rPr lang="en-US" sz="2400" dirty="0"/>
            </a:br>
            <a:endParaRPr lang="en-US" sz="2400" b="1" u="sng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Slide Number Placeholder 8"/>
          <p:cNvSpPr>
            <a:spLocks noGrp="1"/>
          </p:cNvSpPr>
          <p:nvPr>
            <p:ph type="sldNum" sz="quarter" idx="12"/>
          </p:nvPr>
        </p:nvSpPr>
        <p:spPr bwMode="auto">
          <a:xfrm>
            <a:off x="11353900" y="6467192"/>
            <a:ext cx="838200" cy="365125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5965F263-BB90-40AC-AF7B-2969B3F1801A}" type="slidenum">
              <a:rPr lang="en-US" sz="2400" b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24</a:t>
            </a:fld>
            <a:endParaRPr lang="en-US" sz="2400" b="1" dirty="0" smtClean="0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37555" y="950554"/>
            <a:ext cx="760478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 smtClean="0"/>
              <a:t>Given equation </a:t>
            </a:r>
            <a:r>
              <a:rPr lang="en-US" sz="2400" dirty="0"/>
              <a:t>x</a:t>
            </a:r>
            <a:r>
              <a:rPr lang="en-US" sz="2400" baseline="30000" dirty="0"/>
              <a:t>2</a:t>
            </a:r>
            <a:r>
              <a:rPr lang="en-US" sz="2400" dirty="0"/>
              <a:t> -4x-1=2k(x-5</a:t>
            </a:r>
            <a:r>
              <a:rPr lang="en-US" sz="2400" dirty="0" smtClean="0"/>
              <a:t>) </a:t>
            </a:r>
          </a:p>
        </p:txBody>
      </p:sp>
      <p:sp>
        <p:nvSpPr>
          <p:cNvPr id="7" name="Rectangle 6"/>
          <p:cNvSpPr/>
          <p:nvPr/>
        </p:nvSpPr>
        <p:spPr>
          <a:xfrm>
            <a:off x="2342675" y="1377869"/>
            <a:ext cx="361584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dirty="0" smtClean="0"/>
              <a:t>=&gt; </a:t>
            </a:r>
            <a:r>
              <a:rPr lang="en-US" sz="2400" dirty="0"/>
              <a:t>x</a:t>
            </a:r>
            <a:r>
              <a:rPr lang="en-US" sz="2400" baseline="30000" dirty="0"/>
              <a:t>2</a:t>
            </a:r>
            <a:r>
              <a:rPr lang="en-US" sz="2400" dirty="0"/>
              <a:t> </a:t>
            </a:r>
            <a:r>
              <a:rPr lang="en-US" sz="2400" dirty="0" smtClean="0"/>
              <a:t>– (4+2k)x+10k-1=0</a:t>
            </a:r>
          </a:p>
        </p:txBody>
      </p:sp>
      <p:sp>
        <p:nvSpPr>
          <p:cNvPr id="9" name="Rectangle 8"/>
          <p:cNvSpPr/>
          <p:nvPr/>
        </p:nvSpPr>
        <p:spPr>
          <a:xfrm>
            <a:off x="768872" y="2009166"/>
            <a:ext cx="932710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dirty="0"/>
              <a:t>The two roots of the above </a:t>
            </a:r>
            <a:r>
              <a:rPr lang="en-US" sz="2400" dirty="0" smtClean="0"/>
              <a:t>equation </a:t>
            </a:r>
            <a:r>
              <a:rPr lang="en-US" sz="2400" dirty="0"/>
              <a:t>is equal if </a:t>
            </a:r>
            <a:r>
              <a:rPr lang="en-US" sz="2400" dirty="0" smtClean="0"/>
              <a:t>B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 -4AC=0</a:t>
            </a:r>
            <a:endParaRPr lang="en-US" sz="2400" i="1" dirty="0" smtClean="0"/>
          </a:p>
        </p:txBody>
      </p:sp>
      <p:sp>
        <p:nvSpPr>
          <p:cNvPr id="10" name="Rectangle 9"/>
          <p:cNvSpPr/>
          <p:nvPr/>
        </p:nvSpPr>
        <p:spPr>
          <a:xfrm>
            <a:off x="2668349" y="2638324"/>
            <a:ext cx="42334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dirty="0" smtClean="0"/>
              <a:t>{–(</a:t>
            </a:r>
            <a:r>
              <a:rPr lang="en-US" sz="2400" dirty="0"/>
              <a:t>4+2k</a:t>
            </a:r>
            <a:r>
              <a:rPr lang="en-US" sz="2400" dirty="0" smtClean="0"/>
              <a:t>)}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 -4.1. (10k-1)=0</a:t>
            </a:r>
            <a:endParaRPr lang="en-US" sz="2400" i="1" dirty="0" smtClean="0"/>
          </a:p>
        </p:txBody>
      </p:sp>
      <p:sp>
        <p:nvSpPr>
          <p:cNvPr id="17" name="Rectangle 16"/>
          <p:cNvSpPr/>
          <p:nvPr/>
        </p:nvSpPr>
        <p:spPr>
          <a:xfrm>
            <a:off x="2332235" y="3266712"/>
            <a:ext cx="42334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dirty="0" smtClean="0"/>
              <a:t>=&gt;(4+2k)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 - 40k+4=0</a:t>
            </a:r>
            <a:endParaRPr lang="en-US" sz="2400" i="1" dirty="0" smtClean="0"/>
          </a:p>
        </p:txBody>
      </p:sp>
      <p:sp>
        <p:nvSpPr>
          <p:cNvPr id="18" name="Rectangle 17"/>
          <p:cNvSpPr/>
          <p:nvPr/>
        </p:nvSpPr>
        <p:spPr>
          <a:xfrm>
            <a:off x="2334323" y="3855784"/>
            <a:ext cx="42334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dirty="0" smtClean="0"/>
              <a:t>=&gt; 16+16k+4k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 - 40k+4=0</a:t>
            </a:r>
            <a:endParaRPr lang="en-US" sz="2400" i="1" dirty="0" smtClean="0"/>
          </a:p>
        </p:txBody>
      </p:sp>
      <p:sp>
        <p:nvSpPr>
          <p:cNvPr id="19" name="Rectangle 18"/>
          <p:cNvSpPr/>
          <p:nvPr/>
        </p:nvSpPr>
        <p:spPr>
          <a:xfrm>
            <a:off x="2348937" y="4396490"/>
            <a:ext cx="42334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dirty="0" smtClean="0"/>
              <a:t>=&gt; 4k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 - 24k+20=0</a:t>
            </a:r>
            <a:endParaRPr lang="en-US" sz="2400" i="1" dirty="0" smtClean="0"/>
          </a:p>
        </p:txBody>
      </p:sp>
      <p:sp>
        <p:nvSpPr>
          <p:cNvPr id="20" name="Rectangle 19"/>
          <p:cNvSpPr/>
          <p:nvPr/>
        </p:nvSpPr>
        <p:spPr>
          <a:xfrm>
            <a:off x="2376077" y="4849513"/>
            <a:ext cx="42334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dirty="0" smtClean="0"/>
              <a:t>=&gt; k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 - 6k+5=0</a:t>
            </a:r>
            <a:endParaRPr lang="en-US" sz="2400" i="1" dirty="0" smtClean="0"/>
          </a:p>
        </p:txBody>
      </p:sp>
      <p:sp>
        <p:nvSpPr>
          <p:cNvPr id="21" name="Rectangle 20"/>
          <p:cNvSpPr/>
          <p:nvPr/>
        </p:nvSpPr>
        <p:spPr>
          <a:xfrm>
            <a:off x="2363551" y="5388132"/>
            <a:ext cx="42334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dirty="0" smtClean="0"/>
              <a:t>=&gt; 4k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 - 5k-k+5=0</a:t>
            </a:r>
            <a:endParaRPr lang="en-US" sz="2400" i="1" dirty="0" smtClean="0"/>
          </a:p>
        </p:txBody>
      </p:sp>
      <p:sp>
        <p:nvSpPr>
          <p:cNvPr id="22" name="Rectangle 21"/>
          <p:cNvSpPr/>
          <p:nvPr/>
        </p:nvSpPr>
        <p:spPr>
          <a:xfrm>
            <a:off x="2351025" y="6001906"/>
            <a:ext cx="42334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dirty="0" smtClean="0"/>
              <a:t>=&gt; (k -5) (k-1)=0</a:t>
            </a:r>
            <a:endParaRPr lang="en-US" sz="2400" i="1" dirty="0" smtClean="0"/>
          </a:p>
        </p:txBody>
      </p:sp>
      <p:sp>
        <p:nvSpPr>
          <p:cNvPr id="23" name="Rectangle 22"/>
          <p:cNvSpPr/>
          <p:nvPr/>
        </p:nvSpPr>
        <p:spPr>
          <a:xfrm>
            <a:off x="6901841" y="4741801"/>
            <a:ext cx="42334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dirty="0" smtClean="0"/>
              <a:t>Therefore, k= 1 or, 5</a:t>
            </a:r>
            <a:endParaRPr lang="en-US" sz="2400" i="1" dirty="0" smtClean="0"/>
          </a:p>
        </p:txBody>
      </p:sp>
    </p:spTree>
    <p:extLst>
      <p:ext uri="{BB962C8B-B14F-4D97-AF65-F5344CB8AC3E}">
        <p14:creationId xmlns:p14="http://schemas.microsoft.com/office/powerpoint/2010/main" xmlns="" val="18383862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9" grpId="0"/>
      <p:bldP spid="10" grpId="0"/>
      <p:bldP spid="17" grpId="0"/>
      <p:bldP spid="18" grpId="0"/>
      <p:bldP spid="19" grpId="0"/>
      <p:bldP spid="20" grpId="0"/>
      <p:bldP spid="21" grpId="0"/>
      <p:bldP spid="22" grpId="0"/>
      <p:bldP spid="23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="" xmlns:a16="http://schemas.microsoft.com/office/drawing/2014/main" id="{A7891F64-3D51-458D-BF3C-467F856C35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0936" y="264919"/>
            <a:ext cx="10571968" cy="682625"/>
          </a:xfrm>
        </p:spPr>
        <p:txBody>
          <a:bodyPr>
            <a:noAutofit/>
          </a:bodyPr>
          <a:lstStyle/>
          <a:p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2400" b="1" dirty="0" smtClean="0">
                <a:solidFill>
                  <a:srgbClr val="FF0000"/>
                </a:solidFill>
              </a:rPr>
              <a:t>Find </a:t>
            </a:r>
            <a:r>
              <a:rPr lang="en-US" sz="2400" b="1" dirty="0">
                <a:solidFill>
                  <a:srgbClr val="FF0000"/>
                </a:solidFill>
              </a:rPr>
              <a:t>the values of </a:t>
            </a:r>
            <a:r>
              <a:rPr lang="en-US" sz="2400" b="1" dirty="0" smtClean="0">
                <a:solidFill>
                  <a:srgbClr val="FF0000"/>
                </a:solidFill>
              </a:rPr>
              <a:t>k </a:t>
            </a:r>
            <a:r>
              <a:rPr lang="en-US" sz="2400" b="1" dirty="0">
                <a:solidFill>
                  <a:srgbClr val="FF0000"/>
                </a:solidFill>
              </a:rPr>
              <a:t>for which the </a:t>
            </a:r>
            <a:r>
              <a:rPr lang="en-US" sz="2400" b="1" dirty="0" smtClean="0">
                <a:solidFill>
                  <a:srgbClr val="FF0000"/>
                </a:solidFill>
              </a:rPr>
              <a:t>equation 2x</a:t>
            </a:r>
            <a:r>
              <a:rPr lang="en-US" sz="2400" b="1" baseline="30000" dirty="0" smtClean="0">
                <a:solidFill>
                  <a:srgbClr val="FF0000"/>
                </a:solidFill>
              </a:rPr>
              <a:t>2</a:t>
            </a:r>
            <a:r>
              <a:rPr lang="en-US" sz="2400" b="1" dirty="0" smtClean="0">
                <a:solidFill>
                  <a:srgbClr val="FF0000"/>
                </a:solidFill>
              </a:rPr>
              <a:t> +5x+3-k=0 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</a:rPr>
              <a:t>has </a:t>
            </a:r>
            <a:r>
              <a:rPr lang="en-US" sz="2400" b="1" dirty="0">
                <a:solidFill>
                  <a:srgbClr val="FF0000"/>
                </a:solidFill>
              </a:rPr>
              <a:t>two real distinct roots.</a:t>
            </a:r>
            <a:r>
              <a:rPr lang="en-US" sz="2400" dirty="0"/>
              <a:t> </a:t>
            </a:r>
            <a:br>
              <a:rPr lang="en-US" sz="2400" dirty="0"/>
            </a:br>
            <a:r>
              <a:rPr lang="en-US" sz="2400" dirty="0"/>
              <a:t/>
            </a:r>
            <a:br>
              <a:rPr lang="en-US" sz="2400" dirty="0"/>
            </a:br>
            <a:endParaRPr lang="en-US" sz="2400" b="1" u="sng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Slide Number Placeholder 8"/>
          <p:cNvSpPr>
            <a:spLocks noGrp="1"/>
          </p:cNvSpPr>
          <p:nvPr>
            <p:ph type="sldNum" sz="quarter" idx="12"/>
          </p:nvPr>
        </p:nvSpPr>
        <p:spPr bwMode="auto">
          <a:xfrm>
            <a:off x="11353900" y="6467192"/>
            <a:ext cx="838200" cy="365125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5965F263-BB90-40AC-AF7B-2969B3F1801A}" type="slidenum">
              <a:rPr lang="en-US" sz="2400" b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25</a:t>
            </a:fld>
            <a:endParaRPr lang="en-US" sz="2400" b="1" dirty="0" smtClean="0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37555" y="1050762"/>
            <a:ext cx="760478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 smtClean="0"/>
              <a:t>Given equation </a:t>
            </a:r>
            <a:r>
              <a:rPr lang="en-US" sz="2400" dirty="0"/>
              <a:t>2x</a:t>
            </a:r>
            <a:r>
              <a:rPr lang="en-US" sz="2400" baseline="30000" dirty="0"/>
              <a:t>2</a:t>
            </a:r>
            <a:r>
              <a:rPr lang="en-US" sz="2400" dirty="0"/>
              <a:t> +5x+3-k=0</a:t>
            </a:r>
            <a:r>
              <a:rPr lang="en-US" sz="2400" dirty="0" smtClean="0"/>
              <a:t> </a:t>
            </a:r>
          </a:p>
        </p:txBody>
      </p:sp>
      <p:sp>
        <p:nvSpPr>
          <p:cNvPr id="9" name="Rectangle 8"/>
          <p:cNvSpPr/>
          <p:nvPr/>
        </p:nvSpPr>
        <p:spPr>
          <a:xfrm>
            <a:off x="768872" y="1608334"/>
            <a:ext cx="932710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dirty="0"/>
              <a:t>The two roots of the above </a:t>
            </a:r>
            <a:r>
              <a:rPr lang="en-US" sz="2400" dirty="0" smtClean="0"/>
              <a:t>equation </a:t>
            </a:r>
            <a:r>
              <a:rPr lang="en-US" sz="2400" dirty="0"/>
              <a:t>will be distinct </a:t>
            </a:r>
            <a:r>
              <a:rPr lang="en-US" sz="2400" dirty="0" smtClean="0"/>
              <a:t>if B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 -4AC&gt;0</a:t>
            </a:r>
            <a:endParaRPr lang="en-US" sz="2400" i="1" dirty="0" smtClean="0"/>
          </a:p>
        </p:txBody>
      </p:sp>
      <p:sp>
        <p:nvSpPr>
          <p:cNvPr id="10" name="Rectangle 9"/>
          <p:cNvSpPr/>
          <p:nvPr/>
        </p:nvSpPr>
        <p:spPr>
          <a:xfrm>
            <a:off x="2668349" y="2638323"/>
            <a:ext cx="42334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dirty="0"/>
              <a:t>5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 -4.2.(3-k)&gt;0</a:t>
            </a:r>
            <a:endParaRPr lang="en-US" sz="2400" i="1" dirty="0" smtClean="0"/>
          </a:p>
        </p:txBody>
      </p:sp>
      <p:sp>
        <p:nvSpPr>
          <p:cNvPr id="17" name="Rectangle 16"/>
          <p:cNvSpPr/>
          <p:nvPr/>
        </p:nvSpPr>
        <p:spPr>
          <a:xfrm>
            <a:off x="2332235" y="3266712"/>
            <a:ext cx="42334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dirty="0" smtClean="0"/>
              <a:t>=&gt;25 – 8 (3-k</a:t>
            </a:r>
            <a:r>
              <a:rPr lang="en-US" sz="2400" dirty="0"/>
              <a:t>)&gt;</a:t>
            </a:r>
            <a:r>
              <a:rPr lang="en-US" sz="2400" dirty="0" smtClean="0"/>
              <a:t>0</a:t>
            </a:r>
            <a:endParaRPr lang="en-US" sz="2400" i="1" dirty="0"/>
          </a:p>
        </p:txBody>
      </p:sp>
      <p:sp>
        <p:nvSpPr>
          <p:cNvPr id="18" name="Rectangle 17"/>
          <p:cNvSpPr/>
          <p:nvPr/>
        </p:nvSpPr>
        <p:spPr>
          <a:xfrm>
            <a:off x="2334323" y="3855783"/>
            <a:ext cx="42334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dirty="0" smtClean="0"/>
              <a:t>=&gt; 25-24+8k&gt;0</a:t>
            </a:r>
            <a:endParaRPr lang="en-US" sz="2400" i="1" dirty="0" smtClean="0"/>
          </a:p>
        </p:txBody>
      </p:sp>
      <p:sp>
        <p:nvSpPr>
          <p:cNvPr id="19" name="Rectangle 18"/>
          <p:cNvSpPr/>
          <p:nvPr/>
        </p:nvSpPr>
        <p:spPr>
          <a:xfrm>
            <a:off x="2348937" y="4396489"/>
            <a:ext cx="42334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dirty="0" smtClean="0"/>
              <a:t>=&gt; 1+8k&gt;0</a:t>
            </a:r>
            <a:endParaRPr lang="en-US" sz="2400" i="1" dirty="0" smtClean="0"/>
          </a:p>
        </p:txBody>
      </p:sp>
      <p:sp>
        <p:nvSpPr>
          <p:cNvPr id="20" name="Rectangle 19"/>
          <p:cNvSpPr/>
          <p:nvPr/>
        </p:nvSpPr>
        <p:spPr>
          <a:xfrm>
            <a:off x="2376077" y="4849514"/>
            <a:ext cx="42334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dirty="0" smtClean="0"/>
              <a:t>=&gt; k&gt;-1/8</a:t>
            </a:r>
            <a:endParaRPr lang="en-US" sz="2400" i="1" dirty="0" smtClean="0"/>
          </a:p>
        </p:txBody>
      </p:sp>
      <p:sp>
        <p:nvSpPr>
          <p:cNvPr id="23" name="Rectangle 22"/>
          <p:cNvSpPr/>
          <p:nvPr/>
        </p:nvSpPr>
        <p:spPr>
          <a:xfrm>
            <a:off x="6901841" y="4741801"/>
            <a:ext cx="42334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dirty="0" smtClean="0"/>
              <a:t>Therefore, k&gt;-1/8</a:t>
            </a:r>
            <a:endParaRPr lang="en-US" sz="2400" i="1" dirty="0" smtClean="0"/>
          </a:p>
        </p:txBody>
      </p:sp>
    </p:spTree>
    <p:extLst>
      <p:ext uri="{BB962C8B-B14F-4D97-AF65-F5344CB8AC3E}">
        <p14:creationId xmlns:p14="http://schemas.microsoft.com/office/powerpoint/2010/main" xmlns="" val="2707308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9" grpId="0"/>
      <p:bldP spid="10" grpId="0"/>
      <p:bldP spid="17" grpId="0"/>
      <p:bldP spid="18" grpId="0"/>
      <p:bldP spid="19" grpId="0"/>
      <p:bldP spid="20" grpId="0"/>
      <p:bldP spid="23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="" xmlns:a16="http://schemas.microsoft.com/office/drawing/2014/main" id="{A7891F64-3D51-458D-BF3C-467F856C35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8514" y="264919"/>
            <a:ext cx="11223321" cy="682625"/>
          </a:xfrm>
        </p:spPr>
        <p:txBody>
          <a:bodyPr>
            <a:noAutofit/>
          </a:bodyPr>
          <a:lstStyle/>
          <a:p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2200" b="1" dirty="0">
                <a:solidFill>
                  <a:srgbClr val="FF0000"/>
                </a:solidFill>
              </a:rPr>
              <a:t>How many real, positive, negative &amp; imaginary roots of the equation </a:t>
            </a:r>
            <a:r>
              <a:rPr lang="en-US" sz="2200" b="1" dirty="0" smtClean="0">
                <a:solidFill>
                  <a:srgbClr val="FF0000"/>
                </a:solidFill>
              </a:rPr>
              <a:t> 6x</a:t>
            </a:r>
            <a:r>
              <a:rPr lang="en-US" sz="2200" b="1" baseline="30000" dirty="0" smtClean="0">
                <a:solidFill>
                  <a:srgbClr val="FF0000"/>
                </a:solidFill>
              </a:rPr>
              <a:t>4</a:t>
            </a:r>
            <a:r>
              <a:rPr lang="en-US" sz="2200" b="1" dirty="0" smtClean="0">
                <a:solidFill>
                  <a:srgbClr val="FF0000"/>
                </a:solidFill>
              </a:rPr>
              <a:t> -13x</a:t>
            </a:r>
            <a:r>
              <a:rPr lang="en-US" sz="2200" b="1" baseline="30000" dirty="0" smtClean="0">
                <a:solidFill>
                  <a:srgbClr val="FF0000"/>
                </a:solidFill>
              </a:rPr>
              <a:t>3</a:t>
            </a:r>
            <a:r>
              <a:rPr lang="en-US" sz="2200" b="1" dirty="0" smtClean="0">
                <a:solidFill>
                  <a:srgbClr val="FF0000"/>
                </a:solidFill>
              </a:rPr>
              <a:t> -35x</a:t>
            </a:r>
            <a:r>
              <a:rPr lang="en-US" sz="2200" b="1" baseline="30000" dirty="0" smtClean="0">
                <a:solidFill>
                  <a:srgbClr val="FF0000"/>
                </a:solidFill>
              </a:rPr>
              <a:t>2</a:t>
            </a:r>
            <a:r>
              <a:rPr lang="en-US" sz="2200" b="1" dirty="0" smtClean="0">
                <a:solidFill>
                  <a:srgbClr val="FF0000"/>
                </a:solidFill>
              </a:rPr>
              <a:t> -x+3=0  have?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/>
            </a:r>
            <a:br>
              <a:rPr lang="en-US" sz="2400" dirty="0"/>
            </a:br>
            <a:endParaRPr lang="en-US" sz="2400" b="1" u="sng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Slide Number Placeholder 8"/>
          <p:cNvSpPr>
            <a:spLocks noGrp="1"/>
          </p:cNvSpPr>
          <p:nvPr>
            <p:ph type="sldNum" sz="quarter" idx="12"/>
          </p:nvPr>
        </p:nvSpPr>
        <p:spPr bwMode="auto">
          <a:xfrm>
            <a:off x="11353900" y="6467192"/>
            <a:ext cx="838200" cy="365125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5965F263-BB90-40AC-AF7B-2969B3F1801A}" type="slidenum">
              <a:rPr lang="en-US" sz="2400" b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26</a:t>
            </a:fld>
            <a:endParaRPr lang="en-US" sz="2400" b="1" dirty="0" smtClean="0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37555" y="975606"/>
            <a:ext cx="760478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 smtClean="0"/>
              <a:t>Let f(x)=</a:t>
            </a:r>
            <a:r>
              <a:rPr lang="en-US" sz="2400" dirty="0"/>
              <a:t>6x</a:t>
            </a:r>
            <a:r>
              <a:rPr lang="en-US" sz="2400" baseline="30000" dirty="0"/>
              <a:t>4</a:t>
            </a:r>
            <a:r>
              <a:rPr lang="en-US" sz="2400" dirty="0"/>
              <a:t> -13x</a:t>
            </a:r>
            <a:r>
              <a:rPr lang="en-US" sz="2400" baseline="30000" dirty="0"/>
              <a:t>3</a:t>
            </a:r>
            <a:r>
              <a:rPr lang="en-US" sz="2400" dirty="0"/>
              <a:t> -35x</a:t>
            </a:r>
            <a:r>
              <a:rPr lang="en-US" sz="2400" baseline="30000" dirty="0"/>
              <a:t>2</a:t>
            </a:r>
            <a:r>
              <a:rPr lang="en-US" sz="2400" dirty="0"/>
              <a:t> -x+3</a:t>
            </a:r>
            <a:r>
              <a:rPr lang="en-US" sz="2400" dirty="0" smtClean="0"/>
              <a:t>=0 </a:t>
            </a:r>
          </a:p>
        </p:txBody>
      </p:sp>
      <p:sp>
        <p:nvSpPr>
          <p:cNvPr id="9" name="Rectangle 8"/>
          <p:cNvSpPr/>
          <p:nvPr/>
        </p:nvSpPr>
        <p:spPr>
          <a:xfrm>
            <a:off x="768872" y="1407918"/>
            <a:ext cx="932710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dirty="0" smtClean="0"/>
              <a:t>In the above function f(x), the sign of the terms are +, -, -, -, +. </a:t>
            </a:r>
            <a:endParaRPr lang="en-US" sz="2400" i="1" dirty="0" smtClean="0"/>
          </a:p>
        </p:txBody>
      </p:sp>
      <p:sp>
        <p:nvSpPr>
          <p:cNvPr id="10" name="Rectangle 9"/>
          <p:cNvSpPr/>
          <p:nvPr/>
        </p:nvSpPr>
        <p:spPr>
          <a:xfrm>
            <a:off x="750082" y="1899290"/>
            <a:ext cx="1109954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dirty="0" smtClean="0"/>
              <a:t>There are two changes in the signs of f(x), so the given equation has two positive roots.  </a:t>
            </a:r>
            <a:endParaRPr lang="en-US" sz="2400" i="1" dirty="0" smtClean="0"/>
          </a:p>
        </p:txBody>
      </p:sp>
      <p:sp>
        <p:nvSpPr>
          <p:cNvPr id="17" name="Rectangle 16"/>
          <p:cNvSpPr/>
          <p:nvPr/>
        </p:nvSpPr>
        <p:spPr>
          <a:xfrm>
            <a:off x="793923" y="3008052"/>
            <a:ext cx="882606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dirty="0" smtClean="0"/>
              <a:t>Replacing x by –x in f(x), we get f(-x)</a:t>
            </a:r>
            <a:r>
              <a:rPr lang="en-US" sz="2400" dirty="0"/>
              <a:t> =</a:t>
            </a:r>
            <a:r>
              <a:rPr lang="en-US" sz="2400" dirty="0" smtClean="0"/>
              <a:t>6(-x)</a:t>
            </a:r>
            <a:r>
              <a:rPr lang="en-US" sz="2400" baseline="30000" dirty="0" smtClean="0"/>
              <a:t>4</a:t>
            </a:r>
            <a:r>
              <a:rPr lang="en-US" sz="2400" dirty="0" smtClean="0"/>
              <a:t> +13</a:t>
            </a:r>
            <a:r>
              <a:rPr lang="en-US" sz="2400" dirty="0"/>
              <a:t>(-x)</a:t>
            </a:r>
            <a:r>
              <a:rPr lang="en-US" sz="2400" baseline="30000" dirty="0" smtClean="0"/>
              <a:t>3</a:t>
            </a:r>
            <a:r>
              <a:rPr lang="en-US" sz="2400" dirty="0" smtClean="0"/>
              <a:t> </a:t>
            </a:r>
            <a:r>
              <a:rPr lang="en-US" sz="2400" dirty="0"/>
              <a:t>-</a:t>
            </a:r>
            <a:r>
              <a:rPr lang="en-US" sz="2400" dirty="0" smtClean="0"/>
              <a:t>35</a:t>
            </a:r>
            <a:r>
              <a:rPr lang="en-US" sz="2400" dirty="0"/>
              <a:t>(-x)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 +</a:t>
            </a:r>
            <a:r>
              <a:rPr lang="en-US" sz="2400" dirty="0"/>
              <a:t>(-x)</a:t>
            </a:r>
            <a:r>
              <a:rPr lang="en-US" sz="2400" dirty="0" smtClean="0"/>
              <a:t>+3=0</a:t>
            </a:r>
          </a:p>
          <a:p>
            <a:pPr algn="just">
              <a:lnSpc>
                <a:spcPct val="150000"/>
              </a:lnSpc>
            </a:pPr>
            <a:r>
              <a:rPr lang="en-US" sz="2400" dirty="0" smtClean="0"/>
              <a:t>                                                                   =</a:t>
            </a:r>
            <a:r>
              <a:rPr lang="en-US" sz="2400" dirty="0"/>
              <a:t>6x</a:t>
            </a:r>
            <a:r>
              <a:rPr lang="en-US" sz="2400" baseline="30000" dirty="0"/>
              <a:t>4</a:t>
            </a:r>
            <a:r>
              <a:rPr lang="en-US" sz="2400" dirty="0"/>
              <a:t> +13x</a:t>
            </a:r>
            <a:r>
              <a:rPr lang="en-US" sz="2400" baseline="30000" dirty="0"/>
              <a:t>3</a:t>
            </a:r>
            <a:r>
              <a:rPr lang="en-US" sz="2400" dirty="0"/>
              <a:t> -35x</a:t>
            </a:r>
            <a:r>
              <a:rPr lang="en-US" sz="2400" baseline="30000" dirty="0"/>
              <a:t>2</a:t>
            </a:r>
            <a:r>
              <a:rPr lang="en-US" sz="2400" dirty="0"/>
              <a:t> +</a:t>
            </a:r>
            <a:r>
              <a:rPr lang="en-US" sz="2400" dirty="0" smtClean="0"/>
              <a:t>x+3=0</a:t>
            </a:r>
            <a:endParaRPr lang="en-US" sz="2400" i="1" dirty="0"/>
          </a:p>
        </p:txBody>
      </p:sp>
      <p:sp>
        <p:nvSpPr>
          <p:cNvPr id="19" name="Rectangle 18"/>
          <p:cNvSpPr/>
          <p:nvPr/>
        </p:nvSpPr>
        <p:spPr>
          <a:xfrm>
            <a:off x="806450" y="4183547"/>
            <a:ext cx="913921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dirty="0"/>
              <a:t>In the above function f</a:t>
            </a:r>
            <a:r>
              <a:rPr lang="en-US" sz="2400" dirty="0" smtClean="0"/>
              <a:t>(-x</a:t>
            </a:r>
            <a:r>
              <a:rPr lang="en-US" sz="2400" dirty="0"/>
              <a:t>), the sign of the terms are +, </a:t>
            </a:r>
            <a:r>
              <a:rPr lang="en-US" sz="2400" dirty="0" smtClean="0"/>
              <a:t>+, </a:t>
            </a:r>
            <a:r>
              <a:rPr lang="en-US" sz="2400" dirty="0"/>
              <a:t>-, </a:t>
            </a:r>
            <a:r>
              <a:rPr lang="en-US" sz="2400" dirty="0" smtClean="0"/>
              <a:t>+, </a:t>
            </a:r>
            <a:r>
              <a:rPr lang="en-US" sz="2400" dirty="0"/>
              <a:t>+</a:t>
            </a:r>
            <a:endParaRPr lang="en-US" sz="2400" i="1" dirty="0" smtClean="0"/>
          </a:p>
        </p:txBody>
      </p:sp>
      <p:sp>
        <p:nvSpPr>
          <p:cNvPr id="20" name="Rectangle 19"/>
          <p:cNvSpPr/>
          <p:nvPr/>
        </p:nvSpPr>
        <p:spPr>
          <a:xfrm>
            <a:off x="800186" y="4774358"/>
            <a:ext cx="1123732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dirty="0"/>
              <a:t>There are two changes in the signs of f</a:t>
            </a:r>
            <a:r>
              <a:rPr lang="en-US" sz="2400" dirty="0" smtClean="0"/>
              <a:t>(-x</a:t>
            </a:r>
            <a:r>
              <a:rPr lang="en-US" sz="2400" dirty="0"/>
              <a:t>), so the given equation has two </a:t>
            </a:r>
            <a:r>
              <a:rPr lang="en-US" sz="2400" dirty="0" smtClean="0"/>
              <a:t>negative </a:t>
            </a:r>
            <a:r>
              <a:rPr lang="en-US" sz="2400" dirty="0"/>
              <a:t>roots.</a:t>
            </a:r>
            <a:endParaRPr lang="en-US" sz="2400" i="1" dirty="0" smtClean="0"/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4519614" y="3879851"/>
            <a:ext cx="18473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827326" y="5766000"/>
            <a:ext cx="1039777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dirty="0" smtClean="0"/>
              <a:t>It </a:t>
            </a:r>
            <a:r>
              <a:rPr lang="en-US" sz="2400" dirty="0"/>
              <a:t>has n</a:t>
            </a:r>
            <a:r>
              <a:rPr lang="en-US" sz="2400" dirty="0" smtClean="0"/>
              <a:t>o complex root since it’s degree is 4</a:t>
            </a:r>
            <a:endParaRPr lang="en-US" sz="2400" i="1" dirty="0" smtClean="0"/>
          </a:p>
        </p:txBody>
      </p:sp>
    </p:spTree>
    <p:extLst>
      <p:ext uri="{BB962C8B-B14F-4D97-AF65-F5344CB8AC3E}">
        <p14:creationId xmlns:p14="http://schemas.microsoft.com/office/powerpoint/2010/main" xmlns="" val="32194398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9" grpId="0"/>
      <p:bldP spid="10" grpId="0"/>
      <p:bldP spid="17" grpId="0"/>
      <p:bldP spid="19" grpId="0"/>
      <p:bldP spid="20" grpId="0"/>
      <p:bldP spid="2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7891F64-3D51-458D-BF3C-467F856C35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15646"/>
            <a:ext cx="10515600" cy="682625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smtClean="0">
                <a:solidFill>
                  <a:srgbClr val="FF0000"/>
                </a:solidFill>
              </a:rPr>
              <a:t>Expression</a:t>
            </a:r>
            <a:endParaRPr lang="en-US" sz="3200" b="1" u="sng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Slide Number Placeholder 8"/>
          <p:cNvSpPr>
            <a:spLocks noGrp="1"/>
          </p:cNvSpPr>
          <p:nvPr>
            <p:ph type="sldNum" sz="quarter" idx="12"/>
          </p:nvPr>
        </p:nvSpPr>
        <p:spPr bwMode="auto">
          <a:xfrm>
            <a:off x="11353900" y="6467192"/>
            <a:ext cx="838200" cy="365125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5965F263-BB90-40AC-AF7B-2969B3F1801A}" type="slidenum">
              <a:rPr lang="en-US" sz="2400" b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 sz="2400" b="1" dirty="0" smtClean="0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87036" y="1351385"/>
            <a:ext cx="1071123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dirty="0"/>
              <a:t>An </a:t>
            </a:r>
            <a:r>
              <a:rPr lang="en-US" sz="2400" i="1" dirty="0"/>
              <a:t>expression </a:t>
            </a:r>
            <a:r>
              <a:rPr lang="en-US" sz="2400" dirty="0"/>
              <a:t>is a finite combination of mathematical symbols that is well-formed </a:t>
            </a:r>
            <a:r>
              <a:rPr lang="en-US" sz="2400" dirty="0" smtClean="0"/>
              <a:t>according to the rules that depend on the context. </a:t>
            </a:r>
          </a:p>
        </p:txBody>
      </p:sp>
      <p:sp>
        <p:nvSpPr>
          <p:cNvPr id="10" name="Rectangle 9"/>
          <p:cNvSpPr/>
          <p:nvPr/>
        </p:nvSpPr>
        <p:spPr>
          <a:xfrm>
            <a:off x="464072" y="2606074"/>
            <a:ext cx="107112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dirty="0" smtClean="0"/>
              <a:t>For </a:t>
            </a:r>
            <a:r>
              <a:rPr lang="en-US" sz="2400" dirty="0"/>
              <a:t>example: An algebraic expression can be represented as: </a:t>
            </a:r>
            <a:endParaRPr lang="en-US" sz="2400" dirty="0" smtClean="0"/>
          </a:p>
        </p:txBody>
      </p:sp>
      <p:grpSp>
        <p:nvGrpSpPr>
          <p:cNvPr id="14" name="Group 13"/>
          <p:cNvGrpSpPr/>
          <p:nvPr/>
        </p:nvGrpSpPr>
        <p:grpSpPr>
          <a:xfrm>
            <a:off x="3796566" y="3509312"/>
            <a:ext cx="1113639" cy="1153631"/>
            <a:chOff x="3946877" y="3471732"/>
            <a:chExt cx="1113638" cy="1153631"/>
          </a:xfrm>
        </p:grpSpPr>
        <p:pic>
          <p:nvPicPr>
            <p:cNvPr id="36107" name="Picture 267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46877" y="3471732"/>
              <a:ext cx="590550" cy="3905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cxnSp>
          <p:nvCxnSpPr>
            <p:cNvPr id="13" name="Straight Arrow Connector 12"/>
            <p:cNvCxnSpPr/>
            <p:nvPr/>
          </p:nvCxnSpPr>
          <p:spPr>
            <a:xfrm>
              <a:off x="4537427" y="3866040"/>
              <a:ext cx="523088" cy="759323"/>
            </a:xfrm>
            <a:prstGeom prst="straightConnector1">
              <a:avLst/>
            </a:prstGeom>
            <a:ln w="31750">
              <a:solidFill>
                <a:srgbClr val="FF0066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" name="Group 24"/>
          <p:cNvGrpSpPr/>
          <p:nvPr/>
        </p:nvGrpSpPr>
        <p:grpSpPr>
          <a:xfrm>
            <a:off x="5482227" y="3502788"/>
            <a:ext cx="2023277" cy="1262451"/>
            <a:chOff x="5382018" y="3477734"/>
            <a:chExt cx="2023277" cy="1262451"/>
          </a:xfrm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grpSpPr>
        <p:pic>
          <p:nvPicPr>
            <p:cNvPr id="36113" name="Picture 27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14670" y="3477734"/>
              <a:ext cx="1190625" cy="4286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cxnSp>
          <p:nvCxnSpPr>
            <p:cNvPr id="24" name="Straight Arrow Connector 23"/>
            <p:cNvCxnSpPr/>
            <p:nvPr/>
          </p:nvCxnSpPr>
          <p:spPr>
            <a:xfrm flipH="1">
              <a:off x="5382018" y="3806151"/>
              <a:ext cx="828352" cy="934034"/>
            </a:xfrm>
            <a:prstGeom prst="straightConnector1">
              <a:avLst/>
            </a:prstGeom>
            <a:ln w="31750">
              <a:solidFill>
                <a:srgbClr val="FF0066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/>
            <p:nvPr/>
          </p:nvCxnSpPr>
          <p:spPr>
            <a:xfrm flipH="1">
              <a:off x="6135208" y="3837205"/>
              <a:ext cx="175368" cy="788158"/>
            </a:xfrm>
            <a:prstGeom prst="straightConnector1">
              <a:avLst/>
            </a:prstGeom>
            <a:ln w="31750">
              <a:solidFill>
                <a:srgbClr val="FF0066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0" name="Group 29"/>
          <p:cNvGrpSpPr/>
          <p:nvPr/>
        </p:nvGrpSpPr>
        <p:grpSpPr>
          <a:xfrm>
            <a:off x="5769584" y="3514855"/>
            <a:ext cx="2933133" cy="1275434"/>
            <a:chOff x="5819688" y="3502329"/>
            <a:chExt cx="2933133" cy="1275434"/>
          </a:xfrm>
        </p:grpSpPr>
        <p:pic>
          <p:nvPicPr>
            <p:cNvPr id="36110" name="Picture 270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47921" y="3502329"/>
              <a:ext cx="1104900" cy="3619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cxnSp>
          <p:nvCxnSpPr>
            <p:cNvPr id="35" name="Straight Arrow Connector 34"/>
            <p:cNvCxnSpPr>
              <a:stCxn id="36110" idx="1"/>
            </p:cNvCxnSpPr>
            <p:nvPr/>
          </p:nvCxnSpPr>
          <p:spPr>
            <a:xfrm flipH="1">
              <a:off x="5819688" y="3683304"/>
              <a:ext cx="1828233" cy="1094459"/>
            </a:xfrm>
            <a:prstGeom prst="straightConnector1">
              <a:avLst/>
            </a:prstGeom>
            <a:ln w="31750">
              <a:solidFill>
                <a:srgbClr val="33CC33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6101" name="Group 36100"/>
          <p:cNvGrpSpPr/>
          <p:nvPr/>
        </p:nvGrpSpPr>
        <p:grpSpPr>
          <a:xfrm>
            <a:off x="4914379" y="5758423"/>
            <a:ext cx="1599156" cy="695476"/>
            <a:chOff x="4914378" y="5758423"/>
            <a:chExt cx="1599156" cy="695476"/>
          </a:xfrm>
        </p:grpSpPr>
        <p:pic>
          <p:nvPicPr>
            <p:cNvPr id="36112" name="Picture 272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36182" y="6015749"/>
              <a:ext cx="1343025" cy="438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grpSp>
          <p:nvGrpSpPr>
            <p:cNvPr id="43" name="Group 42"/>
            <p:cNvGrpSpPr/>
            <p:nvPr/>
          </p:nvGrpSpPr>
          <p:grpSpPr>
            <a:xfrm>
              <a:off x="4914378" y="5758423"/>
              <a:ext cx="1599156" cy="194696"/>
              <a:chOff x="0" y="0"/>
              <a:chExt cx="577952" cy="190195"/>
            </a:xfrm>
          </p:grpSpPr>
          <p:cxnSp>
            <p:nvCxnSpPr>
              <p:cNvPr id="44" name="Straight Connector 43"/>
              <p:cNvCxnSpPr/>
              <p:nvPr/>
            </p:nvCxnSpPr>
            <p:spPr>
              <a:xfrm>
                <a:off x="0" y="182880"/>
                <a:ext cx="577850" cy="0"/>
              </a:xfrm>
              <a:prstGeom prst="line">
                <a:avLst/>
              </a:prstGeom>
              <a:ln w="25400">
                <a:solidFill>
                  <a:srgbClr val="FF33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Arrow Connector 44"/>
              <p:cNvCxnSpPr/>
              <p:nvPr/>
            </p:nvCxnSpPr>
            <p:spPr>
              <a:xfrm flipH="1">
                <a:off x="577901" y="0"/>
                <a:ext cx="51" cy="182880"/>
              </a:xfrm>
              <a:prstGeom prst="straightConnector1">
                <a:avLst/>
              </a:prstGeom>
              <a:ln w="25400">
                <a:solidFill>
                  <a:srgbClr val="FF3300"/>
                </a:solidFill>
                <a:headEnd type="triangl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Arrow Connector 45"/>
              <p:cNvCxnSpPr/>
              <p:nvPr/>
            </p:nvCxnSpPr>
            <p:spPr>
              <a:xfrm flipH="1">
                <a:off x="0" y="7315"/>
                <a:ext cx="0" cy="182880"/>
              </a:xfrm>
              <a:prstGeom prst="straightConnector1">
                <a:avLst/>
              </a:prstGeom>
              <a:ln w="25400">
                <a:solidFill>
                  <a:srgbClr val="FF3300"/>
                </a:solidFill>
                <a:headEnd type="triangl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pic>
        <p:nvPicPr>
          <p:cNvPr id="36117" name="Picture 27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830737" y="4985814"/>
            <a:ext cx="670273" cy="619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6118" name="Picture 278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773374" y="4993838"/>
            <a:ext cx="1019175" cy="619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36100" name="Group 36099"/>
          <p:cNvGrpSpPr/>
          <p:nvPr/>
        </p:nvGrpSpPr>
        <p:grpSpPr>
          <a:xfrm>
            <a:off x="4749323" y="3434154"/>
            <a:ext cx="1390651" cy="1015454"/>
            <a:chOff x="4724271" y="3446680"/>
            <a:chExt cx="1390650" cy="1015454"/>
          </a:xfrm>
          <a:effectLst>
            <a:outerShdw blurRad="50800" dist="50800" dir="5400000" algn="ctr" rotWithShape="0">
              <a:srgbClr val="000000">
                <a:alpha val="0"/>
              </a:srgbClr>
            </a:outerShdw>
            <a:reflection stA="0" endPos="65000" dist="50800" dir="5400000" sy="-100000" algn="bl" rotWithShape="0"/>
          </a:effectLst>
        </p:grpSpPr>
        <p:pic>
          <p:nvPicPr>
            <p:cNvPr id="36109" name="Picture 269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24271" y="3446680"/>
              <a:ext cx="1390650" cy="3905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grpSp>
          <p:nvGrpSpPr>
            <p:cNvPr id="36099" name="Group 36098"/>
            <p:cNvGrpSpPr/>
            <p:nvPr/>
          </p:nvGrpSpPr>
          <p:grpSpPr>
            <a:xfrm>
              <a:off x="4950327" y="3837205"/>
              <a:ext cx="800100" cy="624929"/>
              <a:chOff x="4950327" y="3837205"/>
              <a:chExt cx="800100" cy="624929"/>
            </a:xfrm>
          </p:grpSpPr>
          <p:pic>
            <p:nvPicPr>
              <p:cNvPr id="36119" name="Picture 279"/>
              <p:cNvPicPr>
                <a:picLocks noChangeAspect="1" noChangeArrowheads="1"/>
              </p:cNvPicPr>
              <p:nvPr/>
            </p:nvPicPr>
            <p:blipFill>
              <a:blip r:embed="rId9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950327" y="4062084"/>
                <a:ext cx="800100" cy="4000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cxnSp>
            <p:nvCxnSpPr>
              <p:cNvPr id="36097" name="Straight Arrow Connector 36096"/>
              <p:cNvCxnSpPr>
                <a:stCxn id="36109" idx="2"/>
              </p:cNvCxnSpPr>
              <p:nvPr/>
            </p:nvCxnSpPr>
            <p:spPr>
              <a:xfrm>
                <a:off x="5419596" y="3837205"/>
                <a:ext cx="0" cy="368276"/>
              </a:xfrm>
              <a:prstGeom prst="straightConnector1">
                <a:avLst/>
              </a:prstGeom>
              <a:ln w="31750">
                <a:solidFill>
                  <a:srgbClr val="33CC33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31" name="Rectangle 30"/>
          <p:cNvSpPr/>
          <p:nvPr/>
        </p:nvSpPr>
        <p:spPr>
          <a:xfrm>
            <a:off x="4747360" y="4474536"/>
            <a:ext cx="221710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dirty="0" smtClean="0"/>
              <a:t> </a:t>
            </a:r>
            <a:r>
              <a:rPr lang="en-US" sz="2400" b="1" dirty="0" smtClean="0">
                <a:solidFill>
                  <a:srgbClr val="FF0000"/>
                </a:solidFill>
              </a:rPr>
              <a:t>+/-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0033CC"/>
                </a:solidFill>
              </a:rPr>
              <a:t>7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00B050"/>
                </a:solidFill>
              </a:rPr>
              <a:t>x</a:t>
            </a:r>
            <a:r>
              <a:rPr lang="en-US" sz="2400" dirty="0" smtClean="0"/>
              <a:t>   </a:t>
            </a:r>
            <a:r>
              <a:rPr lang="en-US" sz="2400" b="1" dirty="0" smtClean="0">
                <a:solidFill>
                  <a:srgbClr val="FF0000"/>
                </a:solidFill>
              </a:rPr>
              <a:t>-</a:t>
            </a:r>
            <a:r>
              <a:rPr lang="en-US" sz="2400" dirty="0" smtClean="0"/>
              <a:t>  </a:t>
            </a:r>
            <a:r>
              <a:rPr lang="en-US" sz="2400" dirty="0" smtClean="0">
                <a:solidFill>
                  <a:srgbClr val="0033CC"/>
                </a:solidFill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xmlns="" val="3188468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2000"/>
                                        <p:tgtEl>
                                          <p:spTgt spid="36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6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36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36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10" grpId="0"/>
      <p:bldP spid="3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8"/>
          <p:cNvSpPr>
            <a:spLocks noGrp="1"/>
          </p:cNvSpPr>
          <p:nvPr>
            <p:ph type="sldNum" sz="quarter" idx="12"/>
          </p:nvPr>
        </p:nvSpPr>
        <p:spPr bwMode="auto">
          <a:xfrm>
            <a:off x="11353900" y="6467192"/>
            <a:ext cx="838200" cy="365125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5965F263-BB90-40AC-AF7B-2969B3F1801A}" type="slidenum">
              <a:rPr lang="en-US" sz="2400" b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 sz="2400" b="1" dirty="0" smtClean="0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64072" y="689595"/>
            <a:ext cx="318100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Fun Facts:</a:t>
            </a:r>
          </a:p>
        </p:txBody>
      </p:sp>
      <p:sp>
        <p:nvSpPr>
          <p:cNvPr id="9" name="Rectangle 8"/>
          <p:cNvSpPr/>
          <p:nvPr/>
        </p:nvSpPr>
        <p:spPr>
          <a:xfrm>
            <a:off x="804361" y="1317983"/>
            <a:ext cx="1029369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/>
              <a:t>An expression does not contain equal to sign or any inequalities signs. </a:t>
            </a:r>
            <a:endParaRPr lang="en-US" sz="2400" b="1" dirty="0" smtClean="0">
              <a:solidFill>
                <a:srgbClr val="FF000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818977" y="2046580"/>
            <a:ext cx="1108075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/>
              <a:t>When we add inequality or equality sign to an expression, it becomes an equation. </a:t>
            </a:r>
            <a:endParaRPr lang="en-US" sz="2400" b="1" dirty="0" smtClean="0">
              <a:solidFill>
                <a:srgbClr val="FF000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821065" y="2775175"/>
            <a:ext cx="1108075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/>
              <a:t>Both sides of an equation are an expression. </a:t>
            </a:r>
            <a:endParaRPr lang="en-US" sz="2400" b="1" dirty="0" smtClean="0">
              <a:solidFill>
                <a:srgbClr val="FF000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835678" y="3466193"/>
            <a:ext cx="1108075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/>
              <a:t>In expression power of the variable is any number. </a:t>
            </a:r>
            <a:endParaRPr lang="en-US" sz="2400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139931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1" grpId="0"/>
      <p:bldP spid="13" grpId="0"/>
      <p:bldP spid="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="" xmlns:a16="http://schemas.microsoft.com/office/drawing/2014/main" id="{A7891F64-3D51-458D-BF3C-467F856C35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15646"/>
            <a:ext cx="10515600" cy="682625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smtClean="0">
                <a:solidFill>
                  <a:srgbClr val="FF0000"/>
                </a:solidFill>
              </a:rPr>
              <a:t>Polynomial</a:t>
            </a:r>
            <a:endParaRPr lang="en-US" sz="3200" b="1" u="sng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Slide Number Placeholder 8"/>
          <p:cNvSpPr>
            <a:spLocks noGrp="1"/>
          </p:cNvSpPr>
          <p:nvPr>
            <p:ph type="sldNum" sz="quarter" idx="12"/>
          </p:nvPr>
        </p:nvSpPr>
        <p:spPr bwMode="auto">
          <a:xfrm>
            <a:off x="11353900" y="6467192"/>
            <a:ext cx="838200" cy="365125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5965F263-BB90-40AC-AF7B-2969B3F1801A}" type="slidenum">
              <a:rPr lang="en-US" sz="2400" b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 sz="2400" b="1" dirty="0" smtClean="0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2"/>
          <p:cNvSpPr>
            <a:spLocks noChangeArrowheads="1"/>
          </p:cNvSpPr>
          <p:nvPr/>
        </p:nvSpPr>
        <p:spPr bwMode="auto">
          <a:xfrm>
            <a:off x="1" y="0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" name="Rectangle 439"/>
          <p:cNvSpPr>
            <a:spLocks noChangeArrowheads="1"/>
          </p:cNvSpPr>
          <p:nvPr/>
        </p:nvSpPr>
        <p:spPr bwMode="auto">
          <a:xfrm>
            <a:off x="1" y="0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4" name="Rectangle 441"/>
          <p:cNvSpPr>
            <a:spLocks noChangeArrowheads="1"/>
          </p:cNvSpPr>
          <p:nvPr/>
        </p:nvSpPr>
        <p:spPr bwMode="auto">
          <a:xfrm>
            <a:off x="1" y="0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487036" y="1564326"/>
            <a:ext cx="1071123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dirty="0"/>
              <a:t>A polynomial is an expression consisting of variables (also called </a:t>
            </a:r>
            <a:r>
              <a:rPr lang="en-US" sz="2400" dirty="0" smtClean="0"/>
              <a:t>indeterminate) </a:t>
            </a:r>
            <a:r>
              <a:rPr lang="en-US" sz="2400" dirty="0"/>
              <a:t>and coefficients</a:t>
            </a:r>
            <a:r>
              <a:rPr lang="en-US" sz="2400" dirty="0" smtClean="0"/>
              <a:t>, that involves </a:t>
            </a:r>
            <a:r>
              <a:rPr lang="en-US" sz="2400" dirty="0"/>
              <a:t>only the operations of addition, subtraction, multiplication</a:t>
            </a:r>
            <a:r>
              <a:rPr lang="en-US" sz="2400" dirty="0" smtClean="0"/>
              <a:t>, and non-negative integer exponents of  </a:t>
            </a:r>
            <a:r>
              <a:rPr lang="en-US" sz="2400" dirty="0"/>
              <a:t>variables</a:t>
            </a:r>
            <a:r>
              <a:rPr lang="en-US" sz="2400" dirty="0" smtClean="0"/>
              <a:t>.</a:t>
            </a:r>
          </a:p>
        </p:txBody>
      </p:sp>
      <p:sp>
        <p:nvSpPr>
          <p:cNvPr id="13" name="Rectangle 12"/>
          <p:cNvSpPr/>
          <p:nvPr/>
        </p:nvSpPr>
        <p:spPr>
          <a:xfrm>
            <a:off x="489124" y="3495419"/>
            <a:ext cx="107112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dirty="0"/>
              <a:t>For example: A polynomial of a single indeterminate, </a:t>
            </a:r>
            <a:r>
              <a:rPr lang="en-US" sz="2400" i="1" dirty="0" smtClean="0"/>
              <a:t>x</a:t>
            </a:r>
            <a:r>
              <a:rPr lang="en-US" sz="2400" dirty="0" smtClean="0"/>
              <a:t> is  </a:t>
            </a:r>
            <a:r>
              <a:rPr lang="en-US" sz="2400" i="1" dirty="0"/>
              <a:t>x</a:t>
            </a:r>
            <a:r>
              <a:rPr lang="en-US" sz="2400" baseline="30000" dirty="0"/>
              <a:t>2</a:t>
            </a:r>
            <a:r>
              <a:rPr lang="en-US" sz="2400" dirty="0"/>
              <a:t> </a:t>
            </a:r>
            <a:r>
              <a:rPr lang="en-US" sz="2400" dirty="0" smtClean="0"/>
              <a:t>+ </a:t>
            </a:r>
            <a:r>
              <a:rPr lang="en-US" sz="2400" dirty="0"/>
              <a:t>4</a:t>
            </a:r>
            <a:r>
              <a:rPr lang="en-US" sz="2400" i="1" dirty="0"/>
              <a:t>x </a:t>
            </a:r>
            <a:r>
              <a:rPr lang="en-US" sz="2400" dirty="0" smtClean="0"/>
              <a:t>- </a:t>
            </a:r>
            <a:r>
              <a:rPr lang="en-US" sz="2400" dirty="0"/>
              <a:t>7. 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xmlns="" val="3280456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="" xmlns:a16="http://schemas.microsoft.com/office/drawing/2014/main" id="{A7891F64-3D51-458D-BF3C-467F856C35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03537"/>
            <a:ext cx="10515600" cy="682625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smtClean="0">
                <a:solidFill>
                  <a:srgbClr val="FF0000"/>
                </a:solidFill>
              </a:rPr>
              <a:t>Zeros</a:t>
            </a:r>
            <a:endParaRPr lang="en-US" sz="3200" b="1" u="sng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Slide Number Placeholder 8"/>
          <p:cNvSpPr>
            <a:spLocks noGrp="1"/>
          </p:cNvSpPr>
          <p:nvPr>
            <p:ph type="sldNum" sz="quarter" idx="12"/>
          </p:nvPr>
        </p:nvSpPr>
        <p:spPr bwMode="auto">
          <a:xfrm>
            <a:off x="11353900" y="6467192"/>
            <a:ext cx="838200" cy="365125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5965F263-BB90-40AC-AF7B-2969B3F1801A}" type="slidenum">
              <a:rPr lang="en-US" sz="2400" b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US" sz="2400" b="1" dirty="0" smtClean="0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2"/>
          <p:cNvSpPr>
            <a:spLocks noChangeArrowheads="1"/>
          </p:cNvSpPr>
          <p:nvPr/>
        </p:nvSpPr>
        <p:spPr bwMode="auto">
          <a:xfrm>
            <a:off x="1" y="0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" name="Rectangle 439"/>
          <p:cNvSpPr>
            <a:spLocks noChangeArrowheads="1"/>
          </p:cNvSpPr>
          <p:nvPr/>
        </p:nvSpPr>
        <p:spPr bwMode="auto">
          <a:xfrm>
            <a:off x="1" y="0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4" name="Rectangle 441"/>
          <p:cNvSpPr>
            <a:spLocks noChangeArrowheads="1"/>
          </p:cNvSpPr>
          <p:nvPr/>
        </p:nvSpPr>
        <p:spPr bwMode="auto">
          <a:xfrm>
            <a:off x="1" y="0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487036" y="1752217"/>
            <a:ext cx="107112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dirty="0"/>
              <a:t>Zeros are the values of the variables that vanishes the expression or polynomial. </a:t>
            </a:r>
            <a:endParaRPr lang="en-US" sz="2400" dirty="0" smtClean="0"/>
          </a:p>
        </p:txBody>
      </p:sp>
      <p:sp>
        <p:nvSpPr>
          <p:cNvPr id="13" name="Rectangle 12"/>
          <p:cNvSpPr/>
          <p:nvPr/>
        </p:nvSpPr>
        <p:spPr>
          <a:xfrm>
            <a:off x="489124" y="2681230"/>
            <a:ext cx="107112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dirty="0"/>
              <a:t>For example: 1 &amp; 3 are the zeroes of the polynomial </a:t>
            </a:r>
            <a:r>
              <a:rPr lang="en-US" sz="2400" i="1" dirty="0"/>
              <a:t>x</a:t>
            </a:r>
            <a:r>
              <a:rPr lang="en-US" sz="2400" i="1" baseline="30000" dirty="0"/>
              <a:t>2</a:t>
            </a:r>
            <a:r>
              <a:rPr lang="en-US" sz="2400" i="1" dirty="0"/>
              <a:t> - 4x + 3</a:t>
            </a:r>
            <a:r>
              <a:rPr lang="en-US" sz="2400" dirty="0"/>
              <a:t>. 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xmlns="" val="841890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="" xmlns:a16="http://schemas.microsoft.com/office/drawing/2014/main" id="{A7891F64-3D51-458D-BF3C-467F856C35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02913"/>
            <a:ext cx="10515600" cy="682625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smtClean="0">
                <a:solidFill>
                  <a:srgbClr val="FF0000"/>
                </a:solidFill>
              </a:rPr>
              <a:t>Equation &amp; Identity</a:t>
            </a:r>
            <a:endParaRPr lang="en-US" sz="3200" b="1" u="sng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Slide Number Placeholder 8"/>
          <p:cNvSpPr>
            <a:spLocks noGrp="1"/>
          </p:cNvSpPr>
          <p:nvPr>
            <p:ph type="sldNum" sz="quarter" idx="12"/>
          </p:nvPr>
        </p:nvSpPr>
        <p:spPr bwMode="auto">
          <a:xfrm>
            <a:off x="11353900" y="6467192"/>
            <a:ext cx="838200" cy="365125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5965F263-BB90-40AC-AF7B-2969B3F1801A}" type="slidenum">
              <a:rPr lang="en-US" sz="2400" b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US" sz="2400" b="1" dirty="0" smtClean="0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2"/>
          <p:cNvSpPr>
            <a:spLocks noChangeArrowheads="1"/>
          </p:cNvSpPr>
          <p:nvPr/>
        </p:nvSpPr>
        <p:spPr bwMode="auto">
          <a:xfrm>
            <a:off x="1" y="0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" name="Rectangle 439"/>
          <p:cNvSpPr>
            <a:spLocks noChangeArrowheads="1"/>
          </p:cNvSpPr>
          <p:nvPr/>
        </p:nvSpPr>
        <p:spPr bwMode="auto">
          <a:xfrm>
            <a:off x="1" y="0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4" name="Rectangle 441"/>
          <p:cNvSpPr>
            <a:spLocks noChangeArrowheads="1"/>
          </p:cNvSpPr>
          <p:nvPr/>
        </p:nvSpPr>
        <p:spPr bwMode="auto">
          <a:xfrm>
            <a:off x="1" y="0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487036" y="1388963"/>
            <a:ext cx="1071123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dirty="0"/>
              <a:t>Equation is a mathematical statement that the values of two expressions are </a:t>
            </a:r>
            <a:r>
              <a:rPr lang="en-US" sz="2400" dirty="0" smtClean="0"/>
              <a:t>equal  </a:t>
            </a:r>
            <a:r>
              <a:rPr lang="en-US" sz="2400" dirty="0"/>
              <a:t>and </a:t>
            </a:r>
            <a:r>
              <a:rPr lang="en-US" sz="2400" dirty="0" smtClean="0"/>
              <a:t>indicated </a:t>
            </a:r>
            <a:r>
              <a:rPr lang="en-US" sz="2400" dirty="0"/>
              <a:t>by the </a:t>
            </a:r>
            <a:r>
              <a:rPr lang="en-US" sz="2400" dirty="0" smtClean="0"/>
              <a:t>sign =.</a:t>
            </a:r>
          </a:p>
        </p:txBody>
      </p:sp>
      <p:sp>
        <p:nvSpPr>
          <p:cNvPr id="13" name="Rectangle 12"/>
          <p:cNvSpPr/>
          <p:nvPr/>
        </p:nvSpPr>
        <p:spPr>
          <a:xfrm>
            <a:off x="451547" y="2618599"/>
            <a:ext cx="107112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dirty="0"/>
              <a:t>Identity is also an equation but it number of roots are more than its degree. </a:t>
            </a:r>
            <a:endParaRPr lang="en-US" sz="2400" dirty="0" smtClean="0"/>
          </a:p>
        </p:txBody>
      </p:sp>
      <p:sp>
        <p:nvSpPr>
          <p:cNvPr id="9" name="Rectangle 8"/>
          <p:cNvSpPr/>
          <p:nvPr/>
        </p:nvSpPr>
        <p:spPr>
          <a:xfrm>
            <a:off x="428583" y="3560137"/>
            <a:ext cx="107112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dirty="0"/>
              <a:t>For example, the equality </a:t>
            </a:r>
            <a:r>
              <a:rPr lang="en-US" sz="2400" dirty="0" smtClean="0"/>
              <a:t>of two expression </a:t>
            </a:r>
            <a:r>
              <a:rPr lang="en-US" sz="2400" i="1" dirty="0" smtClean="0"/>
              <a:t>x</a:t>
            </a:r>
            <a:r>
              <a:rPr lang="en-US" sz="2400" i="1" baseline="30000" dirty="0" smtClean="0"/>
              <a:t>2</a:t>
            </a:r>
            <a:r>
              <a:rPr lang="en-US" sz="2400" i="1" dirty="0" smtClean="0"/>
              <a:t> = 4x-3</a:t>
            </a:r>
            <a:r>
              <a:rPr lang="en-US" sz="2400" dirty="0" smtClean="0"/>
              <a:t> is </a:t>
            </a:r>
            <a:r>
              <a:rPr lang="en-US" sz="2400" dirty="0"/>
              <a:t>called an equation. </a:t>
            </a:r>
            <a:endParaRPr lang="en-US" sz="2400" dirty="0" smtClean="0"/>
          </a:p>
        </p:txBody>
      </p:sp>
      <p:sp>
        <p:nvSpPr>
          <p:cNvPr id="15" name="Rectangle 14"/>
          <p:cNvSpPr/>
          <p:nvPr/>
        </p:nvSpPr>
        <p:spPr>
          <a:xfrm>
            <a:off x="428583" y="4336750"/>
            <a:ext cx="1071123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dirty="0"/>
              <a:t>On the other hand, the equality of two </a:t>
            </a:r>
            <a:r>
              <a:rPr lang="en-US" sz="2400" dirty="0" smtClean="0"/>
              <a:t>expression </a:t>
            </a:r>
            <a:r>
              <a:rPr lang="en-US" sz="2400" i="1" dirty="0" smtClean="0"/>
              <a:t>x</a:t>
            </a:r>
            <a:r>
              <a:rPr lang="en-US" sz="2400" i="1" baseline="30000" dirty="0" smtClean="0"/>
              <a:t>2</a:t>
            </a:r>
            <a:r>
              <a:rPr lang="en-US" sz="2400" i="1" dirty="0" smtClean="0"/>
              <a:t>–x=x(x-1)</a:t>
            </a:r>
            <a:r>
              <a:rPr lang="en-US" sz="2400" dirty="0" smtClean="0"/>
              <a:t> is called Identity </a:t>
            </a:r>
            <a:r>
              <a:rPr lang="en-US" sz="2400" dirty="0"/>
              <a:t>due to it has more roots from its degree</a:t>
            </a:r>
            <a:r>
              <a:rPr lang="en-US" sz="24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3660713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3" grpId="0"/>
      <p:bldP spid="9" grpId="0"/>
      <p:bldP spid="1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="" xmlns:a16="http://schemas.microsoft.com/office/drawing/2014/main" id="{A7891F64-3D51-458D-BF3C-467F856C35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02913"/>
            <a:ext cx="10515600" cy="682625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smtClean="0">
                <a:solidFill>
                  <a:srgbClr val="FF0000"/>
                </a:solidFill>
              </a:rPr>
              <a:t>Roots / Solutions of an Equation</a:t>
            </a:r>
            <a:endParaRPr lang="en-US" sz="3200" b="1" u="sng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Slide Number Placeholder 8"/>
          <p:cNvSpPr>
            <a:spLocks noGrp="1"/>
          </p:cNvSpPr>
          <p:nvPr>
            <p:ph type="sldNum" sz="quarter" idx="12"/>
          </p:nvPr>
        </p:nvSpPr>
        <p:spPr bwMode="auto">
          <a:xfrm>
            <a:off x="11353900" y="6467192"/>
            <a:ext cx="838200" cy="365125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5965F263-BB90-40AC-AF7B-2969B3F1801A}" type="slidenum">
              <a:rPr lang="en-US" sz="2400" b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n-US" sz="2400" b="1" dirty="0" smtClean="0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2"/>
          <p:cNvSpPr>
            <a:spLocks noChangeArrowheads="1"/>
          </p:cNvSpPr>
          <p:nvPr/>
        </p:nvSpPr>
        <p:spPr bwMode="auto">
          <a:xfrm>
            <a:off x="1" y="0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" name="Rectangle 439"/>
          <p:cNvSpPr>
            <a:spLocks noChangeArrowheads="1"/>
          </p:cNvSpPr>
          <p:nvPr/>
        </p:nvSpPr>
        <p:spPr bwMode="auto">
          <a:xfrm>
            <a:off x="1" y="0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4" name="Rectangle 441"/>
          <p:cNvSpPr>
            <a:spLocks noChangeArrowheads="1"/>
          </p:cNvSpPr>
          <p:nvPr/>
        </p:nvSpPr>
        <p:spPr bwMode="auto">
          <a:xfrm>
            <a:off x="1" y="0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487036" y="1388963"/>
            <a:ext cx="1071123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dirty="0"/>
              <a:t>The roots /solutions of an equation are the values of the variables that satisfies the equation or Identities. </a:t>
            </a:r>
            <a:endParaRPr lang="en-US" sz="2400" dirty="0" smtClean="0"/>
          </a:p>
        </p:txBody>
      </p:sp>
      <p:sp>
        <p:nvSpPr>
          <p:cNvPr id="13" name="Rectangle 12"/>
          <p:cNvSpPr/>
          <p:nvPr/>
        </p:nvSpPr>
        <p:spPr>
          <a:xfrm>
            <a:off x="451547" y="2718808"/>
            <a:ext cx="107112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dirty="0"/>
              <a:t>For example, the equation </a:t>
            </a:r>
            <a:r>
              <a:rPr lang="en-US" sz="2400" i="1" dirty="0"/>
              <a:t>x</a:t>
            </a:r>
            <a:r>
              <a:rPr lang="en-US" sz="2400" i="1" baseline="30000" dirty="0"/>
              <a:t>2</a:t>
            </a:r>
            <a:r>
              <a:rPr lang="en-US" sz="2400" i="1" dirty="0"/>
              <a:t> - 4x + </a:t>
            </a:r>
            <a:r>
              <a:rPr lang="en-US" sz="2400" i="1" dirty="0" smtClean="0"/>
              <a:t>3=0</a:t>
            </a:r>
            <a:r>
              <a:rPr lang="en-US" sz="2400" dirty="0" smtClean="0"/>
              <a:t> </a:t>
            </a:r>
            <a:r>
              <a:rPr lang="en-US" sz="2400" dirty="0"/>
              <a:t>has two roots as 1 and 3. </a:t>
            </a:r>
            <a:endParaRPr lang="en-US" sz="2400" dirty="0" smtClean="0"/>
          </a:p>
        </p:txBody>
      </p:sp>
      <p:sp>
        <p:nvSpPr>
          <p:cNvPr id="16" name="Rectangle 15"/>
          <p:cNvSpPr/>
          <p:nvPr/>
        </p:nvSpPr>
        <p:spPr>
          <a:xfrm>
            <a:off x="441108" y="3472454"/>
            <a:ext cx="107112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dirty="0"/>
              <a:t>But the identity </a:t>
            </a:r>
            <a:r>
              <a:rPr lang="en-US" sz="2400" i="1" dirty="0"/>
              <a:t>x</a:t>
            </a:r>
            <a:r>
              <a:rPr lang="en-US" sz="2400" i="1" baseline="30000" dirty="0"/>
              <a:t>2</a:t>
            </a:r>
            <a:r>
              <a:rPr lang="en-US" sz="2400" i="1" dirty="0"/>
              <a:t>–x=x(x-1)</a:t>
            </a:r>
            <a:r>
              <a:rPr lang="en-US" sz="2400" dirty="0" smtClean="0"/>
              <a:t> </a:t>
            </a:r>
            <a:r>
              <a:rPr lang="en-US" sz="2400" dirty="0"/>
              <a:t>has </a:t>
            </a:r>
            <a:r>
              <a:rPr lang="en-US" sz="2400" dirty="0" smtClean="0"/>
              <a:t>infinitely many roots.  </a:t>
            </a:r>
          </a:p>
        </p:txBody>
      </p:sp>
    </p:spTree>
    <p:extLst>
      <p:ext uri="{BB962C8B-B14F-4D97-AF65-F5344CB8AC3E}">
        <p14:creationId xmlns:p14="http://schemas.microsoft.com/office/powerpoint/2010/main" xmlns="" val="2206570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3" grpId="0"/>
      <p:bldP spid="1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="" xmlns:a16="http://schemas.microsoft.com/office/drawing/2014/main" id="{A7891F64-3D51-458D-BF3C-467F856C35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02913"/>
            <a:ext cx="10515600" cy="682625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smtClean="0">
                <a:solidFill>
                  <a:srgbClr val="FF0000"/>
                </a:solidFill>
              </a:rPr>
              <a:t>Remainder theorem</a:t>
            </a:r>
            <a:endParaRPr lang="en-US" sz="3200" b="1" u="sng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Slide Number Placeholder 8"/>
          <p:cNvSpPr>
            <a:spLocks noGrp="1"/>
          </p:cNvSpPr>
          <p:nvPr>
            <p:ph type="sldNum" sz="quarter" idx="12"/>
          </p:nvPr>
        </p:nvSpPr>
        <p:spPr bwMode="auto">
          <a:xfrm>
            <a:off x="11353900" y="6467192"/>
            <a:ext cx="838200" cy="365125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5965F263-BB90-40AC-AF7B-2969B3F1801A}" type="slidenum">
              <a:rPr lang="en-US" sz="2400" b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en-US" sz="2400" b="1" dirty="0" smtClean="0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2"/>
          <p:cNvSpPr>
            <a:spLocks noChangeArrowheads="1"/>
          </p:cNvSpPr>
          <p:nvPr/>
        </p:nvSpPr>
        <p:spPr bwMode="auto">
          <a:xfrm>
            <a:off x="1" y="0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" name="Rectangle 439"/>
          <p:cNvSpPr>
            <a:spLocks noChangeArrowheads="1"/>
          </p:cNvSpPr>
          <p:nvPr/>
        </p:nvSpPr>
        <p:spPr bwMode="auto">
          <a:xfrm>
            <a:off x="1" y="0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4" name="Rectangle 441"/>
          <p:cNvSpPr>
            <a:spLocks noChangeArrowheads="1"/>
          </p:cNvSpPr>
          <p:nvPr/>
        </p:nvSpPr>
        <p:spPr bwMode="auto">
          <a:xfrm>
            <a:off x="1" y="0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487036" y="1401489"/>
            <a:ext cx="107112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dirty="0"/>
              <a:t>The </a:t>
            </a:r>
            <a:r>
              <a:rPr lang="en-US" sz="2400" dirty="0" smtClean="0"/>
              <a:t>remainder </a:t>
            </a:r>
            <a:r>
              <a:rPr lang="en-US" sz="2400" dirty="0"/>
              <a:t>of the division of a </a:t>
            </a:r>
            <a:r>
              <a:rPr lang="en-US" sz="2400" dirty="0" smtClean="0"/>
              <a:t>polynomial </a:t>
            </a:r>
            <a:r>
              <a:rPr lang="en-US" sz="2400" i="1" dirty="0" smtClean="0"/>
              <a:t>f(x)</a:t>
            </a:r>
            <a:r>
              <a:rPr lang="en-US" sz="2400" dirty="0" smtClean="0"/>
              <a:t> </a:t>
            </a:r>
            <a:r>
              <a:rPr lang="en-US" sz="2400" dirty="0"/>
              <a:t>by a linear polynomial </a:t>
            </a:r>
            <a:r>
              <a:rPr lang="en-US" sz="2400" i="1" dirty="0" smtClean="0"/>
              <a:t>x-r</a:t>
            </a:r>
            <a:r>
              <a:rPr lang="en-US" sz="2400" dirty="0" smtClean="0"/>
              <a:t> </a:t>
            </a:r>
            <a:r>
              <a:rPr lang="en-US" sz="2400" dirty="0"/>
              <a:t>is equal </a:t>
            </a:r>
            <a:r>
              <a:rPr lang="en-US" sz="2400" dirty="0" smtClean="0"/>
              <a:t>to </a:t>
            </a:r>
            <a:r>
              <a:rPr lang="en-US" sz="2400" i="1" dirty="0" smtClean="0"/>
              <a:t>f(r)</a:t>
            </a:r>
            <a:r>
              <a:rPr lang="en-US" sz="2400" dirty="0" smtClean="0"/>
              <a:t>. 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451547" y="2743860"/>
            <a:ext cx="1071123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dirty="0"/>
              <a:t>For example: For the </a:t>
            </a:r>
            <a:r>
              <a:rPr lang="en-US" sz="2400" dirty="0" smtClean="0"/>
              <a:t>polynomial </a:t>
            </a:r>
            <a:r>
              <a:rPr lang="en-US" sz="2400" i="1" dirty="0" smtClean="0"/>
              <a:t>f(x)=x</a:t>
            </a:r>
            <a:r>
              <a:rPr lang="en-US" sz="2400" i="1" baseline="30000" dirty="0" smtClean="0"/>
              <a:t>2</a:t>
            </a:r>
            <a:r>
              <a:rPr lang="en-US" sz="2400" i="1" dirty="0" smtClean="0"/>
              <a:t> +5x-6</a:t>
            </a:r>
            <a:r>
              <a:rPr lang="en-US" sz="2400" dirty="0" smtClean="0"/>
              <a:t>, the </a:t>
            </a:r>
            <a:r>
              <a:rPr lang="en-US" sz="2400" dirty="0"/>
              <a:t>division of the </a:t>
            </a:r>
            <a:r>
              <a:rPr lang="en-US" sz="2400" dirty="0" smtClean="0"/>
              <a:t>polynomial </a:t>
            </a:r>
            <a:r>
              <a:rPr lang="en-US" sz="2400" i="1" dirty="0" smtClean="0"/>
              <a:t>f(x)</a:t>
            </a:r>
            <a:r>
              <a:rPr lang="en-US" sz="2400" dirty="0" smtClean="0"/>
              <a:t> by </a:t>
            </a:r>
            <a:r>
              <a:rPr lang="en-US" sz="2400" i="1" dirty="0" smtClean="0"/>
              <a:t>x-3</a:t>
            </a:r>
            <a:r>
              <a:rPr lang="en-US" sz="2400" dirty="0" smtClean="0"/>
              <a:t> yields 18, so f(3)=18 (</a:t>
            </a:r>
            <a:r>
              <a:rPr lang="en-US" sz="2400" dirty="0"/>
              <a:t>Remainder). 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xmlns="" val="930138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3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1518</TotalTime>
  <Words>2161</Words>
  <Application>Microsoft Office PowerPoint</Application>
  <PresentationFormat>Custom</PresentationFormat>
  <Paragraphs>225</Paragraphs>
  <Slides>26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Flow</vt:lpstr>
      <vt:lpstr>Slide 1</vt:lpstr>
      <vt:lpstr> Objectives</vt:lpstr>
      <vt:lpstr>Expression</vt:lpstr>
      <vt:lpstr>Slide 4</vt:lpstr>
      <vt:lpstr>Polynomial</vt:lpstr>
      <vt:lpstr>Zeros</vt:lpstr>
      <vt:lpstr>Equation &amp; Identity</vt:lpstr>
      <vt:lpstr>Roots / Solutions of an Equation</vt:lpstr>
      <vt:lpstr>Remainder theorem</vt:lpstr>
      <vt:lpstr>Factor theorem</vt:lpstr>
      <vt:lpstr>Quadratic Equation </vt:lpstr>
      <vt:lpstr>Solution of the Quadratic Equation</vt:lpstr>
      <vt:lpstr>Discriminant </vt:lpstr>
      <vt:lpstr>Solve the equation  x2 +5x +6=0</vt:lpstr>
      <vt:lpstr>Solve the equation  x2 +5x +6=0</vt:lpstr>
      <vt:lpstr>Solve the equation  x2 +5x +6=0</vt:lpstr>
      <vt:lpstr>Solve the equation x3 -3x2 +3x -1=0</vt:lpstr>
      <vt:lpstr>Solve the equation  4x3 -24x2 +23x +18=0 having that the roots are in arithmetical progression. </vt:lpstr>
      <vt:lpstr>Solve the equation  3x3 -26x2 +52x -24=0 having that the roots are in geometrical progression. </vt:lpstr>
      <vt:lpstr>Solve the equation  2x3 -x2 -22x -24=0 having that two of the roots are in the ratio 3:4. </vt:lpstr>
      <vt:lpstr>Solve the equation  24x3 -14x2 -63x+45=0 having that one root being double to another. </vt:lpstr>
      <vt:lpstr>From an equation whose roots are 1, 2, 3 &amp;4.</vt:lpstr>
      <vt:lpstr>Solve the equation x4 -16x3 +86x2 -176x+105=0 whose two roots being 1 &amp; 7. </vt:lpstr>
      <vt:lpstr>The quadratic equation x2 -4x-1=2k(x-5) where k is a constant, has two equal roots. Calculate the possible value of k.  </vt:lpstr>
      <vt:lpstr>  Find the values of k for which the equation 2x2 +5x+3-k=0  has two real distinct roots.   </vt:lpstr>
      <vt:lpstr>  How many real, positive, negative &amp; imaginary roots of the equation  6x4 -13x3 -35x2 -x+3=0  have?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Engineering Mathematics</dc:title>
  <dc:creator>MST. Arifa Akter</dc:creator>
  <cp:lastModifiedBy>Masuma Parvin</cp:lastModifiedBy>
  <cp:revision>190</cp:revision>
  <dcterms:created xsi:type="dcterms:W3CDTF">2020-03-29T10:13:13Z</dcterms:created>
  <dcterms:modified xsi:type="dcterms:W3CDTF">2021-02-28T14:46:09Z</dcterms:modified>
</cp:coreProperties>
</file>