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EFF"/>
    <a:srgbClr val="FE7F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pPr/>
              <a:t>2/28/2021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A7-1E49-F641-A1FC-0199097CED91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2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05C-E552-534D-9344-24F9FD149A23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3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888-9378-F44C-B7B1-1D56F17F1D2D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7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5B1-8AA4-8047-B0CB-1E42AFB10D8F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4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E8DC-E858-B242-AC2D-02D380A6733B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9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830A-574F-7046-BE32-3D1E8C7FC9EA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3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EEC-1FD1-964E-9CA5-FC9B5340EE9C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7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5603-F08C-104A-9890-A75A10D23249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6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2CE3-DFD7-CD4F-8334-05506261BF5E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8F0-2595-D244-B5DB-9B20D10C57E7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1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B3DE-2757-984D-9135-7C0CBFACDA65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5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044B-0F47-F34C-8D5D-169574A91704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5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21/00wfyl915mnf0l7wvpkn6kc80000gn/T/com.microsoft.Powerpoint/converted_emf.em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21/00wfyl915mnf0l7wvpkn6kc80000gn/T/com.microsoft.Powerpoint/converted_emf.em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62" y="542383"/>
            <a:ext cx="8372475" cy="156851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Pascal’s Triangle &amp; Binomial Theorem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992" y="2314799"/>
            <a:ext cx="6196013" cy="15685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Masuma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Lecturer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Daffodil International University</a:t>
            </a: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2CB00646-DE60-8548-AF4B-72696A3A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79" b="35014"/>
          <a:stretch/>
        </p:blipFill>
        <p:spPr>
          <a:xfrm>
            <a:off x="3397248" y="5129706"/>
            <a:ext cx="5404693" cy="163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081293-C500-554D-B4BD-AF49E3C8AD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9A9F28-060E-4A4F-A7FF-E1B2D6255BF2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7D600B-16BE-544A-A0F9-213961DED6B7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96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-94269"/>
            <a:ext cx="11712342" cy="12048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(cont.…) 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10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138903" y="1110626"/>
                <a:ext cx="11914194" cy="5170711"/>
              </a:xfrm>
              <a:prstGeom prst="rect">
                <a:avLst/>
              </a:prstGeom>
              <a:noFill/>
              <a:ln w="190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𝐱𝐩𝐚𝐧𝐝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𝟏𝟎𝐭𝐡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𝐭𝐞𝐫𝐦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𝐨𝐟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1+3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x-none" sz="2000" dirty="0">
                    <a:latin typeface="Century" panose="02040604050505020304" pitchFamily="18" charset="0"/>
                  </a:rPr>
                  <a:t>The (r+1)th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x-none" sz="2000" dirty="0">
                    <a:latin typeface="Century" panose="02040604050505020304" pitchFamily="18" charset="0"/>
                  </a:rPr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⋯(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x-none" sz="2000" dirty="0">
                    <a:latin typeface="Century" panose="020406040505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tx1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x-none" sz="2000" dirty="0">
                    <a:solidFill>
                      <a:schemeClr val="tx1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he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𝟏𝟎𝐭𝐡</m:t>
                    </m:r>
                    <m:r>
                      <a:rPr lang="en-US" sz="20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𝐭𝐞𝐫𝐦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⋯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[Here,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9!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16.13.10.7.4.1.(−2)(−5)(−8)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9!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1040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3" y="1110626"/>
                <a:ext cx="11914194" cy="5170711"/>
              </a:xfrm>
              <a:prstGeom prst="rect">
                <a:avLst/>
              </a:prstGeom>
              <a:blipFill>
                <a:blip r:embed="rId3"/>
                <a:stretch>
                  <a:fillRect l="-532"/>
                </a:stretch>
              </a:blipFill>
              <a:ln w="19050">
                <a:noFill/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3350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-94269"/>
            <a:ext cx="11712342" cy="12048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(cont.…) 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11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146616" y="1037258"/>
                <a:ext cx="11914194" cy="5021952"/>
              </a:xfrm>
              <a:prstGeom prst="rect">
                <a:avLst/>
              </a:prstGeom>
              <a:noFill/>
              <a:ln w="190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term independent of 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x-none" sz="2000" dirty="0">
                    <a:latin typeface="Century" panose="02040604050505020304" pitchFamily="18" charset="0"/>
                  </a:rPr>
                  <a:t>The (r+1)th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x-none" sz="2000" dirty="0">
                    <a:latin typeface="Century" panose="02040604050505020304" pitchFamily="18" charset="0"/>
                  </a:rPr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⋯(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x-none" sz="2000" dirty="0">
                    <a:latin typeface="Century" panose="020406040505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tx1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x-none" sz="2000" dirty="0">
                    <a:solidFill>
                      <a:schemeClr val="tx1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he </a:t>
                </a:r>
                <a:r>
                  <a:rPr lang="x-none" sz="2000" b="1" dirty="0">
                    <a:solidFill>
                      <a:srgbClr val="00B050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(r+1)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𝐭𝐡</m:t>
                    </m:r>
                    <m:r>
                      <a:rPr lang="en-US" sz="20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𝐭𝐞𝐫𝐦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>
                    <a:solidFill>
                      <a:srgbClr val="009EFF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[Here,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=9,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=?</m:t>
                    </m:r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9E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9E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9E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srgbClr val="009E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 question,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9−3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⟹9−3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=0⟹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=3.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desired term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9−3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.3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1792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6" y="1037258"/>
                <a:ext cx="11914194" cy="5021952"/>
              </a:xfrm>
              <a:prstGeom prst="rect">
                <a:avLst/>
              </a:prstGeom>
              <a:blipFill>
                <a:blip r:embed="rId3"/>
                <a:stretch>
                  <a:fillRect l="-640"/>
                </a:stretch>
              </a:blipFill>
              <a:ln w="19050">
                <a:noFill/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0671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-94269"/>
            <a:ext cx="11712342" cy="12048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(cont.…) 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12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226734" y="1682514"/>
                <a:ext cx="7725822" cy="2736775"/>
              </a:xfrm>
              <a:prstGeom prst="rect">
                <a:avLst/>
              </a:prstGeom>
              <a:noFill/>
              <a:ln w="190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Exercise:</a:t>
                </a:r>
              </a:p>
              <a:p>
                <a:pPr marL="1371600" lvl="2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general term in the expansion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20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0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0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371600" lvl="2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first fourth term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371600" lvl="2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734" y="1682514"/>
                <a:ext cx="7725822" cy="2736775"/>
              </a:xfrm>
              <a:prstGeom prst="rect">
                <a:avLst/>
              </a:prstGeom>
              <a:blipFill>
                <a:blip r:embed="rId3"/>
                <a:stretch>
                  <a:fillRect l="-984" b="-463"/>
                </a:stretch>
              </a:blipFill>
              <a:ln w="19050">
                <a:noFill/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3690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6859E8A-012C-3B42-A8CC-59E136CA93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B74F38-2F02-D34B-B260-296E303A10A8}"/>
              </a:ext>
            </a:extLst>
          </p:cNvPr>
          <p:cNvSpPr txBox="1"/>
          <p:nvPr/>
        </p:nvSpPr>
        <p:spPr>
          <a:xfrm>
            <a:off x="945338" y="1139599"/>
            <a:ext cx="784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binomial expression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sum or difference of two terms. </a:t>
            </a:r>
          </a:p>
          <a:p>
            <a:endParaRPr lang="x-none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FF5EEC-0E62-BB49-8BE8-53230585A0EA}"/>
                  </a:ext>
                </a:extLst>
              </p:cNvPr>
              <p:cNvSpPr/>
              <p:nvPr/>
            </p:nvSpPr>
            <p:spPr>
              <a:xfrm>
                <a:off x="2804931" y="1759198"/>
                <a:ext cx="6096000" cy="11985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+1,  2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3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all binomial expressions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FF5EEC-0E62-BB49-8BE8-53230585A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931" y="1759198"/>
                <a:ext cx="6096000" cy="1198598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36FD00-67B4-5448-9891-6E196CAAF0EC}"/>
              </a:ext>
            </a:extLst>
          </p:cNvPr>
          <p:cNvSpPr/>
          <p:nvPr/>
        </p:nvSpPr>
        <p:spPr>
          <a:xfrm>
            <a:off x="945338" y="3019550"/>
            <a:ext cx="6044475" cy="60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expand binomial expression ???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BA6E45-DFD7-3A4D-A292-B08FFD185D61}"/>
                  </a:ext>
                </a:extLst>
              </p:cNvPr>
              <p:cNvSpPr/>
              <p:nvPr/>
            </p:nvSpPr>
            <p:spPr>
              <a:xfrm>
                <a:off x="6096000" y="3753199"/>
                <a:ext cx="5031127" cy="1200329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=(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+1)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BA6E45-DFD7-3A4D-A292-B08FFD185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53199"/>
                <a:ext cx="5031127" cy="1200329"/>
              </a:xfrm>
              <a:prstGeom prst="rect">
                <a:avLst/>
              </a:prstGeom>
              <a:blipFill>
                <a:blip r:embed="rId5"/>
                <a:stretch>
                  <a:fillRect b="-6186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D9B952-DDC4-824A-9EB6-DDCCE8B5C8E8}"/>
                  </a:ext>
                </a:extLst>
              </p:cNvPr>
              <p:cNvSpPr/>
              <p:nvPr/>
            </p:nvSpPr>
            <p:spPr>
              <a:xfrm>
                <a:off x="1324352" y="5295017"/>
                <a:ext cx="9208624" cy="1198598"/>
              </a:xfrm>
              <a:prstGeom prst="rect">
                <a:avLst/>
              </a:prstGeom>
              <a:ln w="1905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 7 terms!!!!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it easy????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D9B952-DDC4-824A-9EB6-DDCCE8B5C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2" y="5295017"/>
                <a:ext cx="9208624" cy="1198598"/>
              </a:xfrm>
              <a:prstGeom prst="rect">
                <a:avLst/>
              </a:prstGeom>
              <a:blipFill>
                <a:blip r:embed="rId6"/>
                <a:stretch>
                  <a:fillRect b="-10309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E64F5565-BB20-3D44-9238-C4A77CE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2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62138C-B139-8A41-A236-FA678E6AE04D}"/>
                  </a:ext>
                </a:extLst>
              </p:cNvPr>
              <p:cNvSpPr/>
              <p:nvPr/>
            </p:nvSpPr>
            <p:spPr>
              <a:xfrm>
                <a:off x="897537" y="3753199"/>
                <a:ext cx="5031127" cy="1200329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362138C-B139-8A41-A236-FA678E6AE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37" y="3753199"/>
                <a:ext cx="5031127" cy="1200329"/>
              </a:xfrm>
              <a:prstGeom prst="rect">
                <a:avLst/>
              </a:prstGeom>
              <a:blipFill>
                <a:blip r:embed="rId7"/>
                <a:stretch>
                  <a:fillRect b="-6186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915C5B-7C2E-8540-B889-78F57F59FCCE}"/>
              </a:ext>
            </a:extLst>
          </p:cNvPr>
          <p:cNvPicPr>
            <a:picLocks noChangeAspect="1"/>
          </p:cNvPicPr>
          <p:nvPr/>
        </p:nvPicPr>
        <p:blipFill>
          <a:blip r:link="rId8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693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Pascal’s triangle</a:t>
            </a:r>
          </a:p>
        </p:txBody>
      </p:sp>
      <p:pic>
        <p:nvPicPr>
          <p:cNvPr id="104" name="Content Placeholder 10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451" y="2298885"/>
            <a:ext cx="4557777" cy="3209992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420CF2-49E6-254A-841E-FDC22B312DE1}"/>
              </a:ext>
            </a:extLst>
          </p:cNvPr>
          <p:cNvGrpSpPr>
            <a:grpSpLocks noChangeAspect="1"/>
          </p:cNvGrpSpPr>
          <p:nvPr/>
        </p:nvGrpSpPr>
        <p:grpSpPr>
          <a:xfrm>
            <a:off x="3161161" y="1925603"/>
            <a:ext cx="2934839" cy="2510774"/>
            <a:chOff x="2640164" y="1360746"/>
            <a:chExt cx="2717444" cy="2324790"/>
          </a:xfrm>
        </p:grpSpPr>
        <p:sp>
          <p:nvSpPr>
            <p:cNvPr id="105" name="TextBox 104"/>
            <p:cNvSpPr txBox="1"/>
            <p:nvPr/>
          </p:nvSpPr>
          <p:spPr>
            <a:xfrm>
              <a:off x="4778061" y="1360746"/>
              <a:ext cx="579547" cy="31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Row</a:t>
              </a: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>
              <a:off x="2640164" y="2009107"/>
              <a:ext cx="20116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900408" y="1875957"/>
              <a:ext cx="334851" cy="31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0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3094628" y="2251658"/>
              <a:ext cx="15544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4898260" y="2105631"/>
              <a:ext cx="334851" cy="31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3362939" y="2532848"/>
              <a:ext cx="1280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896113" y="2386821"/>
              <a:ext cx="334851" cy="31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2</a:t>
              </a: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flipH="1">
              <a:off x="3734282" y="2839796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4893965" y="2693769"/>
              <a:ext cx="334851" cy="31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3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H="1">
              <a:off x="4079867" y="3185381"/>
              <a:ext cx="5486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4891817" y="3013596"/>
              <a:ext cx="334851" cy="31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H="1">
              <a:off x="4361057" y="3518087"/>
              <a:ext cx="274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889669" y="3372060"/>
              <a:ext cx="334851" cy="31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266218" y="5579906"/>
            <a:ext cx="54748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triangle is called Pascal’s Triangle (named after mathematician Blaise Pascal)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266218" y="1043035"/>
            <a:ext cx="1836066" cy="2190257"/>
            <a:chOff x="7037477" y="619590"/>
            <a:chExt cx="1836066" cy="2190257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88993" y="619590"/>
              <a:ext cx="1718297" cy="1828800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7037477" y="2532848"/>
              <a:ext cx="1836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Blaise Pascal (1623-1662)</a:t>
              </a: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360906" y="1121954"/>
            <a:ext cx="5418108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Pascal’s triangle starts with 1.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row of the triangle begins and ends with 1.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term is sum of the two numbers above it.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Pascal’s triangle determines the coefficients of each term in binomial expansion.</a:t>
            </a:r>
          </a:p>
        </p:txBody>
      </p:sp>
      <p:pic>
        <p:nvPicPr>
          <p:cNvPr id="22" name="Picture 21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718C4CA2-B471-B641-BE1D-D2CAC30528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34" name="Slide Number Placeholder 15">
            <a:extLst>
              <a:ext uri="{FF2B5EF4-FFF2-40B4-BE49-F238E27FC236}">
                <a16:creationId xmlns:a16="http://schemas.microsoft.com/office/drawing/2014/main" xmlns="" id="{948534A9-3E72-1547-B981-53B130FA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3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92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50" y="41537"/>
            <a:ext cx="10525331" cy="9595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Pascal’s triangle to expand binomial expression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666668" y="1853397"/>
            <a:ext cx="95954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row number in Pascal’s Triangle represents the exponent n of the binomial.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number in that row of Pascal’s triangle represents the coefficients of each term when expanded.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exponents of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 by 1 in every term, and the exponents of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by 1in every term.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114022" y="1002040"/>
                <a:ext cx="103412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expand the binomial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Pascal’s triangle easily by the following procedure: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022" y="1002040"/>
                <a:ext cx="10341228" cy="830997"/>
              </a:xfrm>
              <a:prstGeom prst="rect">
                <a:avLst/>
              </a:prstGeom>
              <a:blipFill>
                <a:blip r:embed="rId3"/>
                <a:stretch>
                  <a:fillRect l="-859" t="-6061" r="-982" b="-1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269085" y="3737544"/>
                <a:ext cx="6512110" cy="240065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expression exponent is 4 so we will use 4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 in pascal’s triangle.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085" y="3737544"/>
                <a:ext cx="6512110" cy="2400657"/>
              </a:xfrm>
              <a:prstGeom prst="rect">
                <a:avLst/>
              </a:prstGeom>
              <a:blipFill>
                <a:blip r:embed="rId4"/>
                <a:stretch>
                  <a:fillRect l="-973" r="-778" b="-5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Content Placeholder 10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758" y="3895875"/>
            <a:ext cx="4220164" cy="2972215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DDD680-1659-5243-8BD9-B4272887C36B}"/>
              </a:ext>
            </a:extLst>
          </p:cNvPr>
          <p:cNvGrpSpPr/>
          <p:nvPr/>
        </p:nvGrpSpPr>
        <p:grpSpPr>
          <a:xfrm>
            <a:off x="2263902" y="3754095"/>
            <a:ext cx="2752169" cy="2153094"/>
            <a:chOff x="3039410" y="3360562"/>
            <a:chExt cx="2752169" cy="2153094"/>
          </a:xfrm>
        </p:grpSpPr>
        <p:sp>
          <p:nvSpPr>
            <p:cNvPr id="26" name="TextBox 25"/>
            <p:cNvSpPr txBox="1"/>
            <p:nvPr/>
          </p:nvSpPr>
          <p:spPr>
            <a:xfrm>
              <a:off x="4991639" y="3360562"/>
              <a:ext cx="799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Row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039410" y="3812149"/>
              <a:ext cx="20116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99654" y="3678999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0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493874" y="4054700"/>
              <a:ext cx="15544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97506" y="3908673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3762185" y="4335890"/>
              <a:ext cx="1280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295359" y="4189863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2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4133528" y="4642838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93211" y="4496811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3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479113" y="4988423"/>
              <a:ext cx="5486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91063" y="4816638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4760303" y="5321129"/>
              <a:ext cx="274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288915" y="5175102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85094" y="5210171"/>
            <a:ext cx="3316363" cy="285229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39" name="Slide Number Placeholder 15">
            <a:extLst>
              <a:ext uri="{FF2B5EF4-FFF2-40B4-BE49-F238E27FC236}">
                <a16:creationId xmlns:a16="http://schemas.microsoft.com/office/drawing/2014/main" xmlns="" id="{99DE3CAD-84C0-5A44-9F80-36BB54A0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4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1C9BBA-08EC-E844-B2C4-3FAFD08907BB}"/>
                  </a:ext>
                </a:extLst>
              </p:cNvPr>
              <p:cNvSpPr txBox="1"/>
              <p:nvPr/>
            </p:nvSpPr>
            <p:spPr>
              <a:xfrm>
                <a:off x="5247581" y="3722928"/>
                <a:ext cx="6512110" cy="2400657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1C9BBA-08EC-E844-B2C4-3FAFD0890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81" y="3722928"/>
                <a:ext cx="6512110" cy="2400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7429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4" grpId="0" animBg="1"/>
      <p:bldP spid="5" grpId="0" animBg="1"/>
      <p:bldP spid="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50" y="-19058"/>
            <a:ext cx="11455250" cy="827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binomial expansion (using Pascal’s triangle)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865900" y="890686"/>
                <a:ext cx="6889138" cy="1475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𝐱𝐩𝐚𝐧𝐝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00" y="890686"/>
                <a:ext cx="6889138" cy="1475999"/>
              </a:xfrm>
              <a:prstGeom prst="rect">
                <a:avLst/>
              </a:prstGeom>
              <a:blipFill>
                <a:blip r:embed="rId3"/>
                <a:stretch>
                  <a:fillRect l="-73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Content Placeholder 10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783" y="3201395"/>
            <a:ext cx="4220164" cy="2972215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DDD680-1659-5243-8BD9-B4272887C36B}"/>
              </a:ext>
            </a:extLst>
          </p:cNvPr>
          <p:cNvGrpSpPr/>
          <p:nvPr/>
        </p:nvGrpSpPr>
        <p:grpSpPr>
          <a:xfrm>
            <a:off x="2182877" y="3059615"/>
            <a:ext cx="2752169" cy="2153094"/>
            <a:chOff x="3039410" y="3360562"/>
            <a:chExt cx="2752169" cy="2153094"/>
          </a:xfrm>
        </p:grpSpPr>
        <p:sp>
          <p:nvSpPr>
            <p:cNvPr id="26" name="TextBox 25"/>
            <p:cNvSpPr txBox="1"/>
            <p:nvPr/>
          </p:nvSpPr>
          <p:spPr>
            <a:xfrm>
              <a:off x="4991639" y="3360562"/>
              <a:ext cx="799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Row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039410" y="3812149"/>
              <a:ext cx="20116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99654" y="3678999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0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493874" y="4054700"/>
              <a:ext cx="15544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97506" y="3908673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3762185" y="4335890"/>
              <a:ext cx="1280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295359" y="4189863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2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4133528" y="4642838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93211" y="4496811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3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479113" y="4988423"/>
              <a:ext cx="5486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91063" y="4816638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4760303" y="5321129"/>
              <a:ext cx="274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288915" y="5175102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9FC436-C3DD-9447-B887-588E8B755DDE}"/>
              </a:ext>
            </a:extLst>
          </p:cNvPr>
          <p:cNvSpPr/>
          <p:nvPr/>
        </p:nvSpPr>
        <p:spPr>
          <a:xfrm>
            <a:off x="524695" y="4206729"/>
            <a:ext cx="3316363" cy="285229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AE7C49-3980-F046-AB3A-85A4E0B2BD6A}"/>
                  </a:ext>
                </a:extLst>
              </p:cNvPr>
              <p:cNvSpPr txBox="1"/>
              <p:nvPr/>
            </p:nvSpPr>
            <p:spPr>
              <a:xfrm>
                <a:off x="5012516" y="3542935"/>
                <a:ext cx="7037745" cy="1766061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𝐱𝐩𝐚𝐧𝐝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=1+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3DAE7C49-3980-F046-AB3A-85A4E0B2B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16" y="3542935"/>
                <a:ext cx="7037745" cy="1766061"/>
              </a:xfrm>
              <a:prstGeom prst="rect">
                <a:avLst/>
              </a:prstGeom>
              <a:blipFill rotWithShape="0">
                <a:blip r:embed="rId6"/>
                <a:stretch>
                  <a:fillRect l="-604"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lide Number Placeholder 15">
            <a:extLst>
              <a:ext uri="{FF2B5EF4-FFF2-40B4-BE49-F238E27FC236}">
                <a16:creationId xmlns:a16="http://schemas.microsoft.com/office/drawing/2014/main" xmlns="" id="{EABB432A-F91B-7548-858B-426E5E6D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5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0B954A-EA60-D142-81CF-8D0FA8C62D3C}"/>
                  </a:ext>
                </a:extLst>
              </p:cNvPr>
              <p:cNvSpPr txBox="1"/>
              <p:nvPr/>
            </p:nvSpPr>
            <p:spPr>
              <a:xfrm>
                <a:off x="749988" y="949117"/>
                <a:ext cx="6889138" cy="1477328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=8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0B954A-EA60-D142-81CF-8D0FA8C62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88" y="949117"/>
                <a:ext cx="6889138" cy="1477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42091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-94269"/>
            <a:ext cx="11712342" cy="12048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binomial expansion (using Pascal’s triangle) (cont.…)</a:t>
            </a:r>
          </a:p>
        </p:txBody>
      </p:sp>
      <p:pic>
        <p:nvPicPr>
          <p:cNvPr id="25" name="Content Placeholder 10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783" y="3201395"/>
            <a:ext cx="4220164" cy="2972215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DDD680-1659-5243-8BD9-B4272887C36B}"/>
              </a:ext>
            </a:extLst>
          </p:cNvPr>
          <p:cNvGrpSpPr/>
          <p:nvPr/>
        </p:nvGrpSpPr>
        <p:grpSpPr>
          <a:xfrm>
            <a:off x="2182877" y="3059615"/>
            <a:ext cx="2752169" cy="2153094"/>
            <a:chOff x="3039410" y="3360562"/>
            <a:chExt cx="2752169" cy="2153094"/>
          </a:xfrm>
        </p:grpSpPr>
        <p:sp>
          <p:nvSpPr>
            <p:cNvPr id="26" name="TextBox 25"/>
            <p:cNvSpPr txBox="1"/>
            <p:nvPr/>
          </p:nvSpPr>
          <p:spPr>
            <a:xfrm>
              <a:off x="4991639" y="3360562"/>
              <a:ext cx="799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Row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039410" y="3812149"/>
              <a:ext cx="20116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99654" y="3678999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0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493874" y="4054700"/>
              <a:ext cx="15544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97506" y="3908673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3762185" y="4335890"/>
              <a:ext cx="1280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295359" y="4189863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2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4133528" y="4642838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93211" y="4496811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3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479113" y="4988423"/>
              <a:ext cx="5486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91063" y="4816638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4760303" y="5321129"/>
              <a:ext cx="274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288915" y="5175102"/>
              <a:ext cx="334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9FC436-C3DD-9447-B887-588E8B755DDE}"/>
              </a:ext>
            </a:extLst>
          </p:cNvPr>
          <p:cNvSpPr/>
          <p:nvPr/>
        </p:nvSpPr>
        <p:spPr>
          <a:xfrm>
            <a:off x="47175" y="4867129"/>
            <a:ext cx="3976185" cy="285229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75D37E-00B4-B149-835E-77D92152619C}"/>
                  </a:ext>
                </a:extLst>
              </p:cNvPr>
              <p:cNvSpPr txBox="1"/>
              <p:nvPr/>
            </p:nvSpPr>
            <p:spPr>
              <a:xfrm>
                <a:off x="115747" y="926983"/>
                <a:ext cx="11914194" cy="2107244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𝐱𝐩𝐚𝐧𝐝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−5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=1−25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+250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−1250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+3125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−3125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75D37E-00B4-B149-835E-77D921526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7" y="926983"/>
                <a:ext cx="11914194" cy="2107244"/>
              </a:xfrm>
              <a:prstGeom prst="rect">
                <a:avLst/>
              </a:prstGeom>
              <a:blipFill>
                <a:blip r:embed="rId5"/>
                <a:stretch>
                  <a:fillRect l="-425"/>
                </a:stretch>
              </a:blipFill>
              <a:ln w="19050">
                <a:solidFill>
                  <a:schemeClr val="accent5"/>
                </a:solidFill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8002B7-2651-F44D-A472-24DC3F4CF984}"/>
                  </a:ext>
                </a:extLst>
              </p:cNvPr>
              <p:cNvSpPr txBox="1"/>
              <p:nvPr/>
            </p:nvSpPr>
            <p:spPr>
              <a:xfrm>
                <a:off x="6372732" y="4218236"/>
                <a:ext cx="5073947" cy="14579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Exercise:</a:t>
                </a:r>
              </a:p>
              <a:p>
                <a:pPr marL="457200" indent="-457200">
                  <a:buAutoNum type="arabicPeriod"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AutoNum type="arabicPeriod"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8002B7-2651-F44D-A472-24DC3F4C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732" y="4218236"/>
                <a:ext cx="5073947" cy="1457900"/>
              </a:xfrm>
              <a:prstGeom prst="rect">
                <a:avLst/>
              </a:prstGeom>
              <a:blipFill>
                <a:blip r:embed="rId6"/>
                <a:stretch>
                  <a:fillRect l="-995" t="-84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6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628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-94269"/>
            <a:ext cx="11712342" cy="12048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Binomial Theorem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75D37E-00B4-B149-835E-77D92152619C}"/>
                  </a:ext>
                </a:extLst>
              </p:cNvPr>
              <p:cNvSpPr txBox="1"/>
              <p:nvPr/>
            </p:nvSpPr>
            <p:spPr>
              <a:xfrm>
                <a:off x="205338" y="728069"/>
                <a:ext cx="11914194" cy="2456506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any positive integer, then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where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binomial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coefficient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75D37E-00B4-B149-835E-77D921526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" y="728069"/>
                <a:ext cx="11914194" cy="2456506"/>
              </a:xfrm>
              <a:prstGeom prst="rect">
                <a:avLst/>
              </a:prstGeom>
              <a:blipFill>
                <a:blip r:embed="rId4"/>
                <a:stretch>
                  <a:fillRect l="-319" b="-47208"/>
                </a:stretch>
              </a:blipFill>
              <a:ln w="19050">
                <a:solidFill>
                  <a:schemeClr val="accent5"/>
                </a:solidFill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7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2E0B77-A64C-DF4E-87CD-BD2B93FA60E5}"/>
                  </a:ext>
                </a:extLst>
              </p:cNvPr>
              <p:cNvSpPr txBox="1"/>
              <p:nvPr/>
            </p:nvSpPr>
            <p:spPr>
              <a:xfrm>
                <a:off x="2147116" y="3184575"/>
                <a:ext cx="8530542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000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Note: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x-none" sz="2000">
                    <a:latin typeface="Century" panose="02040604050505020304" pitchFamily="18" charset="0"/>
                  </a:rPr>
                  <a:t>There </a:t>
                </a:r>
                <a:r>
                  <a:rPr lang="x-none" sz="2000" dirty="0">
                    <a:latin typeface="Century" panose="02040604050505020304" pitchFamily="18" charset="0"/>
                  </a:rPr>
                  <a:t>are (n+1)th terms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x-none" sz="2000" dirty="0">
                    <a:latin typeface="Century" panose="020406040505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x-none" sz="2000" dirty="0">
                    <a:latin typeface="Century" panose="02040604050505020304" pitchFamily="18" charset="0"/>
                  </a:rPr>
                  <a:t>The (r+1)th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x-none" sz="2000" dirty="0">
                    <a:latin typeface="Century" panose="02040604050505020304" pitchFamily="18" charset="0"/>
                  </a:rPr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⋯(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x-none" sz="2000" dirty="0">
                    <a:latin typeface="Century" panose="020406040505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2E0B77-A64C-DF4E-87CD-BD2B93FA6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16" y="3184575"/>
                <a:ext cx="8530542" cy="1164934"/>
              </a:xfrm>
              <a:prstGeom prst="rect">
                <a:avLst/>
              </a:prstGeom>
              <a:blipFill>
                <a:blip r:embed="rId5"/>
                <a:stretch>
                  <a:fillRect l="-594" t="-2174" b="-217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05338" y="4302264"/>
                <a:ext cx="11914194" cy="2224840"/>
              </a:xfrm>
              <a:prstGeom prst="rect">
                <a:avLst/>
              </a:prstGeom>
              <a:noFill/>
              <a:ln w="19050">
                <a:solidFill>
                  <a:srgbClr val="FE7F0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𝐱𝐩𝐚𝐧𝐝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4−1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4−2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(4−2)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(4−2)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(4−3)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.3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4.3.2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1.2.3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.4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" y="4302264"/>
                <a:ext cx="11914194" cy="2224840"/>
              </a:xfrm>
              <a:prstGeom prst="rect">
                <a:avLst/>
              </a:prstGeom>
              <a:blipFill>
                <a:blip r:embed="rId6"/>
                <a:stretch>
                  <a:fillRect l="-213"/>
                </a:stretch>
              </a:blipFill>
              <a:ln w="19050">
                <a:solidFill>
                  <a:srgbClr val="FE7F01"/>
                </a:solidFill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756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-94269"/>
            <a:ext cx="11712342" cy="12048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75D37E-00B4-B149-835E-77D92152619C}"/>
                  </a:ext>
                </a:extLst>
              </p:cNvPr>
              <p:cNvSpPr txBox="1"/>
              <p:nvPr/>
            </p:nvSpPr>
            <p:spPr>
              <a:xfrm>
                <a:off x="205338" y="762794"/>
                <a:ext cx="11914194" cy="809196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75D37E-00B4-B149-835E-77D921526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" y="762794"/>
                <a:ext cx="11914194" cy="809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/>
                </a:solidFill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8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08356" y="1640310"/>
                <a:ext cx="11914194" cy="3844770"/>
              </a:xfrm>
              <a:prstGeom prst="rect">
                <a:avLst/>
              </a:prstGeom>
              <a:noFill/>
              <a:ln w="190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𝐱𝐩𝐚𝐧𝐝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 to fourth term.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1.2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.3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6" y="1640310"/>
                <a:ext cx="11914194" cy="3844770"/>
              </a:xfrm>
              <a:prstGeom prst="rect">
                <a:avLst/>
              </a:prstGeom>
              <a:blipFill>
                <a:blip r:embed="rId5"/>
                <a:stretch>
                  <a:fillRect l="-426"/>
                </a:stretch>
              </a:blipFill>
              <a:ln w="19050">
                <a:noFill/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9871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-94269"/>
            <a:ext cx="11712342" cy="12048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(cont.…) 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75D37E-00B4-B149-835E-77D92152619C}"/>
                  </a:ext>
                </a:extLst>
              </p:cNvPr>
              <p:cNvSpPr txBox="1"/>
              <p:nvPr/>
            </p:nvSpPr>
            <p:spPr>
              <a:xfrm>
                <a:off x="205338" y="762794"/>
                <a:ext cx="11914194" cy="809196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75D37E-00B4-B149-835E-77D921526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" y="762794"/>
                <a:ext cx="11914194" cy="809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/>
                </a:solidFill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xmlns="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9</a:t>
            </a:fld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08356" y="1640310"/>
                <a:ext cx="11914194" cy="3855351"/>
              </a:xfrm>
              <a:prstGeom prst="rect">
                <a:avLst/>
              </a:prstGeom>
              <a:noFill/>
              <a:ln w="190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𝐱𝐩𝐚𝐧𝐝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 to fourth term.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2+3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2!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4−2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4−2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1−4.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.5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.5.6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1.2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.3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135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6" y="1640310"/>
                <a:ext cx="11914194" cy="3855351"/>
              </a:xfrm>
              <a:prstGeom prst="rect">
                <a:avLst/>
              </a:prstGeom>
              <a:blipFill>
                <a:blip r:embed="rId5"/>
                <a:stretch>
                  <a:fillRect l="-426"/>
                </a:stretch>
              </a:blipFill>
              <a:ln w="19050">
                <a:noFill/>
                <a:prstDash val="sys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3763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7.9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233</Words>
  <Application>Microsoft Macintosh PowerPoint</Application>
  <PresentationFormat>Custom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Pascal’s Triangle &amp; Binomial Theorem</vt:lpstr>
      <vt:lpstr>Introduction</vt:lpstr>
      <vt:lpstr>Pascal’s triangle</vt:lpstr>
      <vt:lpstr>Pascal’s triangle to expand binomial expression</vt:lpstr>
      <vt:lpstr>Examples of binomial expansion (using Pascal’s triangle)</vt:lpstr>
      <vt:lpstr>Examples of binomial expansion (using Pascal’s triangle) (cont.…)</vt:lpstr>
      <vt:lpstr>Binomial Theorem</vt:lpstr>
      <vt:lpstr>Examples</vt:lpstr>
      <vt:lpstr>Examples (cont.…) </vt:lpstr>
      <vt:lpstr>Examples (cont.…) </vt:lpstr>
      <vt:lpstr>Examples (cont.…) </vt:lpstr>
      <vt:lpstr>Examples (cont.…)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Masuma Parvin</cp:lastModifiedBy>
  <cp:revision>65</cp:revision>
  <dcterms:created xsi:type="dcterms:W3CDTF">2020-03-18T12:06:53Z</dcterms:created>
  <dcterms:modified xsi:type="dcterms:W3CDTF">2021-02-28T14:15:59Z</dcterms:modified>
</cp:coreProperties>
</file>