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94" r:id="rId4"/>
    <p:sldId id="295" r:id="rId5"/>
    <p:sldId id="298" r:id="rId6"/>
    <p:sldId id="299" r:id="rId7"/>
    <p:sldId id="268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1"/>
    <a:srgbClr val="0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96296"/>
  </p:normalViewPr>
  <p:slideViewPr>
    <p:cSldViewPr snapToGrid="0">
      <p:cViewPr varScale="1">
        <p:scale>
          <a:sx n="120" d="100"/>
          <a:sy n="120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42AE-9B91-0A49-BF12-4BE2F61F665E}" type="datetimeFigureOut">
              <a:rPr lang="x-none" smtClean="0"/>
              <a:t>9/5/20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974B-BD33-9645-BCB0-019DEDD1296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472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521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485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13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090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39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795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903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467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368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0974B-BD33-9645-BCB0-019DEDD1296D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38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5EA7-1E49-F641-A1FC-0199097CED91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705C-E552-534D-9344-24F9FD149A23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6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A888-9378-F44C-B7B1-1D56F17F1D2D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5B1-8AA4-8047-B0CB-1E42AFB10D8F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E8DC-E858-B242-AC2D-02D380A6733B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830A-574F-7046-BE32-3D1E8C7FC9EA}" type="datetime1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EEC-1FD1-964E-9CA5-FC9B5340EE9C}" type="datetime1">
              <a:rPr lang="en-US" smtClean="0"/>
              <a:t>5/9/20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5603-F08C-104A-9890-A75A10D23249}" type="datetime1">
              <a:rPr lang="en-US" smtClean="0"/>
              <a:t>5/9/20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2CE3-DFD7-CD4F-8334-05506261BF5E}" type="datetime1">
              <a:rPr lang="en-US" smtClean="0"/>
              <a:t>5/9/20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58F0-2595-D244-B5DB-9B20D10C57E7}" type="datetime1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3DE-2757-984D-9135-7C0CBFACDA65}" type="datetime1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44B-0F47-F34C-8D5D-169574A91704}" type="datetime1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D0E7-E215-437E-BEF1-21C2E5268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21/00wfyl915mnf0l7wvpkn6kc8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1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1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1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2" y="542383"/>
            <a:ext cx="8372475" cy="156851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(Part –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7992" y="2314799"/>
            <a:ext cx="6196013" cy="15685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Shirin Sultana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  <a:p>
            <a:pPr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Daffodil International University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2CB00646-DE60-8548-AF4B-72696A3A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9" b="35014"/>
          <a:stretch/>
        </p:blipFill>
        <p:spPr>
          <a:xfrm>
            <a:off x="3397248" y="5129706"/>
            <a:ext cx="5404693" cy="163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81293-C500-554D-B4BD-AF49E3C8AD38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A9F28-060E-4A4F-A7FF-E1B2D6255BF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D860D-F952-D044-B79D-D839776D874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29D29-4C80-C549-8CA3-9FE2A6934A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F534E7-D0D0-A240-80AE-6DF315FAA96A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E90575-9BEB-6144-8EF4-567FC42E3080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BB8A22-9025-CB4A-9F3F-93D06230FCED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DA75E-388E-C44F-BAE1-910885EE8412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B8188-5F54-CB4F-887C-227869A6328C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93301-E6A3-E24A-82DC-03E5F7AF321F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C5517A-6815-4E48-A5ED-F60B28889899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𝐜𝐨𝐬𝐞𝐜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𝐜𝐨𝐬𝐞𝐜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𝐜𝐨𝐭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  <a:blipFill>
                <a:blip r:embed="rId4"/>
                <a:stretch>
                  <a:fillRect l="-1173" t="-147170" b="-21509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10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2828987" y="1915766"/>
                <a:ext cx="4332258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cosec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cosec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cosec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87" y="1915766"/>
                <a:ext cx="4332258" cy="1060931"/>
              </a:xfrm>
              <a:prstGeom prst="rect">
                <a:avLst/>
              </a:prstGeom>
              <a:blipFill>
                <a:blip r:embed="rId6"/>
                <a:stretch>
                  <a:fillRect l="-20175" t="-13928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09C255-DB01-CD40-9E18-3610BE2C794C}"/>
              </a:ext>
            </a:extLst>
          </p:cNvPr>
          <p:cNvSpPr txBox="1"/>
          <p:nvPr/>
        </p:nvSpPr>
        <p:spPr>
          <a:xfrm>
            <a:off x="43411" y="688133"/>
            <a:ext cx="95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346C95-FFDA-B74E-BBAA-03FF27AA8571}"/>
              </a:ext>
            </a:extLst>
          </p:cNvPr>
          <p:cNvGrpSpPr/>
          <p:nvPr/>
        </p:nvGrpSpPr>
        <p:grpSpPr>
          <a:xfrm>
            <a:off x="296966" y="806901"/>
            <a:ext cx="6878062" cy="1060931"/>
            <a:chOff x="296966" y="806901"/>
            <a:chExt cx="6878062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985641" y="806901"/>
                  <a:ext cx="6189387" cy="106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cosec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nary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cosec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cosec</m:t>
                                        </m:r>
                                      </m:fName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cot</m:t>
                                        </m:r>
                                      </m:fName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cosec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cot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641" y="806901"/>
                  <a:ext cx="6189387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18648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296966" y="1106534"/>
              <a:ext cx="1303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751687" y="4643094"/>
                <a:ext cx="5907515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𝐜𝐨𝐬𝐞𝐜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𝒍𝒏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𝐜𝐨𝐬𝐞𝐜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𝐜𝐨𝐭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en-BD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87" y="4643094"/>
                <a:ext cx="5907515" cy="1060931"/>
              </a:xfrm>
              <a:prstGeom prst="rect">
                <a:avLst/>
              </a:prstGeom>
              <a:blipFill>
                <a:blip r:embed="rId8"/>
                <a:stretch>
                  <a:fillRect l="-15021" t="-14047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/>
              <p:nvPr/>
            </p:nvSpPr>
            <p:spPr>
              <a:xfrm>
                <a:off x="2911493" y="3024631"/>
                <a:ext cx="4522086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cosec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cosec</m:t>
                                      </m:r>
                                    </m:e>
                                    <m:sup>
                                      <m: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cosec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93" y="3024631"/>
                <a:ext cx="4522086" cy="1060931"/>
              </a:xfrm>
              <a:prstGeom prst="rect">
                <a:avLst/>
              </a:prstGeom>
              <a:blipFill>
                <a:blip r:embed="rId9"/>
                <a:stretch>
                  <a:fillRect l="-20168" t="-137647" r="-280" b="-1905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3138" y="5721396"/>
                <a:ext cx="7372350" cy="6675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sec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ec</m:t>
                        </m:r>
                        <m:r>
                          <a:rPr lang="en-US" sz="2400" b="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38" y="5721396"/>
                <a:ext cx="7372350" cy="667547"/>
              </a:xfrm>
              <a:prstGeom prst="rect">
                <a:avLst/>
              </a:prstGeom>
              <a:blipFill>
                <a:blip r:embed="rId10"/>
                <a:stretch>
                  <a:fillRect l="-1377" t="-100000" b="-1452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D74DC3-64C4-0B4F-A342-107AE861535B}"/>
                  </a:ext>
                </a:extLst>
              </p:cNvPr>
              <p:cNvSpPr/>
              <p:nvPr/>
            </p:nvSpPr>
            <p:spPr>
              <a:xfrm>
                <a:off x="7863703" y="1867832"/>
                <a:ext cx="4267758" cy="21412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solidFill>
                  <a:srgbClr val="002060"/>
                </a:solidFill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D74DC3-64C4-0B4F-A342-107AE8615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03" y="1867832"/>
                <a:ext cx="4267758" cy="2141227"/>
              </a:xfrm>
              <a:prstGeom prst="rect">
                <a:avLst/>
              </a:prstGeom>
              <a:blipFill>
                <a:blip r:embed="rId11"/>
                <a:stretch>
                  <a:fillRect l="-2065"/>
                </a:stretch>
              </a:blipFill>
              <a:ln w="222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/>
              <p:nvPr/>
            </p:nvSpPr>
            <p:spPr>
              <a:xfrm>
                <a:off x="7863703" y="4326039"/>
                <a:ext cx="3777894" cy="1060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E7CABA-7D5A-C64C-9E61-6EFAA9B37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03" y="4326039"/>
                <a:ext cx="3777894" cy="1060931"/>
              </a:xfrm>
              <a:prstGeom prst="rect">
                <a:avLst/>
              </a:prstGeom>
              <a:blipFill>
                <a:blip r:embed="rId12"/>
                <a:stretch>
                  <a:fillRect l="-30667" t="-138824" b="-190588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BEA26-1D55-0546-8623-B689EAE496C7}"/>
                  </a:ext>
                </a:extLst>
              </p:cNvPr>
              <p:cNvSpPr/>
              <p:nvPr/>
            </p:nvSpPr>
            <p:spPr>
              <a:xfrm>
                <a:off x="2828987" y="4133496"/>
                <a:ext cx="36437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cosec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BEA26-1D55-0546-8623-B689EAE49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87" y="4133496"/>
                <a:ext cx="3643753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50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5" grpId="0"/>
      <p:bldP spid="17" grpId="0"/>
      <p:bldP spid="24" grpId="0"/>
      <p:bldP spid="15" grpId="0" animBg="1"/>
      <p:bldP spid="16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3680" y="773214"/>
                <a:ext cx="105741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operation in mathematics has an inverse operation such as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Subtraction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Division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(function)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(inverse function)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(matrix)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(inverse matrix)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0" y="773214"/>
                <a:ext cx="10574168" cy="1938992"/>
              </a:xfrm>
              <a:prstGeom prst="rect">
                <a:avLst/>
              </a:prstGeom>
              <a:blipFill>
                <a:blip r:embed="rId5"/>
                <a:stretch>
                  <a:fillRect l="-839" t="-1948" b="-584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A87394D-46DA-8B4F-97CC-682AC395CC8E}"/>
              </a:ext>
            </a:extLst>
          </p:cNvPr>
          <p:cNvSpPr txBox="1"/>
          <p:nvPr/>
        </p:nvSpPr>
        <p:spPr>
          <a:xfrm>
            <a:off x="205338" y="2761500"/>
            <a:ext cx="1169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reverse process of differentiation is defined as </a:t>
            </a:r>
            <a:r>
              <a:rPr lang="en-BD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anti-differentiation</a:t>
            </a:r>
            <a:r>
              <a:rPr lang="e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simply </a:t>
            </a:r>
            <a:r>
              <a:rPr lang="en-BD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2C3CE-8FD3-FF49-BBE5-A8AFBDF0A66D}"/>
                  </a:ext>
                </a:extLst>
              </p:cNvPr>
              <p:cNvSpPr txBox="1"/>
              <p:nvPr/>
            </p:nvSpPr>
            <p:spPr>
              <a:xfrm>
                <a:off x="55607" y="3229662"/>
                <a:ext cx="3671455" cy="17622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BD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2C3CE-8FD3-FF49-BBE5-A8AFBDF0A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7" y="3229662"/>
                <a:ext cx="3671455" cy="1762214"/>
              </a:xfrm>
              <a:prstGeom prst="rect">
                <a:avLst/>
              </a:prstGeom>
              <a:blipFill>
                <a:blip r:embed="rId6"/>
                <a:stretch>
                  <a:fillRect l="-16897" t="-44286" b="-1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AB9FC38-BEBD-A445-BE9F-9B20DDAC56A2}"/>
                  </a:ext>
                </a:extLst>
              </p:cNvPr>
              <p:cNvSpPr txBox="1"/>
              <p:nvPr/>
            </p:nvSpPr>
            <p:spPr>
              <a:xfrm>
                <a:off x="162059" y="5054221"/>
                <a:ext cx="3031202" cy="17622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46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BD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AB9FC38-BEBD-A445-BE9F-9B20DDAC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9" y="5054221"/>
                <a:ext cx="3031202" cy="1762214"/>
              </a:xfrm>
              <a:prstGeom prst="rect">
                <a:avLst/>
              </a:prstGeom>
              <a:blipFill>
                <a:blip r:embed="rId7"/>
                <a:stretch>
                  <a:fillRect l="-22176" t="-44286" b="-11571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C4518A3-CDE2-B749-88FC-D007E51B0700}"/>
                  </a:ext>
                </a:extLst>
              </p:cNvPr>
              <p:cNvSpPr txBox="1"/>
              <p:nvPr/>
            </p:nvSpPr>
            <p:spPr>
              <a:xfrm>
                <a:off x="7377606" y="3698459"/>
                <a:ext cx="4741926" cy="21299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BD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BD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BD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C4518A3-CDE2-B749-88FC-D007E51B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06" y="3698459"/>
                <a:ext cx="4741926" cy="2129942"/>
              </a:xfrm>
              <a:prstGeom prst="rect">
                <a:avLst/>
              </a:prstGeom>
              <a:blipFill>
                <a:blip r:embed="rId8"/>
                <a:stretch>
                  <a:fillRect l="-8289" t="-66864" b="-9585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56206E2-880D-7E4A-909E-A8AF670D0E55}"/>
              </a:ext>
            </a:extLst>
          </p:cNvPr>
          <p:cNvGrpSpPr/>
          <p:nvPr/>
        </p:nvGrpSpPr>
        <p:grpSpPr>
          <a:xfrm>
            <a:off x="4336479" y="3872161"/>
            <a:ext cx="1911926" cy="1679911"/>
            <a:chOff x="4336479" y="3872161"/>
            <a:chExt cx="1911926" cy="1679911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6CD6A36-DE50-6B48-9070-0D9B4AA5FF6E}"/>
                </a:ext>
              </a:extLst>
            </p:cNvPr>
            <p:cNvSpPr/>
            <p:nvPr/>
          </p:nvSpPr>
          <p:spPr>
            <a:xfrm>
              <a:off x="4336479" y="4487101"/>
              <a:ext cx="1911926" cy="1064971"/>
            </a:xfrm>
            <a:prstGeom prst="arc">
              <a:avLst>
                <a:gd name="adj1" fmla="val 10777701"/>
                <a:gd name="adj2" fmla="val 21541890"/>
              </a:avLst>
            </a:prstGeom>
            <a:ln w="38100">
              <a:solidFill>
                <a:srgbClr val="FE7F0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E251B-FAFE-4747-943B-33046392FD8A}"/>
                </a:ext>
              </a:extLst>
            </p:cNvPr>
            <p:cNvSpPr txBox="1"/>
            <p:nvPr/>
          </p:nvSpPr>
          <p:spPr>
            <a:xfrm>
              <a:off x="4487563" y="3872161"/>
              <a:ext cx="1719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3200" b="1" dirty="0">
                  <a:solidFill>
                    <a:srgbClr val="FE7F0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Integral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BDED84-DC3E-4D4B-AC60-48A21CBF5640}"/>
              </a:ext>
            </a:extLst>
          </p:cNvPr>
          <p:cNvGrpSpPr/>
          <p:nvPr/>
        </p:nvGrpSpPr>
        <p:grpSpPr>
          <a:xfrm>
            <a:off x="4072609" y="4875455"/>
            <a:ext cx="2610511" cy="1683468"/>
            <a:chOff x="4072609" y="4875455"/>
            <a:chExt cx="2610511" cy="1683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8D314F-133C-AA49-AA93-9D7860A84EE1}"/>
                    </a:ext>
                  </a:extLst>
                </p:cNvPr>
                <p:cNvSpPr/>
                <p:nvPr/>
              </p:nvSpPr>
              <p:spPr>
                <a:xfrm>
                  <a:off x="4072609" y="4935785"/>
                  <a:ext cx="70827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BD" sz="32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498D314F-133C-AA49-AA93-9D7860A84E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609" y="4935785"/>
                  <a:ext cx="7082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E8A4A0-635D-1E44-8EEA-B44FA3EFFBFA}"/>
                    </a:ext>
                  </a:extLst>
                </p:cNvPr>
                <p:cNvSpPr/>
                <p:nvPr/>
              </p:nvSpPr>
              <p:spPr>
                <a:xfrm>
                  <a:off x="5947406" y="4935785"/>
                  <a:ext cx="73571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BD" sz="32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E8A4A0-635D-1E44-8EEA-B44FA3EFFB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7406" y="4935785"/>
                  <a:ext cx="73571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9DF47C49-DEE9-134F-B3C0-5AB757C8160E}"/>
                </a:ext>
              </a:extLst>
            </p:cNvPr>
            <p:cNvSpPr/>
            <p:nvPr/>
          </p:nvSpPr>
          <p:spPr>
            <a:xfrm flipH="1" flipV="1">
              <a:off x="4336479" y="4875455"/>
              <a:ext cx="1911926" cy="1064971"/>
            </a:xfrm>
            <a:prstGeom prst="arc">
              <a:avLst>
                <a:gd name="adj1" fmla="val 10777701"/>
                <a:gd name="adj2" fmla="val 21541890"/>
              </a:avLst>
            </a:prstGeom>
            <a:ln w="38100">
              <a:solidFill>
                <a:srgbClr val="0070C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04C096B-C408-4248-B503-2137797B1D57}"/>
                </a:ext>
              </a:extLst>
            </p:cNvPr>
            <p:cNvSpPr txBox="1"/>
            <p:nvPr/>
          </p:nvSpPr>
          <p:spPr>
            <a:xfrm>
              <a:off x="4321569" y="5974148"/>
              <a:ext cx="2051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3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Derivative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56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3" grpId="0" animBg="1"/>
      <p:bldP spid="147" grpId="0" animBg="1"/>
      <p:bldP spid="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Integration (cont.…)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B33037-B028-744B-A8AD-77CE3F88311D}"/>
                  </a:ext>
                </a:extLst>
              </p:cNvPr>
              <p:cNvSpPr txBox="1"/>
              <p:nvPr/>
            </p:nvSpPr>
            <p:spPr>
              <a:xfrm>
                <a:off x="7215979" y="1138325"/>
                <a:ext cx="2455884" cy="138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D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BD" sz="32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DB33037-B028-744B-A8AD-77CE3F88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79" y="1138325"/>
                <a:ext cx="2455884" cy="1383905"/>
              </a:xfrm>
              <a:prstGeom prst="rect">
                <a:avLst/>
              </a:prstGeom>
              <a:blipFill>
                <a:blip r:embed="rId5"/>
                <a:stretch>
                  <a:fillRect l="-55897" t="-140909" b="-19818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8752C1A-52B5-3440-9655-758929E2AE56}"/>
              </a:ext>
            </a:extLst>
          </p:cNvPr>
          <p:cNvGrpSpPr/>
          <p:nvPr/>
        </p:nvGrpSpPr>
        <p:grpSpPr>
          <a:xfrm>
            <a:off x="6509658" y="1062852"/>
            <a:ext cx="4284722" cy="2421568"/>
            <a:chOff x="6509658" y="1062852"/>
            <a:chExt cx="4284722" cy="2421568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B6CD6A36-DE50-6B48-9070-0D9B4AA5FF6E}"/>
                </a:ext>
              </a:extLst>
            </p:cNvPr>
            <p:cNvSpPr/>
            <p:nvPr/>
          </p:nvSpPr>
          <p:spPr>
            <a:xfrm rot="5692650" flipV="1">
              <a:off x="7888928" y="1459720"/>
              <a:ext cx="1747613" cy="953877"/>
            </a:xfrm>
            <a:prstGeom prst="arc">
              <a:avLst>
                <a:gd name="adj1" fmla="val 16683386"/>
                <a:gd name="adj2" fmla="val 20814195"/>
              </a:avLst>
            </a:prstGeom>
            <a:ln w="38100">
              <a:solidFill>
                <a:srgbClr val="0070C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E251B-FAFE-4747-943B-33046392FD8A}"/>
                </a:ext>
              </a:extLst>
            </p:cNvPr>
            <p:cNvSpPr txBox="1"/>
            <p:nvPr/>
          </p:nvSpPr>
          <p:spPr>
            <a:xfrm>
              <a:off x="7651623" y="2569320"/>
              <a:ext cx="2000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Integrand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9100A3-C523-E04A-A308-2D745DC2BB32}"/>
                </a:ext>
              </a:extLst>
            </p:cNvPr>
            <p:cNvSpPr/>
            <p:nvPr/>
          </p:nvSpPr>
          <p:spPr>
            <a:xfrm>
              <a:off x="6509658" y="3022755"/>
              <a:ext cx="42847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BD" sz="24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(function we want to integrate)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B10003-FD99-4948-96B7-13BEE80E5DE7}"/>
              </a:ext>
            </a:extLst>
          </p:cNvPr>
          <p:cNvGrpSpPr/>
          <p:nvPr/>
        </p:nvGrpSpPr>
        <p:grpSpPr>
          <a:xfrm>
            <a:off x="6001600" y="685040"/>
            <a:ext cx="2895744" cy="1076041"/>
            <a:chOff x="6001600" y="685040"/>
            <a:chExt cx="2895744" cy="1076041"/>
          </a:xfrm>
        </p:grpSpPr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9DF47C49-DEE9-134F-B3C0-5AB757C8160E}"/>
                </a:ext>
              </a:extLst>
            </p:cNvPr>
            <p:cNvSpPr/>
            <p:nvPr/>
          </p:nvSpPr>
          <p:spPr>
            <a:xfrm flipH="1" flipV="1">
              <a:off x="6985418" y="696110"/>
              <a:ext cx="1911926" cy="1064971"/>
            </a:xfrm>
            <a:prstGeom prst="arc">
              <a:avLst>
                <a:gd name="adj1" fmla="val 17901481"/>
                <a:gd name="adj2" fmla="val 45533"/>
              </a:avLst>
            </a:prstGeom>
            <a:ln w="38100">
              <a:solidFill>
                <a:srgbClr val="00B05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AF7EF0-1B32-4C4A-96F3-6772073E6EED}"/>
                </a:ext>
              </a:extLst>
            </p:cNvPr>
            <p:cNvSpPr txBox="1"/>
            <p:nvPr/>
          </p:nvSpPr>
          <p:spPr>
            <a:xfrm>
              <a:off x="6001600" y="685040"/>
              <a:ext cx="259863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BD" sz="28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Integral Symbol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41088E-AFE5-D640-80A1-1D56FD01D996}"/>
              </a:ext>
            </a:extLst>
          </p:cNvPr>
          <p:cNvGrpSpPr/>
          <p:nvPr/>
        </p:nvGrpSpPr>
        <p:grpSpPr>
          <a:xfrm>
            <a:off x="9085951" y="603204"/>
            <a:ext cx="2847271" cy="1390801"/>
            <a:chOff x="9085951" y="603204"/>
            <a:chExt cx="2847271" cy="1390801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D36AB585-8DEB-4D4B-A258-8C9CACEDA33F}"/>
                </a:ext>
              </a:extLst>
            </p:cNvPr>
            <p:cNvSpPr/>
            <p:nvPr/>
          </p:nvSpPr>
          <p:spPr>
            <a:xfrm rot="9687482" flipV="1">
              <a:off x="9085951" y="1040128"/>
              <a:ext cx="1747613" cy="953877"/>
            </a:xfrm>
            <a:prstGeom prst="arc">
              <a:avLst>
                <a:gd name="adj1" fmla="val 18143257"/>
                <a:gd name="adj2" fmla="val 20886222"/>
              </a:avLst>
            </a:prstGeom>
            <a:ln w="38100">
              <a:solidFill>
                <a:srgbClr val="7030A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D06661F-F8FF-1546-BBF8-D864E635A24B}"/>
                    </a:ext>
                  </a:extLst>
                </p:cNvPr>
                <p:cNvSpPr txBox="1"/>
                <p:nvPr/>
              </p:nvSpPr>
              <p:spPr>
                <a:xfrm>
                  <a:off x="9293099" y="603204"/>
                  <a:ext cx="2640123" cy="8617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BD" sz="2800" b="1" dirty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Integral with respect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BD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D06661F-F8FF-1546-BBF8-D864E635A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3099" y="603204"/>
                  <a:ext cx="2640123" cy="861774"/>
                </a:xfrm>
                <a:prstGeom prst="rect">
                  <a:avLst/>
                </a:prstGeom>
                <a:blipFill>
                  <a:blip r:embed="rId6"/>
                  <a:stretch>
                    <a:fillRect t="-11594" b="-2318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BFBFAC-BE28-C646-947A-ABFA3D4DA4B1}"/>
                  </a:ext>
                </a:extLst>
              </p:cNvPr>
              <p:cNvSpPr txBox="1"/>
              <p:nvPr/>
            </p:nvSpPr>
            <p:spPr>
              <a:xfrm>
                <a:off x="175533" y="2187572"/>
                <a:ext cx="3671455" cy="10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D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BFBFAC-BE28-C646-947A-ABFA3D4DA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3" y="2187572"/>
                <a:ext cx="3671455" cy="1060931"/>
              </a:xfrm>
              <a:prstGeom prst="rect">
                <a:avLst/>
              </a:prstGeom>
              <a:blipFill>
                <a:blip r:embed="rId7"/>
                <a:stretch>
                  <a:fillRect l="-24828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714C988-C0C6-004A-B994-FB1C9443BE7E}"/>
              </a:ext>
            </a:extLst>
          </p:cNvPr>
          <p:cNvSpPr txBox="1"/>
          <p:nvPr/>
        </p:nvSpPr>
        <p:spPr>
          <a:xfrm>
            <a:off x="175533" y="3428015"/>
            <a:ext cx="3229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B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“+ C”</a:t>
            </a:r>
            <a:r>
              <a:rPr lang="en-BD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???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107A9E4D-FFE4-974B-AD4D-894092CF37DC}"/>
              </a:ext>
            </a:extLst>
          </p:cNvPr>
          <p:cNvSpPr/>
          <p:nvPr/>
        </p:nvSpPr>
        <p:spPr>
          <a:xfrm>
            <a:off x="3725598" y="2490517"/>
            <a:ext cx="2455884" cy="961189"/>
          </a:xfrm>
          <a:prstGeom prst="wedgeEllipseCallout">
            <a:avLst>
              <a:gd name="adj1" fmla="val -65064"/>
              <a:gd name="adj2" fmla="val -2920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BD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Constant of integration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D3FF81-5CA4-324A-8BCA-B24D37177782}"/>
              </a:ext>
            </a:extLst>
          </p:cNvPr>
          <p:cNvGrpSpPr/>
          <p:nvPr/>
        </p:nvGrpSpPr>
        <p:grpSpPr>
          <a:xfrm>
            <a:off x="4001252" y="3814034"/>
            <a:ext cx="2157360" cy="1611747"/>
            <a:chOff x="2779497" y="3319045"/>
            <a:chExt cx="2157360" cy="1611747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73DD726C-6BB6-844A-8528-B84F8C327C5B}"/>
                </a:ext>
              </a:extLst>
            </p:cNvPr>
            <p:cNvSpPr/>
            <p:nvPr/>
          </p:nvSpPr>
          <p:spPr>
            <a:xfrm rot="306613">
              <a:off x="2779497" y="3854276"/>
              <a:ext cx="2157360" cy="1076516"/>
            </a:xfrm>
            <a:prstGeom prst="arc">
              <a:avLst>
                <a:gd name="adj1" fmla="val 11169504"/>
                <a:gd name="adj2" fmla="val 299191"/>
              </a:avLst>
            </a:prstGeom>
            <a:ln w="38100">
              <a:solidFill>
                <a:srgbClr val="FE7F0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681087-F081-A544-AEDD-728BAE2805AF}"/>
                </a:ext>
              </a:extLst>
            </p:cNvPr>
            <p:cNvSpPr txBox="1"/>
            <p:nvPr/>
          </p:nvSpPr>
          <p:spPr>
            <a:xfrm>
              <a:off x="2945702" y="3319045"/>
              <a:ext cx="1719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3200" b="1" dirty="0">
                  <a:solidFill>
                    <a:srgbClr val="FE7F0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Integral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A59880-E841-DA40-820C-DC5FF37B5DAB}"/>
              </a:ext>
            </a:extLst>
          </p:cNvPr>
          <p:cNvGrpSpPr/>
          <p:nvPr/>
        </p:nvGrpSpPr>
        <p:grpSpPr>
          <a:xfrm>
            <a:off x="2348285" y="5042567"/>
            <a:ext cx="4072559" cy="1887722"/>
            <a:chOff x="1126530" y="4547578"/>
            <a:chExt cx="4072559" cy="1887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2850B6C-1954-F84D-AFE3-0D5F48F72D87}"/>
                    </a:ext>
                  </a:extLst>
                </p:cNvPr>
                <p:cNvSpPr/>
                <p:nvPr/>
              </p:nvSpPr>
              <p:spPr>
                <a:xfrm>
                  <a:off x="4463375" y="4547578"/>
                  <a:ext cx="73571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BD" sz="3200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2850B6C-1954-F84D-AFE3-0D5F48F72D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375" y="4547578"/>
                  <a:ext cx="73571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13BFD0B6-EA58-6D42-942C-8014494CED8C}"/>
                </a:ext>
              </a:extLst>
            </p:cNvPr>
            <p:cNvSpPr/>
            <p:nvPr/>
          </p:nvSpPr>
          <p:spPr>
            <a:xfrm flipH="1" flipV="1">
              <a:off x="2794618" y="4765686"/>
              <a:ext cx="2036614" cy="1064971"/>
            </a:xfrm>
            <a:prstGeom prst="arc">
              <a:avLst>
                <a:gd name="adj1" fmla="val 10363213"/>
                <a:gd name="adj2" fmla="val 21163511"/>
              </a:avLst>
            </a:prstGeom>
            <a:ln w="38100">
              <a:solidFill>
                <a:srgbClr val="0070C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BD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D6662D-05D9-E448-8609-213DD32CB64D}"/>
                </a:ext>
              </a:extLst>
            </p:cNvPr>
            <p:cNvSpPr txBox="1"/>
            <p:nvPr/>
          </p:nvSpPr>
          <p:spPr>
            <a:xfrm>
              <a:off x="2779708" y="5850525"/>
              <a:ext cx="2051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3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Derivative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9D78527-4D5E-4B4D-9DFB-119B3BBD3E0C}"/>
                    </a:ext>
                  </a:extLst>
                </p:cNvPr>
                <p:cNvSpPr/>
                <p:nvPr/>
              </p:nvSpPr>
              <p:spPr>
                <a:xfrm>
                  <a:off x="1126530" y="4564612"/>
                  <a:ext cx="2998193" cy="9541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a14:m>
                  <a:r>
                    <a:rPr lang="en-BD" sz="2800" dirty="0">
                      <a:solidFill>
                        <a:srgbClr val="0070C0"/>
                      </a:solidFill>
                    </a:rPr>
                    <a:t> </a:t>
                  </a:r>
                  <a:endParaRPr lang="en-BD" sz="28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9D78527-4D5E-4B4D-9DFB-119B3BBD3E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530" y="4564612"/>
                  <a:ext cx="2998193" cy="9541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53C097-B2C8-934B-ADF9-AA7F8768AFFB}"/>
                  </a:ext>
                </a:extLst>
              </p:cNvPr>
              <p:cNvSpPr/>
              <p:nvPr/>
            </p:nvSpPr>
            <p:spPr>
              <a:xfrm>
                <a:off x="3486108" y="4603063"/>
                <a:ext cx="722546" cy="523220"/>
              </a:xfrm>
              <a:prstGeom prst="rect">
                <a:avLst/>
              </a:prstGeom>
              <a:ln w="25400">
                <a:solidFill>
                  <a:srgbClr val="FE7F0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E7F0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BD" sz="2800" dirty="0">
                  <a:solidFill>
                    <a:srgbClr val="FE7F0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253C097-B2C8-934B-ADF9-AA7F8768A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08" y="4603063"/>
                <a:ext cx="72254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rgbClr val="FE7F01"/>
                </a:solidFill>
                <a:prstDash val="sysDot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4A033E-F163-ED4E-916F-9D94ACAAF634}"/>
                  </a:ext>
                </a:extLst>
              </p:cNvPr>
              <p:cNvSpPr txBox="1"/>
              <p:nvPr/>
            </p:nvSpPr>
            <p:spPr>
              <a:xfrm>
                <a:off x="7319792" y="4666131"/>
                <a:ext cx="2885883" cy="1166405"/>
              </a:xfrm>
              <a:prstGeom prst="rect">
                <a:avLst/>
              </a:prstGeom>
              <a:noFill/>
              <a:ln w="22225"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D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BD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B4A033E-F163-ED4E-916F-9D94ACAAF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792" y="4666131"/>
                <a:ext cx="2885883" cy="1166405"/>
              </a:xfrm>
              <a:prstGeom prst="rect">
                <a:avLst/>
              </a:prstGeom>
              <a:blipFill>
                <a:blip r:embed="rId11"/>
                <a:stretch>
                  <a:fillRect l="-48052" t="-144211" b="-197895"/>
                </a:stretch>
              </a:blipFill>
              <a:ln w="222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635F02-C73C-8949-8E6C-1AAF8207CAE1}"/>
                  </a:ext>
                </a:extLst>
              </p:cNvPr>
              <p:cNvSpPr txBox="1"/>
              <p:nvPr/>
            </p:nvSpPr>
            <p:spPr>
              <a:xfrm>
                <a:off x="390936" y="795494"/>
                <a:ext cx="5471286" cy="1426673"/>
              </a:xfrm>
              <a:prstGeom prst="rect">
                <a:avLst/>
              </a:prstGeom>
              <a:noFill/>
              <a:ln w="222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B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sometimes abosorbed into integrand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B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can be written as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B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can be written as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BD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7635F02-C73C-8949-8E6C-1AAF8207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6" y="795494"/>
                <a:ext cx="5471286" cy="1426673"/>
              </a:xfrm>
              <a:prstGeom prst="rect">
                <a:avLst/>
              </a:prstGeom>
              <a:blipFill>
                <a:blip r:embed="rId12"/>
                <a:stretch>
                  <a:fillRect t="-24348" b="-67826"/>
                </a:stretch>
              </a:blipFill>
              <a:ln w="222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319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25" grpId="0"/>
      <p:bldP spid="6" grpId="0"/>
      <p:bldP spid="14" grpId="0" animBg="1"/>
      <p:bldP spid="16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16EA61-59B0-8549-B998-AF2C5633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8" y="86038"/>
            <a:ext cx="11914194" cy="6677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Formulas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30A72C-BB5F-3843-845D-1E4A9FA64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" y="947742"/>
            <a:ext cx="12108517" cy="4549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AC87C-0A26-FB4D-A833-A5CD0505CAFD}"/>
              </a:ext>
            </a:extLst>
          </p:cNvPr>
          <p:cNvSpPr txBox="1"/>
          <p:nvPr/>
        </p:nvSpPr>
        <p:spPr>
          <a:xfrm>
            <a:off x="650825" y="6365674"/>
            <a:ext cx="926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i="1" dirty="0"/>
              <a:t>Source: </a:t>
            </a:r>
            <a:r>
              <a:rPr lang="en-US" i="1" dirty="0"/>
              <a:t>Calculus, 10th Edition. Author: Howard Anton, </a:t>
            </a:r>
            <a:r>
              <a:rPr lang="en-US" i="1" dirty="0" err="1"/>
              <a:t>Irl</a:t>
            </a:r>
            <a:r>
              <a:rPr lang="en-US" i="1" dirty="0"/>
              <a:t> C. Bivens, Stephen Davis, page. 324.</a:t>
            </a:r>
            <a:r>
              <a:rPr lang="en-BD" i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91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-1114"/>
                <a:ext cx="12192001" cy="906183"/>
              </a:xfr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1:                    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𝑐𝑓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-1114"/>
                <a:ext cx="12192001" cy="906183"/>
              </a:xfrm>
              <a:blipFill>
                <a:blip r:embed="rId4"/>
                <a:stretch>
                  <a:fillRect l="-1250" t="-97183" b="-14788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5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/>
              <p:nvPr/>
            </p:nvSpPr>
            <p:spPr>
              <a:xfrm>
                <a:off x="23560" y="1458681"/>
                <a:ext cx="5071951" cy="968598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183BF0-60F2-8149-ABF1-9E8614389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" y="1458681"/>
                <a:ext cx="5071951" cy="968598"/>
              </a:xfrm>
              <a:prstGeom prst="rect">
                <a:avLst/>
              </a:prstGeom>
              <a:blipFill>
                <a:blip r:embed="rId6"/>
                <a:stretch>
                  <a:fillRect l="-10500" t="-155844" b="-21688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/>
              <p:nvPr/>
            </p:nvSpPr>
            <p:spPr>
              <a:xfrm>
                <a:off x="4767869" y="1707847"/>
                <a:ext cx="2826826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2C3F24-E9F8-1042-9CC7-164554309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869" y="1707847"/>
                <a:ext cx="2826826" cy="968598"/>
              </a:xfrm>
              <a:prstGeom prst="rect">
                <a:avLst/>
              </a:prstGeom>
              <a:blipFill>
                <a:blip r:embed="rId7"/>
                <a:stretch>
                  <a:fillRect l="-37611" t="-150000" b="-20625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/>
              <p:nvPr/>
            </p:nvSpPr>
            <p:spPr>
              <a:xfrm>
                <a:off x="1906359" y="2311672"/>
                <a:ext cx="27620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8B689E-614C-D042-B187-ABB6D1641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9" y="2311672"/>
                <a:ext cx="276204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8B856E2-2E46-A14F-92E6-8767538083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9618" y="895572"/>
                <a:ext cx="11914194" cy="5942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nary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88B856E2-2E46-A14F-92E6-87675380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18" y="895572"/>
                <a:ext cx="11914194" cy="594292"/>
              </a:xfrm>
              <a:prstGeom prst="rect">
                <a:avLst/>
              </a:prstGeom>
              <a:blipFill>
                <a:blip r:embed="rId9"/>
                <a:stretch>
                  <a:fillRect l="-959" t="-144681" b="-20425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EA28AA-48BB-8A46-BA46-BE7CA7A17098}"/>
                  </a:ext>
                </a:extLst>
              </p:cNvPr>
              <p:cNvSpPr txBox="1"/>
              <p:nvPr/>
            </p:nvSpPr>
            <p:spPr>
              <a:xfrm>
                <a:off x="745464" y="4445033"/>
                <a:ext cx="5071951" cy="968598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EA28AA-48BB-8A46-BA46-BE7CA7A1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64" y="4445033"/>
                <a:ext cx="5071951" cy="968598"/>
              </a:xfrm>
              <a:prstGeom prst="rect">
                <a:avLst/>
              </a:prstGeom>
              <a:blipFill>
                <a:blip r:embed="rId10"/>
                <a:stretch>
                  <a:fillRect l="-19000" t="-157143" b="-21688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EA7F-995B-2C42-B961-71E6681DB1C9}"/>
                  </a:ext>
                </a:extLst>
              </p:cNvPr>
              <p:cNvSpPr txBox="1"/>
              <p:nvPr/>
            </p:nvSpPr>
            <p:spPr>
              <a:xfrm>
                <a:off x="7178891" y="4896355"/>
                <a:ext cx="3498767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≠−1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EA7F-995B-2C42-B961-71E6681DB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91" y="4896355"/>
                <a:ext cx="3498767" cy="968598"/>
              </a:xfrm>
              <a:prstGeom prst="rect">
                <a:avLst/>
              </a:prstGeom>
              <a:blipFill>
                <a:blip r:embed="rId11"/>
                <a:stretch>
                  <a:fillRect l="-34173" t="-151899" b="-208861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C522D1-68E4-8942-B2C6-053B8C086245}"/>
                  </a:ext>
                </a:extLst>
              </p:cNvPr>
              <p:cNvSpPr/>
              <p:nvPr/>
            </p:nvSpPr>
            <p:spPr>
              <a:xfrm>
                <a:off x="2628263" y="5243895"/>
                <a:ext cx="3222330" cy="838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C522D1-68E4-8942-B2C6-053B8C086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263" y="5243895"/>
                <a:ext cx="3222330" cy="838884"/>
              </a:xfrm>
              <a:prstGeom prst="rect">
                <a:avLst/>
              </a:prstGeom>
              <a:blipFill>
                <a:blip r:embed="rId12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E9E64AF8-920D-DD46-B8E4-7F3233856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9235" y="3952264"/>
                <a:ext cx="11914194" cy="5942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E9E64AF8-920D-DD46-B8E4-7F323385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35" y="3952264"/>
                <a:ext cx="11914194" cy="594292"/>
              </a:xfrm>
              <a:prstGeom prst="rect">
                <a:avLst/>
              </a:prstGeom>
              <a:blipFill>
                <a:blip r:embed="rId13"/>
                <a:stretch>
                  <a:fillRect l="-958" t="-137500" b="-2020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79D90EE2-5542-AB4E-ADB1-314F1A5605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45" y="2997492"/>
                <a:ext cx="12192001" cy="9061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2:                    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79D90EE2-5542-AB4E-ADB1-314F1A56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" y="2997492"/>
                <a:ext cx="12192001" cy="906183"/>
              </a:xfrm>
              <a:prstGeom prst="rect">
                <a:avLst/>
              </a:prstGeom>
              <a:blipFill>
                <a:blip r:embed="rId14"/>
                <a:stretch>
                  <a:fillRect l="-1250" t="-94444" b="-14583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6B74A5-48B0-9743-99C6-C1B2C37806F3}"/>
                  </a:ext>
                </a:extLst>
              </p:cNvPr>
              <p:cNvSpPr/>
              <p:nvPr/>
            </p:nvSpPr>
            <p:spPr>
              <a:xfrm>
                <a:off x="2351481" y="6053723"/>
                <a:ext cx="3222330" cy="831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6B74A5-48B0-9743-99C6-C1B2C3780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1" y="6053723"/>
                <a:ext cx="3222330" cy="831061"/>
              </a:xfrm>
              <a:prstGeom prst="rect">
                <a:avLst/>
              </a:prstGeom>
              <a:blipFill>
                <a:blip r:embed="rId1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34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 animBg="1"/>
      <p:bldP spid="7" grpId="0"/>
      <p:bldP spid="19" grpId="0"/>
      <p:bldP spid="22" grpId="0"/>
      <p:bldP spid="23" grpId="0" animBg="1"/>
      <p:bldP spid="24" grpId="0"/>
      <p:bldP spid="25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-1115"/>
                <a:ext cx="12192001" cy="2301267"/>
              </a:xfrm>
              <a:solidFill>
                <a:schemeClr val="accent6">
                  <a:lumMod val="40000"/>
                  <a:lumOff val="60000"/>
                  <a:alpha val="8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 3:</a:t>
                </a:r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⋯+</m:t>
                              </m:r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𝒅𝒙</m:t>
                      </m:r>
                    </m:oMath>
                  </m:oMathPara>
                </a14:m>
                <a:b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-1115"/>
                <a:ext cx="12192001" cy="2301267"/>
              </a:xfrm>
              <a:blipFill>
                <a:blip r:embed="rId4"/>
                <a:stretch>
                  <a:fillRect l="-11354" t="-74586" b="-134807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EA28AA-48BB-8A46-BA46-BE7CA7A17098}"/>
                  </a:ext>
                </a:extLst>
              </p:cNvPr>
              <p:cNvSpPr txBox="1"/>
              <p:nvPr/>
            </p:nvSpPr>
            <p:spPr>
              <a:xfrm>
                <a:off x="302552" y="3175622"/>
                <a:ext cx="6241123" cy="968598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EA28AA-48BB-8A46-BA46-BE7CA7A1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52" y="3175622"/>
                <a:ext cx="6241123" cy="968598"/>
              </a:xfrm>
              <a:prstGeom prst="rect">
                <a:avLst/>
              </a:prstGeom>
              <a:blipFill>
                <a:blip r:embed="rId6"/>
                <a:stretch>
                  <a:fillRect l="-13849" t="-157143" b="-21688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EA7F-995B-2C42-B961-71E6681DB1C9}"/>
                  </a:ext>
                </a:extLst>
              </p:cNvPr>
              <p:cNvSpPr txBox="1"/>
              <p:nvPr/>
            </p:nvSpPr>
            <p:spPr>
              <a:xfrm>
                <a:off x="7411992" y="4843530"/>
                <a:ext cx="3498767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≠−1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EA7F-995B-2C42-B961-71E6681DB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92" y="4843530"/>
                <a:ext cx="3498767" cy="968598"/>
              </a:xfrm>
              <a:prstGeom prst="rect">
                <a:avLst/>
              </a:prstGeom>
              <a:blipFill>
                <a:blip r:embed="rId7"/>
                <a:stretch>
                  <a:fillRect l="-33813" t="-148750" b="-20625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C522D1-68E4-8942-B2C6-053B8C086245}"/>
                  </a:ext>
                </a:extLst>
              </p:cNvPr>
              <p:cNvSpPr/>
              <p:nvPr/>
            </p:nvSpPr>
            <p:spPr>
              <a:xfrm>
                <a:off x="3042600" y="4057471"/>
                <a:ext cx="484410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EC522D1-68E4-8942-B2C6-053B8C086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600" y="4057471"/>
                <a:ext cx="4844100" cy="1060931"/>
              </a:xfrm>
              <a:prstGeom prst="rect">
                <a:avLst/>
              </a:prstGeom>
              <a:blipFill>
                <a:blip r:embed="rId8"/>
                <a:stretch>
                  <a:fillRect l="-11811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E9E64AF8-920D-DD46-B8E4-7F3233856C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9618" y="2440741"/>
                <a:ext cx="11914194" cy="5942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1: E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itle 1">
                <a:extLst>
                  <a:ext uri="{FF2B5EF4-FFF2-40B4-BE49-F238E27FC236}">
                    <a16:creationId xmlns:a16="http://schemas.microsoft.com/office/drawing/2014/main" id="{E9E64AF8-920D-DD46-B8E4-7F3233856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18" y="2440741"/>
                <a:ext cx="11914194" cy="594292"/>
              </a:xfrm>
              <a:prstGeom prst="rect">
                <a:avLst/>
              </a:prstGeom>
              <a:blipFill>
                <a:blip r:embed="rId9"/>
                <a:stretch>
                  <a:fillRect l="-959" t="-142553" b="-2063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6B74A5-48B0-9743-99C6-C1B2C37806F3}"/>
                  </a:ext>
                </a:extLst>
              </p:cNvPr>
              <p:cNvSpPr/>
              <p:nvPr/>
            </p:nvSpPr>
            <p:spPr>
              <a:xfrm>
                <a:off x="3423113" y="5092235"/>
                <a:ext cx="2952749" cy="866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A6B74A5-48B0-9743-99C6-C1B2C3780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13" y="5092235"/>
                <a:ext cx="2952749" cy="866135"/>
              </a:xfrm>
              <a:prstGeom prst="rect">
                <a:avLst/>
              </a:prstGeom>
              <a:blipFill>
                <a:blip r:embed="rId10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09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E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  <a:blipFill>
                <a:blip r:embed="rId4"/>
                <a:stretch>
                  <a:fillRect l="-1173" t="-147170" b="-21509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7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C19D4B-4771-9240-9FB5-FAF551706E3D}"/>
                  </a:ext>
                </a:extLst>
              </p:cNvPr>
              <p:cNvSpPr txBox="1"/>
              <p:nvPr/>
            </p:nvSpPr>
            <p:spPr>
              <a:xfrm>
                <a:off x="248208" y="560524"/>
                <a:ext cx="7057667" cy="968598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C19D4B-4771-9240-9FB5-FAF551706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8" y="560524"/>
                <a:ext cx="7057667" cy="968598"/>
              </a:xfrm>
              <a:prstGeom prst="rect">
                <a:avLst/>
              </a:prstGeom>
              <a:blipFill>
                <a:blip r:embed="rId6"/>
                <a:stretch>
                  <a:fillRect l="-16906" t="-155844" r="-4856" b="-216883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91DE98-CE85-8046-9DF1-24A44E85180F}"/>
                  </a:ext>
                </a:extLst>
              </p:cNvPr>
              <p:cNvSpPr txBox="1"/>
              <p:nvPr/>
            </p:nvSpPr>
            <p:spPr>
              <a:xfrm>
                <a:off x="9802966" y="1778281"/>
                <a:ext cx="2194038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91DE98-CE85-8046-9DF1-24A44E851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66" y="1778281"/>
                <a:ext cx="2194038" cy="968598"/>
              </a:xfrm>
              <a:prstGeom prst="rect">
                <a:avLst/>
              </a:prstGeom>
              <a:blipFill>
                <a:blip r:embed="rId7"/>
                <a:stretch>
                  <a:fillRect l="-36364" t="-151899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B56751-334F-5C4E-8ECB-2474D073FD3F}"/>
                  </a:ext>
                </a:extLst>
              </p:cNvPr>
              <p:cNvSpPr/>
              <p:nvPr/>
            </p:nvSpPr>
            <p:spPr>
              <a:xfrm>
                <a:off x="2331029" y="1358361"/>
                <a:ext cx="484410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B56751-334F-5C4E-8ECB-2474D073F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29" y="1358361"/>
                <a:ext cx="4844100" cy="1060931"/>
              </a:xfrm>
              <a:prstGeom prst="rect">
                <a:avLst/>
              </a:prstGeom>
              <a:blipFill>
                <a:blip r:embed="rId8"/>
                <a:stretch>
                  <a:fillRect t="-138095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BF9F5B-B3C0-B046-9260-71242D133983}"/>
                  </a:ext>
                </a:extLst>
              </p:cNvPr>
              <p:cNvSpPr/>
              <p:nvPr/>
            </p:nvSpPr>
            <p:spPr>
              <a:xfrm>
                <a:off x="2797270" y="2248531"/>
                <a:ext cx="3403514" cy="803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BF9F5B-B3C0-B046-9260-71242D133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270" y="2248531"/>
                <a:ext cx="3403514" cy="803425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4374F-3A0D-CE49-81D4-BFDBFDB78E41}"/>
                  </a:ext>
                </a:extLst>
              </p:cNvPr>
              <p:cNvSpPr txBox="1"/>
              <p:nvPr/>
            </p:nvSpPr>
            <p:spPr>
              <a:xfrm>
                <a:off x="7420705" y="1765104"/>
                <a:ext cx="2194038" cy="9949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F4374F-3A0D-CE49-81D4-BFDBFDB78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05" y="1765104"/>
                <a:ext cx="2194038" cy="994952"/>
              </a:xfrm>
              <a:prstGeom prst="rect">
                <a:avLst/>
              </a:prstGeom>
              <a:blipFill>
                <a:blip r:embed="rId10"/>
                <a:stretch>
                  <a:fillRect l="-51705" t="-148148" b="-202469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9393EA-7F97-8E48-8131-AA96171B7B5A}"/>
                  </a:ext>
                </a:extLst>
              </p:cNvPr>
              <p:cNvSpPr txBox="1"/>
              <p:nvPr/>
            </p:nvSpPr>
            <p:spPr>
              <a:xfrm>
                <a:off x="7410377" y="688133"/>
                <a:ext cx="2194038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9393EA-7F97-8E48-8131-AA96171B7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377" y="688133"/>
                <a:ext cx="2194038" cy="968598"/>
              </a:xfrm>
              <a:prstGeom prst="rect">
                <a:avLst/>
              </a:prstGeom>
              <a:blipFill>
                <a:blip r:embed="rId11"/>
                <a:stretch>
                  <a:fillRect l="-47727" t="-150633" b="-210127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898FB94-C8EF-2D49-BEE0-CA938167CD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" y="3044228"/>
                <a:ext cx="11914194" cy="805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3: E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𝐯𝐚𝐥𝐮𝐚𝐭𝐞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x-none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x-none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9898FB94-C8EF-2D49-BEE0-CA938167C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" y="3044228"/>
                <a:ext cx="11914194" cy="805565"/>
              </a:xfrm>
              <a:prstGeom prst="rect">
                <a:avLst/>
              </a:prstGeom>
              <a:blipFill>
                <a:blip r:embed="rId12"/>
                <a:stretch>
                  <a:fillRect l="-1279" t="-114286" b="-176190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DF7BFC-DF61-3B42-9A38-52F1B7764D41}"/>
                  </a:ext>
                </a:extLst>
              </p:cNvPr>
              <p:cNvSpPr txBox="1"/>
              <p:nvPr/>
            </p:nvSpPr>
            <p:spPr>
              <a:xfrm>
                <a:off x="43412" y="3841901"/>
                <a:ext cx="9759554" cy="968598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x-none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x-non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x-non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x-non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x-none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+2+7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DF7BFC-DF61-3B42-9A38-52F1B7764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" y="3841901"/>
                <a:ext cx="9759554" cy="968598"/>
              </a:xfrm>
              <a:prstGeom prst="rect">
                <a:avLst/>
              </a:prstGeom>
              <a:blipFill>
                <a:blip r:embed="rId13"/>
                <a:stretch>
                  <a:fillRect l="-9351" t="-157143" b="-215584"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2566277" y="4603375"/>
                <a:ext cx="4844100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77" y="4603375"/>
                <a:ext cx="4844100" cy="1060931"/>
              </a:xfrm>
              <a:prstGeom prst="rect">
                <a:avLst/>
              </a:prstGeom>
              <a:blipFill>
                <a:blip r:embed="rId14"/>
                <a:stretch>
                  <a:fillRect l="-14660" t="-137647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7CA52F-42AF-984F-98C3-A6475459B40A}"/>
                  </a:ext>
                </a:extLst>
              </p:cNvPr>
              <p:cNvSpPr/>
              <p:nvPr/>
            </p:nvSpPr>
            <p:spPr>
              <a:xfrm>
                <a:off x="6884228" y="4485938"/>
                <a:ext cx="4554296" cy="1295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+7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87CA52F-42AF-984F-98C3-A6475459B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228" y="4485938"/>
                <a:ext cx="4554296" cy="1295804"/>
              </a:xfrm>
              <a:prstGeom prst="rect">
                <a:avLst/>
              </a:prstGeom>
              <a:blipFill>
                <a:blip r:embed="rId15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C6AFEC-3545-6E47-9600-4046AEEEE505}"/>
                  </a:ext>
                </a:extLst>
              </p:cNvPr>
              <p:cNvSpPr/>
              <p:nvPr/>
            </p:nvSpPr>
            <p:spPr>
              <a:xfrm>
                <a:off x="2751579" y="5559589"/>
                <a:ext cx="3577784" cy="1329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+7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C6AFEC-3545-6E47-9600-4046AEEEE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579" y="5559589"/>
                <a:ext cx="3577784" cy="1329275"/>
              </a:xfrm>
              <a:prstGeom prst="rect">
                <a:avLst/>
              </a:prstGeom>
              <a:blipFill>
                <a:blip r:embed="rId16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1F522E-03AD-2844-8E83-A6BB49C1724B}"/>
                  </a:ext>
                </a:extLst>
              </p:cNvPr>
              <p:cNvSpPr/>
              <p:nvPr/>
            </p:nvSpPr>
            <p:spPr>
              <a:xfrm>
                <a:off x="6036564" y="5797110"/>
                <a:ext cx="403737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+2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1F522E-03AD-2844-8E83-A6BB49C17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64" y="5797110"/>
                <a:ext cx="4037373" cy="786177"/>
              </a:xfrm>
              <a:prstGeom prst="rect">
                <a:avLst/>
              </a:prstGeom>
              <a:blipFill>
                <a:blip r:embed="rId1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E3EBD-26E5-8C42-AF8E-B646703AC4B4}"/>
                  </a:ext>
                </a:extLst>
              </p:cNvPr>
              <p:cNvSpPr txBox="1"/>
              <p:nvPr/>
            </p:nvSpPr>
            <p:spPr>
              <a:xfrm>
                <a:off x="43412" y="4880600"/>
                <a:ext cx="2455951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E3EBD-26E5-8C42-AF8E-B646703AC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" y="4880600"/>
                <a:ext cx="2455951" cy="968598"/>
              </a:xfrm>
              <a:prstGeom prst="rect">
                <a:avLst/>
              </a:prstGeom>
              <a:blipFill>
                <a:blip r:embed="rId18"/>
                <a:stretch>
                  <a:fillRect l="-45178" t="-148750" b="-206250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2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2" grpId="0" animBg="1"/>
      <p:bldP spid="23" grpId="0" animBg="1"/>
      <p:bldP spid="24" grpId="0"/>
      <p:bldP spid="25" grpId="0"/>
      <p:bldP spid="27" grpId="0"/>
      <p:bldP spid="28" grpId="0"/>
      <p:bldP spid="31" grpId="0"/>
      <p:bldP spid="32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x-none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-28576"/>
                <a:ext cx="11914194" cy="968598"/>
              </a:xfrm>
              <a:blipFill>
                <a:blip r:embed="rId4"/>
                <a:stretch>
                  <a:fillRect l="-1173" t="-84211" b="-13815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8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4068792" y="4835853"/>
                <a:ext cx="19217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92" y="4835853"/>
                <a:ext cx="192176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E3EBD-26E5-8C42-AF8E-B646703AC4B4}"/>
                  </a:ext>
                </a:extLst>
              </p:cNvPr>
              <p:cNvSpPr txBox="1"/>
              <p:nvPr/>
            </p:nvSpPr>
            <p:spPr>
              <a:xfrm>
                <a:off x="6459640" y="4413267"/>
                <a:ext cx="2455951" cy="9685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55000"/>
                </a:schemeClr>
              </a:solid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x-none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49E3EBD-26E5-8C42-AF8E-B646703AC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40" y="4413267"/>
                <a:ext cx="2455951" cy="968598"/>
              </a:xfrm>
              <a:prstGeom prst="rect">
                <a:avLst/>
              </a:prstGeom>
              <a:blipFill>
                <a:blip r:embed="rId7"/>
                <a:stretch>
                  <a:fillRect l="-40816" t="-151899" b="-208861"/>
                </a:stretch>
              </a:blipFill>
              <a:ln w="25400">
                <a:solidFill>
                  <a:srgbClr val="00B050">
                    <a:alpha val="50000"/>
                  </a:srgbClr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09C255-DB01-CD40-9E18-3610BE2C794C}"/>
              </a:ext>
            </a:extLst>
          </p:cNvPr>
          <p:cNvSpPr txBox="1"/>
          <p:nvPr/>
        </p:nvSpPr>
        <p:spPr>
          <a:xfrm>
            <a:off x="43411" y="831013"/>
            <a:ext cx="95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D56A00-98BF-2F4C-801C-AE10AB25A74B}"/>
              </a:ext>
            </a:extLst>
          </p:cNvPr>
          <p:cNvGrpSpPr/>
          <p:nvPr/>
        </p:nvGrpSpPr>
        <p:grpSpPr>
          <a:xfrm>
            <a:off x="1357323" y="1168786"/>
            <a:ext cx="4075023" cy="461665"/>
            <a:chOff x="1357323" y="1168786"/>
            <a:chExt cx="4075023" cy="4616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BF9F5B-B3C0-B046-9260-71242D133983}"/>
                </a:ext>
              </a:extLst>
            </p:cNvPr>
            <p:cNvSpPr/>
            <p:nvPr/>
          </p:nvSpPr>
          <p:spPr>
            <a:xfrm>
              <a:off x="1357323" y="1168786"/>
              <a:ext cx="1303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B8B0239-8405-7B46-B1A9-5643F115D4FB}"/>
                    </a:ext>
                  </a:extLst>
                </p:cNvPr>
                <p:cNvSpPr/>
                <p:nvPr/>
              </p:nvSpPr>
              <p:spPr>
                <a:xfrm>
                  <a:off x="2867035" y="1168786"/>
                  <a:ext cx="256531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B8B0239-8405-7B46-B1A9-5643F115D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35" y="1168786"/>
                  <a:ext cx="2565311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DF2DF7-E459-5048-A551-D7E1C62E6337}"/>
                  </a:ext>
                </a:extLst>
              </p:cNvPr>
              <p:cNvSpPr/>
              <p:nvPr/>
            </p:nvSpPr>
            <p:spPr>
              <a:xfrm>
                <a:off x="1960484" y="1633361"/>
                <a:ext cx="4345389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DF2DF7-E459-5048-A551-D7E1C62E6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84" y="1633361"/>
                <a:ext cx="4345389" cy="793615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7CCAE4-41E8-7741-A232-A300451A34AC}"/>
                  </a:ext>
                </a:extLst>
              </p:cNvPr>
              <p:cNvSpPr/>
              <p:nvPr/>
            </p:nvSpPr>
            <p:spPr>
              <a:xfrm>
                <a:off x="1960484" y="2426268"/>
                <a:ext cx="4345389" cy="79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7CCAE4-41E8-7741-A232-A300451A3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84" y="2426268"/>
                <a:ext cx="4345389" cy="793615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29B632-B13C-AE49-A5C9-3DF60351AABC}"/>
                  </a:ext>
                </a:extLst>
              </p:cNvPr>
              <p:cNvSpPr/>
              <p:nvPr/>
            </p:nvSpPr>
            <p:spPr>
              <a:xfrm>
                <a:off x="1711128" y="3219175"/>
                <a:ext cx="434538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𝑑𝑧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29B632-B13C-AE49-A5C9-3DF60351A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28" y="3219175"/>
                <a:ext cx="4345389" cy="461665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7B7D097-FCD5-094F-BB1F-96EA2ACCD2E0}"/>
              </a:ext>
            </a:extLst>
          </p:cNvPr>
          <p:cNvGrpSpPr/>
          <p:nvPr/>
        </p:nvGrpSpPr>
        <p:grpSpPr>
          <a:xfrm>
            <a:off x="1454257" y="3947759"/>
            <a:ext cx="4149910" cy="1060931"/>
            <a:chOff x="1454257" y="3947759"/>
            <a:chExt cx="4149910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2685868" y="3947759"/>
                  <a:ext cx="2918299" cy="106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868" y="3947759"/>
                  <a:ext cx="2918299" cy="1060931"/>
                </a:xfrm>
                <a:prstGeom prst="rect">
                  <a:avLst/>
                </a:prstGeom>
                <a:blipFill>
                  <a:blip r:embed="rId12"/>
                  <a:stretch>
                    <a:fillRect l="-39827" t="-140476" r="-11688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1454257" y="4247392"/>
              <a:ext cx="1303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A36DD1-75E6-5841-8B52-B6F085AC62A9}"/>
                  </a:ext>
                </a:extLst>
              </p:cNvPr>
              <p:cNvSpPr/>
              <p:nvPr/>
            </p:nvSpPr>
            <p:spPr>
              <a:xfrm>
                <a:off x="4125944" y="5381865"/>
                <a:ext cx="22431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A36DD1-75E6-5841-8B52-B6F085AC6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44" y="5381865"/>
                <a:ext cx="2243136" cy="461665"/>
              </a:xfrm>
              <a:prstGeom prst="rect">
                <a:avLst/>
              </a:prstGeom>
              <a:blipFill>
                <a:blip r:embed="rId1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2428884" y="5799285"/>
                <a:ext cx="4039696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84" y="5799285"/>
                <a:ext cx="4039696" cy="1060931"/>
              </a:xfrm>
              <a:prstGeom prst="rect">
                <a:avLst/>
              </a:prstGeom>
              <a:blipFill>
                <a:blip r:embed="rId14"/>
                <a:stretch>
                  <a:fillRect l="-22257" t="-14047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39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 animBg="1"/>
      <p:bldP spid="3" grpId="0"/>
      <p:bldP spid="29" grpId="0"/>
      <p:bldP spid="30" grpId="0"/>
      <p:bldP spid="34" grpId="0"/>
      <p:bldP spid="3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en-US" sz="3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𝒍𝒏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𝐬𝐞𝐜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8982" y="0"/>
                <a:ext cx="11914194" cy="667547"/>
              </a:xfrm>
              <a:blipFill>
                <a:blip r:embed="rId4"/>
                <a:stretch>
                  <a:fillRect l="-1173" t="-147170" b="-215094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shirt&#10;&#10;Description automatically generated">
            <a:extLst>
              <a:ext uri="{FF2B5EF4-FFF2-40B4-BE49-F238E27FC236}">
                <a16:creationId xmlns:a16="http://schemas.microsoft.com/office/drawing/2014/main" id="{1F8BBCBE-01DE-D84B-8344-F87A0A05E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6" b="33931"/>
          <a:stretch/>
        </p:blipFill>
        <p:spPr>
          <a:xfrm>
            <a:off x="10677658" y="6123585"/>
            <a:ext cx="1352283" cy="448056"/>
          </a:xfrm>
          <a:prstGeom prst="rect">
            <a:avLst/>
          </a:prstGeom>
          <a:noFill/>
        </p:spPr>
      </p:pic>
      <p:sp>
        <p:nvSpPr>
          <p:cNvPr id="41" name="Slide Number Placeholder 15">
            <a:extLst>
              <a:ext uri="{FF2B5EF4-FFF2-40B4-BE49-F238E27FC236}">
                <a16:creationId xmlns:a16="http://schemas.microsoft.com/office/drawing/2014/main" id="{6C404278-FA96-8F42-9FCB-BC9D64B2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376" y="6492875"/>
            <a:ext cx="2743200" cy="365125"/>
          </a:xfrm>
        </p:spPr>
        <p:txBody>
          <a:bodyPr/>
          <a:lstStyle/>
          <a:p>
            <a:fld id="{20666C67-FDE4-CA4C-BB84-DAE1414D61A7}" type="slidenum">
              <a:rPr lang="en-US" sz="1600" smtClean="0"/>
              <a:t>9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/>
              <p:nvPr/>
            </p:nvSpPr>
            <p:spPr>
              <a:xfrm>
                <a:off x="3954492" y="1694995"/>
                <a:ext cx="1921764" cy="106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x-non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AD5022-F235-5841-8FEE-613DCEA89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492" y="1694995"/>
                <a:ext cx="1921764" cy="1060931"/>
              </a:xfrm>
              <a:prstGeom prst="rect">
                <a:avLst/>
              </a:prstGeom>
              <a:blipFill>
                <a:blip r:embed="rId6"/>
                <a:stretch>
                  <a:fillRect l="-32680" t="-137647" r="-22222" b="-191765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09C255-DB01-CD40-9E18-3610BE2C794C}"/>
              </a:ext>
            </a:extLst>
          </p:cNvPr>
          <p:cNvSpPr txBox="1"/>
          <p:nvPr/>
        </p:nvSpPr>
        <p:spPr>
          <a:xfrm>
            <a:off x="43411" y="688133"/>
            <a:ext cx="95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D97FC-F886-DA43-9DBA-0BDCDB777B21}"/>
              </a:ext>
            </a:extLst>
          </p:cNvPr>
          <p:cNvGrpSpPr/>
          <p:nvPr/>
        </p:nvGrpSpPr>
        <p:grpSpPr>
          <a:xfrm>
            <a:off x="1339957" y="806901"/>
            <a:ext cx="4595994" cy="1060931"/>
            <a:chOff x="1339957" y="806901"/>
            <a:chExt cx="4595994" cy="1060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/>
                <p:nvPr/>
              </p:nvSpPr>
              <p:spPr>
                <a:xfrm>
                  <a:off x="2571568" y="806901"/>
                  <a:ext cx="3364383" cy="1060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nary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x-non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x-none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B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BFF2DDD8-89A2-504A-9D29-ACB8684A11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568" y="806901"/>
                  <a:ext cx="3364383" cy="1060931"/>
                </a:xfrm>
                <a:prstGeom prst="rect">
                  <a:avLst/>
                </a:prstGeom>
                <a:blipFill>
                  <a:blip r:embed="rId7"/>
                  <a:stretch>
                    <a:fillRect l="-34586" t="-139286" b="-194048"/>
                  </a:stretch>
                </a:blipFill>
              </p:spPr>
              <p:txBody>
                <a:bodyPr/>
                <a:lstStyle/>
                <a:p>
                  <a:r>
                    <a:rPr lang="en-BD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BF761A-80D8-3740-94C8-37277234C17E}"/>
                </a:ext>
              </a:extLst>
            </p:cNvPr>
            <p:cNvSpPr/>
            <p:nvPr/>
          </p:nvSpPr>
          <p:spPr>
            <a:xfrm>
              <a:off x="1339957" y="1106534"/>
              <a:ext cx="13032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Now,</a:t>
              </a:r>
              <a:endPara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/>
              <p:nvPr/>
            </p:nvSpPr>
            <p:spPr>
              <a:xfrm>
                <a:off x="2137586" y="4923371"/>
                <a:ext cx="4207754" cy="1060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sec</m:t>
                          </m:r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53A6DB-F600-F040-8362-96755B86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86" y="4923371"/>
                <a:ext cx="4207754" cy="1060931"/>
              </a:xfrm>
              <a:prstGeom prst="rect">
                <a:avLst/>
              </a:prstGeom>
              <a:blipFill>
                <a:blip r:embed="rId8"/>
                <a:stretch>
                  <a:fillRect l="-19880" t="-140476" b="-194048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/>
              <p:nvPr/>
            </p:nvSpPr>
            <p:spPr>
              <a:xfrm>
                <a:off x="3454429" y="2656062"/>
                <a:ext cx="34750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F1E9B4-FE43-244E-987F-D4F637093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29" y="2656062"/>
                <a:ext cx="3475008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32145B-6C82-E242-BEC5-0CD57B3F0A2C}"/>
                  </a:ext>
                </a:extLst>
              </p:cNvPr>
              <p:cNvSpPr/>
              <p:nvPr/>
            </p:nvSpPr>
            <p:spPr>
              <a:xfrm>
                <a:off x="3497293" y="3113143"/>
                <a:ext cx="3475008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32145B-6C82-E242-BEC5-0CD57B3F0A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93" y="3113143"/>
                <a:ext cx="3475008" cy="7961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9A179D9-866D-AF47-A575-8BBD3DE5235A}"/>
                  </a:ext>
                </a:extLst>
              </p:cNvPr>
              <p:cNvSpPr/>
              <p:nvPr/>
            </p:nvSpPr>
            <p:spPr>
              <a:xfrm>
                <a:off x="3768761" y="3931200"/>
                <a:ext cx="42077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9A179D9-866D-AF47-A575-8BBD3DE52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761" y="3931200"/>
                <a:ext cx="4207754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C11F66-E59F-304E-95E9-8D72DA27FBB2}"/>
                  </a:ext>
                </a:extLst>
              </p:cNvPr>
              <p:cNvSpPr/>
              <p:nvPr/>
            </p:nvSpPr>
            <p:spPr>
              <a:xfrm>
                <a:off x="3497293" y="4625673"/>
                <a:ext cx="42077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7C11F66-E59F-304E-95E9-8D72DA27F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93" y="4625673"/>
                <a:ext cx="4207754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1678" y="6027065"/>
                <a:ext cx="6487323" cy="6675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Prove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x-none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47EE4BB2-699B-B94F-B741-FF1CECCFE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678" y="6027065"/>
                <a:ext cx="6487323" cy="667547"/>
              </a:xfrm>
              <a:prstGeom prst="rect">
                <a:avLst/>
              </a:prstGeom>
              <a:blipFill>
                <a:blip r:embed="rId13"/>
                <a:stretch>
                  <a:fillRect l="-1367" t="-98113" b="-145283"/>
                </a:stretch>
              </a:blipFill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94C938-00ED-EC43-9304-53FF5D6C5E8C}"/>
                  </a:ext>
                </a:extLst>
              </p:cNvPr>
              <p:cNvSpPr/>
              <p:nvPr/>
            </p:nvSpPr>
            <p:spPr>
              <a:xfrm>
                <a:off x="7259180" y="2225460"/>
                <a:ext cx="3777894" cy="1060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x-none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x-none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BD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94C938-00ED-EC43-9304-53FF5D6C5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80" y="2225460"/>
                <a:ext cx="3777894" cy="1060931"/>
              </a:xfrm>
              <a:prstGeom prst="rect">
                <a:avLst/>
              </a:prstGeom>
              <a:blipFill>
                <a:blip r:embed="rId14"/>
                <a:stretch>
                  <a:fillRect l="-31104" t="-136047" b="-18720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BD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71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5" grpId="0"/>
      <p:bldP spid="17" grpId="0"/>
      <p:bldP spid="18" grpId="0"/>
      <p:bldP spid="19" grpId="0"/>
      <p:bldP spid="22" grpId="0"/>
      <p:bldP spid="2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675</Words>
  <Application>Microsoft Macintosh PowerPoint</Application>
  <PresentationFormat>Widescreen</PresentationFormat>
  <Paragraphs>132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Integration (Part – 1)</vt:lpstr>
      <vt:lpstr>Concept of Integration</vt:lpstr>
      <vt:lpstr>Concept of Integration (cont.…)</vt:lpstr>
      <vt:lpstr>Integration Formulas</vt:lpstr>
      <vt:lpstr>Rule 1:                      ∫1▒cf(x)  dx=c∫1▒f(x)  dx</vt:lpstr>
      <vt:lpstr>Rule 3:    ∫▒[c_1 f_1 (x)+c_2 f_2 (x)+⋯+c_n f_n (x)]  dx                     =c_1 ∫▒〖f_1 (x) 〗 dx+c_2 ∫▒〖f_2 (x) 〗 dx+⋯+c_n ∫▒〖f_n (x) 〗 dx </vt:lpstr>
      <vt:lpstr>Example 2: Evaluate ∫1▒(e^x-5a^x+2)  dx</vt:lpstr>
      <vt:lpstr>Prove that ∫1▒(f^′ (x))/f(x)  dx=ln |f(x)|+C</vt:lpstr>
      <vt:lpstr>Prove that ∫1▒〖tan x〗 dx=ln |sec x|+C</vt:lpstr>
      <vt:lpstr>Prove that ∫1▒〖cosec x〗 dx=ln |cosec x-cot x|+C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Pascal’s Triangle &amp; Binomial Theorem</dc:title>
  <dc:creator>hasan.s.m.m.476</dc:creator>
  <cp:lastModifiedBy>hasan.s.m.m.476</cp:lastModifiedBy>
  <cp:revision>252</cp:revision>
  <dcterms:created xsi:type="dcterms:W3CDTF">2020-03-18T12:06:53Z</dcterms:created>
  <dcterms:modified xsi:type="dcterms:W3CDTF">2020-05-09T08:50:44Z</dcterms:modified>
</cp:coreProperties>
</file>