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12" r:id="rId2"/>
    <p:sldId id="313" r:id="rId3"/>
    <p:sldId id="326" r:id="rId4"/>
    <p:sldId id="328" r:id="rId5"/>
    <p:sldId id="344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55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356" r:id="rId32"/>
  </p:sldIdLst>
  <p:sldSz cx="9906000" cy="6858000" type="A4"/>
  <p:notesSz cx="6858000" cy="9144000"/>
  <p:defaultTextStyle>
    <a:defPPr>
      <a:defRPr lang="en-US"/>
    </a:defPPr>
    <a:lvl1pPr marL="0" algn="l" defTabSz="957851" rtl="0" eaLnBrk="1" latinLnBrk="0" hangingPunct="1">
      <a:defRPr sz="1907" kern="1200">
        <a:solidFill>
          <a:schemeClr val="tx1"/>
        </a:solidFill>
        <a:latin typeface="+mn-lt"/>
        <a:ea typeface="+mn-ea"/>
        <a:cs typeface="+mn-cs"/>
      </a:defRPr>
    </a:lvl1pPr>
    <a:lvl2pPr marL="478926" algn="l" defTabSz="957851" rtl="0" eaLnBrk="1" latinLnBrk="0" hangingPunct="1">
      <a:defRPr sz="1907" kern="1200">
        <a:solidFill>
          <a:schemeClr val="tx1"/>
        </a:solidFill>
        <a:latin typeface="+mn-lt"/>
        <a:ea typeface="+mn-ea"/>
        <a:cs typeface="+mn-cs"/>
      </a:defRPr>
    </a:lvl2pPr>
    <a:lvl3pPr marL="957851" algn="l" defTabSz="957851" rtl="0" eaLnBrk="1" latinLnBrk="0" hangingPunct="1">
      <a:defRPr sz="1907" kern="1200">
        <a:solidFill>
          <a:schemeClr val="tx1"/>
        </a:solidFill>
        <a:latin typeface="+mn-lt"/>
        <a:ea typeface="+mn-ea"/>
        <a:cs typeface="+mn-cs"/>
      </a:defRPr>
    </a:lvl3pPr>
    <a:lvl4pPr marL="1436777" algn="l" defTabSz="957851" rtl="0" eaLnBrk="1" latinLnBrk="0" hangingPunct="1">
      <a:defRPr sz="1907" kern="1200">
        <a:solidFill>
          <a:schemeClr val="tx1"/>
        </a:solidFill>
        <a:latin typeface="+mn-lt"/>
        <a:ea typeface="+mn-ea"/>
        <a:cs typeface="+mn-cs"/>
      </a:defRPr>
    </a:lvl4pPr>
    <a:lvl5pPr marL="1915703" algn="l" defTabSz="957851" rtl="0" eaLnBrk="1" latinLnBrk="0" hangingPunct="1">
      <a:defRPr sz="1907" kern="1200">
        <a:solidFill>
          <a:schemeClr val="tx1"/>
        </a:solidFill>
        <a:latin typeface="+mn-lt"/>
        <a:ea typeface="+mn-ea"/>
        <a:cs typeface="+mn-cs"/>
      </a:defRPr>
    </a:lvl5pPr>
    <a:lvl6pPr marL="2394629" algn="l" defTabSz="957851" rtl="0" eaLnBrk="1" latinLnBrk="0" hangingPunct="1">
      <a:defRPr sz="1907" kern="1200">
        <a:solidFill>
          <a:schemeClr val="tx1"/>
        </a:solidFill>
        <a:latin typeface="+mn-lt"/>
        <a:ea typeface="+mn-ea"/>
        <a:cs typeface="+mn-cs"/>
      </a:defRPr>
    </a:lvl6pPr>
    <a:lvl7pPr marL="2873554" algn="l" defTabSz="957851" rtl="0" eaLnBrk="1" latinLnBrk="0" hangingPunct="1">
      <a:defRPr sz="1907" kern="1200">
        <a:solidFill>
          <a:schemeClr val="tx1"/>
        </a:solidFill>
        <a:latin typeface="+mn-lt"/>
        <a:ea typeface="+mn-ea"/>
        <a:cs typeface="+mn-cs"/>
      </a:defRPr>
    </a:lvl7pPr>
    <a:lvl8pPr marL="3352480" algn="l" defTabSz="957851" rtl="0" eaLnBrk="1" latinLnBrk="0" hangingPunct="1">
      <a:defRPr sz="1907" kern="1200">
        <a:solidFill>
          <a:schemeClr val="tx1"/>
        </a:solidFill>
        <a:latin typeface="+mn-lt"/>
        <a:ea typeface="+mn-ea"/>
        <a:cs typeface="+mn-cs"/>
      </a:defRPr>
    </a:lvl8pPr>
    <a:lvl9pPr marL="3831406" algn="l" defTabSz="957851" rtl="0" eaLnBrk="1" latinLnBrk="0" hangingPunct="1">
      <a:defRPr sz="190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86" y="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GAA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575A5-7687-49C3-AD02-09625C72408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BDF7D-2C45-4AB4-8CBF-96A590AD93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9194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GAA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F6B94-F02A-403D-9F1A-A9B3FDF65A20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D67C0-05AC-48E8-B7EA-CF861DF7C8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2900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57851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1pPr>
    <a:lvl2pPr marL="478926" algn="l" defTabSz="957851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2pPr>
    <a:lvl3pPr marL="957851" algn="l" defTabSz="957851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3pPr>
    <a:lvl4pPr marL="1436777" algn="l" defTabSz="957851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4pPr>
    <a:lvl5pPr marL="1915703" algn="l" defTabSz="957851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5pPr>
    <a:lvl6pPr marL="2394629" algn="l" defTabSz="957851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6pPr>
    <a:lvl7pPr marL="2873554" algn="l" defTabSz="957851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7pPr>
    <a:lvl8pPr marL="3352480" algn="l" defTabSz="957851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8pPr>
    <a:lvl9pPr marL="3831406" algn="l" defTabSz="957851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334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AB225ED-6E41-4045-95F3-756E1E72582C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22029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1469B4D-3CFB-47B8-BE41-6E053A05C7E5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65540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E8B56BE-AB53-414A-AB20-292C33440FD2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93011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7A14DDB-9357-4D2F-B23A-B8C599E70FB0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629405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08B49EC-51AC-4602-AF09-24AC22071646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08676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0233893-02AA-43C8-BF7D-B60341217B23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266750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2466655-B60E-421B-BD85-33FB5C86A10F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702601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5F2ECB8-3CA0-42C8-81BA-5C631289241A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875093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6BEB2A-C59B-47E2-9F09-1F5B84AA9367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426018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6BEB2A-C59B-47E2-9F09-1F5B84AA9367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23844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CEA8300-0D4A-482A-A2CD-D08679D5DC67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498312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6BEB2A-C59B-47E2-9F09-1F5B84AA9367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054556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6BEB2A-C59B-47E2-9F09-1F5B84AA9367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875961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6BEB2A-C59B-47E2-9F09-1F5B84AA9367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539644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6BEB2A-C59B-47E2-9F09-1F5B84AA9367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36853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6BEB2A-C59B-47E2-9F09-1F5B84AA9367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613679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6BEB2A-C59B-47E2-9F09-1F5B84AA9367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2719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6BEB2A-C59B-47E2-9F09-1F5B84AA9367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702179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6BEB2A-C59B-47E2-9F09-1F5B84AA9367}" type="slidenum">
              <a:rPr lang="en-US" sz="1200"/>
              <a:pPr eaLnBrk="1" hangingPunct="1"/>
              <a:t>28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144265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6BEB2A-C59B-47E2-9F09-1F5B84AA9367}" type="slidenum">
              <a:rPr lang="en-US" sz="1200"/>
              <a:pPr eaLnBrk="1" hangingPunct="1"/>
              <a:t>29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304070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6BEB2A-C59B-47E2-9F09-1F5B84AA9367}" type="slidenum">
              <a:rPr lang="en-US" sz="1200"/>
              <a:pPr eaLnBrk="1" hangingPunct="1"/>
              <a:t>30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15218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6FFC271-0051-4E53-BC5D-47933C40C681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337631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6BEB2A-C59B-47E2-9F09-1F5B84AA9367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54669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3CE53A6-B87D-4588-A038-ED034296CA64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61333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E21FA65-B01A-46A0-8B83-EBD886425E25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88819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E97D1DB-0B2E-44A5-9EA2-97B2E7D2987A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573948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33D47A9-627B-4807-9C6B-379C2DFCBF78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72128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B5340ED-2D59-4A06-AF74-88660693963A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29044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A11CBEA-1AD2-447D-8C11-15AAB53966B4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17926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9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9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9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49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38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28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1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3B075-CABC-4E40-B6D5-513780F9E94A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07AC-31F9-476E-95E4-AA87195F41A0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16F85-D6EC-460C-B0F6-AA3002EAA957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AD9E4-05DD-4FFE-8F86-6107E48B1E07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75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75">
                <a:solidFill>
                  <a:schemeClr val="tx1">
                    <a:tint val="75000"/>
                  </a:schemeClr>
                </a:solidFill>
              </a:defRPr>
            </a:lvl1pPr>
            <a:lvl2pPr marL="489833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79665" indent="0">
              <a:buNone/>
              <a:defRPr sz="1725">
                <a:solidFill>
                  <a:schemeClr val="tx1">
                    <a:tint val="75000"/>
                  </a:schemeClr>
                </a:solidFill>
              </a:defRPr>
            </a:lvl3pPr>
            <a:lvl4pPr marL="146949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593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491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389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288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186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925C-900D-4278-8B87-702D61568F8A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3"/>
          </a:xfrm>
        </p:spPr>
        <p:txBody>
          <a:bodyPr/>
          <a:lstStyle>
            <a:lvl1pPr>
              <a:defRPr sz="3000"/>
            </a:lvl1pPr>
            <a:lvl2pPr>
              <a:defRPr sz="2550"/>
            </a:lvl2pPr>
            <a:lvl3pPr>
              <a:defRPr sz="2175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375150" cy="4525963"/>
          </a:xfrm>
        </p:spPr>
        <p:txBody>
          <a:bodyPr/>
          <a:lstStyle>
            <a:lvl1pPr>
              <a:defRPr sz="3000"/>
            </a:lvl1pPr>
            <a:lvl2pPr>
              <a:defRPr sz="2550"/>
            </a:lvl2pPr>
            <a:lvl3pPr>
              <a:defRPr sz="2175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C90-6610-457C-B3DD-9E0F431D7A84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550" b="1"/>
            </a:lvl1pPr>
            <a:lvl2pPr marL="489833" indent="0">
              <a:buNone/>
              <a:defRPr sz="2175" b="1"/>
            </a:lvl2pPr>
            <a:lvl3pPr marL="979665" indent="0">
              <a:buNone/>
              <a:defRPr sz="1950" b="1"/>
            </a:lvl3pPr>
            <a:lvl4pPr marL="1469498" indent="0">
              <a:buNone/>
              <a:defRPr sz="1725" b="1"/>
            </a:lvl4pPr>
            <a:lvl5pPr marL="1959331" indent="0">
              <a:buNone/>
              <a:defRPr sz="1725" b="1"/>
            </a:lvl5pPr>
            <a:lvl6pPr marL="2449163" indent="0">
              <a:buNone/>
              <a:defRPr sz="1725" b="1"/>
            </a:lvl6pPr>
            <a:lvl7pPr marL="2938996" indent="0">
              <a:buNone/>
              <a:defRPr sz="1725" b="1"/>
            </a:lvl7pPr>
            <a:lvl8pPr marL="3428828" indent="0">
              <a:buNone/>
              <a:defRPr sz="1725" b="1"/>
            </a:lvl8pPr>
            <a:lvl9pPr marL="3918662" indent="0">
              <a:buNone/>
              <a:defRPr sz="172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550"/>
            </a:lvl1pPr>
            <a:lvl2pPr>
              <a:defRPr sz="2175"/>
            </a:lvl2pPr>
            <a:lvl3pPr>
              <a:defRPr sz="1950"/>
            </a:lvl3pPr>
            <a:lvl4pPr>
              <a:defRPr sz="1725"/>
            </a:lvl4pPr>
            <a:lvl5pPr>
              <a:defRPr sz="1725"/>
            </a:lvl5pPr>
            <a:lvl6pPr>
              <a:defRPr sz="1725"/>
            </a:lvl6pPr>
            <a:lvl7pPr>
              <a:defRPr sz="1725"/>
            </a:lvl7pPr>
            <a:lvl8pPr>
              <a:defRPr sz="1725"/>
            </a:lvl8pPr>
            <a:lvl9pPr>
              <a:defRPr sz="17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50" b="1"/>
            </a:lvl1pPr>
            <a:lvl2pPr marL="489833" indent="0">
              <a:buNone/>
              <a:defRPr sz="2175" b="1"/>
            </a:lvl2pPr>
            <a:lvl3pPr marL="979665" indent="0">
              <a:buNone/>
              <a:defRPr sz="1950" b="1"/>
            </a:lvl3pPr>
            <a:lvl4pPr marL="1469498" indent="0">
              <a:buNone/>
              <a:defRPr sz="1725" b="1"/>
            </a:lvl4pPr>
            <a:lvl5pPr marL="1959331" indent="0">
              <a:buNone/>
              <a:defRPr sz="1725" b="1"/>
            </a:lvl5pPr>
            <a:lvl6pPr marL="2449163" indent="0">
              <a:buNone/>
              <a:defRPr sz="1725" b="1"/>
            </a:lvl6pPr>
            <a:lvl7pPr marL="2938996" indent="0">
              <a:buNone/>
              <a:defRPr sz="1725" b="1"/>
            </a:lvl7pPr>
            <a:lvl8pPr marL="3428828" indent="0">
              <a:buNone/>
              <a:defRPr sz="1725" b="1"/>
            </a:lvl8pPr>
            <a:lvl9pPr marL="3918662" indent="0">
              <a:buNone/>
              <a:defRPr sz="172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50"/>
            </a:lvl1pPr>
            <a:lvl2pPr>
              <a:defRPr sz="2175"/>
            </a:lvl2pPr>
            <a:lvl3pPr>
              <a:defRPr sz="1950"/>
            </a:lvl3pPr>
            <a:lvl4pPr>
              <a:defRPr sz="1725"/>
            </a:lvl4pPr>
            <a:lvl5pPr>
              <a:defRPr sz="1725"/>
            </a:lvl5pPr>
            <a:lvl6pPr>
              <a:defRPr sz="1725"/>
            </a:lvl6pPr>
            <a:lvl7pPr>
              <a:defRPr sz="1725"/>
            </a:lvl7pPr>
            <a:lvl8pPr>
              <a:defRPr sz="1725"/>
            </a:lvl8pPr>
            <a:lvl9pPr>
              <a:defRPr sz="17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BAD2-70AF-4041-9159-11833010368A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E692-F87F-466B-8ADC-C036E0F0CF27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EB2D2-D74E-4E8C-B196-4F39B9E2EFF8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17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0"/>
            <a:ext cx="5537729" cy="5853113"/>
          </a:xfrm>
        </p:spPr>
        <p:txBody>
          <a:bodyPr/>
          <a:lstStyle>
            <a:lvl1pPr>
              <a:defRPr sz="3450"/>
            </a:lvl1pPr>
            <a:lvl2pPr>
              <a:defRPr sz="3000"/>
            </a:lvl2pPr>
            <a:lvl3pPr>
              <a:defRPr sz="2550"/>
            </a:lvl3pPr>
            <a:lvl4pPr>
              <a:defRPr sz="2175"/>
            </a:lvl4pPr>
            <a:lvl5pPr>
              <a:defRPr sz="2175"/>
            </a:lvl5pPr>
            <a:lvl6pPr>
              <a:defRPr sz="2175"/>
            </a:lvl6pPr>
            <a:lvl7pPr>
              <a:defRPr sz="2175"/>
            </a:lvl7pPr>
            <a:lvl8pPr>
              <a:defRPr sz="2175"/>
            </a:lvl8pPr>
            <a:lvl9pPr>
              <a:defRPr sz="217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0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89833" indent="0">
              <a:buNone/>
              <a:defRPr sz="1275"/>
            </a:lvl2pPr>
            <a:lvl3pPr marL="979665" indent="0">
              <a:buNone/>
              <a:defRPr sz="1050"/>
            </a:lvl3pPr>
            <a:lvl4pPr marL="1469498" indent="0">
              <a:buNone/>
              <a:defRPr sz="975"/>
            </a:lvl4pPr>
            <a:lvl5pPr marL="1959331" indent="0">
              <a:buNone/>
              <a:defRPr sz="975"/>
            </a:lvl5pPr>
            <a:lvl6pPr marL="2449163" indent="0">
              <a:buNone/>
              <a:defRPr sz="975"/>
            </a:lvl6pPr>
            <a:lvl7pPr marL="2938996" indent="0">
              <a:buNone/>
              <a:defRPr sz="975"/>
            </a:lvl7pPr>
            <a:lvl8pPr marL="3428828" indent="0">
              <a:buNone/>
              <a:defRPr sz="975"/>
            </a:lvl8pPr>
            <a:lvl9pPr marL="3918662" indent="0">
              <a:buNone/>
              <a:defRPr sz="9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3AAA-0FB2-4FBB-BD3C-F1C73750E1D5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7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50"/>
            </a:lvl1pPr>
            <a:lvl2pPr marL="489833" indent="0">
              <a:buNone/>
              <a:defRPr sz="3000"/>
            </a:lvl2pPr>
            <a:lvl3pPr marL="979665" indent="0">
              <a:buNone/>
              <a:defRPr sz="2550"/>
            </a:lvl3pPr>
            <a:lvl4pPr marL="1469498" indent="0">
              <a:buNone/>
              <a:defRPr sz="2175"/>
            </a:lvl4pPr>
            <a:lvl5pPr marL="1959331" indent="0">
              <a:buNone/>
              <a:defRPr sz="2175"/>
            </a:lvl5pPr>
            <a:lvl6pPr marL="2449163" indent="0">
              <a:buNone/>
              <a:defRPr sz="2175"/>
            </a:lvl6pPr>
            <a:lvl7pPr marL="2938996" indent="0">
              <a:buNone/>
              <a:defRPr sz="2175"/>
            </a:lvl7pPr>
            <a:lvl8pPr marL="3428828" indent="0">
              <a:buNone/>
              <a:defRPr sz="2175"/>
            </a:lvl8pPr>
            <a:lvl9pPr marL="3918662" indent="0">
              <a:buNone/>
              <a:defRPr sz="217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89833" indent="0">
              <a:buNone/>
              <a:defRPr sz="1275"/>
            </a:lvl2pPr>
            <a:lvl3pPr marL="979665" indent="0">
              <a:buNone/>
              <a:defRPr sz="1050"/>
            </a:lvl3pPr>
            <a:lvl4pPr marL="1469498" indent="0">
              <a:buNone/>
              <a:defRPr sz="975"/>
            </a:lvl4pPr>
            <a:lvl5pPr marL="1959331" indent="0">
              <a:buNone/>
              <a:defRPr sz="975"/>
            </a:lvl5pPr>
            <a:lvl6pPr marL="2449163" indent="0">
              <a:buNone/>
              <a:defRPr sz="975"/>
            </a:lvl6pPr>
            <a:lvl7pPr marL="2938996" indent="0">
              <a:buNone/>
              <a:defRPr sz="975"/>
            </a:lvl7pPr>
            <a:lvl8pPr marL="3428828" indent="0">
              <a:buNone/>
              <a:defRPr sz="975"/>
            </a:lvl8pPr>
            <a:lvl9pPr marL="3918662" indent="0">
              <a:buNone/>
              <a:defRPr sz="9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8730-A9E3-4319-B19E-FBAB5AEF8C7E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C6A84-D8F3-45BA-86A7-A725895C25EF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79665" rtl="0" eaLnBrk="1" latinLnBrk="0" hangingPunct="1">
        <a:spcBef>
          <a:spcPct val="0"/>
        </a:spcBef>
        <a:buNone/>
        <a:defRPr sz="4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7375" indent="-367375" algn="l" defTabSz="979665" rtl="0" eaLnBrk="1" latinLnBrk="0" hangingPunct="1">
        <a:spcBef>
          <a:spcPct val="20000"/>
        </a:spcBef>
        <a:buFont typeface="Arial" pitchFamily="34" charset="0"/>
        <a:buChar char="•"/>
        <a:defRPr sz="3450" kern="1200">
          <a:solidFill>
            <a:schemeClr val="tx1"/>
          </a:solidFill>
          <a:latin typeface="+mn-lt"/>
          <a:ea typeface="+mn-ea"/>
          <a:cs typeface="+mn-cs"/>
        </a:defRPr>
      </a:lvl1pPr>
      <a:lvl2pPr marL="795978" indent="-306146" algn="l" defTabSz="979665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4582" indent="-244916" algn="l" defTabSz="979665" rtl="0" eaLnBrk="1" latinLnBrk="0" hangingPunct="1">
        <a:spcBef>
          <a:spcPct val="20000"/>
        </a:spcBef>
        <a:buFont typeface="Arial" pitchFamily="34" charset="0"/>
        <a:buChar char="•"/>
        <a:defRPr sz="2550" kern="1200">
          <a:solidFill>
            <a:schemeClr val="tx1"/>
          </a:solidFill>
          <a:latin typeface="+mn-lt"/>
          <a:ea typeface="+mn-ea"/>
          <a:cs typeface="+mn-cs"/>
        </a:defRPr>
      </a:lvl3pPr>
      <a:lvl4pPr marL="1714415" indent="-244916" algn="l" defTabSz="979665" rtl="0" eaLnBrk="1" latinLnBrk="0" hangingPunct="1">
        <a:spcBef>
          <a:spcPct val="20000"/>
        </a:spcBef>
        <a:buFont typeface="Arial" pitchFamily="34" charset="0"/>
        <a:buChar char="–"/>
        <a:defRPr sz="2175" kern="1200">
          <a:solidFill>
            <a:schemeClr val="tx1"/>
          </a:solidFill>
          <a:latin typeface="+mn-lt"/>
          <a:ea typeface="+mn-ea"/>
          <a:cs typeface="+mn-cs"/>
        </a:defRPr>
      </a:lvl4pPr>
      <a:lvl5pPr marL="2204247" indent="-244916" algn="l" defTabSz="979665" rtl="0" eaLnBrk="1" latinLnBrk="0" hangingPunct="1">
        <a:spcBef>
          <a:spcPct val="20000"/>
        </a:spcBef>
        <a:buFont typeface="Arial" pitchFamily="34" charset="0"/>
        <a:buChar char="»"/>
        <a:defRPr sz="2175" kern="1200">
          <a:solidFill>
            <a:schemeClr val="tx1"/>
          </a:solidFill>
          <a:latin typeface="+mn-lt"/>
          <a:ea typeface="+mn-ea"/>
          <a:cs typeface="+mn-cs"/>
        </a:defRPr>
      </a:lvl5pPr>
      <a:lvl6pPr marL="2694080" indent="-244916" algn="l" defTabSz="979665" rtl="0" eaLnBrk="1" latinLnBrk="0" hangingPunct="1">
        <a:spcBef>
          <a:spcPct val="20000"/>
        </a:spcBef>
        <a:buFont typeface="Arial" pitchFamily="34" charset="0"/>
        <a:buChar char="•"/>
        <a:defRPr sz="2175" kern="1200">
          <a:solidFill>
            <a:schemeClr val="tx1"/>
          </a:solidFill>
          <a:latin typeface="+mn-lt"/>
          <a:ea typeface="+mn-ea"/>
          <a:cs typeface="+mn-cs"/>
        </a:defRPr>
      </a:lvl6pPr>
      <a:lvl7pPr marL="3183912" indent="-244916" algn="l" defTabSz="979665" rtl="0" eaLnBrk="1" latinLnBrk="0" hangingPunct="1">
        <a:spcBef>
          <a:spcPct val="20000"/>
        </a:spcBef>
        <a:buFont typeface="Arial" pitchFamily="34" charset="0"/>
        <a:buChar char="•"/>
        <a:defRPr sz="2175" kern="1200">
          <a:solidFill>
            <a:schemeClr val="tx1"/>
          </a:solidFill>
          <a:latin typeface="+mn-lt"/>
          <a:ea typeface="+mn-ea"/>
          <a:cs typeface="+mn-cs"/>
        </a:defRPr>
      </a:lvl7pPr>
      <a:lvl8pPr marL="3673745" indent="-244916" algn="l" defTabSz="979665" rtl="0" eaLnBrk="1" latinLnBrk="0" hangingPunct="1">
        <a:spcBef>
          <a:spcPct val="20000"/>
        </a:spcBef>
        <a:buFont typeface="Arial" pitchFamily="34" charset="0"/>
        <a:buChar char="•"/>
        <a:defRPr sz="2175" kern="1200">
          <a:solidFill>
            <a:schemeClr val="tx1"/>
          </a:solidFill>
          <a:latin typeface="+mn-lt"/>
          <a:ea typeface="+mn-ea"/>
          <a:cs typeface="+mn-cs"/>
        </a:defRPr>
      </a:lvl8pPr>
      <a:lvl9pPr marL="4163578" indent="-244916" algn="l" defTabSz="979665" rtl="0" eaLnBrk="1" latinLnBrk="0" hangingPunct="1">
        <a:spcBef>
          <a:spcPct val="20000"/>
        </a:spcBef>
        <a:buFont typeface="Arial" pitchFamily="34" charset="0"/>
        <a:buChar char="•"/>
        <a:defRPr sz="21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966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89833" algn="l" defTabSz="97966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79665" algn="l" defTabSz="97966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69498" algn="l" defTabSz="97966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59331" algn="l" defTabSz="97966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49163" algn="l" defTabSz="97966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38996" algn="l" defTabSz="97966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8" algn="l" defTabSz="97966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18662" algn="l" defTabSz="97966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87188"/>
            <a:ext cx="6446520" cy="868680"/>
          </a:xfrm>
        </p:spPr>
        <p:txBody>
          <a:bodyPr>
            <a:noAutofit/>
          </a:bodyPr>
          <a:lstStyle/>
          <a:p>
            <a:pPr algn="l"/>
            <a:r>
              <a:rPr lang="en-US" sz="3300" dirty="0">
                <a:solidFill>
                  <a:srgbClr val="FFFF00"/>
                </a:solidFill>
                <a:latin typeface="Eras Demi ITC" pitchFamily="34" charset="0"/>
              </a:rPr>
              <a:t>Information Theory &amp; Coding</a:t>
            </a:r>
            <a:br>
              <a:rPr lang="en-US" sz="3300" dirty="0">
                <a:solidFill>
                  <a:srgbClr val="FFFF00"/>
                </a:solidFill>
                <a:latin typeface="Eras Demi ITC" pitchFamily="34" charset="0"/>
              </a:rPr>
            </a:br>
            <a:endParaRPr lang="en-US" sz="3300" b="1" dirty="0">
              <a:solidFill>
                <a:srgbClr val="00B0F0"/>
              </a:solidFill>
              <a:latin typeface="Eras Demi IT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42112"/>
            <a:ext cx="8610600" cy="4698668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Clr>
                <a:srgbClr val="00B0F0"/>
              </a:buClr>
              <a:buNone/>
            </a:pP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Huffman 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and Entropy Coding</a:t>
            </a:r>
            <a:endParaRPr lang="en-US" sz="2550" b="1" dirty="0">
              <a:solidFill>
                <a:srgbClr val="FFFF00"/>
              </a:solidFill>
              <a:latin typeface="Eras Demi ITC" pitchFamily="34" charset="0"/>
            </a:endParaRPr>
          </a:p>
          <a:p>
            <a:pPr algn="ctr">
              <a:buNone/>
            </a:pPr>
            <a:endParaRPr lang="en-US" sz="2550" b="1" dirty="0">
              <a:solidFill>
                <a:srgbClr val="FFFF00"/>
              </a:solidFill>
              <a:latin typeface="Eras Demi ITC" pitchFamily="34" charset="0"/>
            </a:endParaRPr>
          </a:p>
          <a:p>
            <a:pPr algn="ctr">
              <a:buNone/>
            </a:pPr>
            <a:endParaRPr lang="en-US" sz="2550" b="1" dirty="0">
              <a:solidFill>
                <a:srgbClr val="FFFF00"/>
              </a:solidFill>
              <a:latin typeface="Eras Demi ITC" pitchFamily="34" charset="0"/>
            </a:endParaRPr>
          </a:p>
          <a:p>
            <a:pPr algn="ctr">
              <a:buNone/>
            </a:pPr>
            <a:endParaRPr lang="en-US" sz="2550" b="1" dirty="0">
              <a:solidFill>
                <a:srgbClr val="FFFF00"/>
              </a:solidFill>
              <a:latin typeface="Eras Demi ITC" pitchFamily="34" charset="0"/>
            </a:endParaRPr>
          </a:p>
          <a:p>
            <a:pPr algn="ctr">
              <a:buNone/>
            </a:pPr>
            <a:endParaRPr lang="en-US" sz="2550" b="1" dirty="0">
              <a:solidFill>
                <a:srgbClr val="FFFF00"/>
              </a:solidFill>
              <a:latin typeface="Eras Demi ITC" pitchFamily="34" charset="0"/>
            </a:endParaRPr>
          </a:p>
          <a:p>
            <a:pPr marL="0" indent="0" algn="ctr">
              <a:buNone/>
            </a:pPr>
            <a:r>
              <a:rPr lang="pt-BR" sz="2400" b="1" dirty="0">
                <a:latin typeface="Eras Demi ITC" panose="020B0805030504020804" pitchFamily="34" charset="0"/>
              </a:rPr>
              <a:t>Professor Dr. A.K.M Fazlul Haque</a:t>
            </a:r>
          </a:p>
          <a:p>
            <a:pPr marL="0" indent="0" algn="ctr">
              <a:buNone/>
            </a:pPr>
            <a:r>
              <a:rPr lang="en-US" sz="2400" b="1" dirty="0" smtClean="0">
                <a:latin typeface="Eras Demi ITC" panose="020B0805030504020804" pitchFamily="34" charset="0"/>
              </a:rPr>
              <a:t>Electronics </a:t>
            </a:r>
            <a:r>
              <a:rPr lang="en-US" sz="2400" b="1" dirty="0">
                <a:latin typeface="Eras Demi ITC" panose="020B0805030504020804" pitchFamily="34" charset="0"/>
              </a:rPr>
              <a:t>and Telecommunication Engineering (ETE)</a:t>
            </a:r>
          </a:p>
          <a:p>
            <a:pPr marL="0" indent="0" algn="ctr">
              <a:buNone/>
            </a:pPr>
            <a:r>
              <a:rPr lang="en-US" sz="2400" b="1" dirty="0">
                <a:latin typeface="Eras Demi ITC" panose="020B0805030504020804" pitchFamily="34" charset="0"/>
              </a:rPr>
              <a:t>Daffodil International University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lum contrast="6000"/>
          </a:blip>
          <a:srcRect/>
          <a:stretch>
            <a:fillRect/>
          </a:stretch>
        </p:blipFill>
        <p:spPr bwMode="auto">
          <a:xfrm>
            <a:off x="3804284" y="2514600"/>
            <a:ext cx="1306831" cy="96012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pic>
      <p:sp>
        <p:nvSpPr>
          <p:cNvPr id="6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Picture 2" descr="C:\Users\MosHiuR\Documents\DIU-Result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17297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e,3</a:t>
            </a: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241554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d,2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310134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u,2</a:t>
            </a: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37871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l,2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440436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sp,2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509016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k,1</a:t>
            </a:r>
          </a:p>
        </p:txBody>
      </p:sp>
      <p:grpSp>
        <p:nvGrpSpPr>
          <p:cNvPr id="10249" name="Group 9"/>
          <p:cNvGrpSpPr>
            <a:grpSpLocks/>
          </p:cNvGrpSpPr>
          <p:nvPr/>
        </p:nvGrpSpPr>
        <p:grpSpPr bwMode="auto">
          <a:xfrm>
            <a:off x="6941820" y="2125980"/>
            <a:ext cx="1097280" cy="1165860"/>
            <a:chOff x="4272" y="1248"/>
            <a:chExt cx="768" cy="816"/>
          </a:xfrm>
        </p:grpSpPr>
        <p:sp>
          <p:nvSpPr>
            <p:cNvPr id="10264" name="Oval 10"/>
            <p:cNvSpPr>
              <a:spLocks noChangeArrowheads="1"/>
            </p:cNvSpPr>
            <p:nvPr/>
          </p:nvSpPr>
          <p:spPr bwMode="auto">
            <a:xfrm>
              <a:off x="4272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i,1</a:t>
              </a:r>
            </a:p>
          </p:txBody>
        </p:sp>
        <p:sp>
          <p:nvSpPr>
            <p:cNvPr id="10265" name="Oval 11"/>
            <p:cNvSpPr>
              <a:spLocks noChangeArrowheads="1"/>
            </p:cNvSpPr>
            <p:nvPr/>
          </p:nvSpPr>
          <p:spPr bwMode="auto">
            <a:xfrm>
              <a:off x="4704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s,1</a:t>
              </a:r>
            </a:p>
          </p:txBody>
        </p:sp>
        <p:sp>
          <p:nvSpPr>
            <p:cNvPr id="10266" name="Oval 12"/>
            <p:cNvSpPr>
              <a:spLocks noChangeArrowheads="1"/>
            </p:cNvSpPr>
            <p:nvPr/>
          </p:nvSpPr>
          <p:spPr bwMode="auto">
            <a:xfrm>
              <a:off x="4464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2</a:t>
              </a:r>
            </a:p>
          </p:txBody>
        </p:sp>
        <p:sp>
          <p:nvSpPr>
            <p:cNvPr id="10267" name="Line 13"/>
            <p:cNvSpPr>
              <a:spLocks noChangeShapeType="1"/>
            </p:cNvSpPr>
            <p:nvPr/>
          </p:nvSpPr>
          <p:spPr bwMode="auto">
            <a:xfrm flipH="1">
              <a:off x="4464" y="153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  <p:sp>
          <p:nvSpPr>
            <p:cNvPr id="10268" name="Line 14"/>
            <p:cNvSpPr>
              <a:spLocks noChangeShapeType="1"/>
            </p:cNvSpPr>
            <p:nvPr/>
          </p:nvSpPr>
          <p:spPr bwMode="auto">
            <a:xfrm>
              <a:off x="4704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</p:grpSp>
      <p:grpSp>
        <p:nvGrpSpPr>
          <p:cNvPr id="10250" name="Group 15"/>
          <p:cNvGrpSpPr>
            <a:grpSpLocks/>
          </p:cNvGrpSpPr>
          <p:nvPr/>
        </p:nvGrpSpPr>
        <p:grpSpPr bwMode="auto">
          <a:xfrm>
            <a:off x="5707380" y="2811780"/>
            <a:ext cx="1097280" cy="1165860"/>
            <a:chOff x="3408" y="1248"/>
            <a:chExt cx="768" cy="816"/>
          </a:xfrm>
        </p:grpSpPr>
        <p:sp>
          <p:nvSpPr>
            <p:cNvPr id="10259" name="Oval 16"/>
            <p:cNvSpPr>
              <a:spLocks noChangeArrowheads="1"/>
            </p:cNvSpPr>
            <p:nvPr/>
          </p:nvSpPr>
          <p:spPr bwMode="auto">
            <a:xfrm>
              <a:off x="3408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b,1</a:t>
              </a:r>
            </a:p>
          </p:txBody>
        </p:sp>
        <p:sp>
          <p:nvSpPr>
            <p:cNvPr id="10260" name="Oval 17"/>
            <p:cNvSpPr>
              <a:spLocks noChangeArrowheads="1"/>
            </p:cNvSpPr>
            <p:nvPr/>
          </p:nvSpPr>
          <p:spPr bwMode="auto">
            <a:xfrm>
              <a:off x="3840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v,1</a:t>
              </a:r>
            </a:p>
          </p:txBody>
        </p:sp>
        <p:sp>
          <p:nvSpPr>
            <p:cNvPr id="10261" name="Oval 18"/>
            <p:cNvSpPr>
              <a:spLocks noChangeArrowheads="1"/>
            </p:cNvSpPr>
            <p:nvPr/>
          </p:nvSpPr>
          <p:spPr bwMode="auto">
            <a:xfrm>
              <a:off x="3600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2</a:t>
              </a:r>
            </a:p>
          </p:txBody>
        </p:sp>
        <p:sp>
          <p:nvSpPr>
            <p:cNvPr id="10262" name="Line 19"/>
            <p:cNvSpPr>
              <a:spLocks noChangeShapeType="1"/>
            </p:cNvSpPr>
            <p:nvPr/>
          </p:nvSpPr>
          <p:spPr bwMode="auto">
            <a:xfrm flipH="1">
              <a:off x="3600" y="153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  <p:sp>
          <p:nvSpPr>
            <p:cNvPr id="10263" name="Line 20"/>
            <p:cNvSpPr>
              <a:spLocks noChangeShapeType="1"/>
            </p:cNvSpPr>
            <p:nvPr/>
          </p:nvSpPr>
          <p:spPr bwMode="auto">
            <a:xfrm>
              <a:off x="3840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</p:grpSp>
      <p:sp>
        <p:nvSpPr>
          <p:cNvPr id="10251" name="Line 21"/>
          <p:cNvSpPr>
            <a:spLocks noChangeShapeType="1"/>
          </p:cNvSpPr>
          <p:nvPr/>
        </p:nvSpPr>
        <p:spPr bwMode="auto">
          <a:xfrm flipH="1">
            <a:off x="7216140" y="2537460"/>
            <a:ext cx="13716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0252" name="Line 22"/>
          <p:cNvSpPr>
            <a:spLocks noChangeShapeType="1"/>
          </p:cNvSpPr>
          <p:nvPr/>
        </p:nvSpPr>
        <p:spPr bwMode="auto">
          <a:xfrm>
            <a:off x="7559040" y="2537460"/>
            <a:ext cx="205740" cy="2743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0253" name="Oval 23"/>
          <p:cNvSpPr>
            <a:spLocks noChangeArrowheads="1"/>
          </p:cNvSpPr>
          <p:nvPr/>
        </p:nvSpPr>
        <p:spPr bwMode="auto">
          <a:xfrm>
            <a:off x="55016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3</a:t>
            </a:r>
          </a:p>
        </p:txBody>
      </p:sp>
      <p:sp>
        <p:nvSpPr>
          <p:cNvPr id="10254" name="Line 24"/>
          <p:cNvSpPr>
            <a:spLocks noChangeShapeType="1"/>
          </p:cNvSpPr>
          <p:nvPr/>
        </p:nvSpPr>
        <p:spPr bwMode="auto">
          <a:xfrm flipH="1">
            <a:off x="536448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0255" name="Line 25"/>
          <p:cNvSpPr>
            <a:spLocks noChangeShapeType="1"/>
          </p:cNvSpPr>
          <p:nvPr/>
        </p:nvSpPr>
        <p:spPr bwMode="auto">
          <a:xfrm>
            <a:off x="584454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0256" name="Oval 26"/>
          <p:cNvSpPr>
            <a:spLocks noChangeArrowheads="1"/>
          </p:cNvSpPr>
          <p:nvPr/>
        </p:nvSpPr>
        <p:spPr bwMode="auto">
          <a:xfrm>
            <a:off x="41300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4</a:t>
            </a:r>
          </a:p>
        </p:txBody>
      </p:sp>
      <p:sp>
        <p:nvSpPr>
          <p:cNvPr id="10257" name="Line 27"/>
          <p:cNvSpPr>
            <a:spLocks noChangeShapeType="1"/>
          </p:cNvSpPr>
          <p:nvPr/>
        </p:nvSpPr>
        <p:spPr bwMode="auto">
          <a:xfrm flipH="1">
            <a:off x="399288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0258" name="Line 28"/>
          <p:cNvSpPr>
            <a:spLocks noChangeShapeType="1"/>
          </p:cNvSpPr>
          <p:nvPr/>
        </p:nvSpPr>
        <p:spPr bwMode="auto">
          <a:xfrm>
            <a:off x="447294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31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32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34" name="Rectangle 2"/>
          <p:cNvSpPr txBox="1">
            <a:spLocks noChangeArrowheads="1"/>
          </p:cNvSpPr>
          <p:nvPr/>
        </p:nvSpPr>
        <p:spPr>
          <a:xfrm>
            <a:off x="266700" y="217250"/>
            <a:ext cx="509778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246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17297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e,3</a:t>
            </a: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24155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d,2</a:t>
            </a: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31013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u,2</a:t>
            </a: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37871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l,2</a:t>
            </a: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440436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sp,2</a:t>
            </a: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509016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k,1</a:t>
            </a:r>
          </a:p>
        </p:txBody>
      </p:sp>
      <p:sp>
        <p:nvSpPr>
          <p:cNvPr id="11273" name="Oval 10"/>
          <p:cNvSpPr>
            <a:spLocks noChangeArrowheads="1"/>
          </p:cNvSpPr>
          <p:nvPr/>
        </p:nvSpPr>
        <p:spPr bwMode="auto">
          <a:xfrm>
            <a:off x="694182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i,1</a:t>
            </a:r>
          </a:p>
        </p:txBody>
      </p:sp>
      <p:sp>
        <p:nvSpPr>
          <p:cNvPr id="11274" name="Oval 11"/>
          <p:cNvSpPr>
            <a:spLocks noChangeArrowheads="1"/>
          </p:cNvSpPr>
          <p:nvPr/>
        </p:nvSpPr>
        <p:spPr bwMode="auto">
          <a:xfrm>
            <a:off x="75590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s,1</a:t>
            </a:r>
          </a:p>
        </p:txBody>
      </p:sp>
      <p:sp>
        <p:nvSpPr>
          <p:cNvPr id="11275" name="Oval 12"/>
          <p:cNvSpPr>
            <a:spLocks noChangeArrowheads="1"/>
          </p:cNvSpPr>
          <p:nvPr/>
        </p:nvSpPr>
        <p:spPr bwMode="auto">
          <a:xfrm>
            <a:off x="721614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2</a:t>
            </a:r>
          </a:p>
        </p:txBody>
      </p:sp>
      <p:sp>
        <p:nvSpPr>
          <p:cNvPr id="11276" name="Line 13"/>
          <p:cNvSpPr>
            <a:spLocks noChangeShapeType="1"/>
          </p:cNvSpPr>
          <p:nvPr/>
        </p:nvSpPr>
        <p:spPr bwMode="auto">
          <a:xfrm flipH="1">
            <a:off x="7216140" y="2537460"/>
            <a:ext cx="13716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1277" name="Line 14"/>
          <p:cNvSpPr>
            <a:spLocks noChangeShapeType="1"/>
          </p:cNvSpPr>
          <p:nvPr/>
        </p:nvSpPr>
        <p:spPr bwMode="auto">
          <a:xfrm>
            <a:off x="7559040" y="2537460"/>
            <a:ext cx="205740" cy="2743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grpSp>
        <p:nvGrpSpPr>
          <p:cNvPr id="11278" name="Group 15"/>
          <p:cNvGrpSpPr>
            <a:grpSpLocks/>
          </p:cNvGrpSpPr>
          <p:nvPr/>
        </p:nvGrpSpPr>
        <p:grpSpPr bwMode="auto">
          <a:xfrm>
            <a:off x="5707380" y="2811780"/>
            <a:ext cx="1097280" cy="1165860"/>
            <a:chOff x="3408" y="1248"/>
            <a:chExt cx="768" cy="816"/>
          </a:xfrm>
        </p:grpSpPr>
        <p:sp>
          <p:nvSpPr>
            <p:cNvPr id="11290" name="Oval 16"/>
            <p:cNvSpPr>
              <a:spLocks noChangeArrowheads="1"/>
            </p:cNvSpPr>
            <p:nvPr/>
          </p:nvSpPr>
          <p:spPr bwMode="auto">
            <a:xfrm>
              <a:off x="3408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b,1</a:t>
              </a:r>
            </a:p>
          </p:txBody>
        </p:sp>
        <p:sp>
          <p:nvSpPr>
            <p:cNvPr id="11291" name="Oval 17"/>
            <p:cNvSpPr>
              <a:spLocks noChangeArrowheads="1"/>
            </p:cNvSpPr>
            <p:nvPr/>
          </p:nvSpPr>
          <p:spPr bwMode="auto">
            <a:xfrm>
              <a:off x="3840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v,1</a:t>
              </a:r>
            </a:p>
          </p:txBody>
        </p:sp>
        <p:sp>
          <p:nvSpPr>
            <p:cNvPr id="11292" name="Oval 18"/>
            <p:cNvSpPr>
              <a:spLocks noChangeArrowheads="1"/>
            </p:cNvSpPr>
            <p:nvPr/>
          </p:nvSpPr>
          <p:spPr bwMode="auto">
            <a:xfrm>
              <a:off x="3600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2</a:t>
              </a:r>
            </a:p>
          </p:txBody>
        </p:sp>
        <p:sp>
          <p:nvSpPr>
            <p:cNvPr id="11293" name="Line 19"/>
            <p:cNvSpPr>
              <a:spLocks noChangeShapeType="1"/>
            </p:cNvSpPr>
            <p:nvPr/>
          </p:nvSpPr>
          <p:spPr bwMode="auto">
            <a:xfrm flipH="1">
              <a:off x="3600" y="153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  <p:sp>
          <p:nvSpPr>
            <p:cNvPr id="11294" name="Line 20"/>
            <p:cNvSpPr>
              <a:spLocks noChangeShapeType="1"/>
            </p:cNvSpPr>
            <p:nvPr/>
          </p:nvSpPr>
          <p:spPr bwMode="auto">
            <a:xfrm>
              <a:off x="3840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</p:grpSp>
      <p:sp>
        <p:nvSpPr>
          <p:cNvPr id="11279" name="Line 21"/>
          <p:cNvSpPr>
            <a:spLocks noChangeShapeType="1"/>
          </p:cNvSpPr>
          <p:nvPr/>
        </p:nvSpPr>
        <p:spPr bwMode="auto">
          <a:xfrm flipH="1">
            <a:off x="7216140" y="2537460"/>
            <a:ext cx="13716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1280" name="Line 22"/>
          <p:cNvSpPr>
            <a:spLocks noChangeShapeType="1"/>
          </p:cNvSpPr>
          <p:nvPr/>
        </p:nvSpPr>
        <p:spPr bwMode="auto">
          <a:xfrm>
            <a:off x="7559040" y="2537460"/>
            <a:ext cx="205740" cy="2743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1281" name="Oval 23"/>
          <p:cNvSpPr>
            <a:spLocks noChangeArrowheads="1"/>
          </p:cNvSpPr>
          <p:nvPr/>
        </p:nvSpPr>
        <p:spPr bwMode="auto">
          <a:xfrm>
            <a:off x="550164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3</a:t>
            </a:r>
          </a:p>
        </p:txBody>
      </p:sp>
      <p:sp>
        <p:nvSpPr>
          <p:cNvPr id="11282" name="Line 24"/>
          <p:cNvSpPr>
            <a:spLocks noChangeShapeType="1"/>
          </p:cNvSpPr>
          <p:nvPr/>
        </p:nvSpPr>
        <p:spPr bwMode="auto">
          <a:xfrm flipH="1">
            <a:off x="536448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1283" name="Line 25"/>
          <p:cNvSpPr>
            <a:spLocks noChangeShapeType="1"/>
          </p:cNvSpPr>
          <p:nvPr/>
        </p:nvSpPr>
        <p:spPr bwMode="auto">
          <a:xfrm>
            <a:off x="584454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1284" name="Oval 26"/>
          <p:cNvSpPr>
            <a:spLocks noChangeArrowheads="1"/>
          </p:cNvSpPr>
          <p:nvPr/>
        </p:nvSpPr>
        <p:spPr bwMode="auto">
          <a:xfrm>
            <a:off x="41300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4</a:t>
            </a:r>
          </a:p>
        </p:txBody>
      </p:sp>
      <p:sp>
        <p:nvSpPr>
          <p:cNvPr id="11285" name="Line 27"/>
          <p:cNvSpPr>
            <a:spLocks noChangeShapeType="1"/>
          </p:cNvSpPr>
          <p:nvPr/>
        </p:nvSpPr>
        <p:spPr bwMode="auto">
          <a:xfrm flipH="1">
            <a:off x="399288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1286" name="Line 28"/>
          <p:cNvSpPr>
            <a:spLocks noChangeShapeType="1"/>
          </p:cNvSpPr>
          <p:nvPr/>
        </p:nvSpPr>
        <p:spPr bwMode="auto">
          <a:xfrm>
            <a:off x="447294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1287" name="Oval 29"/>
          <p:cNvSpPr>
            <a:spLocks noChangeArrowheads="1"/>
          </p:cNvSpPr>
          <p:nvPr/>
        </p:nvSpPr>
        <p:spPr bwMode="auto">
          <a:xfrm>
            <a:off x="27584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4</a:t>
            </a:r>
          </a:p>
        </p:txBody>
      </p:sp>
      <p:sp>
        <p:nvSpPr>
          <p:cNvPr id="11288" name="Line 30"/>
          <p:cNvSpPr>
            <a:spLocks noChangeShapeType="1"/>
          </p:cNvSpPr>
          <p:nvPr/>
        </p:nvSpPr>
        <p:spPr bwMode="auto">
          <a:xfrm flipH="1">
            <a:off x="262128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1289" name="Line 31"/>
          <p:cNvSpPr>
            <a:spLocks noChangeShapeType="1"/>
          </p:cNvSpPr>
          <p:nvPr/>
        </p:nvSpPr>
        <p:spPr bwMode="auto">
          <a:xfrm>
            <a:off x="310134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33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34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36" name="Rectangle 2"/>
          <p:cNvSpPr txBox="1">
            <a:spLocks noChangeArrowheads="1"/>
          </p:cNvSpPr>
          <p:nvPr/>
        </p:nvSpPr>
        <p:spPr>
          <a:xfrm>
            <a:off x="266700" y="217250"/>
            <a:ext cx="509778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151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172974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e,3</a:t>
            </a:r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24155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d,2</a:t>
            </a:r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31013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u,2</a:t>
            </a:r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37871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l,2</a:t>
            </a:r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440436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sp,2</a:t>
            </a:r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6804660" y="34975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k,1</a:t>
            </a:r>
          </a:p>
        </p:txBody>
      </p:sp>
      <p:grpSp>
        <p:nvGrpSpPr>
          <p:cNvPr id="12297" name="Group 9"/>
          <p:cNvGrpSpPr>
            <a:grpSpLocks/>
          </p:cNvGrpSpPr>
          <p:nvPr/>
        </p:nvGrpSpPr>
        <p:grpSpPr bwMode="auto">
          <a:xfrm>
            <a:off x="5295900" y="2811780"/>
            <a:ext cx="1097280" cy="1165860"/>
            <a:chOff x="4272" y="1248"/>
            <a:chExt cx="768" cy="816"/>
          </a:xfrm>
        </p:grpSpPr>
        <p:sp>
          <p:nvSpPr>
            <p:cNvPr id="12316" name="Oval 10"/>
            <p:cNvSpPr>
              <a:spLocks noChangeArrowheads="1"/>
            </p:cNvSpPr>
            <p:nvPr/>
          </p:nvSpPr>
          <p:spPr bwMode="auto">
            <a:xfrm>
              <a:off x="4272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i,1</a:t>
              </a:r>
            </a:p>
          </p:txBody>
        </p:sp>
        <p:sp>
          <p:nvSpPr>
            <p:cNvPr id="12317" name="Oval 11"/>
            <p:cNvSpPr>
              <a:spLocks noChangeArrowheads="1"/>
            </p:cNvSpPr>
            <p:nvPr/>
          </p:nvSpPr>
          <p:spPr bwMode="auto">
            <a:xfrm>
              <a:off x="4704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s,1</a:t>
              </a:r>
            </a:p>
          </p:txBody>
        </p:sp>
        <p:sp>
          <p:nvSpPr>
            <p:cNvPr id="12318" name="Oval 12"/>
            <p:cNvSpPr>
              <a:spLocks noChangeArrowheads="1"/>
            </p:cNvSpPr>
            <p:nvPr/>
          </p:nvSpPr>
          <p:spPr bwMode="auto">
            <a:xfrm>
              <a:off x="4464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2</a:t>
              </a:r>
            </a:p>
          </p:txBody>
        </p:sp>
        <p:sp>
          <p:nvSpPr>
            <p:cNvPr id="12319" name="Line 13"/>
            <p:cNvSpPr>
              <a:spLocks noChangeShapeType="1"/>
            </p:cNvSpPr>
            <p:nvPr/>
          </p:nvSpPr>
          <p:spPr bwMode="auto">
            <a:xfrm flipH="1">
              <a:off x="4464" y="153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  <p:sp>
          <p:nvSpPr>
            <p:cNvPr id="12320" name="Line 14"/>
            <p:cNvSpPr>
              <a:spLocks noChangeShapeType="1"/>
            </p:cNvSpPr>
            <p:nvPr/>
          </p:nvSpPr>
          <p:spPr bwMode="auto">
            <a:xfrm>
              <a:off x="4704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</p:grpSp>
      <p:grpSp>
        <p:nvGrpSpPr>
          <p:cNvPr id="12298" name="Group 15"/>
          <p:cNvGrpSpPr>
            <a:grpSpLocks/>
          </p:cNvGrpSpPr>
          <p:nvPr/>
        </p:nvGrpSpPr>
        <p:grpSpPr bwMode="auto">
          <a:xfrm>
            <a:off x="7284720" y="3566160"/>
            <a:ext cx="1097280" cy="1165860"/>
            <a:chOff x="3408" y="1248"/>
            <a:chExt cx="768" cy="816"/>
          </a:xfrm>
        </p:grpSpPr>
        <p:sp>
          <p:nvSpPr>
            <p:cNvPr id="12311" name="Oval 16"/>
            <p:cNvSpPr>
              <a:spLocks noChangeArrowheads="1"/>
            </p:cNvSpPr>
            <p:nvPr/>
          </p:nvSpPr>
          <p:spPr bwMode="auto">
            <a:xfrm>
              <a:off x="3408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b,1</a:t>
              </a:r>
            </a:p>
          </p:txBody>
        </p:sp>
        <p:sp>
          <p:nvSpPr>
            <p:cNvPr id="12312" name="Oval 17"/>
            <p:cNvSpPr>
              <a:spLocks noChangeArrowheads="1"/>
            </p:cNvSpPr>
            <p:nvPr/>
          </p:nvSpPr>
          <p:spPr bwMode="auto">
            <a:xfrm>
              <a:off x="3840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v,1</a:t>
              </a:r>
            </a:p>
          </p:txBody>
        </p:sp>
        <p:sp>
          <p:nvSpPr>
            <p:cNvPr id="12313" name="Oval 18"/>
            <p:cNvSpPr>
              <a:spLocks noChangeArrowheads="1"/>
            </p:cNvSpPr>
            <p:nvPr/>
          </p:nvSpPr>
          <p:spPr bwMode="auto">
            <a:xfrm>
              <a:off x="3600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 dirty="0"/>
                <a:t>2</a:t>
              </a:r>
            </a:p>
          </p:txBody>
        </p:sp>
        <p:sp>
          <p:nvSpPr>
            <p:cNvPr id="12314" name="Line 19"/>
            <p:cNvSpPr>
              <a:spLocks noChangeShapeType="1"/>
            </p:cNvSpPr>
            <p:nvPr/>
          </p:nvSpPr>
          <p:spPr bwMode="auto">
            <a:xfrm flipH="1">
              <a:off x="3600" y="153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  <p:sp>
          <p:nvSpPr>
            <p:cNvPr id="12315" name="Line 20"/>
            <p:cNvSpPr>
              <a:spLocks noChangeShapeType="1"/>
            </p:cNvSpPr>
            <p:nvPr/>
          </p:nvSpPr>
          <p:spPr bwMode="auto">
            <a:xfrm>
              <a:off x="3840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</p:grpSp>
      <p:sp>
        <p:nvSpPr>
          <p:cNvPr id="12299" name="Oval 23"/>
          <p:cNvSpPr>
            <a:spLocks noChangeArrowheads="1"/>
          </p:cNvSpPr>
          <p:nvPr/>
        </p:nvSpPr>
        <p:spPr bwMode="auto">
          <a:xfrm>
            <a:off x="72161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3</a:t>
            </a:r>
          </a:p>
        </p:txBody>
      </p:sp>
      <p:sp>
        <p:nvSpPr>
          <p:cNvPr id="12300" name="Line 24"/>
          <p:cNvSpPr>
            <a:spLocks noChangeShapeType="1"/>
          </p:cNvSpPr>
          <p:nvPr/>
        </p:nvSpPr>
        <p:spPr bwMode="auto">
          <a:xfrm flipH="1">
            <a:off x="7078980" y="32232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2301" name="Line 25"/>
          <p:cNvSpPr>
            <a:spLocks noChangeShapeType="1"/>
          </p:cNvSpPr>
          <p:nvPr/>
        </p:nvSpPr>
        <p:spPr bwMode="auto">
          <a:xfrm>
            <a:off x="7559040" y="32232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2302" name="Oval 26"/>
          <p:cNvSpPr>
            <a:spLocks noChangeArrowheads="1"/>
          </p:cNvSpPr>
          <p:nvPr/>
        </p:nvSpPr>
        <p:spPr bwMode="auto">
          <a:xfrm>
            <a:off x="41300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4</a:t>
            </a:r>
          </a:p>
        </p:txBody>
      </p:sp>
      <p:sp>
        <p:nvSpPr>
          <p:cNvPr id="12303" name="Line 27"/>
          <p:cNvSpPr>
            <a:spLocks noChangeShapeType="1"/>
          </p:cNvSpPr>
          <p:nvPr/>
        </p:nvSpPr>
        <p:spPr bwMode="auto">
          <a:xfrm flipH="1">
            <a:off x="399288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2304" name="Line 28"/>
          <p:cNvSpPr>
            <a:spLocks noChangeShapeType="1"/>
          </p:cNvSpPr>
          <p:nvPr/>
        </p:nvSpPr>
        <p:spPr bwMode="auto">
          <a:xfrm>
            <a:off x="447294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2305" name="Oval 29"/>
          <p:cNvSpPr>
            <a:spLocks noChangeArrowheads="1"/>
          </p:cNvSpPr>
          <p:nvPr/>
        </p:nvSpPr>
        <p:spPr bwMode="auto">
          <a:xfrm>
            <a:off x="275844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4</a:t>
            </a:r>
          </a:p>
        </p:txBody>
      </p:sp>
      <p:sp>
        <p:nvSpPr>
          <p:cNvPr id="12306" name="Line 30"/>
          <p:cNvSpPr>
            <a:spLocks noChangeShapeType="1"/>
          </p:cNvSpPr>
          <p:nvPr/>
        </p:nvSpPr>
        <p:spPr bwMode="auto">
          <a:xfrm flipH="1">
            <a:off x="262128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2307" name="Line 31"/>
          <p:cNvSpPr>
            <a:spLocks noChangeShapeType="1"/>
          </p:cNvSpPr>
          <p:nvPr/>
        </p:nvSpPr>
        <p:spPr bwMode="auto">
          <a:xfrm>
            <a:off x="310134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2308" name="Oval 32"/>
          <p:cNvSpPr>
            <a:spLocks noChangeArrowheads="1"/>
          </p:cNvSpPr>
          <p:nvPr/>
        </p:nvSpPr>
        <p:spPr bwMode="auto">
          <a:xfrm>
            <a:off x="639318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5</a:t>
            </a:r>
          </a:p>
        </p:txBody>
      </p:sp>
      <p:sp>
        <p:nvSpPr>
          <p:cNvPr id="12309" name="Line 33"/>
          <p:cNvSpPr>
            <a:spLocks noChangeShapeType="1"/>
          </p:cNvSpPr>
          <p:nvPr/>
        </p:nvSpPr>
        <p:spPr bwMode="auto">
          <a:xfrm flipH="1">
            <a:off x="5913120" y="2468880"/>
            <a:ext cx="54864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2310" name="Line 34"/>
          <p:cNvSpPr>
            <a:spLocks noChangeShapeType="1"/>
          </p:cNvSpPr>
          <p:nvPr/>
        </p:nvSpPr>
        <p:spPr bwMode="auto">
          <a:xfrm>
            <a:off x="6804660" y="2468880"/>
            <a:ext cx="61722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35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3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38" name="Rectangle 2"/>
          <p:cNvSpPr txBox="1">
            <a:spLocks noChangeArrowheads="1"/>
          </p:cNvSpPr>
          <p:nvPr/>
        </p:nvSpPr>
        <p:spPr>
          <a:xfrm>
            <a:off x="266700" y="217250"/>
            <a:ext cx="509778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74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17297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e,3</a:t>
            </a:r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2415540" y="34975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d,2</a:t>
            </a: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3101340" y="34975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u,2</a:t>
            </a:r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37871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l,2</a:t>
            </a:r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440436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sp,2</a:t>
            </a:r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6804660" y="34975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k,1</a:t>
            </a:r>
          </a:p>
        </p:txBody>
      </p:sp>
      <p:grpSp>
        <p:nvGrpSpPr>
          <p:cNvPr id="13321" name="Group 9"/>
          <p:cNvGrpSpPr>
            <a:grpSpLocks/>
          </p:cNvGrpSpPr>
          <p:nvPr/>
        </p:nvGrpSpPr>
        <p:grpSpPr bwMode="auto">
          <a:xfrm>
            <a:off x="5295900" y="2811780"/>
            <a:ext cx="1097280" cy="1165860"/>
            <a:chOff x="4272" y="1248"/>
            <a:chExt cx="768" cy="816"/>
          </a:xfrm>
        </p:grpSpPr>
        <p:sp>
          <p:nvSpPr>
            <p:cNvPr id="13343" name="Oval 10"/>
            <p:cNvSpPr>
              <a:spLocks noChangeArrowheads="1"/>
            </p:cNvSpPr>
            <p:nvPr/>
          </p:nvSpPr>
          <p:spPr bwMode="auto">
            <a:xfrm>
              <a:off x="4272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i,1</a:t>
              </a:r>
            </a:p>
          </p:txBody>
        </p:sp>
        <p:sp>
          <p:nvSpPr>
            <p:cNvPr id="13344" name="Oval 11"/>
            <p:cNvSpPr>
              <a:spLocks noChangeArrowheads="1"/>
            </p:cNvSpPr>
            <p:nvPr/>
          </p:nvSpPr>
          <p:spPr bwMode="auto">
            <a:xfrm>
              <a:off x="4704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s,1</a:t>
              </a:r>
            </a:p>
          </p:txBody>
        </p:sp>
        <p:sp>
          <p:nvSpPr>
            <p:cNvPr id="13345" name="Oval 12"/>
            <p:cNvSpPr>
              <a:spLocks noChangeArrowheads="1"/>
            </p:cNvSpPr>
            <p:nvPr/>
          </p:nvSpPr>
          <p:spPr bwMode="auto">
            <a:xfrm>
              <a:off x="4464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2</a:t>
              </a:r>
            </a:p>
          </p:txBody>
        </p:sp>
        <p:sp>
          <p:nvSpPr>
            <p:cNvPr id="13346" name="Line 13"/>
            <p:cNvSpPr>
              <a:spLocks noChangeShapeType="1"/>
            </p:cNvSpPr>
            <p:nvPr/>
          </p:nvSpPr>
          <p:spPr bwMode="auto">
            <a:xfrm flipH="1">
              <a:off x="4464" y="153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  <p:sp>
          <p:nvSpPr>
            <p:cNvPr id="13347" name="Line 14"/>
            <p:cNvSpPr>
              <a:spLocks noChangeShapeType="1"/>
            </p:cNvSpPr>
            <p:nvPr/>
          </p:nvSpPr>
          <p:spPr bwMode="auto">
            <a:xfrm>
              <a:off x="4704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</p:grpSp>
      <p:grpSp>
        <p:nvGrpSpPr>
          <p:cNvPr id="13322" name="Group 15"/>
          <p:cNvGrpSpPr>
            <a:grpSpLocks/>
          </p:cNvGrpSpPr>
          <p:nvPr/>
        </p:nvGrpSpPr>
        <p:grpSpPr bwMode="auto">
          <a:xfrm>
            <a:off x="7275696" y="3566160"/>
            <a:ext cx="1097280" cy="1165860"/>
            <a:chOff x="3408" y="1248"/>
            <a:chExt cx="768" cy="816"/>
          </a:xfrm>
        </p:grpSpPr>
        <p:sp>
          <p:nvSpPr>
            <p:cNvPr id="13338" name="Oval 16"/>
            <p:cNvSpPr>
              <a:spLocks noChangeArrowheads="1"/>
            </p:cNvSpPr>
            <p:nvPr/>
          </p:nvSpPr>
          <p:spPr bwMode="auto">
            <a:xfrm>
              <a:off x="3408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b,1</a:t>
              </a:r>
            </a:p>
          </p:txBody>
        </p:sp>
        <p:sp>
          <p:nvSpPr>
            <p:cNvPr id="13339" name="Oval 17"/>
            <p:cNvSpPr>
              <a:spLocks noChangeArrowheads="1"/>
            </p:cNvSpPr>
            <p:nvPr/>
          </p:nvSpPr>
          <p:spPr bwMode="auto">
            <a:xfrm>
              <a:off x="3840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v,1</a:t>
              </a:r>
            </a:p>
          </p:txBody>
        </p:sp>
        <p:sp>
          <p:nvSpPr>
            <p:cNvPr id="13340" name="Oval 18"/>
            <p:cNvSpPr>
              <a:spLocks noChangeArrowheads="1"/>
            </p:cNvSpPr>
            <p:nvPr/>
          </p:nvSpPr>
          <p:spPr bwMode="auto">
            <a:xfrm>
              <a:off x="3600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 dirty="0"/>
                <a:t>2</a:t>
              </a:r>
            </a:p>
          </p:txBody>
        </p:sp>
        <p:sp>
          <p:nvSpPr>
            <p:cNvPr id="13341" name="Line 19"/>
            <p:cNvSpPr>
              <a:spLocks noChangeShapeType="1"/>
            </p:cNvSpPr>
            <p:nvPr/>
          </p:nvSpPr>
          <p:spPr bwMode="auto">
            <a:xfrm flipH="1">
              <a:off x="3600" y="153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  <p:sp>
          <p:nvSpPr>
            <p:cNvPr id="13342" name="Line 20"/>
            <p:cNvSpPr>
              <a:spLocks noChangeShapeType="1"/>
            </p:cNvSpPr>
            <p:nvPr/>
          </p:nvSpPr>
          <p:spPr bwMode="auto">
            <a:xfrm>
              <a:off x="3840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</p:grpSp>
      <p:sp>
        <p:nvSpPr>
          <p:cNvPr id="13323" name="Oval 21"/>
          <p:cNvSpPr>
            <a:spLocks noChangeArrowheads="1"/>
          </p:cNvSpPr>
          <p:nvPr/>
        </p:nvSpPr>
        <p:spPr bwMode="auto">
          <a:xfrm>
            <a:off x="72161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3</a:t>
            </a:r>
          </a:p>
        </p:txBody>
      </p:sp>
      <p:sp>
        <p:nvSpPr>
          <p:cNvPr id="13324" name="Line 22"/>
          <p:cNvSpPr>
            <a:spLocks noChangeShapeType="1"/>
          </p:cNvSpPr>
          <p:nvPr/>
        </p:nvSpPr>
        <p:spPr bwMode="auto">
          <a:xfrm flipH="1">
            <a:off x="7078980" y="32232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3325" name="Line 23"/>
          <p:cNvSpPr>
            <a:spLocks noChangeShapeType="1"/>
          </p:cNvSpPr>
          <p:nvPr/>
        </p:nvSpPr>
        <p:spPr bwMode="auto">
          <a:xfrm>
            <a:off x="7559040" y="32232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3326" name="Oval 24"/>
          <p:cNvSpPr>
            <a:spLocks noChangeArrowheads="1"/>
          </p:cNvSpPr>
          <p:nvPr/>
        </p:nvSpPr>
        <p:spPr bwMode="auto">
          <a:xfrm>
            <a:off x="413004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4</a:t>
            </a:r>
          </a:p>
        </p:txBody>
      </p:sp>
      <p:sp>
        <p:nvSpPr>
          <p:cNvPr id="13327" name="Line 25"/>
          <p:cNvSpPr>
            <a:spLocks noChangeShapeType="1"/>
          </p:cNvSpPr>
          <p:nvPr/>
        </p:nvSpPr>
        <p:spPr bwMode="auto">
          <a:xfrm flipH="1">
            <a:off x="399288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3328" name="Line 26"/>
          <p:cNvSpPr>
            <a:spLocks noChangeShapeType="1"/>
          </p:cNvSpPr>
          <p:nvPr/>
        </p:nvSpPr>
        <p:spPr bwMode="auto">
          <a:xfrm>
            <a:off x="447294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3329" name="Oval 27"/>
          <p:cNvSpPr>
            <a:spLocks noChangeArrowheads="1"/>
          </p:cNvSpPr>
          <p:nvPr/>
        </p:nvSpPr>
        <p:spPr bwMode="auto">
          <a:xfrm>
            <a:off x="27584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4</a:t>
            </a:r>
          </a:p>
        </p:txBody>
      </p:sp>
      <p:sp>
        <p:nvSpPr>
          <p:cNvPr id="13330" name="Line 28"/>
          <p:cNvSpPr>
            <a:spLocks noChangeShapeType="1"/>
          </p:cNvSpPr>
          <p:nvPr/>
        </p:nvSpPr>
        <p:spPr bwMode="auto">
          <a:xfrm flipH="1">
            <a:off x="2621280" y="32232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3331" name="Line 29"/>
          <p:cNvSpPr>
            <a:spLocks noChangeShapeType="1"/>
          </p:cNvSpPr>
          <p:nvPr/>
        </p:nvSpPr>
        <p:spPr bwMode="auto">
          <a:xfrm>
            <a:off x="3101340" y="32232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3332" name="Oval 30"/>
          <p:cNvSpPr>
            <a:spLocks noChangeArrowheads="1"/>
          </p:cNvSpPr>
          <p:nvPr/>
        </p:nvSpPr>
        <p:spPr bwMode="auto">
          <a:xfrm>
            <a:off x="639318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5</a:t>
            </a:r>
          </a:p>
        </p:txBody>
      </p:sp>
      <p:sp>
        <p:nvSpPr>
          <p:cNvPr id="13333" name="Line 31"/>
          <p:cNvSpPr>
            <a:spLocks noChangeShapeType="1"/>
          </p:cNvSpPr>
          <p:nvPr/>
        </p:nvSpPr>
        <p:spPr bwMode="auto">
          <a:xfrm flipH="1">
            <a:off x="5913120" y="2468880"/>
            <a:ext cx="54864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3334" name="Line 32"/>
          <p:cNvSpPr>
            <a:spLocks noChangeShapeType="1"/>
          </p:cNvSpPr>
          <p:nvPr/>
        </p:nvSpPr>
        <p:spPr bwMode="auto">
          <a:xfrm>
            <a:off x="6804660" y="2468880"/>
            <a:ext cx="61722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3335" name="Oval 33"/>
          <p:cNvSpPr>
            <a:spLocks noChangeArrowheads="1"/>
          </p:cNvSpPr>
          <p:nvPr/>
        </p:nvSpPr>
        <p:spPr bwMode="auto">
          <a:xfrm>
            <a:off x="220980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7</a:t>
            </a:r>
          </a:p>
        </p:txBody>
      </p:sp>
      <p:sp>
        <p:nvSpPr>
          <p:cNvPr id="13336" name="Line 34"/>
          <p:cNvSpPr>
            <a:spLocks noChangeShapeType="1"/>
          </p:cNvSpPr>
          <p:nvPr/>
        </p:nvSpPr>
        <p:spPr bwMode="auto">
          <a:xfrm flipH="1">
            <a:off x="2072640" y="2537460"/>
            <a:ext cx="27432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3337" name="Line 35"/>
          <p:cNvSpPr>
            <a:spLocks noChangeShapeType="1"/>
          </p:cNvSpPr>
          <p:nvPr/>
        </p:nvSpPr>
        <p:spPr bwMode="auto">
          <a:xfrm>
            <a:off x="2552700" y="2537460"/>
            <a:ext cx="3429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38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39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266700" y="217250"/>
            <a:ext cx="509778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639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17297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 dirty="0"/>
              <a:t>e,3</a:t>
            </a:r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2415540" y="34975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d,2</a:t>
            </a:r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3101340" y="34975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u,2</a:t>
            </a:r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3787140" y="34975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l,2</a:t>
            </a: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4404360" y="34975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sp,2</a:t>
            </a:r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6804660" y="41833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k,1</a:t>
            </a:r>
          </a:p>
        </p:txBody>
      </p:sp>
      <p:grpSp>
        <p:nvGrpSpPr>
          <p:cNvPr id="14345" name="Group 9"/>
          <p:cNvGrpSpPr>
            <a:grpSpLocks/>
          </p:cNvGrpSpPr>
          <p:nvPr/>
        </p:nvGrpSpPr>
        <p:grpSpPr bwMode="auto">
          <a:xfrm>
            <a:off x="5295900" y="3497580"/>
            <a:ext cx="1097280" cy="1165860"/>
            <a:chOff x="4272" y="1248"/>
            <a:chExt cx="768" cy="816"/>
          </a:xfrm>
        </p:grpSpPr>
        <p:sp>
          <p:nvSpPr>
            <p:cNvPr id="14370" name="Oval 10"/>
            <p:cNvSpPr>
              <a:spLocks noChangeArrowheads="1"/>
            </p:cNvSpPr>
            <p:nvPr/>
          </p:nvSpPr>
          <p:spPr bwMode="auto">
            <a:xfrm>
              <a:off x="4272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i,1</a:t>
              </a:r>
            </a:p>
          </p:txBody>
        </p:sp>
        <p:sp>
          <p:nvSpPr>
            <p:cNvPr id="14371" name="Oval 11"/>
            <p:cNvSpPr>
              <a:spLocks noChangeArrowheads="1"/>
            </p:cNvSpPr>
            <p:nvPr/>
          </p:nvSpPr>
          <p:spPr bwMode="auto">
            <a:xfrm>
              <a:off x="4704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s,1</a:t>
              </a:r>
            </a:p>
          </p:txBody>
        </p:sp>
        <p:sp>
          <p:nvSpPr>
            <p:cNvPr id="14372" name="Oval 12"/>
            <p:cNvSpPr>
              <a:spLocks noChangeArrowheads="1"/>
            </p:cNvSpPr>
            <p:nvPr/>
          </p:nvSpPr>
          <p:spPr bwMode="auto">
            <a:xfrm>
              <a:off x="4464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2</a:t>
              </a:r>
            </a:p>
          </p:txBody>
        </p:sp>
        <p:sp>
          <p:nvSpPr>
            <p:cNvPr id="14373" name="Line 13"/>
            <p:cNvSpPr>
              <a:spLocks noChangeShapeType="1"/>
            </p:cNvSpPr>
            <p:nvPr/>
          </p:nvSpPr>
          <p:spPr bwMode="auto">
            <a:xfrm flipH="1">
              <a:off x="4464" y="153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  <p:sp>
          <p:nvSpPr>
            <p:cNvPr id="14374" name="Line 14"/>
            <p:cNvSpPr>
              <a:spLocks noChangeShapeType="1"/>
            </p:cNvSpPr>
            <p:nvPr/>
          </p:nvSpPr>
          <p:spPr bwMode="auto">
            <a:xfrm>
              <a:off x="4704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</p:grpSp>
      <p:grpSp>
        <p:nvGrpSpPr>
          <p:cNvPr id="14346" name="Group 15"/>
          <p:cNvGrpSpPr>
            <a:grpSpLocks/>
          </p:cNvGrpSpPr>
          <p:nvPr/>
        </p:nvGrpSpPr>
        <p:grpSpPr bwMode="auto">
          <a:xfrm>
            <a:off x="7181850" y="4251960"/>
            <a:ext cx="1097280" cy="1165860"/>
            <a:chOff x="3408" y="1248"/>
            <a:chExt cx="768" cy="816"/>
          </a:xfrm>
        </p:grpSpPr>
        <p:sp>
          <p:nvSpPr>
            <p:cNvPr id="14365" name="Oval 16"/>
            <p:cNvSpPr>
              <a:spLocks noChangeArrowheads="1"/>
            </p:cNvSpPr>
            <p:nvPr/>
          </p:nvSpPr>
          <p:spPr bwMode="auto">
            <a:xfrm>
              <a:off x="3408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b,1</a:t>
              </a:r>
            </a:p>
          </p:txBody>
        </p:sp>
        <p:sp>
          <p:nvSpPr>
            <p:cNvPr id="14366" name="Oval 17"/>
            <p:cNvSpPr>
              <a:spLocks noChangeArrowheads="1"/>
            </p:cNvSpPr>
            <p:nvPr/>
          </p:nvSpPr>
          <p:spPr bwMode="auto">
            <a:xfrm>
              <a:off x="3840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 dirty="0"/>
                <a:t>v,1</a:t>
              </a:r>
            </a:p>
          </p:txBody>
        </p:sp>
        <p:sp>
          <p:nvSpPr>
            <p:cNvPr id="14367" name="Oval 18"/>
            <p:cNvSpPr>
              <a:spLocks noChangeArrowheads="1"/>
            </p:cNvSpPr>
            <p:nvPr/>
          </p:nvSpPr>
          <p:spPr bwMode="auto">
            <a:xfrm>
              <a:off x="3600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2</a:t>
              </a:r>
            </a:p>
          </p:txBody>
        </p:sp>
        <p:sp>
          <p:nvSpPr>
            <p:cNvPr id="14368" name="Line 19"/>
            <p:cNvSpPr>
              <a:spLocks noChangeShapeType="1"/>
            </p:cNvSpPr>
            <p:nvPr/>
          </p:nvSpPr>
          <p:spPr bwMode="auto">
            <a:xfrm flipH="1">
              <a:off x="3600" y="153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  <p:sp>
          <p:nvSpPr>
            <p:cNvPr id="14369" name="Line 20"/>
            <p:cNvSpPr>
              <a:spLocks noChangeShapeType="1"/>
            </p:cNvSpPr>
            <p:nvPr/>
          </p:nvSpPr>
          <p:spPr bwMode="auto">
            <a:xfrm>
              <a:off x="3840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</p:grpSp>
      <p:sp>
        <p:nvSpPr>
          <p:cNvPr id="14347" name="Oval 21"/>
          <p:cNvSpPr>
            <a:spLocks noChangeArrowheads="1"/>
          </p:cNvSpPr>
          <p:nvPr/>
        </p:nvSpPr>
        <p:spPr bwMode="auto">
          <a:xfrm>
            <a:off x="7216140" y="34975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3</a:t>
            </a:r>
          </a:p>
        </p:txBody>
      </p:sp>
      <p:sp>
        <p:nvSpPr>
          <p:cNvPr id="14348" name="Line 22"/>
          <p:cNvSpPr>
            <a:spLocks noChangeShapeType="1"/>
          </p:cNvSpPr>
          <p:nvPr/>
        </p:nvSpPr>
        <p:spPr bwMode="auto">
          <a:xfrm flipH="1">
            <a:off x="7078980" y="39090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4349" name="Line 23"/>
          <p:cNvSpPr>
            <a:spLocks noChangeShapeType="1"/>
          </p:cNvSpPr>
          <p:nvPr/>
        </p:nvSpPr>
        <p:spPr bwMode="auto">
          <a:xfrm>
            <a:off x="7559040" y="39090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4350" name="Oval 24"/>
          <p:cNvSpPr>
            <a:spLocks noChangeArrowheads="1"/>
          </p:cNvSpPr>
          <p:nvPr/>
        </p:nvSpPr>
        <p:spPr bwMode="auto">
          <a:xfrm>
            <a:off x="41300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4</a:t>
            </a:r>
          </a:p>
        </p:txBody>
      </p:sp>
      <p:sp>
        <p:nvSpPr>
          <p:cNvPr id="14351" name="Line 25"/>
          <p:cNvSpPr>
            <a:spLocks noChangeShapeType="1"/>
          </p:cNvSpPr>
          <p:nvPr/>
        </p:nvSpPr>
        <p:spPr bwMode="auto">
          <a:xfrm flipH="1">
            <a:off x="3992880" y="32232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4352" name="Line 26"/>
          <p:cNvSpPr>
            <a:spLocks noChangeShapeType="1"/>
          </p:cNvSpPr>
          <p:nvPr/>
        </p:nvSpPr>
        <p:spPr bwMode="auto">
          <a:xfrm>
            <a:off x="4472940" y="32232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4353" name="Oval 27"/>
          <p:cNvSpPr>
            <a:spLocks noChangeArrowheads="1"/>
          </p:cNvSpPr>
          <p:nvPr/>
        </p:nvSpPr>
        <p:spPr bwMode="auto">
          <a:xfrm>
            <a:off x="27584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4</a:t>
            </a:r>
          </a:p>
        </p:txBody>
      </p:sp>
      <p:sp>
        <p:nvSpPr>
          <p:cNvPr id="14354" name="Line 28"/>
          <p:cNvSpPr>
            <a:spLocks noChangeShapeType="1"/>
          </p:cNvSpPr>
          <p:nvPr/>
        </p:nvSpPr>
        <p:spPr bwMode="auto">
          <a:xfrm flipH="1">
            <a:off x="2621280" y="32232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4355" name="Line 29"/>
          <p:cNvSpPr>
            <a:spLocks noChangeShapeType="1"/>
          </p:cNvSpPr>
          <p:nvPr/>
        </p:nvSpPr>
        <p:spPr bwMode="auto">
          <a:xfrm>
            <a:off x="3101340" y="32232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4356" name="Oval 30"/>
          <p:cNvSpPr>
            <a:spLocks noChangeArrowheads="1"/>
          </p:cNvSpPr>
          <p:nvPr/>
        </p:nvSpPr>
        <p:spPr bwMode="auto">
          <a:xfrm>
            <a:off x="639318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5</a:t>
            </a:r>
          </a:p>
        </p:txBody>
      </p:sp>
      <p:sp>
        <p:nvSpPr>
          <p:cNvPr id="14357" name="Line 31"/>
          <p:cNvSpPr>
            <a:spLocks noChangeShapeType="1"/>
          </p:cNvSpPr>
          <p:nvPr/>
        </p:nvSpPr>
        <p:spPr bwMode="auto">
          <a:xfrm flipH="1">
            <a:off x="5913120" y="3154680"/>
            <a:ext cx="54864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4358" name="Line 32"/>
          <p:cNvSpPr>
            <a:spLocks noChangeShapeType="1"/>
          </p:cNvSpPr>
          <p:nvPr/>
        </p:nvSpPr>
        <p:spPr bwMode="auto">
          <a:xfrm>
            <a:off x="6804660" y="3154680"/>
            <a:ext cx="61722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4359" name="Oval 33"/>
          <p:cNvSpPr>
            <a:spLocks noChangeArrowheads="1"/>
          </p:cNvSpPr>
          <p:nvPr/>
        </p:nvSpPr>
        <p:spPr bwMode="auto">
          <a:xfrm>
            <a:off x="220980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 dirty="0"/>
              <a:t>7</a:t>
            </a:r>
          </a:p>
        </p:txBody>
      </p:sp>
      <p:sp>
        <p:nvSpPr>
          <p:cNvPr id="14360" name="Line 34"/>
          <p:cNvSpPr>
            <a:spLocks noChangeShapeType="1"/>
          </p:cNvSpPr>
          <p:nvPr/>
        </p:nvSpPr>
        <p:spPr bwMode="auto">
          <a:xfrm flipH="1">
            <a:off x="2072640" y="2537460"/>
            <a:ext cx="27432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4361" name="Line 35"/>
          <p:cNvSpPr>
            <a:spLocks noChangeShapeType="1"/>
          </p:cNvSpPr>
          <p:nvPr/>
        </p:nvSpPr>
        <p:spPr bwMode="auto">
          <a:xfrm>
            <a:off x="2552700" y="2537460"/>
            <a:ext cx="3429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4362" name="Oval 36"/>
          <p:cNvSpPr>
            <a:spLocks noChangeArrowheads="1"/>
          </p:cNvSpPr>
          <p:nvPr/>
        </p:nvSpPr>
        <p:spPr bwMode="auto">
          <a:xfrm>
            <a:off x="522732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9</a:t>
            </a:r>
          </a:p>
        </p:txBody>
      </p:sp>
      <p:sp>
        <p:nvSpPr>
          <p:cNvPr id="14363" name="Line 37"/>
          <p:cNvSpPr>
            <a:spLocks noChangeShapeType="1"/>
          </p:cNvSpPr>
          <p:nvPr/>
        </p:nvSpPr>
        <p:spPr bwMode="auto">
          <a:xfrm flipH="1">
            <a:off x="4472940" y="2468880"/>
            <a:ext cx="82296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4364" name="Line 38"/>
          <p:cNvSpPr>
            <a:spLocks noChangeShapeType="1"/>
          </p:cNvSpPr>
          <p:nvPr/>
        </p:nvSpPr>
        <p:spPr bwMode="auto">
          <a:xfrm>
            <a:off x="5638800" y="2468880"/>
            <a:ext cx="82296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41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42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266700" y="217250"/>
            <a:ext cx="509778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33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1729740" y="34975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e,3</a:t>
            </a: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2415540" y="41833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d,2</a:t>
            </a: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3101340" y="41833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u,2</a:t>
            </a: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3787140" y="41833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l,2</a:t>
            </a:r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4404360" y="41833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sp,2</a:t>
            </a: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6804660" y="48691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k,1</a:t>
            </a:r>
          </a:p>
        </p:txBody>
      </p:sp>
      <p:grpSp>
        <p:nvGrpSpPr>
          <p:cNvPr id="15369" name="Group 9"/>
          <p:cNvGrpSpPr>
            <a:grpSpLocks/>
          </p:cNvGrpSpPr>
          <p:nvPr/>
        </p:nvGrpSpPr>
        <p:grpSpPr bwMode="auto">
          <a:xfrm>
            <a:off x="5295900" y="4183380"/>
            <a:ext cx="1097280" cy="1165860"/>
            <a:chOff x="4272" y="1248"/>
            <a:chExt cx="768" cy="816"/>
          </a:xfrm>
        </p:grpSpPr>
        <p:sp>
          <p:nvSpPr>
            <p:cNvPr id="15397" name="Oval 10"/>
            <p:cNvSpPr>
              <a:spLocks noChangeArrowheads="1"/>
            </p:cNvSpPr>
            <p:nvPr/>
          </p:nvSpPr>
          <p:spPr bwMode="auto">
            <a:xfrm>
              <a:off x="4272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i,1</a:t>
              </a:r>
            </a:p>
          </p:txBody>
        </p:sp>
        <p:sp>
          <p:nvSpPr>
            <p:cNvPr id="15398" name="Oval 11"/>
            <p:cNvSpPr>
              <a:spLocks noChangeArrowheads="1"/>
            </p:cNvSpPr>
            <p:nvPr/>
          </p:nvSpPr>
          <p:spPr bwMode="auto">
            <a:xfrm>
              <a:off x="4704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s,1</a:t>
              </a:r>
            </a:p>
          </p:txBody>
        </p:sp>
        <p:sp>
          <p:nvSpPr>
            <p:cNvPr id="15399" name="Oval 12"/>
            <p:cNvSpPr>
              <a:spLocks noChangeArrowheads="1"/>
            </p:cNvSpPr>
            <p:nvPr/>
          </p:nvSpPr>
          <p:spPr bwMode="auto">
            <a:xfrm>
              <a:off x="4464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2</a:t>
              </a:r>
            </a:p>
          </p:txBody>
        </p:sp>
        <p:sp>
          <p:nvSpPr>
            <p:cNvPr id="15400" name="Line 13"/>
            <p:cNvSpPr>
              <a:spLocks noChangeShapeType="1"/>
            </p:cNvSpPr>
            <p:nvPr/>
          </p:nvSpPr>
          <p:spPr bwMode="auto">
            <a:xfrm flipH="1">
              <a:off x="4464" y="153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  <p:sp>
          <p:nvSpPr>
            <p:cNvPr id="15401" name="Line 14"/>
            <p:cNvSpPr>
              <a:spLocks noChangeShapeType="1"/>
            </p:cNvSpPr>
            <p:nvPr/>
          </p:nvSpPr>
          <p:spPr bwMode="auto">
            <a:xfrm>
              <a:off x="4704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</p:grpSp>
      <p:grpSp>
        <p:nvGrpSpPr>
          <p:cNvPr id="15370" name="Group 15"/>
          <p:cNvGrpSpPr>
            <a:grpSpLocks/>
          </p:cNvGrpSpPr>
          <p:nvPr/>
        </p:nvGrpSpPr>
        <p:grpSpPr bwMode="auto">
          <a:xfrm>
            <a:off x="7284720" y="4972050"/>
            <a:ext cx="1097280" cy="1165860"/>
            <a:chOff x="3408" y="1248"/>
            <a:chExt cx="768" cy="816"/>
          </a:xfrm>
        </p:grpSpPr>
        <p:sp>
          <p:nvSpPr>
            <p:cNvPr id="15392" name="Oval 16"/>
            <p:cNvSpPr>
              <a:spLocks noChangeArrowheads="1"/>
            </p:cNvSpPr>
            <p:nvPr/>
          </p:nvSpPr>
          <p:spPr bwMode="auto">
            <a:xfrm>
              <a:off x="3408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b,1</a:t>
              </a:r>
            </a:p>
          </p:txBody>
        </p:sp>
        <p:sp>
          <p:nvSpPr>
            <p:cNvPr id="15393" name="Oval 17"/>
            <p:cNvSpPr>
              <a:spLocks noChangeArrowheads="1"/>
            </p:cNvSpPr>
            <p:nvPr/>
          </p:nvSpPr>
          <p:spPr bwMode="auto">
            <a:xfrm>
              <a:off x="3840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 dirty="0"/>
                <a:t>v,1</a:t>
              </a:r>
            </a:p>
          </p:txBody>
        </p:sp>
        <p:sp>
          <p:nvSpPr>
            <p:cNvPr id="15394" name="Oval 18"/>
            <p:cNvSpPr>
              <a:spLocks noChangeArrowheads="1"/>
            </p:cNvSpPr>
            <p:nvPr/>
          </p:nvSpPr>
          <p:spPr bwMode="auto">
            <a:xfrm>
              <a:off x="3600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2</a:t>
              </a:r>
            </a:p>
          </p:txBody>
        </p:sp>
        <p:sp>
          <p:nvSpPr>
            <p:cNvPr id="15395" name="Line 19"/>
            <p:cNvSpPr>
              <a:spLocks noChangeShapeType="1"/>
            </p:cNvSpPr>
            <p:nvPr/>
          </p:nvSpPr>
          <p:spPr bwMode="auto">
            <a:xfrm flipH="1">
              <a:off x="3600" y="153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  <p:sp>
          <p:nvSpPr>
            <p:cNvPr id="15396" name="Line 20"/>
            <p:cNvSpPr>
              <a:spLocks noChangeShapeType="1"/>
            </p:cNvSpPr>
            <p:nvPr/>
          </p:nvSpPr>
          <p:spPr bwMode="auto">
            <a:xfrm>
              <a:off x="3840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</p:grpSp>
      <p:sp>
        <p:nvSpPr>
          <p:cNvPr id="15371" name="Oval 21"/>
          <p:cNvSpPr>
            <a:spLocks noChangeArrowheads="1"/>
          </p:cNvSpPr>
          <p:nvPr/>
        </p:nvSpPr>
        <p:spPr bwMode="auto">
          <a:xfrm>
            <a:off x="7216140" y="41833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3</a:t>
            </a:r>
          </a:p>
        </p:txBody>
      </p:sp>
      <p:sp>
        <p:nvSpPr>
          <p:cNvPr id="15372" name="Line 22"/>
          <p:cNvSpPr>
            <a:spLocks noChangeShapeType="1"/>
          </p:cNvSpPr>
          <p:nvPr/>
        </p:nvSpPr>
        <p:spPr bwMode="auto">
          <a:xfrm flipH="1">
            <a:off x="7078980" y="45948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5373" name="Line 23"/>
          <p:cNvSpPr>
            <a:spLocks noChangeShapeType="1"/>
          </p:cNvSpPr>
          <p:nvPr/>
        </p:nvSpPr>
        <p:spPr bwMode="auto">
          <a:xfrm>
            <a:off x="7559040" y="45948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5374" name="Oval 24"/>
          <p:cNvSpPr>
            <a:spLocks noChangeArrowheads="1"/>
          </p:cNvSpPr>
          <p:nvPr/>
        </p:nvSpPr>
        <p:spPr bwMode="auto">
          <a:xfrm>
            <a:off x="4130040" y="34975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4</a:t>
            </a:r>
          </a:p>
        </p:txBody>
      </p:sp>
      <p:sp>
        <p:nvSpPr>
          <p:cNvPr id="15375" name="Line 25"/>
          <p:cNvSpPr>
            <a:spLocks noChangeShapeType="1"/>
          </p:cNvSpPr>
          <p:nvPr/>
        </p:nvSpPr>
        <p:spPr bwMode="auto">
          <a:xfrm flipH="1">
            <a:off x="3992880" y="39090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5376" name="Line 26"/>
          <p:cNvSpPr>
            <a:spLocks noChangeShapeType="1"/>
          </p:cNvSpPr>
          <p:nvPr/>
        </p:nvSpPr>
        <p:spPr bwMode="auto">
          <a:xfrm>
            <a:off x="4472940" y="39090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5377" name="Oval 27"/>
          <p:cNvSpPr>
            <a:spLocks noChangeArrowheads="1"/>
          </p:cNvSpPr>
          <p:nvPr/>
        </p:nvSpPr>
        <p:spPr bwMode="auto">
          <a:xfrm>
            <a:off x="2758440" y="34975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4</a:t>
            </a:r>
          </a:p>
        </p:txBody>
      </p:sp>
      <p:sp>
        <p:nvSpPr>
          <p:cNvPr id="15378" name="Line 28"/>
          <p:cNvSpPr>
            <a:spLocks noChangeShapeType="1"/>
          </p:cNvSpPr>
          <p:nvPr/>
        </p:nvSpPr>
        <p:spPr bwMode="auto">
          <a:xfrm flipH="1">
            <a:off x="2621280" y="39090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5379" name="Line 29"/>
          <p:cNvSpPr>
            <a:spLocks noChangeShapeType="1"/>
          </p:cNvSpPr>
          <p:nvPr/>
        </p:nvSpPr>
        <p:spPr bwMode="auto">
          <a:xfrm>
            <a:off x="3101340" y="39090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5380" name="Oval 30"/>
          <p:cNvSpPr>
            <a:spLocks noChangeArrowheads="1"/>
          </p:cNvSpPr>
          <p:nvPr/>
        </p:nvSpPr>
        <p:spPr bwMode="auto">
          <a:xfrm>
            <a:off x="6393180" y="34975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5</a:t>
            </a:r>
          </a:p>
        </p:txBody>
      </p:sp>
      <p:sp>
        <p:nvSpPr>
          <p:cNvPr id="15381" name="Line 31"/>
          <p:cNvSpPr>
            <a:spLocks noChangeShapeType="1"/>
          </p:cNvSpPr>
          <p:nvPr/>
        </p:nvSpPr>
        <p:spPr bwMode="auto">
          <a:xfrm flipH="1">
            <a:off x="5913120" y="3840480"/>
            <a:ext cx="54864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5382" name="Line 32"/>
          <p:cNvSpPr>
            <a:spLocks noChangeShapeType="1"/>
          </p:cNvSpPr>
          <p:nvPr/>
        </p:nvSpPr>
        <p:spPr bwMode="auto">
          <a:xfrm>
            <a:off x="6804660" y="3840480"/>
            <a:ext cx="61722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5383" name="Oval 33"/>
          <p:cNvSpPr>
            <a:spLocks noChangeArrowheads="1"/>
          </p:cNvSpPr>
          <p:nvPr/>
        </p:nvSpPr>
        <p:spPr bwMode="auto">
          <a:xfrm>
            <a:off x="220980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7</a:t>
            </a:r>
          </a:p>
        </p:txBody>
      </p:sp>
      <p:sp>
        <p:nvSpPr>
          <p:cNvPr id="15384" name="Line 34"/>
          <p:cNvSpPr>
            <a:spLocks noChangeShapeType="1"/>
          </p:cNvSpPr>
          <p:nvPr/>
        </p:nvSpPr>
        <p:spPr bwMode="auto">
          <a:xfrm flipH="1">
            <a:off x="2072640" y="3223260"/>
            <a:ext cx="27432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5385" name="Line 35"/>
          <p:cNvSpPr>
            <a:spLocks noChangeShapeType="1"/>
          </p:cNvSpPr>
          <p:nvPr/>
        </p:nvSpPr>
        <p:spPr bwMode="auto">
          <a:xfrm>
            <a:off x="2552700" y="3223260"/>
            <a:ext cx="3429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5386" name="Oval 36"/>
          <p:cNvSpPr>
            <a:spLocks noChangeArrowheads="1"/>
          </p:cNvSpPr>
          <p:nvPr/>
        </p:nvSpPr>
        <p:spPr bwMode="auto">
          <a:xfrm>
            <a:off x="522732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9</a:t>
            </a:r>
          </a:p>
        </p:txBody>
      </p:sp>
      <p:sp>
        <p:nvSpPr>
          <p:cNvPr id="15387" name="Line 37"/>
          <p:cNvSpPr>
            <a:spLocks noChangeShapeType="1"/>
          </p:cNvSpPr>
          <p:nvPr/>
        </p:nvSpPr>
        <p:spPr bwMode="auto">
          <a:xfrm flipH="1">
            <a:off x="4472940" y="3154680"/>
            <a:ext cx="82296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5388" name="Line 38"/>
          <p:cNvSpPr>
            <a:spLocks noChangeShapeType="1"/>
          </p:cNvSpPr>
          <p:nvPr/>
        </p:nvSpPr>
        <p:spPr bwMode="auto">
          <a:xfrm>
            <a:off x="5638800" y="3154680"/>
            <a:ext cx="82296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5389" name="Oval 39"/>
          <p:cNvSpPr>
            <a:spLocks noChangeArrowheads="1"/>
          </p:cNvSpPr>
          <p:nvPr/>
        </p:nvSpPr>
        <p:spPr bwMode="auto">
          <a:xfrm>
            <a:off x="3855720" y="219456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16</a:t>
            </a:r>
          </a:p>
        </p:txBody>
      </p:sp>
      <p:sp>
        <p:nvSpPr>
          <p:cNvPr id="15390" name="Line 40"/>
          <p:cNvSpPr>
            <a:spLocks noChangeShapeType="1"/>
          </p:cNvSpPr>
          <p:nvPr/>
        </p:nvSpPr>
        <p:spPr bwMode="auto">
          <a:xfrm flipH="1">
            <a:off x="2621280" y="2537460"/>
            <a:ext cx="123444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5391" name="Line 41"/>
          <p:cNvSpPr>
            <a:spLocks noChangeShapeType="1"/>
          </p:cNvSpPr>
          <p:nvPr/>
        </p:nvSpPr>
        <p:spPr bwMode="auto">
          <a:xfrm>
            <a:off x="4335780" y="2537460"/>
            <a:ext cx="96012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44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45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47" name="Rectangle 2"/>
          <p:cNvSpPr txBox="1">
            <a:spLocks noChangeArrowheads="1"/>
          </p:cNvSpPr>
          <p:nvPr/>
        </p:nvSpPr>
        <p:spPr>
          <a:xfrm>
            <a:off x="266700" y="217250"/>
            <a:ext cx="509778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111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10600" cy="40733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Now we assign codes to the tree by placing a 0 on every left branch and a 1 on every right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branch.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traversal of the tree from root to leaf give the Huffman code for that particular leaf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Note that no code is the prefix of another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code.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66700" y="217250"/>
            <a:ext cx="509778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699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975360" y="294894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e,3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661160" y="363474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d,2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2346960" y="363474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u,2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032760" y="363474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l,2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3649980" y="363474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sp,2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6050280" y="432054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k,1</a:t>
            </a:r>
          </a:p>
        </p:txBody>
      </p:sp>
      <p:grpSp>
        <p:nvGrpSpPr>
          <p:cNvPr id="17417" name="Group 9"/>
          <p:cNvGrpSpPr>
            <a:grpSpLocks/>
          </p:cNvGrpSpPr>
          <p:nvPr/>
        </p:nvGrpSpPr>
        <p:grpSpPr bwMode="auto">
          <a:xfrm>
            <a:off x="4541520" y="3634740"/>
            <a:ext cx="1097280" cy="1165860"/>
            <a:chOff x="4272" y="1248"/>
            <a:chExt cx="768" cy="816"/>
          </a:xfrm>
        </p:grpSpPr>
        <p:sp>
          <p:nvSpPr>
            <p:cNvPr id="17498" name="Oval 10"/>
            <p:cNvSpPr>
              <a:spLocks noChangeArrowheads="1"/>
            </p:cNvSpPr>
            <p:nvPr/>
          </p:nvSpPr>
          <p:spPr bwMode="auto">
            <a:xfrm>
              <a:off x="4272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i,1</a:t>
              </a:r>
            </a:p>
          </p:txBody>
        </p:sp>
        <p:sp>
          <p:nvSpPr>
            <p:cNvPr id="17499" name="Oval 11"/>
            <p:cNvSpPr>
              <a:spLocks noChangeArrowheads="1"/>
            </p:cNvSpPr>
            <p:nvPr/>
          </p:nvSpPr>
          <p:spPr bwMode="auto">
            <a:xfrm>
              <a:off x="4704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s,1</a:t>
              </a:r>
            </a:p>
          </p:txBody>
        </p:sp>
        <p:sp>
          <p:nvSpPr>
            <p:cNvPr id="17500" name="Oval 12"/>
            <p:cNvSpPr>
              <a:spLocks noChangeArrowheads="1"/>
            </p:cNvSpPr>
            <p:nvPr/>
          </p:nvSpPr>
          <p:spPr bwMode="auto">
            <a:xfrm>
              <a:off x="4464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2</a:t>
              </a:r>
            </a:p>
          </p:txBody>
        </p:sp>
        <p:sp>
          <p:nvSpPr>
            <p:cNvPr id="17501" name="Line 13"/>
            <p:cNvSpPr>
              <a:spLocks noChangeShapeType="1"/>
            </p:cNvSpPr>
            <p:nvPr/>
          </p:nvSpPr>
          <p:spPr bwMode="auto">
            <a:xfrm flipH="1">
              <a:off x="4464" y="153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  <p:sp>
          <p:nvSpPr>
            <p:cNvPr id="17502" name="Line 14"/>
            <p:cNvSpPr>
              <a:spLocks noChangeShapeType="1"/>
            </p:cNvSpPr>
            <p:nvPr/>
          </p:nvSpPr>
          <p:spPr bwMode="auto">
            <a:xfrm>
              <a:off x="4704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</p:grpSp>
      <p:grpSp>
        <p:nvGrpSpPr>
          <p:cNvPr id="17418" name="Group 15"/>
          <p:cNvGrpSpPr>
            <a:grpSpLocks/>
          </p:cNvGrpSpPr>
          <p:nvPr/>
        </p:nvGrpSpPr>
        <p:grpSpPr bwMode="auto">
          <a:xfrm>
            <a:off x="6667500" y="4320540"/>
            <a:ext cx="1097280" cy="1165860"/>
            <a:chOff x="3408" y="1248"/>
            <a:chExt cx="768" cy="816"/>
          </a:xfrm>
        </p:grpSpPr>
        <p:sp>
          <p:nvSpPr>
            <p:cNvPr id="17493" name="Oval 16"/>
            <p:cNvSpPr>
              <a:spLocks noChangeArrowheads="1"/>
            </p:cNvSpPr>
            <p:nvPr/>
          </p:nvSpPr>
          <p:spPr bwMode="auto">
            <a:xfrm>
              <a:off x="3408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b,1</a:t>
              </a:r>
            </a:p>
          </p:txBody>
        </p:sp>
        <p:sp>
          <p:nvSpPr>
            <p:cNvPr id="17494" name="Oval 17"/>
            <p:cNvSpPr>
              <a:spLocks noChangeArrowheads="1"/>
            </p:cNvSpPr>
            <p:nvPr/>
          </p:nvSpPr>
          <p:spPr bwMode="auto">
            <a:xfrm>
              <a:off x="3840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v,1</a:t>
              </a:r>
            </a:p>
          </p:txBody>
        </p:sp>
        <p:sp>
          <p:nvSpPr>
            <p:cNvPr id="17495" name="Oval 18"/>
            <p:cNvSpPr>
              <a:spLocks noChangeArrowheads="1"/>
            </p:cNvSpPr>
            <p:nvPr/>
          </p:nvSpPr>
          <p:spPr bwMode="auto">
            <a:xfrm>
              <a:off x="3600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2</a:t>
              </a:r>
            </a:p>
          </p:txBody>
        </p:sp>
        <p:sp>
          <p:nvSpPr>
            <p:cNvPr id="17496" name="Line 19"/>
            <p:cNvSpPr>
              <a:spLocks noChangeShapeType="1"/>
            </p:cNvSpPr>
            <p:nvPr/>
          </p:nvSpPr>
          <p:spPr bwMode="auto">
            <a:xfrm flipH="1">
              <a:off x="3600" y="153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  <p:sp>
          <p:nvSpPr>
            <p:cNvPr id="17497" name="Line 20"/>
            <p:cNvSpPr>
              <a:spLocks noChangeShapeType="1"/>
            </p:cNvSpPr>
            <p:nvPr/>
          </p:nvSpPr>
          <p:spPr bwMode="auto">
            <a:xfrm>
              <a:off x="3840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</p:grpSp>
      <p:sp>
        <p:nvSpPr>
          <p:cNvPr id="17419" name="Oval 21"/>
          <p:cNvSpPr>
            <a:spLocks noChangeArrowheads="1"/>
          </p:cNvSpPr>
          <p:nvPr/>
        </p:nvSpPr>
        <p:spPr bwMode="auto">
          <a:xfrm>
            <a:off x="6461760" y="363474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3</a:t>
            </a:r>
          </a:p>
        </p:txBody>
      </p:sp>
      <p:sp>
        <p:nvSpPr>
          <p:cNvPr id="17420" name="Line 22"/>
          <p:cNvSpPr>
            <a:spLocks noChangeShapeType="1"/>
          </p:cNvSpPr>
          <p:nvPr/>
        </p:nvSpPr>
        <p:spPr bwMode="auto">
          <a:xfrm flipH="1">
            <a:off x="6324600" y="404622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7421" name="Line 23"/>
          <p:cNvSpPr>
            <a:spLocks noChangeShapeType="1"/>
          </p:cNvSpPr>
          <p:nvPr/>
        </p:nvSpPr>
        <p:spPr bwMode="auto">
          <a:xfrm>
            <a:off x="6804660" y="404622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7422" name="Oval 24"/>
          <p:cNvSpPr>
            <a:spLocks noChangeArrowheads="1"/>
          </p:cNvSpPr>
          <p:nvPr/>
        </p:nvSpPr>
        <p:spPr bwMode="auto">
          <a:xfrm>
            <a:off x="3375660" y="294894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4</a:t>
            </a:r>
          </a:p>
        </p:txBody>
      </p:sp>
      <p:sp>
        <p:nvSpPr>
          <p:cNvPr id="17423" name="Line 25"/>
          <p:cNvSpPr>
            <a:spLocks noChangeShapeType="1"/>
          </p:cNvSpPr>
          <p:nvPr/>
        </p:nvSpPr>
        <p:spPr bwMode="auto">
          <a:xfrm flipH="1">
            <a:off x="3238500" y="336042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7424" name="Line 26"/>
          <p:cNvSpPr>
            <a:spLocks noChangeShapeType="1"/>
          </p:cNvSpPr>
          <p:nvPr/>
        </p:nvSpPr>
        <p:spPr bwMode="auto">
          <a:xfrm>
            <a:off x="3718560" y="336042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7425" name="Oval 27"/>
          <p:cNvSpPr>
            <a:spLocks noChangeArrowheads="1"/>
          </p:cNvSpPr>
          <p:nvPr/>
        </p:nvSpPr>
        <p:spPr bwMode="auto">
          <a:xfrm>
            <a:off x="2004060" y="294894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 dirty="0"/>
              <a:t>4</a:t>
            </a:r>
          </a:p>
        </p:txBody>
      </p:sp>
      <p:sp>
        <p:nvSpPr>
          <p:cNvPr id="17426" name="Line 28"/>
          <p:cNvSpPr>
            <a:spLocks noChangeShapeType="1"/>
          </p:cNvSpPr>
          <p:nvPr/>
        </p:nvSpPr>
        <p:spPr bwMode="auto">
          <a:xfrm flipH="1">
            <a:off x="1866900" y="336042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7427" name="Line 29"/>
          <p:cNvSpPr>
            <a:spLocks noChangeShapeType="1"/>
          </p:cNvSpPr>
          <p:nvPr/>
        </p:nvSpPr>
        <p:spPr bwMode="auto">
          <a:xfrm>
            <a:off x="2346960" y="336042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7428" name="Oval 30"/>
          <p:cNvSpPr>
            <a:spLocks noChangeArrowheads="1"/>
          </p:cNvSpPr>
          <p:nvPr/>
        </p:nvSpPr>
        <p:spPr bwMode="auto">
          <a:xfrm>
            <a:off x="5638800" y="294894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5</a:t>
            </a:r>
          </a:p>
        </p:txBody>
      </p:sp>
      <p:sp>
        <p:nvSpPr>
          <p:cNvPr id="17429" name="Line 31"/>
          <p:cNvSpPr>
            <a:spLocks noChangeShapeType="1"/>
          </p:cNvSpPr>
          <p:nvPr/>
        </p:nvSpPr>
        <p:spPr bwMode="auto">
          <a:xfrm flipH="1">
            <a:off x="5158740" y="3291840"/>
            <a:ext cx="54864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7430" name="Line 32"/>
          <p:cNvSpPr>
            <a:spLocks noChangeShapeType="1"/>
          </p:cNvSpPr>
          <p:nvPr/>
        </p:nvSpPr>
        <p:spPr bwMode="auto">
          <a:xfrm>
            <a:off x="6050280" y="3291840"/>
            <a:ext cx="61722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7431" name="Oval 33"/>
          <p:cNvSpPr>
            <a:spLocks noChangeArrowheads="1"/>
          </p:cNvSpPr>
          <p:nvPr/>
        </p:nvSpPr>
        <p:spPr bwMode="auto">
          <a:xfrm>
            <a:off x="1455420" y="226314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7</a:t>
            </a:r>
          </a:p>
        </p:txBody>
      </p:sp>
      <p:sp>
        <p:nvSpPr>
          <p:cNvPr id="17432" name="Line 34"/>
          <p:cNvSpPr>
            <a:spLocks noChangeShapeType="1"/>
          </p:cNvSpPr>
          <p:nvPr/>
        </p:nvSpPr>
        <p:spPr bwMode="auto">
          <a:xfrm flipH="1">
            <a:off x="1318260" y="2674620"/>
            <a:ext cx="27432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7433" name="Line 35"/>
          <p:cNvSpPr>
            <a:spLocks noChangeShapeType="1"/>
          </p:cNvSpPr>
          <p:nvPr/>
        </p:nvSpPr>
        <p:spPr bwMode="auto">
          <a:xfrm>
            <a:off x="1798320" y="2674620"/>
            <a:ext cx="3429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7434" name="Oval 36"/>
          <p:cNvSpPr>
            <a:spLocks noChangeArrowheads="1"/>
          </p:cNvSpPr>
          <p:nvPr/>
        </p:nvSpPr>
        <p:spPr bwMode="auto">
          <a:xfrm>
            <a:off x="4472940" y="226314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9</a:t>
            </a:r>
          </a:p>
        </p:txBody>
      </p:sp>
      <p:sp>
        <p:nvSpPr>
          <p:cNvPr id="17435" name="Line 37"/>
          <p:cNvSpPr>
            <a:spLocks noChangeShapeType="1"/>
          </p:cNvSpPr>
          <p:nvPr/>
        </p:nvSpPr>
        <p:spPr bwMode="auto">
          <a:xfrm flipH="1">
            <a:off x="3718560" y="2606040"/>
            <a:ext cx="82296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7436" name="Line 38"/>
          <p:cNvSpPr>
            <a:spLocks noChangeShapeType="1"/>
          </p:cNvSpPr>
          <p:nvPr/>
        </p:nvSpPr>
        <p:spPr bwMode="auto">
          <a:xfrm>
            <a:off x="4884420" y="2606040"/>
            <a:ext cx="82296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7437" name="Oval 39"/>
          <p:cNvSpPr>
            <a:spLocks noChangeArrowheads="1"/>
          </p:cNvSpPr>
          <p:nvPr/>
        </p:nvSpPr>
        <p:spPr bwMode="auto">
          <a:xfrm>
            <a:off x="3101340" y="164592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16</a:t>
            </a:r>
          </a:p>
        </p:txBody>
      </p:sp>
      <p:sp>
        <p:nvSpPr>
          <p:cNvPr id="17438" name="Line 40"/>
          <p:cNvSpPr>
            <a:spLocks noChangeShapeType="1"/>
          </p:cNvSpPr>
          <p:nvPr/>
        </p:nvSpPr>
        <p:spPr bwMode="auto">
          <a:xfrm flipH="1">
            <a:off x="1866900" y="1988820"/>
            <a:ext cx="123444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7439" name="Line 41"/>
          <p:cNvSpPr>
            <a:spLocks noChangeShapeType="1"/>
          </p:cNvSpPr>
          <p:nvPr/>
        </p:nvSpPr>
        <p:spPr bwMode="auto">
          <a:xfrm>
            <a:off x="3581400" y="1988820"/>
            <a:ext cx="960120" cy="411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7440" name="WordArt 43"/>
          <p:cNvSpPr>
            <a:spLocks noChangeArrowheads="1" noChangeShapeType="1" noTextEdit="1"/>
          </p:cNvSpPr>
          <p:nvPr/>
        </p:nvSpPr>
        <p:spPr bwMode="auto">
          <a:xfrm>
            <a:off x="1249680" y="2606040"/>
            <a:ext cx="20574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7441" name="WordArt 44"/>
          <p:cNvSpPr>
            <a:spLocks noChangeArrowheads="1" noChangeShapeType="1" noTextEdit="1"/>
          </p:cNvSpPr>
          <p:nvPr/>
        </p:nvSpPr>
        <p:spPr bwMode="auto">
          <a:xfrm>
            <a:off x="3924300" y="1851660"/>
            <a:ext cx="13716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7442" name="WordArt 45"/>
          <p:cNvSpPr>
            <a:spLocks noChangeArrowheads="1" noChangeShapeType="1" noTextEdit="1"/>
          </p:cNvSpPr>
          <p:nvPr/>
        </p:nvSpPr>
        <p:spPr bwMode="auto">
          <a:xfrm>
            <a:off x="2484120" y="1851660"/>
            <a:ext cx="20574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7443" name="WordArt 46"/>
          <p:cNvSpPr>
            <a:spLocks noChangeArrowheads="1" noChangeShapeType="1" noTextEdit="1"/>
          </p:cNvSpPr>
          <p:nvPr/>
        </p:nvSpPr>
        <p:spPr bwMode="auto">
          <a:xfrm>
            <a:off x="1729740" y="3291840"/>
            <a:ext cx="20574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7444" name="WordArt 47"/>
          <p:cNvSpPr>
            <a:spLocks noChangeArrowheads="1" noChangeShapeType="1" noTextEdit="1"/>
          </p:cNvSpPr>
          <p:nvPr/>
        </p:nvSpPr>
        <p:spPr bwMode="auto">
          <a:xfrm>
            <a:off x="3169920" y="3291840"/>
            <a:ext cx="20574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7445" name="WordArt 48"/>
          <p:cNvSpPr>
            <a:spLocks noChangeArrowheads="1" noChangeShapeType="1" noTextEdit="1"/>
          </p:cNvSpPr>
          <p:nvPr/>
        </p:nvSpPr>
        <p:spPr bwMode="auto">
          <a:xfrm>
            <a:off x="3992880" y="2537460"/>
            <a:ext cx="20574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7446" name="WordArt 49"/>
          <p:cNvSpPr>
            <a:spLocks noChangeArrowheads="1" noChangeShapeType="1" noTextEdit="1"/>
          </p:cNvSpPr>
          <p:nvPr/>
        </p:nvSpPr>
        <p:spPr bwMode="auto">
          <a:xfrm>
            <a:off x="5295900" y="3291840"/>
            <a:ext cx="20574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7447" name="WordArt 50"/>
          <p:cNvSpPr>
            <a:spLocks noChangeArrowheads="1" noChangeShapeType="1" noTextEdit="1"/>
          </p:cNvSpPr>
          <p:nvPr/>
        </p:nvSpPr>
        <p:spPr bwMode="auto">
          <a:xfrm>
            <a:off x="4678680" y="4046220"/>
            <a:ext cx="20574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7448" name="WordArt 51"/>
          <p:cNvSpPr>
            <a:spLocks noChangeArrowheads="1" noChangeShapeType="1" noTextEdit="1"/>
          </p:cNvSpPr>
          <p:nvPr/>
        </p:nvSpPr>
        <p:spPr bwMode="auto">
          <a:xfrm>
            <a:off x="6187440" y="3977640"/>
            <a:ext cx="20574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7449" name="WordArt 52"/>
          <p:cNvSpPr>
            <a:spLocks noChangeArrowheads="1" noChangeShapeType="1" noTextEdit="1"/>
          </p:cNvSpPr>
          <p:nvPr/>
        </p:nvSpPr>
        <p:spPr bwMode="auto">
          <a:xfrm>
            <a:off x="6804660" y="4732020"/>
            <a:ext cx="20574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7450" name="WordArt 54"/>
          <p:cNvSpPr>
            <a:spLocks noChangeArrowheads="1" noChangeShapeType="1" noTextEdit="1"/>
          </p:cNvSpPr>
          <p:nvPr/>
        </p:nvSpPr>
        <p:spPr bwMode="auto">
          <a:xfrm>
            <a:off x="2004060" y="2606040"/>
            <a:ext cx="13716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7451" name="WordArt 55"/>
          <p:cNvSpPr>
            <a:spLocks noChangeArrowheads="1" noChangeShapeType="1" noTextEdit="1"/>
          </p:cNvSpPr>
          <p:nvPr/>
        </p:nvSpPr>
        <p:spPr bwMode="auto">
          <a:xfrm>
            <a:off x="2484120" y="3291840"/>
            <a:ext cx="13716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7452" name="WordArt 56"/>
          <p:cNvSpPr>
            <a:spLocks noChangeArrowheads="1" noChangeShapeType="1" noTextEdit="1"/>
          </p:cNvSpPr>
          <p:nvPr/>
        </p:nvSpPr>
        <p:spPr bwMode="auto">
          <a:xfrm>
            <a:off x="3855720" y="3291840"/>
            <a:ext cx="13716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7453" name="WordArt 57"/>
          <p:cNvSpPr>
            <a:spLocks noChangeArrowheads="1" noChangeShapeType="1" noTextEdit="1"/>
          </p:cNvSpPr>
          <p:nvPr/>
        </p:nvSpPr>
        <p:spPr bwMode="auto">
          <a:xfrm>
            <a:off x="5227320" y="2537460"/>
            <a:ext cx="13716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7454" name="WordArt 58"/>
          <p:cNvSpPr>
            <a:spLocks noChangeArrowheads="1" noChangeShapeType="1" noTextEdit="1"/>
          </p:cNvSpPr>
          <p:nvPr/>
        </p:nvSpPr>
        <p:spPr bwMode="auto">
          <a:xfrm>
            <a:off x="6256020" y="3223260"/>
            <a:ext cx="13716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7455" name="WordArt 59"/>
          <p:cNvSpPr>
            <a:spLocks noChangeArrowheads="1" noChangeShapeType="1" noTextEdit="1"/>
          </p:cNvSpPr>
          <p:nvPr/>
        </p:nvSpPr>
        <p:spPr bwMode="auto">
          <a:xfrm>
            <a:off x="6941820" y="4046220"/>
            <a:ext cx="13716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7456" name="WordArt 60"/>
          <p:cNvSpPr>
            <a:spLocks noChangeArrowheads="1" noChangeShapeType="1" noTextEdit="1"/>
          </p:cNvSpPr>
          <p:nvPr/>
        </p:nvSpPr>
        <p:spPr bwMode="auto">
          <a:xfrm>
            <a:off x="7421880" y="4663440"/>
            <a:ext cx="13716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1</a:t>
            </a:r>
          </a:p>
        </p:txBody>
      </p:sp>
      <p:graphicFrame>
        <p:nvGraphicFramePr>
          <p:cNvPr id="57466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734918"/>
              </p:ext>
            </p:extLst>
          </p:nvPr>
        </p:nvGraphicFramePr>
        <p:xfrm>
          <a:off x="8096250" y="2194560"/>
          <a:ext cx="1234440" cy="3566160"/>
        </p:xfrm>
        <a:graphic>
          <a:graphicData uri="http://schemas.openxmlformats.org/drawingml/2006/table">
            <a:tbl>
              <a:tblPr/>
              <a:tblGrid>
                <a:gridCol w="411480"/>
                <a:gridCol w="822960"/>
              </a:tblGrid>
              <a:tr h="356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L="82296" marR="82296" marT="41148" marB="411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</a:t>
                      </a:r>
                    </a:p>
                  </a:txBody>
                  <a:tcPr marL="82296" marR="82296" marT="41148" marB="411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L="82296" marR="82296" marT="41148" marB="411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010</a:t>
                      </a:r>
                    </a:p>
                  </a:txBody>
                  <a:tcPr marL="82296" marR="82296" marT="41148" marB="411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</a:txBody>
                  <a:tcPr marL="82296" marR="82296" marT="41148" marB="411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011</a:t>
                      </a:r>
                    </a:p>
                  </a:txBody>
                  <a:tcPr marL="82296" marR="82296" marT="41148" marB="411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</a:t>
                      </a:r>
                    </a:p>
                  </a:txBody>
                  <a:tcPr marL="82296" marR="82296" marT="41148" marB="411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marL="82296" marR="82296" marT="41148" marB="411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</a:t>
                      </a:r>
                    </a:p>
                  </a:txBody>
                  <a:tcPr marL="82296" marR="82296" marT="41148" marB="411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</a:t>
                      </a:r>
                    </a:p>
                  </a:txBody>
                  <a:tcPr marL="82296" marR="82296" marT="41148" marB="411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marL="82296" marR="82296" marT="41148" marB="411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1100</a:t>
                      </a:r>
                    </a:p>
                  </a:txBody>
                  <a:tcPr marL="82296" marR="82296" marT="41148" marB="411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L="82296" marR="82296" marT="41148" marB="411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1101</a:t>
                      </a:r>
                    </a:p>
                  </a:txBody>
                  <a:tcPr marL="82296" marR="82296" marT="41148" marB="411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marL="82296" marR="82296" marT="41148" marB="411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1110</a:t>
                      </a:r>
                    </a:p>
                  </a:txBody>
                  <a:tcPr marL="82296" marR="82296" marT="41148" marB="411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L="82296" marR="82296" marT="41148" marB="411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11110</a:t>
                      </a:r>
                    </a:p>
                  </a:txBody>
                  <a:tcPr marL="82296" marR="82296" marT="41148" marB="411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marL="82296" marR="82296" marT="41148" marB="411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11111</a:t>
                      </a:r>
                    </a:p>
                  </a:txBody>
                  <a:tcPr marL="82296" marR="82296" marT="41148" marB="411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92" name="WordArt 116"/>
          <p:cNvSpPr>
            <a:spLocks noChangeArrowheads="1" noChangeShapeType="1" noTextEdit="1"/>
          </p:cNvSpPr>
          <p:nvPr/>
        </p:nvSpPr>
        <p:spPr bwMode="auto">
          <a:xfrm>
            <a:off x="5295900" y="4046220"/>
            <a:ext cx="137160" cy="27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4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63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64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66" name="Rectangle 2"/>
          <p:cNvSpPr txBox="1">
            <a:spLocks noChangeArrowheads="1"/>
          </p:cNvSpPr>
          <p:nvPr/>
        </p:nvSpPr>
        <p:spPr>
          <a:xfrm>
            <a:off x="266700" y="217250"/>
            <a:ext cx="509778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857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76" y="1981200"/>
            <a:ext cx="9086850" cy="37033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These codes are then used to encode 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string.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Thus, “duke blue devils” turns into: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010 011 1110 00 101 11110 100 011 00 101 010 00 11111 1100 100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1101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When grouped into 8-bit bytes: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01001111  10001011  11101000  11001010  10001111  11100100 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1101xxxx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Thus it takes 7 bytes of space compared to 16 characters * 1 byte/char = 16 bytes uncompressed</a:t>
            </a:r>
          </a:p>
        </p:txBody>
      </p:sp>
      <p:sp>
        <p:nvSpPr>
          <p:cNvPr id="6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66700" y="217250"/>
            <a:ext cx="509778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122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067800" cy="412242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Uncompressing works by reading in the file bit by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bit.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Start at the root of the tree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a 0 is read, head left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a 1 is read, head right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When a leaf is reached decode that character and start over again at the root of the tree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Thus, we need to save Huffman table information as a header in the compressed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file.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Doesn’t add a significant amount of size to the file for large files (which are the ones you want to compress anyway)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 we could use a fixed universal set of codes/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freqencies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66700" y="217250"/>
            <a:ext cx="509778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163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ubRRectCallout"/>
          <p:cNvSpPr>
            <a:spLocks noEditPoints="1" noChangeArrowheads="1"/>
          </p:cNvSpPr>
          <p:nvPr/>
        </p:nvSpPr>
        <p:spPr bwMode="auto">
          <a:xfrm>
            <a:off x="986790" y="2078965"/>
            <a:ext cx="2228850" cy="985436"/>
          </a:xfrm>
          <a:custGeom>
            <a:avLst/>
            <a:gdLst>
              <a:gd name="T0" fmla="*/ 1371600 w 21600"/>
              <a:gd name="T1" fmla="*/ 0 h 21600"/>
              <a:gd name="T2" fmla="*/ 0 w 21600"/>
              <a:gd name="T3" fmla="*/ 457094 h 21600"/>
              <a:gd name="T4" fmla="*/ 1093089 w 21600"/>
              <a:gd name="T5" fmla="*/ 1143000 h 21600"/>
              <a:gd name="T6" fmla="*/ 1371600 w 21600"/>
              <a:gd name="T7" fmla="*/ 914241 h 21600"/>
              <a:gd name="T8" fmla="*/ 2743200 w 21600"/>
              <a:gd name="T9" fmla="*/ 457094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lnTo>
                  <a:pt x="532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71839" tIns="35920" rIns="71839" bIns="35920"/>
          <a:lstStyle/>
          <a:p>
            <a:endParaRPr lang="en-US" sz="195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3214" y="2114228"/>
            <a:ext cx="63589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101217" y="2207337"/>
            <a:ext cx="947545" cy="499582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  <a:extLst/>
        </p:spPr>
        <p:txBody>
          <a:bodyPr wrap="none" lIns="71839" tIns="35920" rIns="71839" bIns="35920">
            <a:spAutoFit/>
          </a:bodyPr>
          <a:lstStyle/>
          <a:p>
            <a:pPr eaLnBrk="1" hangingPunct="1">
              <a:defRPr/>
            </a:pPr>
            <a:r>
              <a:rPr lang="en-US" sz="2775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Note: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352550" y="3221454"/>
            <a:ext cx="6129338" cy="2565532"/>
          </a:xfrm>
          <a:prstGeom prst="rect">
            <a:avLst/>
          </a:prstGeom>
          <a:solidFill>
            <a:srgbClr val="00B0F0"/>
          </a:solidFill>
          <a:ln w="5715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lIns="71839" tIns="35920" rIns="71839" bIns="35920">
            <a:spAutoFit/>
          </a:bodyPr>
          <a:lstStyle/>
          <a:p>
            <a:pPr marL="457200" indent="-457200"/>
            <a:endParaRPr lang="en-US" sz="1800" dirty="0">
              <a:latin typeface="Eras Demi ITC" panose="020B0805030504020804" pitchFamily="34" charset="0"/>
            </a:endParaRPr>
          </a:p>
          <a:p>
            <a:pPr marL="457200" indent="-457200"/>
            <a:endParaRPr lang="en-US" sz="1800" dirty="0">
              <a:latin typeface="Eras Demi ITC" panose="020B0805030504020804" pitchFamily="34" charset="0"/>
            </a:endParaRPr>
          </a:p>
          <a:p>
            <a:pPr marL="457200" indent="-457200"/>
            <a:r>
              <a:rPr lang="en-US" sz="1800" dirty="0">
                <a:latin typeface="Eras Demi ITC" panose="020B0805030504020804" pitchFamily="34" charset="0"/>
              </a:rPr>
              <a:t>Fixed-length encoding </a:t>
            </a:r>
          </a:p>
          <a:p>
            <a:pPr marL="742950" lvl="1" indent="-400050"/>
            <a:r>
              <a:rPr lang="en-US" sz="1800" dirty="0">
                <a:latin typeface="Eras Demi ITC" panose="020B0805030504020804" pitchFamily="34" charset="0"/>
              </a:rPr>
              <a:t>ASCII, Unicode </a:t>
            </a:r>
          </a:p>
          <a:p>
            <a:pPr marL="457200" indent="-457200"/>
            <a:endParaRPr lang="en-US" sz="1800" dirty="0">
              <a:latin typeface="Eras Demi ITC" panose="020B0805030504020804" pitchFamily="34" charset="0"/>
            </a:endParaRPr>
          </a:p>
          <a:p>
            <a:pPr marL="457200" indent="-457200"/>
            <a:r>
              <a:rPr lang="en-US" sz="1800" dirty="0">
                <a:latin typeface="Eras Demi ITC" panose="020B0805030504020804" pitchFamily="34" charset="0"/>
              </a:rPr>
              <a:t>Variable-length encoding : assign longer code words to less frequent characters, shorter code words to more frequent characters. </a:t>
            </a:r>
          </a:p>
          <a:p>
            <a:endParaRPr lang="en-US" sz="1800" dirty="0">
              <a:latin typeface="Eras Demi ITC" panose="020B0805030504020804" pitchFamily="34" charset="0"/>
            </a:endParaRPr>
          </a:p>
        </p:txBody>
      </p:sp>
      <p:sp>
        <p:nvSpPr>
          <p:cNvPr id="11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4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66700" y="217250"/>
            <a:ext cx="442341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Basic Idea 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6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42399"/>
            <a:ext cx="6858000" cy="991077"/>
          </a:xfrm>
        </p:spPr>
        <p:txBody>
          <a:bodyPr>
            <a:noAutofit/>
          </a:bodyPr>
          <a:lstStyle/>
          <a:p>
            <a:pPr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Most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important properties of Huffman Coding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991600" cy="3703320"/>
          </a:xfrm>
        </p:spPr>
        <p:txBody>
          <a:bodyPr>
            <a:noAutofit/>
          </a:bodyPr>
          <a:lstStyle/>
          <a:p>
            <a:pPr lvl="1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Unique Prefix Property: No Huffman code is a prefix of any other Huffman code</a:t>
            </a:r>
          </a:p>
          <a:p>
            <a:pPr lvl="2" algn="just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example, 101 and 1010 cannot be Huffman codes. Why?</a:t>
            </a:r>
          </a:p>
          <a:p>
            <a:pPr lvl="1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Optimality: The Huffman code is a minimum-redundancy code (given an accurate data model)</a:t>
            </a:r>
          </a:p>
          <a:p>
            <a:pPr lvl="2" algn="just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two least frequent symbols will have the same length for their Huffman code, whereas symbols occurring more frequently will have shorter Huffman codes</a:t>
            </a:r>
          </a:p>
          <a:p>
            <a:pPr lvl="2" algn="just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has been shown that the average code length of an information source S is strictly less than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 + 1, i.e.</a:t>
            </a:r>
          </a:p>
          <a:p>
            <a:pPr lvl="2"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				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l’ &lt;  + 1</a:t>
            </a:r>
          </a:p>
        </p:txBody>
      </p:sp>
      <p:sp>
        <p:nvSpPr>
          <p:cNvPr id="6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588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2257" y="208758"/>
            <a:ext cx="6309360" cy="772000"/>
          </a:xfrm>
        </p:spPr>
        <p:txBody>
          <a:bodyPr>
            <a:noAutofit/>
          </a:bodyPr>
          <a:lstStyle/>
          <a:p>
            <a:pPr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Data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Compression Scheme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881095" y="1981676"/>
            <a:ext cx="1741823" cy="73866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100" dirty="0"/>
              <a:t>Encoder</a:t>
            </a:r>
          </a:p>
          <a:p>
            <a:pPr algn="ctr"/>
            <a:r>
              <a:rPr lang="en-US" sz="2100" dirty="0"/>
              <a:t>(compression)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819144" y="2874148"/>
            <a:ext cx="1725216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950" dirty="0"/>
              <a:t>Codes / </a:t>
            </a:r>
          </a:p>
          <a:p>
            <a:pPr algn="ctr"/>
            <a:r>
              <a:rPr lang="en-US" sz="1950" dirty="0"/>
              <a:t>Code words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088307" y="3161444"/>
            <a:ext cx="1312411" cy="73866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100" dirty="0"/>
              <a:t>Storage or</a:t>
            </a:r>
          </a:p>
          <a:p>
            <a:pPr algn="ctr"/>
            <a:r>
              <a:rPr lang="en-US" sz="2100" dirty="0"/>
              <a:t>Networks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125643" y="4351593"/>
            <a:ext cx="2017540" cy="73866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100" dirty="0"/>
              <a:t>Decoder</a:t>
            </a:r>
          </a:p>
          <a:p>
            <a:pPr algn="ctr"/>
            <a:r>
              <a:rPr lang="en-US" sz="2100" dirty="0"/>
              <a:t>(decompression)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6496050" y="5397225"/>
            <a:ext cx="1428750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950" dirty="0"/>
              <a:t>Output Data</a:t>
            </a:r>
          </a:p>
        </p:txBody>
      </p:sp>
      <p:cxnSp>
        <p:nvCxnSpPr>
          <p:cNvPr id="12" name="AutoShape 13"/>
          <p:cNvCxnSpPr>
            <a:cxnSpLocks noChangeShapeType="1"/>
          </p:cNvCxnSpPr>
          <p:nvPr/>
        </p:nvCxnSpPr>
        <p:spPr bwMode="auto">
          <a:xfrm rot="16200000" flipH="1">
            <a:off x="5534526" y="4629389"/>
            <a:ext cx="526256" cy="1378744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AutoShape 9"/>
          <p:cNvCxnSpPr>
            <a:cxnSpLocks noChangeShapeType="1"/>
          </p:cNvCxnSpPr>
          <p:nvPr/>
        </p:nvCxnSpPr>
        <p:spPr bwMode="auto">
          <a:xfrm rot="16200000" flipH="1">
            <a:off x="3563384" y="4134843"/>
            <a:ext cx="831056" cy="38219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8"/>
          <p:cNvCxnSpPr>
            <a:cxnSpLocks noChangeShapeType="1"/>
          </p:cNvCxnSpPr>
          <p:nvPr/>
        </p:nvCxnSpPr>
        <p:spPr bwMode="auto">
          <a:xfrm rot="16200000" flipH="1">
            <a:off x="2386603" y="2821784"/>
            <a:ext cx="831056" cy="59293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59770" y="2037387"/>
            <a:ext cx="1253292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950" dirty="0"/>
              <a:t>Input Data</a:t>
            </a:r>
          </a:p>
        </p:txBody>
      </p:sp>
      <p:cxnSp>
        <p:nvCxnSpPr>
          <p:cNvPr id="16" name="AutoShape 12"/>
          <p:cNvCxnSpPr>
            <a:cxnSpLocks noChangeShapeType="1"/>
          </p:cNvCxnSpPr>
          <p:nvPr/>
        </p:nvCxnSpPr>
        <p:spPr bwMode="auto">
          <a:xfrm>
            <a:off x="759770" y="2464572"/>
            <a:ext cx="1143000" cy="119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034334" y="4127399"/>
            <a:ext cx="1725216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950" dirty="0"/>
              <a:t>Codes / </a:t>
            </a:r>
          </a:p>
          <a:p>
            <a:pPr algn="ctr"/>
            <a:r>
              <a:rPr lang="en-US" sz="1950" dirty="0"/>
              <a:t>Code words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6504445" y="2056386"/>
            <a:ext cx="2914650" cy="1650452"/>
          </a:xfrm>
          <a:prstGeom prst="rect">
            <a:avLst/>
          </a:prstGeom>
          <a:noFill/>
          <a:ln w="19050" algn="ctr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50" dirty="0">
                <a:latin typeface="Eras Demi ITC" panose="020B0805030504020804" pitchFamily="34" charset="0"/>
              </a:rPr>
              <a:t>B</a:t>
            </a:r>
            <a:r>
              <a:rPr lang="en-US" sz="1350" baseline="-25000" dirty="0">
                <a:latin typeface="Eras Demi ITC" panose="020B0805030504020804" pitchFamily="34" charset="0"/>
              </a:rPr>
              <a:t>0</a:t>
            </a:r>
            <a:r>
              <a:rPr lang="en-US" sz="1350" dirty="0">
                <a:latin typeface="Eras Demi ITC" panose="020B0805030504020804" pitchFamily="34" charset="0"/>
              </a:rPr>
              <a:t> = # bits required before compression</a:t>
            </a:r>
          </a:p>
          <a:p>
            <a:pPr>
              <a:spcBef>
                <a:spcPct val="50000"/>
              </a:spcBef>
            </a:pPr>
            <a:r>
              <a:rPr lang="en-US" sz="1350" dirty="0">
                <a:latin typeface="Eras Demi ITC" panose="020B0805030504020804" pitchFamily="34" charset="0"/>
              </a:rPr>
              <a:t>B</a:t>
            </a:r>
            <a:r>
              <a:rPr lang="en-US" sz="1350" baseline="-25000" dirty="0">
                <a:latin typeface="Eras Demi ITC" panose="020B0805030504020804" pitchFamily="34" charset="0"/>
              </a:rPr>
              <a:t>1</a:t>
            </a:r>
            <a:r>
              <a:rPr lang="en-US" sz="1350" dirty="0">
                <a:latin typeface="Eras Demi ITC" panose="020B0805030504020804" pitchFamily="34" charset="0"/>
              </a:rPr>
              <a:t> = # bits required after compression</a:t>
            </a:r>
          </a:p>
          <a:p>
            <a:pPr>
              <a:spcBef>
                <a:spcPct val="50000"/>
              </a:spcBef>
            </a:pPr>
            <a:endParaRPr lang="en-US" sz="1350" dirty="0">
              <a:latin typeface="Eras Demi ITC" panose="020B08050305040208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350" dirty="0">
                <a:latin typeface="Eras Demi ITC" panose="020B0805030504020804" pitchFamily="34" charset="0"/>
              </a:rPr>
              <a:t>Compression Ratio = B</a:t>
            </a:r>
            <a:r>
              <a:rPr lang="en-US" sz="1350" baseline="-25000" dirty="0">
                <a:latin typeface="Eras Demi ITC" panose="020B0805030504020804" pitchFamily="34" charset="0"/>
              </a:rPr>
              <a:t>0</a:t>
            </a:r>
            <a:r>
              <a:rPr lang="en-US" sz="1350" dirty="0">
                <a:latin typeface="Eras Demi ITC" panose="020B0805030504020804" pitchFamily="34" charset="0"/>
              </a:rPr>
              <a:t> / B</a:t>
            </a:r>
            <a:r>
              <a:rPr lang="en-US" sz="1350" baseline="-25000" dirty="0">
                <a:latin typeface="Eras Demi ITC" panose="020B0805030504020804" pitchFamily="34" charset="0"/>
              </a:rPr>
              <a:t>1</a:t>
            </a:r>
            <a:r>
              <a:rPr lang="en-US" sz="1350" dirty="0">
                <a:latin typeface="Eras Demi ITC" panose="020B0805030504020804" pitchFamily="34" charset="0"/>
              </a:rPr>
              <a:t>.</a:t>
            </a:r>
          </a:p>
        </p:txBody>
      </p:sp>
      <p:sp>
        <p:nvSpPr>
          <p:cNvPr id="19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20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0257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0975"/>
            <a:ext cx="5867400" cy="772000"/>
          </a:xfrm>
        </p:spPr>
        <p:txBody>
          <a:bodyPr>
            <a:noAutofit/>
          </a:bodyPr>
          <a:lstStyle/>
          <a:p>
            <a:pPr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Compression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Techniques</a:t>
            </a:r>
          </a:p>
        </p:txBody>
      </p:sp>
      <p:graphicFrame>
        <p:nvGraphicFramePr>
          <p:cNvPr id="6" name="Group 4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393991"/>
              </p:ext>
            </p:extLst>
          </p:nvPr>
        </p:nvGraphicFramePr>
        <p:xfrm>
          <a:off x="914401" y="1885950"/>
          <a:ext cx="8077199" cy="4362448"/>
        </p:xfrm>
        <a:graphic>
          <a:graphicData uri="http://schemas.openxmlformats.org/drawingml/2006/table">
            <a:tbl>
              <a:tblPr/>
              <a:tblGrid>
                <a:gridCol w="2520825"/>
                <a:gridCol w="2486181"/>
                <a:gridCol w="3070193"/>
              </a:tblGrid>
              <a:tr h="27265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Coding Type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Basis			Technique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653">
                <a:tc row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Entropy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Encoding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Run-length Coding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6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Huffman Coding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6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Arithmetic Coding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653">
                <a:tc rowSpan="8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Source Coding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Prediction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DPCM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6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6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Transformation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FFT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6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DCT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6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Layered Coding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 Position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6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Subsampling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6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Sub-band Coding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6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Vector Quantization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653">
                <a:tc rowSpan="4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Hybrid Coding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JPEG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6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MPEG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6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H.263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6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Many Proprietary Systems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8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3301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64800"/>
            <a:ext cx="8763000" cy="4455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Entropy Coding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Semantics of the information to encoded are ignored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Lossless compression technique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Can be used for different media regardless of their characteristics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Source Coding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Takes into account the semantics of the information to be encoded.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Often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lossy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compression technique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Characteristics of medium are exploited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Hybrid Coding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Most multimedia compression algorithms are hybrid techniques</a:t>
            </a:r>
          </a:p>
        </p:txBody>
      </p:sp>
      <p:sp>
        <p:nvSpPr>
          <p:cNvPr id="6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34144" y="213575"/>
            <a:ext cx="6934200" cy="772000"/>
          </a:xfrm>
        </p:spPr>
        <p:txBody>
          <a:bodyPr>
            <a:noAutofit/>
          </a:bodyPr>
          <a:lstStyle/>
          <a:p>
            <a:pPr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Compression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Techniques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592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245" y="215886"/>
            <a:ext cx="4652010" cy="772000"/>
          </a:xfrm>
        </p:spPr>
        <p:txBody>
          <a:bodyPr>
            <a:normAutofit/>
          </a:bodyPr>
          <a:lstStyle/>
          <a:p>
            <a:pPr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Entropy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Encoding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171700"/>
            <a:ext cx="8915400" cy="37033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Information theory is a discipline in applied mathematics involving the quantification of data with the goal of enabling as much data as possible to be reliably stored on a medium and/or communicated over a channel.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According to Claude E. Shannon, the entropy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 (eta) of an information source with alphabet S = {s1, s2, ...,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sn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} is defined as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	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where pi is the probability that symbol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in S will occur.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7531097"/>
              </p:ext>
            </p:extLst>
          </p:nvPr>
        </p:nvGraphicFramePr>
        <p:xfrm>
          <a:off x="1809750" y="4041408"/>
          <a:ext cx="4914900" cy="869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4" imgW="2141640" imgH="372960" progId="Equation.3">
                  <p:embed/>
                </p:oleObj>
              </mc:Choice>
              <mc:Fallback>
                <p:oleObj name="Equation" r:id="rId4" imgW="2141640" imgH="37296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4041408"/>
                        <a:ext cx="4914900" cy="8691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8" name="Picture 2" descr="C:\Users\MosHiuR\Documents\DIU-Results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3108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458200" cy="37033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Example 1: What is the entropy of an image with uniform distributions of gray-level intensities (i.e. pi = 1/256 for all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Example 2: What is the entropy of an image whose histogram shows that one third of the pixels are dark and two thirds are bright?</a:t>
            </a:r>
          </a:p>
        </p:txBody>
      </p:sp>
      <p:sp>
        <p:nvSpPr>
          <p:cNvPr id="6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84244" y="215886"/>
            <a:ext cx="6292755" cy="772000"/>
          </a:xfrm>
        </p:spPr>
        <p:txBody>
          <a:bodyPr>
            <a:normAutofit/>
          </a:bodyPr>
          <a:lstStyle/>
          <a:p>
            <a:pPr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Entropy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Encoding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989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6" y="63500"/>
            <a:ext cx="6869430" cy="983377"/>
          </a:xfrm>
        </p:spPr>
        <p:txBody>
          <a:bodyPr>
            <a:noAutofit/>
          </a:bodyPr>
          <a:lstStyle/>
          <a:p>
            <a:pPr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Entropy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Encoding: Run-Length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600200"/>
            <a:ext cx="9105900" cy="5029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Data often contains sequences of identical bytes. Replacing these repeated byte sequences with the number of occurrences reduces considerably the overall data size.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Many variations of RLE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One form of RLE is to use a special marker M-byte that will indicate the number of occurrences of a character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“c”!#</a:t>
            </a:r>
          </a:p>
          <a:p>
            <a:pPr lvl="3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How many bytes are used above? When do you think the M-byte should be used?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ABCCCCCCCCDEFGGG</a:t>
            </a:r>
          </a:p>
          <a:p>
            <a:pPr lvl="2">
              <a:lnSpc>
                <a:spcPct val="90000"/>
              </a:lnSpc>
              <a:buFont typeface="Arial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is encoded as</a:t>
            </a:r>
          </a:p>
          <a:p>
            <a:pPr lvl="2">
              <a:lnSpc>
                <a:spcPct val="90000"/>
              </a:lnSpc>
              <a:buFont typeface="Arial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ABC!8DEFGGG</a:t>
            </a:r>
          </a:p>
          <a:p>
            <a:pPr lvl="3">
              <a:lnSpc>
                <a:spcPct val="9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What if the string contains the “!” character?</a:t>
            </a:r>
          </a:p>
          <a:p>
            <a:pPr lvl="3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How much is the compression ratio for this example</a:t>
            </a:r>
          </a:p>
        </p:txBody>
      </p:sp>
      <p:sp>
        <p:nvSpPr>
          <p:cNvPr id="7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8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599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171700"/>
            <a:ext cx="7086600" cy="37033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Many variations of RLE 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Zero-suppression: In this case, one character that is repeated very often is the only character used in the RLE. In this case, the M-byte and the number of additional occurrences are stored.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think the M-byte should be used, as opposed to using the regular representation without any encoding?</a:t>
            </a:r>
          </a:p>
        </p:txBody>
      </p:sp>
      <p:sp>
        <p:nvSpPr>
          <p:cNvPr id="6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111561"/>
            <a:ext cx="7021829" cy="983377"/>
          </a:xfrm>
        </p:spPr>
        <p:txBody>
          <a:bodyPr>
            <a:noAutofit/>
          </a:bodyPr>
          <a:lstStyle/>
          <a:p>
            <a:pPr defTabSz="957851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3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.8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Entropy Encoding: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Run-Length (Cont.)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16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76200" y="1977664"/>
            <a:ext cx="6096000" cy="449933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Many variations of RLE :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we are encoding black and white images (e.g. Faxes), one such version is as follows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row#, col# run1 begin, col# run1 end, col# run2 begin, col# run2 end, ... , col#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runk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begin, col#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runk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end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row#, col# run1 begin, col# run1 end, col# run2 begin, col# run2 end, ... , col#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runr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begin, col#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runr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end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row#, col# run1 begin, col# run1 end, col# run2 begin, col# run2 end, ... , col# runs begin, col# runs end)</a:t>
            </a:r>
          </a:p>
          <a:p>
            <a:pPr lvl="3">
              <a:buFontTx/>
              <a:buNone/>
            </a:pPr>
            <a:endParaRPr lang="en-US" sz="1800" dirty="0">
              <a:latin typeface="Eras Demi ITC" panose="020B0805030504020804" pitchFamily="34" charset="0"/>
            </a:endParaRPr>
          </a:p>
        </p:txBody>
      </p:sp>
      <p:graphicFrame>
        <p:nvGraphicFramePr>
          <p:cNvPr id="7" name="Group 1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960048"/>
              </p:ext>
            </p:extLst>
          </p:nvPr>
        </p:nvGraphicFramePr>
        <p:xfrm>
          <a:off x="6001555" y="3505200"/>
          <a:ext cx="3600440" cy="1804880"/>
        </p:xfrm>
        <a:graphic>
          <a:graphicData uri="http://schemas.openxmlformats.org/drawingml/2006/table">
            <a:tbl>
              <a:tblPr/>
              <a:tblGrid>
                <a:gridCol w="180359"/>
                <a:gridCol w="179517"/>
                <a:gridCol w="180359"/>
                <a:gridCol w="179516"/>
                <a:gridCol w="180359"/>
                <a:gridCol w="180359"/>
                <a:gridCol w="179517"/>
                <a:gridCol w="180359"/>
                <a:gridCol w="179516"/>
                <a:gridCol w="180359"/>
                <a:gridCol w="180359"/>
                <a:gridCol w="179517"/>
                <a:gridCol w="180359"/>
                <a:gridCol w="179516"/>
                <a:gridCol w="180359"/>
                <a:gridCol w="180359"/>
                <a:gridCol w="179517"/>
                <a:gridCol w="180359"/>
                <a:gridCol w="179516"/>
                <a:gridCol w="180359"/>
              </a:tblGrid>
              <a:tr h="3739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71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9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9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8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9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111561"/>
            <a:ext cx="7021829" cy="983377"/>
          </a:xfrm>
        </p:spPr>
        <p:txBody>
          <a:bodyPr>
            <a:noAutofit/>
          </a:bodyPr>
          <a:lstStyle/>
          <a:p>
            <a:pPr defTabSz="957851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Entropy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Encoding: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Run-Length (Cont.)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119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4232"/>
            <a:ext cx="6934199" cy="990600"/>
          </a:xfrm>
        </p:spPr>
        <p:txBody>
          <a:bodyPr>
            <a:noAutofit/>
          </a:bodyPr>
          <a:lstStyle/>
          <a:p>
            <a:pPr defTabSz="957851"/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Entropy </a:t>
            </a: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Encoding: Huffman Coding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086600" cy="37033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One form of variable length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coding.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Greedy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algorithm.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Has been used in fax machines, JPEG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MPEG.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025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217250"/>
            <a:ext cx="4423410" cy="772000"/>
          </a:xfrm>
        </p:spPr>
        <p:txBody>
          <a:bodyPr>
            <a:normAutofit/>
          </a:bodyPr>
          <a:lstStyle/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Coding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2228850"/>
            <a:ext cx="6995160" cy="37033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Huffman codes can be used to compress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Like WinZip – although WinZip doesn’t use the Huffman algorithm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JPEGs do use Huffman as part of their compression process</a:t>
            </a:r>
          </a:p>
        </p:txBody>
      </p:sp>
      <p:sp>
        <p:nvSpPr>
          <p:cNvPr id="6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2269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2400"/>
            <a:ext cx="8991600" cy="5207000"/>
          </a:xfrm>
        </p:spPr>
        <p:txBody>
          <a:bodyPr>
            <a:noAutofit/>
          </a:bodyPr>
          <a:lstStyle/>
          <a:p>
            <a:pPr marL="342900" indent="-342900">
              <a:lnSpc>
                <a:spcPct val="110000"/>
              </a:lnSpc>
              <a:buFont typeface="Arial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Algorithm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Huffman Coding: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10000"/>
              </a:lnSpc>
              <a:buFont typeface="Arial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Input: A set C = {c1 , c2 , ... 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} of n characters and their frequencies {f(c1) , f(c2 ) , ... , f(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)}</a:t>
            </a:r>
          </a:p>
          <a:p>
            <a:pPr marL="342900" indent="-342900">
              <a:lnSpc>
                <a:spcPct val="110000"/>
              </a:lnSpc>
              <a:buFont typeface="Arial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Output: A Huffman tree (V, T) for C.</a:t>
            </a:r>
          </a:p>
          <a:p>
            <a:pPr marL="342900" indent="-342900">
              <a:lnSpc>
                <a:spcPct val="110000"/>
              </a:lnSpc>
              <a:buFont typeface="Arial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1. Insert all characters into a min-heap H according to their frequencies.</a:t>
            </a:r>
          </a:p>
          <a:p>
            <a:pPr marL="342900" indent="-342900">
              <a:lnSpc>
                <a:spcPct val="110000"/>
              </a:lnSpc>
              <a:buFont typeface="Arial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2. V = C; T = {} </a:t>
            </a:r>
          </a:p>
          <a:p>
            <a:pPr marL="342900" indent="-342900">
              <a:lnSpc>
                <a:spcPct val="110000"/>
              </a:lnSpc>
              <a:buFont typeface="Arial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3. for j = 1 to n – 1</a:t>
            </a:r>
          </a:p>
          <a:p>
            <a:pPr marL="342900" indent="-342900">
              <a:lnSpc>
                <a:spcPct val="110000"/>
              </a:lnSpc>
              <a:buFont typeface="Arial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4.    c  =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deletemin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(H)</a:t>
            </a:r>
          </a:p>
          <a:p>
            <a:pPr marL="342900" indent="-342900">
              <a:lnSpc>
                <a:spcPct val="110000"/>
              </a:lnSpc>
              <a:buFont typeface="Arial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5.    c’ =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deletemin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(H)</a:t>
            </a:r>
          </a:p>
          <a:p>
            <a:pPr marL="342900" indent="-342900">
              <a:lnSpc>
                <a:spcPct val="110000"/>
              </a:lnSpc>
              <a:buFont typeface="Arial" pitchFamily="34" charset="0"/>
              <a:buAutoNum type="arabicPeriod" startAt="6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f(v) = f(c) + f(c’)  // v is a new node</a:t>
            </a:r>
          </a:p>
          <a:p>
            <a:pPr marL="342900" indent="-342900">
              <a:lnSpc>
                <a:spcPct val="110000"/>
              </a:lnSpc>
              <a:buFont typeface="Arial" pitchFamily="34" charset="0"/>
              <a:buAutoNum type="arabicPeriod" startAt="6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Insert v into the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minheap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</a:p>
          <a:p>
            <a:pPr marL="342900" indent="-342900">
              <a:lnSpc>
                <a:spcPct val="110000"/>
              </a:lnSpc>
              <a:buFont typeface="Arial" pitchFamily="34" charset="0"/>
              <a:buAutoNum type="arabicPeriod" startAt="8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Add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v,c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and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v,c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’) to tree T making c and c’ children of v in T</a:t>
            </a:r>
          </a:p>
          <a:p>
            <a:pPr marL="342900" indent="-342900">
              <a:lnSpc>
                <a:spcPct val="110000"/>
              </a:lnSpc>
              <a:buFont typeface="Arial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9. end for</a:t>
            </a:r>
          </a:p>
        </p:txBody>
      </p:sp>
      <p:sp>
        <p:nvSpPr>
          <p:cNvPr id="6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4232"/>
            <a:ext cx="6934199" cy="990600"/>
          </a:xfrm>
        </p:spPr>
        <p:txBody>
          <a:bodyPr>
            <a:noAutofit/>
          </a:bodyPr>
          <a:lstStyle/>
          <a:p>
            <a:pPr defTabSz="957851"/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Entropy </a:t>
            </a: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Encoding: Huffman </a:t>
            </a: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 (Cont.)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47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4954" y="3314700"/>
            <a:ext cx="7086600" cy="3703320"/>
          </a:xfrm>
        </p:spPr>
        <p:txBody>
          <a:bodyPr>
            <a:normAutofit/>
          </a:bodyPr>
          <a:lstStyle/>
          <a:p>
            <a:pPr marL="342900" indent="-342900" algn="ctr">
              <a:lnSpc>
                <a:spcPct val="80000"/>
              </a:lnSpc>
              <a:buNone/>
            </a:pPr>
            <a:r>
              <a:rPr lang="en-US" sz="4500" b="1" dirty="0">
                <a:latin typeface="Eras Demi ITC" panose="020B0805030504020804" pitchFamily="34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98097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43100"/>
            <a:ext cx="7200900" cy="37033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As an example, lets take the string: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“duke blue devils”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first to a frequency count of the characters: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e:3, d:2, u:2, l:2, space:2, k:1, b:1, v:1, i:1, s:1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Next we use a Greedy algorithm to build up a Huffman Tree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start with nodes for each character			 </a:t>
            </a:r>
          </a:p>
        </p:txBody>
      </p:sp>
      <p:sp>
        <p:nvSpPr>
          <p:cNvPr id="4100" name="Oval 25"/>
          <p:cNvSpPr>
            <a:spLocks noChangeArrowheads="1"/>
          </p:cNvSpPr>
          <p:nvPr/>
        </p:nvSpPr>
        <p:spPr bwMode="auto">
          <a:xfrm>
            <a:off x="1969770" y="5490686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 dirty="0"/>
              <a:t>e,3</a:t>
            </a:r>
          </a:p>
        </p:txBody>
      </p:sp>
      <p:sp>
        <p:nvSpPr>
          <p:cNvPr id="4101" name="Oval 26"/>
          <p:cNvSpPr>
            <a:spLocks noChangeArrowheads="1"/>
          </p:cNvSpPr>
          <p:nvPr/>
        </p:nvSpPr>
        <p:spPr bwMode="auto">
          <a:xfrm>
            <a:off x="2689860" y="5554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 dirty="0"/>
              <a:t>d,2</a:t>
            </a:r>
          </a:p>
        </p:txBody>
      </p:sp>
      <p:sp>
        <p:nvSpPr>
          <p:cNvPr id="4102" name="Oval 27"/>
          <p:cNvSpPr>
            <a:spLocks noChangeArrowheads="1"/>
          </p:cNvSpPr>
          <p:nvPr/>
        </p:nvSpPr>
        <p:spPr bwMode="auto">
          <a:xfrm>
            <a:off x="3375660" y="5554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 dirty="0"/>
              <a:t>u,2</a:t>
            </a:r>
          </a:p>
        </p:txBody>
      </p:sp>
      <p:sp>
        <p:nvSpPr>
          <p:cNvPr id="4103" name="Oval 28"/>
          <p:cNvSpPr>
            <a:spLocks noChangeArrowheads="1"/>
          </p:cNvSpPr>
          <p:nvPr/>
        </p:nvSpPr>
        <p:spPr bwMode="auto">
          <a:xfrm>
            <a:off x="4061460" y="5554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 dirty="0"/>
              <a:t>l,2</a:t>
            </a:r>
          </a:p>
        </p:txBody>
      </p:sp>
      <p:sp>
        <p:nvSpPr>
          <p:cNvPr id="4104" name="Oval 29"/>
          <p:cNvSpPr>
            <a:spLocks noChangeArrowheads="1"/>
          </p:cNvSpPr>
          <p:nvPr/>
        </p:nvSpPr>
        <p:spPr bwMode="auto">
          <a:xfrm>
            <a:off x="4678680" y="5554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 dirty="0"/>
              <a:t>sp,2</a:t>
            </a:r>
          </a:p>
        </p:txBody>
      </p:sp>
      <p:sp>
        <p:nvSpPr>
          <p:cNvPr id="4105" name="Oval 30"/>
          <p:cNvSpPr>
            <a:spLocks noChangeArrowheads="1"/>
          </p:cNvSpPr>
          <p:nvPr/>
        </p:nvSpPr>
        <p:spPr bwMode="auto">
          <a:xfrm>
            <a:off x="5364480" y="5554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 dirty="0"/>
              <a:t>k,1</a:t>
            </a:r>
          </a:p>
        </p:txBody>
      </p:sp>
      <p:sp>
        <p:nvSpPr>
          <p:cNvPr id="4106" name="Oval 31"/>
          <p:cNvSpPr>
            <a:spLocks noChangeArrowheads="1"/>
          </p:cNvSpPr>
          <p:nvPr/>
        </p:nvSpPr>
        <p:spPr bwMode="auto">
          <a:xfrm>
            <a:off x="5981700" y="5554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 dirty="0"/>
              <a:t>b,1</a:t>
            </a:r>
          </a:p>
        </p:txBody>
      </p:sp>
      <p:sp>
        <p:nvSpPr>
          <p:cNvPr id="4107" name="Oval 32"/>
          <p:cNvSpPr>
            <a:spLocks noChangeArrowheads="1"/>
          </p:cNvSpPr>
          <p:nvPr/>
        </p:nvSpPr>
        <p:spPr bwMode="auto">
          <a:xfrm>
            <a:off x="6598920" y="5554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 dirty="0"/>
              <a:t>v,1</a:t>
            </a:r>
          </a:p>
        </p:txBody>
      </p:sp>
      <p:sp>
        <p:nvSpPr>
          <p:cNvPr id="4108" name="Oval 33"/>
          <p:cNvSpPr>
            <a:spLocks noChangeArrowheads="1"/>
          </p:cNvSpPr>
          <p:nvPr/>
        </p:nvSpPr>
        <p:spPr bwMode="auto">
          <a:xfrm>
            <a:off x="7216140" y="5554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 dirty="0"/>
              <a:t>i,1</a:t>
            </a:r>
          </a:p>
        </p:txBody>
      </p:sp>
      <p:sp>
        <p:nvSpPr>
          <p:cNvPr id="4109" name="Oval 34"/>
          <p:cNvSpPr>
            <a:spLocks noChangeArrowheads="1"/>
          </p:cNvSpPr>
          <p:nvPr/>
        </p:nvSpPr>
        <p:spPr bwMode="auto">
          <a:xfrm>
            <a:off x="7833360" y="5554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 dirty="0"/>
              <a:t>s,1</a:t>
            </a:r>
          </a:p>
        </p:txBody>
      </p:sp>
      <p:sp>
        <p:nvSpPr>
          <p:cNvPr id="16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7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266700" y="217250"/>
            <a:ext cx="509778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202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14552"/>
            <a:ext cx="8534400" cy="40733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then pick the nodes with the smallest frequency and combine them together to form a new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node.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selection of these nodes is the Greedy part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two selected nodes are removed from the set, but replace by the combined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node.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continues until we have only 1 node left in 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set.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8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266700" y="217250"/>
            <a:ext cx="509778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774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Oval 4"/>
          <p:cNvSpPr>
            <a:spLocks noChangeArrowheads="1"/>
          </p:cNvSpPr>
          <p:nvPr/>
        </p:nvSpPr>
        <p:spPr bwMode="auto">
          <a:xfrm>
            <a:off x="17297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e,3</a:t>
            </a:r>
          </a:p>
        </p:txBody>
      </p:sp>
      <p:sp>
        <p:nvSpPr>
          <p:cNvPr id="6148" name="Oval 5"/>
          <p:cNvSpPr>
            <a:spLocks noChangeArrowheads="1"/>
          </p:cNvSpPr>
          <p:nvPr/>
        </p:nvSpPr>
        <p:spPr bwMode="auto">
          <a:xfrm>
            <a:off x="24155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d,2</a:t>
            </a:r>
          </a:p>
        </p:txBody>
      </p:sp>
      <p:sp>
        <p:nvSpPr>
          <p:cNvPr id="6149" name="Oval 6"/>
          <p:cNvSpPr>
            <a:spLocks noChangeArrowheads="1"/>
          </p:cNvSpPr>
          <p:nvPr/>
        </p:nvSpPr>
        <p:spPr bwMode="auto">
          <a:xfrm>
            <a:off x="31013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u,2</a:t>
            </a:r>
          </a:p>
        </p:txBody>
      </p:sp>
      <p:sp>
        <p:nvSpPr>
          <p:cNvPr id="6150" name="Oval 7"/>
          <p:cNvSpPr>
            <a:spLocks noChangeArrowheads="1"/>
          </p:cNvSpPr>
          <p:nvPr/>
        </p:nvSpPr>
        <p:spPr bwMode="auto">
          <a:xfrm>
            <a:off x="37871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l,2</a:t>
            </a:r>
          </a:p>
        </p:txBody>
      </p:sp>
      <p:sp>
        <p:nvSpPr>
          <p:cNvPr id="6151" name="Oval 8"/>
          <p:cNvSpPr>
            <a:spLocks noChangeArrowheads="1"/>
          </p:cNvSpPr>
          <p:nvPr/>
        </p:nvSpPr>
        <p:spPr bwMode="auto">
          <a:xfrm>
            <a:off x="440436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sp,2</a:t>
            </a:r>
          </a:p>
        </p:txBody>
      </p:sp>
      <p:sp>
        <p:nvSpPr>
          <p:cNvPr id="6152" name="Oval 9"/>
          <p:cNvSpPr>
            <a:spLocks noChangeArrowheads="1"/>
          </p:cNvSpPr>
          <p:nvPr/>
        </p:nvSpPr>
        <p:spPr bwMode="auto">
          <a:xfrm>
            <a:off x="509016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k,1</a:t>
            </a:r>
          </a:p>
        </p:txBody>
      </p:sp>
      <p:sp>
        <p:nvSpPr>
          <p:cNvPr id="6153" name="Oval 10"/>
          <p:cNvSpPr>
            <a:spLocks noChangeArrowheads="1"/>
          </p:cNvSpPr>
          <p:nvPr/>
        </p:nvSpPr>
        <p:spPr bwMode="auto">
          <a:xfrm>
            <a:off x="570738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b,1</a:t>
            </a:r>
          </a:p>
        </p:txBody>
      </p:sp>
      <p:sp>
        <p:nvSpPr>
          <p:cNvPr id="6154" name="Oval 11"/>
          <p:cNvSpPr>
            <a:spLocks noChangeArrowheads="1"/>
          </p:cNvSpPr>
          <p:nvPr/>
        </p:nvSpPr>
        <p:spPr bwMode="auto">
          <a:xfrm>
            <a:off x="632460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v,1</a:t>
            </a:r>
          </a:p>
        </p:txBody>
      </p:sp>
      <p:sp>
        <p:nvSpPr>
          <p:cNvPr id="6155" name="Oval 12"/>
          <p:cNvSpPr>
            <a:spLocks noChangeArrowheads="1"/>
          </p:cNvSpPr>
          <p:nvPr/>
        </p:nvSpPr>
        <p:spPr bwMode="auto">
          <a:xfrm>
            <a:off x="694182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i,1</a:t>
            </a:r>
          </a:p>
        </p:txBody>
      </p:sp>
      <p:sp>
        <p:nvSpPr>
          <p:cNvPr id="6156" name="Oval 13"/>
          <p:cNvSpPr>
            <a:spLocks noChangeArrowheads="1"/>
          </p:cNvSpPr>
          <p:nvPr/>
        </p:nvSpPr>
        <p:spPr bwMode="auto">
          <a:xfrm>
            <a:off x="755904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s,1</a:t>
            </a:r>
          </a:p>
        </p:txBody>
      </p:sp>
      <p:sp>
        <p:nvSpPr>
          <p:cNvPr id="15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6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266700" y="217250"/>
            <a:ext cx="509778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679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17297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e,3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24155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d,2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31013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u,2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37871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l,2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440436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sp,2</a:t>
            </a:r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509016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k,1</a:t>
            </a: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570738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b,1</a:t>
            </a: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632460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v,1</a:t>
            </a:r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694182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i,1</a:t>
            </a:r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75590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s,1</a:t>
            </a:r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72161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2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H="1">
            <a:off x="7216140" y="2537460"/>
            <a:ext cx="13716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7559040" y="2537460"/>
            <a:ext cx="205740" cy="2743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18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9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266700" y="217250"/>
            <a:ext cx="509778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350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Oval 3"/>
          <p:cNvSpPr>
            <a:spLocks noChangeArrowheads="1"/>
          </p:cNvSpPr>
          <p:nvPr/>
        </p:nvSpPr>
        <p:spPr bwMode="auto">
          <a:xfrm>
            <a:off x="17297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e,3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24155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d,2</a:t>
            </a:r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31013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u,2</a:t>
            </a:r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37871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l,2</a:t>
            </a:r>
          </a:p>
        </p:txBody>
      </p:sp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440436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sp,2</a:t>
            </a:r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509016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k,1</a:t>
            </a:r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570738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b,1</a:t>
            </a:r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632460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v,1</a:t>
            </a: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694182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i,1</a:t>
            </a:r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755904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s,1</a:t>
            </a:r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72161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2</a:t>
            </a: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7216140" y="2537460"/>
            <a:ext cx="13716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7559040" y="2537460"/>
            <a:ext cx="205740" cy="2743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598170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2</a:t>
            </a: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5981700" y="2537460"/>
            <a:ext cx="13716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6324600" y="2537460"/>
            <a:ext cx="205740" cy="2743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21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22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266700" y="217250"/>
            <a:ext cx="509778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013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Oval 3"/>
          <p:cNvSpPr>
            <a:spLocks noChangeArrowheads="1"/>
          </p:cNvSpPr>
          <p:nvPr/>
        </p:nvSpPr>
        <p:spPr bwMode="auto">
          <a:xfrm>
            <a:off x="17297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e,3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24155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d,2</a:t>
            </a: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31013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u,2</a:t>
            </a: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378714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l,2</a:t>
            </a:r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4404360" y="2125980"/>
            <a:ext cx="480060" cy="48006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sp,2</a:t>
            </a:r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5090160" y="28117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k,1</a:t>
            </a:r>
          </a:p>
        </p:txBody>
      </p:sp>
      <p:grpSp>
        <p:nvGrpSpPr>
          <p:cNvPr id="9225" name="Group 20"/>
          <p:cNvGrpSpPr>
            <a:grpSpLocks/>
          </p:cNvGrpSpPr>
          <p:nvPr/>
        </p:nvGrpSpPr>
        <p:grpSpPr bwMode="auto">
          <a:xfrm>
            <a:off x="6941820" y="2125980"/>
            <a:ext cx="1097280" cy="1165860"/>
            <a:chOff x="4272" y="1248"/>
            <a:chExt cx="768" cy="816"/>
          </a:xfrm>
        </p:grpSpPr>
        <p:sp>
          <p:nvSpPr>
            <p:cNvPr id="9237" name="Oval 11"/>
            <p:cNvSpPr>
              <a:spLocks noChangeArrowheads="1"/>
            </p:cNvSpPr>
            <p:nvPr/>
          </p:nvSpPr>
          <p:spPr bwMode="auto">
            <a:xfrm>
              <a:off x="4272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i,1</a:t>
              </a:r>
            </a:p>
          </p:txBody>
        </p:sp>
        <p:sp>
          <p:nvSpPr>
            <p:cNvPr id="9238" name="Oval 12"/>
            <p:cNvSpPr>
              <a:spLocks noChangeArrowheads="1"/>
            </p:cNvSpPr>
            <p:nvPr/>
          </p:nvSpPr>
          <p:spPr bwMode="auto">
            <a:xfrm>
              <a:off x="4704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s,1</a:t>
              </a:r>
            </a:p>
          </p:txBody>
        </p:sp>
        <p:sp>
          <p:nvSpPr>
            <p:cNvPr id="9239" name="Oval 13"/>
            <p:cNvSpPr>
              <a:spLocks noChangeArrowheads="1"/>
            </p:cNvSpPr>
            <p:nvPr/>
          </p:nvSpPr>
          <p:spPr bwMode="auto">
            <a:xfrm>
              <a:off x="4464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2</a:t>
              </a:r>
            </a:p>
          </p:txBody>
        </p:sp>
        <p:sp>
          <p:nvSpPr>
            <p:cNvPr id="9240" name="Line 14"/>
            <p:cNvSpPr>
              <a:spLocks noChangeShapeType="1"/>
            </p:cNvSpPr>
            <p:nvPr/>
          </p:nvSpPr>
          <p:spPr bwMode="auto">
            <a:xfrm flipH="1">
              <a:off x="4464" y="153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  <p:sp>
          <p:nvSpPr>
            <p:cNvPr id="9241" name="Line 15"/>
            <p:cNvSpPr>
              <a:spLocks noChangeShapeType="1"/>
            </p:cNvSpPr>
            <p:nvPr/>
          </p:nvSpPr>
          <p:spPr bwMode="auto">
            <a:xfrm>
              <a:off x="4704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</p:grpSp>
      <p:grpSp>
        <p:nvGrpSpPr>
          <p:cNvPr id="9226" name="Group 19"/>
          <p:cNvGrpSpPr>
            <a:grpSpLocks/>
          </p:cNvGrpSpPr>
          <p:nvPr/>
        </p:nvGrpSpPr>
        <p:grpSpPr bwMode="auto">
          <a:xfrm>
            <a:off x="5707380" y="2811780"/>
            <a:ext cx="1097280" cy="1165860"/>
            <a:chOff x="3408" y="1248"/>
            <a:chExt cx="768" cy="816"/>
          </a:xfrm>
        </p:grpSpPr>
        <p:sp>
          <p:nvSpPr>
            <p:cNvPr id="9232" name="Oval 9"/>
            <p:cNvSpPr>
              <a:spLocks noChangeArrowheads="1"/>
            </p:cNvSpPr>
            <p:nvPr/>
          </p:nvSpPr>
          <p:spPr bwMode="auto">
            <a:xfrm>
              <a:off x="3408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b,1</a:t>
              </a:r>
            </a:p>
          </p:txBody>
        </p:sp>
        <p:sp>
          <p:nvSpPr>
            <p:cNvPr id="9233" name="Oval 10"/>
            <p:cNvSpPr>
              <a:spLocks noChangeArrowheads="1"/>
            </p:cNvSpPr>
            <p:nvPr/>
          </p:nvSpPr>
          <p:spPr bwMode="auto">
            <a:xfrm>
              <a:off x="3840" y="172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v,1</a:t>
              </a:r>
            </a:p>
          </p:txBody>
        </p:sp>
        <p:sp>
          <p:nvSpPr>
            <p:cNvPr id="9234" name="Oval 16"/>
            <p:cNvSpPr>
              <a:spLocks noChangeArrowheads="1"/>
            </p:cNvSpPr>
            <p:nvPr/>
          </p:nvSpPr>
          <p:spPr bwMode="auto">
            <a:xfrm>
              <a:off x="3600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160"/>
                <a:t>2</a:t>
              </a:r>
            </a:p>
          </p:txBody>
        </p:sp>
        <p:sp>
          <p:nvSpPr>
            <p:cNvPr id="9235" name="Line 17"/>
            <p:cNvSpPr>
              <a:spLocks noChangeShapeType="1"/>
            </p:cNvSpPr>
            <p:nvPr/>
          </p:nvSpPr>
          <p:spPr bwMode="auto">
            <a:xfrm flipH="1">
              <a:off x="3600" y="153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  <p:sp>
          <p:nvSpPr>
            <p:cNvPr id="9236" name="Line 18"/>
            <p:cNvSpPr>
              <a:spLocks noChangeShapeType="1"/>
            </p:cNvSpPr>
            <p:nvPr/>
          </p:nvSpPr>
          <p:spPr bwMode="auto">
            <a:xfrm>
              <a:off x="3840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40"/>
            </a:p>
          </p:txBody>
        </p:sp>
      </p:grpSp>
      <p:sp>
        <p:nvSpPr>
          <p:cNvPr id="9227" name="Line 21"/>
          <p:cNvSpPr>
            <a:spLocks noChangeShapeType="1"/>
          </p:cNvSpPr>
          <p:nvPr/>
        </p:nvSpPr>
        <p:spPr bwMode="auto">
          <a:xfrm flipH="1">
            <a:off x="7216140" y="2537460"/>
            <a:ext cx="13716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9228" name="Line 22"/>
          <p:cNvSpPr>
            <a:spLocks noChangeShapeType="1"/>
          </p:cNvSpPr>
          <p:nvPr/>
        </p:nvSpPr>
        <p:spPr bwMode="auto">
          <a:xfrm>
            <a:off x="7559040" y="2537460"/>
            <a:ext cx="205740" cy="2743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9229" name="Oval 25"/>
          <p:cNvSpPr>
            <a:spLocks noChangeArrowheads="1"/>
          </p:cNvSpPr>
          <p:nvPr/>
        </p:nvSpPr>
        <p:spPr bwMode="auto">
          <a:xfrm>
            <a:off x="5501640" y="2125980"/>
            <a:ext cx="480060" cy="4800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2160"/>
              <a:t>3</a:t>
            </a:r>
          </a:p>
        </p:txBody>
      </p:sp>
      <p:sp>
        <p:nvSpPr>
          <p:cNvPr id="9230" name="Line 26"/>
          <p:cNvSpPr>
            <a:spLocks noChangeShapeType="1"/>
          </p:cNvSpPr>
          <p:nvPr/>
        </p:nvSpPr>
        <p:spPr bwMode="auto">
          <a:xfrm flipH="1">
            <a:off x="536448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9231" name="Line 27"/>
          <p:cNvSpPr>
            <a:spLocks noChangeShapeType="1"/>
          </p:cNvSpPr>
          <p:nvPr/>
        </p:nvSpPr>
        <p:spPr bwMode="auto">
          <a:xfrm>
            <a:off x="5844540" y="2537460"/>
            <a:ext cx="20574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40"/>
          </a:p>
        </p:txBody>
      </p:sp>
      <p:sp>
        <p:nvSpPr>
          <p:cNvPr id="28" name="Flowchart: Process 4"/>
          <p:cNvSpPr>
            <a:spLocks noChangeArrowheads="1"/>
          </p:cNvSpPr>
          <p:nvPr/>
        </p:nvSpPr>
        <p:spPr bwMode="auto">
          <a:xfrm>
            <a:off x="1" y="1206500"/>
            <a:ext cx="9906000" cy="152400"/>
          </a:xfrm>
          <a:prstGeom prst="flowChartProcess">
            <a:avLst/>
          </a:prstGeom>
          <a:solidFill>
            <a:srgbClr val="00B05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74161" tIns="37080" rIns="74161" bIns="37080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29" name="Picture 2" descr="C:\Users\MosHiuR\Documents\DIU-Resul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8344" y="63500"/>
            <a:ext cx="2794462" cy="1079500"/>
          </a:xfrm>
          <a:prstGeom prst="rect">
            <a:avLst/>
          </a:prstGeom>
          <a:noFill/>
        </p:spPr>
      </p:pic>
      <p:sp>
        <p:nvSpPr>
          <p:cNvPr id="31" name="Rectangle 2"/>
          <p:cNvSpPr txBox="1">
            <a:spLocks noChangeArrowheads="1"/>
          </p:cNvSpPr>
          <p:nvPr/>
        </p:nvSpPr>
        <p:spPr>
          <a:xfrm>
            <a:off x="266700" y="217250"/>
            <a:ext cx="5097780" cy="772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>
            <a:lvl1pPr algn="ctr" defTabSz="979665" rtl="0" eaLnBrk="1" latinLnBrk="0" hangingPunct="1">
              <a:spcBef>
                <a:spcPct val="0"/>
              </a:spcBef>
              <a:buNone/>
              <a:defRPr sz="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5785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Huffman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Coding (Cont.)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539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2655</TotalTime>
  <Words>1527</Words>
  <Application>Microsoft Office PowerPoint</Application>
  <PresentationFormat>A4 Paper (210x297 mm)</PresentationFormat>
  <Paragraphs>422</Paragraphs>
  <Slides>31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Arial Black</vt:lpstr>
      <vt:lpstr>Calibri</vt:lpstr>
      <vt:lpstr>Eras Demi ITC</vt:lpstr>
      <vt:lpstr>Symbol</vt:lpstr>
      <vt:lpstr>Times New Roman</vt:lpstr>
      <vt:lpstr>Wingdings</vt:lpstr>
      <vt:lpstr>Office Theme</vt:lpstr>
      <vt:lpstr>Equation</vt:lpstr>
      <vt:lpstr>Information Theory &amp; Coding </vt:lpstr>
      <vt:lpstr>PowerPoint Presentation</vt:lpstr>
      <vt:lpstr> Huffman Coding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Most important properties of Huffman Coding</vt:lpstr>
      <vt:lpstr>Data Compression Scheme</vt:lpstr>
      <vt:lpstr>Compression Techniques</vt:lpstr>
      <vt:lpstr>Compression Techniques (Cont.)</vt:lpstr>
      <vt:lpstr>Entropy Encoding</vt:lpstr>
      <vt:lpstr>Entropy Encoding (Cont.)</vt:lpstr>
      <vt:lpstr>Entropy Encoding: Run-Length</vt:lpstr>
      <vt:lpstr>3.8 Entropy Encoding: Run-Length (Cont.)</vt:lpstr>
      <vt:lpstr>Entropy Encoding: Run-Length (Cont.)</vt:lpstr>
      <vt:lpstr>Entropy Encoding: Huffman Coding</vt:lpstr>
      <vt:lpstr>Entropy Encoding: Huffman Coding (Cont.)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Motiur Rahman Hasan</dc:creator>
  <cp:lastModifiedBy>Administrator</cp:lastModifiedBy>
  <cp:revision>338</cp:revision>
  <dcterms:created xsi:type="dcterms:W3CDTF">2006-08-16T00:00:00Z</dcterms:created>
  <dcterms:modified xsi:type="dcterms:W3CDTF">2020-08-19T07:49:41Z</dcterms:modified>
</cp:coreProperties>
</file>