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9469" y="1066800"/>
            <a:ext cx="7678420" cy="3049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‹#›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‹#›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‹#›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‹#›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953260" cy="1859914"/>
          </a:xfrm>
          <a:custGeom>
            <a:avLst/>
            <a:gdLst/>
            <a:ahLst/>
            <a:cxnLst/>
            <a:rect l="l" t="t" r="r" b="b"/>
            <a:pathLst>
              <a:path w="1953260" h="1859914">
                <a:moveTo>
                  <a:pt x="1952815" y="0"/>
                </a:moveTo>
                <a:lnTo>
                  <a:pt x="1124296" y="0"/>
                </a:lnTo>
                <a:lnTo>
                  <a:pt x="0" y="1072291"/>
                </a:lnTo>
                <a:lnTo>
                  <a:pt x="0" y="1859883"/>
                </a:lnTo>
                <a:lnTo>
                  <a:pt x="195281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‹#›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439" y="871220"/>
            <a:ext cx="772858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531619"/>
            <a:ext cx="8074660" cy="4347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4669" y="6690994"/>
            <a:ext cx="319912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40090" y="6689725"/>
            <a:ext cx="65087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D0D00"/>
                </a:solidFill>
                <a:latin typeface="Calibri"/>
                <a:cs typeface="Calibri"/>
              </a:defRPr>
            </a:lvl1pPr>
          </a:lstStyle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‹#›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050" y="1198879"/>
            <a:ext cx="72193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5" dirty="0">
                <a:latin typeface="Times New Roman"/>
                <a:cs typeface="Times New Roman"/>
              </a:rPr>
              <a:t>Kotler </a:t>
            </a:r>
            <a:r>
              <a:rPr sz="9600" dirty="0">
                <a:latin typeface="Times New Roman"/>
                <a:cs typeface="Times New Roman"/>
              </a:rPr>
              <a:t>•</a:t>
            </a:r>
            <a:r>
              <a:rPr sz="9600" spc="-110" dirty="0">
                <a:latin typeface="Times New Roman"/>
                <a:cs typeface="Times New Roman"/>
              </a:rPr>
              <a:t> </a:t>
            </a:r>
            <a:r>
              <a:rPr sz="9600" spc="-5" dirty="0">
                <a:latin typeface="Times New Roman"/>
                <a:cs typeface="Times New Roman"/>
              </a:rPr>
              <a:t>Keller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6630" y="948690"/>
            <a:ext cx="65760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1475" algn="l"/>
              </a:tabLst>
            </a:pPr>
            <a:r>
              <a:rPr sz="4000" spc="-5" dirty="0">
                <a:latin typeface="Times New Roman"/>
                <a:cs typeface="Times New Roman"/>
              </a:rPr>
              <a:t>Phillip	Kevin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Lane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895600"/>
            <a:ext cx="9144000" cy="685800"/>
          </a:xfrm>
          <a:prstGeom prst="rect">
            <a:avLst/>
          </a:prstGeom>
          <a:solidFill>
            <a:srgbClr val="4E80BC"/>
          </a:solidFill>
          <a:ln w="25518">
            <a:solidFill>
              <a:srgbClr val="375C89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60"/>
              </a:spcBef>
              <a:tabLst>
                <a:tab pos="3523615" algn="l"/>
              </a:tabLst>
            </a:pPr>
            <a:r>
              <a:rPr sz="4400" spc="-5" dirty="0">
                <a:solidFill>
                  <a:srgbClr val="FFFFFF"/>
                </a:solidFill>
                <a:latin typeface="Arial"/>
                <a:cs typeface="Arial"/>
              </a:rPr>
              <a:t>Marketing	Management </a:t>
            </a:r>
            <a:r>
              <a:rPr sz="4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4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"/>
                <a:cs typeface="Arial"/>
              </a:rPr>
              <a:t>14e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870" y="374650"/>
            <a:ext cx="190436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383822"/>
            <a:ext cx="7981950" cy="4864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953260" cy="1859914"/>
          </a:xfrm>
          <a:custGeom>
            <a:avLst/>
            <a:gdLst/>
            <a:ahLst/>
            <a:cxnLst/>
            <a:rect l="l" t="t" r="r" b="b"/>
            <a:pathLst>
              <a:path w="1953260" h="1859914">
                <a:moveTo>
                  <a:pt x="1952815" y="0"/>
                </a:moveTo>
                <a:lnTo>
                  <a:pt x="1124296" y="0"/>
                </a:lnTo>
                <a:lnTo>
                  <a:pt x="0" y="1072291"/>
                </a:lnTo>
                <a:lnTo>
                  <a:pt x="0" y="1859883"/>
                </a:lnTo>
                <a:lnTo>
                  <a:pt x="195281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9020000">
            <a:off x="-69700" y="546283"/>
            <a:ext cx="1689186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44" baseline="1736" dirty="0">
                <a:solidFill>
                  <a:srgbClr val="FFFFFF"/>
                </a:solidFill>
                <a:latin typeface="Calibri"/>
                <a:cs typeface="Calibri"/>
              </a:rPr>
              <a:t>1.1</a:t>
            </a:r>
            <a:endParaRPr sz="4800" baseline="1736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10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9069" y="948690"/>
            <a:ext cx="57937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Simple Marketing</a:t>
            </a:r>
            <a:r>
              <a:rPr spc="-40" dirty="0"/>
              <a:t> </a:t>
            </a:r>
            <a:r>
              <a:rPr spc="-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53260" cy="1859914"/>
          </a:xfrm>
          <a:custGeom>
            <a:avLst/>
            <a:gdLst/>
            <a:ahLst/>
            <a:cxnLst/>
            <a:rect l="l" t="t" r="r" b="b"/>
            <a:pathLst>
              <a:path w="1953260" h="1859914">
                <a:moveTo>
                  <a:pt x="1952815" y="0"/>
                </a:moveTo>
                <a:lnTo>
                  <a:pt x="1124296" y="0"/>
                </a:lnTo>
                <a:lnTo>
                  <a:pt x="0" y="1072291"/>
                </a:lnTo>
                <a:lnTo>
                  <a:pt x="0" y="1859883"/>
                </a:lnTo>
                <a:lnTo>
                  <a:pt x="195281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19020000">
            <a:off x="-69700" y="546283"/>
            <a:ext cx="1689186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44" baseline="1736" dirty="0">
                <a:solidFill>
                  <a:srgbClr val="FFFFFF"/>
                </a:solidFill>
                <a:latin typeface="Calibri"/>
                <a:cs typeface="Calibri"/>
              </a:rPr>
              <a:t>1.2</a:t>
            </a:r>
            <a:endParaRPr sz="4800" baseline="173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269" y="2312530"/>
            <a:ext cx="7814309" cy="258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11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51803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Key </a:t>
            </a:r>
            <a:r>
              <a:rPr spc="-5" dirty="0"/>
              <a:t>Customer</a:t>
            </a:r>
            <a:r>
              <a:rPr spc="-55" dirty="0"/>
              <a:t> </a:t>
            </a:r>
            <a:r>
              <a:rPr dirty="0"/>
              <a:t>Markets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52139" y="1108709"/>
            <a:ext cx="1917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Global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Markets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70" y="6140450"/>
            <a:ext cx="218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Business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Markets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0440" y="6259829"/>
            <a:ext cx="256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Government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Market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8670" y="3026409"/>
            <a:ext cx="2263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Consumer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Market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4720" y="3816350"/>
            <a:ext cx="4361180" cy="2518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5428" y="1057910"/>
            <a:ext cx="2587151" cy="190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1919" y="1192530"/>
            <a:ext cx="1402079" cy="216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89" y="914400"/>
            <a:ext cx="41148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059" y="4041196"/>
            <a:ext cx="3326953" cy="2106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12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1905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Mar</a:t>
            </a:r>
            <a:r>
              <a:rPr spc="5" dirty="0"/>
              <a:t>ke</a:t>
            </a:r>
            <a:r>
              <a:rPr spc="-5"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219200"/>
            <a:ext cx="3733800" cy="248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749040"/>
            <a:ext cx="19824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BF0000"/>
                </a:solidFill>
                <a:latin typeface="Calibri"/>
                <a:cs typeface="Calibri"/>
              </a:rPr>
              <a:t>M</a:t>
            </a:r>
            <a:r>
              <a:rPr sz="2800" spc="5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ke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BF0000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la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7490" y="3844290"/>
            <a:ext cx="2040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Ma</a:t>
            </a: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k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BF0000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BF0000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BF0000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12700" y="6215379"/>
            <a:ext cx="9169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0954" algn="l"/>
                <a:tab pos="9156065" algn="l"/>
              </a:tabLst>
            </a:pPr>
            <a:r>
              <a:rPr sz="2800" u="sng" dirty="0">
                <a:solidFill>
                  <a:srgbClr val="B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u="sng" spc="-5" dirty="0">
                <a:solidFill>
                  <a:srgbClr val="B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Metamarkets	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800" y="3890009"/>
            <a:ext cx="3765550" cy="2418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600" y="1151889"/>
            <a:ext cx="3543300" cy="2899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13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57905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Core </a:t>
            </a:r>
            <a:r>
              <a:rPr spc="-5" dirty="0"/>
              <a:t>Marketing</a:t>
            </a:r>
            <a:r>
              <a:rPr spc="-50" dirty="0"/>
              <a:t> </a:t>
            </a:r>
            <a:r>
              <a:rPr spc="-5" dirty="0"/>
              <a:t>Concepts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709" y="1290320"/>
            <a:ext cx="3594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Needs, Wants,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Demands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3709" y="1183640"/>
            <a:ext cx="3509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Target Markets,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Positioning,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Segmentation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910" y="4185920"/>
            <a:ext cx="2624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Offerings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Brands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2190" y="6090920"/>
            <a:ext cx="276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Value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Satisfaction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800" y="3355340"/>
            <a:ext cx="2440940" cy="323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1000" y="1827529"/>
            <a:ext cx="3502659" cy="2608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1427480"/>
            <a:ext cx="2763520" cy="276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870" y="4502150"/>
            <a:ext cx="3173730" cy="2106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14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57905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Core </a:t>
            </a:r>
            <a:r>
              <a:rPr spc="-5" dirty="0"/>
              <a:t>Marketing</a:t>
            </a:r>
            <a:r>
              <a:rPr spc="-50" dirty="0"/>
              <a:t> </a:t>
            </a:r>
            <a:r>
              <a:rPr spc="-5" dirty="0"/>
              <a:t>Concepts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979" y="1214120"/>
            <a:ext cx="250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Marketing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Channels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200" y="6193790"/>
            <a:ext cx="156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Competition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759" y="5938520"/>
            <a:ext cx="297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Marketing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Environment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2664" y="1167362"/>
            <a:ext cx="3371088" cy="2223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41819" y="3091179"/>
            <a:ext cx="1622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Supply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2330" y="1573530"/>
            <a:ext cx="1725930" cy="183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0" y="3815079"/>
            <a:ext cx="2231390" cy="2701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3884929"/>
            <a:ext cx="3731260" cy="2099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15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6551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New </a:t>
            </a:r>
            <a:r>
              <a:rPr spc="-5" dirty="0"/>
              <a:t>Marketing</a:t>
            </a:r>
            <a:r>
              <a:rPr spc="-60" dirty="0"/>
              <a:t> </a:t>
            </a:r>
            <a:r>
              <a:rPr dirty="0"/>
              <a:t>Realities</a:t>
            </a:r>
          </a:p>
        </p:txBody>
      </p:sp>
      <p:sp>
        <p:nvSpPr>
          <p:cNvPr id="3" name="object 3"/>
          <p:cNvSpPr/>
          <p:nvPr/>
        </p:nvSpPr>
        <p:spPr>
          <a:xfrm>
            <a:off x="5735320" y="2876550"/>
            <a:ext cx="2647950" cy="1435100"/>
          </a:xfrm>
          <a:custGeom>
            <a:avLst/>
            <a:gdLst/>
            <a:ahLst/>
            <a:cxnLst/>
            <a:rect l="l" t="t" r="r" b="b"/>
            <a:pathLst>
              <a:path w="2647950" h="1435100">
                <a:moveTo>
                  <a:pt x="1324609" y="0"/>
                </a:moveTo>
                <a:lnTo>
                  <a:pt x="1262479" y="712"/>
                </a:lnTo>
                <a:lnTo>
                  <a:pt x="1201217" y="2832"/>
                </a:lnTo>
                <a:lnTo>
                  <a:pt x="1140875" y="6333"/>
                </a:lnTo>
                <a:lnTo>
                  <a:pt x="1081503" y="11186"/>
                </a:lnTo>
                <a:lnTo>
                  <a:pt x="1023153" y="17364"/>
                </a:lnTo>
                <a:lnTo>
                  <a:pt x="965876" y="24841"/>
                </a:lnTo>
                <a:lnTo>
                  <a:pt x="909722" y="33589"/>
                </a:lnTo>
                <a:lnTo>
                  <a:pt x="854744" y="43580"/>
                </a:lnTo>
                <a:lnTo>
                  <a:pt x="800992" y="54788"/>
                </a:lnTo>
                <a:lnTo>
                  <a:pt x="748518" y="67185"/>
                </a:lnTo>
                <a:lnTo>
                  <a:pt x="697372" y="80744"/>
                </a:lnTo>
                <a:lnTo>
                  <a:pt x="647605" y="95438"/>
                </a:lnTo>
                <a:lnTo>
                  <a:pt x="599270" y="111239"/>
                </a:lnTo>
                <a:lnTo>
                  <a:pt x="552416" y="128119"/>
                </a:lnTo>
                <a:lnTo>
                  <a:pt x="507095" y="146053"/>
                </a:lnTo>
                <a:lnTo>
                  <a:pt x="463358" y="165012"/>
                </a:lnTo>
                <a:lnTo>
                  <a:pt x="421256" y="184970"/>
                </a:lnTo>
                <a:lnTo>
                  <a:pt x="380841" y="205898"/>
                </a:lnTo>
                <a:lnTo>
                  <a:pt x="342163" y="227770"/>
                </a:lnTo>
                <a:lnTo>
                  <a:pt x="305273" y="250559"/>
                </a:lnTo>
                <a:lnTo>
                  <a:pt x="270224" y="274236"/>
                </a:lnTo>
                <a:lnTo>
                  <a:pt x="237065" y="298776"/>
                </a:lnTo>
                <a:lnTo>
                  <a:pt x="205848" y="324150"/>
                </a:lnTo>
                <a:lnTo>
                  <a:pt x="176624" y="350331"/>
                </a:lnTo>
                <a:lnTo>
                  <a:pt x="149444" y="377293"/>
                </a:lnTo>
                <a:lnTo>
                  <a:pt x="101421" y="433447"/>
                </a:lnTo>
                <a:lnTo>
                  <a:pt x="62188" y="492393"/>
                </a:lnTo>
                <a:lnTo>
                  <a:pt x="32154" y="553914"/>
                </a:lnTo>
                <a:lnTo>
                  <a:pt x="11729" y="617792"/>
                </a:lnTo>
                <a:lnTo>
                  <a:pt x="1320" y="683808"/>
                </a:lnTo>
                <a:lnTo>
                  <a:pt x="0" y="717550"/>
                </a:lnTo>
                <a:lnTo>
                  <a:pt x="1320" y="751191"/>
                </a:lnTo>
                <a:lnTo>
                  <a:pt x="11729" y="817040"/>
                </a:lnTo>
                <a:lnTo>
                  <a:pt x="32154" y="880792"/>
                </a:lnTo>
                <a:lnTo>
                  <a:pt x="62188" y="942225"/>
                </a:lnTo>
                <a:lnTo>
                  <a:pt x="101421" y="1001117"/>
                </a:lnTo>
                <a:lnTo>
                  <a:pt x="149444" y="1057245"/>
                </a:lnTo>
                <a:lnTo>
                  <a:pt x="176624" y="1084203"/>
                </a:lnTo>
                <a:lnTo>
                  <a:pt x="205848" y="1110387"/>
                </a:lnTo>
                <a:lnTo>
                  <a:pt x="237065" y="1135770"/>
                </a:lnTo>
                <a:lnTo>
                  <a:pt x="270224" y="1160322"/>
                </a:lnTo>
                <a:lnTo>
                  <a:pt x="305273" y="1184018"/>
                </a:lnTo>
                <a:lnTo>
                  <a:pt x="342163" y="1206828"/>
                </a:lnTo>
                <a:lnTo>
                  <a:pt x="380841" y="1228725"/>
                </a:lnTo>
                <a:lnTo>
                  <a:pt x="421256" y="1249681"/>
                </a:lnTo>
                <a:lnTo>
                  <a:pt x="463358" y="1269668"/>
                </a:lnTo>
                <a:lnTo>
                  <a:pt x="507095" y="1288660"/>
                </a:lnTo>
                <a:lnTo>
                  <a:pt x="552416" y="1306627"/>
                </a:lnTo>
                <a:lnTo>
                  <a:pt x="599270" y="1323543"/>
                </a:lnTo>
                <a:lnTo>
                  <a:pt x="647605" y="1339379"/>
                </a:lnTo>
                <a:lnTo>
                  <a:pt x="697372" y="1354108"/>
                </a:lnTo>
                <a:lnTo>
                  <a:pt x="748518" y="1367702"/>
                </a:lnTo>
                <a:lnTo>
                  <a:pt x="800992" y="1380132"/>
                </a:lnTo>
                <a:lnTo>
                  <a:pt x="854744" y="1391372"/>
                </a:lnTo>
                <a:lnTo>
                  <a:pt x="909722" y="1401394"/>
                </a:lnTo>
                <a:lnTo>
                  <a:pt x="965876" y="1410170"/>
                </a:lnTo>
                <a:lnTo>
                  <a:pt x="1023153" y="1417672"/>
                </a:lnTo>
                <a:lnTo>
                  <a:pt x="1081503" y="1423872"/>
                </a:lnTo>
                <a:lnTo>
                  <a:pt x="1140875" y="1428742"/>
                </a:lnTo>
                <a:lnTo>
                  <a:pt x="1201217" y="1432256"/>
                </a:lnTo>
                <a:lnTo>
                  <a:pt x="1262479" y="1434384"/>
                </a:lnTo>
                <a:lnTo>
                  <a:pt x="1324609" y="1435100"/>
                </a:lnTo>
                <a:lnTo>
                  <a:pt x="1386737" y="1434384"/>
                </a:lnTo>
                <a:lnTo>
                  <a:pt x="1447990" y="1432256"/>
                </a:lnTo>
                <a:lnTo>
                  <a:pt x="1508319" y="1428742"/>
                </a:lnTo>
                <a:lnTo>
                  <a:pt x="1567673" y="1423872"/>
                </a:lnTo>
                <a:lnTo>
                  <a:pt x="1625999" y="1417672"/>
                </a:lnTo>
                <a:lnTo>
                  <a:pt x="1683249" y="1410170"/>
                </a:lnTo>
                <a:lnTo>
                  <a:pt x="1739371" y="1401394"/>
                </a:lnTo>
                <a:lnTo>
                  <a:pt x="1794314" y="1391372"/>
                </a:lnTo>
                <a:lnTo>
                  <a:pt x="1848028" y="1380132"/>
                </a:lnTo>
                <a:lnTo>
                  <a:pt x="1900462" y="1367702"/>
                </a:lnTo>
                <a:lnTo>
                  <a:pt x="1951564" y="1354108"/>
                </a:lnTo>
                <a:lnTo>
                  <a:pt x="2001284" y="1339379"/>
                </a:lnTo>
                <a:lnTo>
                  <a:pt x="2049572" y="1323543"/>
                </a:lnTo>
                <a:lnTo>
                  <a:pt x="2096376" y="1306627"/>
                </a:lnTo>
                <a:lnTo>
                  <a:pt x="2141647" y="1288660"/>
                </a:lnTo>
                <a:lnTo>
                  <a:pt x="2185332" y="1269668"/>
                </a:lnTo>
                <a:lnTo>
                  <a:pt x="2227381" y="1249681"/>
                </a:lnTo>
                <a:lnTo>
                  <a:pt x="2267743" y="1228725"/>
                </a:lnTo>
                <a:lnTo>
                  <a:pt x="2306368" y="1206828"/>
                </a:lnTo>
                <a:lnTo>
                  <a:pt x="2343205" y="1184018"/>
                </a:lnTo>
                <a:lnTo>
                  <a:pt x="2378203" y="1160322"/>
                </a:lnTo>
                <a:lnTo>
                  <a:pt x="2411311" y="1135770"/>
                </a:lnTo>
                <a:lnTo>
                  <a:pt x="2442479" y="1110387"/>
                </a:lnTo>
                <a:lnTo>
                  <a:pt x="2471655" y="1084203"/>
                </a:lnTo>
                <a:lnTo>
                  <a:pt x="2498789" y="1057245"/>
                </a:lnTo>
                <a:lnTo>
                  <a:pt x="2546727" y="1001117"/>
                </a:lnTo>
                <a:lnTo>
                  <a:pt x="2585886" y="942225"/>
                </a:lnTo>
                <a:lnTo>
                  <a:pt x="2615861" y="880792"/>
                </a:lnTo>
                <a:lnTo>
                  <a:pt x="2636245" y="817040"/>
                </a:lnTo>
                <a:lnTo>
                  <a:pt x="2646632" y="751191"/>
                </a:lnTo>
                <a:lnTo>
                  <a:pt x="2647950" y="717550"/>
                </a:lnTo>
                <a:lnTo>
                  <a:pt x="2646632" y="683808"/>
                </a:lnTo>
                <a:lnTo>
                  <a:pt x="2636245" y="617792"/>
                </a:lnTo>
                <a:lnTo>
                  <a:pt x="2615861" y="553914"/>
                </a:lnTo>
                <a:lnTo>
                  <a:pt x="2585886" y="492393"/>
                </a:lnTo>
                <a:lnTo>
                  <a:pt x="2546727" y="433447"/>
                </a:lnTo>
                <a:lnTo>
                  <a:pt x="2498789" y="377293"/>
                </a:lnTo>
                <a:lnTo>
                  <a:pt x="2471655" y="350331"/>
                </a:lnTo>
                <a:lnTo>
                  <a:pt x="2442479" y="324150"/>
                </a:lnTo>
                <a:lnTo>
                  <a:pt x="2411311" y="298776"/>
                </a:lnTo>
                <a:lnTo>
                  <a:pt x="2378203" y="274236"/>
                </a:lnTo>
                <a:lnTo>
                  <a:pt x="2343205" y="250559"/>
                </a:lnTo>
                <a:lnTo>
                  <a:pt x="2306368" y="227770"/>
                </a:lnTo>
                <a:lnTo>
                  <a:pt x="2267743" y="205898"/>
                </a:lnTo>
                <a:lnTo>
                  <a:pt x="2227381" y="184970"/>
                </a:lnTo>
                <a:lnTo>
                  <a:pt x="2185332" y="165012"/>
                </a:lnTo>
                <a:lnTo>
                  <a:pt x="2141647" y="146053"/>
                </a:lnTo>
                <a:lnTo>
                  <a:pt x="2096376" y="128119"/>
                </a:lnTo>
                <a:lnTo>
                  <a:pt x="2049572" y="111239"/>
                </a:lnTo>
                <a:lnTo>
                  <a:pt x="2001284" y="95438"/>
                </a:lnTo>
                <a:lnTo>
                  <a:pt x="1951564" y="80744"/>
                </a:lnTo>
                <a:lnTo>
                  <a:pt x="1900462" y="67185"/>
                </a:lnTo>
                <a:lnTo>
                  <a:pt x="1848028" y="54788"/>
                </a:lnTo>
                <a:lnTo>
                  <a:pt x="1794314" y="43580"/>
                </a:lnTo>
                <a:lnTo>
                  <a:pt x="1739371" y="33589"/>
                </a:lnTo>
                <a:lnTo>
                  <a:pt x="1683249" y="24841"/>
                </a:lnTo>
                <a:lnTo>
                  <a:pt x="1625999" y="17364"/>
                </a:lnTo>
                <a:lnTo>
                  <a:pt x="1567673" y="11186"/>
                </a:lnTo>
                <a:lnTo>
                  <a:pt x="1508319" y="6333"/>
                </a:lnTo>
                <a:lnTo>
                  <a:pt x="1447990" y="2832"/>
                </a:lnTo>
                <a:lnTo>
                  <a:pt x="1386737" y="712"/>
                </a:lnTo>
                <a:lnTo>
                  <a:pt x="132460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5329" y="2937510"/>
            <a:ext cx="268351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400" y="2876550"/>
            <a:ext cx="27432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0" y="3418840"/>
            <a:ext cx="2057400" cy="439420"/>
          </a:xfrm>
          <a:custGeom>
            <a:avLst/>
            <a:gdLst/>
            <a:ahLst/>
            <a:cxnLst/>
            <a:rect l="l" t="t" r="r" b="b"/>
            <a:pathLst>
              <a:path w="2057400" h="439420">
                <a:moveTo>
                  <a:pt x="1837689" y="0"/>
                </a:moveTo>
                <a:lnTo>
                  <a:pt x="1837689" y="110489"/>
                </a:lnTo>
                <a:lnTo>
                  <a:pt x="0" y="110489"/>
                </a:lnTo>
                <a:lnTo>
                  <a:pt x="0" y="328930"/>
                </a:lnTo>
                <a:lnTo>
                  <a:pt x="1837689" y="328930"/>
                </a:lnTo>
                <a:lnTo>
                  <a:pt x="1837689" y="439420"/>
                </a:lnTo>
                <a:lnTo>
                  <a:pt x="2057400" y="219710"/>
                </a:lnTo>
                <a:lnTo>
                  <a:pt x="1837689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900" y="19050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1270" y="0"/>
                </a:moveTo>
                <a:lnTo>
                  <a:pt x="0" y="0"/>
                </a:ln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900" y="19240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900" y="19431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900" y="19634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900" y="1982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9900" y="20015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900" y="20205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900" y="20408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900" y="20599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900" y="20789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900" y="20993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900" y="2118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9900" y="21374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9900" y="2157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9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900" y="21767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900" y="2195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9900" y="22148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900" y="2233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900" y="22542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900" y="22733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900" y="22923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900" y="23126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900" y="2331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900" y="23507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900" y="23710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900" y="23901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900" y="24091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900" y="24282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9900" y="24485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9900" y="2467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9900" y="24866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9900" y="250571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0" y="8889"/>
                </a:lnTo>
                <a:lnTo>
                  <a:pt x="127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2790" y="251460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0" y="0"/>
                </a:moveTo>
                <a:lnTo>
                  <a:pt x="2539" y="0"/>
                </a:lnTo>
                <a:lnTo>
                  <a:pt x="8889" y="381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9300" y="252348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5809" y="25336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3590" y="254381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0100" y="25539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6610" y="256412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3119" y="257302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2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9630" y="258317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1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6139" y="259333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2650" y="26035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9160" y="26136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5669" y="262382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32180" y="263397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8689" y="264413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65200" y="26543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1710" y="26644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99489" y="267462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6000" y="2684779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10">
                <a:moveTo>
                  <a:pt x="0" y="0"/>
                </a:moveTo>
                <a:lnTo>
                  <a:pt x="7619" y="381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2510" y="26936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2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9019" y="270382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5530" y="271398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1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2039" y="27241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8550" y="273431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15060" y="27444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0" y="0"/>
                </a:moveTo>
                <a:lnTo>
                  <a:pt x="762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31569" y="275462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48080" y="276478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4589" y="277367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1100" y="278383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97610" y="27940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14119" y="28041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30630" y="281432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43330" y="28143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36980" y="279653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30630" y="277748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2539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4280" y="275971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16660" y="274192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0310" y="27228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3960" y="270510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97610" y="268732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9989" y="266827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83639" y="26504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77289" y="263271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70939" y="261366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254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3319" y="25958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6969" y="25781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50619" y="2559050"/>
            <a:ext cx="3810" cy="10160"/>
          </a:xfrm>
          <a:custGeom>
            <a:avLst/>
            <a:gdLst/>
            <a:ahLst/>
            <a:cxnLst/>
            <a:rect l="l" t="t" r="r" b="b"/>
            <a:pathLst>
              <a:path w="3809" h="10160">
                <a:moveTo>
                  <a:pt x="381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44269" y="25412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36650" y="25234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66289" y="2508250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350"/>
                </a:moveTo>
                <a:lnTo>
                  <a:pt x="3810" y="6350"/>
                </a:lnTo>
                <a:lnTo>
                  <a:pt x="381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70100" y="2489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70100" y="2470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70100" y="2451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70100" y="2430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70100" y="2392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70100" y="2372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70100" y="2353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70100" y="2315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70100" y="2294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70100" y="2275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70100" y="2236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70100" y="2217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70100" y="21983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70100" y="2179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70100" y="2160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70100" y="2139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70100" y="2120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70100" y="2101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70100" y="2062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70100" y="2043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70100" y="2023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70100" y="1985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70100" y="1965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70100" y="1945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70100" y="1926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70100" y="1907539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5358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3327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1422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517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7485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5580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3675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1770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9737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7832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85927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4022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81991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80086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2539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8181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6148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4243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2338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0433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8402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6497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4592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2560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0655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8750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6718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4813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2908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1003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9098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7066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5161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3256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1223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9318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7413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5508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3476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1571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9666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27635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5730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3825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1920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9888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7983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6078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4173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2141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0236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8331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6298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4393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2488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456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8551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6646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4741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2710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7619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0805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8900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6995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4963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058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1153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9120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215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310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3405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127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1374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469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7564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5531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626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7219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816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9119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5880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975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20700" y="19050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038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81330" y="1905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471805" y="1892300"/>
            <a:ext cx="1596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Information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94945" algn="l"/>
                <a:tab pos="1575435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ech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nology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635250" y="1916429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269" y="0"/>
                </a:moveTo>
                <a:lnTo>
                  <a:pt x="3810" y="0"/>
                </a:lnTo>
                <a:lnTo>
                  <a:pt x="0" y="635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26360" y="193167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7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17470" y="19481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08579" y="196596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98420" y="198247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89529" y="200025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080" y="0"/>
                </a:moveTo>
                <a:lnTo>
                  <a:pt x="0" y="762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580639" y="201676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571750" y="203453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3810" y="0"/>
                </a:moveTo>
                <a:lnTo>
                  <a:pt x="0" y="762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61589" y="20510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552700" y="206882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080" y="0"/>
                </a:moveTo>
                <a:lnTo>
                  <a:pt x="0" y="762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43810" y="208533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7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34920" y="21018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526029" y="211962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0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15870" y="213613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506979" y="215392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498089" y="217042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489200" y="218821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480310" y="22047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70150" y="22225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461260" y="223901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7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52370" y="225678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43479" y="22733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434589" y="2291079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3810" y="0"/>
                </a:moveTo>
                <a:lnTo>
                  <a:pt x="0" y="762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424429" y="230758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415539" y="232537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080" y="0"/>
                </a:moveTo>
                <a:lnTo>
                  <a:pt x="0" y="761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06650" y="234187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397760" y="2359660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079" y="0"/>
                </a:moveTo>
                <a:lnTo>
                  <a:pt x="0" y="761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88870" y="237617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378710" y="239267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7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369820" y="241046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360929" y="242697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52039" y="24447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43150" y="246126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332989" y="247903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24100" y="249555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15210" y="251332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7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06320" y="252983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97429" y="25476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87270" y="256412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278379" y="258191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69489" y="259842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8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260600" y="2616200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3810" y="0"/>
                </a:moveTo>
                <a:lnTo>
                  <a:pt x="0" y="762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51710" y="263271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41550" y="265048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080" y="0"/>
                </a:moveTo>
                <a:lnTo>
                  <a:pt x="0" y="762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32660" y="266700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89">
                <a:moveTo>
                  <a:pt x="507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223770" y="2684779"/>
            <a:ext cx="5080" cy="7620"/>
          </a:xfrm>
          <a:custGeom>
            <a:avLst/>
            <a:gdLst/>
            <a:ahLst/>
            <a:cxnLst/>
            <a:rect l="l" t="t" r="r" b="b"/>
            <a:pathLst>
              <a:path w="5080" h="7619">
                <a:moveTo>
                  <a:pt x="5080" y="0"/>
                </a:moveTo>
                <a:lnTo>
                  <a:pt x="0" y="762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214879" y="27012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207260" y="2717800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2539" y="0"/>
                </a:moveTo>
                <a:lnTo>
                  <a:pt x="0" y="5079"/>
                </a:lnTo>
                <a:lnTo>
                  <a:pt x="3809" y="253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17420" y="27063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231389" y="26924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45360" y="267970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59329" y="266572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73300" y="265302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87270" y="26390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01239" y="26250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15210" y="26123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29179" y="25984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43150" y="258445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2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57120" y="25717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71089" y="255777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85060" y="254381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19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99029" y="253111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413000" y="251713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426970" y="250317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19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440939" y="24904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454910" y="24765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467610" y="24625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481579" y="244982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496820" y="24358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509520" y="24218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523489" y="24091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537460" y="239522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19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551429" y="23812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565400" y="23685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579370" y="235457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593339" y="23418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07310" y="23279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21279" y="23139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35250" y="23012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49220" y="22872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63189" y="22733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2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77160" y="22606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691129" y="224662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705100" y="223266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19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719070" y="221996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733039" y="22059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747010" y="219328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760979" y="21793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774950" y="21653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87650" y="21526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01620" y="21386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816860" y="212471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19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829560" y="21120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43529" y="20980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857500" y="20840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19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871470" y="20713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885439" y="205740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899410" y="20434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913379" y="203072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927350" y="20167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941320" y="20027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955289" y="19900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969260" y="19761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983229" y="196215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2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997200" y="19494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011170" y="193547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2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025139" y="192151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19">
                <a:moveTo>
                  <a:pt x="0" y="7619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/>
          <p:nvPr/>
        </p:nvSpPr>
        <p:spPr>
          <a:xfrm>
            <a:off x="2373629" y="1306830"/>
            <a:ext cx="1600200" cy="609600"/>
          </a:xfrm>
          <a:prstGeom prst="rect">
            <a:avLst/>
          </a:prstGeom>
          <a:ln w="3809">
            <a:solidFill>
              <a:srgbClr val="A5A5A5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Globalization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2527300" y="4372609"/>
            <a:ext cx="1600200" cy="1266190"/>
          </a:xfrm>
          <a:custGeom>
            <a:avLst/>
            <a:gdLst/>
            <a:ahLst/>
            <a:cxnLst/>
            <a:rect l="l" t="t" r="r" b="b"/>
            <a:pathLst>
              <a:path w="1600200" h="1266189">
                <a:moveTo>
                  <a:pt x="1600200" y="656589"/>
                </a:moveTo>
                <a:lnTo>
                  <a:pt x="0" y="656589"/>
                </a:lnTo>
                <a:lnTo>
                  <a:pt x="0" y="1266189"/>
                </a:lnTo>
                <a:lnTo>
                  <a:pt x="1600200" y="1266189"/>
                </a:lnTo>
                <a:lnTo>
                  <a:pt x="1600200" y="656589"/>
                </a:lnTo>
                <a:close/>
              </a:path>
              <a:path w="1600200" h="1266189">
                <a:moveTo>
                  <a:pt x="77469" y="0"/>
                </a:moveTo>
                <a:lnTo>
                  <a:pt x="265430" y="656589"/>
                </a:lnTo>
                <a:lnTo>
                  <a:pt x="664210" y="656589"/>
                </a:lnTo>
                <a:lnTo>
                  <a:pt x="77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527300" y="50292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527300" y="5048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527300" y="50673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27300" y="50876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527300" y="5106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27300" y="5125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79"/>
                </a:moveTo>
                <a:lnTo>
                  <a:pt x="1905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527300" y="51447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527300" y="51650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27300" y="5184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527300" y="52031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80"/>
                </a:moveTo>
                <a:lnTo>
                  <a:pt x="1905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527300" y="52235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527300" y="52425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27300" y="5261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27300" y="52806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79"/>
                </a:moveTo>
                <a:lnTo>
                  <a:pt x="1905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27300" y="53009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27300" y="53200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27300" y="5339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27300" y="53581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27300" y="53784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5" y="4444"/>
                </a:moveTo>
                <a:lnTo>
                  <a:pt x="1905" y="4444"/>
                </a:lnTo>
              </a:path>
            </a:pathLst>
          </a:custGeom>
          <a:ln w="889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27300" y="5397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27300" y="54165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27300" y="54368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27300" y="5455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79"/>
                </a:moveTo>
                <a:lnTo>
                  <a:pt x="1905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27300" y="54749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27300" y="5495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27300" y="55143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27300" y="5533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80"/>
                </a:moveTo>
                <a:lnTo>
                  <a:pt x="1905" y="5080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27300" y="55524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27300" y="55714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527300" y="55918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27300" y="56108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527300" y="56299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0"/>
                </a:moveTo>
                <a:lnTo>
                  <a:pt x="0" y="8889"/>
                </a:lnTo>
                <a:lnTo>
                  <a:pt x="1269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127500" y="56273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127500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127500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127500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127500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127500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4"/>
                </a:moveTo>
                <a:lnTo>
                  <a:pt x="1904" y="4444"/>
                </a:lnTo>
              </a:path>
            </a:pathLst>
          </a:custGeom>
          <a:ln w="889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127500" y="5510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127500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127500" y="5472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27500" y="54521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127500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127500" y="54140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127500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127500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127500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127500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27500" y="53162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127500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127500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127500" y="5259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127500" y="5238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127500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127500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127500" y="5181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12750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12750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127500" y="5123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127500" y="51028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12750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127500" y="50647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127500" y="50444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124959" y="5029200"/>
            <a:ext cx="2540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2539" y="6350"/>
                </a:moveTo>
                <a:lnTo>
                  <a:pt x="2539" y="0"/>
                </a:ln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80079" y="50152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166110" y="50012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153410" y="498729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140710" y="497205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128010" y="495807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115310" y="49428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101339" y="492887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088639" y="49149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075939" y="48996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063239" y="488569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050539" y="487045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037839" y="485647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023870" y="484250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011170" y="482727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998470" y="48133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985770" y="47980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973070" y="478409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959100" y="477012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946400" y="475487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933700" y="474090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921000" y="472567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908300" y="47117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895600" y="469772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881629" y="468249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762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868929" y="46685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856229" y="46545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843529" y="463930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830829" y="462534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816860" y="461010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804160" y="45961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791460" y="458215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778760" y="45669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766060" y="455295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752089" y="453770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739389" y="45237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726689" y="45097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713989" y="44945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701289" y="448055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688589" y="446532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674620" y="44513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761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661920" y="443737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350" y="635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649220" y="442214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36520" y="4408170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19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623820" y="4392929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350" y="762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09850" y="437895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7619" y="761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604770" y="437260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09850" y="439165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614929" y="440944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620010" y="442849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626360" y="444754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9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631439" y="446532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4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636520" y="44843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641600" y="450342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646679" y="452247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0" y="0"/>
                </a:moveTo>
                <a:lnTo>
                  <a:pt x="380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653029" y="45402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58110" y="455930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663189" y="45783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668270" y="459612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4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673350" y="46151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0" y="0"/>
                </a:moveTo>
                <a:lnTo>
                  <a:pt x="381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679700" y="463422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684779" y="465200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39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689860" y="467105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694939" y="469010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701289" y="470789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4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706370" y="472694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4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711450" y="474599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9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716529" y="476377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39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721610" y="47828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0" y="0"/>
                </a:moveTo>
                <a:lnTo>
                  <a:pt x="380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727960" y="48018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733039" y="482092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738120" y="483870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743200" y="48577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748279" y="48768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0" y="0"/>
                </a:moveTo>
                <a:lnTo>
                  <a:pt x="3809" y="888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754629" y="489457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759710" y="491362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764789" y="493267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4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769870" y="495045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4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776220" y="49695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634" y="-1905"/>
                </a:moveTo>
                <a:lnTo>
                  <a:pt x="634" y="10794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781300" y="498855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786379" y="500634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786379" y="5025390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5080" y="0"/>
                </a:moveTo>
                <a:lnTo>
                  <a:pt x="6350" y="3810"/>
                </a:lnTo>
                <a:lnTo>
                  <a:pt x="0" y="381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02919" y="4692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02919" y="4711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02919" y="4730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02919" y="4751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02919" y="4770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02919" y="4789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02919" y="48082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02919" y="4828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02919" y="4847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02919" y="4866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02919" y="48856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02919" y="49060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02919" y="4925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02919" y="49441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02919" y="4964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02919" y="49834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02919" y="5002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02919" y="50215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2919" y="50419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4"/>
                </a:moveTo>
                <a:lnTo>
                  <a:pt x="1904" y="4444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02919" y="5060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02919" y="5080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02919" y="5100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02919" y="5119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02919" y="5138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02919" y="5157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02919" y="51777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02919" y="51968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9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02919" y="5215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02919" y="52349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02919" y="52552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02919" y="5274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02919" y="529335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0" y="8889"/>
                </a:lnTo>
                <a:lnTo>
                  <a:pt x="127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03120" y="5290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03120" y="5271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103120" y="5251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03120" y="5232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103120" y="52133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103120" y="51943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5" y="4444"/>
                </a:moveTo>
                <a:lnTo>
                  <a:pt x="1905" y="4444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103120" y="5173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103120" y="5154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103120" y="5135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03120" y="5115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79"/>
                </a:moveTo>
                <a:lnTo>
                  <a:pt x="1905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03120" y="5096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103120" y="5077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103120" y="5058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03120" y="5038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03120" y="5019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103120" y="4999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103120" y="4979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03120" y="4960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03120" y="4941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5" y="4444"/>
                </a:moveTo>
                <a:lnTo>
                  <a:pt x="1905" y="4444"/>
                </a:lnTo>
              </a:path>
            </a:pathLst>
          </a:custGeom>
          <a:ln w="889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03120" y="4922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03120" y="4902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103120" y="4883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103120" y="48641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5" y="5080"/>
                </a:moveTo>
                <a:lnTo>
                  <a:pt x="1905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103120" y="4845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03120" y="4824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03120" y="4805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03120" y="4786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5" y="4445"/>
                </a:moveTo>
                <a:lnTo>
                  <a:pt x="1905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03120" y="4766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03120" y="4747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103120" y="4728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103120" y="4707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100579" y="4692650"/>
            <a:ext cx="2540" cy="6350"/>
          </a:xfrm>
          <a:custGeom>
            <a:avLst/>
            <a:gdLst/>
            <a:ahLst/>
            <a:cxnLst/>
            <a:rect l="l" t="t" r="r" b="b"/>
            <a:pathLst>
              <a:path w="2539" h="6350">
                <a:moveTo>
                  <a:pt x="2539" y="6350"/>
                </a:moveTo>
                <a:lnTo>
                  <a:pt x="2539" y="0"/>
                </a:ln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08152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6121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4216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2311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00278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98373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96468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94563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92532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90627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88722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86817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84785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82880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8889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80975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78942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77037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5132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73101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71196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69291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67386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65481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63448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381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61543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59638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57606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55701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53796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51891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49860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7955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46050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44018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42113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40208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38303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36271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34366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32461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30556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28523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26618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24713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22681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20776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18871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16840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68400" y="46748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8889"/>
                </a:moveTo>
                <a:lnTo>
                  <a:pt x="254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172210" y="4655820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174750" y="4636770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634" y="-1905"/>
                </a:moveTo>
                <a:lnTo>
                  <a:pt x="634" y="10794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178560" y="4617720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181100" y="459740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184910" y="45783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87450" y="455930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91260" y="4540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193800" y="452120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97610" y="45021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200150" y="448310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634" y="-1905"/>
                </a:moveTo>
                <a:lnTo>
                  <a:pt x="634" y="12065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202689" y="446405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10160"/>
                </a:moveTo>
                <a:lnTo>
                  <a:pt x="254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206500" y="44450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634" y="-1905"/>
                </a:moveTo>
                <a:lnTo>
                  <a:pt x="634" y="10794"/>
                </a:lnTo>
              </a:path>
            </a:pathLst>
          </a:custGeom>
          <a:ln w="508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209039" y="44259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8889"/>
                </a:moveTo>
                <a:lnTo>
                  <a:pt x="254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205230" y="441452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1269"/>
                </a:moveTo>
                <a:lnTo>
                  <a:pt x="7619" y="0"/>
                </a:ln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188719" y="442467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172210" y="443484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155700" y="44450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139189" y="445515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122680" y="446532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106169" y="44767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090930" y="44869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074419" y="44970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20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057910" y="450722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2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040130" y="451739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024889" y="45275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008380" y="45377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91869" y="45478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20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75360" y="455802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2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58850" y="45681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42339" y="45783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25830" y="4588509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619" y="0"/>
                </a:moveTo>
                <a:lnTo>
                  <a:pt x="0" y="635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09319" y="459994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2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92810" y="46101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76300" y="46202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59789" y="4630420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619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43280" y="464057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26769" y="465074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10259" y="46609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3750" y="467105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77240" y="468122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0"/>
                </a:moveTo>
                <a:lnTo>
                  <a:pt x="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59459" y="4691379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10160" y="0"/>
                </a:moveTo>
                <a:lnTo>
                  <a:pt x="8890" y="1270"/>
                </a:lnTo>
                <a:lnTo>
                  <a:pt x="0" y="127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4040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2135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0104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8199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6294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4389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2356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04519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85469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6515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46100" y="4692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2705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08000" y="4692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 txBox="1"/>
          <p:nvPr/>
        </p:nvSpPr>
        <p:spPr>
          <a:xfrm>
            <a:off x="2520950" y="4648200"/>
            <a:ext cx="1666875" cy="1003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02260" algn="l"/>
                <a:tab pos="658495" algn="l"/>
                <a:tab pos="1640839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	</a:t>
            </a:r>
            <a:endParaRPr sz="2000">
              <a:latin typeface="Times New Roman"/>
              <a:cs typeface="Times New Roman"/>
            </a:endParaRPr>
          </a:p>
          <a:p>
            <a:pPr marR="48260" algn="ctr">
              <a:lnSpc>
                <a:spcPct val="100000"/>
              </a:lnSpc>
              <a:spcBef>
                <a:spcPts val="650"/>
              </a:spcBef>
            </a:pPr>
            <a:r>
              <a:rPr sz="2000" spc="-5" dirty="0">
                <a:latin typeface="Calibri"/>
                <a:cs typeface="Calibri"/>
              </a:rPr>
              <a:t>Increased</a:t>
            </a:r>
            <a:endParaRPr sz="2000">
              <a:latin typeface="Calibri"/>
              <a:cs typeface="Calibri"/>
            </a:endParaRPr>
          </a:p>
          <a:p>
            <a:pPr marR="43815" algn="ctr">
              <a:lnSpc>
                <a:spcPct val="100000"/>
              </a:lnSpc>
              <a:tabLst>
                <a:tab pos="1581785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50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Competition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501650" y="4679950"/>
            <a:ext cx="1606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Consumer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580515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000" u="sng" spc="-150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Information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7164069" y="156845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164069" y="1587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164069" y="160655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164069" y="16268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164069" y="1645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164069" y="16649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164069" y="16840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164069" y="17043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164069" y="1723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164069" y="17424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164069" y="1762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164069" y="1781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164069" y="1800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164069" y="18199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164069" y="18402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164069" y="18592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164069" y="1878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164069" y="18973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164069" y="19177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164069" y="1936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164069" y="19558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164069" y="19761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164069" y="1995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164069" y="20142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164069" y="2034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164069" y="20535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164069" y="2072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164069" y="20916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164069" y="2112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164069" y="21310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164069" y="2150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164069" y="216916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0" y="8889"/>
                </a:lnTo>
                <a:lnTo>
                  <a:pt x="127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447280" y="217805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69">
                <a:moveTo>
                  <a:pt x="0" y="0"/>
                </a:moveTo>
                <a:lnTo>
                  <a:pt x="7620" y="0"/>
                </a:lnTo>
                <a:lnTo>
                  <a:pt x="7620" y="127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447280" y="218821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439659" y="22059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433309" y="222503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425690" y="22428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419340" y="226060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411719" y="22783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404100" y="229616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397750" y="231521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390130" y="23329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382509" y="235077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376159" y="23685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368540" y="238632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360919" y="24053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354569" y="242316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346950" y="244093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339330" y="24587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332980" y="247650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325359" y="24942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317740" y="251332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311390" y="253111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303769" y="25488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296150" y="256667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289800" y="25844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282180" y="26035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274559" y="262127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1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268209" y="263906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4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260590" y="265683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252969" y="2674620"/>
            <a:ext cx="3810" cy="10160"/>
          </a:xfrm>
          <a:custGeom>
            <a:avLst/>
            <a:gdLst/>
            <a:ahLst/>
            <a:cxnLst/>
            <a:rect l="l" t="t" r="r" b="b"/>
            <a:pathLst>
              <a:path w="3809" h="10160">
                <a:moveTo>
                  <a:pt x="3809" y="0"/>
                </a:moveTo>
                <a:lnTo>
                  <a:pt x="0" y="1015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246619" y="26936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53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239000" y="271145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809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245350" y="271017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508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260590" y="269747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274559" y="26847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289800" y="267207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305040" y="26606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5079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319009" y="26479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334250" y="26352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349490" y="26225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364730" y="260985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378700" y="25971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2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393940" y="25857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409180" y="25730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424419" y="25603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439659" y="2548889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508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453630" y="25361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468869" y="25234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484109" y="251078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499350" y="249936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5079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513319" y="248666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5079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528559" y="24739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543800" y="24612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557769" y="244856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573009" y="243586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7619"/>
                </a:moveTo>
                <a:lnTo>
                  <a:pt x="762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588250" y="242442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603490" y="241172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617459" y="239902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632700" y="238632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647940" y="237490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663180" y="23622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677150" y="234950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692390" y="23380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5079"/>
                </a:moveTo>
                <a:lnTo>
                  <a:pt x="761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707630" y="23253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5079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722869" y="23126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738109" y="22999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752080" y="22872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767319" y="22745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782559" y="22631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796530" y="22504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811769" y="22377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827009" y="22250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842250" y="221361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856219" y="22009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871459" y="218821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6350"/>
                </a:moveTo>
                <a:lnTo>
                  <a:pt x="762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886700" y="2178050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3810"/>
                </a:moveTo>
                <a:lnTo>
                  <a:pt x="5079" y="0"/>
                </a:lnTo>
                <a:lnTo>
                  <a:pt x="762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8912859" y="2170429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0" y="7620"/>
                </a:moveTo>
                <a:lnTo>
                  <a:pt x="2540" y="7620"/>
                </a:lnTo>
                <a:lnTo>
                  <a:pt x="254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8915400" y="21513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8915400" y="21323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8915400" y="21120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8915400" y="20929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8915400" y="2053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8915400" y="20345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8915400" y="2015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915400" y="19773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915400" y="1957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915400" y="19380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915400" y="1898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915400" y="18796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915400" y="18605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915400" y="1840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8915400" y="1821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915400" y="1802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915400" y="17830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915400" y="17627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8915400" y="17246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915400" y="1704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915400" y="1685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915400" y="16471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915400" y="1626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915400" y="1607819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915400" y="1588769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915400" y="1569719"/>
            <a:ext cx="0" cy="608330"/>
          </a:xfrm>
          <a:custGeom>
            <a:avLst/>
            <a:gdLst/>
            <a:ahLst/>
            <a:cxnLst/>
            <a:rect l="l" t="t" r="r" b="b"/>
            <a:pathLst>
              <a:path h="608330">
                <a:moveTo>
                  <a:pt x="0" y="0"/>
                </a:moveTo>
                <a:lnTo>
                  <a:pt x="0" y="60832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89761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87856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85825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83920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82015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79983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78078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76173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74268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7223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70330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68425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66394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6448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62584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60679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58646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56741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54836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52931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850900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48995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47090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45058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43153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41248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3921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37310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3540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33500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3146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29564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2765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825754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23721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21816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19911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17880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889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15975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14070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12165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10133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08228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06323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04290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0238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00480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8575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96670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9463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92734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90829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88796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3809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6891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84986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82955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81050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79145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77240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75208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73303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71398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6936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67460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6555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63650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6161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59714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5780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55904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53871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51966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50061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48030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46125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44220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42188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40283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38378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36473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34568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32535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30630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287259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26694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247890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228840" y="15684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20851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18946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170419" y="15684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 txBox="1"/>
          <p:nvPr/>
        </p:nvSpPr>
        <p:spPr>
          <a:xfrm>
            <a:off x="7165975" y="1555750"/>
            <a:ext cx="1747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Communicate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20345" algn="l"/>
                <a:tab pos="1727835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/Cu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stomer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45" name="object 845"/>
          <p:cNvSpPr/>
          <p:nvPr/>
        </p:nvSpPr>
        <p:spPr>
          <a:xfrm>
            <a:off x="5257800" y="2025650"/>
            <a:ext cx="1751330" cy="928369"/>
          </a:xfrm>
          <a:custGeom>
            <a:avLst/>
            <a:gdLst/>
            <a:ahLst/>
            <a:cxnLst/>
            <a:rect l="l" t="t" r="r" b="b"/>
            <a:pathLst>
              <a:path w="1751329" h="928369">
                <a:moveTo>
                  <a:pt x="727710" y="609600"/>
                </a:moveTo>
                <a:lnTo>
                  <a:pt x="290829" y="609600"/>
                </a:lnTo>
                <a:lnTo>
                  <a:pt x="833120" y="928370"/>
                </a:lnTo>
                <a:lnTo>
                  <a:pt x="727710" y="609600"/>
                </a:lnTo>
                <a:close/>
              </a:path>
              <a:path w="1751329" h="928369">
                <a:moveTo>
                  <a:pt x="1751329" y="0"/>
                </a:moveTo>
                <a:lnTo>
                  <a:pt x="0" y="0"/>
                </a:lnTo>
                <a:lnTo>
                  <a:pt x="0" y="609600"/>
                </a:lnTo>
                <a:lnTo>
                  <a:pt x="1751329" y="609600"/>
                </a:lnTo>
                <a:lnTo>
                  <a:pt x="1751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257800" y="2025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257800" y="2044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257800" y="2063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257800" y="2084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257800" y="2103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257800" y="2122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257800" y="21412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257800" y="2161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257800" y="2180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257800" y="2199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257800" y="2219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257800" y="22390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257800" y="2258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257800" y="2277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257800" y="2297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257800" y="23164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257800" y="2335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257800" y="23545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257800" y="23749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257800" y="2393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257800" y="2413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257800" y="2433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257800" y="2452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257800" y="2471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257800" y="24917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257800" y="2510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257800" y="2529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257800" y="2548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257800" y="2569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257800" y="25882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257800" y="2607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257800" y="262636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0" y="8889"/>
                </a:lnTo>
                <a:lnTo>
                  <a:pt x="127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541009" y="263525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69">
                <a:moveTo>
                  <a:pt x="0" y="0"/>
                </a:moveTo>
                <a:lnTo>
                  <a:pt x="7619" y="0"/>
                </a:lnTo>
                <a:lnTo>
                  <a:pt x="8889" y="127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558790" y="264032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75300" y="265048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591809" y="26606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08320" y="267081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24829" y="26797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41340" y="26898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659120" y="270002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675629" y="271017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692140" y="2720339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0"/>
                </a:moveTo>
                <a:lnTo>
                  <a:pt x="8889" y="381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708650" y="272922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725159" y="273938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742940" y="27495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759450" y="27584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775959" y="27686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792470" y="27787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808979" y="278892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825490" y="279781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843270" y="280797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859779" y="281812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876290" y="282828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892800" y="2838450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0"/>
                </a:moveTo>
                <a:lnTo>
                  <a:pt x="8889" y="381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909309" y="284733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925820" y="28575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942329" y="2867660"/>
            <a:ext cx="8890" cy="3810"/>
          </a:xfrm>
          <a:custGeom>
            <a:avLst/>
            <a:gdLst/>
            <a:ahLst/>
            <a:cxnLst/>
            <a:rect l="l" t="t" r="r" b="b"/>
            <a:pathLst>
              <a:path w="8889" h="3810">
                <a:moveTo>
                  <a:pt x="0" y="0"/>
                </a:moveTo>
                <a:lnTo>
                  <a:pt x="8890" y="381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960109" y="28765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976620" y="288671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1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993129" y="289687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9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009640" y="2907029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026150" y="2915920"/>
            <a:ext cx="8890" cy="5080"/>
          </a:xfrm>
          <a:custGeom>
            <a:avLst/>
            <a:gdLst/>
            <a:ahLst/>
            <a:cxnLst/>
            <a:rect l="l" t="t" r="r" b="b"/>
            <a:pathLst>
              <a:path w="8889" h="5080">
                <a:moveTo>
                  <a:pt x="0" y="0"/>
                </a:moveTo>
                <a:lnTo>
                  <a:pt x="8889" y="5079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043929" y="292607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060440" y="293623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8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076950" y="29464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0" y="0"/>
                </a:moveTo>
                <a:lnTo>
                  <a:pt x="7620" y="507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087109" y="294258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080759" y="292481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074409" y="290576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069329" y="288797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4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062979" y="286892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4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056629" y="285115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050279" y="283210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043929" y="281432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038850" y="27952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3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032500" y="277748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3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026150" y="275843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3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019800" y="274066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013450" y="2721610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007100" y="2703829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381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002020" y="2684779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39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995670" y="2667000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539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989320" y="264795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2539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985509" y="263525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810"/>
                </a:moveTo>
                <a:lnTo>
                  <a:pt x="0" y="0"/>
                </a:lnTo>
                <a:lnTo>
                  <a:pt x="5079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009130" y="2625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009130" y="2606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009130" y="2586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009130" y="2566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009130" y="2547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009130" y="2528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009130" y="2508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009130" y="2489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009130" y="2470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009130" y="2451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009130" y="2430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009130" y="2411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009130" y="2392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009130" y="2373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5"/>
                </a:moveTo>
                <a:lnTo>
                  <a:pt x="1904" y="4445"/>
                </a:lnTo>
              </a:path>
            </a:pathLst>
          </a:custGeom>
          <a:ln w="889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009130" y="2353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009130" y="2334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009130" y="2315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009130" y="2294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009130" y="2275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009130" y="2256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009130" y="2236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009130" y="2217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009130" y="2198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009130" y="2179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009130" y="2160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009130" y="2139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009130" y="2120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009130" y="2101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009130" y="2081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009130" y="2062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009130" y="2043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007859" y="2025650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19">
                <a:moveTo>
                  <a:pt x="1270" y="7620"/>
                </a:moveTo>
                <a:lnTo>
                  <a:pt x="1270" y="0"/>
                </a:ln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698880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696849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94944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93039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91006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689101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87196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8516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83260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8135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79450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77545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675513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73608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71703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127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69670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67765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65860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63829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61924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60019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58114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56081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654176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52271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50366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4833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46430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44525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42492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40587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38682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36777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34745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32840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30935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28904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26999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25094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23062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21157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19252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17347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15442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13410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1150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09600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07567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05662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03757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01852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99820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97915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96010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93979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92074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90169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88264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86232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84327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82422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80517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7848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76580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127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74675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72642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70737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68832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66800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4895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2990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1085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59054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57149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55244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53339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51307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49402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47497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4546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43560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416550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397500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37717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35812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33907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31875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29970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280659" y="202565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261609" y="202565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 txBox="1"/>
          <p:nvPr/>
        </p:nvSpPr>
        <p:spPr>
          <a:xfrm>
            <a:off x="5259704" y="2012950"/>
            <a:ext cx="1747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Collect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tabLst>
                <a:tab pos="249554" algn="l"/>
                <a:tab pos="1732914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spc="-5" dirty="0">
                <a:latin typeface="Calibri"/>
                <a:cs typeface="Calibri"/>
              </a:rPr>
              <a:t>Infor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mation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52" name="object 1052"/>
          <p:cNvSpPr/>
          <p:nvPr/>
        </p:nvSpPr>
        <p:spPr>
          <a:xfrm>
            <a:off x="7315200" y="4800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315200" y="4819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315200" y="4838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315200" y="4859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315200" y="4878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315200" y="4897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315200" y="4916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315200" y="4936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315200" y="4955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315200" y="4974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315200" y="49949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315200" y="5013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315200" y="5033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315200" y="5052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315200" y="5072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315200" y="5091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315200" y="5110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315200" y="5129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315200" y="5149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1904" y="4444"/>
                </a:moveTo>
                <a:lnTo>
                  <a:pt x="1904" y="4444"/>
                </a:lnTo>
              </a:path>
            </a:pathLst>
          </a:custGeom>
          <a:ln w="888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315200" y="5168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315200" y="5187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315200" y="5208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315200" y="52273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79"/>
                </a:moveTo>
                <a:lnTo>
                  <a:pt x="1904" y="5079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315200" y="5246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315200" y="52666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315200" y="5285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315200" y="5304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5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315200" y="5323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315200" y="5342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315200" y="5363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315200" y="5382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315200" y="54013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0" y="8889"/>
                </a:lnTo>
                <a:lnTo>
                  <a:pt x="127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066530" y="53936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9066530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9066530" y="53555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9066530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9066530" y="53162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9066530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9066530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066530" y="5259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066530" y="5238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066530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066530" y="5200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9066530" y="5180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06653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9066530" y="51422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9066530" y="5123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066530" y="51028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06653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066530" y="50647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066530" y="50444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1904" y="5080"/>
                </a:moveTo>
                <a:lnTo>
                  <a:pt x="1904" y="5080"/>
                </a:lnTo>
              </a:path>
            </a:pathLst>
          </a:custGeom>
          <a:ln w="1016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06653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06653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06653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066530" y="49669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06653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06653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5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066530" y="4909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066530" y="4889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06653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066530" y="4851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8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066530" y="4831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06653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1016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9058909" y="4800600"/>
            <a:ext cx="7620" cy="1270"/>
          </a:xfrm>
          <a:custGeom>
            <a:avLst/>
            <a:gdLst/>
            <a:ahLst/>
            <a:cxnLst/>
            <a:rect l="l" t="t" r="r" b="b"/>
            <a:pathLst>
              <a:path w="7620" h="1270">
                <a:moveTo>
                  <a:pt x="7620" y="1269"/>
                </a:moveTo>
                <a:lnTo>
                  <a:pt x="762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903985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902080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00049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898144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896239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894334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892301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890396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888491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886460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884555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882650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880745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878713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876808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7620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874903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872870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870965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869060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867155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865124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863219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861314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859409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857376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855471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2539" y="0"/>
                </a:ln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853566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851535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849630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847725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845693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843788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841883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839978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837945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836040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834135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832230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830199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828294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826389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824484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822451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820546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818641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816610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814705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812800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810768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808863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806958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805053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8032750" y="47942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8016240" y="478282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19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999730" y="477265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983219" y="476250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967980" y="47510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951469" y="47409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934959" y="47307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918450" y="4720590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890" y="381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901940" y="470915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886700" y="46990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870190" y="468884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19" y="5080"/>
                </a:moveTo>
                <a:lnTo>
                  <a:pt x="0" y="0"/>
                </a:lnTo>
              </a:path>
            </a:pathLst>
          </a:custGeom>
          <a:ln w="3809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853680" y="46774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837169" y="46672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820659" y="465709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805419" y="46456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788909" y="46355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7772400" y="46240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755890" y="461390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19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739380" y="46037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722869" y="4592320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889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707630" y="45821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691119" y="45720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674609" y="45605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620" y="634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658100" y="455040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641590" y="454025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626350" y="45300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609840" y="45186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19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593330" y="45085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576819" y="449834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89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560309" y="4486909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89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545069" y="447675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528559" y="446659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512050" y="445515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79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496809" y="4445000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7620" y="5080"/>
                </a:moveTo>
                <a:lnTo>
                  <a:pt x="0" y="0"/>
                </a:lnTo>
                <a:lnTo>
                  <a:pt x="0" y="126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499350" y="4455159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504430" y="44742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381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510780" y="449199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515859" y="4511040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381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522209" y="452882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40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528559" y="45478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533640" y="456565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539990" y="458470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545069" y="460375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551419" y="4621529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39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556500" y="4640579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562850" y="4659629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567930" y="4677409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381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574280" y="4696459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579359" y="471424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40" y="1016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585709" y="473329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40" y="889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590790" y="475107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39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7597140" y="4770120"/>
            <a:ext cx="2540" cy="10160"/>
          </a:xfrm>
          <a:custGeom>
            <a:avLst/>
            <a:gdLst/>
            <a:ahLst/>
            <a:cxnLst/>
            <a:rect l="l" t="t" r="r" b="b"/>
            <a:pathLst>
              <a:path w="2540" h="10160">
                <a:moveTo>
                  <a:pt x="0" y="0"/>
                </a:moveTo>
                <a:lnTo>
                  <a:pt x="2539" y="1015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7602219" y="4789170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0"/>
                </a:moveTo>
                <a:lnTo>
                  <a:pt x="2539" y="8889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758825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756920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755015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53110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51078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749173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47268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45363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43330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414259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395209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37489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35584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336790" y="48006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5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317740" y="480060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89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 txBox="1"/>
          <p:nvPr/>
        </p:nvSpPr>
        <p:spPr>
          <a:xfrm>
            <a:off x="7313930" y="4787900"/>
            <a:ext cx="17614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Differentiate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532765" algn="l"/>
                <a:tab pos="1735455" algn="l"/>
              </a:tabLst>
            </a:pPr>
            <a:r>
              <a:rPr sz="2000" u="sng" dirty="0">
                <a:uFill>
                  <a:solidFill>
                    <a:srgbClr val="A5A5A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sng" spc="-5" dirty="0">
                <a:uFill>
                  <a:solidFill>
                    <a:srgbClr val="A5A5A5"/>
                  </a:solidFill>
                </a:uFill>
                <a:latin typeface="Calibri"/>
                <a:cs typeface="Calibri"/>
              </a:rPr>
              <a:t>Goods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37" name="object 12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238" name="object 12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16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7957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is Responsible </a:t>
            </a:r>
            <a:r>
              <a:rPr dirty="0"/>
              <a:t>for</a:t>
            </a:r>
            <a:r>
              <a:rPr spc="-20" dirty="0"/>
              <a:t> </a:t>
            </a:r>
            <a:r>
              <a:rPr spc="-5" dirty="0"/>
              <a:t>Marketing?</a:t>
            </a:r>
          </a:p>
        </p:txBody>
      </p:sp>
      <p:sp>
        <p:nvSpPr>
          <p:cNvPr id="4" name="object 4"/>
          <p:cNvSpPr/>
          <p:nvPr/>
        </p:nvSpPr>
        <p:spPr>
          <a:xfrm>
            <a:off x="102870" y="1960879"/>
            <a:ext cx="6831330" cy="4668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42000" y="3463290"/>
            <a:ext cx="3168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Chief Marketing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Officer</a:t>
            </a:r>
            <a:endParaRPr sz="26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(CMO)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17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009" y="1177290"/>
            <a:ext cx="5478145" cy="113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Entire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endParaRPr sz="2800">
              <a:latin typeface="Calibri"/>
              <a:cs typeface="Calibri"/>
            </a:endParaRPr>
          </a:p>
          <a:p>
            <a:pPr marL="2139950">
              <a:lnSpc>
                <a:spcPct val="100000"/>
              </a:lnSpc>
              <a:spcBef>
                <a:spcPts val="2000"/>
              </a:spcBef>
            </a:pPr>
            <a:r>
              <a:rPr sz="2800" spc="-5" dirty="0">
                <a:latin typeface="Calibri"/>
                <a:cs typeface="Calibri"/>
              </a:rPr>
              <a:t>Marketing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Department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600" y="3352800"/>
            <a:ext cx="2038350" cy="609600"/>
          </a:xfrm>
          <a:custGeom>
            <a:avLst/>
            <a:gdLst/>
            <a:ahLst/>
            <a:cxnLst/>
            <a:rect l="l" t="t" r="r" b="b"/>
            <a:pathLst>
              <a:path w="2038350" h="609600">
                <a:moveTo>
                  <a:pt x="1733550" y="0"/>
                </a:moveTo>
                <a:lnTo>
                  <a:pt x="0" y="0"/>
                </a:lnTo>
                <a:lnTo>
                  <a:pt x="0" y="609600"/>
                </a:lnTo>
                <a:lnTo>
                  <a:pt x="1733550" y="609600"/>
                </a:lnTo>
                <a:lnTo>
                  <a:pt x="2038350" y="304800"/>
                </a:lnTo>
                <a:lnTo>
                  <a:pt x="17335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600" y="3352800"/>
            <a:ext cx="2038350" cy="609600"/>
          </a:xfrm>
          <a:custGeom>
            <a:avLst/>
            <a:gdLst/>
            <a:ahLst/>
            <a:cxnLst/>
            <a:rect l="l" t="t" r="r" b="b"/>
            <a:pathLst>
              <a:path w="2038350" h="609600">
                <a:moveTo>
                  <a:pt x="0" y="0"/>
                </a:moveTo>
                <a:lnTo>
                  <a:pt x="1733550" y="0"/>
                </a:lnTo>
                <a:lnTo>
                  <a:pt x="2038350" y="304800"/>
                </a:lnTo>
                <a:lnTo>
                  <a:pt x="173355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2495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4119" y="3431540"/>
            <a:ext cx="1083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Holistic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200" y="3352800"/>
            <a:ext cx="2362200" cy="609600"/>
          </a:xfrm>
          <a:custGeom>
            <a:avLst/>
            <a:gdLst/>
            <a:ahLst/>
            <a:cxnLst/>
            <a:rect l="l" t="t" r="r" b="b"/>
            <a:pathLst>
              <a:path w="2362200" h="609600">
                <a:moveTo>
                  <a:pt x="2057400" y="0"/>
                </a:moveTo>
                <a:lnTo>
                  <a:pt x="0" y="0"/>
                </a:lnTo>
                <a:lnTo>
                  <a:pt x="0" y="609600"/>
                </a:lnTo>
                <a:lnTo>
                  <a:pt x="2057400" y="609600"/>
                </a:lnTo>
                <a:lnTo>
                  <a:pt x="2362200" y="304800"/>
                </a:lnTo>
                <a:lnTo>
                  <a:pt x="205740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3352800"/>
            <a:ext cx="2362200" cy="609600"/>
          </a:xfrm>
          <a:custGeom>
            <a:avLst/>
            <a:gdLst/>
            <a:ahLst/>
            <a:cxnLst/>
            <a:rect l="l" t="t" r="r" b="b"/>
            <a:pathLst>
              <a:path w="2362200" h="609600">
                <a:moveTo>
                  <a:pt x="0" y="0"/>
                </a:moveTo>
                <a:lnTo>
                  <a:pt x="2057400" y="0"/>
                </a:lnTo>
                <a:lnTo>
                  <a:pt x="2362200" y="304800"/>
                </a:lnTo>
                <a:lnTo>
                  <a:pt x="20574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14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53379" y="3431540"/>
            <a:ext cx="15132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2270" y="110490"/>
            <a:ext cx="4596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45" dirty="0"/>
              <a:t> </a:t>
            </a:r>
            <a:r>
              <a:rPr spc="-5" dirty="0"/>
              <a:t>Concepts</a:t>
            </a:r>
          </a:p>
        </p:txBody>
      </p:sp>
      <p:sp>
        <p:nvSpPr>
          <p:cNvPr id="14" name="object 14"/>
          <p:cNvSpPr/>
          <p:nvPr/>
        </p:nvSpPr>
        <p:spPr>
          <a:xfrm>
            <a:off x="3581400" y="3352800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1447800" y="0"/>
                </a:moveTo>
                <a:lnTo>
                  <a:pt x="0" y="0"/>
                </a:lnTo>
                <a:lnTo>
                  <a:pt x="0" y="609600"/>
                </a:lnTo>
                <a:lnTo>
                  <a:pt x="1447800" y="609600"/>
                </a:lnTo>
                <a:lnTo>
                  <a:pt x="1752600" y="304800"/>
                </a:lnTo>
                <a:lnTo>
                  <a:pt x="144780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0" y="3352800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0"/>
                </a:moveTo>
                <a:lnTo>
                  <a:pt x="1447800" y="0"/>
                </a:lnTo>
                <a:lnTo>
                  <a:pt x="1752600" y="304800"/>
                </a:lnTo>
                <a:lnTo>
                  <a:pt x="14478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14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40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77640" y="3431540"/>
            <a:ext cx="9613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05000" y="3352800"/>
            <a:ext cx="1981200" cy="609600"/>
          </a:xfrm>
          <a:custGeom>
            <a:avLst/>
            <a:gdLst/>
            <a:ahLst/>
            <a:cxnLst/>
            <a:rect l="l" t="t" r="r" b="b"/>
            <a:pathLst>
              <a:path w="1981200" h="609600">
                <a:moveTo>
                  <a:pt x="1676400" y="0"/>
                </a:moveTo>
                <a:lnTo>
                  <a:pt x="0" y="0"/>
                </a:lnTo>
                <a:lnTo>
                  <a:pt x="0" y="609600"/>
                </a:lnTo>
                <a:lnTo>
                  <a:pt x="1676400" y="609600"/>
                </a:lnTo>
                <a:lnTo>
                  <a:pt x="1981200" y="304800"/>
                </a:lnTo>
                <a:lnTo>
                  <a:pt x="167640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5000" y="3352800"/>
            <a:ext cx="1981200" cy="609600"/>
          </a:xfrm>
          <a:custGeom>
            <a:avLst/>
            <a:gdLst/>
            <a:ahLst/>
            <a:cxnLst/>
            <a:rect l="l" t="t" r="r" b="b"/>
            <a:pathLst>
              <a:path w="1981200" h="609600">
                <a:moveTo>
                  <a:pt x="0" y="0"/>
                </a:moveTo>
                <a:lnTo>
                  <a:pt x="1676400" y="0"/>
                </a:lnTo>
                <a:lnTo>
                  <a:pt x="1981200" y="304800"/>
                </a:lnTo>
                <a:lnTo>
                  <a:pt x="16764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62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15210" y="3431540"/>
            <a:ext cx="1160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00" y="3352800"/>
            <a:ext cx="2209800" cy="609600"/>
          </a:xfrm>
          <a:custGeom>
            <a:avLst/>
            <a:gdLst/>
            <a:ahLst/>
            <a:cxnLst/>
            <a:rect l="l" t="t" r="r" b="b"/>
            <a:pathLst>
              <a:path w="2209800" h="609600">
                <a:moveTo>
                  <a:pt x="1905000" y="0"/>
                </a:moveTo>
                <a:lnTo>
                  <a:pt x="0" y="0"/>
                </a:lnTo>
                <a:lnTo>
                  <a:pt x="0" y="609600"/>
                </a:lnTo>
                <a:lnTo>
                  <a:pt x="1905000" y="609600"/>
                </a:lnTo>
                <a:lnTo>
                  <a:pt x="2209800" y="304800"/>
                </a:lnTo>
                <a:lnTo>
                  <a:pt x="1905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" y="3352800"/>
            <a:ext cx="2209800" cy="609600"/>
          </a:xfrm>
          <a:custGeom>
            <a:avLst/>
            <a:gdLst/>
            <a:ahLst/>
            <a:cxnLst/>
            <a:rect l="l" t="t" r="r" b="b"/>
            <a:pathLst>
              <a:path w="2209800" h="609600">
                <a:moveTo>
                  <a:pt x="0" y="0"/>
                </a:moveTo>
                <a:lnTo>
                  <a:pt x="1905000" y="0"/>
                </a:lnTo>
                <a:lnTo>
                  <a:pt x="2209800" y="304800"/>
                </a:lnTo>
                <a:lnTo>
                  <a:pt x="19050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79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060" y="3431540"/>
            <a:ext cx="185229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2800">
              <a:latin typeface="Calibri"/>
              <a:cs typeface="Calibri"/>
            </a:endParaRPr>
          </a:p>
          <a:p>
            <a:pPr marL="12700" marR="217170">
              <a:lnSpc>
                <a:spcPct val="100000"/>
              </a:lnSpc>
              <a:spcBef>
                <a:spcPts val="1800"/>
              </a:spcBef>
            </a:pPr>
            <a:r>
              <a:rPr sz="1800" dirty="0">
                <a:latin typeface="Calibri"/>
                <a:cs typeface="Calibri"/>
              </a:rPr>
              <a:t>Mass </a:t>
            </a:r>
            <a:r>
              <a:rPr sz="1800" spc="-5" dirty="0">
                <a:latin typeface="Calibri"/>
                <a:cs typeface="Calibri"/>
              </a:rPr>
              <a:t>production  </a:t>
            </a:r>
            <a:r>
              <a:rPr sz="1800" dirty="0">
                <a:latin typeface="Calibri"/>
                <a:cs typeface="Calibri"/>
              </a:rPr>
              <a:t>Mass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distribution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11070" y="2740659"/>
            <a:ext cx="1026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Quality  </a:t>
            </a:r>
            <a:r>
              <a:rPr sz="1800" spc="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530" y="4785359"/>
            <a:ext cx="2465070" cy="164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6729" y="1346200"/>
            <a:ext cx="2235199" cy="1685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5200" y="5308600"/>
            <a:ext cx="19812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58870" y="4225290"/>
            <a:ext cx="1536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Unsought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goods  Overcapacity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59070" y="2740659"/>
            <a:ext cx="1846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Create, deliver,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communicate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19700" y="901700"/>
            <a:ext cx="1743709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18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2700" y="770890"/>
            <a:ext cx="6936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Holistic Marketing</a:t>
            </a:r>
            <a:r>
              <a:rPr spc="-30" dirty="0"/>
              <a:t> </a:t>
            </a:r>
            <a:r>
              <a:rPr spc="-5" dirty="0"/>
              <a:t>Dimensions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53260" cy="1859914"/>
          </a:xfrm>
          <a:custGeom>
            <a:avLst/>
            <a:gdLst/>
            <a:ahLst/>
            <a:cxnLst/>
            <a:rect l="l" t="t" r="r" b="b"/>
            <a:pathLst>
              <a:path w="1953260" h="1859914">
                <a:moveTo>
                  <a:pt x="1952815" y="0"/>
                </a:moveTo>
                <a:lnTo>
                  <a:pt x="1124296" y="0"/>
                </a:lnTo>
                <a:lnTo>
                  <a:pt x="0" y="1072291"/>
                </a:lnTo>
                <a:lnTo>
                  <a:pt x="0" y="1859883"/>
                </a:lnTo>
                <a:lnTo>
                  <a:pt x="195281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19020000">
            <a:off x="-69700" y="546283"/>
            <a:ext cx="1689186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44" baseline="1736" dirty="0">
                <a:solidFill>
                  <a:srgbClr val="FFFFFF"/>
                </a:solidFill>
                <a:latin typeface="Calibri"/>
                <a:cs typeface="Calibri"/>
              </a:rPr>
              <a:t>1.3</a:t>
            </a:r>
            <a:endParaRPr sz="4800" baseline="173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1897379"/>
            <a:ext cx="6831330" cy="450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19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" y="5825490"/>
            <a:ext cx="8157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0000"/>
                </a:solidFill>
              </a:rPr>
              <a:t>Defining Marketing </a:t>
            </a:r>
            <a:r>
              <a:rPr sz="4000" dirty="0">
                <a:solidFill>
                  <a:srgbClr val="FF0000"/>
                </a:solidFill>
              </a:rPr>
              <a:t>for </a:t>
            </a:r>
            <a:r>
              <a:rPr sz="4000" spc="-10" dirty="0">
                <a:solidFill>
                  <a:srgbClr val="FF0000"/>
                </a:solidFill>
              </a:rPr>
              <a:t>the </a:t>
            </a:r>
            <a:r>
              <a:rPr sz="4000" spc="15" dirty="0">
                <a:solidFill>
                  <a:srgbClr val="FF0000"/>
                </a:solidFill>
              </a:rPr>
              <a:t>21</a:t>
            </a:r>
            <a:r>
              <a:rPr sz="3450" spc="22" baseline="28985" dirty="0">
                <a:solidFill>
                  <a:srgbClr val="FF0000"/>
                </a:solidFill>
              </a:rPr>
              <a:t>st</a:t>
            </a:r>
            <a:r>
              <a:rPr sz="3450" spc="427" baseline="2898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Century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784350" cy="1702435"/>
          </a:xfrm>
          <a:custGeom>
            <a:avLst/>
            <a:gdLst/>
            <a:ahLst/>
            <a:cxnLst/>
            <a:rect l="l" t="t" r="r" b="b"/>
            <a:pathLst>
              <a:path w="1784350" h="1702435">
                <a:moveTo>
                  <a:pt x="1720722" y="0"/>
                </a:moveTo>
                <a:lnTo>
                  <a:pt x="1124080" y="0"/>
                </a:lnTo>
                <a:lnTo>
                  <a:pt x="0" y="1070730"/>
                </a:lnTo>
                <a:lnTo>
                  <a:pt x="0" y="1702161"/>
                </a:lnTo>
                <a:lnTo>
                  <a:pt x="1784350" y="2540"/>
                </a:lnTo>
                <a:lnTo>
                  <a:pt x="1720722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9020000">
            <a:off x="37943" y="551657"/>
            <a:ext cx="14587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5"/>
              </a:lnSpc>
            </a:pP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Chapte</a:t>
            </a:r>
            <a:r>
              <a:rPr sz="4200" spc="-52" baseline="198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spc="-127" baseline="19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aseline="198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200" baseline="198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5309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Relationship</a:t>
            </a:r>
            <a:r>
              <a:rPr spc="-50" dirty="0"/>
              <a:t> </a:t>
            </a:r>
            <a:r>
              <a:rPr spc="-5" dirty="0"/>
              <a:t>Marketing</a:t>
            </a:r>
          </a:p>
        </p:txBody>
      </p:sp>
      <p:sp>
        <p:nvSpPr>
          <p:cNvPr id="4" name="object 4"/>
          <p:cNvSpPr/>
          <p:nvPr/>
        </p:nvSpPr>
        <p:spPr>
          <a:xfrm>
            <a:off x="374904" y="1203855"/>
            <a:ext cx="2462784" cy="336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590800"/>
            <a:ext cx="395732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69" y="4528820"/>
            <a:ext cx="271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Build long-term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relationships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20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3590" y="5900420"/>
            <a:ext cx="270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Develop marketing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networks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10490"/>
            <a:ext cx="4880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Integrated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Marketing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6059" y="1557019"/>
            <a:ext cx="4599649" cy="4767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0600" y="2625090"/>
            <a:ext cx="38354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Create, communicate,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 deliver customer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value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21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4279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Internal</a:t>
            </a:r>
            <a:r>
              <a:rPr spc="-55" dirty="0"/>
              <a:t> </a:t>
            </a:r>
            <a:r>
              <a:rPr spc="-5" dirty="0"/>
              <a:t>Marketing</a:t>
            </a:r>
          </a:p>
        </p:txBody>
      </p:sp>
      <p:sp>
        <p:nvSpPr>
          <p:cNvPr id="5" name="object 5"/>
          <p:cNvSpPr/>
          <p:nvPr/>
        </p:nvSpPr>
        <p:spPr>
          <a:xfrm>
            <a:off x="341388" y="1887203"/>
            <a:ext cx="8012891" cy="23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22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5440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Performance</a:t>
            </a:r>
            <a:r>
              <a:rPr spc="-25" dirty="0"/>
              <a:t> </a:t>
            </a:r>
            <a:r>
              <a:rPr spc="-5" dirty="0"/>
              <a:t>Marketing</a:t>
            </a:r>
          </a:p>
        </p:txBody>
      </p:sp>
      <p:sp>
        <p:nvSpPr>
          <p:cNvPr id="3" name="object 3"/>
          <p:cNvSpPr/>
          <p:nvPr/>
        </p:nvSpPr>
        <p:spPr>
          <a:xfrm>
            <a:off x="4347971" y="3733800"/>
            <a:ext cx="4486656" cy="259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748" y="1504950"/>
            <a:ext cx="1278623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6389" y="1219200"/>
            <a:ext cx="19177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759" y="3387090"/>
            <a:ext cx="252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Social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Responsibility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23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-12700" y="6282690"/>
            <a:ext cx="916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64835" algn="l"/>
                <a:tab pos="9156065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Financial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Accountability	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15" dirty="0"/>
              <a:t>Four </a:t>
            </a:r>
            <a:r>
              <a:rPr spc="10" dirty="0"/>
              <a:t>P’s </a:t>
            </a:r>
            <a:r>
              <a:rPr dirty="0"/>
              <a:t>of </a:t>
            </a:r>
            <a:r>
              <a:rPr spc="-5" dirty="0"/>
              <a:t>the Marketing</a:t>
            </a:r>
            <a:r>
              <a:rPr spc="-65" dirty="0"/>
              <a:t> </a:t>
            </a:r>
            <a:r>
              <a:rPr spc="-5" dirty="0"/>
              <a:t>Mix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53260" cy="1859914"/>
          </a:xfrm>
          <a:custGeom>
            <a:avLst/>
            <a:gdLst/>
            <a:ahLst/>
            <a:cxnLst/>
            <a:rect l="l" t="t" r="r" b="b"/>
            <a:pathLst>
              <a:path w="1953260" h="1859914">
                <a:moveTo>
                  <a:pt x="1952815" y="0"/>
                </a:moveTo>
                <a:lnTo>
                  <a:pt x="1124296" y="0"/>
                </a:lnTo>
                <a:lnTo>
                  <a:pt x="0" y="1072291"/>
                </a:lnTo>
                <a:lnTo>
                  <a:pt x="0" y="1859883"/>
                </a:lnTo>
                <a:lnTo>
                  <a:pt x="195281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19020000">
            <a:off x="-69700" y="546283"/>
            <a:ext cx="1689186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Figure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44" baseline="1736" dirty="0">
                <a:solidFill>
                  <a:srgbClr val="FFFFFF"/>
                </a:solidFill>
                <a:latin typeface="Calibri"/>
                <a:cs typeface="Calibri"/>
              </a:rPr>
              <a:t>1.4</a:t>
            </a:r>
            <a:endParaRPr sz="4800" baseline="173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676400"/>
            <a:ext cx="6324600" cy="473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24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669" y="1531619"/>
            <a:ext cx="6882130" cy="434721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Developing market strategies and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Capturing marketing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insights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Connecting with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customers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Building strong brands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Shaping market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offerings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Delivering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value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Communicating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value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Creating long-term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growth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6910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 Management Tasks</a:t>
            </a:r>
          </a:p>
        </p:txBody>
      </p:sp>
      <p:sp>
        <p:nvSpPr>
          <p:cNvPr id="5" name="object 5"/>
          <p:cNvSpPr/>
          <p:nvPr/>
        </p:nvSpPr>
        <p:spPr>
          <a:xfrm>
            <a:off x="6703059" y="1256030"/>
            <a:ext cx="1832609" cy="5601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12700">
                <a:lnSpc>
                  <a:spcPts val="955"/>
                </a:lnSpc>
              </a:pPr>
              <a:t>25</a:t>
            </a:fld>
            <a:r>
              <a:rPr dirty="0"/>
              <a:t> of</a:t>
            </a:r>
            <a:r>
              <a:rPr spc="-6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4813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BF0000"/>
                </a:solidFill>
              </a:rPr>
              <a:t>Discussion</a:t>
            </a:r>
            <a:r>
              <a:rPr spc="-50" dirty="0">
                <a:solidFill>
                  <a:srgbClr val="BF0000"/>
                </a:solidFill>
              </a:rPr>
              <a:t> </a:t>
            </a:r>
            <a:r>
              <a:rPr spc="-5" dirty="0">
                <a:solidFill>
                  <a:srgbClr val="BF0000"/>
                </a:solidFill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3470" y="1000760"/>
            <a:ext cx="6453505" cy="519303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209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Why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marketing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important?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99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What is the scope 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marketing?</a:t>
            </a:r>
            <a:endParaRPr sz="3200">
              <a:latin typeface="Calibri"/>
              <a:cs typeface="Calibri"/>
            </a:endParaRPr>
          </a:p>
          <a:p>
            <a:pPr marL="527050" marR="1177925" indent="-51435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What are some fundamental  marketing concepts?</a:t>
            </a:r>
            <a:endParaRPr sz="3200">
              <a:latin typeface="Calibri"/>
              <a:cs typeface="Calibri"/>
            </a:endParaRPr>
          </a:p>
          <a:p>
            <a:pPr marL="527050" marR="441325" indent="-514350">
              <a:lnSpc>
                <a:spcPct val="100000"/>
              </a:lnSpc>
              <a:spcBef>
                <a:spcPts val="199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How has marketing management  changed in recent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years?</a:t>
            </a:r>
            <a:endParaRPr sz="3200">
              <a:latin typeface="Calibri"/>
              <a:cs typeface="Calibri"/>
            </a:endParaRPr>
          </a:p>
          <a:p>
            <a:pPr marL="527050" marR="5080" indent="-51435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5" dirty="0">
                <a:latin typeface="Calibri"/>
                <a:cs typeface="Calibri"/>
              </a:rPr>
              <a:t>What are the task necessary </a:t>
            </a:r>
            <a:r>
              <a:rPr sz="3200" spc="-10" dirty="0">
                <a:latin typeface="Calibri"/>
                <a:cs typeface="Calibri"/>
              </a:rPr>
              <a:t>for  </a:t>
            </a:r>
            <a:r>
              <a:rPr sz="3200" spc="-5" dirty="0">
                <a:latin typeface="Calibri"/>
                <a:cs typeface="Calibri"/>
              </a:rPr>
              <a:t>successful marketing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management?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44800"/>
            <a:ext cx="19812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3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83" y="132079"/>
            <a:ext cx="2840736" cy="634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3490" y="2921000"/>
            <a:ext cx="9207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J</a:t>
            </a:r>
            <a:r>
              <a:rPr sz="4000" spc="-5" dirty="0"/>
              <a:t>obs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962400" y="3200400"/>
            <a:ext cx="914400" cy="190500"/>
          </a:xfrm>
          <a:custGeom>
            <a:avLst/>
            <a:gdLst/>
            <a:ahLst/>
            <a:cxnLst/>
            <a:rect l="l" t="t" r="r" b="b"/>
            <a:pathLst>
              <a:path w="914400" h="190500">
                <a:moveTo>
                  <a:pt x="819150" y="0"/>
                </a:moveTo>
                <a:lnTo>
                  <a:pt x="819150" y="46989"/>
                </a:lnTo>
                <a:lnTo>
                  <a:pt x="0" y="46989"/>
                </a:lnTo>
                <a:lnTo>
                  <a:pt x="0" y="142239"/>
                </a:lnTo>
                <a:lnTo>
                  <a:pt x="819150" y="142239"/>
                </a:lnTo>
                <a:lnTo>
                  <a:pt x="819150" y="190500"/>
                </a:lnTo>
                <a:lnTo>
                  <a:pt x="914400" y="95250"/>
                </a:lnTo>
                <a:lnTo>
                  <a:pt x="81915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0" y="3200400"/>
            <a:ext cx="914400" cy="190500"/>
          </a:xfrm>
          <a:custGeom>
            <a:avLst/>
            <a:gdLst/>
            <a:ahLst/>
            <a:cxnLst/>
            <a:rect l="l" t="t" r="r" b="b"/>
            <a:pathLst>
              <a:path w="914400" h="190500">
                <a:moveTo>
                  <a:pt x="0" y="46989"/>
                </a:moveTo>
                <a:lnTo>
                  <a:pt x="819150" y="46989"/>
                </a:lnTo>
                <a:lnTo>
                  <a:pt x="819150" y="0"/>
                </a:lnTo>
                <a:lnTo>
                  <a:pt x="914400" y="95250"/>
                </a:lnTo>
                <a:lnTo>
                  <a:pt x="819150" y="190500"/>
                </a:lnTo>
                <a:lnTo>
                  <a:pt x="819150" y="142239"/>
                </a:lnTo>
                <a:lnTo>
                  <a:pt x="0" y="142239"/>
                </a:lnTo>
                <a:lnTo>
                  <a:pt x="0" y="46989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3390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91100" y="5283200"/>
            <a:ext cx="1370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"/>
                <a:cs typeface="Calibri"/>
              </a:rPr>
              <a:t>Profits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2400" y="5562600"/>
            <a:ext cx="914400" cy="190500"/>
          </a:xfrm>
          <a:custGeom>
            <a:avLst/>
            <a:gdLst/>
            <a:ahLst/>
            <a:cxnLst/>
            <a:rect l="l" t="t" r="r" b="b"/>
            <a:pathLst>
              <a:path w="914400" h="190500">
                <a:moveTo>
                  <a:pt x="819150" y="0"/>
                </a:moveTo>
                <a:lnTo>
                  <a:pt x="819150" y="46990"/>
                </a:lnTo>
                <a:lnTo>
                  <a:pt x="0" y="46990"/>
                </a:lnTo>
                <a:lnTo>
                  <a:pt x="0" y="142240"/>
                </a:lnTo>
                <a:lnTo>
                  <a:pt x="819150" y="142240"/>
                </a:lnTo>
                <a:lnTo>
                  <a:pt x="819150" y="190500"/>
                </a:lnTo>
                <a:lnTo>
                  <a:pt x="914400" y="95250"/>
                </a:lnTo>
                <a:lnTo>
                  <a:pt x="81915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5562600"/>
            <a:ext cx="914400" cy="190500"/>
          </a:xfrm>
          <a:custGeom>
            <a:avLst/>
            <a:gdLst/>
            <a:ahLst/>
            <a:cxnLst/>
            <a:rect l="l" t="t" r="r" b="b"/>
            <a:pathLst>
              <a:path w="914400" h="190500">
                <a:moveTo>
                  <a:pt x="0" y="46990"/>
                </a:moveTo>
                <a:lnTo>
                  <a:pt x="819150" y="46990"/>
                </a:lnTo>
                <a:lnTo>
                  <a:pt x="819150" y="0"/>
                </a:lnTo>
                <a:lnTo>
                  <a:pt x="914400" y="95250"/>
                </a:lnTo>
                <a:lnTo>
                  <a:pt x="819150" y="190500"/>
                </a:lnTo>
                <a:lnTo>
                  <a:pt x="819150" y="142240"/>
                </a:lnTo>
                <a:lnTo>
                  <a:pt x="0" y="142240"/>
                </a:lnTo>
                <a:lnTo>
                  <a:pt x="0" y="4699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800" y="5753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74280" y="5245100"/>
            <a:ext cx="1310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Calibri"/>
                <a:cs typeface="Calibri"/>
              </a:rPr>
              <a:t>G</a:t>
            </a:r>
            <a:r>
              <a:rPr sz="4000" spc="-15" dirty="0">
                <a:latin typeface="Calibri"/>
                <a:cs typeface="Calibri"/>
              </a:rPr>
              <a:t>i</a:t>
            </a:r>
            <a:r>
              <a:rPr sz="4000" spc="-10" dirty="0">
                <a:latin typeface="Calibri"/>
                <a:cs typeface="Calibri"/>
              </a:rPr>
              <a:t>vi</a:t>
            </a:r>
            <a:r>
              <a:rPr sz="4000" spc="-5" dirty="0">
                <a:latin typeface="Calibri"/>
                <a:cs typeface="Calibri"/>
              </a:rPr>
              <a:t>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7000" y="5524500"/>
            <a:ext cx="914400" cy="190500"/>
          </a:xfrm>
          <a:custGeom>
            <a:avLst/>
            <a:gdLst/>
            <a:ahLst/>
            <a:cxnLst/>
            <a:rect l="l" t="t" r="r" b="b"/>
            <a:pathLst>
              <a:path w="914400" h="190500">
                <a:moveTo>
                  <a:pt x="819150" y="0"/>
                </a:moveTo>
                <a:lnTo>
                  <a:pt x="819150" y="46990"/>
                </a:lnTo>
                <a:lnTo>
                  <a:pt x="0" y="46990"/>
                </a:lnTo>
                <a:lnTo>
                  <a:pt x="0" y="142240"/>
                </a:lnTo>
                <a:lnTo>
                  <a:pt x="819150" y="142240"/>
                </a:lnTo>
                <a:lnTo>
                  <a:pt x="819150" y="190500"/>
                </a:lnTo>
                <a:lnTo>
                  <a:pt x="914400" y="95250"/>
                </a:lnTo>
                <a:lnTo>
                  <a:pt x="819150" y="0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5524500"/>
            <a:ext cx="914400" cy="190500"/>
          </a:xfrm>
          <a:custGeom>
            <a:avLst/>
            <a:gdLst/>
            <a:ahLst/>
            <a:cxnLst/>
            <a:rect l="l" t="t" r="r" b="b"/>
            <a:pathLst>
              <a:path w="914400" h="190500">
                <a:moveTo>
                  <a:pt x="0" y="46990"/>
                </a:moveTo>
                <a:lnTo>
                  <a:pt x="819150" y="46990"/>
                </a:lnTo>
                <a:lnTo>
                  <a:pt x="819150" y="0"/>
                </a:lnTo>
                <a:lnTo>
                  <a:pt x="914400" y="95250"/>
                </a:lnTo>
                <a:lnTo>
                  <a:pt x="819150" y="190500"/>
                </a:lnTo>
                <a:lnTo>
                  <a:pt x="819150" y="142240"/>
                </a:lnTo>
                <a:lnTo>
                  <a:pt x="0" y="142240"/>
                </a:lnTo>
                <a:lnTo>
                  <a:pt x="0" y="46990"/>
                </a:lnTo>
                <a:close/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7000" y="5524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1400" y="571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375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4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53260" cy="1859914"/>
          </a:xfrm>
          <a:custGeom>
            <a:avLst/>
            <a:gdLst/>
            <a:ahLst/>
            <a:cxnLst/>
            <a:rect l="l" t="t" r="r" b="b"/>
            <a:pathLst>
              <a:path w="1953260" h="1859914">
                <a:moveTo>
                  <a:pt x="1952815" y="0"/>
                </a:moveTo>
                <a:lnTo>
                  <a:pt x="1124296" y="0"/>
                </a:lnTo>
                <a:lnTo>
                  <a:pt x="0" y="1072291"/>
                </a:lnTo>
                <a:lnTo>
                  <a:pt x="0" y="1859883"/>
                </a:lnTo>
                <a:lnTo>
                  <a:pt x="1952815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19020000">
            <a:off x="92582" y="545588"/>
            <a:ext cx="136492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4800" spc="-52" baseline="173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4800" baseline="1736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1270" y="4193587"/>
            <a:ext cx="5332730" cy="241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20"/>
              </a:spcBef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Marketing </a:t>
            </a:r>
            <a:r>
              <a:rPr spc="5" dirty="0"/>
              <a:t>is </a:t>
            </a:r>
            <a:r>
              <a:rPr dirty="0"/>
              <a:t>the activity, set of  institutions, </a:t>
            </a:r>
            <a:r>
              <a:rPr spc="5" dirty="0"/>
              <a:t>and </a:t>
            </a:r>
            <a:r>
              <a:rPr dirty="0"/>
              <a:t>processes for  </a:t>
            </a:r>
            <a:r>
              <a:rPr spc="-5" dirty="0"/>
              <a:t>creating, </a:t>
            </a:r>
            <a:r>
              <a:rPr dirty="0"/>
              <a:t>communicating, delivering,  and exchanging offers that have</a:t>
            </a:r>
            <a:r>
              <a:rPr spc="-80" dirty="0"/>
              <a:t> </a:t>
            </a:r>
            <a:r>
              <a:rPr dirty="0"/>
              <a:t>value  </a:t>
            </a:r>
            <a:r>
              <a:rPr spc="-5" dirty="0"/>
              <a:t>for </a:t>
            </a:r>
            <a:r>
              <a:rPr dirty="0"/>
              <a:t>customers, clients,</a:t>
            </a:r>
            <a:r>
              <a:rPr spc="-35" dirty="0"/>
              <a:t> </a:t>
            </a:r>
            <a:r>
              <a:rPr dirty="0"/>
              <a:t>partners,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5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9469" y="4099559"/>
            <a:ext cx="4072890" cy="622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dirty="0">
                <a:latin typeface="Calibri"/>
                <a:cs typeface="Calibri"/>
              </a:rPr>
              <a:t>and society </a:t>
            </a:r>
            <a:r>
              <a:rPr sz="3900" spc="5" dirty="0">
                <a:latin typeface="Calibri"/>
                <a:cs typeface="Calibri"/>
              </a:rPr>
              <a:t>at</a:t>
            </a:r>
            <a:r>
              <a:rPr sz="3900" spc="-85" dirty="0">
                <a:latin typeface="Calibri"/>
                <a:cs typeface="Calibri"/>
              </a:rPr>
              <a:t> </a:t>
            </a:r>
            <a:r>
              <a:rPr sz="3900" dirty="0">
                <a:latin typeface="Calibri"/>
                <a:cs typeface="Calibri"/>
              </a:rPr>
              <a:t>large.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9020000">
            <a:off x="92582" y="545588"/>
            <a:ext cx="136492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4800" spc="-52" baseline="1736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4800" baseline="1736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8069" y="948690"/>
            <a:ext cx="7062470" cy="429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Marketing management </a:t>
            </a:r>
            <a:r>
              <a:rPr sz="4000" spc="-5" dirty="0">
                <a:latin typeface="Calibri"/>
                <a:cs typeface="Calibri"/>
              </a:rPr>
              <a:t>is </a:t>
            </a:r>
            <a:r>
              <a:rPr sz="4000" dirty="0">
                <a:latin typeface="Calibri"/>
                <a:cs typeface="Calibri"/>
              </a:rPr>
              <a:t>the </a:t>
            </a:r>
            <a:r>
              <a:rPr sz="4000" spc="-5" dirty="0">
                <a:latin typeface="Calibri"/>
                <a:cs typeface="Calibri"/>
              </a:rPr>
              <a:t>art  </a:t>
            </a:r>
            <a:r>
              <a:rPr sz="4000" dirty="0">
                <a:latin typeface="Calibri"/>
                <a:cs typeface="Calibri"/>
              </a:rPr>
              <a:t>and </a:t>
            </a:r>
            <a:r>
              <a:rPr sz="4000" spc="-10" dirty="0">
                <a:latin typeface="Calibri"/>
                <a:cs typeface="Calibri"/>
              </a:rPr>
              <a:t>science </a:t>
            </a:r>
            <a:r>
              <a:rPr sz="4000" spc="-5" dirty="0">
                <a:latin typeface="Calibri"/>
                <a:cs typeface="Calibri"/>
              </a:rPr>
              <a:t>of choosing target  markets </a:t>
            </a:r>
            <a:r>
              <a:rPr sz="4000" dirty="0">
                <a:latin typeface="Calibri"/>
                <a:cs typeface="Calibri"/>
              </a:rPr>
              <a:t>and </a:t>
            </a:r>
            <a:r>
              <a:rPr sz="4000" spc="-5" dirty="0">
                <a:latin typeface="Calibri"/>
                <a:cs typeface="Calibri"/>
              </a:rPr>
              <a:t>getting, </a:t>
            </a:r>
            <a:r>
              <a:rPr sz="4000" spc="-10" dirty="0">
                <a:latin typeface="Calibri"/>
                <a:cs typeface="Calibri"/>
              </a:rPr>
              <a:t>keeping, </a:t>
            </a:r>
            <a:r>
              <a:rPr sz="4000" dirty="0">
                <a:latin typeface="Calibri"/>
                <a:cs typeface="Calibri"/>
              </a:rPr>
              <a:t>and  </a:t>
            </a:r>
            <a:r>
              <a:rPr sz="4000" spc="-10" dirty="0">
                <a:latin typeface="Calibri"/>
                <a:cs typeface="Calibri"/>
              </a:rPr>
              <a:t>growing </a:t>
            </a:r>
            <a:r>
              <a:rPr sz="4000" spc="-5" dirty="0">
                <a:latin typeface="Calibri"/>
                <a:cs typeface="Calibri"/>
              </a:rPr>
              <a:t>customers through  creating, </a:t>
            </a:r>
            <a:r>
              <a:rPr sz="4000" spc="-10" dirty="0">
                <a:latin typeface="Calibri"/>
                <a:cs typeface="Calibri"/>
              </a:rPr>
              <a:t>delivering, </a:t>
            </a:r>
            <a:r>
              <a:rPr sz="4000" dirty="0">
                <a:latin typeface="Calibri"/>
                <a:cs typeface="Calibri"/>
              </a:rPr>
              <a:t>and  </a:t>
            </a:r>
            <a:r>
              <a:rPr sz="4000" spc="-10" dirty="0">
                <a:latin typeface="Calibri"/>
                <a:cs typeface="Calibri"/>
              </a:rPr>
              <a:t>communicating </a:t>
            </a:r>
            <a:r>
              <a:rPr sz="4000" spc="-5" dirty="0">
                <a:latin typeface="Calibri"/>
                <a:cs typeface="Calibri"/>
              </a:rPr>
              <a:t>superior  customer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value.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1780" y="3581400"/>
            <a:ext cx="252222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6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7270" y="953769"/>
            <a:ext cx="150495" cy="31178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0170" y="974090"/>
            <a:ext cx="2009775" cy="311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Experiences  </a:t>
            </a:r>
            <a:r>
              <a:rPr sz="2800" spc="-15" dirty="0">
                <a:latin typeface="Calibri"/>
                <a:cs typeface="Calibri"/>
              </a:rPr>
              <a:t>Events  </a:t>
            </a:r>
            <a:r>
              <a:rPr sz="2800" spc="-10" dirty="0">
                <a:latin typeface="Calibri"/>
                <a:cs typeface="Calibri"/>
              </a:rPr>
              <a:t>Properties 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ns  Information  Ideas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4362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is</a:t>
            </a:r>
            <a:r>
              <a:rPr spc="-65" dirty="0"/>
              <a:t> </a:t>
            </a:r>
            <a:r>
              <a:rPr spc="-5" dirty="0"/>
              <a:t>Marketed?</a:t>
            </a:r>
          </a:p>
        </p:txBody>
      </p:sp>
      <p:sp>
        <p:nvSpPr>
          <p:cNvPr id="6" name="object 6"/>
          <p:cNvSpPr/>
          <p:nvPr/>
        </p:nvSpPr>
        <p:spPr>
          <a:xfrm>
            <a:off x="5791200" y="4149090"/>
            <a:ext cx="3302000" cy="2018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0030" y="1066800"/>
            <a:ext cx="328167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34959" y="6125209"/>
            <a:ext cx="799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Pla</a:t>
            </a:r>
            <a:r>
              <a:rPr sz="2400" dirty="0">
                <a:latin typeface="Calibri"/>
                <a:cs typeface="Calibri"/>
              </a:rPr>
              <a:t>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40" y="1066800"/>
            <a:ext cx="1000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74184"/>
            <a:ext cx="2030730" cy="2958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0970" y="6277609"/>
            <a:ext cx="103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7000" y="3569970"/>
            <a:ext cx="2578100" cy="213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78859" y="5647690"/>
            <a:ext cx="816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oo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7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258569"/>
            <a:ext cx="3792220" cy="445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3344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60" dirty="0"/>
              <a:t> </a:t>
            </a:r>
            <a:r>
              <a:rPr spc="-5" dirty="0"/>
              <a:t>markets?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1389" y="5274309"/>
            <a:ext cx="15748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BF0000"/>
                </a:solidFill>
                <a:latin typeface="Calibri"/>
                <a:cs typeface="Calibri"/>
              </a:rPr>
              <a:t>Ma</a:t>
            </a:r>
            <a:r>
              <a:rPr sz="3200" spc="-10" dirty="0">
                <a:solidFill>
                  <a:srgbClr val="BF0000"/>
                </a:solidFill>
                <a:latin typeface="Calibri"/>
                <a:cs typeface="Calibri"/>
              </a:rPr>
              <a:t>rk</a:t>
            </a:r>
            <a:r>
              <a:rPr sz="3200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BF0000"/>
                </a:solidFill>
                <a:latin typeface="Calibri"/>
                <a:cs typeface="Calibri"/>
              </a:rPr>
              <a:t>ter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6930" y="5210809"/>
            <a:ext cx="14738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BF0000"/>
                </a:solidFill>
                <a:latin typeface="Calibri"/>
                <a:cs typeface="Calibri"/>
              </a:rPr>
              <a:t>Pr</a:t>
            </a:r>
            <a:r>
              <a:rPr sz="3200" spc="-5" dirty="0">
                <a:solidFill>
                  <a:srgbClr val="BF0000"/>
                </a:solidFill>
                <a:latin typeface="Calibri"/>
                <a:cs typeface="Calibri"/>
              </a:rPr>
              <a:t>o</a:t>
            </a:r>
            <a:r>
              <a:rPr sz="3200" spc="-15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BF0000"/>
                </a:solidFill>
                <a:latin typeface="Calibri"/>
                <a:cs typeface="Calibri"/>
              </a:rPr>
              <a:t>p</a:t>
            </a:r>
            <a:r>
              <a:rPr sz="3200" spc="-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BF0000"/>
                </a:solidFill>
                <a:latin typeface="Calibri"/>
                <a:cs typeface="Calibri"/>
              </a:rPr>
              <a:t>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7380" y="1436369"/>
            <a:ext cx="1938020" cy="390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2505075"/>
            <a:ext cx="842644" cy="0"/>
          </a:xfrm>
          <a:custGeom>
            <a:avLst/>
            <a:gdLst/>
            <a:ahLst/>
            <a:cxnLst/>
            <a:rect l="l" t="t" r="r" b="b"/>
            <a:pathLst>
              <a:path w="842645">
                <a:moveTo>
                  <a:pt x="0" y="0"/>
                </a:moveTo>
                <a:lnTo>
                  <a:pt x="842645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600" y="2448560"/>
            <a:ext cx="113029" cy="113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8565" y="2505075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5">
                <a:moveTo>
                  <a:pt x="0" y="0"/>
                </a:moveTo>
                <a:lnTo>
                  <a:pt x="737235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3068954"/>
            <a:ext cx="842644" cy="0"/>
          </a:xfrm>
          <a:custGeom>
            <a:avLst/>
            <a:gdLst/>
            <a:ahLst/>
            <a:cxnLst/>
            <a:rect l="l" t="t" r="r" b="b"/>
            <a:pathLst>
              <a:path w="842645">
                <a:moveTo>
                  <a:pt x="0" y="0"/>
                </a:moveTo>
                <a:lnTo>
                  <a:pt x="842645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00" y="3012439"/>
            <a:ext cx="113029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8565" y="3068954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5">
                <a:moveTo>
                  <a:pt x="0" y="0"/>
                </a:moveTo>
                <a:lnTo>
                  <a:pt x="737235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0" y="3673475"/>
            <a:ext cx="842644" cy="0"/>
          </a:xfrm>
          <a:custGeom>
            <a:avLst/>
            <a:gdLst/>
            <a:ahLst/>
            <a:cxnLst/>
            <a:rect l="l" t="t" r="r" b="b"/>
            <a:pathLst>
              <a:path w="842645">
                <a:moveTo>
                  <a:pt x="0" y="0"/>
                </a:moveTo>
                <a:lnTo>
                  <a:pt x="842645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00" y="3616959"/>
            <a:ext cx="113029" cy="113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8565" y="3673475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5">
                <a:moveTo>
                  <a:pt x="0" y="0"/>
                </a:moveTo>
                <a:lnTo>
                  <a:pt x="737235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0" y="4170045"/>
            <a:ext cx="842644" cy="0"/>
          </a:xfrm>
          <a:custGeom>
            <a:avLst/>
            <a:gdLst/>
            <a:ahLst/>
            <a:cxnLst/>
            <a:rect l="l" t="t" r="r" b="b"/>
            <a:pathLst>
              <a:path w="842645">
                <a:moveTo>
                  <a:pt x="0" y="0"/>
                </a:moveTo>
                <a:lnTo>
                  <a:pt x="842645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8565" y="4170045"/>
            <a:ext cx="737235" cy="0"/>
          </a:xfrm>
          <a:custGeom>
            <a:avLst/>
            <a:gdLst/>
            <a:ahLst/>
            <a:cxnLst/>
            <a:rect l="l" t="t" r="r" b="b"/>
            <a:pathLst>
              <a:path w="737235">
                <a:moveTo>
                  <a:pt x="0" y="0"/>
                </a:moveTo>
                <a:lnTo>
                  <a:pt x="737235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7600" y="4113529"/>
            <a:ext cx="113029" cy="1130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74209" y="1558290"/>
            <a:ext cx="1643380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BF0000"/>
                </a:solidFill>
                <a:latin typeface="Calibri"/>
                <a:cs typeface="Calibri"/>
              </a:rPr>
              <a:t>Response</a:t>
            </a:r>
            <a:endParaRPr sz="3200">
              <a:latin typeface="Calibri"/>
              <a:cs typeface="Calibri"/>
            </a:endParaRPr>
          </a:p>
          <a:p>
            <a:pPr marL="228600" marR="222250" algn="ctr">
              <a:lnSpc>
                <a:spcPct val="152300"/>
              </a:lnSpc>
              <a:spcBef>
                <a:spcPts val="650"/>
              </a:spcBef>
            </a:pP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nt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 </a:t>
            </a:r>
            <a:r>
              <a:rPr sz="2400" spc="-5" dirty="0">
                <a:latin typeface="Calibri"/>
                <a:cs typeface="Calibri"/>
              </a:rPr>
              <a:t>Purchase  Donation  </a:t>
            </a:r>
            <a:r>
              <a:rPr sz="2400" spc="-10" dirty="0">
                <a:latin typeface="Calibri"/>
                <a:cs typeface="Calibri"/>
              </a:rPr>
              <a:t>Vote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8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29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9" y="110490"/>
            <a:ext cx="3983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Types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Demand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6183629"/>
            <a:ext cx="112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tiv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6559" y="4999990"/>
            <a:ext cx="1327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9459" y="5016500"/>
            <a:ext cx="15316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xist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5" dirty="0">
                <a:latin typeface="Calibri"/>
                <a:cs typeface="Calibri"/>
              </a:rPr>
              <a:t>Latent</a:t>
            </a:r>
            <a:endParaRPr sz="2400">
              <a:latin typeface="Calibri"/>
              <a:cs typeface="Calibri"/>
            </a:endParaRPr>
          </a:p>
          <a:p>
            <a:pPr marL="12700" marR="520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Full  Ove</a:t>
            </a:r>
            <a:r>
              <a:rPr sz="2400" dirty="0">
                <a:latin typeface="Calibri"/>
                <a:cs typeface="Calibri"/>
              </a:rPr>
              <a:t>rf</a:t>
            </a:r>
            <a:r>
              <a:rPr sz="2400" spc="-5" dirty="0">
                <a:latin typeface="Calibri"/>
                <a:cs typeface="Calibri"/>
              </a:rPr>
              <a:t>ull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0770" y="3064509"/>
            <a:ext cx="1167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Declining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75350" y="1217930"/>
            <a:ext cx="2971800" cy="2155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553" y="2296951"/>
            <a:ext cx="1771492" cy="3914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84500" y="3078479"/>
            <a:ext cx="181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6150" y="1116330"/>
            <a:ext cx="2660650" cy="1913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32809" y="5789929"/>
            <a:ext cx="109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rre</a:t>
            </a:r>
            <a:r>
              <a:rPr sz="2400" spc="-5" dirty="0">
                <a:latin typeface="Calibri"/>
                <a:cs typeface="Calibri"/>
              </a:rPr>
              <a:t>gular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30270" y="4276090"/>
            <a:ext cx="2703829" cy="1558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5340" y="4215129"/>
            <a:ext cx="0" cy="1557020"/>
          </a:xfrm>
          <a:custGeom>
            <a:avLst/>
            <a:gdLst/>
            <a:ahLst/>
            <a:cxnLst/>
            <a:rect l="l" t="t" r="r" b="b"/>
            <a:pathLst>
              <a:path h="1557020">
                <a:moveTo>
                  <a:pt x="0" y="0"/>
                </a:moveTo>
                <a:lnTo>
                  <a:pt x="0" y="15570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5340" y="5772150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60">
                <a:moveTo>
                  <a:pt x="0" y="0"/>
                </a:moveTo>
                <a:lnTo>
                  <a:pt x="27787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© </a:t>
            </a:r>
            <a:r>
              <a:rPr spc="-5" dirty="0"/>
              <a:t>2012 Pearson Education, Inc. Publishing as Prentice</a:t>
            </a:r>
            <a:r>
              <a:rPr spc="-30" dirty="0"/>
              <a:t> </a:t>
            </a:r>
            <a:r>
              <a:rPr spc="-5" dirty="0"/>
              <a:t>Hall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955"/>
              </a:lnSpc>
            </a:pPr>
            <a:r>
              <a:rPr spc="-10" dirty="0"/>
              <a:t>Slide </a:t>
            </a:r>
            <a:fld id="{81D60167-4931-47E6-BA6A-407CBD079E47}" type="slidenum">
              <a:rPr dirty="0"/>
              <a:pPr marL="70485">
                <a:lnSpc>
                  <a:spcPts val="955"/>
                </a:lnSpc>
              </a:pPr>
              <a:t>9</a:t>
            </a:fld>
            <a:r>
              <a:rPr dirty="0"/>
              <a:t> of</a:t>
            </a:r>
            <a:r>
              <a:rPr spc="-60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714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Defining Marketing for the 21st Century</vt:lpstr>
      <vt:lpstr>Discussion Questions</vt:lpstr>
      <vt:lpstr>Jobs</vt:lpstr>
      <vt:lpstr>Marketing is the activity, set of  institutions, and processes for  creating, communicating, delivering,  and exchanging offers that have value  for customers, clients, partners,</vt:lpstr>
      <vt:lpstr>Slide 6</vt:lpstr>
      <vt:lpstr>What is Marketed?</vt:lpstr>
      <vt:lpstr>Who markets?</vt:lpstr>
      <vt:lpstr>Types of Demand</vt:lpstr>
      <vt:lpstr>Markets</vt:lpstr>
      <vt:lpstr>Simple Marketing System</vt:lpstr>
      <vt:lpstr>Key Customer Markets</vt:lpstr>
      <vt:lpstr>Markets</vt:lpstr>
      <vt:lpstr>Core Marketing Concepts</vt:lpstr>
      <vt:lpstr>Core Marketing Concepts</vt:lpstr>
      <vt:lpstr>The New Marketing Realities</vt:lpstr>
      <vt:lpstr>Who is Responsible for Marketing?</vt:lpstr>
      <vt:lpstr>Marketing Concepts</vt:lpstr>
      <vt:lpstr>Holistic Marketing Dimensions</vt:lpstr>
      <vt:lpstr>Relationship Marketing</vt:lpstr>
      <vt:lpstr>Slide 21</vt:lpstr>
      <vt:lpstr>Internal Marketing</vt:lpstr>
      <vt:lpstr>Performance Marketing</vt:lpstr>
      <vt:lpstr>The Four P’s of the Marketing Mix</vt:lpstr>
      <vt:lpstr>Marketing Management Tasks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SHOWRAV-PC</dc:creator>
  <cp:lastModifiedBy>USER</cp:lastModifiedBy>
  <cp:revision>1</cp:revision>
  <dcterms:created xsi:type="dcterms:W3CDTF">2020-05-17T08:28:09Z</dcterms:created>
  <dcterms:modified xsi:type="dcterms:W3CDTF">2020-05-17T08:29:34Z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2013-05-19T00:00:00Z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2020-05-17T00:00:00Z</vt:filetime>
  </property>
</Properties>
</file>