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7" r:id="rId2"/>
    <p:sldId id="319" r:id="rId3"/>
    <p:sldId id="322" r:id="rId4"/>
    <p:sldId id="323" r:id="rId5"/>
    <p:sldId id="324" r:id="rId6"/>
    <p:sldId id="325" r:id="rId7"/>
    <p:sldId id="330" r:id="rId8"/>
    <p:sldId id="331" r:id="rId9"/>
    <p:sldId id="339" r:id="rId10"/>
    <p:sldId id="332" r:id="rId11"/>
    <p:sldId id="333" r:id="rId12"/>
    <p:sldId id="334" r:id="rId13"/>
    <p:sldId id="335" r:id="rId14"/>
    <p:sldId id="337" r:id="rId15"/>
    <p:sldId id="338" r:id="rId16"/>
    <p:sldId id="340" r:id="rId17"/>
    <p:sldId id="341" r:id="rId18"/>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4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458354" y="457200"/>
            <a:ext cx="7822805" cy="6859524"/>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1962899" y="2130475"/>
            <a:ext cx="6132601" cy="1367154"/>
          </a:xfrm>
          <a:prstGeom prst="rect">
            <a:avLst/>
          </a:prstGeom>
        </p:spPr>
        <p:txBody>
          <a:bodyPr wrap="square" lIns="0" tIns="0" rIns="0" bIns="0">
            <a:spAutoFit/>
          </a:bodyPr>
          <a:lstStyle>
            <a:lvl1pPr>
              <a:defRPr sz="4400" b="0" i="0">
                <a:solidFill>
                  <a:schemeClr val="tx1"/>
                </a:solidFill>
                <a:latin typeface="Arial"/>
                <a:cs typeface="Arial"/>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12-Feb-20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0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12-Feb-20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12-Feb-20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12-Feb-20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12-Feb-20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46206" y="713041"/>
            <a:ext cx="7765986" cy="1122680"/>
          </a:xfrm>
          <a:prstGeom prst="rect">
            <a:avLst/>
          </a:prstGeom>
        </p:spPr>
        <p:txBody>
          <a:bodyPr wrap="square" lIns="0" tIns="0" rIns="0" bIns="0">
            <a:spAutoFit/>
          </a:bodyPr>
          <a:lstStyle>
            <a:lvl1pPr>
              <a:defRPr sz="3600" b="0" i="0">
                <a:solidFill>
                  <a:schemeClr val="tx1"/>
                </a:solidFill>
                <a:latin typeface="Arial"/>
                <a:cs typeface="Arial"/>
              </a:defRPr>
            </a:lvl1pPr>
          </a:lstStyle>
          <a:p>
            <a:endParaRPr/>
          </a:p>
        </p:txBody>
      </p:sp>
      <p:sp>
        <p:nvSpPr>
          <p:cNvPr id="3" name="Holder 3"/>
          <p:cNvSpPr>
            <a:spLocks noGrp="1"/>
          </p:cNvSpPr>
          <p:nvPr>
            <p:ph type="body" idx="1"/>
          </p:nvPr>
        </p:nvSpPr>
        <p:spPr>
          <a:xfrm>
            <a:off x="993139" y="1220254"/>
            <a:ext cx="7586345" cy="4429125"/>
          </a:xfrm>
          <a:prstGeom prst="rect">
            <a:avLst/>
          </a:prstGeom>
        </p:spPr>
        <p:txBody>
          <a:bodyPr wrap="square" lIns="0" tIns="0" rIns="0" bIns="0">
            <a:spAutoFit/>
          </a:bodyPr>
          <a:lstStyle>
            <a:lvl1pPr>
              <a:defRPr sz="30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12-Feb-20</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3400" y="3119628"/>
            <a:ext cx="4166616" cy="357225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105400" y="3276600"/>
            <a:ext cx="4648200" cy="3415284"/>
          </a:xfrm>
          <a:prstGeom prst="rect">
            <a:avLst/>
          </a:prstGeom>
          <a:blipFill>
            <a:blip r:embed="rId3" cstate="print"/>
            <a:stretch>
              <a:fillRect/>
            </a:stretch>
          </a:blipFill>
        </p:spPr>
        <p:txBody>
          <a:bodyPr wrap="square" lIns="0" tIns="0" rIns="0" bIns="0" rtlCol="0"/>
          <a:lstStyle/>
          <a:p>
            <a:endParaRPr/>
          </a:p>
        </p:txBody>
      </p:sp>
      <p:sp>
        <p:nvSpPr>
          <p:cNvPr id="5" name="object 2"/>
          <p:cNvSpPr txBox="1">
            <a:spLocks/>
          </p:cNvSpPr>
          <p:nvPr/>
        </p:nvSpPr>
        <p:spPr>
          <a:xfrm>
            <a:off x="990600" y="609600"/>
            <a:ext cx="7831518" cy="2057615"/>
          </a:xfrm>
          <a:prstGeom prst="rect">
            <a:avLst/>
          </a:prstGeom>
        </p:spPr>
        <p:txBody>
          <a:bodyPr vert="horz" wrap="square" lIns="0" tIns="13335" rIns="0" bIns="0" rtlCol="0">
            <a:spAutoFit/>
          </a:bodyPr>
          <a:lstStyle>
            <a:lvl1pPr>
              <a:defRPr>
                <a:latin typeface="+mj-lt"/>
                <a:ea typeface="+mj-ea"/>
                <a:cs typeface="+mj-cs"/>
              </a:defRPr>
            </a:lvl1pPr>
          </a:lstStyle>
          <a:p>
            <a:pPr marR="5080" algn="ctr">
              <a:spcBef>
                <a:spcPts val="105"/>
              </a:spcBef>
            </a:pPr>
            <a:r>
              <a:rPr lang="en-US" sz="4400" b="1" u="sng" kern="0" dirty="0" smtClean="0">
                <a:solidFill>
                  <a:sysClr val="windowText" lastClr="000000"/>
                </a:solidFill>
              </a:rPr>
              <a:t>Lesson 3 </a:t>
            </a:r>
          </a:p>
          <a:p>
            <a:pPr marR="5080" algn="ctr">
              <a:spcBef>
                <a:spcPts val="105"/>
              </a:spcBef>
            </a:pPr>
            <a:r>
              <a:rPr lang="en-US" sz="4400" kern="0" dirty="0" smtClean="0">
                <a:solidFill>
                  <a:sysClr val="windowText" lastClr="000000"/>
                </a:solidFill>
              </a:rPr>
              <a:t>Environmental Issues and  Priorities</a:t>
            </a:r>
            <a:endParaRPr lang="en-US" sz="4400" kern="0" dirty="0">
              <a:solidFill>
                <a:sysClr val="windowText" lastClr="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5800" y="1447800"/>
            <a:ext cx="7922895" cy="5579733"/>
          </a:xfrm>
          <a:prstGeom prst="rect">
            <a:avLst/>
          </a:prstGeom>
        </p:spPr>
        <p:txBody>
          <a:bodyPr vert="horz" wrap="square" lIns="0" tIns="128270" rIns="0" bIns="0" rtlCol="0">
            <a:spAutoFit/>
          </a:bodyPr>
          <a:lstStyle/>
          <a:p>
            <a:pPr marL="1223010">
              <a:lnSpc>
                <a:spcPct val="100000"/>
              </a:lnSpc>
              <a:spcBef>
                <a:spcPts val="1010"/>
              </a:spcBef>
            </a:pPr>
            <a:r>
              <a:rPr sz="3200" dirty="0">
                <a:latin typeface="Arial"/>
                <a:cs typeface="Arial"/>
              </a:rPr>
              <a:t>Consequences of Biodiversity Loss</a:t>
            </a:r>
          </a:p>
          <a:p>
            <a:pPr marL="355600" indent="-342900">
              <a:lnSpc>
                <a:spcPct val="100000"/>
              </a:lnSpc>
              <a:spcBef>
                <a:spcPts val="910"/>
              </a:spcBef>
              <a:buChar char="•"/>
              <a:tabLst>
                <a:tab pos="354965" algn="l"/>
                <a:tab pos="355600" algn="l"/>
              </a:tabLst>
            </a:pPr>
            <a:r>
              <a:rPr sz="3200" dirty="0">
                <a:latin typeface="Arial"/>
                <a:cs typeface="Arial"/>
              </a:rPr>
              <a:t>Losses of existing species</a:t>
            </a:r>
          </a:p>
          <a:p>
            <a:pPr marL="355600" indent="-342900">
              <a:lnSpc>
                <a:spcPct val="100000"/>
              </a:lnSpc>
              <a:spcBef>
                <a:spcPts val="385"/>
              </a:spcBef>
              <a:buChar char="•"/>
              <a:tabLst>
                <a:tab pos="354965" algn="l"/>
                <a:tab pos="355600" algn="l"/>
              </a:tabLst>
            </a:pPr>
            <a:r>
              <a:rPr sz="3200" dirty="0">
                <a:latin typeface="Arial"/>
                <a:cs typeface="Arial"/>
              </a:rPr>
              <a:t>Accelerating soil erosion</a:t>
            </a:r>
          </a:p>
          <a:p>
            <a:pPr marL="355600" indent="-342900">
              <a:lnSpc>
                <a:spcPct val="100000"/>
              </a:lnSpc>
              <a:spcBef>
                <a:spcPts val="385"/>
              </a:spcBef>
              <a:buChar char="•"/>
              <a:tabLst>
                <a:tab pos="354965" algn="l"/>
                <a:tab pos="355600" algn="l"/>
              </a:tabLst>
            </a:pPr>
            <a:r>
              <a:rPr sz="3200" dirty="0">
                <a:latin typeface="Arial"/>
                <a:cs typeface="Arial"/>
              </a:rPr>
              <a:t>Loss of genetic diversity</a:t>
            </a:r>
          </a:p>
          <a:p>
            <a:pPr marL="355600" indent="-342900">
              <a:lnSpc>
                <a:spcPct val="100000"/>
              </a:lnSpc>
              <a:spcBef>
                <a:spcPts val="385"/>
              </a:spcBef>
              <a:buChar char="•"/>
              <a:tabLst>
                <a:tab pos="354965" algn="l"/>
                <a:tab pos="355600" algn="l"/>
              </a:tabLst>
            </a:pPr>
            <a:r>
              <a:rPr sz="3200" dirty="0">
                <a:latin typeface="Arial"/>
                <a:cs typeface="Arial"/>
              </a:rPr>
              <a:t>Changes in water cycle</a:t>
            </a:r>
          </a:p>
          <a:p>
            <a:pPr marL="355600" indent="-342900">
              <a:lnSpc>
                <a:spcPct val="100000"/>
              </a:lnSpc>
              <a:spcBef>
                <a:spcPts val="384"/>
              </a:spcBef>
              <a:buChar char="•"/>
              <a:tabLst>
                <a:tab pos="354965" algn="l"/>
                <a:tab pos="355600" algn="l"/>
              </a:tabLst>
            </a:pPr>
            <a:r>
              <a:rPr sz="3200" dirty="0">
                <a:latin typeface="Arial"/>
                <a:cs typeface="Arial"/>
              </a:rPr>
              <a:t>Climate change</a:t>
            </a:r>
          </a:p>
          <a:p>
            <a:pPr marL="355600" indent="-342900">
              <a:lnSpc>
                <a:spcPct val="100000"/>
              </a:lnSpc>
              <a:spcBef>
                <a:spcPts val="380"/>
              </a:spcBef>
              <a:buChar char="•"/>
              <a:tabLst>
                <a:tab pos="354965" algn="l"/>
                <a:tab pos="355600" algn="l"/>
              </a:tabLst>
            </a:pPr>
            <a:r>
              <a:rPr sz="3200" dirty="0">
                <a:latin typeface="Arial"/>
                <a:cs typeface="Arial"/>
              </a:rPr>
              <a:t>Loss of ecosystem services</a:t>
            </a:r>
          </a:p>
          <a:p>
            <a:pPr marL="355600" indent="-342900">
              <a:lnSpc>
                <a:spcPct val="100000"/>
              </a:lnSpc>
              <a:spcBef>
                <a:spcPts val="385"/>
              </a:spcBef>
              <a:buChar char="•"/>
              <a:tabLst>
                <a:tab pos="354965" algn="l"/>
                <a:tab pos="355600" algn="l"/>
              </a:tabLst>
            </a:pPr>
            <a:r>
              <a:rPr sz="3200" dirty="0">
                <a:latin typeface="Arial"/>
                <a:cs typeface="Arial"/>
              </a:rPr>
              <a:t>Disruption of livelihoods</a:t>
            </a:r>
          </a:p>
          <a:p>
            <a:pPr marL="355600" indent="-342900">
              <a:lnSpc>
                <a:spcPct val="100000"/>
              </a:lnSpc>
              <a:spcBef>
                <a:spcPts val="385"/>
              </a:spcBef>
              <a:buChar char="•"/>
              <a:tabLst>
                <a:tab pos="354965" algn="l"/>
                <a:tab pos="355600" algn="l"/>
              </a:tabLst>
            </a:pPr>
            <a:r>
              <a:rPr sz="3200" dirty="0">
                <a:latin typeface="Arial"/>
                <a:cs typeface="Arial"/>
              </a:rPr>
              <a:t>Social instabilities and economic losses</a:t>
            </a:r>
          </a:p>
          <a:p>
            <a:pPr marL="355600" indent="-342900">
              <a:lnSpc>
                <a:spcPct val="100000"/>
              </a:lnSpc>
              <a:spcBef>
                <a:spcPts val="385"/>
              </a:spcBef>
              <a:buChar char="•"/>
              <a:tabLst>
                <a:tab pos="354965" algn="l"/>
                <a:tab pos="355600" algn="l"/>
              </a:tabLst>
            </a:pPr>
            <a:r>
              <a:rPr sz="3200" dirty="0">
                <a:latin typeface="Arial"/>
                <a:cs typeface="Arial"/>
              </a:rPr>
              <a:t>Increasing environmental refugees</a:t>
            </a:r>
          </a:p>
        </p:txBody>
      </p:sp>
      <p:sp>
        <p:nvSpPr>
          <p:cNvPr id="3" name="Rectangle 2"/>
          <p:cNvSpPr/>
          <p:nvPr/>
        </p:nvSpPr>
        <p:spPr>
          <a:xfrm>
            <a:off x="533400" y="533400"/>
            <a:ext cx="8763000" cy="523220"/>
          </a:xfrm>
          <a:prstGeom prst="rect">
            <a:avLst/>
          </a:prstGeom>
        </p:spPr>
        <p:txBody>
          <a:bodyPr wrap="square">
            <a:spAutoFit/>
          </a:bodyPr>
          <a:lstStyle/>
          <a:p>
            <a:pPr>
              <a:lnSpc>
                <a:spcPct val="100000"/>
              </a:lnSpc>
              <a:spcBef>
                <a:spcPts val="1010"/>
              </a:spcBef>
            </a:pPr>
            <a:r>
              <a:rPr lang="en-US" sz="2800" dirty="0" smtClean="0">
                <a:solidFill>
                  <a:srgbClr val="FF0000"/>
                </a:solidFill>
                <a:latin typeface="Arial"/>
                <a:cs typeface="Arial"/>
              </a:rPr>
              <a:t>What are the Consequences </a:t>
            </a:r>
            <a:r>
              <a:rPr lang="en-US" sz="2800" dirty="0">
                <a:solidFill>
                  <a:srgbClr val="FF0000"/>
                </a:solidFill>
                <a:latin typeface="Arial"/>
                <a:cs typeface="Arial"/>
              </a:rPr>
              <a:t>of Biodiversity </a:t>
            </a:r>
            <a:r>
              <a:rPr lang="en-US" sz="2800" dirty="0" smtClean="0">
                <a:solidFill>
                  <a:srgbClr val="FF0000"/>
                </a:solidFill>
                <a:latin typeface="Arial"/>
                <a:cs typeface="Arial"/>
              </a:rPr>
              <a:t>Loss?</a:t>
            </a:r>
            <a:endParaRPr lang="en-US" sz="2800" dirty="0">
              <a:solidFill>
                <a:srgbClr val="FF0000"/>
              </a:solidFill>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898042"/>
            <a:ext cx="7315199" cy="566822"/>
          </a:xfrm>
          <a:prstGeom prst="rect">
            <a:avLst/>
          </a:prstGeom>
        </p:spPr>
        <p:txBody>
          <a:bodyPr vert="horz" wrap="square" lIns="0" tIns="12700" rIns="0" bIns="0" rtlCol="0">
            <a:spAutoFit/>
          </a:bodyPr>
          <a:lstStyle/>
          <a:p>
            <a:pPr marL="12700">
              <a:lnSpc>
                <a:spcPct val="100000"/>
              </a:lnSpc>
              <a:spcBef>
                <a:spcPts val="100"/>
              </a:spcBef>
            </a:pPr>
            <a:r>
              <a:rPr dirty="0"/>
              <a:t>Measures </a:t>
            </a:r>
            <a:r>
              <a:rPr spc="-5" dirty="0"/>
              <a:t>to </a:t>
            </a:r>
            <a:r>
              <a:rPr dirty="0"/>
              <a:t>conserve</a:t>
            </a:r>
            <a:r>
              <a:rPr spc="-180" dirty="0"/>
              <a:t> </a:t>
            </a:r>
            <a:r>
              <a:rPr dirty="0"/>
              <a:t>biodiversity</a:t>
            </a:r>
          </a:p>
        </p:txBody>
      </p:sp>
      <p:sp>
        <p:nvSpPr>
          <p:cNvPr id="3" name="object 3"/>
          <p:cNvSpPr txBox="1"/>
          <p:nvPr/>
        </p:nvSpPr>
        <p:spPr>
          <a:xfrm>
            <a:off x="619152" y="1676400"/>
            <a:ext cx="8896294" cy="5668218"/>
          </a:xfrm>
          <a:prstGeom prst="rect">
            <a:avLst/>
          </a:prstGeom>
        </p:spPr>
        <p:txBody>
          <a:bodyPr vert="horz" wrap="square" lIns="0" tIns="12700" rIns="0" bIns="0" rtlCol="0">
            <a:spAutoFit/>
          </a:bodyPr>
          <a:lstStyle/>
          <a:p>
            <a:pPr marL="355600" marR="245110" indent="-342900" algn="just">
              <a:lnSpc>
                <a:spcPct val="100000"/>
              </a:lnSpc>
              <a:spcBef>
                <a:spcPts val="100"/>
              </a:spcBef>
              <a:buChar char="•"/>
              <a:tabLst>
                <a:tab pos="354965" algn="l"/>
                <a:tab pos="355600" algn="l"/>
              </a:tabLst>
            </a:pPr>
            <a:r>
              <a:rPr sz="2200" dirty="0">
                <a:latin typeface="Arial"/>
                <a:cs typeface="Arial"/>
              </a:rPr>
              <a:t>National policy planning authority should recognize </a:t>
            </a:r>
            <a:r>
              <a:rPr sz="2200" spc="-5" dirty="0">
                <a:latin typeface="Arial"/>
                <a:cs typeface="Arial"/>
              </a:rPr>
              <a:t>the</a:t>
            </a:r>
            <a:r>
              <a:rPr sz="2200" spc="-190" dirty="0">
                <a:latin typeface="Arial"/>
                <a:cs typeface="Arial"/>
              </a:rPr>
              <a:t> </a:t>
            </a:r>
            <a:r>
              <a:rPr sz="2200" dirty="0">
                <a:latin typeface="Arial"/>
                <a:cs typeface="Arial"/>
              </a:rPr>
              <a:t>necessity  </a:t>
            </a:r>
            <a:r>
              <a:rPr sz="2200" spc="-5" dirty="0" smtClean="0">
                <a:latin typeface="Arial"/>
                <a:cs typeface="Arial"/>
              </a:rPr>
              <a:t>for</a:t>
            </a:r>
            <a:r>
              <a:rPr lang="en-US" sz="2200" spc="-5" dirty="0" smtClean="0">
                <a:latin typeface="Arial"/>
                <a:cs typeface="Arial"/>
              </a:rPr>
              <a:t> </a:t>
            </a:r>
            <a:r>
              <a:rPr sz="2200" spc="-5" dirty="0" smtClean="0">
                <a:latin typeface="Arial"/>
                <a:cs typeface="Arial"/>
              </a:rPr>
              <a:t>conservation </a:t>
            </a:r>
            <a:r>
              <a:rPr sz="2200" dirty="0">
                <a:latin typeface="Arial"/>
                <a:cs typeface="Arial"/>
              </a:rPr>
              <a:t>of biodiversity and ensure multisectoral  coordination </a:t>
            </a:r>
            <a:r>
              <a:rPr sz="2200" spc="-5" dirty="0">
                <a:latin typeface="Arial"/>
                <a:cs typeface="Arial"/>
              </a:rPr>
              <a:t>for</a:t>
            </a:r>
            <a:r>
              <a:rPr sz="2200" spc="-65" dirty="0">
                <a:latin typeface="Arial"/>
                <a:cs typeface="Arial"/>
              </a:rPr>
              <a:t> </a:t>
            </a:r>
            <a:r>
              <a:rPr sz="2200" dirty="0">
                <a:latin typeface="Arial"/>
                <a:cs typeface="Arial"/>
              </a:rPr>
              <a:t>it</a:t>
            </a:r>
          </a:p>
          <a:p>
            <a:pPr marL="355600" marR="5080" indent="-342900" algn="just">
              <a:lnSpc>
                <a:spcPct val="100000"/>
              </a:lnSpc>
              <a:spcBef>
                <a:spcPts val="484"/>
              </a:spcBef>
              <a:buChar char="•"/>
              <a:tabLst>
                <a:tab pos="354965" algn="l"/>
                <a:tab pos="355600" algn="l"/>
              </a:tabLst>
            </a:pPr>
            <a:r>
              <a:rPr sz="2200" dirty="0">
                <a:latin typeface="Arial"/>
                <a:cs typeface="Arial"/>
              </a:rPr>
              <a:t>Government agencies should be </a:t>
            </a:r>
            <a:r>
              <a:rPr sz="2200" spc="-5" dirty="0">
                <a:latin typeface="Arial"/>
                <a:cs typeface="Arial"/>
              </a:rPr>
              <a:t>strengthened for this </a:t>
            </a:r>
            <a:r>
              <a:rPr sz="2200" dirty="0">
                <a:latin typeface="Arial"/>
                <a:cs typeface="Arial"/>
              </a:rPr>
              <a:t>purpose</a:t>
            </a:r>
            <a:r>
              <a:rPr sz="2200" spc="-215" dirty="0">
                <a:latin typeface="Arial"/>
                <a:cs typeface="Arial"/>
              </a:rPr>
              <a:t> </a:t>
            </a:r>
            <a:r>
              <a:rPr sz="2200" dirty="0">
                <a:latin typeface="Arial"/>
                <a:cs typeface="Arial"/>
              </a:rPr>
              <a:t>and  new agencies should be created whenever</a:t>
            </a:r>
            <a:r>
              <a:rPr sz="2200" spc="-170" dirty="0">
                <a:latin typeface="Arial"/>
                <a:cs typeface="Arial"/>
              </a:rPr>
              <a:t> </a:t>
            </a:r>
            <a:r>
              <a:rPr sz="2200" dirty="0">
                <a:latin typeface="Arial"/>
                <a:cs typeface="Arial"/>
              </a:rPr>
              <a:t>necessary</a:t>
            </a:r>
          </a:p>
          <a:p>
            <a:pPr marL="355600" indent="-342900" algn="just">
              <a:lnSpc>
                <a:spcPct val="100000"/>
              </a:lnSpc>
              <a:spcBef>
                <a:spcPts val="480"/>
              </a:spcBef>
              <a:buChar char="•"/>
              <a:tabLst>
                <a:tab pos="354965" algn="l"/>
                <a:tab pos="355600" algn="l"/>
              </a:tabLst>
            </a:pPr>
            <a:r>
              <a:rPr sz="2200" dirty="0">
                <a:latin typeface="Arial"/>
                <a:cs typeface="Arial"/>
              </a:rPr>
              <a:t>A digitized database on</a:t>
            </a:r>
            <a:r>
              <a:rPr sz="2200" spc="-195" dirty="0">
                <a:latin typeface="Arial"/>
                <a:cs typeface="Arial"/>
              </a:rPr>
              <a:t> </a:t>
            </a:r>
            <a:r>
              <a:rPr sz="2200" dirty="0">
                <a:latin typeface="Arial"/>
                <a:cs typeface="Arial"/>
              </a:rPr>
              <a:t>biodiversity</a:t>
            </a:r>
          </a:p>
          <a:p>
            <a:pPr marL="355600" marR="398780" indent="-342900" algn="just">
              <a:lnSpc>
                <a:spcPct val="100000"/>
              </a:lnSpc>
              <a:spcBef>
                <a:spcPts val="475"/>
              </a:spcBef>
              <a:buChar char="•"/>
              <a:tabLst>
                <a:tab pos="354965" algn="l"/>
                <a:tab pos="355600" algn="l"/>
              </a:tabLst>
            </a:pPr>
            <a:r>
              <a:rPr sz="2200" spc="-5" dirty="0">
                <a:latin typeface="Arial"/>
                <a:cs typeface="Arial"/>
              </a:rPr>
              <a:t>Awareness </a:t>
            </a:r>
            <a:r>
              <a:rPr sz="2200" dirty="0">
                <a:latin typeface="Arial"/>
                <a:cs typeface="Arial"/>
              </a:rPr>
              <a:t>of conservation of biodiversity among all sections</a:t>
            </a:r>
            <a:r>
              <a:rPr sz="2200" spc="-254" dirty="0">
                <a:latin typeface="Arial"/>
                <a:cs typeface="Arial"/>
              </a:rPr>
              <a:t> </a:t>
            </a:r>
            <a:r>
              <a:rPr sz="2200" dirty="0">
                <a:latin typeface="Arial"/>
                <a:cs typeface="Arial"/>
              </a:rPr>
              <a:t>of  society</a:t>
            </a:r>
          </a:p>
          <a:p>
            <a:pPr marL="355600" indent="-342900" algn="just">
              <a:lnSpc>
                <a:spcPct val="100000"/>
              </a:lnSpc>
              <a:spcBef>
                <a:spcPts val="484"/>
              </a:spcBef>
              <a:buChar char="•"/>
              <a:tabLst>
                <a:tab pos="354965" algn="l"/>
                <a:tab pos="355600" algn="l"/>
              </a:tabLst>
            </a:pPr>
            <a:r>
              <a:rPr sz="2200" dirty="0">
                <a:latin typeface="Arial"/>
                <a:cs typeface="Arial"/>
              </a:rPr>
              <a:t>Conservation regulation should be updated and enforced</a:t>
            </a:r>
            <a:r>
              <a:rPr sz="2200" spc="-220" dirty="0">
                <a:latin typeface="Arial"/>
                <a:cs typeface="Arial"/>
              </a:rPr>
              <a:t> </a:t>
            </a:r>
            <a:r>
              <a:rPr sz="2200" spc="-5" dirty="0">
                <a:latin typeface="Arial"/>
                <a:cs typeface="Arial"/>
              </a:rPr>
              <a:t>strictly</a:t>
            </a:r>
            <a:endParaRPr sz="2200" dirty="0">
              <a:latin typeface="Arial"/>
              <a:cs typeface="Arial"/>
            </a:endParaRPr>
          </a:p>
          <a:p>
            <a:pPr marL="355600" marR="94615" indent="-342900" algn="just">
              <a:lnSpc>
                <a:spcPct val="100000"/>
              </a:lnSpc>
              <a:spcBef>
                <a:spcPts val="475"/>
              </a:spcBef>
              <a:buChar char="•"/>
              <a:tabLst>
                <a:tab pos="354965" algn="l"/>
                <a:tab pos="355600" algn="l"/>
              </a:tabLst>
            </a:pPr>
            <a:r>
              <a:rPr sz="2200" spc="-5" dirty="0">
                <a:latin typeface="Arial"/>
                <a:cs typeface="Arial"/>
              </a:rPr>
              <a:t>Studies </a:t>
            </a:r>
            <a:r>
              <a:rPr sz="2200" dirty="0">
                <a:latin typeface="Arial"/>
                <a:cs typeface="Arial"/>
              </a:rPr>
              <a:t>and research of environmentally sound biotechnology</a:t>
            </a:r>
            <a:r>
              <a:rPr sz="2200" spc="-200" dirty="0">
                <a:latin typeface="Arial"/>
                <a:cs typeface="Arial"/>
              </a:rPr>
              <a:t> </a:t>
            </a:r>
            <a:r>
              <a:rPr sz="2200" dirty="0">
                <a:latin typeface="Arial"/>
                <a:cs typeface="Arial"/>
              </a:rPr>
              <a:t>and  evaluation of possible impact on</a:t>
            </a:r>
            <a:r>
              <a:rPr sz="2200" spc="-110" dirty="0">
                <a:latin typeface="Arial"/>
                <a:cs typeface="Arial"/>
              </a:rPr>
              <a:t> </a:t>
            </a:r>
            <a:r>
              <a:rPr sz="2200" dirty="0">
                <a:latin typeface="Arial"/>
                <a:cs typeface="Arial"/>
              </a:rPr>
              <a:t>biodiversity</a:t>
            </a:r>
          </a:p>
          <a:p>
            <a:pPr marL="355600" indent="-342900" algn="just">
              <a:lnSpc>
                <a:spcPct val="100000"/>
              </a:lnSpc>
              <a:spcBef>
                <a:spcPts val="484"/>
              </a:spcBef>
              <a:buChar char="•"/>
              <a:tabLst>
                <a:tab pos="354965" algn="l"/>
                <a:tab pos="355600" algn="l"/>
              </a:tabLst>
            </a:pPr>
            <a:r>
              <a:rPr sz="2200" dirty="0">
                <a:latin typeface="Arial"/>
                <a:cs typeface="Arial"/>
              </a:rPr>
              <a:t>Improving land use </a:t>
            </a:r>
            <a:r>
              <a:rPr sz="2200" spc="-5" dirty="0">
                <a:latin typeface="Arial"/>
                <a:cs typeface="Arial"/>
              </a:rPr>
              <a:t>pattern </a:t>
            </a:r>
            <a:r>
              <a:rPr sz="2200" dirty="0">
                <a:latin typeface="Arial"/>
                <a:cs typeface="Arial"/>
              </a:rPr>
              <a:t>and protecting forest</a:t>
            </a:r>
            <a:r>
              <a:rPr sz="2200" spc="-215" dirty="0">
                <a:latin typeface="Arial"/>
                <a:cs typeface="Arial"/>
              </a:rPr>
              <a:t> </a:t>
            </a:r>
            <a:r>
              <a:rPr sz="2200" dirty="0">
                <a:latin typeface="Arial"/>
                <a:cs typeface="Arial"/>
              </a:rPr>
              <a:t>land</a:t>
            </a:r>
          </a:p>
          <a:p>
            <a:pPr marL="355600" indent="-342900" algn="just">
              <a:lnSpc>
                <a:spcPct val="100000"/>
              </a:lnSpc>
              <a:spcBef>
                <a:spcPts val="480"/>
              </a:spcBef>
              <a:buChar char="•"/>
              <a:tabLst>
                <a:tab pos="354965" algn="l"/>
                <a:tab pos="355600" algn="l"/>
              </a:tabLst>
            </a:pPr>
            <a:r>
              <a:rPr sz="2200" dirty="0">
                <a:latin typeface="Arial"/>
                <a:cs typeface="Arial"/>
              </a:rPr>
              <a:t>Reducing social and economic</a:t>
            </a:r>
            <a:r>
              <a:rPr sz="2200" spc="-114" dirty="0">
                <a:latin typeface="Arial"/>
                <a:cs typeface="Arial"/>
              </a:rPr>
              <a:t> </a:t>
            </a:r>
            <a:r>
              <a:rPr sz="2200" dirty="0">
                <a:latin typeface="Arial"/>
                <a:cs typeface="Arial"/>
              </a:rPr>
              <a:t>imbalances</a:t>
            </a:r>
          </a:p>
          <a:p>
            <a:pPr marL="355600" indent="-342900" algn="just">
              <a:lnSpc>
                <a:spcPct val="100000"/>
              </a:lnSpc>
              <a:spcBef>
                <a:spcPts val="480"/>
              </a:spcBef>
              <a:buChar char="•"/>
              <a:tabLst>
                <a:tab pos="354965" algn="l"/>
                <a:tab pos="355600" algn="l"/>
              </a:tabLst>
            </a:pPr>
            <a:r>
              <a:rPr sz="2200" dirty="0">
                <a:latin typeface="Arial"/>
                <a:cs typeface="Arial"/>
              </a:rPr>
              <a:t>Emphasizing on community based</a:t>
            </a:r>
            <a:r>
              <a:rPr sz="2200" spc="-125" dirty="0">
                <a:latin typeface="Arial"/>
                <a:cs typeface="Arial"/>
              </a:rPr>
              <a:t> </a:t>
            </a:r>
            <a:r>
              <a:rPr sz="2200" dirty="0">
                <a:latin typeface="Arial"/>
                <a:cs typeface="Arial"/>
              </a:rPr>
              <a:t>conservation</a:t>
            </a:r>
          </a:p>
          <a:p>
            <a:pPr marL="355600" indent="-342900" algn="just">
              <a:lnSpc>
                <a:spcPct val="100000"/>
              </a:lnSpc>
              <a:spcBef>
                <a:spcPts val="480"/>
              </a:spcBef>
              <a:buChar char="•"/>
              <a:tabLst>
                <a:tab pos="354965" algn="l"/>
                <a:tab pos="355600" algn="l"/>
              </a:tabLst>
            </a:pPr>
            <a:r>
              <a:rPr sz="2200" dirty="0">
                <a:latin typeface="Arial"/>
                <a:cs typeface="Arial"/>
              </a:rPr>
              <a:t>Bringing endangered species in </a:t>
            </a:r>
            <a:r>
              <a:rPr sz="2200" spc="-5" dirty="0">
                <a:latin typeface="Arial"/>
                <a:cs typeface="Arial"/>
              </a:rPr>
              <a:t>captivity for</a:t>
            </a:r>
            <a:r>
              <a:rPr sz="2200" spc="-130" dirty="0">
                <a:latin typeface="Arial"/>
                <a:cs typeface="Arial"/>
              </a:rPr>
              <a:t> </a:t>
            </a:r>
            <a:r>
              <a:rPr sz="2200" dirty="0">
                <a:latin typeface="Arial"/>
                <a:cs typeface="Arial"/>
              </a:rPr>
              <a:t>breeding</a:t>
            </a:r>
          </a:p>
        </p:txBody>
      </p:sp>
      <p:sp>
        <p:nvSpPr>
          <p:cNvPr id="4" name="object 2"/>
          <p:cNvSpPr txBox="1">
            <a:spLocks/>
          </p:cNvSpPr>
          <p:nvPr/>
        </p:nvSpPr>
        <p:spPr>
          <a:xfrm>
            <a:off x="304800" y="113191"/>
            <a:ext cx="9524999" cy="474489"/>
          </a:xfrm>
          <a:prstGeom prst="rect">
            <a:avLst/>
          </a:prstGeom>
        </p:spPr>
        <p:txBody>
          <a:bodyPr vert="horz" wrap="square" lIns="0" tIns="12700" rIns="0" bIns="0" rtlCol="0">
            <a:spAutoFit/>
          </a:bodyPr>
          <a:lstStyle>
            <a:lvl1pPr>
              <a:defRPr sz="3600" b="0" i="0">
                <a:solidFill>
                  <a:schemeClr val="tx1"/>
                </a:solidFill>
                <a:latin typeface="Arial"/>
                <a:ea typeface="+mj-ea"/>
                <a:cs typeface="Arial"/>
              </a:defRPr>
            </a:lvl1pPr>
          </a:lstStyle>
          <a:p>
            <a:pPr marL="12700">
              <a:spcBef>
                <a:spcPts val="100"/>
              </a:spcBef>
            </a:pPr>
            <a:r>
              <a:rPr lang="en-US" sz="3000" kern="0" dirty="0" smtClean="0">
                <a:solidFill>
                  <a:srgbClr val="FF0000"/>
                </a:solidFill>
              </a:rPr>
              <a:t>What measures can be taken </a:t>
            </a:r>
            <a:r>
              <a:rPr lang="en-US" sz="3000" kern="0" spc="-5" dirty="0" smtClean="0">
                <a:solidFill>
                  <a:srgbClr val="FF0000"/>
                </a:solidFill>
              </a:rPr>
              <a:t>to </a:t>
            </a:r>
            <a:r>
              <a:rPr lang="en-US" sz="3000" kern="0" dirty="0" smtClean="0">
                <a:solidFill>
                  <a:srgbClr val="FF0000"/>
                </a:solidFill>
              </a:rPr>
              <a:t>conserve</a:t>
            </a:r>
            <a:r>
              <a:rPr lang="en-US" sz="3000" kern="0" spc="-180" dirty="0" smtClean="0">
                <a:solidFill>
                  <a:srgbClr val="FF0000"/>
                </a:solidFill>
              </a:rPr>
              <a:t> </a:t>
            </a:r>
            <a:r>
              <a:rPr lang="en-US" sz="3000" kern="0" dirty="0" smtClean="0">
                <a:solidFill>
                  <a:srgbClr val="FF0000"/>
                </a:solidFill>
              </a:rPr>
              <a:t>biodiversity?</a:t>
            </a:r>
            <a:endParaRPr lang="en-US" sz="3000" kern="0"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37814" y="536308"/>
            <a:ext cx="5163186" cy="627736"/>
          </a:xfrm>
          <a:prstGeom prst="rect">
            <a:avLst/>
          </a:prstGeom>
        </p:spPr>
        <p:txBody>
          <a:bodyPr vert="horz" wrap="square" lIns="0" tIns="12065" rIns="0" bIns="0" rtlCol="0">
            <a:spAutoFit/>
          </a:bodyPr>
          <a:lstStyle/>
          <a:p>
            <a:pPr marL="12700">
              <a:lnSpc>
                <a:spcPct val="100000"/>
              </a:lnSpc>
              <a:spcBef>
                <a:spcPts val="95"/>
              </a:spcBef>
            </a:pPr>
            <a:r>
              <a:rPr sz="4000" dirty="0"/>
              <a:t>Environmental Issues</a:t>
            </a:r>
          </a:p>
        </p:txBody>
      </p:sp>
      <p:sp>
        <p:nvSpPr>
          <p:cNvPr id="3" name="object 3"/>
          <p:cNvSpPr txBox="1"/>
          <p:nvPr/>
        </p:nvSpPr>
        <p:spPr>
          <a:xfrm>
            <a:off x="993139" y="1216566"/>
            <a:ext cx="5026661" cy="5582297"/>
          </a:xfrm>
          <a:prstGeom prst="rect">
            <a:avLst/>
          </a:prstGeom>
        </p:spPr>
        <p:txBody>
          <a:bodyPr vert="horz" wrap="square" lIns="0" tIns="118110" rIns="0" bIns="0" rtlCol="0">
            <a:spAutoFit/>
          </a:bodyPr>
          <a:lstStyle/>
          <a:p>
            <a:pPr marL="355600" indent="-342900">
              <a:lnSpc>
                <a:spcPct val="100000"/>
              </a:lnSpc>
              <a:spcBef>
                <a:spcPts val="930"/>
              </a:spcBef>
              <a:buChar char="•"/>
              <a:tabLst>
                <a:tab pos="354965" algn="l"/>
                <a:tab pos="355600" algn="l"/>
              </a:tabLst>
            </a:pPr>
            <a:r>
              <a:rPr sz="3200" dirty="0">
                <a:latin typeface="Arial"/>
                <a:cs typeface="Arial"/>
              </a:rPr>
              <a:t>Emissions to air</a:t>
            </a:r>
          </a:p>
          <a:p>
            <a:pPr marL="756285" lvl="1" indent="-286385">
              <a:lnSpc>
                <a:spcPct val="100000"/>
              </a:lnSpc>
              <a:spcBef>
                <a:spcPts val="620"/>
              </a:spcBef>
              <a:buChar char="–"/>
              <a:tabLst>
                <a:tab pos="756920" algn="l"/>
              </a:tabLst>
            </a:pPr>
            <a:r>
              <a:rPr sz="2400" dirty="0">
                <a:latin typeface="Arial"/>
                <a:cs typeface="Arial"/>
              </a:rPr>
              <a:t>Acid rain</a:t>
            </a:r>
          </a:p>
          <a:p>
            <a:pPr marL="756285" lvl="1" indent="-286385">
              <a:lnSpc>
                <a:spcPct val="100000"/>
              </a:lnSpc>
              <a:spcBef>
                <a:spcPts val="575"/>
              </a:spcBef>
              <a:buChar char="–"/>
              <a:tabLst>
                <a:tab pos="756920" algn="l"/>
              </a:tabLst>
            </a:pPr>
            <a:r>
              <a:rPr sz="2400" dirty="0">
                <a:latin typeface="Arial"/>
                <a:cs typeface="Arial"/>
              </a:rPr>
              <a:t>Movement of pollution</a:t>
            </a:r>
          </a:p>
          <a:p>
            <a:pPr marL="756285" lvl="1" indent="-286385">
              <a:lnSpc>
                <a:spcPct val="100000"/>
              </a:lnSpc>
              <a:spcBef>
                <a:spcPts val="575"/>
              </a:spcBef>
              <a:buChar char="–"/>
              <a:tabLst>
                <a:tab pos="756920" algn="l"/>
              </a:tabLst>
            </a:pPr>
            <a:r>
              <a:rPr sz="2400" dirty="0">
                <a:latin typeface="Arial"/>
                <a:cs typeface="Arial"/>
              </a:rPr>
              <a:t>Ozone depletion</a:t>
            </a:r>
          </a:p>
          <a:p>
            <a:pPr marL="756285" lvl="1" indent="-286385">
              <a:lnSpc>
                <a:spcPct val="100000"/>
              </a:lnSpc>
              <a:spcBef>
                <a:spcPts val="575"/>
              </a:spcBef>
              <a:buChar char="–"/>
              <a:tabLst>
                <a:tab pos="756920" algn="l"/>
              </a:tabLst>
            </a:pPr>
            <a:r>
              <a:rPr sz="2400" dirty="0">
                <a:latin typeface="Arial"/>
                <a:cs typeface="Arial"/>
              </a:rPr>
              <a:t>Global warming</a:t>
            </a:r>
          </a:p>
          <a:p>
            <a:pPr marL="756285" lvl="1" indent="-286385">
              <a:lnSpc>
                <a:spcPct val="100000"/>
              </a:lnSpc>
              <a:spcBef>
                <a:spcPts val="580"/>
              </a:spcBef>
              <a:buChar char="–"/>
              <a:tabLst>
                <a:tab pos="756920" algn="l"/>
              </a:tabLst>
            </a:pPr>
            <a:r>
              <a:rPr sz="2400" dirty="0">
                <a:latin typeface="Arial"/>
                <a:cs typeface="Arial"/>
              </a:rPr>
              <a:t>Air </a:t>
            </a:r>
            <a:r>
              <a:rPr sz="2400" dirty="0" smtClean="0">
                <a:latin typeface="Arial"/>
                <a:cs typeface="Arial"/>
              </a:rPr>
              <a:t>pollution</a:t>
            </a:r>
            <a:endParaRPr lang="en-US" sz="2400" dirty="0" smtClean="0">
              <a:latin typeface="Arial"/>
              <a:cs typeface="Arial"/>
            </a:endParaRPr>
          </a:p>
          <a:p>
            <a:pPr marL="469900" lvl="1">
              <a:lnSpc>
                <a:spcPct val="100000"/>
              </a:lnSpc>
              <a:spcBef>
                <a:spcPts val="580"/>
              </a:spcBef>
              <a:tabLst>
                <a:tab pos="756920" algn="l"/>
              </a:tabLst>
            </a:pPr>
            <a:endParaRPr sz="2400" dirty="0">
              <a:latin typeface="Arial"/>
              <a:cs typeface="Arial"/>
            </a:endParaRPr>
          </a:p>
          <a:p>
            <a:pPr indent="-286385">
              <a:lnSpc>
                <a:spcPct val="100000"/>
              </a:lnSpc>
              <a:spcBef>
                <a:spcPts val="640"/>
              </a:spcBef>
              <a:buChar char="•"/>
              <a:tabLst>
                <a:tab pos="756285" algn="l"/>
                <a:tab pos="756920" algn="l"/>
              </a:tabLst>
            </a:pPr>
            <a:r>
              <a:rPr sz="2800" dirty="0">
                <a:latin typeface="Arial"/>
                <a:cs typeface="Arial"/>
              </a:rPr>
              <a:t>Discharges to water</a:t>
            </a:r>
          </a:p>
          <a:p>
            <a:pPr marL="1155700" lvl="1" indent="-228600">
              <a:lnSpc>
                <a:spcPct val="100000"/>
              </a:lnSpc>
              <a:spcBef>
                <a:spcPts val="605"/>
              </a:spcBef>
              <a:buChar char="•"/>
              <a:tabLst>
                <a:tab pos="1155700" algn="l"/>
              </a:tabLst>
            </a:pPr>
            <a:r>
              <a:rPr sz="2400" dirty="0">
                <a:latin typeface="Arial"/>
                <a:cs typeface="Arial"/>
              </a:rPr>
              <a:t>Effluent discharges</a:t>
            </a:r>
          </a:p>
          <a:p>
            <a:pPr marL="1155700" lvl="1" indent="-228600">
              <a:lnSpc>
                <a:spcPct val="100000"/>
              </a:lnSpc>
              <a:spcBef>
                <a:spcPts val="575"/>
              </a:spcBef>
              <a:buChar char="•"/>
              <a:tabLst>
                <a:tab pos="1155700" algn="l"/>
              </a:tabLst>
            </a:pPr>
            <a:r>
              <a:rPr sz="2400" dirty="0">
                <a:latin typeface="Arial"/>
                <a:cs typeface="Arial"/>
              </a:rPr>
              <a:t>Groundwater pollution</a:t>
            </a:r>
          </a:p>
          <a:p>
            <a:pPr marL="1155700" lvl="1" indent="-228600">
              <a:lnSpc>
                <a:spcPct val="100000"/>
              </a:lnSpc>
              <a:spcBef>
                <a:spcPts val="580"/>
              </a:spcBef>
              <a:buChar char="•"/>
              <a:tabLst>
                <a:tab pos="1155700" algn="l"/>
              </a:tabLst>
            </a:pPr>
            <a:r>
              <a:rPr sz="2400" dirty="0">
                <a:latin typeface="Arial"/>
                <a:cs typeface="Arial"/>
              </a:rPr>
              <a:t>Contaminated marine life</a:t>
            </a:r>
          </a:p>
          <a:p>
            <a:pPr marL="1155700" lvl="1" indent="-228600">
              <a:lnSpc>
                <a:spcPct val="100000"/>
              </a:lnSpc>
              <a:spcBef>
                <a:spcPts val="575"/>
              </a:spcBef>
              <a:buChar char="•"/>
              <a:tabLst>
                <a:tab pos="1155700" algn="l"/>
              </a:tabLst>
            </a:pPr>
            <a:r>
              <a:rPr sz="2400" dirty="0">
                <a:latin typeface="Arial"/>
                <a:cs typeface="Arial"/>
              </a:rPr>
              <a:t>Destruction of reefs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381000"/>
            <a:ext cx="5062855" cy="627736"/>
          </a:xfrm>
          <a:prstGeom prst="rect">
            <a:avLst/>
          </a:prstGeom>
        </p:spPr>
        <p:txBody>
          <a:bodyPr vert="horz" wrap="square" lIns="0" tIns="12065" rIns="0" bIns="0" rtlCol="0">
            <a:spAutoFit/>
          </a:bodyPr>
          <a:lstStyle/>
          <a:p>
            <a:pPr marL="12700">
              <a:lnSpc>
                <a:spcPct val="100000"/>
              </a:lnSpc>
              <a:spcBef>
                <a:spcPts val="95"/>
              </a:spcBef>
            </a:pPr>
            <a:r>
              <a:rPr sz="4000" dirty="0"/>
              <a:t>Environmental Issues</a:t>
            </a:r>
          </a:p>
        </p:txBody>
      </p:sp>
      <p:sp>
        <p:nvSpPr>
          <p:cNvPr id="3" name="object 3"/>
          <p:cNvSpPr txBox="1"/>
          <p:nvPr/>
        </p:nvSpPr>
        <p:spPr>
          <a:xfrm>
            <a:off x="990600" y="1219200"/>
            <a:ext cx="3652520" cy="6303649"/>
          </a:xfrm>
          <a:prstGeom prst="rect">
            <a:avLst/>
          </a:prstGeom>
        </p:spPr>
        <p:txBody>
          <a:bodyPr vert="horz" wrap="square" lIns="0" tIns="85725" rIns="0" bIns="0" rtlCol="0">
            <a:spAutoFit/>
          </a:bodyPr>
          <a:lstStyle/>
          <a:p>
            <a:pPr marL="355600" indent="-342900">
              <a:lnSpc>
                <a:spcPct val="100000"/>
              </a:lnSpc>
              <a:spcBef>
                <a:spcPts val="675"/>
              </a:spcBef>
              <a:buFont typeface="Arial"/>
              <a:buChar char="•"/>
              <a:tabLst>
                <a:tab pos="354965" algn="l"/>
                <a:tab pos="355600" algn="l"/>
              </a:tabLst>
            </a:pPr>
            <a:r>
              <a:rPr sz="2800" b="1" dirty="0">
                <a:latin typeface="Trebuchet MS"/>
                <a:cs typeface="Trebuchet MS"/>
              </a:rPr>
              <a:t>Quality of life</a:t>
            </a:r>
            <a:endParaRPr sz="2800" dirty="0">
              <a:latin typeface="Trebuchet MS"/>
              <a:cs typeface="Trebuchet MS"/>
            </a:endParaRPr>
          </a:p>
          <a:p>
            <a:pPr marL="756285" lvl="1" indent="-286385">
              <a:lnSpc>
                <a:spcPct val="100000"/>
              </a:lnSpc>
              <a:spcBef>
                <a:spcPts val="575"/>
              </a:spcBef>
              <a:buChar char="–"/>
              <a:tabLst>
                <a:tab pos="756920" algn="l"/>
              </a:tabLst>
            </a:pPr>
            <a:r>
              <a:rPr sz="2400" dirty="0">
                <a:latin typeface="Arial"/>
                <a:cs typeface="Arial"/>
              </a:rPr>
              <a:t>Noise</a:t>
            </a:r>
          </a:p>
          <a:p>
            <a:pPr marL="756285" lvl="1" indent="-286385">
              <a:lnSpc>
                <a:spcPct val="100000"/>
              </a:lnSpc>
              <a:spcBef>
                <a:spcPts val="575"/>
              </a:spcBef>
              <a:buChar char="–"/>
              <a:tabLst>
                <a:tab pos="756920" algn="l"/>
              </a:tabLst>
            </a:pPr>
            <a:r>
              <a:rPr sz="2400" dirty="0">
                <a:latin typeface="Arial"/>
                <a:cs typeface="Arial"/>
              </a:rPr>
              <a:t>Dust</a:t>
            </a:r>
          </a:p>
          <a:p>
            <a:pPr marL="756285" lvl="1" indent="-286385">
              <a:lnSpc>
                <a:spcPct val="100000"/>
              </a:lnSpc>
              <a:spcBef>
                <a:spcPts val="575"/>
              </a:spcBef>
              <a:buChar char="–"/>
              <a:tabLst>
                <a:tab pos="756920" algn="l"/>
              </a:tabLst>
            </a:pPr>
            <a:r>
              <a:rPr sz="2400" dirty="0">
                <a:latin typeface="Arial"/>
                <a:cs typeface="Arial"/>
              </a:rPr>
              <a:t>Litter</a:t>
            </a:r>
          </a:p>
          <a:p>
            <a:pPr marL="756285" lvl="1" indent="-286385">
              <a:lnSpc>
                <a:spcPct val="100000"/>
              </a:lnSpc>
              <a:spcBef>
                <a:spcPts val="580"/>
              </a:spcBef>
              <a:buChar char="–"/>
              <a:tabLst>
                <a:tab pos="756920" algn="l"/>
              </a:tabLst>
            </a:pPr>
            <a:r>
              <a:rPr sz="2400" dirty="0">
                <a:latin typeface="Arial"/>
                <a:cs typeface="Arial"/>
              </a:rPr>
              <a:t>Scenery</a:t>
            </a:r>
          </a:p>
          <a:p>
            <a:pPr marL="756285" lvl="1" indent="-286385">
              <a:lnSpc>
                <a:spcPct val="100000"/>
              </a:lnSpc>
              <a:spcBef>
                <a:spcPts val="575"/>
              </a:spcBef>
              <a:buChar char="–"/>
              <a:tabLst>
                <a:tab pos="756920" algn="l"/>
              </a:tabLst>
            </a:pPr>
            <a:r>
              <a:rPr sz="2400" dirty="0">
                <a:latin typeface="Arial"/>
                <a:cs typeface="Arial"/>
              </a:rPr>
              <a:t>Polluted </a:t>
            </a:r>
            <a:r>
              <a:rPr sz="2400" dirty="0" smtClean="0">
                <a:latin typeface="Arial"/>
                <a:cs typeface="Arial"/>
              </a:rPr>
              <a:t>beaches</a:t>
            </a:r>
            <a:endParaRPr lang="en-US" sz="2400" dirty="0" smtClean="0">
              <a:latin typeface="Arial"/>
              <a:cs typeface="Arial"/>
            </a:endParaRPr>
          </a:p>
          <a:p>
            <a:pPr marL="756285" lvl="1" indent="-286385">
              <a:lnSpc>
                <a:spcPct val="100000"/>
              </a:lnSpc>
              <a:spcBef>
                <a:spcPts val="575"/>
              </a:spcBef>
              <a:buChar char="–"/>
              <a:tabLst>
                <a:tab pos="756920" algn="l"/>
              </a:tabLst>
            </a:pPr>
            <a:endParaRPr sz="2400" dirty="0">
              <a:latin typeface="Arial"/>
              <a:cs typeface="Arial"/>
            </a:endParaRPr>
          </a:p>
          <a:p>
            <a:pPr indent="-286385">
              <a:lnSpc>
                <a:spcPct val="100000"/>
              </a:lnSpc>
              <a:spcBef>
                <a:spcPts val="645"/>
              </a:spcBef>
              <a:buChar char="•"/>
              <a:tabLst>
                <a:tab pos="756285" algn="l"/>
                <a:tab pos="756920" algn="l"/>
              </a:tabLst>
            </a:pPr>
            <a:r>
              <a:rPr sz="2800" b="1" dirty="0">
                <a:latin typeface="Trebuchet MS"/>
                <a:cs typeface="Trebuchet MS"/>
              </a:rPr>
              <a:t>Solid waste</a:t>
            </a:r>
          </a:p>
          <a:p>
            <a:pPr marL="1155700" lvl="1" indent="-228600">
              <a:lnSpc>
                <a:spcPct val="100000"/>
              </a:lnSpc>
              <a:spcBef>
                <a:spcPts val="600"/>
              </a:spcBef>
              <a:buChar char="•"/>
              <a:tabLst>
                <a:tab pos="1155700" algn="l"/>
              </a:tabLst>
            </a:pPr>
            <a:r>
              <a:rPr sz="2400" dirty="0">
                <a:latin typeface="Arial"/>
                <a:cs typeface="Arial"/>
              </a:rPr>
              <a:t>Landfill</a:t>
            </a:r>
          </a:p>
          <a:p>
            <a:pPr marL="1155700" lvl="1" indent="-228600">
              <a:lnSpc>
                <a:spcPct val="100000"/>
              </a:lnSpc>
              <a:spcBef>
                <a:spcPts val="580"/>
              </a:spcBef>
              <a:buChar char="•"/>
              <a:tabLst>
                <a:tab pos="1155700" algn="l"/>
              </a:tabLst>
            </a:pPr>
            <a:r>
              <a:rPr sz="2400" dirty="0">
                <a:latin typeface="Arial"/>
                <a:cs typeface="Arial"/>
              </a:rPr>
              <a:t>Waste management</a:t>
            </a:r>
          </a:p>
          <a:p>
            <a:pPr marL="1155700" lvl="1" indent="-228600">
              <a:lnSpc>
                <a:spcPct val="100000"/>
              </a:lnSpc>
              <a:spcBef>
                <a:spcPts val="575"/>
              </a:spcBef>
              <a:buChar char="•"/>
              <a:tabLst>
                <a:tab pos="1155700" algn="l"/>
              </a:tabLst>
            </a:pPr>
            <a:r>
              <a:rPr sz="2400" dirty="0">
                <a:latin typeface="Arial"/>
                <a:cs typeface="Arial"/>
              </a:rPr>
              <a:t>Recycling</a:t>
            </a:r>
          </a:p>
          <a:p>
            <a:pPr marL="1155700" lvl="1" indent="-228600">
              <a:lnSpc>
                <a:spcPct val="100000"/>
              </a:lnSpc>
              <a:spcBef>
                <a:spcPts val="575"/>
              </a:spcBef>
              <a:buChar char="•"/>
              <a:tabLst>
                <a:tab pos="1155700" algn="l"/>
              </a:tabLst>
            </a:pPr>
            <a:r>
              <a:rPr sz="2400" dirty="0">
                <a:latin typeface="Arial"/>
                <a:cs typeface="Arial"/>
              </a:rPr>
              <a:t>Packaging</a:t>
            </a:r>
          </a:p>
          <a:p>
            <a:pPr marL="1155700" lvl="1" indent="-228600">
              <a:lnSpc>
                <a:spcPct val="100000"/>
              </a:lnSpc>
              <a:spcBef>
                <a:spcPts val="575"/>
              </a:spcBef>
              <a:buChar char="•"/>
              <a:tabLst>
                <a:tab pos="1155700" algn="l"/>
              </a:tabLst>
            </a:pPr>
            <a:r>
              <a:rPr sz="2400" dirty="0">
                <a:latin typeface="Arial"/>
                <a:cs typeface="Arial"/>
              </a:rPr>
              <a:t>incineration</a:t>
            </a:r>
          </a:p>
        </p:txBody>
      </p:sp>
      <p:sp>
        <p:nvSpPr>
          <p:cNvPr id="4" name="object 3"/>
          <p:cNvSpPr txBox="1"/>
          <p:nvPr/>
        </p:nvSpPr>
        <p:spPr>
          <a:xfrm>
            <a:off x="4918166" y="1219200"/>
            <a:ext cx="4351020" cy="3300261"/>
          </a:xfrm>
          <a:prstGeom prst="rect">
            <a:avLst/>
          </a:prstGeom>
        </p:spPr>
        <p:txBody>
          <a:bodyPr vert="horz" wrap="square" lIns="0" tIns="113664" rIns="0" bIns="0" rtlCol="0">
            <a:spAutoFit/>
          </a:bodyPr>
          <a:lstStyle/>
          <a:p>
            <a:pPr indent="-286385">
              <a:spcBef>
                <a:spcPts val="645"/>
              </a:spcBef>
              <a:buChar char="•"/>
              <a:tabLst>
                <a:tab pos="756285" algn="l"/>
                <a:tab pos="756920" algn="l"/>
              </a:tabLst>
            </a:pPr>
            <a:r>
              <a:rPr sz="2800" b="1" dirty="0">
                <a:latin typeface="Trebuchet MS"/>
                <a:cs typeface="Trebuchet MS"/>
              </a:rPr>
              <a:t>Natural environment</a:t>
            </a:r>
          </a:p>
          <a:p>
            <a:pPr marL="756285" lvl="1" indent="-286385">
              <a:lnSpc>
                <a:spcPct val="100000"/>
              </a:lnSpc>
              <a:spcBef>
                <a:spcPts val="690"/>
              </a:spcBef>
              <a:buChar char="–"/>
              <a:tabLst>
                <a:tab pos="756920" algn="l"/>
              </a:tabLst>
            </a:pPr>
            <a:r>
              <a:rPr sz="2400" dirty="0">
                <a:latin typeface="Arial"/>
                <a:cs typeface="Arial"/>
              </a:rPr>
              <a:t>Deforestation</a:t>
            </a:r>
          </a:p>
          <a:p>
            <a:pPr marL="756285" lvl="1" indent="-286385">
              <a:lnSpc>
                <a:spcPct val="100000"/>
              </a:lnSpc>
              <a:spcBef>
                <a:spcPts val="670"/>
              </a:spcBef>
              <a:buChar char="–"/>
              <a:tabLst>
                <a:tab pos="756920" algn="l"/>
              </a:tabLst>
            </a:pPr>
            <a:r>
              <a:rPr sz="2400" dirty="0">
                <a:latin typeface="Arial"/>
                <a:cs typeface="Arial"/>
              </a:rPr>
              <a:t>Sustainable environment</a:t>
            </a:r>
          </a:p>
          <a:p>
            <a:pPr marL="756285" lvl="1" indent="-286385">
              <a:lnSpc>
                <a:spcPct val="100000"/>
              </a:lnSpc>
              <a:spcBef>
                <a:spcPts val="670"/>
              </a:spcBef>
              <a:buChar char="–"/>
              <a:tabLst>
                <a:tab pos="756920" algn="l"/>
              </a:tabLst>
            </a:pPr>
            <a:r>
              <a:rPr sz="2400" dirty="0">
                <a:latin typeface="Arial"/>
                <a:cs typeface="Arial"/>
              </a:rPr>
              <a:t>Damage to ecosystem</a:t>
            </a:r>
          </a:p>
          <a:p>
            <a:pPr marL="756285" lvl="1" indent="-286385">
              <a:lnSpc>
                <a:spcPct val="100000"/>
              </a:lnSpc>
              <a:spcBef>
                <a:spcPts val="675"/>
              </a:spcBef>
              <a:buChar char="–"/>
              <a:tabLst>
                <a:tab pos="756920" algn="l"/>
              </a:tabLst>
            </a:pPr>
            <a:r>
              <a:rPr sz="2400" dirty="0">
                <a:latin typeface="Arial"/>
                <a:cs typeface="Arial"/>
              </a:rPr>
              <a:t>Desertification</a:t>
            </a:r>
          </a:p>
          <a:p>
            <a:pPr marL="756285" lvl="1" indent="-286385">
              <a:lnSpc>
                <a:spcPct val="100000"/>
              </a:lnSpc>
              <a:spcBef>
                <a:spcPts val="670"/>
              </a:spcBef>
              <a:buChar char="–"/>
              <a:tabLst>
                <a:tab pos="756920" algn="l"/>
              </a:tabLst>
            </a:pPr>
            <a:r>
              <a:rPr sz="2400" dirty="0">
                <a:latin typeface="Arial"/>
                <a:cs typeface="Arial"/>
              </a:rPr>
              <a:t>Loss of Bio-diversity</a:t>
            </a:r>
          </a:p>
          <a:p>
            <a:pPr marL="756285" lvl="1" indent="-286385">
              <a:lnSpc>
                <a:spcPct val="100000"/>
              </a:lnSpc>
              <a:spcBef>
                <a:spcPts val="675"/>
              </a:spcBef>
              <a:buChar char="–"/>
              <a:tabLst>
                <a:tab pos="756920" algn="l"/>
              </a:tabLst>
            </a:pPr>
            <a:r>
              <a:rPr sz="2400" dirty="0">
                <a:latin typeface="Arial"/>
                <a:cs typeface="Arial"/>
              </a:rPr>
              <a:t>Soil pollution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96625" y="381000"/>
            <a:ext cx="3448685" cy="627736"/>
          </a:xfrm>
          <a:prstGeom prst="rect">
            <a:avLst/>
          </a:prstGeom>
        </p:spPr>
        <p:txBody>
          <a:bodyPr vert="horz" wrap="square" lIns="0" tIns="12065" rIns="0" bIns="0" rtlCol="0">
            <a:spAutoFit/>
          </a:bodyPr>
          <a:lstStyle/>
          <a:p>
            <a:pPr marL="12700">
              <a:lnSpc>
                <a:spcPct val="100000"/>
              </a:lnSpc>
              <a:spcBef>
                <a:spcPts val="95"/>
              </a:spcBef>
            </a:pPr>
            <a:r>
              <a:rPr sz="4000" u="sng" dirty="0"/>
              <a:t>Priority </a:t>
            </a:r>
            <a:r>
              <a:rPr lang="en-US" sz="4000" u="sng" dirty="0" smtClean="0"/>
              <a:t>A</a:t>
            </a:r>
            <a:r>
              <a:rPr sz="4000" u="sng" dirty="0" smtClean="0"/>
              <a:t>reas</a:t>
            </a:r>
            <a:endParaRPr sz="4000" u="sng" dirty="0"/>
          </a:p>
        </p:txBody>
      </p:sp>
      <p:sp>
        <p:nvSpPr>
          <p:cNvPr id="3" name="object 3"/>
          <p:cNvSpPr txBox="1"/>
          <p:nvPr/>
        </p:nvSpPr>
        <p:spPr>
          <a:xfrm>
            <a:off x="993138" y="1296073"/>
            <a:ext cx="8455661" cy="6143348"/>
          </a:xfrm>
          <a:prstGeom prst="rect">
            <a:avLst/>
          </a:prstGeom>
        </p:spPr>
        <p:txBody>
          <a:bodyPr vert="horz" wrap="square" lIns="0" tIns="109855" rIns="0" bIns="0" rtlCol="0">
            <a:spAutoFit/>
          </a:bodyPr>
          <a:lstStyle/>
          <a:p>
            <a:pPr marL="355600" indent="-342900">
              <a:lnSpc>
                <a:spcPct val="100000"/>
              </a:lnSpc>
              <a:spcBef>
                <a:spcPts val="865"/>
              </a:spcBef>
              <a:buChar char="•"/>
              <a:tabLst>
                <a:tab pos="354965" algn="l"/>
                <a:tab pos="355600" algn="l"/>
              </a:tabLst>
            </a:pPr>
            <a:r>
              <a:rPr sz="3200" dirty="0">
                <a:latin typeface="Arial"/>
                <a:cs typeface="Arial"/>
              </a:rPr>
              <a:t>Land degradation</a:t>
            </a:r>
          </a:p>
          <a:p>
            <a:pPr marL="355600" indent="-342900">
              <a:lnSpc>
                <a:spcPct val="100000"/>
              </a:lnSpc>
              <a:spcBef>
                <a:spcPts val="770"/>
              </a:spcBef>
              <a:buChar char="•"/>
              <a:tabLst>
                <a:tab pos="354965" algn="l"/>
                <a:tab pos="355600" algn="l"/>
              </a:tabLst>
            </a:pPr>
            <a:r>
              <a:rPr sz="3200" dirty="0">
                <a:latin typeface="Arial"/>
                <a:cs typeface="Arial"/>
              </a:rPr>
              <a:t>Hill cutting and cultivation in the slopes</a:t>
            </a:r>
          </a:p>
          <a:p>
            <a:pPr marL="355600" indent="-342900">
              <a:lnSpc>
                <a:spcPct val="100000"/>
              </a:lnSpc>
              <a:spcBef>
                <a:spcPts val="765"/>
              </a:spcBef>
              <a:buChar char="•"/>
              <a:tabLst>
                <a:tab pos="354965" algn="l"/>
                <a:tab pos="355600" algn="l"/>
              </a:tabLst>
            </a:pPr>
            <a:r>
              <a:rPr sz="3200" dirty="0">
                <a:latin typeface="Arial"/>
                <a:cs typeface="Arial"/>
              </a:rPr>
              <a:t>Improper use of agrochemicals</a:t>
            </a:r>
          </a:p>
          <a:p>
            <a:pPr marL="355600" marR="1292860" indent="-342900">
              <a:lnSpc>
                <a:spcPct val="100000"/>
              </a:lnSpc>
              <a:spcBef>
                <a:spcPts val="770"/>
              </a:spcBef>
              <a:buChar char="•"/>
              <a:tabLst>
                <a:tab pos="354965" algn="l"/>
                <a:tab pos="355600" algn="l"/>
              </a:tabLst>
            </a:pPr>
            <a:r>
              <a:rPr sz="3200" dirty="0">
                <a:latin typeface="Arial"/>
                <a:cs typeface="Arial"/>
              </a:rPr>
              <a:t>Use of arsenic contaminated water in  agriculture</a:t>
            </a:r>
          </a:p>
          <a:p>
            <a:pPr marL="355600" marR="654685" indent="-342900">
              <a:lnSpc>
                <a:spcPct val="100000"/>
              </a:lnSpc>
              <a:spcBef>
                <a:spcPts val="770"/>
              </a:spcBef>
              <a:buChar char="•"/>
              <a:tabLst>
                <a:tab pos="354965" algn="l"/>
                <a:tab pos="355600" algn="l"/>
              </a:tabLst>
            </a:pPr>
            <a:r>
              <a:rPr sz="3200" dirty="0">
                <a:latin typeface="Arial"/>
                <a:cs typeface="Arial"/>
              </a:rPr>
              <a:t>Water pollution from industrial effluents,  human waste</a:t>
            </a:r>
          </a:p>
          <a:p>
            <a:pPr marL="355600" marR="109855" indent="-342900">
              <a:lnSpc>
                <a:spcPct val="100000"/>
              </a:lnSpc>
              <a:spcBef>
                <a:spcPts val="765"/>
              </a:spcBef>
              <a:buChar char="•"/>
              <a:tabLst>
                <a:tab pos="354965" algn="l"/>
                <a:tab pos="355600" algn="l"/>
              </a:tabLst>
            </a:pPr>
            <a:r>
              <a:rPr sz="3200" dirty="0">
                <a:latin typeface="Arial"/>
                <a:cs typeface="Arial"/>
              </a:rPr>
              <a:t>Air pollution from industries, different mode  of transports</a:t>
            </a:r>
          </a:p>
          <a:p>
            <a:pPr marL="355600" indent="-342900">
              <a:lnSpc>
                <a:spcPct val="100000"/>
              </a:lnSpc>
              <a:spcBef>
                <a:spcPts val="770"/>
              </a:spcBef>
              <a:buChar char="•"/>
              <a:tabLst>
                <a:tab pos="354965" algn="l"/>
                <a:tab pos="355600" algn="l"/>
              </a:tabLst>
            </a:pPr>
            <a:r>
              <a:rPr sz="3200" dirty="0">
                <a:latin typeface="Arial"/>
                <a:cs typeface="Arial"/>
              </a:rPr>
              <a:t>Management of clinical and hazardous waste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600" y="381000"/>
            <a:ext cx="5334000" cy="627736"/>
          </a:xfrm>
          <a:prstGeom prst="rect">
            <a:avLst/>
          </a:prstGeom>
        </p:spPr>
        <p:txBody>
          <a:bodyPr vert="horz" wrap="square" lIns="0" tIns="12065" rIns="0" bIns="0" rtlCol="0">
            <a:spAutoFit/>
          </a:bodyPr>
          <a:lstStyle/>
          <a:p>
            <a:pPr marL="12700">
              <a:lnSpc>
                <a:spcPct val="100000"/>
              </a:lnSpc>
              <a:spcBef>
                <a:spcPts val="95"/>
              </a:spcBef>
            </a:pPr>
            <a:r>
              <a:rPr sz="4000" u="sng" dirty="0"/>
              <a:t>Priority </a:t>
            </a:r>
            <a:r>
              <a:rPr sz="4000" u="sng" dirty="0" smtClean="0"/>
              <a:t>Areas</a:t>
            </a:r>
            <a:r>
              <a:rPr lang="en-US" sz="4000" u="sng" dirty="0" smtClean="0"/>
              <a:t> (</a:t>
            </a:r>
            <a:r>
              <a:rPr lang="en-US" sz="4000" u="sng" dirty="0" err="1" smtClean="0"/>
              <a:t>Cont</a:t>
            </a:r>
            <a:r>
              <a:rPr lang="en-US" sz="4000" u="sng" dirty="0" smtClean="0"/>
              <a:t>…)</a:t>
            </a:r>
            <a:endParaRPr sz="4000" u="sng" dirty="0"/>
          </a:p>
        </p:txBody>
      </p:sp>
      <p:sp>
        <p:nvSpPr>
          <p:cNvPr id="3" name="object 3"/>
          <p:cNvSpPr txBox="1"/>
          <p:nvPr/>
        </p:nvSpPr>
        <p:spPr>
          <a:xfrm>
            <a:off x="685800" y="1805749"/>
            <a:ext cx="8839200" cy="5061001"/>
          </a:xfrm>
          <a:prstGeom prst="rect">
            <a:avLst/>
          </a:prstGeom>
        </p:spPr>
        <p:txBody>
          <a:bodyPr vert="horz" wrap="square" lIns="0" tIns="13335" rIns="0" bIns="0" rtlCol="0">
            <a:spAutoFit/>
          </a:bodyPr>
          <a:lstStyle/>
          <a:p>
            <a:pPr marL="355600" marR="5080" indent="-342900">
              <a:lnSpc>
                <a:spcPct val="100000"/>
              </a:lnSpc>
              <a:spcBef>
                <a:spcPts val="105"/>
              </a:spcBef>
              <a:buChar char="•"/>
              <a:tabLst>
                <a:tab pos="354965" algn="l"/>
                <a:tab pos="355600" algn="l"/>
              </a:tabLst>
            </a:pPr>
            <a:r>
              <a:rPr sz="3200" dirty="0">
                <a:latin typeface="Arial"/>
                <a:cs typeface="Arial"/>
              </a:rPr>
              <a:t>Choice of technology and raw materials in  industries</a:t>
            </a:r>
          </a:p>
          <a:p>
            <a:pPr marL="355600" indent="-342900">
              <a:lnSpc>
                <a:spcPct val="100000"/>
              </a:lnSpc>
              <a:spcBef>
                <a:spcPts val="765"/>
              </a:spcBef>
              <a:buChar char="•"/>
              <a:tabLst>
                <a:tab pos="354965" algn="l"/>
                <a:tab pos="355600" algn="l"/>
              </a:tabLst>
            </a:pPr>
            <a:r>
              <a:rPr sz="3200" dirty="0">
                <a:latin typeface="Arial"/>
                <a:cs typeface="Arial"/>
              </a:rPr>
              <a:t>Land use planning for urban development</a:t>
            </a:r>
          </a:p>
          <a:p>
            <a:pPr marL="355600" indent="-342900">
              <a:lnSpc>
                <a:spcPct val="100000"/>
              </a:lnSpc>
              <a:spcBef>
                <a:spcPts val="770"/>
              </a:spcBef>
              <a:buChar char="•"/>
              <a:tabLst>
                <a:tab pos="354965" algn="l"/>
                <a:tab pos="355600" algn="l"/>
              </a:tabLst>
            </a:pPr>
            <a:r>
              <a:rPr sz="3200" dirty="0">
                <a:latin typeface="Arial"/>
                <a:cs typeface="Arial"/>
              </a:rPr>
              <a:t>Vehicular air pollution and noise pollution</a:t>
            </a:r>
          </a:p>
          <a:p>
            <a:pPr marL="355600" indent="-342900">
              <a:lnSpc>
                <a:spcPct val="100000"/>
              </a:lnSpc>
              <a:spcBef>
                <a:spcPts val="765"/>
              </a:spcBef>
              <a:buChar char="•"/>
              <a:tabLst>
                <a:tab pos="354965" algn="l"/>
                <a:tab pos="355600" algn="l"/>
              </a:tabLst>
            </a:pPr>
            <a:r>
              <a:rPr sz="3200" dirty="0">
                <a:latin typeface="Arial"/>
                <a:cs typeface="Arial"/>
              </a:rPr>
              <a:t>Safe water access and sanitation facility</a:t>
            </a:r>
          </a:p>
          <a:p>
            <a:pPr marL="355600" indent="-342900">
              <a:lnSpc>
                <a:spcPct val="100000"/>
              </a:lnSpc>
              <a:spcBef>
                <a:spcPts val="770"/>
              </a:spcBef>
              <a:buChar char="•"/>
              <a:tabLst>
                <a:tab pos="354965" algn="l"/>
                <a:tab pos="355600" algn="l"/>
              </a:tabLst>
            </a:pPr>
            <a:r>
              <a:rPr sz="3200" dirty="0">
                <a:latin typeface="Arial"/>
                <a:cs typeface="Arial"/>
              </a:rPr>
              <a:t>Conservation of biodiversity</a:t>
            </a:r>
          </a:p>
          <a:p>
            <a:pPr marL="355600" indent="-342900">
              <a:lnSpc>
                <a:spcPct val="100000"/>
              </a:lnSpc>
              <a:spcBef>
                <a:spcPts val="765"/>
              </a:spcBef>
              <a:buChar char="•"/>
              <a:tabLst>
                <a:tab pos="354965" algn="l"/>
                <a:tab pos="355600" algn="l"/>
              </a:tabLst>
            </a:pPr>
            <a:r>
              <a:rPr sz="3200" dirty="0">
                <a:latin typeface="Arial"/>
                <a:cs typeface="Arial"/>
              </a:rPr>
              <a:t>Energy security</a:t>
            </a:r>
          </a:p>
          <a:p>
            <a:pPr marL="355600" marR="584835" indent="-342900">
              <a:lnSpc>
                <a:spcPct val="100000"/>
              </a:lnSpc>
              <a:spcBef>
                <a:spcPts val="770"/>
              </a:spcBef>
              <a:buChar char="•"/>
              <a:tabLst>
                <a:tab pos="354965" algn="l"/>
                <a:tab pos="355600" algn="l"/>
              </a:tabLst>
            </a:pPr>
            <a:r>
              <a:rPr sz="3200" dirty="0">
                <a:latin typeface="Arial"/>
                <a:cs typeface="Arial"/>
              </a:rPr>
              <a:t>Proper environmental management of  ecologically critical areas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38424" y="304800"/>
            <a:ext cx="5438776" cy="689932"/>
          </a:xfrm>
          <a:prstGeom prst="rect">
            <a:avLst/>
          </a:prstGeom>
        </p:spPr>
        <p:txBody>
          <a:bodyPr vert="horz" wrap="square" lIns="0" tIns="12700" rIns="0" bIns="0" rtlCol="0">
            <a:spAutoFit/>
          </a:bodyPr>
          <a:lstStyle/>
          <a:p>
            <a:pPr marL="12700">
              <a:lnSpc>
                <a:spcPct val="100000"/>
              </a:lnSpc>
              <a:spcBef>
                <a:spcPts val="100"/>
              </a:spcBef>
            </a:pPr>
            <a:r>
              <a:rPr sz="4400" dirty="0">
                <a:solidFill>
                  <a:srgbClr val="FF0000"/>
                </a:solidFill>
              </a:rPr>
              <a:t>Ecological Foot Print</a:t>
            </a:r>
          </a:p>
        </p:txBody>
      </p:sp>
      <p:sp>
        <p:nvSpPr>
          <p:cNvPr id="3" name="object 3"/>
          <p:cNvSpPr txBox="1"/>
          <p:nvPr/>
        </p:nvSpPr>
        <p:spPr>
          <a:xfrm>
            <a:off x="762000" y="1447800"/>
            <a:ext cx="8915400" cy="4255652"/>
          </a:xfrm>
          <a:prstGeom prst="rect">
            <a:avLst/>
          </a:prstGeom>
        </p:spPr>
        <p:txBody>
          <a:bodyPr vert="horz" wrap="square" lIns="0" tIns="109855" rIns="0" bIns="0" rtlCol="0">
            <a:spAutoFit/>
          </a:bodyPr>
          <a:lstStyle/>
          <a:p>
            <a:pPr marL="355600" marR="5080" indent="-342900" algn="just">
              <a:lnSpc>
                <a:spcPct val="100000"/>
              </a:lnSpc>
              <a:spcBef>
                <a:spcPts val="770"/>
              </a:spcBef>
              <a:buChar char="•"/>
              <a:tabLst>
                <a:tab pos="354965" algn="l"/>
                <a:tab pos="355600" algn="l"/>
              </a:tabLst>
            </a:pPr>
            <a:r>
              <a:rPr sz="3200" dirty="0" smtClean="0">
                <a:latin typeface="Arial"/>
                <a:cs typeface="Arial"/>
              </a:rPr>
              <a:t>Ecological </a:t>
            </a:r>
            <a:r>
              <a:rPr sz="3200" dirty="0">
                <a:latin typeface="Arial"/>
                <a:cs typeface="Arial"/>
              </a:rPr>
              <a:t>footprint of a population is an area  of land and water that would be required to  sustainably provide all of a particular  population’s resources and assimilate all of its  wastes</a:t>
            </a:r>
          </a:p>
          <a:p>
            <a:pPr marL="355600" marR="1070610" indent="-342900" algn="just">
              <a:lnSpc>
                <a:spcPct val="100000"/>
              </a:lnSpc>
              <a:spcBef>
                <a:spcPts val="765"/>
              </a:spcBef>
              <a:buChar char="•"/>
              <a:tabLst>
                <a:tab pos="354965" algn="l"/>
                <a:tab pos="355600" algn="l"/>
              </a:tabLst>
            </a:pPr>
            <a:r>
              <a:rPr sz="3200" dirty="0">
                <a:latin typeface="Arial"/>
                <a:cs typeface="Arial"/>
              </a:rPr>
              <a:t>Ecological Footprint is a measure of the  impacts human have on environment</a:t>
            </a:r>
          </a:p>
          <a:p>
            <a:pPr marL="355600" indent="-342900" algn="just">
              <a:lnSpc>
                <a:spcPct val="100000"/>
              </a:lnSpc>
              <a:spcBef>
                <a:spcPts val="770"/>
              </a:spcBef>
              <a:buChar char="•"/>
              <a:tabLst>
                <a:tab pos="354965" algn="l"/>
                <a:tab pos="355600" algn="l"/>
              </a:tabLst>
            </a:pPr>
            <a:r>
              <a:rPr sz="3200" dirty="0">
                <a:latin typeface="Arial"/>
                <a:cs typeface="Arial"/>
              </a:rPr>
              <a:t>Unit is Global Hectare (Gha)</a:t>
            </a:r>
          </a:p>
        </p:txBody>
      </p:sp>
    </p:spTree>
    <p:extLst>
      <p:ext uri="{BB962C8B-B14F-4D97-AF65-F5344CB8AC3E}">
        <p14:creationId xmlns:p14="http://schemas.microsoft.com/office/powerpoint/2010/main" val="730669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11348" y="381000"/>
            <a:ext cx="5791936" cy="689932"/>
          </a:xfrm>
          <a:prstGeom prst="rect">
            <a:avLst/>
          </a:prstGeom>
        </p:spPr>
        <p:txBody>
          <a:bodyPr vert="horz" wrap="square" lIns="0" tIns="12700" rIns="0" bIns="0" rtlCol="0">
            <a:spAutoFit/>
          </a:bodyPr>
          <a:lstStyle/>
          <a:p>
            <a:pPr marL="12700">
              <a:lnSpc>
                <a:spcPct val="100000"/>
              </a:lnSpc>
              <a:spcBef>
                <a:spcPts val="100"/>
              </a:spcBef>
            </a:pPr>
            <a:r>
              <a:rPr sz="4400" dirty="0">
                <a:solidFill>
                  <a:srgbClr val="FF0000"/>
                </a:solidFill>
              </a:rPr>
              <a:t>Ecological Foot Print</a:t>
            </a:r>
          </a:p>
        </p:txBody>
      </p:sp>
      <p:sp>
        <p:nvSpPr>
          <p:cNvPr id="3" name="object 3"/>
          <p:cNvSpPr txBox="1"/>
          <p:nvPr/>
        </p:nvSpPr>
        <p:spPr>
          <a:xfrm>
            <a:off x="993139" y="1416461"/>
            <a:ext cx="7510145" cy="4371340"/>
          </a:xfrm>
          <a:prstGeom prst="rect">
            <a:avLst/>
          </a:prstGeom>
        </p:spPr>
        <p:txBody>
          <a:bodyPr vert="horz" wrap="square" lIns="0" tIns="113664" rIns="0" bIns="0" rtlCol="0">
            <a:spAutoFit/>
          </a:bodyPr>
          <a:lstStyle/>
          <a:p>
            <a:pPr marL="355600" indent="-342900">
              <a:lnSpc>
                <a:spcPct val="100000"/>
              </a:lnSpc>
              <a:spcBef>
                <a:spcPts val="894"/>
              </a:spcBef>
              <a:buChar char="•"/>
              <a:tabLst>
                <a:tab pos="354965" algn="l"/>
                <a:tab pos="355600" algn="l"/>
              </a:tabLst>
            </a:pPr>
            <a:r>
              <a:rPr sz="3200" dirty="0">
                <a:solidFill>
                  <a:srgbClr val="FF0000"/>
                </a:solidFill>
                <a:latin typeface="Arial"/>
                <a:cs typeface="Arial"/>
              </a:rPr>
              <a:t>Factors</a:t>
            </a:r>
          </a:p>
          <a:p>
            <a:pPr marL="756285" lvl="1" indent="-286385">
              <a:lnSpc>
                <a:spcPct val="100000"/>
              </a:lnSpc>
              <a:spcBef>
                <a:spcPts val="690"/>
              </a:spcBef>
              <a:buChar char="–"/>
              <a:tabLst>
                <a:tab pos="756920" algn="l"/>
              </a:tabLst>
            </a:pPr>
            <a:r>
              <a:rPr sz="2800" dirty="0">
                <a:latin typeface="Arial"/>
                <a:cs typeface="Arial"/>
              </a:rPr>
              <a:t>Population</a:t>
            </a:r>
          </a:p>
          <a:p>
            <a:pPr marL="756285" lvl="1" indent="-286385">
              <a:lnSpc>
                <a:spcPct val="100000"/>
              </a:lnSpc>
              <a:spcBef>
                <a:spcPts val="670"/>
              </a:spcBef>
              <a:buChar char="–"/>
              <a:tabLst>
                <a:tab pos="756920" algn="l"/>
              </a:tabLst>
            </a:pPr>
            <a:r>
              <a:rPr sz="2800" dirty="0">
                <a:latin typeface="Arial"/>
                <a:cs typeface="Arial"/>
              </a:rPr>
              <a:t>Land size</a:t>
            </a:r>
          </a:p>
          <a:p>
            <a:pPr marL="756285" lvl="1" indent="-286385">
              <a:lnSpc>
                <a:spcPct val="100000"/>
              </a:lnSpc>
              <a:spcBef>
                <a:spcPts val="670"/>
              </a:spcBef>
              <a:buChar char="–"/>
              <a:tabLst>
                <a:tab pos="756920" algn="l"/>
              </a:tabLst>
            </a:pPr>
            <a:r>
              <a:rPr sz="2800" dirty="0">
                <a:latin typeface="Arial"/>
                <a:cs typeface="Arial"/>
              </a:rPr>
              <a:t>Per capita consumption</a:t>
            </a:r>
          </a:p>
          <a:p>
            <a:pPr marL="756285" marR="5080" lvl="1" indent="-286385">
              <a:lnSpc>
                <a:spcPct val="100000"/>
              </a:lnSpc>
              <a:spcBef>
                <a:spcPts val="675"/>
              </a:spcBef>
              <a:buChar char="–"/>
              <a:tabLst>
                <a:tab pos="756920" algn="l"/>
              </a:tabLst>
            </a:pPr>
            <a:r>
              <a:rPr sz="2800" dirty="0">
                <a:latin typeface="Arial"/>
                <a:cs typeface="Arial"/>
              </a:rPr>
              <a:t>Crop land and any other land that grow food,  grow biofuel, graze animals, produce meat,  produce wood, dig up minerals and the area of  land needed to absorb wastes (solid, liquid,  gaseous)</a:t>
            </a:r>
          </a:p>
        </p:txBody>
      </p:sp>
    </p:spTree>
    <p:extLst>
      <p:ext uri="{BB962C8B-B14F-4D97-AF65-F5344CB8AC3E}">
        <p14:creationId xmlns:p14="http://schemas.microsoft.com/office/powerpoint/2010/main" val="332439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7800" y="273103"/>
            <a:ext cx="7749414" cy="627736"/>
          </a:xfrm>
          <a:prstGeom prst="rect">
            <a:avLst/>
          </a:prstGeom>
        </p:spPr>
        <p:txBody>
          <a:bodyPr vert="horz" wrap="square" lIns="0" tIns="12065" rIns="0" bIns="0" rtlCol="0">
            <a:spAutoFit/>
          </a:bodyPr>
          <a:lstStyle/>
          <a:p>
            <a:pPr marL="12700">
              <a:lnSpc>
                <a:spcPct val="100000"/>
              </a:lnSpc>
              <a:spcBef>
                <a:spcPts val="95"/>
              </a:spcBef>
            </a:pPr>
            <a:r>
              <a:rPr sz="4000" dirty="0"/>
              <a:t>Environmental Issues &amp; Priorities</a:t>
            </a:r>
          </a:p>
        </p:txBody>
      </p:sp>
      <p:sp>
        <p:nvSpPr>
          <p:cNvPr id="3" name="object 3"/>
          <p:cNvSpPr txBox="1"/>
          <p:nvPr/>
        </p:nvSpPr>
        <p:spPr>
          <a:xfrm>
            <a:off x="914400" y="1120343"/>
            <a:ext cx="2512061" cy="1793440"/>
          </a:xfrm>
          <a:prstGeom prst="rect">
            <a:avLst/>
          </a:prstGeom>
        </p:spPr>
        <p:txBody>
          <a:bodyPr vert="horz" wrap="square" lIns="0" tIns="109855" rIns="0" bIns="0" rtlCol="0">
            <a:spAutoFit/>
          </a:bodyPr>
          <a:lstStyle/>
          <a:p>
            <a:pPr marL="527050" indent="-514350">
              <a:lnSpc>
                <a:spcPct val="100000"/>
              </a:lnSpc>
              <a:spcBef>
                <a:spcPts val="865"/>
              </a:spcBef>
              <a:buFont typeface="+mj-lt"/>
              <a:buAutoNum type="arabicPeriod"/>
              <a:tabLst>
                <a:tab pos="354965" algn="l"/>
                <a:tab pos="355600" algn="l"/>
              </a:tabLst>
            </a:pPr>
            <a:r>
              <a:rPr sz="3200" spc="-150" dirty="0">
                <a:latin typeface="Arial"/>
                <a:cs typeface="Arial"/>
              </a:rPr>
              <a:t>Global</a:t>
            </a:r>
            <a:endParaRPr sz="3200" dirty="0">
              <a:latin typeface="Arial"/>
              <a:cs typeface="Arial"/>
            </a:endParaRPr>
          </a:p>
          <a:p>
            <a:pPr marL="527050" indent="-514350">
              <a:lnSpc>
                <a:spcPct val="100000"/>
              </a:lnSpc>
              <a:spcBef>
                <a:spcPts val="770"/>
              </a:spcBef>
              <a:buFont typeface="+mj-lt"/>
              <a:buAutoNum type="arabicPeriod"/>
              <a:tabLst>
                <a:tab pos="354965" algn="l"/>
                <a:tab pos="355600" algn="l"/>
              </a:tabLst>
            </a:pPr>
            <a:r>
              <a:rPr sz="3200" spc="-190" dirty="0">
                <a:latin typeface="Arial"/>
                <a:cs typeface="Arial"/>
              </a:rPr>
              <a:t>Regional</a:t>
            </a:r>
            <a:endParaRPr sz="3200" dirty="0">
              <a:latin typeface="Arial"/>
              <a:cs typeface="Arial"/>
            </a:endParaRPr>
          </a:p>
          <a:p>
            <a:pPr marL="527050" indent="-514350">
              <a:lnSpc>
                <a:spcPct val="100000"/>
              </a:lnSpc>
              <a:spcBef>
                <a:spcPts val="765"/>
              </a:spcBef>
              <a:buFont typeface="+mj-lt"/>
              <a:buAutoNum type="arabicPeriod"/>
              <a:tabLst>
                <a:tab pos="354965" algn="l"/>
                <a:tab pos="355600" algn="l"/>
              </a:tabLst>
            </a:pPr>
            <a:r>
              <a:rPr sz="3200" spc="-204" dirty="0">
                <a:latin typeface="Arial"/>
                <a:cs typeface="Arial"/>
              </a:rPr>
              <a:t>Local</a:t>
            </a:r>
            <a:endParaRPr sz="3200" dirty="0">
              <a:latin typeface="Arial"/>
              <a:cs typeface="Arial"/>
            </a:endParaRPr>
          </a:p>
        </p:txBody>
      </p:sp>
      <p:sp>
        <p:nvSpPr>
          <p:cNvPr id="4" name="object 3"/>
          <p:cNvSpPr txBox="1"/>
          <p:nvPr/>
        </p:nvSpPr>
        <p:spPr>
          <a:xfrm>
            <a:off x="228600" y="3299304"/>
            <a:ext cx="9448800" cy="3953005"/>
          </a:xfrm>
          <a:prstGeom prst="rect">
            <a:avLst/>
          </a:prstGeom>
        </p:spPr>
        <p:txBody>
          <a:bodyPr vert="horz" wrap="square" lIns="0" tIns="13335" rIns="0" bIns="0" rtlCol="0">
            <a:spAutoFit/>
          </a:bodyPr>
          <a:lstStyle/>
          <a:p>
            <a:pPr marL="355600" marR="5080" indent="-342900" algn="just">
              <a:lnSpc>
                <a:spcPct val="100000"/>
              </a:lnSpc>
              <a:spcBef>
                <a:spcPts val="105"/>
              </a:spcBef>
              <a:buFont typeface="Arial"/>
              <a:buChar char="•"/>
              <a:tabLst>
                <a:tab pos="354965" algn="l"/>
                <a:tab pos="355600" algn="l"/>
              </a:tabLst>
            </a:pPr>
            <a:r>
              <a:rPr sz="3200" b="1" dirty="0">
                <a:latin typeface="Trebuchet MS"/>
                <a:cs typeface="Trebuchet MS"/>
              </a:rPr>
              <a:t>Global warming </a:t>
            </a:r>
            <a:r>
              <a:rPr sz="3200" dirty="0">
                <a:latin typeface="Arial"/>
                <a:cs typeface="Arial"/>
              </a:rPr>
              <a:t>is the increase in the </a:t>
            </a:r>
            <a:r>
              <a:rPr sz="3200" dirty="0">
                <a:uFill>
                  <a:solidFill>
                    <a:srgbClr val="0000FF"/>
                  </a:solidFill>
                </a:uFill>
                <a:latin typeface="Arial"/>
                <a:cs typeface="Arial"/>
              </a:rPr>
              <a:t>average  temperature</a:t>
            </a:r>
            <a:r>
              <a:rPr sz="3200" dirty="0">
                <a:latin typeface="Arial"/>
                <a:cs typeface="Arial"/>
              </a:rPr>
              <a:t> of </a:t>
            </a:r>
            <a:r>
              <a:rPr sz="3200" dirty="0">
                <a:uFill>
                  <a:solidFill>
                    <a:srgbClr val="0000FF"/>
                  </a:solidFill>
                </a:uFill>
                <a:latin typeface="Arial"/>
                <a:cs typeface="Arial"/>
              </a:rPr>
              <a:t>Earth</a:t>
            </a:r>
            <a:r>
              <a:rPr sz="3200" dirty="0">
                <a:latin typeface="Arial"/>
                <a:cs typeface="Arial"/>
              </a:rPr>
              <a:t>'s near-surface air and  oceans since the mid-</a:t>
            </a:r>
            <a:r>
              <a:rPr sz="3200" dirty="0">
                <a:uFill>
                  <a:solidFill>
                    <a:srgbClr val="0000FF"/>
                  </a:solidFill>
                </a:uFill>
                <a:latin typeface="Arial"/>
                <a:cs typeface="Arial"/>
              </a:rPr>
              <a:t>20th century</a:t>
            </a:r>
            <a:r>
              <a:rPr sz="3200" dirty="0">
                <a:latin typeface="Arial"/>
                <a:cs typeface="Arial"/>
              </a:rPr>
              <a:t> and its  projected continuation. According to a report  by the </a:t>
            </a:r>
            <a:r>
              <a:rPr sz="3200" dirty="0">
                <a:uFill>
                  <a:solidFill>
                    <a:srgbClr val="0000FF"/>
                  </a:solidFill>
                </a:uFill>
                <a:latin typeface="Arial"/>
                <a:cs typeface="Arial"/>
              </a:rPr>
              <a:t>Intergovernmental Panel on Climate  Change</a:t>
            </a:r>
            <a:r>
              <a:rPr sz="3200" dirty="0">
                <a:latin typeface="Arial"/>
                <a:cs typeface="Arial"/>
              </a:rPr>
              <a:t> (IPCC) global surface temperature  increased 0.74 ± 0.18 °</a:t>
            </a:r>
            <a:r>
              <a:rPr sz="3200" dirty="0">
                <a:uFill>
                  <a:solidFill>
                    <a:srgbClr val="0000FF"/>
                  </a:solidFill>
                </a:uFill>
                <a:latin typeface="Arial"/>
                <a:cs typeface="Arial"/>
              </a:rPr>
              <a:t>C</a:t>
            </a:r>
            <a:r>
              <a:rPr sz="3200" dirty="0">
                <a:latin typeface="Arial"/>
                <a:cs typeface="Arial"/>
              </a:rPr>
              <a:t> (1.33 ± 0.32 °</a:t>
            </a:r>
            <a:r>
              <a:rPr sz="3200" dirty="0">
                <a:uFill>
                  <a:solidFill>
                    <a:srgbClr val="0000FF"/>
                  </a:solidFill>
                </a:uFill>
                <a:latin typeface="Arial"/>
                <a:cs typeface="Arial"/>
              </a:rPr>
              <a:t>F</a:t>
            </a:r>
            <a:r>
              <a:rPr sz="3200" dirty="0">
                <a:latin typeface="Arial"/>
                <a:cs typeface="Arial"/>
              </a:rPr>
              <a:t>)  between the start and the end of the 20th  century.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0" y="304800"/>
            <a:ext cx="3604259" cy="627736"/>
          </a:xfrm>
          <a:prstGeom prst="rect">
            <a:avLst/>
          </a:prstGeom>
        </p:spPr>
        <p:txBody>
          <a:bodyPr vert="horz" wrap="square" lIns="0" tIns="12065" rIns="0" bIns="0" rtlCol="0">
            <a:spAutoFit/>
          </a:bodyPr>
          <a:lstStyle/>
          <a:p>
            <a:pPr marL="12700">
              <a:lnSpc>
                <a:spcPct val="100000"/>
              </a:lnSpc>
              <a:spcBef>
                <a:spcPts val="95"/>
              </a:spcBef>
            </a:pPr>
            <a:r>
              <a:rPr sz="4000" dirty="0"/>
              <a:t>Global warming</a:t>
            </a:r>
          </a:p>
        </p:txBody>
      </p:sp>
      <p:sp>
        <p:nvSpPr>
          <p:cNvPr id="3" name="object 3"/>
          <p:cNvSpPr txBox="1"/>
          <p:nvPr/>
        </p:nvSpPr>
        <p:spPr>
          <a:xfrm>
            <a:off x="533400" y="1073704"/>
            <a:ext cx="9143999" cy="6020879"/>
          </a:xfrm>
          <a:prstGeom prst="rect">
            <a:avLst/>
          </a:prstGeom>
        </p:spPr>
        <p:txBody>
          <a:bodyPr vert="horz" wrap="square" lIns="0" tIns="118110" rIns="0" bIns="0" rtlCol="0">
            <a:spAutoFit/>
          </a:bodyPr>
          <a:lstStyle/>
          <a:p>
            <a:pPr marL="12700">
              <a:lnSpc>
                <a:spcPct val="100000"/>
              </a:lnSpc>
              <a:spcBef>
                <a:spcPts val="930"/>
              </a:spcBef>
              <a:tabLst>
                <a:tab pos="354965" algn="l"/>
                <a:tab pos="355600" algn="l"/>
              </a:tabLst>
            </a:pPr>
            <a:r>
              <a:rPr lang="en-US" sz="3200" dirty="0" smtClean="0">
                <a:solidFill>
                  <a:srgbClr val="FF0000"/>
                </a:solidFill>
                <a:latin typeface="Arial"/>
                <a:cs typeface="Arial"/>
              </a:rPr>
              <a:t>What are the </a:t>
            </a:r>
            <a:r>
              <a:rPr sz="3200" dirty="0" smtClean="0">
                <a:solidFill>
                  <a:srgbClr val="FF0000"/>
                </a:solidFill>
                <a:latin typeface="Arial"/>
                <a:cs typeface="Arial"/>
              </a:rPr>
              <a:t>Effects </a:t>
            </a:r>
            <a:r>
              <a:rPr sz="3200" dirty="0">
                <a:solidFill>
                  <a:srgbClr val="FF0000"/>
                </a:solidFill>
                <a:latin typeface="Arial"/>
                <a:cs typeface="Arial"/>
              </a:rPr>
              <a:t>of Global </a:t>
            </a:r>
            <a:r>
              <a:rPr sz="3200" dirty="0" smtClean="0">
                <a:solidFill>
                  <a:srgbClr val="FF0000"/>
                </a:solidFill>
                <a:latin typeface="Arial"/>
                <a:cs typeface="Arial"/>
              </a:rPr>
              <a:t>Warming</a:t>
            </a:r>
            <a:r>
              <a:rPr lang="en-US" sz="3200" dirty="0" smtClean="0">
                <a:solidFill>
                  <a:srgbClr val="FF0000"/>
                </a:solidFill>
                <a:latin typeface="Arial"/>
                <a:cs typeface="Arial"/>
              </a:rPr>
              <a:t>?</a:t>
            </a:r>
          </a:p>
          <a:p>
            <a:pPr marL="12700">
              <a:lnSpc>
                <a:spcPct val="100000"/>
              </a:lnSpc>
              <a:spcBef>
                <a:spcPts val="930"/>
              </a:spcBef>
              <a:tabLst>
                <a:tab pos="354965" algn="l"/>
                <a:tab pos="355600" algn="l"/>
              </a:tabLst>
            </a:pPr>
            <a:endParaRPr sz="1400" dirty="0">
              <a:solidFill>
                <a:srgbClr val="FF0000"/>
              </a:solidFill>
              <a:latin typeface="Arial"/>
              <a:cs typeface="Arial"/>
            </a:endParaRPr>
          </a:p>
          <a:p>
            <a:pPr marL="756285" marR="5080" lvl="1" indent="-286385">
              <a:lnSpc>
                <a:spcPct val="100000"/>
              </a:lnSpc>
              <a:spcBef>
                <a:spcPts val="620"/>
              </a:spcBef>
              <a:buChar char="–"/>
              <a:tabLst>
                <a:tab pos="756920" algn="l"/>
              </a:tabLst>
            </a:pPr>
            <a:r>
              <a:rPr sz="2400" dirty="0">
                <a:latin typeface="Arial"/>
                <a:cs typeface="Arial"/>
              </a:rPr>
              <a:t>Earth’s average temperature will increase by 1.4 – </a:t>
            </a:r>
            <a:r>
              <a:rPr sz="2400" dirty="0" smtClean="0">
                <a:latin typeface="Arial"/>
                <a:cs typeface="Arial"/>
              </a:rPr>
              <a:t>5.8</a:t>
            </a:r>
            <a:r>
              <a:rPr lang="en-US" sz="2400" dirty="0" smtClean="0">
                <a:latin typeface="Arial"/>
                <a:cs typeface="Arial"/>
              </a:rPr>
              <a:t> </a:t>
            </a:r>
            <a:r>
              <a:rPr sz="2400" dirty="0" smtClean="0">
                <a:latin typeface="Arial"/>
                <a:cs typeface="Arial"/>
              </a:rPr>
              <a:t>C </a:t>
            </a:r>
            <a:r>
              <a:rPr sz="2400" dirty="0">
                <a:latin typeface="Arial"/>
                <a:cs typeface="Arial"/>
              </a:rPr>
              <a:t>by  the year 2100 (IPCC)</a:t>
            </a:r>
          </a:p>
          <a:p>
            <a:pPr marL="756285" marR="478790" lvl="1" indent="-286385">
              <a:lnSpc>
                <a:spcPct val="100000"/>
              </a:lnSpc>
              <a:spcBef>
                <a:spcPts val="575"/>
              </a:spcBef>
              <a:buChar char="–"/>
              <a:tabLst>
                <a:tab pos="756920" algn="l"/>
              </a:tabLst>
            </a:pPr>
            <a:r>
              <a:rPr sz="2400" dirty="0">
                <a:latin typeface="Arial"/>
                <a:cs typeface="Arial"/>
              </a:rPr>
              <a:t>Sea level will rise, caused by the melting of glaciers and  polar ice , with increased temperature</a:t>
            </a:r>
          </a:p>
          <a:p>
            <a:pPr marL="756285" lvl="1" indent="-286385">
              <a:lnSpc>
                <a:spcPct val="100000"/>
              </a:lnSpc>
              <a:spcBef>
                <a:spcPts val="575"/>
              </a:spcBef>
              <a:buChar char="–"/>
              <a:tabLst>
                <a:tab pos="756920" algn="l"/>
              </a:tabLst>
            </a:pPr>
            <a:r>
              <a:rPr sz="2400" dirty="0">
                <a:latin typeface="Arial"/>
                <a:cs typeface="Arial"/>
              </a:rPr>
              <a:t>Increased flooding in coastal wetlands</a:t>
            </a:r>
          </a:p>
          <a:p>
            <a:pPr marL="756285" lvl="1" indent="-286385">
              <a:lnSpc>
                <a:spcPct val="100000"/>
              </a:lnSpc>
              <a:spcBef>
                <a:spcPts val="575"/>
              </a:spcBef>
              <a:buChar char="–"/>
              <a:tabLst>
                <a:tab pos="756920" algn="l"/>
              </a:tabLst>
            </a:pPr>
            <a:r>
              <a:rPr sz="2400" dirty="0">
                <a:latin typeface="Arial"/>
                <a:cs typeface="Arial"/>
              </a:rPr>
              <a:t>Worst impact on agriculture, ecosystem</a:t>
            </a:r>
          </a:p>
          <a:p>
            <a:pPr marL="756285" marR="423545" lvl="1" indent="-286385">
              <a:lnSpc>
                <a:spcPct val="100000"/>
              </a:lnSpc>
              <a:spcBef>
                <a:spcPts val="580"/>
              </a:spcBef>
              <a:buChar char="–"/>
              <a:tabLst>
                <a:tab pos="756920" algn="l"/>
              </a:tabLst>
            </a:pPr>
            <a:r>
              <a:rPr sz="2400" dirty="0">
                <a:latin typeface="Arial"/>
                <a:cs typeface="Arial"/>
              </a:rPr>
              <a:t>Worldwide average rainfall will increase, but the rainfall  pattern will be disrupted</a:t>
            </a:r>
          </a:p>
          <a:p>
            <a:pPr marL="756285" lvl="1" indent="-286385">
              <a:lnSpc>
                <a:spcPct val="100000"/>
              </a:lnSpc>
              <a:spcBef>
                <a:spcPts val="575"/>
              </a:spcBef>
              <a:buChar char="–"/>
              <a:tabLst>
                <a:tab pos="756920" algn="l"/>
              </a:tabLst>
            </a:pPr>
            <a:r>
              <a:rPr sz="2400" dirty="0">
                <a:latin typeface="Arial"/>
                <a:cs typeface="Arial"/>
              </a:rPr>
              <a:t>Impact on bio-diversity</a:t>
            </a:r>
          </a:p>
          <a:p>
            <a:pPr marL="756285" lvl="1" indent="-286385">
              <a:lnSpc>
                <a:spcPct val="100000"/>
              </a:lnSpc>
              <a:spcBef>
                <a:spcPts val="575"/>
              </a:spcBef>
              <a:buChar char="–"/>
              <a:tabLst>
                <a:tab pos="756920" algn="l"/>
              </a:tabLst>
            </a:pPr>
            <a:r>
              <a:rPr sz="2400" dirty="0">
                <a:latin typeface="Arial"/>
                <a:cs typeface="Arial"/>
              </a:rPr>
              <a:t>Threats to human health</a:t>
            </a:r>
          </a:p>
          <a:p>
            <a:pPr marL="756285" marR="653415" lvl="1" indent="-286385">
              <a:lnSpc>
                <a:spcPct val="100000"/>
              </a:lnSpc>
              <a:spcBef>
                <a:spcPts val="575"/>
              </a:spcBef>
              <a:buChar char="–"/>
              <a:tabLst>
                <a:tab pos="756920" algn="l"/>
              </a:tabLst>
            </a:pPr>
            <a:r>
              <a:rPr sz="2400" dirty="0">
                <a:latin typeface="Arial"/>
                <a:cs typeface="Arial"/>
              </a:rPr>
              <a:t>15-17% of Bangladesh could be under water for a one  metre sea level rise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77569" y="1676400"/>
            <a:ext cx="8379461" cy="5505353"/>
          </a:xfrm>
          <a:prstGeom prst="rect">
            <a:avLst/>
          </a:prstGeom>
        </p:spPr>
        <p:txBody>
          <a:bodyPr vert="horz" wrap="square" lIns="0" tIns="118110" rIns="0" bIns="0" rtlCol="0">
            <a:spAutoFit/>
          </a:bodyPr>
          <a:lstStyle/>
          <a:p>
            <a:pPr marL="355600" indent="-342900" algn="just">
              <a:lnSpc>
                <a:spcPct val="100000"/>
              </a:lnSpc>
              <a:spcBef>
                <a:spcPts val="930"/>
              </a:spcBef>
              <a:buChar char="•"/>
              <a:tabLst>
                <a:tab pos="354965" algn="l"/>
                <a:tab pos="355600" algn="l"/>
              </a:tabLst>
            </a:pPr>
            <a:r>
              <a:rPr sz="3200" dirty="0">
                <a:latin typeface="Arial"/>
                <a:cs typeface="Arial"/>
              </a:rPr>
              <a:t>Response:</a:t>
            </a:r>
          </a:p>
          <a:p>
            <a:pPr marL="756285" marR="415925" lvl="1" indent="-286385" algn="just">
              <a:lnSpc>
                <a:spcPct val="100000"/>
              </a:lnSpc>
              <a:spcBef>
                <a:spcPts val="620"/>
              </a:spcBef>
              <a:buChar char="–"/>
              <a:tabLst>
                <a:tab pos="756920" algn="l"/>
              </a:tabLst>
            </a:pPr>
            <a:r>
              <a:rPr sz="2400" dirty="0">
                <a:latin typeface="Arial"/>
                <a:cs typeface="Arial"/>
              </a:rPr>
              <a:t>Kyoto protocol, 1997 shows an agreement is necessary  between nations to cut greenhouse gas emission</a:t>
            </a:r>
          </a:p>
          <a:p>
            <a:pPr marL="756285" marR="5080" lvl="1" indent="-286385" algn="just">
              <a:lnSpc>
                <a:spcPct val="100000"/>
              </a:lnSpc>
              <a:spcBef>
                <a:spcPts val="575"/>
              </a:spcBef>
              <a:buChar char="–"/>
              <a:tabLst>
                <a:tab pos="756920" algn="l"/>
              </a:tabLst>
            </a:pPr>
            <a:r>
              <a:rPr sz="2400" dirty="0">
                <a:latin typeface="Arial"/>
                <a:cs typeface="Arial"/>
              </a:rPr>
              <a:t>Switch over to non fossil fuel energy sources such as solar,  nuclear, wind, hydro etc. from fossil fuel energy source</a:t>
            </a:r>
          </a:p>
          <a:p>
            <a:pPr marL="756285" lvl="1" indent="-286385" algn="just">
              <a:lnSpc>
                <a:spcPct val="100000"/>
              </a:lnSpc>
              <a:spcBef>
                <a:spcPts val="575"/>
              </a:spcBef>
              <a:buChar char="–"/>
              <a:tabLst>
                <a:tab pos="756920" algn="l"/>
              </a:tabLst>
            </a:pPr>
            <a:r>
              <a:rPr sz="2400" dirty="0">
                <a:latin typeface="Arial"/>
                <a:cs typeface="Arial"/>
              </a:rPr>
              <a:t>Increase afforestation and decrease deforestation</a:t>
            </a:r>
          </a:p>
          <a:p>
            <a:pPr marL="756285" lvl="1" indent="-286385" algn="just">
              <a:lnSpc>
                <a:spcPct val="100000"/>
              </a:lnSpc>
              <a:spcBef>
                <a:spcPts val="575"/>
              </a:spcBef>
              <a:buChar char="–"/>
              <a:tabLst>
                <a:tab pos="756920" algn="l"/>
              </a:tabLst>
            </a:pPr>
            <a:r>
              <a:rPr sz="2400" dirty="0">
                <a:latin typeface="Arial"/>
                <a:cs typeface="Arial"/>
              </a:rPr>
              <a:t>Carbon tax</a:t>
            </a:r>
          </a:p>
          <a:p>
            <a:pPr marL="756285" lvl="1" indent="-286385" algn="just">
              <a:lnSpc>
                <a:spcPct val="100000"/>
              </a:lnSpc>
              <a:spcBef>
                <a:spcPts val="580"/>
              </a:spcBef>
              <a:buChar char="–"/>
              <a:tabLst>
                <a:tab pos="756920" algn="l"/>
              </a:tabLst>
            </a:pPr>
            <a:r>
              <a:rPr sz="2400" dirty="0">
                <a:latin typeface="Arial"/>
                <a:cs typeface="Arial"/>
              </a:rPr>
              <a:t>Carbon Trading</a:t>
            </a:r>
          </a:p>
          <a:p>
            <a:pPr marL="756285" marR="300355" lvl="1" indent="-286385" algn="just">
              <a:lnSpc>
                <a:spcPct val="100000"/>
              </a:lnSpc>
              <a:spcBef>
                <a:spcPts val="575"/>
              </a:spcBef>
              <a:buChar char="–"/>
              <a:tabLst>
                <a:tab pos="756920" algn="l"/>
              </a:tabLst>
            </a:pPr>
            <a:r>
              <a:rPr sz="2400" dirty="0">
                <a:latin typeface="Arial"/>
                <a:cs typeface="Arial"/>
              </a:rPr>
              <a:t>Copenhegen summit, 2009 attempted to make legally  binding to the developed nations to reduce greenhouse  gas emission without any legal accord</a:t>
            </a:r>
          </a:p>
        </p:txBody>
      </p:sp>
      <p:sp>
        <p:nvSpPr>
          <p:cNvPr id="3" name="TextBox 2"/>
          <p:cNvSpPr txBox="1"/>
          <p:nvPr/>
        </p:nvSpPr>
        <p:spPr>
          <a:xfrm>
            <a:off x="762000" y="381000"/>
            <a:ext cx="8610600" cy="1077218"/>
          </a:xfrm>
          <a:prstGeom prst="rect">
            <a:avLst/>
          </a:prstGeom>
          <a:noFill/>
        </p:spPr>
        <p:txBody>
          <a:bodyPr wrap="square" rtlCol="0">
            <a:spAutoFit/>
          </a:bodyPr>
          <a:lstStyle/>
          <a:p>
            <a:r>
              <a:rPr lang="en-US" sz="3200" b="1" dirty="0" smtClean="0"/>
              <a:t>What responses are taken to control global warming? </a:t>
            </a:r>
            <a:endParaRPr lang="en-US" sz="32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1733" y="1905000"/>
            <a:ext cx="8912860" cy="4993034"/>
          </a:xfrm>
          <a:prstGeom prst="rect">
            <a:avLst/>
          </a:prstGeom>
        </p:spPr>
        <p:txBody>
          <a:bodyPr vert="horz" wrap="square" lIns="0" tIns="67945" rIns="0" bIns="0" rtlCol="0">
            <a:spAutoFit/>
          </a:bodyPr>
          <a:lstStyle/>
          <a:p>
            <a:pPr marL="355600" marR="1209675" indent="-342900" algn="just">
              <a:lnSpc>
                <a:spcPts val="3460"/>
              </a:lnSpc>
              <a:spcBef>
                <a:spcPts val="535"/>
              </a:spcBef>
              <a:buChar char="•"/>
              <a:tabLst>
                <a:tab pos="354965" algn="l"/>
                <a:tab pos="355600" algn="l"/>
              </a:tabLst>
            </a:pPr>
            <a:r>
              <a:rPr sz="3200" dirty="0">
                <a:latin typeface="Arial"/>
                <a:cs typeface="Arial"/>
              </a:rPr>
              <a:t>Responses: Adaptation and Mitigation  measures for Bangladesh</a:t>
            </a:r>
          </a:p>
          <a:p>
            <a:pPr marL="756285" marR="5080" lvl="1" indent="-286385" algn="just">
              <a:lnSpc>
                <a:spcPts val="3020"/>
              </a:lnSpc>
              <a:spcBef>
                <a:spcPts val="680"/>
              </a:spcBef>
              <a:buChar char="–"/>
              <a:tabLst>
                <a:tab pos="756920" algn="l"/>
              </a:tabLst>
            </a:pPr>
            <a:r>
              <a:rPr sz="2800" dirty="0">
                <a:latin typeface="Arial"/>
                <a:cs typeface="Arial"/>
              </a:rPr>
              <a:t>BD Govt. has formulated the National Adaptation  Programme of Action (NAPA) in 2005 and  Bangladesh Climate Change Strategy and Action  Plan (BCCSAP) in 2008</a:t>
            </a:r>
          </a:p>
          <a:p>
            <a:pPr marL="756285" marR="33020" lvl="1" indent="-286385" algn="just">
              <a:lnSpc>
                <a:spcPts val="3020"/>
              </a:lnSpc>
              <a:spcBef>
                <a:spcPts val="690"/>
              </a:spcBef>
              <a:buChar char="–"/>
              <a:tabLst>
                <a:tab pos="756920" algn="l"/>
              </a:tabLst>
            </a:pPr>
            <a:r>
              <a:rPr sz="2800" dirty="0">
                <a:latin typeface="Arial"/>
                <a:cs typeface="Arial"/>
              </a:rPr>
              <a:t>BCCSAP, 2009 has identified six priority areas:  food security, social protection and health;  disaster management; infrastructure; research  and knowledge management; mitigation and low  carbon development; capacity building and  institutional strengthening</a:t>
            </a:r>
          </a:p>
        </p:txBody>
      </p:sp>
      <p:sp>
        <p:nvSpPr>
          <p:cNvPr id="3" name="TextBox 2"/>
          <p:cNvSpPr txBox="1"/>
          <p:nvPr/>
        </p:nvSpPr>
        <p:spPr>
          <a:xfrm>
            <a:off x="823993" y="184853"/>
            <a:ext cx="8610600" cy="1077218"/>
          </a:xfrm>
          <a:prstGeom prst="rect">
            <a:avLst/>
          </a:prstGeom>
          <a:noFill/>
        </p:spPr>
        <p:txBody>
          <a:bodyPr wrap="square" rtlCol="0">
            <a:spAutoFit/>
          </a:bodyPr>
          <a:lstStyle/>
          <a:p>
            <a:r>
              <a:rPr lang="en-US" sz="3200" b="1" dirty="0" smtClean="0"/>
              <a:t>What responses are taken in Bangladesh to control global warming? </a:t>
            </a:r>
            <a:endParaRPr lang="en-US" sz="3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5185" y="1981200"/>
            <a:ext cx="8063230" cy="5163593"/>
          </a:xfrm>
          <a:prstGeom prst="rect">
            <a:avLst/>
          </a:prstGeom>
        </p:spPr>
        <p:txBody>
          <a:bodyPr vert="horz" wrap="square" lIns="0" tIns="13335" rIns="0" bIns="0" rtlCol="0">
            <a:spAutoFit/>
          </a:bodyPr>
          <a:lstStyle/>
          <a:p>
            <a:pPr marL="355600" marR="5080" indent="-342900">
              <a:lnSpc>
                <a:spcPct val="100000"/>
              </a:lnSpc>
              <a:spcBef>
                <a:spcPts val="105"/>
              </a:spcBef>
              <a:buChar char="•"/>
              <a:tabLst>
                <a:tab pos="354965" algn="l"/>
                <a:tab pos="355600" algn="l"/>
              </a:tabLst>
            </a:pPr>
            <a:r>
              <a:rPr sz="3200" dirty="0">
                <a:latin typeface="Arial"/>
                <a:cs typeface="Arial"/>
              </a:rPr>
              <a:t>Adaptation policies and measures are required  in the following areas:</a:t>
            </a:r>
          </a:p>
          <a:p>
            <a:pPr marL="756285" lvl="1" indent="-286385">
              <a:lnSpc>
                <a:spcPct val="100000"/>
              </a:lnSpc>
              <a:spcBef>
                <a:spcPts val="685"/>
              </a:spcBef>
              <a:buChar char="–"/>
              <a:tabLst>
                <a:tab pos="756920" algn="l"/>
              </a:tabLst>
            </a:pPr>
            <a:r>
              <a:rPr sz="2800" dirty="0">
                <a:latin typeface="Arial"/>
                <a:cs typeface="Arial"/>
              </a:rPr>
              <a:t>Agriculture, forestry and fisheries</a:t>
            </a:r>
          </a:p>
          <a:p>
            <a:pPr marL="756285" lvl="1" indent="-286385">
              <a:lnSpc>
                <a:spcPct val="100000"/>
              </a:lnSpc>
              <a:spcBef>
                <a:spcPts val="675"/>
              </a:spcBef>
              <a:buChar char="–"/>
              <a:tabLst>
                <a:tab pos="756920" algn="l"/>
              </a:tabLst>
            </a:pPr>
            <a:r>
              <a:rPr sz="2800" dirty="0">
                <a:latin typeface="Arial"/>
                <a:cs typeface="Arial"/>
              </a:rPr>
              <a:t>Water supplies</a:t>
            </a:r>
          </a:p>
          <a:p>
            <a:pPr marL="756285" lvl="1" indent="-286385">
              <a:lnSpc>
                <a:spcPct val="100000"/>
              </a:lnSpc>
              <a:spcBef>
                <a:spcPts val="670"/>
              </a:spcBef>
              <a:buChar char="–"/>
              <a:tabLst>
                <a:tab pos="756920" algn="l"/>
              </a:tabLst>
            </a:pPr>
            <a:r>
              <a:rPr sz="2800" dirty="0">
                <a:latin typeface="Arial"/>
                <a:cs typeface="Arial"/>
              </a:rPr>
              <a:t>Extreme events</a:t>
            </a:r>
          </a:p>
          <a:p>
            <a:pPr marL="756285" lvl="1" indent="-286385">
              <a:lnSpc>
                <a:spcPct val="100000"/>
              </a:lnSpc>
              <a:spcBef>
                <a:spcPts val="670"/>
              </a:spcBef>
              <a:buChar char="–"/>
              <a:tabLst>
                <a:tab pos="756920" algn="l"/>
              </a:tabLst>
            </a:pPr>
            <a:r>
              <a:rPr sz="2800" dirty="0">
                <a:latin typeface="Arial"/>
                <a:cs typeface="Arial"/>
              </a:rPr>
              <a:t>Capacity building including research</a:t>
            </a:r>
          </a:p>
          <a:p>
            <a:pPr marL="756285" lvl="1" indent="-286385">
              <a:lnSpc>
                <a:spcPct val="100000"/>
              </a:lnSpc>
              <a:spcBef>
                <a:spcPts val="675"/>
              </a:spcBef>
              <a:buChar char="–"/>
              <a:tabLst>
                <a:tab pos="756920" algn="l"/>
              </a:tabLst>
            </a:pPr>
            <a:r>
              <a:rPr sz="2800" dirty="0">
                <a:latin typeface="Arial"/>
                <a:cs typeface="Arial"/>
              </a:rPr>
              <a:t>Coastal zones</a:t>
            </a:r>
          </a:p>
          <a:p>
            <a:pPr marL="756285" lvl="1" indent="-286385">
              <a:lnSpc>
                <a:spcPct val="100000"/>
              </a:lnSpc>
              <a:spcBef>
                <a:spcPts val="670"/>
              </a:spcBef>
              <a:buChar char="–"/>
              <a:tabLst>
                <a:tab pos="756920" algn="l"/>
              </a:tabLst>
            </a:pPr>
            <a:r>
              <a:rPr sz="2800" dirty="0">
                <a:latin typeface="Arial"/>
                <a:cs typeface="Arial"/>
              </a:rPr>
              <a:t>Infrastructure</a:t>
            </a:r>
          </a:p>
          <a:p>
            <a:pPr marL="756285" lvl="1" indent="-286385">
              <a:lnSpc>
                <a:spcPct val="100000"/>
              </a:lnSpc>
              <a:spcBef>
                <a:spcPts val="675"/>
              </a:spcBef>
              <a:buChar char="–"/>
              <a:tabLst>
                <a:tab pos="756920" algn="l"/>
              </a:tabLst>
            </a:pPr>
            <a:r>
              <a:rPr sz="2800" dirty="0">
                <a:latin typeface="Arial"/>
                <a:cs typeface="Arial"/>
              </a:rPr>
              <a:t>Human health</a:t>
            </a:r>
          </a:p>
          <a:p>
            <a:pPr marL="756285" lvl="1" indent="-286385">
              <a:lnSpc>
                <a:spcPct val="100000"/>
              </a:lnSpc>
              <a:spcBef>
                <a:spcPts val="670"/>
              </a:spcBef>
              <a:buChar char="–"/>
              <a:tabLst>
                <a:tab pos="756920" algn="l"/>
              </a:tabLst>
            </a:pPr>
            <a:r>
              <a:rPr sz="2800" dirty="0">
                <a:latin typeface="Arial"/>
                <a:cs typeface="Arial"/>
              </a:rPr>
              <a:t>National policies</a:t>
            </a:r>
          </a:p>
        </p:txBody>
      </p:sp>
      <p:sp>
        <p:nvSpPr>
          <p:cNvPr id="3" name="Rectangle 2"/>
          <p:cNvSpPr/>
          <p:nvPr/>
        </p:nvSpPr>
        <p:spPr>
          <a:xfrm>
            <a:off x="685800" y="533400"/>
            <a:ext cx="8686800" cy="954107"/>
          </a:xfrm>
          <a:prstGeom prst="rect">
            <a:avLst/>
          </a:prstGeom>
        </p:spPr>
        <p:txBody>
          <a:bodyPr wrap="square">
            <a:spAutoFit/>
          </a:bodyPr>
          <a:lstStyle/>
          <a:p>
            <a:pPr marL="469900" marR="5080" indent="-457200">
              <a:lnSpc>
                <a:spcPct val="100000"/>
              </a:lnSpc>
              <a:spcBef>
                <a:spcPts val="105"/>
              </a:spcBef>
              <a:buFont typeface="Wingdings" panose="05000000000000000000" pitchFamily="2" charset="2"/>
              <a:buChar char="q"/>
              <a:tabLst>
                <a:tab pos="354965" algn="l"/>
                <a:tab pos="355600" algn="l"/>
              </a:tabLst>
            </a:pPr>
            <a:r>
              <a:rPr lang="en-US" sz="2800" dirty="0" smtClean="0">
                <a:solidFill>
                  <a:srgbClr val="FF0000"/>
                </a:solidFill>
                <a:latin typeface="Arial"/>
                <a:cs typeface="Arial"/>
              </a:rPr>
              <a:t>Write the name of areas where Adaptation </a:t>
            </a:r>
            <a:r>
              <a:rPr lang="en-US" sz="2800" dirty="0">
                <a:solidFill>
                  <a:srgbClr val="FF0000"/>
                </a:solidFill>
                <a:latin typeface="Arial"/>
                <a:cs typeface="Arial"/>
              </a:rPr>
              <a:t>policies and measures are </a:t>
            </a:r>
            <a:r>
              <a:rPr lang="en-US" sz="2800" dirty="0" smtClean="0">
                <a:solidFill>
                  <a:srgbClr val="FF0000"/>
                </a:solidFill>
                <a:latin typeface="Arial"/>
                <a:cs typeface="Arial"/>
              </a:rPr>
              <a:t>required?</a:t>
            </a:r>
            <a:endParaRPr lang="en-US" sz="2800" dirty="0">
              <a:solidFill>
                <a:srgbClr val="FF0000"/>
              </a:solidFill>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5800" y="457200"/>
            <a:ext cx="8839200" cy="5177058"/>
          </a:xfrm>
          <a:prstGeom prst="rect">
            <a:avLst/>
          </a:prstGeom>
        </p:spPr>
        <p:txBody>
          <a:bodyPr vert="horz" wrap="square" lIns="0" tIns="69850" rIns="0" bIns="0" rtlCol="0">
            <a:spAutoFit/>
          </a:bodyPr>
          <a:lstStyle/>
          <a:p>
            <a:pPr marL="2898140" algn="just">
              <a:lnSpc>
                <a:spcPct val="100000"/>
              </a:lnSpc>
              <a:spcBef>
                <a:spcPts val="550"/>
              </a:spcBef>
            </a:pPr>
            <a:r>
              <a:rPr sz="3200" dirty="0" smtClean="0">
                <a:solidFill>
                  <a:srgbClr val="FF0000"/>
                </a:solidFill>
                <a:latin typeface="Arial"/>
                <a:cs typeface="Arial"/>
              </a:rPr>
              <a:t>BIODIVERSITY</a:t>
            </a:r>
            <a:endParaRPr lang="en-US" sz="3200" dirty="0" smtClean="0">
              <a:solidFill>
                <a:srgbClr val="FF0000"/>
              </a:solidFill>
              <a:latin typeface="Arial"/>
              <a:cs typeface="Arial"/>
            </a:endParaRPr>
          </a:p>
          <a:p>
            <a:pPr marL="2898140" algn="just">
              <a:lnSpc>
                <a:spcPct val="100000"/>
              </a:lnSpc>
              <a:spcBef>
                <a:spcPts val="550"/>
              </a:spcBef>
            </a:pPr>
            <a:endParaRPr sz="3200" dirty="0">
              <a:latin typeface="Arial"/>
              <a:cs typeface="Arial"/>
            </a:endParaRPr>
          </a:p>
          <a:p>
            <a:pPr marL="355600" marR="5080" indent="-342900" algn="just">
              <a:lnSpc>
                <a:spcPct val="100000"/>
              </a:lnSpc>
              <a:spcBef>
                <a:spcPts val="455"/>
              </a:spcBef>
              <a:buChar char="•"/>
              <a:tabLst>
                <a:tab pos="354965" algn="l"/>
                <a:tab pos="355600" algn="l"/>
              </a:tabLst>
            </a:pPr>
            <a:r>
              <a:rPr sz="2800" dirty="0">
                <a:latin typeface="Arial"/>
                <a:cs typeface="Arial"/>
              </a:rPr>
              <a:t>Biodiversity provides resources for food,  construction and raw materials for industry. It  provides the basis for improvement for  domesticated species, maintains functions of  ecosystem, stores and cycles nutrients  essential for life, absorbs and breakdowns  pollutants, recharge groundwater, protects  catchment basins, protect soil from excessive  erosion etc.</a:t>
            </a:r>
          </a:p>
          <a:p>
            <a:pPr marL="355600" marR="881380" indent="-342900" algn="just">
              <a:lnSpc>
                <a:spcPct val="100000"/>
              </a:lnSpc>
              <a:spcBef>
                <a:spcPts val="765"/>
              </a:spcBef>
              <a:buChar char="•"/>
              <a:tabLst>
                <a:tab pos="354965" algn="l"/>
                <a:tab pos="355600" algn="l"/>
              </a:tabLst>
            </a:pPr>
            <a:r>
              <a:rPr sz="2800" dirty="0">
                <a:latin typeface="Arial"/>
                <a:cs typeface="Arial"/>
              </a:rPr>
              <a:t>Natural and Anthropogenic activities are  responsible for the loss of Biodiversity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1219200"/>
            <a:ext cx="8989060" cy="5443157"/>
          </a:xfrm>
          <a:prstGeom prst="rect">
            <a:avLst/>
          </a:prstGeom>
        </p:spPr>
        <p:txBody>
          <a:bodyPr vert="horz" wrap="square" lIns="0" tIns="13335" rIns="0" bIns="0" rtlCol="0">
            <a:spAutoFit/>
          </a:bodyPr>
          <a:lstStyle/>
          <a:p>
            <a:pPr marL="355600" marR="5080" indent="-342900" algn="just">
              <a:lnSpc>
                <a:spcPct val="100000"/>
              </a:lnSpc>
              <a:spcBef>
                <a:spcPts val="105"/>
              </a:spcBef>
              <a:buChar char="•"/>
              <a:tabLst>
                <a:tab pos="354965" algn="l"/>
                <a:tab pos="355600" algn="l"/>
              </a:tabLst>
            </a:pPr>
            <a:r>
              <a:rPr sz="3200" dirty="0">
                <a:latin typeface="Arial"/>
                <a:cs typeface="Arial"/>
              </a:rPr>
              <a:t>Habitat degradation/loss is one of the major  causes of biodiversity loss. Habitat loss occurs  in three ways: </a:t>
            </a:r>
            <a:endParaRPr lang="en-US" sz="3200" dirty="0" smtClean="0">
              <a:latin typeface="Arial"/>
              <a:cs typeface="Arial"/>
            </a:endParaRPr>
          </a:p>
          <a:p>
            <a:pPr marL="12700" marR="5080" algn="just">
              <a:lnSpc>
                <a:spcPct val="100000"/>
              </a:lnSpc>
              <a:spcBef>
                <a:spcPts val="105"/>
              </a:spcBef>
              <a:tabLst>
                <a:tab pos="354965" algn="l"/>
                <a:tab pos="355600" algn="l"/>
              </a:tabLst>
            </a:pPr>
            <a:r>
              <a:rPr sz="3200" dirty="0" err="1" smtClean="0">
                <a:latin typeface="Arial"/>
                <a:cs typeface="Arial"/>
              </a:rPr>
              <a:t>i</a:t>
            </a:r>
            <a:r>
              <a:rPr sz="3200" dirty="0">
                <a:latin typeface="Arial"/>
                <a:cs typeface="Arial"/>
              </a:rPr>
              <a:t>) whole ecosystem is destroyed  or converted into farmlands, exotic forests and  settlements </a:t>
            </a:r>
            <a:endParaRPr lang="en-US" sz="3200" dirty="0" smtClean="0">
              <a:latin typeface="Arial"/>
              <a:cs typeface="Arial"/>
            </a:endParaRPr>
          </a:p>
          <a:p>
            <a:pPr marL="12700" marR="5080" algn="just">
              <a:lnSpc>
                <a:spcPct val="100000"/>
              </a:lnSpc>
              <a:spcBef>
                <a:spcPts val="105"/>
              </a:spcBef>
              <a:tabLst>
                <a:tab pos="354965" algn="l"/>
                <a:tab pos="355600" algn="l"/>
              </a:tabLst>
            </a:pPr>
            <a:r>
              <a:rPr sz="3200" dirty="0" smtClean="0">
                <a:latin typeface="Arial"/>
                <a:cs typeface="Arial"/>
              </a:rPr>
              <a:t>ii</a:t>
            </a:r>
            <a:r>
              <a:rPr sz="3200" dirty="0">
                <a:latin typeface="Arial"/>
                <a:cs typeface="Arial"/>
              </a:rPr>
              <a:t>) ecosystem is partially removed,  creating islands surrounded by farmlands, </a:t>
            </a:r>
            <a:endParaRPr lang="en-US" sz="3200" dirty="0" smtClean="0">
              <a:latin typeface="Arial"/>
              <a:cs typeface="Arial"/>
            </a:endParaRPr>
          </a:p>
          <a:p>
            <a:pPr marL="12700" marR="5080" algn="just">
              <a:lnSpc>
                <a:spcPct val="100000"/>
              </a:lnSpc>
              <a:spcBef>
                <a:spcPts val="105"/>
              </a:spcBef>
              <a:tabLst>
                <a:tab pos="354965" algn="l"/>
                <a:tab pos="355600" algn="l"/>
              </a:tabLst>
            </a:pPr>
            <a:r>
              <a:rPr sz="3200" dirty="0" smtClean="0">
                <a:latin typeface="Arial"/>
                <a:cs typeface="Arial"/>
              </a:rPr>
              <a:t>iii</a:t>
            </a:r>
            <a:r>
              <a:rPr sz="3200" dirty="0">
                <a:latin typeface="Arial"/>
                <a:cs typeface="Arial"/>
              </a:rPr>
              <a:t>) </a:t>
            </a:r>
            <a:r>
              <a:rPr sz="3200" dirty="0" smtClean="0">
                <a:latin typeface="Arial"/>
                <a:cs typeface="Arial"/>
              </a:rPr>
              <a:t>ecosystems </a:t>
            </a:r>
            <a:r>
              <a:rPr sz="3200" dirty="0">
                <a:latin typeface="Arial"/>
                <a:cs typeface="Arial"/>
              </a:rPr>
              <a:t>are degraded by the loss of  species and disruption of their ecological  processes. The habitat degradation can occur  in many ways, like in patches, in waves or as  linear.</a:t>
            </a:r>
          </a:p>
        </p:txBody>
      </p:sp>
      <p:sp>
        <p:nvSpPr>
          <p:cNvPr id="3" name="Rectangle 2"/>
          <p:cNvSpPr/>
          <p:nvPr/>
        </p:nvSpPr>
        <p:spPr>
          <a:xfrm>
            <a:off x="569562" y="304800"/>
            <a:ext cx="9184037" cy="646331"/>
          </a:xfrm>
          <a:prstGeom prst="rect">
            <a:avLst/>
          </a:prstGeom>
        </p:spPr>
        <p:txBody>
          <a:bodyPr wrap="square">
            <a:spAutoFit/>
          </a:bodyPr>
          <a:lstStyle/>
          <a:p>
            <a:r>
              <a:rPr lang="en-US" sz="3600" dirty="0" smtClean="0">
                <a:solidFill>
                  <a:srgbClr val="FF0000"/>
                </a:solidFill>
              </a:rPr>
              <a:t>How </a:t>
            </a:r>
            <a:r>
              <a:rPr lang="en-US" sz="3600" dirty="0">
                <a:solidFill>
                  <a:srgbClr val="FF0000"/>
                </a:solidFill>
              </a:rPr>
              <a:t> loss </a:t>
            </a:r>
            <a:r>
              <a:rPr lang="en-US" sz="3600" dirty="0" smtClean="0">
                <a:solidFill>
                  <a:srgbClr val="FF0000"/>
                </a:solidFill>
              </a:rPr>
              <a:t> of habitat occurs for biodiversity?</a:t>
            </a:r>
            <a:endParaRPr lang="en-US" sz="3600"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228600"/>
            <a:ext cx="8001000" cy="999530"/>
          </a:xfrm>
          <a:prstGeom prst="rect">
            <a:avLst/>
          </a:prstGeom>
          <a:noFill/>
        </p:spPr>
        <p:txBody>
          <a:bodyPr wrap="square" lIns="91440" tIns="45720" rIns="91440" bIns="45720">
            <a:prstTxWarp prst="textChevronInverted">
              <a:avLst/>
            </a:prstTxWarp>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Break: We need to DANCE</a:t>
            </a:r>
            <a:endParaRPr lang="en-US" sz="54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854" y="1752600"/>
            <a:ext cx="9657292" cy="5562600"/>
          </a:xfrm>
          <a:prstGeom prst="rect">
            <a:avLst/>
          </a:prstGeom>
        </p:spPr>
      </p:pic>
    </p:spTree>
    <p:extLst>
      <p:ext uri="{BB962C8B-B14F-4D97-AF65-F5344CB8AC3E}">
        <p14:creationId xmlns:p14="http://schemas.microsoft.com/office/powerpoint/2010/main" val="1314956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TotalTime>
  <Words>953</Words>
  <Application>Microsoft Office PowerPoint</Application>
  <PresentationFormat>Custom</PresentationFormat>
  <Paragraphs>133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Trebuchet MS</vt:lpstr>
      <vt:lpstr>Wingdings</vt:lpstr>
      <vt:lpstr>Office Theme</vt:lpstr>
      <vt:lpstr>PowerPoint Presentation</vt:lpstr>
      <vt:lpstr>Environmental Issues &amp; Priorities</vt:lpstr>
      <vt:lpstr>Global warming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Measures to conserve biodiversity</vt:lpstr>
      <vt:lpstr>Environmental Issues</vt:lpstr>
      <vt:lpstr>Environmental Issues</vt:lpstr>
      <vt:lpstr>Priority Areas</vt:lpstr>
      <vt:lpstr>Priority Areas (Cont…)</vt:lpstr>
      <vt:lpstr>Ecological Foot Print</vt:lpstr>
      <vt:lpstr>Ecological Foot Print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437: Environmental and  Sustainable Management</dc:title>
  <cp:lastModifiedBy>Windows User</cp:lastModifiedBy>
  <cp:revision>22</cp:revision>
  <dcterms:created xsi:type="dcterms:W3CDTF">2019-06-09T06:41:51Z</dcterms:created>
  <dcterms:modified xsi:type="dcterms:W3CDTF">2020-02-12T11:09:08Z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2015-12-18T00:00:00Z</vt:filetime>
  </property>
  <property fmtid="{D5CDD505-2E9C-101B-9397-08002B2CF9AE}" pid="3" name="Creator">
    <vt:lpwstr>Nitro Pro 9  (9. 5. 1. 5)</vt:lpwstr>
  </property>
  <property fmtid="{D5CDD505-2E9C-101B-9397-08002B2CF9AE}" pid="4" name="LastSaved">
    <vt:filetime>2019-06-09T00:00:00Z</vt:filetime>
  </property>
</Properties>
</file>