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30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90" r:id="rId35"/>
    <p:sldId id="291" r:id="rId36"/>
    <p:sldId id="292" r:id="rId37"/>
    <p:sldId id="293" r:id="rId38"/>
    <p:sldId id="303" r:id="rId39"/>
    <p:sldId id="294" r:id="rId40"/>
    <p:sldId id="295" r:id="rId41"/>
    <p:sldId id="305" r:id="rId42"/>
    <p:sldId id="296" r:id="rId43"/>
    <p:sldId id="297" r:id="rId44"/>
    <p:sldId id="298" r:id="rId45"/>
    <p:sldId id="299" r:id="rId46"/>
    <p:sldId id="300" r:id="rId47"/>
    <p:sldId id="301" r:id="rId48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3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23C8A-3AEB-4331-A322-09E3FA85D4AC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C46BD-174D-43F8-839D-8065A06F1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5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C46BD-174D-43F8-839D-8065A06F1C9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8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491" y="133691"/>
            <a:ext cx="9297416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2100" y="2902457"/>
            <a:ext cx="9322435" cy="3865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olss.net/sample-chapters/c09/e4-11-02-00.pdf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reedconsultingbd.com/media/k2/attachments/Are_textile_industries_the_main_so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00" y="1828800"/>
            <a:ext cx="8915400" cy="2427588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90"/>
              </a:spcBef>
            </a:pPr>
            <a:r>
              <a:rPr sz="4400" dirty="0">
                <a:latin typeface="Arial"/>
                <a:cs typeface="Arial"/>
              </a:rPr>
              <a:t>Environmental</a:t>
            </a:r>
            <a:r>
              <a:rPr sz="4400" spc="-75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Implications</a:t>
            </a:r>
          </a:p>
          <a:p>
            <a:pPr marR="790575" algn="ctr">
              <a:lnSpc>
                <a:spcPct val="100000"/>
              </a:lnSpc>
              <a:spcBef>
                <a:spcPts val="994"/>
              </a:spcBef>
            </a:pPr>
            <a:r>
              <a:rPr sz="4400" spc="-5" dirty="0">
                <a:latin typeface="Arial"/>
                <a:cs typeface="Arial"/>
              </a:rPr>
              <a:t>of</a:t>
            </a:r>
            <a:endParaRPr sz="4400" dirty="0">
              <a:latin typeface="Arial"/>
              <a:cs typeface="Arial"/>
            </a:endParaRPr>
          </a:p>
          <a:p>
            <a:pPr marL="300990" algn="ctr">
              <a:lnSpc>
                <a:spcPct val="100000"/>
              </a:lnSpc>
              <a:spcBef>
                <a:spcPts val="1000"/>
              </a:spcBef>
              <a:tabLst>
                <a:tab pos="2732405" algn="l"/>
              </a:tabLst>
            </a:pPr>
            <a:r>
              <a:rPr sz="4400" dirty="0">
                <a:latin typeface="Arial"/>
                <a:cs typeface="Arial"/>
              </a:rPr>
              <a:t>Sectoral</a:t>
            </a:r>
            <a:r>
              <a:rPr lang="en-US" sz="4400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Development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18915" y="1886711"/>
            <a:ext cx="2250948" cy="3392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71086" y="2250160"/>
            <a:ext cx="1374775" cy="705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9920" marR="5080" indent="-617220">
              <a:lnSpc>
                <a:spcPct val="159300"/>
              </a:lnSpc>
              <a:spcBef>
                <a:spcPts val="95"/>
              </a:spcBef>
            </a:pPr>
            <a:r>
              <a:rPr sz="1400" b="1" spc="-5" dirty="0">
                <a:latin typeface="Arial"/>
                <a:cs typeface="Arial"/>
              </a:rPr>
              <a:t>Plant</a:t>
            </a:r>
            <a:r>
              <a:rPr sz="1400" b="1" spc="-16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processes  </a:t>
            </a:r>
            <a:r>
              <a:rPr sz="1400" b="1" spc="-10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01566" y="3099943"/>
            <a:ext cx="13150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Unit</a:t>
            </a:r>
            <a:r>
              <a:rPr sz="1400" b="1" spc="-1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93264" y="2359151"/>
            <a:ext cx="1036319" cy="2441575"/>
          </a:xfrm>
          <a:custGeom>
            <a:avLst/>
            <a:gdLst/>
            <a:ahLst/>
            <a:cxnLst/>
            <a:rect l="l" t="t" r="r" b="b"/>
            <a:pathLst>
              <a:path w="1036320" h="2441575">
                <a:moveTo>
                  <a:pt x="1036320" y="2392680"/>
                </a:moveTo>
                <a:lnTo>
                  <a:pt x="1025766" y="2386660"/>
                </a:lnTo>
                <a:lnTo>
                  <a:pt x="1017524" y="2381783"/>
                </a:lnTo>
                <a:lnTo>
                  <a:pt x="1017524" y="2391918"/>
                </a:lnTo>
                <a:lnTo>
                  <a:pt x="1013167" y="2394458"/>
                </a:lnTo>
                <a:lnTo>
                  <a:pt x="1013167" y="2391918"/>
                </a:lnTo>
                <a:lnTo>
                  <a:pt x="1013167" y="2389390"/>
                </a:lnTo>
                <a:lnTo>
                  <a:pt x="1017524" y="2391918"/>
                </a:lnTo>
                <a:lnTo>
                  <a:pt x="1017524" y="2381783"/>
                </a:lnTo>
                <a:lnTo>
                  <a:pt x="952500" y="2343912"/>
                </a:lnTo>
                <a:lnTo>
                  <a:pt x="949452" y="2342388"/>
                </a:lnTo>
                <a:lnTo>
                  <a:pt x="946404" y="2342388"/>
                </a:lnTo>
                <a:lnTo>
                  <a:pt x="946404" y="2345436"/>
                </a:lnTo>
                <a:lnTo>
                  <a:pt x="944880" y="2346960"/>
                </a:lnTo>
                <a:lnTo>
                  <a:pt x="944880" y="2350008"/>
                </a:lnTo>
                <a:lnTo>
                  <a:pt x="947928" y="2351532"/>
                </a:lnTo>
                <a:lnTo>
                  <a:pt x="1008761" y="2386838"/>
                </a:lnTo>
                <a:lnTo>
                  <a:pt x="0" y="2386838"/>
                </a:lnTo>
                <a:lnTo>
                  <a:pt x="0" y="2391918"/>
                </a:lnTo>
                <a:lnTo>
                  <a:pt x="0" y="2396998"/>
                </a:lnTo>
                <a:lnTo>
                  <a:pt x="1008761" y="2396998"/>
                </a:lnTo>
                <a:lnTo>
                  <a:pt x="947928" y="2432304"/>
                </a:lnTo>
                <a:lnTo>
                  <a:pt x="944880" y="2433828"/>
                </a:lnTo>
                <a:lnTo>
                  <a:pt x="944880" y="2436876"/>
                </a:lnTo>
                <a:lnTo>
                  <a:pt x="946404" y="2438400"/>
                </a:lnTo>
                <a:lnTo>
                  <a:pt x="946404" y="2441448"/>
                </a:lnTo>
                <a:lnTo>
                  <a:pt x="949452" y="2441448"/>
                </a:lnTo>
                <a:lnTo>
                  <a:pt x="952500" y="2439924"/>
                </a:lnTo>
                <a:lnTo>
                  <a:pt x="1028192" y="2397252"/>
                </a:lnTo>
                <a:lnTo>
                  <a:pt x="1036320" y="2392680"/>
                </a:lnTo>
                <a:close/>
              </a:path>
              <a:path w="1036320" h="2441575">
                <a:moveTo>
                  <a:pt x="1036320" y="1805940"/>
                </a:moveTo>
                <a:lnTo>
                  <a:pt x="1028192" y="1801368"/>
                </a:lnTo>
                <a:lnTo>
                  <a:pt x="1025652" y="1799945"/>
                </a:lnTo>
                <a:lnTo>
                  <a:pt x="1025652" y="1802892"/>
                </a:lnTo>
                <a:lnTo>
                  <a:pt x="1024128" y="1802904"/>
                </a:lnTo>
                <a:lnTo>
                  <a:pt x="1025652" y="1802892"/>
                </a:lnTo>
                <a:lnTo>
                  <a:pt x="1025652" y="1799945"/>
                </a:lnTo>
                <a:lnTo>
                  <a:pt x="1017524" y="1795360"/>
                </a:lnTo>
                <a:lnTo>
                  <a:pt x="1017524" y="1806702"/>
                </a:lnTo>
                <a:lnTo>
                  <a:pt x="1013599" y="1808988"/>
                </a:lnTo>
                <a:lnTo>
                  <a:pt x="1013599" y="1806448"/>
                </a:lnTo>
                <a:lnTo>
                  <a:pt x="1012723" y="1806448"/>
                </a:lnTo>
                <a:lnTo>
                  <a:pt x="1012723" y="1803920"/>
                </a:lnTo>
                <a:lnTo>
                  <a:pt x="1017524" y="1806702"/>
                </a:lnTo>
                <a:lnTo>
                  <a:pt x="1017524" y="1795360"/>
                </a:lnTo>
                <a:lnTo>
                  <a:pt x="952500" y="1758696"/>
                </a:lnTo>
                <a:lnTo>
                  <a:pt x="949452" y="1757172"/>
                </a:lnTo>
                <a:lnTo>
                  <a:pt x="946404" y="1757172"/>
                </a:lnTo>
                <a:lnTo>
                  <a:pt x="946404" y="1760220"/>
                </a:lnTo>
                <a:lnTo>
                  <a:pt x="944880" y="1761744"/>
                </a:lnTo>
                <a:lnTo>
                  <a:pt x="944880" y="1764792"/>
                </a:lnTo>
                <a:lnTo>
                  <a:pt x="947928" y="1766316"/>
                </a:lnTo>
                <a:lnTo>
                  <a:pt x="1008329" y="1801368"/>
                </a:lnTo>
                <a:lnTo>
                  <a:pt x="0" y="1801368"/>
                </a:lnTo>
                <a:lnTo>
                  <a:pt x="0" y="1806448"/>
                </a:lnTo>
                <a:lnTo>
                  <a:pt x="0" y="1811528"/>
                </a:lnTo>
                <a:lnTo>
                  <a:pt x="1009205" y="1811528"/>
                </a:lnTo>
                <a:lnTo>
                  <a:pt x="947928" y="1847088"/>
                </a:lnTo>
                <a:lnTo>
                  <a:pt x="944880" y="1848612"/>
                </a:lnTo>
                <a:lnTo>
                  <a:pt x="944880" y="1851660"/>
                </a:lnTo>
                <a:lnTo>
                  <a:pt x="946404" y="1853184"/>
                </a:lnTo>
                <a:lnTo>
                  <a:pt x="946404" y="1856232"/>
                </a:lnTo>
                <a:lnTo>
                  <a:pt x="949452" y="1856232"/>
                </a:lnTo>
                <a:lnTo>
                  <a:pt x="952500" y="1854708"/>
                </a:lnTo>
                <a:lnTo>
                  <a:pt x="1025652" y="1812036"/>
                </a:lnTo>
                <a:lnTo>
                  <a:pt x="1036320" y="1805940"/>
                </a:lnTo>
                <a:close/>
              </a:path>
              <a:path w="1036320" h="2441575">
                <a:moveTo>
                  <a:pt x="1036320" y="1220724"/>
                </a:moveTo>
                <a:lnTo>
                  <a:pt x="1028446" y="1216152"/>
                </a:lnTo>
                <a:lnTo>
                  <a:pt x="1017524" y="1209802"/>
                </a:lnTo>
                <a:lnTo>
                  <a:pt x="1017524" y="1221486"/>
                </a:lnTo>
                <a:lnTo>
                  <a:pt x="1015149" y="1222870"/>
                </a:lnTo>
                <a:lnTo>
                  <a:pt x="1015149" y="1220978"/>
                </a:lnTo>
                <a:lnTo>
                  <a:pt x="1012291" y="1220978"/>
                </a:lnTo>
                <a:lnTo>
                  <a:pt x="1012291" y="1218450"/>
                </a:lnTo>
                <a:lnTo>
                  <a:pt x="1017524" y="1221486"/>
                </a:lnTo>
                <a:lnTo>
                  <a:pt x="1017524" y="1209802"/>
                </a:lnTo>
                <a:lnTo>
                  <a:pt x="952500" y="1171956"/>
                </a:lnTo>
                <a:lnTo>
                  <a:pt x="946404" y="1171956"/>
                </a:lnTo>
                <a:lnTo>
                  <a:pt x="946404" y="1175004"/>
                </a:lnTo>
                <a:lnTo>
                  <a:pt x="944880" y="1176528"/>
                </a:lnTo>
                <a:lnTo>
                  <a:pt x="944880" y="1179576"/>
                </a:lnTo>
                <a:lnTo>
                  <a:pt x="947928" y="1181100"/>
                </a:lnTo>
                <a:lnTo>
                  <a:pt x="1007884" y="1215898"/>
                </a:lnTo>
                <a:lnTo>
                  <a:pt x="0" y="1215898"/>
                </a:lnTo>
                <a:lnTo>
                  <a:pt x="0" y="1220978"/>
                </a:lnTo>
                <a:lnTo>
                  <a:pt x="0" y="1224788"/>
                </a:lnTo>
                <a:lnTo>
                  <a:pt x="1011821" y="1224788"/>
                </a:lnTo>
                <a:lnTo>
                  <a:pt x="947928" y="1261872"/>
                </a:lnTo>
                <a:lnTo>
                  <a:pt x="944880" y="1263396"/>
                </a:lnTo>
                <a:lnTo>
                  <a:pt x="944880" y="1264920"/>
                </a:lnTo>
                <a:lnTo>
                  <a:pt x="946404" y="1267968"/>
                </a:lnTo>
                <a:lnTo>
                  <a:pt x="946404" y="1269492"/>
                </a:lnTo>
                <a:lnTo>
                  <a:pt x="949452" y="1271016"/>
                </a:lnTo>
                <a:lnTo>
                  <a:pt x="952500" y="1269492"/>
                </a:lnTo>
                <a:lnTo>
                  <a:pt x="1028446" y="1225296"/>
                </a:lnTo>
                <a:lnTo>
                  <a:pt x="1036320" y="1220724"/>
                </a:lnTo>
                <a:close/>
              </a:path>
              <a:path w="1036320" h="2441575">
                <a:moveTo>
                  <a:pt x="1036320" y="635381"/>
                </a:moveTo>
                <a:lnTo>
                  <a:pt x="1028446" y="630809"/>
                </a:lnTo>
                <a:lnTo>
                  <a:pt x="1016381" y="623811"/>
                </a:lnTo>
                <a:lnTo>
                  <a:pt x="1016381" y="635381"/>
                </a:lnTo>
                <a:lnTo>
                  <a:pt x="1012952" y="637438"/>
                </a:lnTo>
                <a:lnTo>
                  <a:pt x="1012952" y="635508"/>
                </a:lnTo>
                <a:lnTo>
                  <a:pt x="1012151" y="635508"/>
                </a:lnTo>
                <a:lnTo>
                  <a:pt x="1012151" y="632942"/>
                </a:lnTo>
                <a:lnTo>
                  <a:pt x="1016381" y="635381"/>
                </a:lnTo>
                <a:lnTo>
                  <a:pt x="1016381" y="623811"/>
                </a:lnTo>
                <a:lnTo>
                  <a:pt x="952500" y="586740"/>
                </a:lnTo>
                <a:lnTo>
                  <a:pt x="949452" y="585216"/>
                </a:lnTo>
                <a:lnTo>
                  <a:pt x="946404" y="586740"/>
                </a:lnTo>
                <a:lnTo>
                  <a:pt x="946404" y="588264"/>
                </a:lnTo>
                <a:lnTo>
                  <a:pt x="944880" y="591312"/>
                </a:lnTo>
                <a:lnTo>
                  <a:pt x="944880" y="594360"/>
                </a:lnTo>
                <a:lnTo>
                  <a:pt x="947928" y="595884"/>
                </a:lnTo>
                <a:lnTo>
                  <a:pt x="1007795" y="630428"/>
                </a:lnTo>
                <a:lnTo>
                  <a:pt x="0" y="630428"/>
                </a:lnTo>
                <a:lnTo>
                  <a:pt x="0" y="635508"/>
                </a:lnTo>
                <a:lnTo>
                  <a:pt x="0" y="639318"/>
                </a:lnTo>
                <a:lnTo>
                  <a:pt x="1009789" y="639318"/>
                </a:lnTo>
                <a:lnTo>
                  <a:pt x="947928" y="676275"/>
                </a:lnTo>
                <a:lnTo>
                  <a:pt x="944880" y="676275"/>
                </a:lnTo>
                <a:lnTo>
                  <a:pt x="944880" y="679323"/>
                </a:lnTo>
                <a:lnTo>
                  <a:pt x="946404" y="682371"/>
                </a:lnTo>
                <a:lnTo>
                  <a:pt x="946404" y="683895"/>
                </a:lnTo>
                <a:lnTo>
                  <a:pt x="949452" y="685419"/>
                </a:lnTo>
                <a:lnTo>
                  <a:pt x="952500" y="683895"/>
                </a:lnTo>
                <a:lnTo>
                  <a:pt x="1028446" y="639826"/>
                </a:lnTo>
                <a:lnTo>
                  <a:pt x="1036320" y="635381"/>
                </a:lnTo>
                <a:close/>
              </a:path>
              <a:path w="1036320" h="2441575">
                <a:moveTo>
                  <a:pt x="1036320" y="50165"/>
                </a:moveTo>
                <a:lnTo>
                  <a:pt x="1028446" y="45593"/>
                </a:lnTo>
                <a:lnTo>
                  <a:pt x="1016381" y="38595"/>
                </a:lnTo>
                <a:lnTo>
                  <a:pt x="1016381" y="50038"/>
                </a:lnTo>
                <a:lnTo>
                  <a:pt x="1011936" y="52603"/>
                </a:lnTo>
                <a:lnTo>
                  <a:pt x="1011936" y="50038"/>
                </a:lnTo>
                <a:lnTo>
                  <a:pt x="1013167" y="50038"/>
                </a:lnTo>
                <a:lnTo>
                  <a:pt x="1013167" y="48120"/>
                </a:lnTo>
                <a:lnTo>
                  <a:pt x="1016381" y="50038"/>
                </a:lnTo>
                <a:lnTo>
                  <a:pt x="1016381" y="38595"/>
                </a:lnTo>
                <a:lnTo>
                  <a:pt x="952500" y="1524"/>
                </a:lnTo>
                <a:lnTo>
                  <a:pt x="949452" y="0"/>
                </a:lnTo>
                <a:lnTo>
                  <a:pt x="946404" y="1524"/>
                </a:lnTo>
                <a:lnTo>
                  <a:pt x="946404" y="3048"/>
                </a:lnTo>
                <a:lnTo>
                  <a:pt x="944880" y="6096"/>
                </a:lnTo>
                <a:lnTo>
                  <a:pt x="944880" y="9144"/>
                </a:lnTo>
                <a:lnTo>
                  <a:pt x="947928" y="9144"/>
                </a:lnTo>
                <a:lnTo>
                  <a:pt x="1009992" y="46228"/>
                </a:lnTo>
                <a:lnTo>
                  <a:pt x="134112" y="46228"/>
                </a:lnTo>
                <a:lnTo>
                  <a:pt x="134112" y="50038"/>
                </a:lnTo>
                <a:lnTo>
                  <a:pt x="134112" y="55118"/>
                </a:lnTo>
                <a:lnTo>
                  <a:pt x="1007567" y="55118"/>
                </a:lnTo>
                <a:lnTo>
                  <a:pt x="947928" y="89535"/>
                </a:lnTo>
                <a:lnTo>
                  <a:pt x="944880" y="91059"/>
                </a:lnTo>
                <a:lnTo>
                  <a:pt x="944880" y="94107"/>
                </a:lnTo>
                <a:lnTo>
                  <a:pt x="946404" y="97155"/>
                </a:lnTo>
                <a:lnTo>
                  <a:pt x="946404" y="98679"/>
                </a:lnTo>
                <a:lnTo>
                  <a:pt x="949452" y="100203"/>
                </a:lnTo>
                <a:lnTo>
                  <a:pt x="952500" y="98679"/>
                </a:lnTo>
                <a:lnTo>
                  <a:pt x="1028446" y="54610"/>
                </a:lnTo>
                <a:lnTo>
                  <a:pt x="1036320" y="50165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59780" y="2359151"/>
            <a:ext cx="1035050" cy="100330"/>
          </a:xfrm>
          <a:custGeom>
            <a:avLst/>
            <a:gdLst/>
            <a:ahLst/>
            <a:cxnLst/>
            <a:rect l="l" t="t" r="r" b="b"/>
            <a:pathLst>
              <a:path w="1035050" h="100330">
                <a:moveTo>
                  <a:pt x="1034542" y="50165"/>
                </a:moveTo>
                <a:lnTo>
                  <a:pt x="1026795" y="45593"/>
                </a:lnTo>
                <a:lnTo>
                  <a:pt x="1025398" y="44767"/>
                </a:lnTo>
                <a:lnTo>
                  <a:pt x="1025398" y="45593"/>
                </a:lnTo>
                <a:lnTo>
                  <a:pt x="1025398" y="54610"/>
                </a:lnTo>
                <a:lnTo>
                  <a:pt x="1025385" y="45593"/>
                </a:lnTo>
                <a:lnTo>
                  <a:pt x="1025398" y="44767"/>
                </a:lnTo>
                <a:lnTo>
                  <a:pt x="1014603" y="38392"/>
                </a:lnTo>
                <a:lnTo>
                  <a:pt x="1014603" y="50038"/>
                </a:lnTo>
                <a:lnTo>
                  <a:pt x="1010158" y="52603"/>
                </a:lnTo>
                <a:lnTo>
                  <a:pt x="1010158" y="50038"/>
                </a:lnTo>
                <a:lnTo>
                  <a:pt x="1011389" y="50038"/>
                </a:lnTo>
                <a:lnTo>
                  <a:pt x="1011389" y="48120"/>
                </a:lnTo>
                <a:lnTo>
                  <a:pt x="1014603" y="50038"/>
                </a:lnTo>
                <a:lnTo>
                  <a:pt x="1014603" y="38392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1524"/>
                </a:lnTo>
                <a:lnTo>
                  <a:pt x="944626" y="3048"/>
                </a:lnTo>
                <a:lnTo>
                  <a:pt x="943102" y="6096"/>
                </a:lnTo>
                <a:lnTo>
                  <a:pt x="944626" y="9144"/>
                </a:lnTo>
                <a:lnTo>
                  <a:pt x="946150" y="9144"/>
                </a:lnTo>
                <a:lnTo>
                  <a:pt x="1008214" y="46228"/>
                </a:lnTo>
                <a:lnTo>
                  <a:pt x="0" y="46228"/>
                </a:lnTo>
                <a:lnTo>
                  <a:pt x="0" y="50038"/>
                </a:lnTo>
                <a:lnTo>
                  <a:pt x="0" y="55118"/>
                </a:lnTo>
                <a:lnTo>
                  <a:pt x="1005789" y="55118"/>
                </a:lnTo>
                <a:lnTo>
                  <a:pt x="946150" y="89535"/>
                </a:lnTo>
                <a:lnTo>
                  <a:pt x="944626" y="91059"/>
                </a:lnTo>
                <a:lnTo>
                  <a:pt x="943102" y="94107"/>
                </a:lnTo>
                <a:lnTo>
                  <a:pt x="944626" y="97155"/>
                </a:lnTo>
                <a:lnTo>
                  <a:pt x="946150" y="98679"/>
                </a:lnTo>
                <a:lnTo>
                  <a:pt x="949198" y="100203"/>
                </a:lnTo>
                <a:lnTo>
                  <a:pt x="952246" y="98679"/>
                </a:lnTo>
                <a:lnTo>
                  <a:pt x="1026795" y="54610"/>
                </a:lnTo>
                <a:lnTo>
                  <a:pt x="1034542" y="50165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59780" y="2944367"/>
            <a:ext cx="1035050" cy="100330"/>
          </a:xfrm>
          <a:custGeom>
            <a:avLst/>
            <a:gdLst/>
            <a:ahLst/>
            <a:cxnLst/>
            <a:rect l="l" t="t" r="r" b="b"/>
            <a:pathLst>
              <a:path w="1035050" h="100330">
                <a:moveTo>
                  <a:pt x="1034542" y="50165"/>
                </a:moveTo>
                <a:lnTo>
                  <a:pt x="1026795" y="45593"/>
                </a:lnTo>
                <a:lnTo>
                  <a:pt x="1025398" y="44767"/>
                </a:lnTo>
                <a:lnTo>
                  <a:pt x="1025398" y="45593"/>
                </a:lnTo>
                <a:lnTo>
                  <a:pt x="1025398" y="54610"/>
                </a:lnTo>
                <a:lnTo>
                  <a:pt x="1025385" y="45593"/>
                </a:lnTo>
                <a:lnTo>
                  <a:pt x="1025398" y="44767"/>
                </a:lnTo>
                <a:lnTo>
                  <a:pt x="1014603" y="38392"/>
                </a:lnTo>
                <a:lnTo>
                  <a:pt x="1014603" y="50165"/>
                </a:lnTo>
                <a:lnTo>
                  <a:pt x="1011174" y="52222"/>
                </a:lnTo>
                <a:lnTo>
                  <a:pt x="1011174" y="50292"/>
                </a:lnTo>
                <a:lnTo>
                  <a:pt x="1010373" y="50292"/>
                </a:lnTo>
                <a:lnTo>
                  <a:pt x="1010373" y="47726"/>
                </a:lnTo>
                <a:lnTo>
                  <a:pt x="1014603" y="50165"/>
                </a:lnTo>
                <a:lnTo>
                  <a:pt x="1014603" y="38392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1524"/>
                </a:lnTo>
                <a:lnTo>
                  <a:pt x="944626" y="3048"/>
                </a:lnTo>
                <a:lnTo>
                  <a:pt x="943102" y="6096"/>
                </a:lnTo>
                <a:lnTo>
                  <a:pt x="944626" y="9144"/>
                </a:lnTo>
                <a:lnTo>
                  <a:pt x="946150" y="10668"/>
                </a:lnTo>
                <a:lnTo>
                  <a:pt x="1006017" y="45212"/>
                </a:lnTo>
                <a:lnTo>
                  <a:pt x="0" y="45212"/>
                </a:lnTo>
                <a:lnTo>
                  <a:pt x="0" y="50292"/>
                </a:lnTo>
                <a:lnTo>
                  <a:pt x="0" y="54102"/>
                </a:lnTo>
                <a:lnTo>
                  <a:pt x="1008011" y="54102"/>
                </a:lnTo>
                <a:lnTo>
                  <a:pt x="946150" y="91059"/>
                </a:lnTo>
                <a:lnTo>
                  <a:pt x="944626" y="91059"/>
                </a:lnTo>
                <a:lnTo>
                  <a:pt x="943102" y="94107"/>
                </a:lnTo>
                <a:lnTo>
                  <a:pt x="944626" y="97155"/>
                </a:lnTo>
                <a:lnTo>
                  <a:pt x="946150" y="98679"/>
                </a:lnTo>
                <a:lnTo>
                  <a:pt x="949198" y="100203"/>
                </a:lnTo>
                <a:lnTo>
                  <a:pt x="952246" y="98679"/>
                </a:lnTo>
                <a:lnTo>
                  <a:pt x="1026795" y="54610"/>
                </a:lnTo>
                <a:lnTo>
                  <a:pt x="1034542" y="50165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59780" y="3531107"/>
            <a:ext cx="1035050" cy="99060"/>
          </a:xfrm>
          <a:custGeom>
            <a:avLst/>
            <a:gdLst/>
            <a:ahLst/>
            <a:cxnLst/>
            <a:rect l="l" t="t" r="r" b="b"/>
            <a:pathLst>
              <a:path w="1035050" h="99060">
                <a:moveTo>
                  <a:pt x="1034542" y="48768"/>
                </a:moveTo>
                <a:lnTo>
                  <a:pt x="1026795" y="44196"/>
                </a:lnTo>
                <a:lnTo>
                  <a:pt x="1025398" y="43370"/>
                </a:lnTo>
                <a:lnTo>
                  <a:pt x="1025398" y="45720"/>
                </a:lnTo>
                <a:lnTo>
                  <a:pt x="1025398" y="53340"/>
                </a:lnTo>
                <a:lnTo>
                  <a:pt x="1025385" y="45720"/>
                </a:lnTo>
                <a:lnTo>
                  <a:pt x="1025398" y="43370"/>
                </a:lnTo>
                <a:lnTo>
                  <a:pt x="1015746" y="37655"/>
                </a:lnTo>
                <a:lnTo>
                  <a:pt x="1015746" y="49530"/>
                </a:lnTo>
                <a:lnTo>
                  <a:pt x="1013371" y="50914"/>
                </a:lnTo>
                <a:lnTo>
                  <a:pt x="1013371" y="49022"/>
                </a:lnTo>
                <a:lnTo>
                  <a:pt x="1010513" y="49022"/>
                </a:lnTo>
                <a:lnTo>
                  <a:pt x="1010513" y="46494"/>
                </a:lnTo>
                <a:lnTo>
                  <a:pt x="1015746" y="49530"/>
                </a:lnTo>
                <a:lnTo>
                  <a:pt x="1015746" y="37655"/>
                </a:lnTo>
                <a:lnTo>
                  <a:pt x="952246" y="0"/>
                </a:lnTo>
                <a:lnTo>
                  <a:pt x="946150" y="0"/>
                </a:lnTo>
                <a:lnTo>
                  <a:pt x="944626" y="3048"/>
                </a:lnTo>
                <a:lnTo>
                  <a:pt x="943102" y="4572"/>
                </a:lnTo>
                <a:lnTo>
                  <a:pt x="944626" y="7620"/>
                </a:lnTo>
                <a:lnTo>
                  <a:pt x="946150" y="9144"/>
                </a:lnTo>
                <a:lnTo>
                  <a:pt x="1006106" y="43942"/>
                </a:lnTo>
                <a:lnTo>
                  <a:pt x="0" y="43942"/>
                </a:lnTo>
                <a:lnTo>
                  <a:pt x="0" y="49022"/>
                </a:lnTo>
                <a:lnTo>
                  <a:pt x="0" y="52832"/>
                </a:lnTo>
                <a:lnTo>
                  <a:pt x="1010043" y="52832"/>
                </a:lnTo>
                <a:lnTo>
                  <a:pt x="946150" y="89916"/>
                </a:lnTo>
                <a:lnTo>
                  <a:pt x="943102" y="92964"/>
                </a:lnTo>
                <a:lnTo>
                  <a:pt x="944626" y="96012"/>
                </a:lnTo>
                <a:lnTo>
                  <a:pt x="946150" y="97536"/>
                </a:lnTo>
                <a:lnTo>
                  <a:pt x="949198" y="99060"/>
                </a:lnTo>
                <a:lnTo>
                  <a:pt x="952246" y="97536"/>
                </a:lnTo>
                <a:lnTo>
                  <a:pt x="1026795" y="53340"/>
                </a:lnTo>
                <a:lnTo>
                  <a:pt x="1034542" y="48768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59780" y="4116323"/>
            <a:ext cx="1035050" cy="99060"/>
          </a:xfrm>
          <a:custGeom>
            <a:avLst/>
            <a:gdLst/>
            <a:ahLst/>
            <a:cxnLst/>
            <a:rect l="l" t="t" r="r" b="b"/>
            <a:pathLst>
              <a:path w="1035050" h="99060">
                <a:moveTo>
                  <a:pt x="1034542" y="48768"/>
                </a:moveTo>
                <a:lnTo>
                  <a:pt x="1026541" y="44196"/>
                </a:lnTo>
                <a:lnTo>
                  <a:pt x="1025398" y="43548"/>
                </a:lnTo>
                <a:lnTo>
                  <a:pt x="1025398" y="45720"/>
                </a:lnTo>
                <a:lnTo>
                  <a:pt x="1025398" y="53340"/>
                </a:lnTo>
                <a:lnTo>
                  <a:pt x="1025385" y="45732"/>
                </a:lnTo>
                <a:lnTo>
                  <a:pt x="1022350" y="45732"/>
                </a:lnTo>
                <a:lnTo>
                  <a:pt x="1025398" y="45720"/>
                </a:lnTo>
                <a:lnTo>
                  <a:pt x="1025398" y="43548"/>
                </a:lnTo>
                <a:lnTo>
                  <a:pt x="1015746" y="37998"/>
                </a:lnTo>
                <a:lnTo>
                  <a:pt x="1015746" y="49530"/>
                </a:lnTo>
                <a:lnTo>
                  <a:pt x="1011821" y="51816"/>
                </a:lnTo>
                <a:lnTo>
                  <a:pt x="1011821" y="49276"/>
                </a:lnTo>
                <a:lnTo>
                  <a:pt x="1010945" y="49276"/>
                </a:lnTo>
                <a:lnTo>
                  <a:pt x="1010945" y="46748"/>
                </a:lnTo>
                <a:lnTo>
                  <a:pt x="1015746" y="49530"/>
                </a:lnTo>
                <a:lnTo>
                  <a:pt x="1015746" y="37998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0"/>
                </a:lnTo>
                <a:lnTo>
                  <a:pt x="944626" y="3048"/>
                </a:lnTo>
                <a:lnTo>
                  <a:pt x="943102" y="4572"/>
                </a:lnTo>
                <a:lnTo>
                  <a:pt x="944626" y="7620"/>
                </a:lnTo>
                <a:lnTo>
                  <a:pt x="946150" y="9144"/>
                </a:lnTo>
                <a:lnTo>
                  <a:pt x="1006551" y="44196"/>
                </a:lnTo>
                <a:lnTo>
                  <a:pt x="0" y="44196"/>
                </a:lnTo>
                <a:lnTo>
                  <a:pt x="0" y="49276"/>
                </a:lnTo>
                <a:lnTo>
                  <a:pt x="0" y="54356"/>
                </a:lnTo>
                <a:lnTo>
                  <a:pt x="1007427" y="54356"/>
                </a:lnTo>
                <a:lnTo>
                  <a:pt x="946150" y="89916"/>
                </a:lnTo>
                <a:lnTo>
                  <a:pt x="944626" y="91440"/>
                </a:lnTo>
                <a:lnTo>
                  <a:pt x="943102" y="94488"/>
                </a:lnTo>
                <a:lnTo>
                  <a:pt x="944626" y="96012"/>
                </a:lnTo>
                <a:lnTo>
                  <a:pt x="946150" y="99060"/>
                </a:lnTo>
                <a:lnTo>
                  <a:pt x="949198" y="99060"/>
                </a:lnTo>
                <a:lnTo>
                  <a:pt x="952246" y="97536"/>
                </a:lnTo>
                <a:lnTo>
                  <a:pt x="1024318" y="54864"/>
                </a:lnTo>
                <a:lnTo>
                  <a:pt x="1025398" y="54864"/>
                </a:lnTo>
                <a:lnTo>
                  <a:pt x="1025398" y="54229"/>
                </a:lnTo>
                <a:lnTo>
                  <a:pt x="1034542" y="48768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59780" y="4701539"/>
            <a:ext cx="1035050" cy="99060"/>
          </a:xfrm>
          <a:custGeom>
            <a:avLst/>
            <a:gdLst/>
            <a:ahLst/>
            <a:cxnLst/>
            <a:rect l="l" t="t" r="r" b="b"/>
            <a:pathLst>
              <a:path w="1035050" h="99060">
                <a:moveTo>
                  <a:pt x="1034542" y="50292"/>
                </a:moveTo>
                <a:lnTo>
                  <a:pt x="1025398" y="44831"/>
                </a:lnTo>
                <a:lnTo>
                  <a:pt x="1025398" y="45720"/>
                </a:lnTo>
                <a:lnTo>
                  <a:pt x="1025398" y="53340"/>
                </a:lnTo>
                <a:lnTo>
                  <a:pt x="1025385" y="45720"/>
                </a:lnTo>
                <a:lnTo>
                  <a:pt x="1025398" y="44831"/>
                </a:lnTo>
                <a:lnTo>
                  <a:pt x="1025398" y="44196"/>
                </a:lnTo>
                <a:lnTo>
                  <a:pt x="1024318" y="44196"/>
                </a:lnTo>
                <a:lnTo>
                  <a:pt x="1015746" y="39128"/>
                </a:lnTo>
                <a:lnTo>
                  <a:pt x="1015746" y="49530"/>
                </a:lnTo>
                <a:lnTo>
                  <a:pt x="1011389" y="52070"/>
                </a:lnTo>
                <a:lnTo>
                  <a:pt x="1011389" y="49530"/>
                </a:lnTo>
                <a:lnTo>
                  <a:pt x="1011389" y="47002"/>
                </a:lnTo>
                <a:lnTo>
                  <a:pt x="1015746" y="49530"/>
                </a:lnTo>
                <a:lnTo>
                  <a:pt x="1015746" y="39128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0"/>
                </a:lnTo>
                <a:lnTo>
                  <a:pt x="944626" y="3048"/>
                </a:lnTo>
                <a:lnTo>
                  <a:pt x="943102" y="4572"/>
                </a:lnTo>
                <a:lnTo>
                  <a:pt x="944626" y="7620"/>
                </a:lnTo>
                <a:lnTo>
                  <a:pt x="946150" y="9144"/>
                </a:lnTo>
                <a:lnTo>
                  <a:pt x="1006983" y="44450"/>
                </a:lnTo>
                <a:lnTo>
                  <a:pt x="0" y="44450"/>
                </a:lnTo>
                <a:lnTo>
                  <a:pt x="0" y="49530"/>
                </a:lnTo>
                <a:lnTo>
                  <a:pt x="0" y="54610"/>
                </a:lnTo>
                <a:lnTo>
                  <a:pt x="1006983" y="54610"/>
                </a:lnTo>
                <a:lnTo>
                  <a:pt x="946150" y="89916"/>
                </a:lnTo>
                <a:lnTo>
                  <a:pt x="944626" y="91440"/>
                </a:lnTo>
                <a:lnTo>
                  <a:pt x="943102" y="94488"/>
                </a:lnTo>
                <a:lnTo>
                  <a:pt x="944626" y="96012"/>
                </a:lnTo>
                <a:lnTo>
                  <a:pt x="946150" y="99060"/>
                </a:lnTo>
                <a:lnTo>
                  <a:pt x="949198" y="99060"/>
                </a:lnTo>
                <a:lnTo>
                  <a:pt x="952246" y="97536"/>
                </a:lnTo>
                <a:lnTo>
                  <a:pt x="1026541" y="54864"/>
                </a:lnTo>
                <a:lnTo>
                  <a:pt x="1034542" y="50292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38783" y="2174748"/>
            <a:ext cx="1689100" cy="4013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60"/>
              </a:spcBef>
            </a:pPr>
            <a:r>
              <a:rPr sz="1100" spc="-70" dirty="0">
                <a:latin typeface="Arial"/>
                <a:cs typeface="Arial"/>
              </a:rPr>
              <a:t>Raw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2688" y="2759964"/>
            <a:ext cx="923925" cy="4013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60"/>
              </a:spcBef>
            </a:pPr>
            <a:r>
              <a:rPr sz="1100" spc="-20" dirty="0">
                <a:latin typeface="Arial"/>
                <a:cs typeface="Arial"/>
              </a:rPr>
              <a:t>Water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6591" y="3346703"/>
            <a:ext cx="980440" cy="399415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175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0"/>
              </a:spcBef>
            </a:pPr>
            <a:r>
              <a:rPr sz="1100" spc="-60" dirty="0">
                <a:latin typeface="Arial"/>
                <a:cs typeface="Arial"/>
              </a:rPr>
              <a:t>Energy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20496" y="3931920"/>
            <a:ext cx="1294130" cy="399415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4"/>
              </a:spcBef>
            </a:pPr>
            <a:r>
              <a:rPr sz="1100" spc="-70" dirty="0">
                <a:latin typeface="Arial"/>
                <a:cs typeface="Arial"/>
              </a:rPr>
              <a:t>Chemicals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4400" y="4517135"/>
            <a:ext cx="591820" cy="4013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60"/>
              </a:spcBef>
            </a:pPr>
            <a:r>
              <a:rPr sz="1100" spc="-45" dirty="0">
                <a:latin typeface="Arial"/>
                <a:cs typeface="Arial"/>
              </a:rPr>
              <a:t>Air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18019" y="2174748"/>
            <a:ext cx="1074420" cy="4013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100" spc="-35" dirty="0">
                <a:latin typeface="Arial"/>
                <a:cs typeface="Arial"/>
              </a:rPr>
              <a:t>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1923" y="2759964"/>
            <a:ext cx="1391920" cy="4013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100" spc="-40" dirty="0">
                <a:latin typeface="Arial"/>
                <a:cs typeface="Arial"/>
              </a:rPr>
              <a:t>By-product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05828" y="3346703"/>
            <a:ext cx="2136775" cy="201337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175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0"/>
              </a:spcBef>
            </a:pPr>
            <a:r>
              <a:rPr sz="1100" spc="-60" dirty="0">
                <a:latin typeface="Arial"/>
                <a:cs typeface="Arial"/>
              </a:rPr>
              <a:t>Gaseous</a:t>
            </a:r>
            <a:r>
              <a:rPr lang="en-US" sz="1100" spc="-60" dirty="0">
                <a:latin typeface="Arial"/>
                <a:cs typeface="Arial"/>
              </a:rPr>
              <a:t> </a:t>
            </a:r>
            <a:r>
              <a:rPr sz="1100" spc="-60" dirty="0">
                <a:latin typeface="Arial"/>
                <a:cs typeface="Arial"/>
              </a:rPr>
              <a:t>emissions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99731" y="3931920"/>
            <a:ext cx="1499870" cy="399415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4"/>
              </a:spcBef>
            </a:pPr>
            <a:r>
              <a:rPr sz="1100" spc="-35" dirty="0">
                <a:latin typeface="Arial"/>
                <a:cs typeface="Arial"/>
              </a:rPr>
              <a:t>Wastewater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93635" y="4517135"/>
            <a:ext cx="1412875" cy="4013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60"/>
              </a:spcBef>
            </a:pPr>
            <a:r>
              <a:rPr sz="1100" spc="-55" dirty="0">
                <a:latin typeface="Arial"/>
                <a:cs typeface="Arial"/>
              </a:rPr>
              <a:t>Solid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45" dirty="0">
                <a:latin typeface="Arial"/>
                <a:cs typeface="Arial"/>
              </a:rPr>
              <a:t>waste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86483" y="5754623"/>
            <a:ext cx="1813560" cy="399415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54"/>
              </a:spcBef>
            </a:pPr>
            <a:r>
              <a:rPr sz="1100" spc="-25" dirty="0">
                <a:latin typeface="Arial"/>
                <a:cs typeface="Arial"/>
              </a:rPr>
              <a:t>In-plant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spc="-45" dirty="0">
                <a:latin typeface="Arial"/>
                <a:cs typeface="Arial"/>
              </a:rPr>
              <a:t>recycle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30240" y="5922264"/>
            <a:ext cx="2199640" cy="66040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075" marR="605155">
              <a:lnSpc>
                <a:spcPct val="100000"/>
              </a:lnSpc>
              <a:spcBef>
                <a:spcPts val="254"/>
              </a:spcBef>
            </a:pPr>
            <a:r>
              <a:rPr sz="1100" spc="-80" dirty="0">
                <a:latin typeface="Arial"/>
                <a:cs typeface="Arial"/>
              </a:rPr>
              <a:t>Reusable </a:t>
            </a:r>
            <a:r>
              <a:rPr sz="1100" spc="-45" dirty="0">
                <a:latin typeface="Arial"/>
                <a:cs typeface="Arial"/>
              </a:rPr>
              <a:t>waste </a:t>
            </a:r>
            <a:r>
              <a:rPr sz="1100" spc="-10" dirty="0">
                <a:latin typeface="Arial"/>
                <a:cs typeface="Arial"/>
              </a:rPr>
              <a:t>in</a:t>
            </a:r>
            <a:r>
              <a:rPr sz="1100" spc="-240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another  operation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444495" y="5052059"/>
            <a:ext cx="4436110" cy="1460500"/>
            <a:chOff x="2444495" y="5052059"/>
            <a:chExt cx="4436110" cy="1460500"/>
          </a:xfrm>
        </p:grpSpPr>
        <p:sp>
          <p:nvSpPr>
            <p:cNvPr id="24" name="object 24"/>
            <p:cNvSpPr/>
            <p:nvPr/>
          </p:nvSpPr>
          <p:spPr>
            <a:xfrm>
              <a:off x="2488692" y="5270499"/>
              <a:ext cx="2080260" cy="1242060"/>
            </a:xfrm>
            <a:custGeom>
              <a:avLst/>
              <a:gdLst/>
              <a:ahLst/>
              <a:cxnLst/>
              <a:rect l="l" t="t" r="r" b="b"/>
              <a:pathLst>
                <a:path w="2080260" h="1242059">
                  <a:moveTo>
                    <a:pt x="2080006" y="0"/>
                  </a:moveTo>
                  <a:lnTo>
                    <a:pt x="2070862" y="0"/>
                  </a:lnTo>
                  <a:lnTo>
                    <a:pt x="2070862" y="1231900"/>
                  </a:lnTo>
                  <a:lnTo>
                    <a:pt x="2070862" y="1232420"/>
                  </a:lnTo>
                  <a:lnTo>
                    <a:pt x="10668" y="1232420"/>
                  </a:lnTo>
                  <a:lnTo>
                    <a:pt x="10668" y="912876"/>
                  </a:lnTo>
                  <a:lnTo>
                    <a:pt x="5334" y="903732"/>
                  </a:lnTo>
                  <a:lnTo>
                    <a:pt x="0" y="912876"/>
                  </a:lnTo>
                  <a:lnTo>
                    <a:pt x="0" y="1240028"/>
                  </a:lnTo>
                  <a:lnTo>
                    <a:pt x="3048" y="1241552"/>
                  </a:lnTo>
                  <a:lnTo>
                    <a:pt x="2078482" y="1241552"/>
                  </a:lnTo>
                  <a:lnTo>
                    <a:pt x="2080006" y="1240028"/>
                  </a:lnTo>
                  <a:lnTo>
                    <a:pt x="2080006" y="1236980"/>
                  </a:lnTo>
                  <a:lnTo>
                    <a:pt x="2080006" y="1232408"/>
                  </a:lnTo>
                  <a:lnTo>
                    <a:pt x="2075434" y="1232408"/>
                  </a:lnTo>
                  <a:lnTo>
                    <a:pt x="2073402" y="1234440"/>
                  </a:lnTo>
                  <a:lnTo>
                    <a:pt x="2073402" y="1231900"/>
                  </a:lnTo>
                  <a:lnTo>
                    <a:pt x="2080006" y="1231900"/>
                  </a:lnTo>
                  <a:lnTo>
                    <a:pt x="2080006" y="0"/>
                  </a:lnTo>
                  <a:close/>
                </a:path>
              </a:pathLst>
            </a:custGeom>
            <a:solidFill>
              <a:srgbClr val="487D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44495" y="6155435"/>
              <a:ext cx="99060" cy="914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88692" y="5052059"/>
              <a:ext cx="1040765" cy="702310"/>
            </a:xfrm>
            <a:custGeom>
              <a:avLst/>
              <a:gdLst/>
              <a:ahLst/>
              <a:cxnLst/>
              <a:rect l="l" t="t" r="r" b="b"/>
              <a:pathLst>
                <a:path w="1040764" h="702310">
                  <a:moveTo>
                    <a:pt x="1040384" y="50292"/>
                  </a:moveTo>
                  <a:lnTo>
                    <a:pt x="1032510" y="45720"/>
                  </a:lnTo>
                  <a:lnTo>
                    <a:pt x="1029716" y="44094"/>
                  </a:lnTo>
                  <a:lnTo>
                    <a:pt x="1029716" y="45720"/>
                  </a:lnTo>
                  <a:lnTo>
                    <a:pt x="1029716" y="54864"/>
                  </a:lnTo>
                  <a:lnTo>
                    <a:pt x="1029703" y="45732"/>
                  </a:lnTo>
                  <a:lnTo>
                    <a:pt x="1028192" y="45732"/>
                  </a:lnTo>
                  <a:lnTo>
                    <a:pt x="1029716" y="45720"/>
                  </a:lnTo>
                  <a:lnTo>
                    <a:pt x="1029716" y="44094"/>
                  </a:lnTo>
                  <a:lnTo>
                    <a:pt x="956564" y="1524"/>
                  </a:lnTo>
                  <a:lnTo>
                    <a:pt x="953516" y="0"/>
                  </a:lnTo>
                  <a:lnTo>
                    <a:pt x="950468" y="1524"/>
                  </a:lnTo>
                  <a:lnTo>
                    <a:pt x="950468" y="3048"/>
                  </a:lnTo>
                  <a:lnTo>
                    <a:pt x="948944" y="6096"/>
                  </a:lnTo>
                  <a:lnTo>
                    <a:pt x="948944" y="9144"/>
                  </a:lnTo>
                  <a:lnTo>
                    <a:pt x="951992" y="10668"/>
                  </a:lnTo>
                  <a:lnTo>
                    <a:pt x="1012431" y="45720"/>
                  </a:lnTo>
                  <a:lnTo>
                    <a:pt x="3048" y="45720"/>
                  </a:lnTo>
                  <a:lnTo>
                    <a:pt x="0" y="47244"/>
                  </a:lnTo>
                  <a:lnTo>
                    <a:pt x="0" y="702183"/>
                  </a:lnTo>
                  <a:lnTo>
                    <a:pt x="10668" y="702183"/>
                  </a:lnTo>
                  <a:lnTo>
                    <a:pt x="10668" y="54864"/>
                  </a:lnTo>
                  <a:lnTo>
                    <a:pt x="1012431" y="54864"/>
                  </a:lnTo>
                  <a:lnTo>
                    <a:pt x="951992" y="89916"/>
                  </a:lnTo>
                  <a:lnTo>
                    <a:pt x="948944" y="91440"/>
                  </a:lnTo>
                  <a:lnTo>
                    <a:pt x="948944" y="94488"/>
                  </a:lnTo>
                  <a:lnTo>
                    <a:pt x="950468" y="97536"/>
                  </a:lnTo>
                  <a:lnTo>
                    <a:pt x="950468" y="99060"/>
                  </a:lnTo>
                  <a:lnTo>
                    <a:pt x="953516" y="100584"/>
                  </a:lnTo>
                  <a:lnTo>
                    <a:pt x="956564" y="99060"/>
                  </a:lnTo>
                  <a:lnTo>
                    <a:pt x="1032510" y="54864"/>
                  </a:lnTo>
                  <a:lnTo>
                    <a:pt x="1040384" y="50292"/>
                  </a:lnTo>
                  <a:close/>
                </a:path>
              </a:pathLst>
            </a:custGeom>
            <a:solidFill>
              <a:srgbClr val="487D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779767" y="5830442"/>
              <a:ext cx="100583" cy="913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59808" y="5269991"/>
              <a:ext cx="2275205" cy="633095"/>
            </a:xfrm>
            <a:custGeom>
              <a:avLst/>
              <a:gdLst/>
              <a:ahLst/>
              <a:cxnLst/>
              <a:rect l="l" t="t" r="r" b="b"/>
              <a:pathLst>
                <a:path w="2275204" h="633095">
                  <a:moveTo>
                    <a:pt x="2274824" y="322834"/>
                  </a:moveTo>
                  <a:lnTo>
                    <a:pt x="2273300" y="321310"/>
                  </a:lnTo>
                  <a:lnTo>
                    <a:pt x="9144" y="321310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328930"/>
                  </a:lnTo>
                  <a:lnTo>
                    <a:pt x="1524" y="330454"/>
                  </a:lnTo>
                  <a:lnTo>
                    <a:pt x="2265680" y="330454"/>
                  </a:lnTo>
                  <a:lnTo>
                    <a:pt x="2265680" y="626491"/>
                  </a:lnTo>
                  <a:lnTo>
                    <a:pt x="2269490" y="632968"/>
                  </a:lnTo>
                  <a:lnTo>
                    <a:pt x="2274824" y="623824"/>
                  </a:lnTo>
                  <a:lnTo>
                    <a:pt x="2274824" y="330454"/>
                  </a:lnTo>
                  <a:lnTo>
                    <a:pt x="2274824" y="322834"/>
                  </a:lnTo>
                  <a:close/>
                </a:path>
              </a:pathLst>
            </a:custGeom>
            <a:solidFill>
              <a:srgbClr val="487D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0411" y="533145"/>
            <a:ext cx="7037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Pollutants </a:t>
            </a:r>
            <a:r>
              <a:rPr sz="3600" spc="-5" dirty="0">
                <a:solidFill>
                  <a:srgbClr val="000000"/>
                </a:solidFill>
              </a:rPr>
              <a:t>from Different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Industries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737486" y="1100073"/>
            <a:ext cx="65830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6865" marR="5080" indent="-28448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(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http://www.eolss.net/sample-chapters/c09/e4-11-02- </a:t>
            </a:r>
            <a:r>
              <a:rPr sz="2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00.pdf)</a:t>
            </a:r>
            <a:endParaRPr sz="2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91277"/>
              </p:ext>
            </p:extLst>
          </p:nvPr>
        </p:nvGraphicFramePr>
        <p:xfrm>
          <a:off x="149225" y="1663954"/>
          <a:ext cx="9679303" cy="58648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6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7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4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610">
                <a:tc rowSpan="2">
                  <a:txBody>
                    <a:bodyPr/>
                    <a:lstStyle/>
                    <a:p>
                      <a:pPr marL="119063" marR="416559" indent="-119063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ndustr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lang="en-US" sz="16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Sectors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266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B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953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Pollutant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Forms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2667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6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Gas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Solid Waste and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Solids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Water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Other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7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Iron and Steel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1905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 NO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HC, 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CO,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Toxic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ts val="1855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Chemicals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3937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Slag, Wastes, Sludge  from effluent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treatment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COD,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Oil,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Metals,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Acids,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Phenol,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Cyanide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Noise,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4564">
                <a:tc>
                  <a:txBody>
                    <a:bodyPr/>
                    <a:lstStyle/>
                    <a:p>
                      <a:pPr marL="90805" marR="84899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Textile  and  Leather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39370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Sludge (chromium)  from effluent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treatment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8972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Solids,  Sulphates and  Chromium,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Dyes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Odour,  Noise,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774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Pulp and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Paper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endParaRPr sz="1575" baseline="-15873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Sludge from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effluent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treatment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67945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COD, Solids,  Chlorinated  organics  compounds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Odour,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Noise,  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3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Petrochemicals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, Refineries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 NO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HC,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CO,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575" spc="-7" baseline="-15873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 marR="551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Toxic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Chem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Spent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catalysts,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Tars,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Sludge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COD,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Oil,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Phenols</a:t>
                      </a:r>
                      <a:r>
                        <a:rPr sz="1600" spc="4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and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Chromium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Odour,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Noise,  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711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Chemicals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52780" indent="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Organic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Chem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cal</a:t>
                      </a:r>
                      <a:r>
                        <a:rPr lang="en-US" sz="1600" dirty="0">
                          <a:latin typeface="Arial"/>
                          <a:cs typeface="Arial"/>
                        </a:rPr>
                        <a:t>s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58737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Sludge from pollution  treatment and  process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waste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213995" algn="just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1575435" algn="l"/>
                          <a:tab pos="1710689" algn="l"/>
                        </a:tabLst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D,	Organic  Chem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ls,		Hea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Metals, Solids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and  Cyanide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832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Odor,  Toxic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Chemicals</a:t>
                      </a: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0856" y="500365"/>
            <a:ext cx="8416925" cy="120205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335"/>
              </a:spcBef>
            </a:pPr>
            <a:r>
              <a:rPr sz="3600" spc="-110" dirty="0">
                <a:solidFill>
                  <a:srgbClr val="000000"/>
                </a:solidFill>
              </a:rPr>
              <a:t>Water</a:t>
            </a:r>
            <a:r>
              <a:rPr sz="3600" spc="-260" dirty="0">
                <a:solidFill>
                  <a:srgbClr val="000000"/>
                </a:solidFill>
              </a:rPr>
              <a:t> </a:t>
            </a:r>
            <a:r>
              <a:rPr sz="3600" spc="-85" dirty="0">
                <a:solidFill>
                  <a:srgbClr val="000000"/>
                </a:solidFill>
              </a:rPr>
              <a:t>Pollution</a:t>
            </a:r>
            <a:r>
              <a:rPr sz="3600" spc="-150" dirty="0">
                <a:solidFill>
                  <a:srgbClr val="000000"/>
                </a:solidFill>
              </a:rPr>
              <a:t> </a:t>
            </a:r>
            <a:r>
              <a:rPr sz="3600" spc="-80" dirty="0">
                <a:solidFill>
                  <a:srgbClr val="000000"/>
                </a:solidFill>
              </a:rPr>
              <a:t>by</a:t>
            </a:r>
            <a:r>
              <a:rPr sz="3600" spc="-305" dirty="0">
                <a:solidFill>
                  <a:srgbClr val="000000"/>
                </a:solidFill>
              </a:rPr>
              <a:t> </a:t>
            </a:r>
            <a:r>
              <a:rPr sz="3600" spc="-114" dirty="0">
                <a:solidFill>
                  <a:srgbClr val="000000"/>
                </a:solidFill>
              </a:rPr>
              <a:t>Industries</a:t>
            </a:r>
            <a:r>
              <a:rPr sz="3600" spc="-240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in</a:t>
            </a:r>
            <a:r>
              <a:rPr sz="3600" spc="-615" dirty="0">
                <a:solidFill>
                  <a:srgbClr val="000000"/>
                </a:solidFill>
              </a:rPr>
              <a:t> </a:t>
            </a:r>
            <a:r>
              <a:rPr sz="3600" spc="-210" dirty="0">
                <a:solidFill>
                  <a:srgbClr val="000000"/>
                </a:solidFill>
              </a:rPr>
              <a:t>Bangladesh</a:t>
            </a:r>
            <a:endParaRPr sz="3600"/>
          </a:p>
          <a:p>
            <a:pPr marL="12065" marR="5080" algn="ctr">
              <a:lnSpc>
                <a:spcPct val="100000"/>
              </a:lnSpc>
              <a:spcBef>
                <a:spcPts val="135"/>
              </a:spcBef>
            </a:pPr>
            <a:r>
              <a:rPr sz="2000" spc="-50" dirty="0">
                <a:solidFill>
                  <a:srgbClr val="000000"/>
                </a:solidFill>
              </a:rPr>
              <a:t>(</a:t>
            </a:r>
            <a:r>
              <a:rPr sz="1800" u="heavy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http://reedconsultingbd.com/media/k2/attachments/Are_textile_industries_the_main_so </a:t>
            </a:r>
            <a:r>
              <a:rPr sz="1800" spc="-50" dirty="0">
                <a:solidFill>
                  <a:srgbClr val="0000FF"/>
                </a:solidFill>
              </a:rPr>
              <a:t> </a:t>
            </a:r>
            <a:r>
              <a:rPr sz="1800" spc="-75" dirty="0">
                <a:solidFill>
                  <a:srgbClr val="000000"/>
                </a:solidFill>
              </a:rPr>
              <a:t>urce_of_water_pollution_in_Bangladesh_March_Final_2011.pdf)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685800" y="1905000"/>
            <a:ext cx="8991600" cy="3581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280" y="140334"/>
            <a:ext cx="813180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8455" marR="5080" indent="-1596390">
              <a:lnSpc>
                <a:spcPct val="100000"/>
              </a:lnSpc>
              <a:spcBef>
                <a:spcPts val="100"/>
              </a:spcBef>
            </a:pPr>
            <a:r>
              <a:rPr sz="3600" spc="-50" dirty="0"/>
              <a:t>What </a:t>
            </a:r>
            <a:r>
              <a:rPr sz="3600" spc="-45" dirty="0"/>
              <a:t>are the </a:t>
            </a:r>
            <a:r>
              <a:rPr sz="3600" spc="-55" dirty="0"/>
              <a:t>effects </a:t>
            </a:r>
            <a:r>
              <a:rPr sz="3600" spc="-30" dirty="0"/>
              <a:t>of </a:t>
            </a:r>
            <a:r>
              <a:rPr sz="3600" spc="-50" dirty="0"/>
              <a:t>Mining </a:t>
            </a:r>
            <a:r>
              <a:rPr sz="3600" spc="-80" dirty="0"/>
              <a:t>Industry</a:t>
            </a:r>
            <a:r>
              <a:rPr sz="3600" spc="-670" dirty="0"/>
              <a:t> </a:t>
            </a:r>
            <a:r>
              <a:rPr sz="3600" spc="-90" dirty="0"/>
              <a:t>on  </a:t>
            </a:r>
            <a:r>
              <a:rPr sz="3600" spc="-60" dirty="0"/>
              <a:t>the </a:t>
            </a:r>
            <a:r>
              <a:rPr sz="3600" spc="-80" dirty="0"/>
              <a:t>environment?</a:t>
            </a:r>
            <a:r>
              <a:rPr sz="3600" spc="-254" dirty="0"/>
              <a:t> </a:t>
            </a:r>
            <a:r>
              <a:rPr sz="3600" spc="-75" dirty="0"/>
              <a:t>Explain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89280" y="1371600"/>
            <a:ext cx="8938895" cy="3824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200"/>
              </a:lnSpc>
              <a:spcBef>
                <a:spcPts val="100"/>
              </a:spcBef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b="1" dirty="0">
                <a:latin typeface="Arial"/>
                <a:cs typeface="Arial"/>
              </a:rPr>
              <a:t>Air: </a:t>
            </a:r>
            <a:r>
              <a:rPr sz="2400" spc="-5" dirty="0">
                <a:latin typeface="Arial"/>
                <a:cs typeface="Arial"/>
              </a:rPr>
              <a:t>Mines produce </a:t>
            </a:r>
            <a:r>
              <a:rPr sz="2400" dirty="0">
                <a:latin typeface="Arial"/>
                <a:cs typeface="Arial"/>
              </a:rPr>
              <a:t>dust from </a:t>
            </a:r>
            <a:r>
              <a:rPr sz="2400" spc="-5" dirty="0">
                <a:latin typeface="Arial"/>
                <a:cs typeface="Arial"/>
              </a:rPr>
              <a:t>bursting operations and haul  roads. Coal </a:t>
            </a:r>
            <a:r>
              <a:rPr sz="2400" dirty="0">
                <a:latin typeface="Arial"/>
                <a:cs typeface="Arial"/>
              </a:rPr>
              <a:t>mines </a:t>
            </a:r>
            <a:r>
              <a:rPr sz="2400" spc="-5" dirty="0">
                <a:latin typeface="Arial"/>
                <a:cs typeface="Arial"/>
              </a:rPr>
              <a:t>release CH4 and </a:t>
            </a:r>
            <a:r>
              <a:rPr sz="2400" dirty="0">
                <a:latin typeface="Arial"/>
                <a:cs typeface="Arial"/>
              </a:rPr>
              <a:t>other </a:t>
            </a:r>
            <a:r>
              <a:rPr sz="2400" spc="-5" dirty="0">
                <a:latin typeface="Arial"/>
                <a:cs typeface="Arial"/>
              </a:rPr>
              <a:t>GHGs. </a:t>
            </a:r>
            <a:r>
              <a:rPr sz="2400" dirty="0">
                <a:latin typeface="Arial"/>
                <a:cs typeface="Arial"/>
              </a:rPr>
              <a:t>Smelter  </a:t>
            </a:r>
            <a:r>
              <a:rPr sz="2400" spc="-5" dirty="0">
                <a:latin typeface="Arial"/>
                <a:cs typeface="Arial"/>
              </a:rPr>
              <a:t>operations with insufficient safeguard have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potential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pollute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air with heavy </a:t>
            </a:r>
            <a:r>
              <a:rPr sz="2400" dirty="0">
                <a:latin typeface="Arial"/>
                <a:cs typeface="Arial"/>
              </a:rPr>
              <a:t>metals, </a:t>
            </a:r>
            <a:r>
              <a:rPr sz="2400" spc="-5" dirty="0" err="1">
                <a:latin typeface="Arial"/>
                <a:cs typeface="Arial"/>
              </a:rPr>
              <a:t>sulphur</a:t>
            </a:r>
            <a:r>
              <a:rPr sz="2400" spc="-5" dirty="0">
                <a:latin typeface="Arial"/>
                <a:cs typeface="Arial"/>
              </a:rPr>
              <a:t> di</a:t>
            </a:r>
            <a:r>
              <a:rPr sz="2400" dirty="0">
                <a:latin typeface="Arial"/>
                <a:cs typeface="Arial"/>
              </a:rPr>
              <a:t>oxide </a:t>
            </a:r>
            <a:r>
              <a:rPr sz="2400" spc="-5" dirty="0">
                <a:latin typeface="Arial"/>
                <a:cs typeface="Arial"/>
              </a:rPr>
              <a:t>and other  pollutants.</a:t>
            </a:r>
            <a:endParaRPr sz="2400" dirty="0">
              <a:latin typeface="Arial"/>
              <a:cs typeface="Arial"/>
            </a:endParaRPr>
          </a:p>
          <a:p>
            <a:pPr marL="12700" marR="485775" algn="just">
              <a:lnSpc>
                <a:spcPct val="111200"/>
              </a:lnSpc>
              <a:spcBef>
                <a:spcPts val="1190"/>
              </a:spcBef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b="1" spc="-15" dirty="0">
                <a:latin typeface="Arial"/>
                <a:cs typeface="Arial"/>
              </a:rPr>
              <a:t>Water: </a:t>
            </a:r>
            <a:r>
              <a:rPr sz="2400" spc="-5" dirty="0">
                <a:latin typeface="Arial"/>
                <a:cs typeface="Arial"/>
              </a:rPr>
              <a:t>mining </a:t>
            </a:r>
            <a:r>
              <a:rPr sz="2400" dirty="0">
                <a:latin typeface="Arial"/>
                <a:cs typeface="Arial"/>
              </a:rPr>
              <a:t>industry </a:t>
            </a:r>
            <a:r>
              <a:rPr sz="2400" spc="-5" dirty="0">
                <a:latin typeface="Arial"/>
                <a:cs typeface="Arial"/>
              </a:rPr>
              <a:t>uses </a:t>
            </a:r>
            <a:r>
              <a:rPr sz="2400" dirty="0">
                <a:latin typeface="Arial"/>
                <a:cs typeface="Arial"/>
              </a:rPr>
              <a:t>large </a:t>
            </a:r>
            <a:r>
              <a:rPr sz="2400" spc="-5" dirty="0">
                <a:latin typeface="Arial"/>
                <a:cs typeface="Arial"/>
              </a:rPr>
              <a:t>quantities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25" dirty="0">
                <a:latin typeface="Arial"/>
                <a:cs typeface="Arial"/>
              </a:rPr>
              <a:t>water. </a:t>
            </a:r>
            <a:r>
              <a:rPr sz="2400" spc="-5" dirty="0">
                <a:latin typeface="Arial"/>
                <a:cs typeface="Arial"/>
              </a:rPr>
              <a:t>Mining  releases </a:t>
            </a:r>
            <a:r>
              <a:rPr sz="2400" dirty="0">
                <a:latin typeface="Arial"/>
                <a:cs typeface="Arial"/>
              </a:rPr>
              <a:t>sulphur </a:t>
            </a:r>
            <a:r>
              <a:rPr sz="2400" spc="-5" dirty="0">
                <a:latin typeface="Arial"/>
                <a:cs typeface="Arial"/>
              </a:rPr>
              <a:t>oxides into the air which </a:t>
            </a:r>
            <a:r>
              <a:rPr sz="2400" dirty="0">
                <a:latin typeface="Arial"/>
                <a:cs typeface="Arial"/>
              </a:rPr>
              <a:t>reacts </a:t>
            </a:r>
            <a:r>
              <a:rPr sz="2400" spc="-5" dirty="0">
                <a:latin typeface="Arial"/>
                <a:cs typeface="Arial"/>
              </a:rPr>
              <a:t>with water  and </a:t>
            </a:r>
            <a:r>
              <a:rPr sz="2400" dirty="0">
                <a:latin typeface="Arial"/>
                <a:cs typeface="Arial"/>
              </a:rPr>
              <a:t>produces </a:t>
            </a:r>
            <a:r>
              <a:rPr sz="2400" spc="-5" dirty="0">
                <a:latin typeface="Arial"/>
                <a:cs typeface="Arial"/>
              </a:rPr>
              <a:t>sulphuric acids. This, together with various  </a:t>
            </a:r>
            <a:r>
              <a:rPr sz="2400" dirty="0">
                <a:latin typeface="Arial"/>
                <a:cs typeface="Arial"/>
              </a:rPr>
              <a:t>trace </a:t>
            </a:r>
            <a:r>
              <a:rPr sz="2400" spc="-5" dirty="0">
                <a:latin typeface="Arial"/>
                <a:cs typeface="Arial"/>
              </a:rPr>
              <a:t>elements </a:t>
            </a:r>
            <a:r>
              <a:rPr sz="2400" spc="-10" dirty="0">
                <a:latin typeface="Arial"/>
                <a:cs typeface="Arial"/>
              </a:rPr>
              <a:t>affects </a:t>
            </a:r>
            <a:r>
              <a:rPr sz="2400" spc="-5" dirty="0">
                <a:latin typeface="Arial"/>
                <a:cs typeface="Arial"/>
              </a:rPr>
              <a:t>surface water and </a:t>
            </a:r>
            <a:r>
              <a:rPr sz="2400" dirty="0">
                <a:latin typeface="Arial"/>
                <a:cs typeface="Arial"/>
              </a:rPr>
              <a:t>groundwater </a:t>
            </a:r>
            <a:r>
              <a:rPr sz="2400" spc="-5" dirty="0">
                <a:latin typeface="Arial"/>
                <a:cs typeface="Arial"/>
              </a:rPr>
              <a:t>and  impacts </a:t>
            </a:r>
            <a:r>
              <a:rPr sz="2400" dirty="0">
                <a:latin typeface="Arial"/>
                <a:cs typeface="Arial"/>
              </a:rPr>
              <a:t>the eco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6440" y="140334"/>
            <a:ext cx="813180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7820" marR="5080" indent="-1595755">
              <a:lnSpc>
                <a:spcPct val="100000"/>
              </a:lnSpc>
              <a:spcBef>
                <a:spcPts val="100"/>
              </a:spcBef>
            </a:pPr>
            <a:r>
              <a:rPr sz="3600" spc="-50" dirty="0"/>
              <a:t>What </a:t>
            </a:r>
            <a:r>
              <a:rPr sz="3600" spc="-45" dirty="0"/>
              <a:t>are the </a:t>
            </a:r>
            <a:r>
              <a:rPr sz="3600" spc="-55" dirty="0"/>
              <a:t>effects </a:t>
            </a:r>
            <a:r>
              <a:rPr sz="3600" spc="-30" dirty="0"/>
              <a:t>of </a:t>
            </a:r>
            <a:r>
              <a:rPr sz="3600" spc="-50" dirty="0"/>
              <a:t>Mining </a:t>
            </a:r>
            <a:r>
              <a:rPr sz="3600" spc="-80" dirty="0"/>
              <a:t>Industry</a:t>
            </a:r>
            <a:r>
              <a:rPr sz="3600" spc="-670" dirty="0"/>
              <a:t> </a:t>
            </a:r>
            <a:r>
              <a:rPr sz="3600" spc="-90" dirty="0"/>
              <a:t>on  </a:t>
            </a:r>
            <a:r>
              <a:rPr sz="3600" spc="-60" dirty="0"/>
              <a:t>the </a:t>
            </a:r>
            <a:r>
              <a:rPr sz="3600" spc="-75" dirty="0"/>
              <a:t>environment?</a:t>
            </a:r>
            <a:r>
              <a:rPr sz="3600" spc="-235" dirty="0"/>
              <a:t> </a:t>
            </a:r>
            <a:r>
              <a:rPr sz="3600" spc="-70" dirty="0"/>
              <a:t>Explain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94664" y="1371600"/>
            <a:ext cx="8595360" cy="3836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1000"/>
              </a:lnSpc>
              <a:spcBef>
                <a:spcPts val="105"/>
              </a:spcBef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b="1" spc="-5" dirty="0">
                <a:latin typeface="Arial"/>
                <a:cs typeface="Arial"/>
              </a:rPr>
              <a:t>Land: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movement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rocks </a:t>
            </a:r>
            <a:r>
              <a:rPr sz="2400" spc="-5" dirty="0">
                <a:latin typeface="Arial"/>
                <a:cs typeface="Arial"/>
              </a:rPr>
              <a:t>during </a:t>
            </a:r>
            <a:r>
              <a:rPr sz="2400" dirty="0">
                <a:latin typeface="Arial"/>
                <a:cs typeface="Arial"/>
              </a:rPr>
              <a:t>mining </a:t>
            </a:r>
            <a:r>
              <a:rPr sz="2400" spc="-5" dirty="0">
                <a:latin typeface="Arial"/>
                <a:cs typeface="Arial"/>
              </a:rPr>
              <a:t>activities </a:t>
            </a:r>
            <a:r>
              <a:rPr sz="2400" dirty="0">
                <a:latin typeface="Arial"/>
                <a:cs typeface="Arial"/>
              </a:rPr>
              <a:t>and the  overburden </a:t>
            </a:r>
            <a:r>
              <a:rPr sz="2400" spc="-5" dirty="0">
                <a:latin typeface="Arial"/>
                <a:cs typeface="Arial"/>
              </a:rPr>
              <a:t>materials overlying the </a:t>
            </a:r>
            <a:r>
              <a:rPr sz="2400" dirty="0">
                <a:latin typeface="Arial"/>
                <a:cs typeface="Arial"/>
              </a:rPr>
              <a:t>mineral </a:t>
            </a:r>
            <a:r>
              <a:rPr sz="2400" spc="-5" dirty="0">
                <a:latin typeface="Arial"/>
                <a:cs typeface="Arial"/>
              </a:rPr>
              <a:t>deposits </a:t>
            </a:r>
            <a:r>
              <a:rPr sz="2400" dirty="0">
                <a:latin typeface="Arial"/>
                <a:cs typeface="Arial"/>
              </a:rPr>
              <a:t>impacts  </a:t>
            </a:r>
            <a:r>
              <a:rPr sz="2400" spc="-5" dirty="0">
                <a:latin typeface="Arial"/>
                <a:cs typeface="Arial"/>
              </a:rPr>
              <a:t>land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severely.</a:t>
            </a:r>
            <a:endParaRPr sz="2400" dirty="0">
              <a:latin typeface="Arial"/>
              <a:cs typeface="Arial"/>
            </a:endParaRPr>
          </a:p>
          <a:p>
            <a:pPr marL="12700" marR="134620" algn="just">
              <a:lnSpc>
                <a:spcPct val="111100"/>
              </a:lnSpc>
              <a:spcBef>
                <a:spcPts val="1210"/>
              </a:spcBef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b="1" spc="-5" dirty="0">
                <a:latin typeface="Arial"/>
                <a:cs typeface="Arial"/>
              </a:rPr>
              <a:t>Health &amp; Safety: </a:t>
            </a:r>
            <a:r>
              <a:rPr sz="2400" dirty="0">
                <a:latin typeface="Arial"/>
                <a:cs typeface="Arial"/>
              </a:rPr>
              <a:t>Mining operation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very </a:t>
            </a:r>
            <a:r>
              <a:rPr sz="2400" spc="-5" dirty="0">
                <a:latin typeface="Arial"/>
                <a:cs typeface="Arial"/>
              </a:rPr>
              <a:t>dangerous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hazardous. </a:t>
            </a:r>
            <a:r>
              <a:rPr sz="2400" b="1" dirty="0">
                <a:latin typeface="Arial"/>
                <a:cs typeface="Arial"/>
              </a:rPr>
              <a:t>Underground </a:t>
            </a:r>
            <a:r>
              <a:rPr sz="2400" b="1" spc="-5" dirty="0">
                <a:latin typeface="Arial"/>
                <a:cs typeface="Arial"/>
              </a:rPr>
              <a:t>mining is more hazardous than  </a:t>
            </a:r>
            <a:r>
              <a:rPr sz="2400" b="1" dirty="0">
                <a:latin typeface="Arial"/>
                <a:cs typeface="Arial"/>
              </a:rPr>
              <a:t>surface mining because </a:t>
            </a:r>
            <a:r>
              <a:rPr sz="2400" b="1" spc="-5" dirty="0">
                <a:latin typeface="Arial"/>
                <a:cs typeface="Arial"/>
              </a:rPr>
              <a:t>of poor ventilation, </a:t>
            </a:r>
            <a:r>
              <a:rPr sz="2400" b="1" dirty="0">
                <a:latin typeface="Arial"/>
                <a:cs typeface="Arial"/>
              </a:rPr>
              <a:t>visibility </a:t>
            </a:r>
            <a:r>
              <a:rPr sz="2400" b="1" spc="-5" dirty="0">
                <a:latin typeface="Arial"/>
                <a:cs typeface="Arial"/>
              </a:rPr>
              <a:t>and  danger of falling of rocks.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greatest </a:t>
            </a:r>
            <a:r>
              <a:rPr sz="2400" spc="-5" dirty="0">
                <a:latin typeface="Arial"/>
                <a:cs typeface="Arial"/>
              </a:rPr>
              <a:t>health risk arise </a:t>
            </a:r>
            <a:r>
              <a:rPr sz="2400" dirty="0">
                <a:latin typeface="Arial"/>
                <a:cs typeface="Arial"/>
              </a:rPr>
              <a:t>from  </a:t>
            </a:r>
            <a:r>
              <a:rPr sz="2400" spc="-5" dirty="0">
                <a:latin typeface="Arial"/>
                <a:cs typeface="Arial"/>
              </a:rPr>
              <a:t>dust which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lead </a:t>
            </a:r>
            <a:r>
              <a:rPr sz="2400" dirty="0">
                <a:latin typeface="Arial"/>
                <a:cs typeface="Arial"/>
              </a:rPr>
              <a:t>respiratory </a:t>
            </a:r>
            <a:r>
              <a:rPr sz="2400" spc="-5" dirty="0">
                <a:latin typeface="Arial"/>
                <a:cs typeface="Arial"/>
              </a:rPr>
              <a:t>diseases and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exposure 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radiation depending upon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mine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type.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384300"/>
            <a:ext cx="9305290" cy="500380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marR="341630" indent="-342900" algn="just">
              <a:lnSpc>
                <a:spcPts val="3190"/>
              </a:lnSpc>
              <a:spcBef>
                <a:spcPts val="545"/>
              </a:spcBef>
              <a:buChar char="•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Ensure EIA in </a:t>
            </a:r>
            <a:r>
              <a:rPr sz="3000" spc="-5" dirty="0">
                <a:latin typeface="Arial"/>
                <a:cs typeface="Arial"/>
              </a:rPr>
              <a:t>all </a:t>
            </a:r>
            <a:r>
              <a:rPr sz="3000" spc="-10" dirty="0">
                <a:latin typeface="Arial"/>
                <a:cs typeface="Arial"/>
              </a:rPr>
              <a:t>new </a:t>
            </a:r>
            <a:r>
              <a:rPr sz="3000" spc="-5" dirty="0">
                <a:latin typeface="Arial"/>
                <a:cs typeface="Arial"/>
              </a:rPr>
              <a:t>industries both public and  </a:t>
            </a:r>
            <a:r>
              <a:rPr sz="3000" dirty="0">
                <a:latin typeface="Arial"/>
                <a:cs typeface="Arial"/>
              </a:rPr>
              <a:t>private</a:t>
            </a:r>
          </a:p>
          <a:p>
            <a:pPr marL="355600" marR="215265" indent="-342900" algn="just">
              <a:lnSpc>
                <a:spcPts val="3210"/>
              </a:lnSpc>
              <a:spcBef>
                <a:spcPts val="695"/>
              </a:spcBef>
              <a:buChar char="•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Encourage development of environmentally sound  and appropriate technologies and initiative on  </a:t>
            </a:r>
            <a:r>
              <a:rPr sz="3000" dirty="0">
                <a:latin typeface="Arial"/>
                <a:cs typeface="Arial"/>
              </a:rPr>
              <a:t>research </a:t>
            </a:r>
            <a:r>
              <a:rPr sz="3000" spc="-5" dirty="0">
                <a:latin typeface="Arial"/>
                <a:cs typeface="Arial"/>
              </a:rPr>
              <a:t>and foundation </a:t>
            </a:r>
            <a:r>
              <a:rPr sz="3000" dirty="0">
                <a:latin typeface="Arial"/>
                <a:cs typeface="Arial"/>
              </a:rPr>
              <a:t>in the </a:t>
            </a:r>
            <a:r>
              <a:rPr sz="3000" spc="-5" dirty="0">
                <a:latin typeface="Arial"/>
                <a:cs typeface="Arial"/>
              </a:rPr>
              <a:t>field </a:t>
            </a:r>
            <a:r>
              <a:rPr sz="3000" dirty="0">
                <a:latin typeface="Arial"/>
                <a:cs typeface="Arial"/>
              </a:rPr>
              <a:t>of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spc="-30" dirty="0">
                <a:latin typeface="Arial"/>
                <a:cs typeface="Arial"/>
              </a:rPr>
              <a:t>industry.</a:t>
            </a:r>
            <a:endParaRPr sz="3000" dirty="0">
              <a:latin typeface="Arial"/>
              <a:cs typeface="Arial"/>
            </a:endParaRPr>
          </a:p>
          <a:p>
            <a:pPr marL="355600" marR="36195" indent="-342900" algn="just">
              <a:lnSpc>
                <a:spcPts val="3190"/>
              </a:lnSpc>
              <a:spcBef>
                <a:spcPts val="700"/>
              </a:spcBef>
              <a:buChar char="•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Prevent </a:t>
            </a:r>
            <a:r>
              <a:rPr sz="3000" spc="-5" dirty="0">
                <a:latin typeface="Arial"/>
                <a:cs typeface="Arial"/>
              </a:rPr>
              <a:t>wastage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raw material and ensure their  </a:t>
            </a:r>
            <a:r>
              <a:rPr sz="3000" dirty="0">
                <a:latin typeface="Arial"/>
                <a:cs typeface="Arial"/>
              </a:rPr>
              <a:t>sustainable </a:t>
            </a:r>
            <a:r>
              <a:rPr sz="3000" spc="-5" dirty="0">
                <a:latin typeface="Arial"/>
                <a:cs typeface="Arial"/>
              </a:rPr>
              <a:t>use </a:t>
            </a:r>
            <a:r>
              <a:rPr sz="3000" dirty="0">
                <a:latin typeface="Arial"/>
                <a:cs typeface="Arial"/>
              </a:rPr>
              <a:t>in</a:t>
            </a:r>
            <a:r>
              <a:rPr sz="3000" spc="-75" dirty="0">
                <a:latin typeface="Arial"/>
                <a:cs typeface="Arial"/>
              </a:rPr>
              <a:t> </a:t>
            </a:r>
            <a:r>
              <a:rPr sz="3000" spc="-30" dirty="0">
                <a:latin typeface="Arial"/>
                <a:cs typeface="Arial"/>
              </a:rPr>
              <a:t>industry.</a:t>
            </a:r>
            <a:endParaRPr sz="3000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265"/>
              </a:spcBef>
              <a:buChar char="•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Promote </a:t>
            </a:r>
            <a:r>
              <a:rPr sz="3000" spc="-5" dirty="0">
                <a:latin typeface="Arial"/>
                <a:cs typeface="Arial"/>
              </a:rPr>
              <a:t>cleaner production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processes.</a:t>
            </a:r>
            <a:endParaRPr sz="3000" dirty="0">
              <a:latin typeface="Arial"/>
              <a:cs typeface="Arial"/>
            </a:endParaRPr>
          </a:p>
          <a:p>
            <a:pPr marL="355600" marR="5080" indent="-342900" algn="just">
              <a:lnSpc>
                <a:spcPts val="3190"/>
              </a:lnSpc>
              <a:spcBef>
                <a:spcPts val="855"/>
              </a:spcBef>
              <a:buChar char="•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Industries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-5" dirty="0">
                <a:latin typeface="Arial"/>
                <a:cs typeface="Arial"/>
              </a:rPr>
              <a:t>are potential polluters will make  </a:t>
            </a:r>
            <a:r>
              <a:rPr sz="3000" dirty="0">
                <a:latin typeface="Arial"/>
                <a:cs typeface="Arial"/>
              </a:rPr>
              <a:t>provision </a:t>
            </a:r>
            <a:r>
              <a:rPr sz="3000" spc="-5" dirty="0">
                <a:latin typeface="Arial"/>
                <a:cs typeface="Arial"/>
              </a:rPr>
              <a:t>to introduce </a:t>
            </a:r>
            <a:r>
              <a:rPr sz="3000" dirty="0">
                <a:latin typeface="Arial"/>
                <a:cs typeface="Arial"/>
              </a:rPr>
              <a:t>pollution </a:t>
            </a:r>
            <a:r>
              <a:rPr sz="3000" spc="-5" dirty="0">
                <a:latin typeface="Arial"/>
                <a:cs typeface="Arial"/>
              </a:rPr>
              <a:t>control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measures</a:t>
            </a:r>
            <a:endParaRPr sz="3000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265"/>
              </a:spcBef>
              <a:buChar char="•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4R </a:t>
            </a:r>
            <a:r>
              <a:rPr sz="3000" dirty="0">
                <a:latin typeface="Arial"/>
                <a:cs typeface="Arial"/>
              </a:rPr>
              <a:t>policy should </a:t>
            </a:r>
            <a:r>
              <a:rPr sz="3000" spc="-5" dirty="0">
                <a:latin typeface="Arial"/>
                <a:cs typeface="Arial"/>
              </a:rPr>
              <a:t>be</a:t>
            </a:r>
            <a:r>
              <a:rPr sz="3000" spc="-7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encouraged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543" rIns="0" bIns="0" rtlCol="0">
            <a:spAutoFit/>
          </a:bodyPr>
          <a:lstStyle/>
          <a:p>
            <a:pPr marL="88900" marR="508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What</a:t>
            </a:r>
            <a:r>
              <a:rPr spc="-190" dirty="0"/>
              <a:t> </a:t>
            </a:r>
            <a:r>
              <a:rPr spc="-75" dirty="0"/>
              <a:t>measures</a:t>
            </a:r>
            <a:r>
              <a:rPr spc="-204" dirty="0"/>
              <a:t> </a:t>
            </a:r>
            <a:r>
              <a:rPr spc="-55" dirty="0"/>
              <a:t>can</a:t>
            </a:r>
            <a:r>
              <a:rPr spc="-190" dirty="0"/>
              <a:t> </a:t>
            </a:r>
            <a:r>
              <a:rPr spc="-45" dirty="0"/>
              <a:t>be</a:t>
            </a:r>
            <a:r>
              <a:rPr spc="-180" dirty="0"/>
              <a:t> </a:t>
            </a:r>
            <a:r>
              <a:rPr spc="-70" dirty="0"/>
              <a:t>taken</a:t>
            </a:r>
            <a:r>
              <a:rPr spc="-200" dirty="0"/>
              <a:t> </a:t>
            </a:r>
            <a:r>
              <a:rPr spc="-45" dirty="0"/>
              <a:t>in</a:t>
            </a:r>
            <a:r>
              <a:rPr spc="-180" dirty="0"/>
              <a:t> </a:t>
            </a:r>
            <a:r>
              <a:rPr spc="-80" dirty="0"/>
              <a:t>Industrial</a:t>
            </a:r>
            <a:r>
              <a:rPr spc="-195" dirty="0"/>
              <a:t> </a:t>
            </a:r>
            <a:r>
              <a:rPr spc="-105" dirty="0"/>
              <a:t>sector</a:t>
            </a:r>
            <a:r>
              <a:rPr spc="-270" dirty="0"/>
              <a:t> </a:t>
            </a:r>
            <a:r>
              <a:rPr spc="-65" dirty="0"/>
              <a:t>to  </a:t>
            </a:r>
            <a:r>
              <a:rPr spc="-110" dirty="0"/>
              <a:t>protect </a:t>
            </a:r>
            <a:r>
              <a:rPr spc="-85" dirty="0"/>
              <a:t>the</a:t>
            </a:r>
            <a:r>
              <a:rPr spc="-415" dirty="0"/>
              <a:t> </a:t>
            </a:r>
            <a:r>
              <a:rPr spc="-114" dirty="0"/>
              <a:t>environment?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126" y="140334"/>
            <a:ext cx="3430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Tourism</a:t>
            </a:r>
            <a:r>
              <a:rPr sz="3600" spc="-2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Industry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0600" y="743206"/>
            <a:ext cx="4513580" cy="568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Resource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Energy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ts val="2640"/>
              </a:lnSpc>
              <a:buChar char="–"/>
              <a:tabLst>
                <a:tab pos="756920" algn="l"/>
              </a:tabLst>
            </a:pPr>
            <a:r>
              <a:rPr sz="2400" spc="-20" dirty="0">
                <a:latin typeface="Arial"/>
                <a:cs typeface="Arial"/>
              </a:rPr>
              <a:t>Water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ts val="2495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land</a:t>
            </a:r>
            <a:endParaRPr sz="2400" dirty="0">
              <a:latin typeface="Arial"/>
              <a:cs typeface="Arial"/>
            </a:endParaRPr>
          </a:p>
          <a:p>
            <a:pPr marL="354965" indent="-342900">
              <a:lnSpc>
                <a:spcPts val="2735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Pollution and waste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outputs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20" dirty="0">
                <a:latin typeface="Arial"/>
                <a:cs typeface="Arial"/>
              </a:rPr>
              <a:t>Water </a:t>
            </a:r>
            <a:r>
              <a:rPr sz="2400" spc="-5" dirty="0">
                <a:latin typeface="Arial"/>
                <a:cs typeface="Arial"/>
              </a:rPr>
              <a:t>quality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Air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quality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ts val="264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Noise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ts val="2505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Solid waste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generation</a:t>
            </a:r>
            <a:endParaRPr sz="2400" dirty="0">
              <a:latin typeface="Arial"/>
              <a:cs typeface="Arial"/>
            </a:endParaRPr>
          </a:p>
          <a:p>
            <a:pPr marL="354965" indent="-342900">
              <a:lnSpc>
                <a:spcPts val="2745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Arial"/>
                <a:cs typeface="Arial"/>
              </a:rPr>
              <a:t>Transportation</a:t>
            </a:r>
            <a:endParaRPr sz="24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Development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land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</a:t>
            </a:r>
            <a:endParaRPr sz="24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Economy</a:t>
            </a:r>
            <a:endParaRPr sz="24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Education</a:t>
            </a:r>
            <a:endParaRPr sz="24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Eco-system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alteration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wildlife</a:t>
            </a:r>
            <a:endParaRPr sz="24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Aesthetic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cultural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impacts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1219200"/>
            <a:ext cx="8763000" cy="579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1944" y="116280"/>
            <a:ext cx="693445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65" dirty="0">
                <a:latin typeface="Carlito"/>
                <a:cs typeface="Carlito"/>
              </a:rPr>
              <a:t>Impacts </a:t>
            </a:r>
            <a:r>
              <a:rPr sz="4400" b="1" spc="-35" dirty="0">
                <a:latin typeface="Carlito"/>
                <a:cs typeface="Carlito"/>
              </a:rPr>
              <a:t>in</a:t>
            </a:r>
            <a:r>
              <a:rPr sz="4400" b="1" spc="-320" dirty="0">
                <a:latin typeface="Carlito"/>
                <a:cs typeface="Carlito"/>
              </a:rPr>
              <a:t> </a:t>
            </a:r>
            <a:r>
              <a:rPr sz="4400" b="1" spc="-140" dirty="0">
                <a:latin typeface="Carlito"/>
                <a:cs typeface="Carlito"/>
              </a:rPr>
              <a:t>Transport</a:t>
            </a:r>
            <a:r>
              <a:rPr lang="en-US" sz="4400" b="1" spc="-140" dirty="0">
                <a:latin typeface="Carlito"/>
                <a:cs typeface="Carlito"/>
              </a:rPr>
              <a:t> </a:t>
            </a:r>
            <a:r>
              <a:rPr sz="4400" b="1" spc="-140" dirty="0">
                <a:latin typeface="Carlito"/>
                <a:cs typeface="Carlito"/>
              </a:rPr>
              <a:t>sector</a:t>
            </a:r>
            <a:endParaRPr sz="4400" b="1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609600"/>
            <a:ext cx="9525000" cy="655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00" y="685800"/>
            <a:ext cx="7773923" cy="5035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216535"/>
            <a:ext cx="87344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What</a:t>
            </a:r>
            <a:r>
              <a:rPr spc="-235" dirty="0"/>
              <a:t> </a:t>
            </a:r>
            <a:r>
              <a:rPr spc="-75" dirty="0"/>
              <a:t>are</a:t>
            </a:r>
            <a:r>
              <a:rPr spc="-229" dirty="0"/>
              <a:t> </a:t>
            </a:r>
            <a:r>
              <a:rPr spc="-75" dirty="0"/>
              <a:t>the</a:t>
            </a:r>
            <a:r>
              <a:rPr spc="-229" dirty="0"/>
              <a:t> </a:t>
            </a:r>
            <a:r>
              <a:rPr spc="-95" dirty="0"/>
              <a:t>sectors</a:t>
            </a:r>
            <a:r>
              <a:rPr spc="-260" dirty="0"/>
              <a:t> </a:t>
            </a:r>
            <a:r>
              <a:rPr spc="-60" dirty="0"/>
              <a:t>of</a:t>
            </a:r>
            <a:r>
              <a:rPr spc="-235" dirty="0"/>
              <a:t> </a:t>
            </a:r>
            <a:r>
              <a:rPr spc="-105" dirty="0"/>
              <a:t>Environmental</a:t>
            </a:r>
            <a:r>
              <a:rPr spc="-265" dirty="0"/>
              <a:t> </a:t>
            </a:r>
            <a:r>
              <a:rPr spc="-95" dirty="0"/>
              <a:t>Implications?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091" y="1058367"/>
            <a:ext cx="2651125" cy="3441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Arial"/>
                <a:cs typeface="Arial"/>
              </a:rPr>
              <a:t>Agricultural</a:t>
            </a:r>
            <a:r>
              <a:rPr sz="2200" spc="-10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sector</a:t>
            </a: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Industrial</a:t>
            </a:r>
            <a:r>
              <a:rPr sz="2200" spc="-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sector</a:t>
            </a:r>
            <a:endParaRPr sz="22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Mining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35" dirty="0">
                <a:latin typeface="Arial"/>
                <a:cs typeface="Arial"/>
              </a:rPr>
              <a:t>Textile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Paper &amp;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Pulp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Meat</a:t>
            </a: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Food</a:t>
            </a: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spc="-30" dirty="0">
                <a:latin typeface="Arial"/>
                <a:cs typeface="Arial"/>
              </a:rPr>
              <a:t>Tannery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Cement</a:t>
            </a: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Petrochemical</a:t>
            </a: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Pharma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eutic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6596" y="4473321"/>
            <a:ext cx="482917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–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Electronic goods manufacturing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299085" indent="-287020">
              <a:lnSpc>
                <a:spcPct val="100000"/>
              </a:lnSpc>
              <a:buChar char="–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Fertilizer/pesticides</a:t>
            </a:r>
          </a:p>
          <a:p>
            <a:pPr marL="299085" indent="-287020">
              <a:lnSpc>
                <a:spcPct val="100000"/>
              </a:lnSpc>
              <a:buChar char="–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Construction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299085" indent="-287020">
              <a:lnSpc>
                <a:spcPct val="100000"/>
              </a:lnSpc>
              <a:buChar char="–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Automobile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299085" indent="-287020">
              <a:lnSpc>
                <a:spcPct val="100000"/>
              </a:lnSpc>
              <a:buChar char="–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Chemical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05780" y="1532001"/>
            <a:ext cx="4505960" cy="2667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Arial"/>
                <a:cs typeface="Arial"/>
              </a:rPr>
              <a:t>Water </a:t>
            </a:r>
            <a:r>
              <a:rPr sz="2000" dirty="0">
                <a:latin typeface="Arial"/>
                <a:cs typeface="Arial"/>
              </a:rPr>
              <a:t>Development, Flood Control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  Irrigation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Energy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sector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Transport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Communication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Infrastructure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30" dirty="0">
                <a:latin typeface="Arial"/>
                <a:cs typeface="Arial"/>
              </a:rPr>
              <a:t>Tourism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Arial"/>
                <a:cs typeface="Arial"/>
              </a:rPr>
              <a:t>Water </a:t>
            </a:r>
            <a:r>
              <a:rPr sz="2000" dirty="0">
                <a:latin typeface="Arial"/>
                <a:cs typeface="Arial"/>
              </a:rPr>
              <a:t>supply &amp; Sanitation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sector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09600">
              <a:lnSpc>
                <a:spcPct val="117200"/>
              </a:lnSpc>
              <a:spcBef>
                <a:spcPts val="95"/>
              </a:spcBef>
            </a:pPr>
            <a:r>
              <a:rPr spc="-105" dirty="0">
                <a:solidFill>
                  <a:srgbClr val="000000"/>
                </a:solidFill>
              </a:rPr>
              <a:t>Impacts</a:t>
            </a:r>
            <a:r>
              <a:rPr spc="-215" dirty="0">
                <a:solidFill>
                  <a:srgbClr val="000000"/>
                </a:solidFill>
              </a:rPr>
              <a:t> </a:t>
            </a:r>
            <a:r>
              <a:rPr spc="-65" dirty="0">
                <a:solidFill>
                  <a:srgbClr val="000000"/>
                </a:solidFill>
              </a:rPr>
              <a:t>of</a:t>
            </a:r>
            <a:r>
              <a:rPr spc="-215" dirty="0">
                <a:solidFill>
                  <a:srgbClr val="000000"/>
                </a:solidFill>
              </a:rPr>
              <a:t> </a:t>
            </a:r>
            <a:r>
              <a:rPr spc="-114" dirty="0">
                <a:solidFill>
                  <a:srgbClr val="000000"/>
                </a:solidFill>
              </a:rPr>
              <a:t>Transportation</a:t>
            </a:r>
            <a:r>
              <a:rPr spc="-275" dirty="0">
                <a:solidFill>
                  <a:srgbClr val="000000"/>
                </a:solidFill>
              </a:rPr>
              <a:t> </a:t>
            </a:r>
            <a:r>
              <a:rPr spc="-105" dirty="0">
                <a:solidFill>
                  <a:srgbClr val="000000"/>
                </a:solidFill>
              </a:rPr>
              <a:t>sector</a:t>
            </a:r>
            <a:r>
              <a:rPr spc="-270" dirty="0">
                <a:solidFill>
                  <a:srgbClr val="000000"/>
                </a:solidFill>
              </a:rPr>
              <a:t> </a:t>
            </a:r>
            <a:r>
              <a:rPr spc="-65" dirty="0">
                <a:solidFill>
                  <a:srgbClr val="000000"/>
                </a:solidFill>
              </a:rPr>
              <a:t>on</a:t>
            </a:r>
            <a:r>
              <a:rPr spc="-250" dirty="0">
                <a:solidFill>
                  <a:srgbClr val="000000"/>
                </a:solidFill>
              </a:rPr>
              <a:t> </a:t>
            </a:r>
            <a:r>
              <a:rPr spc="-114" dirty="0">
                <a:solidFill>
                  <a:srgbClr val="000000"/>
                </a:solidFill>
              </a:rPr>
              <a:t>Environment  </a:t>
            </a:r>
            <a:r>
              <a:rPr spc="-80" dirty="0"/>
              <a:t>How</a:t>
            </a:r>
            <a:r>
              <a:rPr spc="-235" dirty="0"/>
              <a:t> </a:t>
            </a:r>
            <a:r>
              <a:rPr spc="-114" dirty="0"/>
              <a:t>Transportation</a:t>
            </a:r>
            <a:r>
              <a:rPr spc="-265" dirty="0"/>
              <a:t> </a:t>
            </a:r>
            <a:r>
              <a:rPr spc="-105" dirty="0"/>
              <a:t>sector</a:t>
            </a:r>
            <a:r>
              <a:rPr spc="-265" dirty="0"/>
              <a:t> </a:t>
            </a:r>
            <a:r>
              <a:rPr spc="-105" dirty="0"/>
              <a:t>change</a:t>
            </a:r>
            <a:r>
              <a:rPr spc="-265" dirty="0"/>
              <a:t> </a:t>
            </a:r>
            <a:r>
              <a:rPr spc="-85" dirty="0"/>
              <a:t>the</a:t>
            </a:r>
            <a:r>
              <a:rPr spc="-254" dirty="0"/>
              <a:t> </a:t>
            </a:r>
            <a:r>
              <a:rPr spc="-110" dirty="0"/>
              <a:t>quality</a:t>
            </a:r>
            <a:r>
              <a:rPr spc="-235" dirty="0"/>
              <a:t> </a:t>
            </a:r>
            <a:r>
              <a:rPr spc="-65" dirty="0"/>
              <a:t>of</a:t>
            </a:r>
            <a:r>
              <a:rPr spc="-254" dirty="0"/>
              <a:t> </a:t>
            </a:r>
            <a:r>
              <a:rPr spc="-95" dirty="0"/>
              <a:t>air?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302091"/>
            <a:ext cx="9272270" cy="505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0" marR="119380" algn="just">
              <a:lnSpc>
                <a:spcPct val="111100"/>
              </a:lnSpc>
              <a:spcBef>
                <a:spcPts val="105"/>
              </a:spcBef>
              <a:buChar char="•"/>
              <a:tabLst>
                <a:tab pos="381635" algn="l"/>
              </a:tabLst>
            </a:pPr>
            <a:r>
              <a:rPr sz="2400" spc="-5" dirty="0">
                <a:latin typeface="Arial"/>
                <a:cs typeface="Arial"/>
              </a:rPr>
              <a:t>Emission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carbon-dioxide (CO</a:t>
            </a:r>
            <a:r>
              <a:rPr sz="2400" spc="-7" baseline="-15625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) </a:t>
            </a:r>
            <a:r>
              <a:rPr sz="2400" dirty="0">
                <a:latin typeface="Arial"/>
                <a:cs typeface="Arial"/>
              </a:rPr>
              <a:t>from the burning </a:t>
            </a:r>
            <a:r>
              <a:rPr sz="2400" spc="-5" dirty="0">
                <a:latin typeface="Arial"/>
                <a:cs typeface="Arial"/>
              </a:rPr>
              <a:t>of fossil </a:t>
            </a:r>
            <a:r>
              <a:rPr sz="2400" dirty="0">
                <a:latin typeface="Arial"/>
                <a:cs typeface="Arial"/>
              </a:rPr>
              <a:t>fuels  </a:t>
            </a:r>
            <a:r>
              <a:rPr sz="2400" spc="-5" dirty="0">
                <a:latin typeface="Arial"/>
                <a:cs typeface="Arial"/>
              </a:rPr>
              <a:t>is a </a:t>
            </a:r>
            <a:r>
              <a:rPr sz="2400" dirty="0">
                <a:latin typeface="Arial"/>
                <a:cs typeface="Arial"/>
              </a:rPr>
              <a:t>major </a:t>
            </a:r>
            <a:r>
              <a:rPr sz="2400" spc="-15" dirty="0">
                <a:latin typeface="Arial"/>
                <a:cs typeface="Arial"/>
              </a:rPr>
              <a:t>contributor. </a:t>
            </a: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transport </a:t>
            </a:r>
            <a:r>
              <a:rPr sz="2400" spc="-20" dirty="0">
                <a:latin typeface="Arial"/>
                <a:cs typeface="Arial"/>
              </a:rPr>
              <a:t>sector,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greenhouse  gas </a:t>
            </a:r>
            <a:r>
              <a:rPr sz="2400" dirty="0">
                <a:latin typeface="Arial"/>
                <a:cs typeface="Arial"/>
              </a:rPr>
              <a:t>emissions are </a:t>
            </a:r>
            <a:r>
              <a:rPr sz="2400" spc="-5" dirty="0">
                <a:latin typeface="Arial"/>
                <a:cs typeface="Arial"/>
              </a:rPr>
              <a:t>dominated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</a:t>
            </a:r>
            <a:r>
              <a:rPr sz="2400" spc="-7" baseline="-15625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emissions from </a:t>
            </a:r>
            <a:r>
              <a:rPr sz="2400" spc="-10" dirty="0">
                <a:latin typeface="Arial"/>
                <a:cs typeface="Arial"/>
              </a:rPr>
              <a:t>burning  </a:t>
            </a:r>
            <a:r>
              <a:rPr sz="2400" spc="-5" dirty="0">
                <a:latin typeface="Arial"/>
                <a:cs typeface="Arial"/>
              </a:rPr>
              <a:t>fossil fuels. These are strongly related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transport energy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use.</a:t>
            </a:r>
            <a:endParaRPr sz="2400" dirty="0">
              <a:latin typeface="Arial"/>
              <a:cs typeface="Arial"/>
            </a:endParaRPr>
          </a:p>
          <a:p>
            <a:pPr marL="152400" marR="277495" algn="just">
              <a:lnSpc>
                <a:spcPct val="111100"/>
              </a:lnSpc>
              <a:spcBef>
                <a:spcPts val="600"/>
              </a:spcBef>
              <a:buChar char="•"/>
              <a:tabLst>
                <a:tab pos="381635" algn="l"/>
              </a:tabLst>
            </a:pPr>
            <a:r>
              <a:rPr sz="2400" dirty="0">
                <a:latin typeface="Arial"/>
                <a:cs typeface="Arial"/>
              </a:rPr>
              <a:t>Release </a:t>
            </a:r>
            <a:r>
              <a:rPr sz="2400" spc="-5" dirty="0">
                <a:latin typeface="Arial"/>
                <a:cs typeface="Arial"/>
              </a:rPr>
              <a:t>of Particulate </a:t>
            </a:r>
            <a:r>
              <a:rPr sz="2400" dirty="0">
                <a:latin typeface="Arial"/>
                <a:cs typeface="Arial"/>
              </a:rPr>
              <a:t>matter </a:t>
            </a:r>
            <a:r>
              <a:rPr sz="2400" spc="-5" dirty="0">
                <a:latin typeface="Arial"/>
                <a:cs typeface="Arial"/>
              </a:rPr>
              <a:t>(PM</a:t>
            </a:r>
            <a:r>
              <a:rPr sz="2400" spc="-7" baseline="-15625" dirty="0">
                <a:latin typeface="Arial"/>
                <a:cs typeface="Arial"/>
              </a:rPr>
              <a:t>10</a:t>
            </a:r>
            <a:r>
              <a:rPr sz="2400" spc="-5" dirty="0">
                <a:latin typeface="Arial"/>
                <a:cs typeface="Arial"/>
              </a:rPr>
              <a:t>, PM</a:t>
            </a:r>
            <a:r>
              <a:rPr sz="2400" spc="-7" baseline="-15625" dirty="0">
                <a:latin typeface="Arial"/>
                <a:cs typeface="Arial"/>
              </a:rPr>
              <a:t>2.5</a:t>
            </a:r>
            <a:r>
              <a:rPr sz="2400" spc="-5" dirty="0">
                <a:latin typeface="Arial"/>
                <a:cs typeface="Arial"/>
              </a:rPr>
              <a:t>), Nitrogen oxides  (NOx), Sulphur oxide </a:t>
            </a:r>
            <a:r>
              <a:rPr sz="2400" dirty="0">
                <a:latin typeface="Arial"/>
                <a:cs typeface="Arial"/>
              </a:rPr>
              <a:t>(SO</a:t>
            </a:r>
            <a:r>
              <a:rPr sz="2400" baseline="-15625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). Ozone </a:t>
            </a:r>
            <a:r>
              <a:rPr sz="2400" spc="-5" dirty="0">
                <a:latin typeface="Arial"/>
                <a:cs typeface="Arial"/>
              </a:rPr>
              <a:t>(O</a:t>
            </a:r>
            <a:r>
              <a:rPr sz="2400" spc="-7" baseline="-15625" dirty="0">
                <a:latin typeface="Arial"/>
                <a:cs typeface="Arial"/>
              </a:rPr>
              <a:t>3 </a:t>
            </a:r>
            <a:r>
              <a:rPr sz="2400" dirty="0">
                <a:latin typeface="Arial"/>
                <a:cs typeface="Arial"/>
              </a:rPr>
              <a:t>), </a:t>
            </a:r>
            <a:r>
              <a:rPr sz="2400" spc="-20" dirty="0">
                <a:latin typeface="Arial"/>
                <a:cs typeface="Arial"/>
              </a:rPr>
              <a:t>Volatile </a:t>
            </a:r>
            <a:r>
              <a:rPr sz="2400" spc="-5" dirty="0">
                <a:latin typeface="Arial"/>
                <a:cs typeface="Arial"/>
              </a:rPr>
              <a:t>organic  </a:t>
            </a:r>
            <a:r>
              <a:rPr sz="2400" dirty="0">
                <a:latin typeface="Arial"/>
                <a:cs typeface="Arial"/>
              </a:rPr>
              <a:t>compounds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(VOC).</a:t>
            </a:r>
          </a:p>
          <a:p>
            <a:pPr marL="152400" marR="508634" algn="just">
              <a:lnSpc>
                <a:spcPct val="111100"/>
              </a:lnSpc>
              <a:spcBef>
                <a:spcPts val="605"/>
              </a:spcBef>
              <a:buChar char="•"/>
              <a:tabLst>
                <a:tab pos="381635" algn="l"/>
              </a:tabLst>
            </a:pPr>
            <a:r>
              <a:rPr sz="2400" spc="-5" dirty="0">
                <a:latin typeface="Arial"/>
                <a:cs typeface="Arial"/>
              </a:rPr>
              <a:t>Health </a:t>
            </a: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such as </a:t>
            </a:r>
            <a:r>
              <a:rPr sz="2400" dirty="0">
                <a:latin typeface="Arial"/>
                <a:cs typeface="Arial"/>
              </a:rPr>
              <a:t>aspiration </a:t>
            </a:r>
            <a:r>
              <a:rPr sz="2400" spc="-5" dirty="0">
                <a:latin typeface="Arial"/>
                <a:cs typeface="Arial"/>
              </a:rPr>
              <a:t>diseases 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fine  </a:t>
            </a:r>
            <a:r>
              <a:rPr sz="2400" dirty="0">
                <a:latin typeface="Arial"/>
                <a:cs typeface="Arial"/>
              </a:rPr>
              <a:t>particles </a:t>
            </a:r>
            <a:r>
              <a:rPr sz="2400" spc="-5" dirty="0">
                <a:latin typeface="Arial"/>
                <a:cs typeface="Arial"/>
              </a:rPr>
              <a:t>(PM</a:t>
            </a:r>
            <a:r>
              <a:rPr sz="2400" spc="-7" baseline="-15625" dirty="0">
                <a:latin typeface="Arial"/>
                <a:cs typeface="Arial"/>
              </a:rPr>
              <a:t>2.5</a:t>
            </a:r>
            <a:r>
              <a:rPr sz="2400" spc="-5" dirty="0">
                <a:latin typeface="Arial"/>
                <a:cs typeface="Arial"/>
              </a:rPr>
              <a:t>/PM</a:t>
            </a:r>
            <a:r>
              <a:rPr sz="2400" spc="-7" baseline="-15625" dirty="0">
                <a:latin typeface="Arial"/>
                <a:cs typeface="Arial"/>
              </a:rPr>
              <a:t>10</a:t>
            </a:r>
            <a:r>
              <a:rPr sz="2400" spc="-5" dirty="0">
                <a:latin typeface="Arial"/>
                <a:cs typeface="Arial"/>
              </a:rPr>
              <a:t>, other air </a:t>
            </a:r>
            <a:r>
              <a:rPr sz="2400" dirty="0">
                <a:latin typeface="Arial"/>
                <a:cs typeface="Arial"/>
              </a:rPr>
              <a:t>pollutants). </a:t>
            </a:r>
            <a:r>
              <a:rPr sz="2400" spc="-5" dirty="0">
                <a:latin typeface="Arial"/>
                <a:cs typeface="Arial"/>
              </a:rPr>
              <a:t>Exhaust emission  </a:t>
            </a:r>
            <a:r>
              <a:rPr sz="2400" dirty="0">
                <a:latin typeface="Arial"/>
                <a:cs typeface="Arial"/>
              </a:rPr>
              <a:t>particles are </a:t>
            </a:r>
            <a:r>
              <a:rPr sz="2400" spc="-5" dirty="0">
                <a:latin typeface="Arial"/>
                <a:cs typeface="Arial"/>
              </a:rPr>
              <a:t>hereby </a:t>
            </a:r>
            <a:r>
              <a:rPr sz="2400" dirty="0">
                <a:latin typeface="Arial"/>
                <a:cs typeface="Arial"/>
              </a:rPr>
              <a:t>considered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the most important  </a:t>
            </a:r>
            <a:r>
              <a:rPr sz="2400" spc="-5" dirty="0">
                <a:latin typeface="Arial"/>
                <a:cs typeface="Arial"/>
              </a:rPr>
              <a:t>pollutant. In </a:t>
            </a:r>
            <a:r>
              <a:rPr sz="2400" dirty="0">
                <a:latin typeface="Arial"/>
                <a:cs typeface="Arial"/>
              </a:rPr>
              <a:t>addition, Ozone </a:t>
            </a:r>
            <a:r>
              <a:rPr sz="2400" spc="-5" dirty="0">
                <a:latin typeface="Arial"/>
                <a:cs typeface="Arial"/>
              </a:rPr>
              <a:t>(O</a:t>
            </a:r>
            <a:r>
              <a:rPr sz="2400" spc="-7" baseline="-15625" dirty="0">
                <a:latin typeface="Arial"/>
                <a:cs typeface="Arial"/>
              </a:rPr>
              <a:t>3 </a:t>
            </a:r>
            <a:r>
              <a:rPr sz="2400" dirty="0">
                <a:latin typeface="Arial"/>
                <a:cs typeface="Arial"/>
              </a:rPr>
              <a:t>) </a:t>
            </a:r>
            <a:r>
              <a:rPr sz="2400" spc="-5" dirty="0">
                <a:latin typeface="Arial"/>
                <a:cs typeface="Arial"/>
              </a:rPr>
              <a:t>has </a:t>
            </a: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on </a:t>
            </a:r>
            <a:r>
              <a:rPr sz="2400" dirty="0">
                <a:latin typeface="Arial"/>
                <a:cs typeface="Arial"/>
              </a:rPr>
              <a:t>human  </a:t>
            </a:r>
            <a:r>
              <a:rPr sz="2400" spc="-5" dirty="0">
                <a:latin typeface="Arial"/>
                <a:cs typeface="Arial"/>
              </a:rPr>
              <a:t>health.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112014"/>
            <a:ext cx="9217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Impacts</a:t>
            </a:r>
            <a:r>
              <a:rPr sz="3600" u="heavy" spc="-2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Transportation</a:t>
            </a:r>
            <a:r>
              <a:rPr sz="3600" u="heavy" spc="-35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on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Environment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77800" y="1891373"/>
            <a:ext cx="2433320" cy="836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95"/>
              </a:spcBef>
            </a:pPr>
            <a:r>
              <a:rPr sz="2400" spc="-5" dirty="0">
                <a:latin typeface="Arial"/>
                <a:cs typeface="Arial"/>
              </a:rPr>
              <a:t>materials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air  </a:t>
            </a:r>
            <a:r>
              <a:rPr sz="2400" dirty="0">
                <a:latin typeface="Arial"/>
                <a:cs typeface="Arial"/>
              </a:rPr>
              <a:t>soiling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3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building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02414" y="1911539"/>
            <a:ext cx="6622415" cy="7997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>
              <a:lnSpc>
                <a:spcPct val="110800"/>
              </a:lnSpc>
              <a:spcBef>
                <a:spcPts val="95"/>
              </a:spcBef>
            </a:pPr>
            <a:r>
              <a:rPr sz="2400" spc="-5" dirty="0">
                <a:latin typeface="Arial"/>
                <a:cs typeface="Arial"/>
              </a:rPr>
              <a:t>pollutants. </a:t>
            </a:r>
            <a:r>
              <a:rPr sz="2400" i="1" spc="-5" dirty="0">
                <a:solidFill>
                  <a:schemeClr val="accent1"/>
                </a:solidFill>
                <a:latin typeface="Arial"/>
                <a:cs typeface="Arial"/>
              </a:rPr>
              <a:t>Mainly </a:t>
            </a:r>
            <a:r>
              <a:rPr sz="2400" i="1" dirty="0">
                <a:solidFill>
                  <a:schemeClr val="accent1"/>
                </a:solidFill>
                <a:latin typeface="Arial"/>
                <a:cs typeface="Arial"/>
              </a:rPr>
              <a:t>two </a:t>
            </a:r>
            <a:r>
              <a:rPr sz="2400" i="1" spc="-10" dirty="0">
                <a:solidFill>
                  <a:schemeClr val="accent1"/>
                </a:solidFill>
                <a:latin typeface="Arial"/>
                <a:cs typeface="Arial"/>
              </a:rPr>
              <a:t>effects </a:t>
            </a:r>
            <a:r>
              <a:rPr sz="2400" i="1" spc="-5" dirty="0">
                <a:solidFill>
                  <a:schemeClr val="accent1"/>
                </a:solidFill>
                <a:latin typeface="Arial"/>
                <a:cs typeface="Arial"/>
              </a:rPr>
              <a:t>are </a:t>
            </a:r>
            <a:r>
              <a:rPr sz="2400" i="1" spc="-10" dirty="0">
                <a:solidFill>
                  <a:schemeClr val="accent1"/>
                </a:solidFill>
                <a:latin typeface="Arial"/>
                <a:cs typeface="Arial"/>
              </a:rPr>
              <a:t>of </a:t>
            </a:r>
            <a:r>
              <a:rPr sz="2400" i="1" spc="-5" dirty="0">
                <a:solidFill>
                  <a:schemeClr val="accent1"/>
                </a:solidFill>
                <a:latin typeface="Arial"/>
                <a:cs typeface="Arial"/>
              </a:rPr>
              <a:t>importance:  </a:t>
            </a:r>
            <a:r>
              <a:rPr sz="2400" dirty="0">
                <a:latin typeface="Arial"/>
                <a:cs typeface="Arial"/>
              </a:rPr>
              <a:t>surfaces/facades primarily through </a:t>
            </a:r>
            <a:r>
              <a:rPr sz="2400" spc="-5" dirty="0">
                <a:latin typeface="Arial"/>
                <a:cs typeface="Arial"/>
              </a:rPr>
              <a:t>particles</a:t>
            </a:r>
            <a:r>
              <a:rPr sz="2400" spc="21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00" y="2702179"/>
            <a:ext cx="9749790" cy="4650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0" marR="361950" algn="just">
              <a:lnSpc>
                <a:spcPct val="111000"/>
              </a:lnSpc>
              <a:spcBef>
                <a:spcPts val="105"/>
              </a:spcBef>
            </a:pPr>
            <a:r>
              <a:rPr sz="2400" dirty="0">
                <a:latin typeface="Arial"/>
                <a:cs typeface="Arial"/>
              </a:rPr>
              <a:t>dust. </a:t>
            </a:r>
            <a:r>
              <a:rPr sz="2400" spc="-5" dirty="0">
                <a:latin typeface="Arial"/>
                <a:cs typeface="Arial"/>
              </a:rPr>
              <a:t>The second, more important impact on facades </a:t>
            </a:r>
            <a:r>
              <a:rPr sz="2400" dirty="0">
                <a:latin typeface="Arial"/>
                <a:cs typeface="Arial"/>
              </a:rPr>
              <a:t>and materials 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degradation through corrosive </a:t>
            </a:r>
            <a:r>
              <a:rPr sz="2400" dirty="0">
                <a:latin typeface="Arial"/>
                <a:cs typeface="Arial"/>
              </a:rPr>
              <a:t>processes, </a:t>
            </a:r>
            <a:r>
              <a:rPr sz="2400" spc="-5" dirty="0">
                <a:latin typeface="Arial"/>
                <a:cs typeface="Arial"/>
              </a:rPr>
              <a:t>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acid air  pollutants like </a:t>
            </a:r>
            <a:r>
              <a:rPr sz="2400" dirty="0">
                <a:latin typeface="Arial"/>
                <a:cs typeface="Arial"/>
              </a:rPr>
              <a:t>NOx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</a:t>
            </a:r>
            <a:r>
              <a:rPr sz="2400" spc="-7" baseline="-15625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52400" marR="646430" algn="just">
              <a:lnSpc>
                <a:spcPct val="111100"/>
              </a:lnSpc>
              <a:spcBef>
                <a:spcPts val="605"/>
              </a:spcBef>
              <a:buChar char="•"/>
              <a:tabLst>
                <a:tab pos="381000" algn="l"/>
              </a:tabLst>
            </a:pPr>
            <a:r>
              <a:rPr sz="2400" b="1" dirty="0">
                <a:latin typeface="Arial"/>
                <a:cs typeface="Arial"/>
              </a:rPr>
              <a:t>Crop losses </a:t>
            </a:r>
            <a:r>
              <a:rPr sz="2400" b="1" spc="-5" dirty="0">
                <a:latin typeface="Arial"/>
                <a:cs typeface="Arial"/>
              </a:rPr>
              <a:t>in agriculture and impacts on </a:t>
            </a:r>
            <a:r>
              <a:rPr sz="2400" b="1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biosphere: </a:t>
            </a:r>
            <a:r>
              <a:rPr sz="2400" spc="-5" dirty="0">
                <a:latin typeface="Arial"/>
                <a:cs typeface="Arial"/>
              </a:rPr>
              <a:t>crops  as well as </a:t>
            </a:r>
            <a:r>
              <a:rPr sz="2400" dirty="0">
                <a:latin typeface="Arial"/>
                <a:cs typeface="Arial"/>
              </a:rPr>
              <a:t>forests </a:t>
            </a:r>
            <a:r>
              <a:rPr sz="2400" spc="-5" dirty="0">
                <a:latin typeface="Arial"/>
                <a:cs typeface="Arial"/>
              </a:rPr>
              <a:t>and other </a:t>
            </a:r>
            <a:r>
              <a:rPr sz="2400" dirty="0">
                <a:latin typeface="Arial"/>
                <a:cs typeface="Arial"/>
              </a:rPr>
              <a:t>ecosystems </a:t>
            </a:r>
            <a:r>
              <a:rPr sz="2400" spc="-5" dirty="0">
                <a:latin typeface="Arial"/>
                <a:cs typeface="Arial"/>
              </a:rPr>
              <a:t>are damaged by acid  deposition, ozone exposition and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</a:t>
            </a:r>
            <a:r>
              <a:rPr sz="2400" spc="-7" baseline="-15625" dirty="0">
                <a:latin typeface="Arial"/>
                <a:cs typeface="Arial"/>
              </a:rPr>
              <a:t>2</a:t>
            </a:r>
            <a:endParaRPr sz="2400" baseline="-15625" dirty="0">
              <a:latin typeface="Arial"/>
              <a:cs typeface="Arial"/>
            </a:endParaRPr>
          </a:p>
          <a:p>
            <a:pPr marL="152400" marR="67945" algn="just">
              <a:lnSpc>
                <a:spcPct val="111200"/>
              </a:lnSpc>
              <a:spcBef>
                <a:spcPts val="600"/>
              </a:spcBef>
              <a:buChar char="•"/>
              <a:tabLst>
                <a:tab pos="381000" algn="l"/>
              </a:tabLst>
            </a:pPr>
            <a:r>
              <a:rPr sz="2400" b="1" dirty="0">
                <a:latin typeface="Arial"/>
                <a:cs typeface="Arial"/>
              </a:rPr>
              <a:t>Impacts </a:t>
            </a:r>
            <a:r>
              <a:rPr sz="2400" b="1" spc="-5" dirty="0">
                <a:latin typeface="Arial"/>
                <a:cs typeface="Arial"/>
              </a:rPr>
              <a:t>on </a:t>
            </a:r>
            <a:r>
              <a:rPr sz="2400" b="1" dirty="0">
                <a:latin typeface="Arial"/>
                <a:cs typeface="Arial"/>
              </a:rPr>
              <a:t>biodiversity </a:t>
            </a:r>
            <a:r>
              <a:rPr sz="2400" b="1" spc="-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ecosystems (soil and  </a:t>
            </a:r>
            <a:r>
              <a:rPr sz="2400" b="1" spc="-5" dirty="0">
                <a:latin typeface="Arial"/>
                <a:cs typeface="Arial"/>
              </a:rPr>
              <a:t>water/groundwater):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on soil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groundwater are mainly  caused by eutrophication and acidification due </a:t>
            </a:r>
            <a:r>
              <a:rPr sz="2400" dirty="0">
                <a:latin typeface="Arial"/>
                <a:cs typeface="Arial"/>
              </a:rPr>
              <a:t>to the </a:t>
            </a:r>
            <a:r>
              <a:rPr sz="2400" spc="-5" dirty="0">
                <a:latin typeface="Arial"/>
                <a:cs typeface="Arial"/>
              </a:rPr>
              <a:t>deposition of  nitrogen oxides, as well as contamination with heavy metals </a:t>
            </a:r>
            <a:r>
              <a:rPr sz="2400" b="1" spc="-5" dirty="0">
                <a:latin typeface="Arial"/>
                <a:cs typeface="Arial"/>
              </a:rPr>
              <a:t>(from tire  wear and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tear).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7800" y="787730"/>
            <a:ext cx="9250680" cy="1127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5265">
              <a:lnSpc>
                <a:spcPct val="100000"/>
              </a:lnSpc>
              <a:spcBef>
                <a:spcPts val="105"/>
              </a:spcBef>
            </a:pPr>
            <a:r>
              <a:rPr lang="en-US" sz="3200" spc="-80" dirty="0">
                <a:solidFill>
                  <a:srgbClr val="FF0000"/>
                </a:solidFill>
                <a:latin typeface="Arial"/>
                <a:cs typeface="Arial"/>
              </a:rPr>
              <a:t>How</a:t>
            </a:r>
            <a:r>
              <a:rPr lang="en-US"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spc="-114" dirty="0">
                <a:solidFill>
                  <a:srgbClr val="FF0000"/>
                </a:solidFill>
                <a:latin typeface="Arial"/>
                <a:cs typeface="Arial"/>
              </a:rPr>
              <a:t>Transportation</a:t>
            </a:r>
            <a:r>
              <a:rPr lang="en-US"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spc="-105" dirty="0">
                <a:solidFill>
                  <a:srgbClr val="FF0000"/>
                </a:solidFill>
                <a:latin typeface="Arial"/>
                <a:cs typeface="Arial"/>
              </a:rPr>
              <a:t>sector</a:t>
            </a:r>
            <a:r>
              <a:rPr lang="en-US"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spc="-105" dirty="0">
                <a:solidFill>
                  <a:srgbClr val="FF0000"/>
                </a:solidFill>
                <a:latin typeface="Arial"/>
                <a:cs typeface="Arial"/>
              </a:rPr>
              <a:t>affects other sectors</a:t>
            </a:r>
            <a:r>
              <a:rPr lang="en-US" sz="3200" spc="-95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3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950"/>
              </a:spcBef>
              <a:buChar char="•"/>
              <a:tabLst>
                <a:tab pos="241300" algn="l"/>
                <a:tab pos="1593215" algn="l"/>
                <a:tab pos="2365375" algn="l"/>
                <a:tab pos="3716020" algn="l"/>
                <a:tab pos="5321300" algn="l"/>
                <a:tab pos="6655434" algn="l"/>
                <a:tab pos="7258684" algn="l"/>
                <a:tab pos="8728075" algn="l"/>
              </a:tabLst>
            </a:pPr>
            <a:r>
              <a:rPr sz="2400" b="1" spc="-5" dirty="0">
                <a:latin typeface="Arial"/>
                <a:cs typeface="Arial"/>
              </a:rPr>
              <a:t>Buil</a:t>
            </a:r>
            <a:r>
              <a:rPr sz="2400" b="1" dirty="0">
                <a:latin typeface="Arial"/>
                <a:cs typeface="Arial"/>
              </a:rPr>
              <a:t>d</a:t>
            </a:r>
            <a:r>
              <a:rPr sz="2400" b="1" spc="-5" dirty="0">
                <a:latin typeface="Arial"/>
                <a:cs typeface="Arial"/>
              </a:rPr>
              <a:t>ing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b="1" spc="-10" dirty="0">
                <a:latin typeface="Arial"/>
                <a:cs typeface="Arial"/>
              </a:rPr>
              <a:t>an</a:t>
            </a:r>
            <a:r>
              <a:rPr sz="2400" b="1" spc="-5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	m</a:t>
            </a:r>
            <a:r>
              <a:rPr sz="2400" b="1" spc="-5" dirty="0">
                <a:latin typeface="Arial"/>
                <a:cs typeface="Arial"/>
              </a:rPr>
              <a:t>ater</a:t>
            </a:r>
            <a:r>
              <a:rPr sz="2400" b="1" dirty="0">
                <a:latin typeface="Arial"/>
                <a:cs typeface="Arial"/>
              </a:rPr>
              <a:t>i</a:t>
            </a:r>
            <a:r>
              <a:rPr sz="2400" b="1" spc="-5" dirty="0">
                <a:latin typeface="Arial"/>
                <a:cs typeface="Arial"/>
              </a:rPr>
              <a:t>al</a:t>
            </a:r>
            <a:r>
              <a:rPr sz="2400" b="1" dirty="0">
                <a:latin typeface="Arial"/>
                <a:cs typeface="Arial"/>
              </a:rPr>
              <a:t>	d</a:t>
            </a:r>
            <a:r>
              <a:rPr sz="2400" b="1" spc="-5" dirty="0">
                <a:latin typeface="Arial"/>
                <a:cs typeface="Arial"/>
              </a:rPr>
              <a:t>ama</a:t>
            </a:r>
            <a:r>
              <a:rPr sz="2400" b="1" dirty="0">
                <a:latin typeface="Arial"/>
                <a:cs typeface="Arial"/>
              </a:rPr>
              <a:t>g</a:t>
            </a:r>
            <a:r>
              <a:rPr sz="2400" b="1" spc="-5" dirty="0">
                <a:latin typeface="Arial"/>
                <a:cs typeface="Arial"/>
              </a:rPr>
              <a:t>es</a:t>
            </a:r>
            <a:r>
              <a:rPr sz="2400" b="1" dirty="0">
                <a:latin typeface="Arial"/>
                <a:cs typeface="Arial"/>
              </a:rPr>
              <a:t>:	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pacts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buildings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3077" y="1066800"/>
            <a:ext cx="8904605" cy="889987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40"/>
              </a:spcBef>
              <a:buChar char="–"/>
              <a:tabLst>
                <a:tab pos="299720" algn="l"/>
              </a:tabLst>
            </a:pPr>
            <a:r>
              <a:rPr sz="2600" b="1" dirty="0">
                <a:latin typeface="Arial"/>
                <a:cs typeface="Arial"/>
              </a:rPr>
              <a:t>Noise</a:t>
            </a:r>
          </a:p>
          <a:p>
            <a:pPr marL="698500" lvl="1" indent="-229870">
              <a:lnSpc>
                <a:spcPct val="100000"/>
              </a:lnSpc>
              <a:spcBef>
                <a:spcPts val="360"/>
              </a:spcBef>
              <a:buChar char="•"/>
              <a:tabLst>
                <a:tab pos="698500" algn="l"/>
                <a:tab pos="699135" algn="l"/>
                <a:tab pos="8051165" algn="l"/>
              </a:tabLst>
            </a:pPr>
            <a:r>
              <a:rPr sz="2200" spc="-90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ra</a:t>
            </a:r>
            <a:r>
              <a:rPr sz="2200" spc="-40" dirty="0">
                <a:latin typeface="Arial"/>
                <a:cs typeface="Arial"/>
              </a:rPr>
              <a:t>f</a:t>
            </a:r>
            <a:r>
              <a:rPr sz="2200" spc="-5" dirty="0">
                <a:latin typeface="Arial"/>
                <a:cs typeface="Arial"/>
              </a:rPr>
              <a:t>fic</a:t>
            </a:r>
            <a:r>
              <a:rPr sz="2200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se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has</a:t>
            </a:r>
            <a:r>
              <a:rPr sz="2200" spc="1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ri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ty</a:t>
            </a:r>
            <a:r>
              <a:rPr sz="2200" spc="19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1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ver</a:t>
            </a:r>
            <a:r>
              <a:rPr sz="2200" spc="5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spc="2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impa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ts</a:t>
            </a:r>
            <a:r>
              <a:rPr sz="2200" spc="2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on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human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he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lt</a:t>
            </a:r>
            <a:r>
              <a:rPr sz="2200" spc="5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54619" y="1870382"/>
            <a:ext cx="13944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r</a:t>
            </a:r>
            <a:r>
              <a:rPr sz="2200" spc="5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c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gn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d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27900" y="2175182"/>
            <a:ext cx="182181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79500" algn="l"/>
              </a:tabLst>
            </a:pP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ri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us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pu</a:t>
            </a:r>
            <a:r>
              <a:rPr sz="2200" dirty="0">
                <a:latin typeface="Arial"/>
                <a:cs typeface="Arial"/>
              </a:rPr>
              <a:t>b</a:t>
            </a:r>
            <a:r>
              <a:rPr sz="2200" spc="-5" dirty="0">
                <a:latin typeface="Arial"/>
                <a:cs typeface="Arial"/>
              </a:rPr>
              <a:t>lic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182" y="1870382"/>
            <a:ext cx="6308090" cy="97028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375"/>
              </a:spcBef>
              <a:tabLst>
                <a:tab pos="765175" algn="l"/>
                <a:tab pos="1530350" algn="l"/>
                <a:tab pos="1764030" algn="l"/>
                <a:tab pos="2442210" algn="l"/>
                <a:tab pos="2844165" algn="l"/>
                <a:tab pos="3710304" algn="l"/>
                <a:tab pos="4554220" algn="l"/>
                <a:tab pos="4702175" algn="l"/>
                <a:tab pos="5466080" algn="l"/>
                <a:tab pos="5843905" algn="l"/>
                <a:tab pos="5926455" algn="l"/>
              </a:tabLst>
            </a:pPr>
            <a:r>
              <a:rPr sz="2200" spc="-5" dirty="0">
                <a:latin typeface="Arial"/>
                <a:cs typeface="Arial"/>
              </a:rPr>
              <a:t>The	</a:t>
            </a:r>
            <a:r>
              <a:rPr sz="2200" spc="-40" dirty="0">
                <a:latin typeface="Arial"/>
                <a:cs typeface="Arial"/>
              </a:rPr>
              <a:t>W</a:t>
            </a:r>
            <a:r>
              <a:rPr sz="2200" spc="-5" dirty="0">
                <a:latin typeface="Arial"/>
                <a:cs typeface="Arial"/>
              </a:rPr>
              <a:t>or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		</a:t>
            </a:r>
            <a:r>
              <a:rPr sz="2200" spc="-5" dirty="0">
                <a:latin typeface="Arial"/>
                <a:cs typeface="Arial"/>
              </a:rPr>
              <a:t>Hea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th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Organ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ti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n</a:t>
            </a:r>
            <a:r>
              <a:rPr sz="2200" dirty="0">
                <a:latin typeface="Arial"/>
                <a:cs typeface="Arial"/>
              </a:rPr>
              <a:t>		</a:t>
            </a:r>
            <a:r>
              <a:rPr sz="2200" spc="-5" dirty="0">
                <a:latin typeface="Arial"/>
                <a:cs typeface="Arial"/>
              </a:rPr>
              <a:t>(W</a:t>
            </a:r>
            <a:r>
              <a:rPr sz="2200" spc="5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O)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has  community	noise,	including	</a:t>
            </a:r>
            <a:r>
              <a:rPr sz="2200" spc="-10" dirty="0">
                <a:latin typeface="Arial"/>
                <a:cs typeface="Arial"/>
              </a:rPr>
              <a:t>traffic	</a:t>
            </a:r>
            <a:r>
              <a:rPr sz="2200" spc="-5" dirty="0">
                <a:latin typeface="Arial"/>
                <a:cs typeface="Arial"/>
              </a:rPr>
              <a:t>noise,	as		a  health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problem.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159" y="3805672"/>
            <a:ext cx="8648523" cy="2731902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41300" marR="5080" indent="-229235" algn="just">
              <a:lnSpc>
                <a:spcPct val="90900"/>
              </a:lnSpc>
              <a:spcBef>
                <a:spcPts val="335"/>
              </a:spcBef>
              <a:buChar char="•"/>
              <a:tabLst>
                <a:tab pos="241935" algn="l"/>
              </a:tabLst>
            </a:pPr>
            <a:r>
              <a:rPr sz="2400" spc="-20" dirty="0">
                <a:latin typeface="Arial"/>
                <a:cs typeface="Arial"/>
              </a:rPr>
              <a:t>Traffic </a:t>
            </a:r>
            <a:r>
              <a:rPr sz="2400" spc="-5" dirty="0">
                <a:latin typeface="Arial"/>
                <a:cs typeface="Arial"/>
              </a:rPr>
              <a:t>noise has </a:t>
            </a:r>
            <a:r>
              <a:rPr sz="2400" dirty="0">
                <a:latin typeface="Arial"/>
                <a:cs typeface="Arial"/>
              </a:rPr>
              <a:t>various </a:t>
            </a:r>
            <a:r>
              <a:rPr sz="2400" spc="-5" dirty="0">
                <a:latin typeface="Arial"/>
                <a:cs typeface="Arial"/>
              </a:rPr>
              <a:t>adverse effects.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most </a:t>
            </a:r>
            <a:r>
              <a:rPr sz="2400" dirty="0">
                <a:latin typeface="Arial"/>
                <a:cs typeface="Arial"/>
              </a:rPr>
              <a:t>widespread  </a:t>
            </a:r>
            <a:r>
              <a:rPr sz="2400" spc="-10" dirty="0">
                <a:latin typeface="Arial"/>
                <a:cs typeface="Arial"/>
              </a:rPr>
              <a:t>effect </a:t>
            </a:r>
            <a:r>
              <a:rPr sz="2400" spc="-5" dirty="0">
                <a:latin typeface="Arial"/>
                <a:cs typeface="Arial"/>
              </a:rPr>
              <a:t>is simply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annoyance</a:t>
            </a:r>
            <a:r>
              <a:rPr sz="2400" dirty="0">
                <a:latin typeface="Arial"/>
                <a:cs typeface="Arial"/>
              </a:rPr>
              <a:t>. </a:t>
            </a:r>
            <a:r>
              <a:rPr sz="2400" spc="-5" dirty="0">
                <a:latin typeface="Arial"/>
                <a:cs typeface="Arial"/>
              </a:rPr>
              <a:t>In addition, there is substantial evidence  for serious </a:t>
            </a:r>
            <a:r>
              <a:rPr sz="2400" dirty="0">
                <a:latin typeface="Arial"/>
                <a:cs typeface="Arial"/>
              </a:rPr>
              <a:t>health </a:t>
            </a:r>
            <a:r>
              <a:rPr sz="2400" spc="-5" dirty="0">
                <a:latin typeface="Arial"/>
                <a:cs typeface="Arial"/>
              </a:rPr>
              <a:t>problems caused by traffic </a:t>
            </a:r>
            <a:r>
              <a:rPr sz="2400" dirty="0">
                <a:latin typeface="Arial"/>
                <a:cs typeface="Arial"/>
              </a:rPr>
              <a:t>noise.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main  problem </a:t>
            </a:r>
            <a:r>
              <a:rPr sz="2400" spc="-5" dirty="0">
                <a:latin typeface="Arial"/>
                <a:cs typeface="Arial"/>
              </a:rPr>
              <a:t>is disturbance of </a:t>
            </a:r>
            <a:r>
              <a:rPr sz="2400" dirty="0">
                <a:latin typeface="Arial"/>
                <a:cs typeface="Arial"/>
              </a:rPr>
              <a:t>sleep </a:t>
            </a:r>
            <a:r>
              <a:rPr sz="2400" spc="-5" dirty="0">
                <a:latin typeface="Arial"/>
                <a:cs typeface="Arial"/>
              </a:rPr>
              <a:t>patterns, </a:t>
            </a:r>
            <a:r>
              <a:rPr sz="2400" dirty="0">
                <a:latin typeface="Arial"/>
                <a:cs typeface="Arial"/>
              </a:rPr>
              <a:t>which </a:t>
            </a:r>
            <a:r>
              <a:rPr sz="2400" spc="-10" dirty="0">
                <a:latin typeface="Arial"/>
                <a:cs typeface="Arial"/>
              </a:rPr>
              <a:t>affects </a:t>
            </a:r>
            <a:r>
              <a:rPr sz="2400" spc="-5" dirty="0">
                <a:latin typeface="Arial"/>
                <a:cs typeface="Arial"/>
              </a:rPr>
              <a:t>cognitive  functioning </a:t>
            </a:r>
            <a:r>
              <a:rPr sz="2400" dirty="0">
                <a:latin typeface="Arial"/>
                <a:cs typeface="Arial"/>
              </a:rPr>
              <a:t>(especially </a:t>
            </a:r>
            <a:r>
              <a:rPr sz="2400" spc="-5" dirty="0">
                <a:latin typeface="Arial"/>
                <a:cs typeface="Arial"/>
              </a:rPr>
              <a:t>in children) and contributes to certain  cardiovascular </a:t>
            </a:r>
            <a:r>
              <a:rPr sz="2400" dirty="0">
                <a:latin typeface="Arial"/>
                <a:cs typeface="Arial"/>
              </a:rPr>
              <a:t>diseases. </a:t>
            </a:r>
            <a:r>
              <a:rPr sz="2400" spc="-5" dirty="0">
                <a:latin typeface="Arial"/>
                <a:cs typeface="Arial"/>
              </a:rPr>
              <a:t>There is also increasing evidence for </a:t>
            </a:r>
            <a:r>
              <a:rPr sz="2400" spc="10" dirty="0">
                <a:latin typeface="Arial"/>
                <a:cs typeface="Arial"/>
              </a:rPr>
              <a:t>an  </a:t>
            </a:r>
            <a:r>
              <a:rPr sz="2400" spc="-5" dirty="0">
                <a:latin typeface="Arial"/>
                <a:cs typeface="Arial"/>
              </a:rPr>
              <a:t>impact of noise raising </a:t>
            </a:r>
            <a:r>
              <a:rPr sz="2400" dirty="0">
                <a:latin typeface="Arial"/>
                <a:cs typeface="Arial"/>
              </a:rPr>
              <a:t>blood </a:t>
            </a:r>
            <a:r>
              <a:rPr sz="2400" spc="-5" dirty="0">
                <a:latin typeface="Arial"/>
                <a:cs typeface="Arial"/>
              </a:rPr>
              <a:t>pressure </a:t>
            </a:r>
            <a:r>
              <a:rPr sz="2400" dirty="0">
                <a:latin typeface="Arial"/>
                <a:cs typeface="Arial"/>
              </a:rPr>
              <a:t>(Den </a:t>
            </a:r>
            <a:r>
              <a:rPr sz="2400" spc="-5" dirty="0">
                <a:latin typeface="Arial"/>
                <a:cs typeface="Arial"/>
              </a:rPr>
              <a:t>Boer &amp; Schroten,  2007).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0491" y="112014"/>
            <a:ext cx="9217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Impacts</a:t>
            </a:r>
            <a:r>
              <a:rPr sz="3600" u="heavy" spc="-2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Transportation</a:t>
            </a:r>
            <a:r>
              <a:rPr sz="3600" u="heavy" spc="-35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on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Environment</a:t>
            </a:r>
            <a:endParaRPr sz="3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9216" y="914400"/>
            <a:ext cx="8888730" cy="452374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1055"/>
              </a:spcBef>
              <a:buChar char="–"/>
              <a:tabLst>
                <a:tab pos="299720" algn="l"/>
              </a:tabLst>
            </a:pPr>
            <a:r>
              <a:rPr sz="2600" b="1" dirty="0">
                <a:latin typeface="Arial"/>
                <a:cs typeface="Arial"/>
              </a:rPr>
              <a:t>Land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Use</a:t>
            </a:r>
          </a:p>
          <a:p>
            <a:pPr marL="698500" marR="5080" lvl="1" indent="-229235" algn="just">
              <a:lnSpc>
                <a:spcPct val="117400"/>
              </a:lnSpc>
              <a:spcBef>
                <a:spcPts val="340"/>
              </a:spcBef>
              <a:buChar char="•"/>
              <a:tabLst>
                <a:tab pos="699135" algn="l"/>
              </a:tabLst>
            </a:pPr>
            <a:r>
              <a:rPr sz="2200" spc="-10" dirty="0">
                <a:latin typeface="Arial"/>
                <a:cs typeface="Arial"/>
              </a:rPr>
              <a:t>Transportation </a:t>
            </a:r>
            <a:r>
              <a:rPr sz="2200" spc="-5" dirty="0">
                <a:latin typeface="Arial"/>
                <a:cs typeface="Arial"/>
              </a:rPr>
              <a:t>facilities have an impact on the urban </a:t>
            </a:r>
            <a:r>
              <a:rPr sz="2200" dirty="0">
                <a:latin typeface="Arial"/>
                <a:cs typeface="Arial"/>
              </a:rPr>
              <a:t>landscape. 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development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dirty="0">
                <a:latin typeface="Arial"/>
                <a:cs typeface="Arial"/>
              </a:rPr>
              <a:t>port </a:t>
            </a:r>
            <a:r>
              <a:rPr sz="2200" spc="-5" dirty="0">
                <a:latin typeface="Arial"/>
                <a:cs typeface="Arial"/>
              </a:rPr>
              <a:t>and </a:t>
            </a:r>
            <a:r>
              <a:rPr sz="2200" dirty="0">
                <a:latin typeface="Arial"/>
                <a:cs typeface="Arial"/>
              </a:rPr>
              <a:t>airport infrastructure </a:t>
            </a:r>
            <a:r>
              <a:rPr sz="2200" spc="-5" dirty="0">
                <a:latin typeface="Arial"/>
                <a:cs typeface="Arial"/>
              </a:rPr>
              <a:t>is significant  features of the urban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peri- </a:t>
            </a:r>
            <a:r>
              <a:rPr sz="2200" dirty="0">
                <a:latin typeface="Arial"/>
                <a:cs typeface="Arial"/>
              </a:rPr>
              <a:t>urban </a:t>
            </a:r>
            <a:r>
              <a:rPr sz="2200" spc="-5" dirty="0">
                <a:latin typeface="Arial"/>
                <a:cs typeface="Arial"/>
              </a:rPr>
              <a:t>built environment. Social  and economic </a:t>
            </a:r>
            <a:r>
              <a:rPr sz="2200" dirty="0">
                <a:latin typeface="Arial"/>
                <a:cs typeface="Arial"/>
              </a:rPr>
              <a:t>cohesion </a:t>
            </a:r>
            <a:r>
              <a:rPr sz="2200" spc="-5" dirty="0">
                <a:latin typeface="Arial"/>
                <a:cs typeface="Arial"/>
              </a:rPr>
              <a:t>can be severed </a:t>
            </a:r>
            <a:r>
              <a:rPr sz="2200" dirty="0">
                <a:latin typeface="Arial"/>
                <a:cs typeface="Arial"/>
              </a:rPr>
              <a:t>when </a:t>
            </a:r>
            <a:r>
              <a:rPr sz="2200" spc="-5" dirty="0">
                <a:latin typeface="Arial"/>
                <a:cs typeface="Arial"/>
              </a:rPr>
              <a:t>new </a:t>
            </a:r>
            <a:r>
              <a:rPr sz="2200" dirty="0">
                <a:latin typeface="Arial"/>
                <a:cs typeface="Arial"/>
              </a:rPr>
              <a:t>transport  </a:t>
            </a:r>
            <a:r>
              <a:rPr sz="2200" spc="-5" dirty="0">
                <a:latin typeface="Arial"/>
                <a:cs typeface="Arial"/>
              </a:rPr>
              <a:t>facilities such as elevated </a:t>
            </a:r>
            <a:r>
              <a:rPr sz="2200" dirty="0">
                <a:latin typeface="Arial"/>
                <a:cs typeface="Arial"/>
              </a:rPr>
              <a:t>train </a:t>
            </a:r>
            <a:r>
              <a:rPr sz="2200" spc="-5" dirty="0">
                <a:latin typeface="Arial"/>
                <a:cs typeface="Arial"/>
              </a:rPr>
              <a:t>and highway </a:t>
            </a:r>
            <a:r>
              <a:rPr sz="2200" dirty="0">
                <a:latin typeface="Arial"/>
                <a:cs typeface="Arial"/>
              </a:rPr>
              <a:t>structures </a:t>
            </a:r>
            <a:r>
              <a:rPr sz="2200" spc="-5" dirty="0">
                <a:latin typeface="Arial"/>
                <a:cs typeface="Arial"/>
              </a:rPr>
              <a:t>cut  across an existing </a:t>
            </a:r>
            <a:r>
              <a:rPr sz="2200" dirty="0">
                <a:latin typeface="Arial"/>
                <a:cs typeface="Arial"/>
              </a:rPr>
              <a:t>urban </a:t>
            </a:r>
            <a:r>
              <a:rPr sz="2200" spc="-20" dirty="0">
                <a:latin typeface="Arial"/>
                <a:cs typeface="Arial"/>
              </a:rPr>
              <a:t>community. </a:t>
            </a:r>
            <a:r>
              <a:rPr sz="2200" dirty="0">
                <a:latin typeface="Arial"/>
                <a:cs typeface="Arial"/>
              </a:rPr>
              <a:t>Arteries </a:t>
            </a:r>
            <a:r>
              <a:rPr sz="2200" spc="-5" dirty="0">
                <a:latin typeface="Arial"/>
                <a:cs typeface="Arial"/>
              </a:rPr>
              <a:t>or </a:t>
            </a:r>
            <a:r>
              <a:rPr sz="2200" dirty="0">
                <a:latin typeface="Arial"/>
                <a:cs typeface="Arial"/>
              </a:rPr>
              <a:t>transport  terminals </a:t>
            </a:r>
            <a:r>
              <a:rPr sz="2200" spc="-5" dirty="0">
                <a:latin typeface="Arial"/>
                <a:cs typeface="Arial"/>
              </a:rPr>
              <a:t>can define urban borders and produce segregation.  Major </a:t>
            </a:r>
            <a:r>
              <a:rPr sz="2200" dirty="0">
                <a:latin typeface="Arial"/>
                <a:cs typeface="Arial"/>
              </a:rPr>
              <a:t>transport </a:t>
            </a:r>
            <a:r>
              <a:rPr sz="2200" spc="-5" dirty="0">
                <a:latin typeface="Arial"/>
                <a:cs typeface="Arial"/>
              </a:rPr>
              <a:t>facilities can </a:t>
            </a:r>
            <a:r>
              <a:rPr sz="2200" spc="-10" dirty="0">
                <a:latin typeface="Arial"/>
                <a:cs typeface="Arial"/>
              </a:rPr>
              <a:t>affect </a:t>
            </a:r>
            <a:r>
              <a:rPr sz="2200" spc="-5" dirty="0">
                <a:latin typeface="Arial"/>
                <a:cs typeface="Arial"/>
              </a:rPr>
              <a:t>the quality of urban </a:t>
            </a:r>
            <a:r>
              <a:rPr sz="2200" dirty="0">
                <a:latin typeface="Arial"/>
                <a:cs typeface="Arial"/>
              </a:rPr>
              <a:t>life </a:t>
            </a:r>
            <a:r>
              <a:rPr sz="2200" spc="10" dirty="0">
                <a:latin typeface="Arial"/>
                <a:cs typeface="Arial"/>
              </a:rPr>
              <a:t>by  </a:t>
            </a:r>
            <a:r>
              <a:rPr sz="2200" spc="-5" dirty="0">
                <a:latin typeface="Arial"/>
                <a:cs typeface="Arial"/>
              </a:rPr>
              <a:t>creating physical barriers, increasing noise levels, generating  odors, reducing urban aesthetic and affecting the built</a:t>
            </a:r>
            <a:r>
              <a:rPr sz="2200" spc="1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heritage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2891" y="199770"/>
            <a:ext cx="8501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heavy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heavy" spc="-3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heavy" spc="-254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091" y="787730"/>
            <a:ext cx="9460230" cy="62526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05"/>
              </a:spcBef>
            </a:pPr>
            <a:r>
              <a:rPr sz="3200" spc="-80" dirty="0">
                <a:solidFill>
                  <a:srgbClr val="FF0000"/>
                </a:solidFill>
                <a:latin typeface="Arial"/>
                <a:cs typeface="Arial"/>
              </a:rPr>
              <a:t>How</a:t>
            </a:r>
            <a:r>
              <a:rPr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4" dirty="0">
                <a:solidFill>
                  <a:srgbClr val="FF0000"/>
                </a:solidFill>
                <a:latin typeface="Arial"/>
                <a:cs typeface="Arial"/>
              </a:rPr>
              <a:t>Transportation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sector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change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8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3200" spc="-2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0" dirty="0">
                <a:solidFill>
                  <a:srgbClr val="FF0000"/>
                </a:solidFill>
                <a:latin typeface="Arial"/>
                <a:cs typeface="Arial"/>
              </a:rPr>
              <a:t>quality</a:t>
            </a:r>
            <a:r>
              <a:rPr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6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3200" spc="-25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water?</a:t>
            </a:r>
            <a:endParaRPr sz="3200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000" spc="-25" dirty="0">
                <a:latin typeface="Arial"/>
                <a:cs typeface="Arial"/>
              </a:rPr>
              <a:t>Water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quality</a:t>
            </a:r>
          </a:p>
          <a:p>
            <a:pPr marL="756285" marR="347345" lvl="1" indent="-287020" algn="just">
              <a:lnSpc>
                <a:spcPct val="89800"/>
              </a:lnSpc>
              <a:spcBef>
                <a:spcPts val="710"/>
              </a:spcBef>
              <a:buChar char="–"/>
              <a:tabLst>
                <a:tab pos="756920" algn="l"/>
              </a:tabLst>
            </a:pPr>
            <a:r>
              <a:rPr sz="2600" spc="-10" dirty="0">
                <a:latin typeface="Arial"/>
                <a:cs typeface="Arial"/>
              </a:rPr>
              <a:t>Transport </a:t>
            </a:r>
            <a:r>
              <a:rPr sz="2600" dirty="0">
                <a:latin typeface="Arial"/>
                <a:cs typeface="Arial"/>
              </a:rPr>
              <a:t>activities have </a:t>
            </a:r>
            <a:r>
              <a:rPr sz="2600" spc="-5" dirty="0">
                <a:latin typeface="Arial"/>
                <a:cs typeface="Arial"/>
              </a:rPr>
              <a:t>an </a:t>
            </a:r>
            <a:r>
              <a:rPr sz="2600" dirty="0">
                <a:latin typeface="Arial"/>
                <a:cs typeface="Arial"/>
              </a:rPr>
              <a:t>impact on hydrological  conditions. Fuel, </a:t>
            </a:r>
            <a:r>
              <a:rPr sz="2600" spc="-5" dirty="0">
                <a:latin typeface="Arial"/>
                <a:cs typeface="Arial"/>
              </a:rPr>
              <a:t>chemical </a:t>
            </a:r>
            <a:r>
              <a:rPr sz="2600" dirty="0">
                <a:latin typeface="Arial"/>
                <a:cs typeface="Arial"/>
              </a:rPr>
              <a:t>and other hazardous  </a:t>
            </a:r>
            <a:r>
              <a:rPr sz="2600" spc="-5" dirty="0">
                <a:latin typeface="Arial"/>
                <a:cs typeface="Arial"/>
              </a:rPr>
              <a:t>particulates discarded </a:t>
            </a:r>
            <a:r>
              <a:rPr sz="2600" dirty="0">
                <a:latin typeface="Arial"/>
                <a:cs typeface="Arial"/>
              </a:rPr>
              <a:t>from aircraft, cars, trucks and  trains or from port </a:t>
            </a:r>
            <a:r>
              <a:rPr sz="2600" spc="5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airport terminal operations, such  as de-icing, can contaminate </a:t>
            </a:r>
            <a:r>
              <a:rPr sz="2600" spc="-5" dirty="0">
                <a:latin typeface="Arial"/>
                <a:cs typeface="Arial"/>
              </a:rPr>
              <a:t>rivers, </a:t>
            </a:r>
            <a:r>
              <a:rPr sz="2600" dirty="0">
                <a:latin typeface="Arial"/>
                <a:cs typeface="Arial"/>
              </a:rPr>
              <a:t>lakes, wetlands and  </a:t>
            </a:r>
            <a:r>
              <a:rPr sz="2600" spc="5" dirty="0">
                <a:latin typeface="Arial"/>
                <a:cs typeface="Arial"/>
              </a:rPr>
              <a:t>oceans.</a:t>
            </a:r>
            <a:endParaRPr sz="2600" dirty="0">
              <a:latin typeface="Arial"/>
              <a:cs typeface="Arial"/>
            </a:endParaRPr>
          </a:p>
          <a:p>
            <a:pPr marL="756285" marR="449580" lvl="1" indent="-287020" algn="just">
              <a:lnSpc>
                <a:spcPct val="89800"/>
              </a:lnSpc>
              <a:spcBef>
                <a:spcPts val="595"/>
              </a:spcBef>
              <a:buChar char="–"/>
              <a:tabLst>
                <a:tab pos="756920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main </a:t>
            </a:r>
            <a:r>
              <a:rPr sz="2600" spc="-10" dirty="0">
                <a:latin typeface="Arial"/>
                <a:cs typeface="Arial"/>
              </a:rPr>
              <a:t>effects </a:t>
            </a:r>
            <a:r>
              <a:rPr sz="2600" dirty="0">
                <a:latin typeface="Arial"/>
                <a:cs typeface="Arial"/>
              </a:rPr>
              <a:t>of marine transport operations on  water quality predominantly arise from dredging, waste,  ballast waters and oil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spills.</a:t>
            </a:r>
          </a:p>
          <a:p>
            <a:pPr marL="756285" marR="5080" lvl="1" indent="-287020" algn="just">
              <a:lnSpc>
                <a:spcPct val="89800"/>
              </a:lnSpc>
              <a:spcBef>
                <a:spcPts val="590"/>
              </a:spcBef>
              <a:buChar char="–"/>
              <a:tabLst>
                <a:tab pos="756920" algn="l"/>
              </a:tabLst>
            </a:pPr>
            <a:r>
              <a:rPr sz="2600" spc="-20" dirty="0">
                <a:latin typeface="Arial"/>
                <a:cs typeface="Arial"/>
              </a:rPr>
              <a:t>Waste </a:t>
            </a:r>
            <a:r>
              <a:rPr sz="2600" dirty="0">
                <a:latin typeface="Arial"/>
                <a:cs typeface="Arial"/>
              </a:rPr>
              <a:t>generated </a:t>
            </a:r>
            <a:r>
              <a:rPr sz="2600" spc="-5" dirty="0">
                <a:latin typeface="Arial"/>
                <a:cs typeface="Arial"/>
              </a:rPr>
              <a:t>by </a:t>
            </a:r>
            <a:r>
              <a:rPr sz="2600" dirty="0">
                <a:latin typeface="Arial"/>
                <a:cs typeface="Arial"/>
              </a:rPr>
              <a:t>the operations of vessels at sea or </a:t>
            </a:r>
            <a:r>
              <a:rPr sz="2600" spc="15" dirty="0">
                <a:latin typeface="Arial"/>
                <a:cs typeface="Arial"/>
              </a:rPr>
              <a:t>at  </a:t>
            </a:r>
            <a:r>
              <a:rPr sz="2600" dirty="0">
                <a:latin typeface="Arial"/>
                <a:cs typeface="Arial"/>
              </a:rPr>
              <a:t>ports </a:t>
            </a:r>
            <a:r>
              <a:rPr sz="2600" spc="-5" dirty="0">
                <a:latin typeface="Arial"/>
                <a:cs typeface="Arial"/>
              </a:rPr>
              <a:t>cause serious </a:t>
            </a:r>
            <a:r>
              <a:rPr sz="2600" dirty="0">
                <a:latin typeface="Arial"/>
                <a:cs typeface="Arial"/>
              </a:rPr>
              <a:t>environmental problems. Besides,  various types of garbage containing metals and plastic can  persist on the sea surface for long periods of time and can  threaten the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ecosystem.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0688" y="111074"/>
            <a:ext cx="85020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heavy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heavy" spc="-3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heavy" spc="-254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947" y="1819224"/>
            <a:ext cx="5755640" cy="164147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465"/>
              </a:spcBef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Soil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quality</a:t>
            </a:r>
            <a:endParaRPr sz="2800">
              <a:latin typeface="Arial"/>
              <a:cs typeface="Arial"/>
            </a:endParaRPr>
          </a:p>
          <a:p>
            <a:pPr marL="702945" lvl="1" indent="-233679">
              <a:lnSpc>
                <a:spcPct val="100000"/>
              </a:lnSpc>
              <a:spcBef>
                <a:spcPts val="320"/>
              </a:spcBef>
              <a:buSzPct val="91666"/>
              <a:buFont typeface="Wingdings"/>
              <a:buChar char=""/>
              <a:tabLst>
                <a:tab pos="703580" algn="l"/>
              </a:tabLst>
            </a:pPr>
            <a:r>
              <a:rPr sz="2400" spc="-5" dirty="0">
                <a:latin typeface="Arial"/>
                <a:cs typeface="Arial"/>
              </a:rPr>
              <a:t>Soil erosion and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contamination</a:t>
            </a:r>
            <a:endParaRPr sz="2400">
              <a:latin typeface="Arial"/>
              <a:cs typeface="Arial"/>
            </a:endParaRPr>
          </a:p>
          <a:p>
            <a:pPr marL="698500" marR="5080" lvl="1" indent="-228600">
              <a:lnSpc>
                <a:spcPts val="2600"/>
              </a:lnSpc>
              <a:spcBef>
                <a:spcPts val="630"/>
              </a:spcBef>
              <a:buSzPct val="91666"/>
              <a:buFont typeface="Wingdings"/>
              <a:buChar char=""/>
              <a:tabLst>
                <a:tab pos="703580" algn="l"/>
                <a:tab pos="2094864" algn="l"/>
                <a:tab pos="3469004" algn="l"/>
                <a:tab pos="4639945" algn="l"/>
              </a:tabLst>
            </a:pPr>
            <a:r>
              <a:rPr sz="2400" spc="-5" dirty="0">
                <a:latin typeface="Arial"/>
                <a:cs typeface="Arial"/>
              </a:rPr>
              <a:t>Shipping	activities	causes	damage  such as river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banks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0596" y="2738373"/>
            <a:ext cx="3047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  <a:tab pos="1812289" algn="l"/>
              </a:tabLst>
            </a:pP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confined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chann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2452" y="3475990"/>
            <a:ext cx="8620125" cy="31857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267970" indent="-228600" algn="just">
              <a:lnSpc>
                <a:spcPts val="2590"/>
              </a:lnSpc>
              <a:spcBef>
                <a:spcPts val="425"/>
              </a:spcBef>
              <a:buSzPct val="91666"/>
              <a:buFont typeface="Wingdings"/>
              <a:buChar char=""/>
              <a:tabLst>
                <a:tab pos="246379" algn="l"/>
              </a:tabLst>
            </a:pPr>
            <a:r>
              <a:rPr sz="2400" dirty="0">
                <a:latin typeface="Arial"/>
                <a:cs typeface="Arial"/>
              </a:rPr>
              <a:t>Highway construction, airport </a:t>
            </a:r>
            <a:r>
              <a:rPr sz="2400" spc="-5" dirty="0">
                <a:latin typeface="Arial"/>
                <a:cs typeface="Arial"/>
              </a:rPr>
              <a:t>developments etc. lead loss  of </a:t>
            </a:r>
            <a:r>
              <a:rPr sz="2400" dirty="0">
                <a:latin typeface="Arial"/>
                <a:cs typeface="Arial"/>
              </a:rPr>
              <a:t>fertile </a:t>
            </a:r>
            <a:r>
              <a:rPr sz="2400" spc="-5" dirty="0">
                <a:latin typeface="Arial"/>
                <a:cs typeface="Arial"/>
              </a:rPr>
              <a:t>land and productive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soils.</a:t>
            </a:r>
            <a:endParaRPr sz="2400" dirty="0">
              <a:latin typeface="Arial"/>
              <a:cs typeface="Arial"/>
            </a:endParaRPr>
          </a:p>
          <a:p>
            <a:pPr marL="241300" marR="317500" indent="-228600" algn="just">
              <a:lnSpc>
                <a:spcPts val="2600"/>
              </a:lnSpc>
              <a:spcBef>
                <a:spcPts val="610"/>
              </a:spcBef>
              <a:buSzPct val="91666"/>
              <a:buFont typeface="Wingdings"/>
              <a:buChar char=""/>
              <a:tabLst>
                <a:tab pos="246379" algn="l"/>
              </a:tabLst>
            </a:pPr>
            <a:r>
              <a:rPr sz="2400" spc="-5" dirty="0">
                <a:latin typeface="Arial"/>
                <a:cs typeface="Arial"/>
              </a:rPr>
              <a:t>Soil </a:t>
            </a:r>
            <a:r>
              <a:rPr sz="2400" dirty="0">
                <a:latin typeface="Arial"/>
                <a:cs typeface="Arial"/>
              </a:rPr>
              <a:t>contamination </a:t>
            </a:r>
            <a:r>
              <a:rPr sz="2400" spc="-5" dirty="0">
                <a:latin typeface="Arial"/>
                <a:cs typeface="Arial"/>
              </a:rPr>
              <a:t>can occur through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use of toxic  materials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transport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industry.</a:t>
            </a:r>
            <a:endParaRPr sz="2400" dirty="0">
              <a:latin typeface="Arial"/>
              <a:cs typeface="Arial"/>
            </a:endParaRPr>
          </a:p>
          <a:p>
            <a:pPr marL="241300" marR="5080" indent="-228600" algn="just">
              <a:lnSpc>
                <a:spcPct val="90300"/>
              </a:lnSpc>
              <a:spcBef>
                <a:spcPts val="560"/>
              </a:spcBef>
              <a:buSzPct val="91666"/>
              <a:buFont typeface="Wingdings"/>
              <a:buChar char=""/>
              <a:tabLst>
                <a:tab pos="246379" algn="l"/>
              </a:tabLst>
            </a:pPr>
            <a:r>
              <a:rPr sz="2400" spc="-5" dirty="0">
                <a:latin typeface="Arial"/>
                <a:cs typeface="Arial"/>
              </a:rPr>
              <a:t>Fuel and </a:t>
            </a:r>
            <a:r>
              <a:rPr sz="2400" dirty="0">
                <a:latin typeface="Arial"/>
                <a:cs typeface="Arial"/>
              </a:rPr>
              <a:t>oil spills from </a:t>
            </a:r>
            <a:r>
              <a:rPr sz="2400" spc="-5" dirty="0">
                <a:latin typeface="Arial"/>
                <a:cs typeface="Arial"/>
              </a:rPr>
              <a:t>motor vehicles are washed </a:t>
            </a:r>
            <a:r>
              <a:rPr sz="2400" dirty="0">
                <a:latin typeface="Arial"/>
                <a:cs typeface="Arial"/>
              </a:rPr>
              <a:t>on road  sides </a:t>
            </a:r>
            <a:r>
              <a:rPr sz="2400" spc="-5" dirty="0">
                <a:latin typeface="Arial"/>
                <a:cs typeface="Arial"/>
              </a:rPr>
              <a:t>and enter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soil. </a:t>
            </a:r>
            <a:r>
              <a:rPr sz="2400" dirty="0">
                <a:latin typeface="Arial"/>
                <a:cs typeface="Arial"/>
              </a:rPr>
              <a:t>Chemicals used for the preservation  </a:t>
            </a:r>
            <a:r>
              <a:rPr sz="2400" spc="-5" dirty="0">
                <a:latin typeface="Arial"/>
                <a:cs typeface="Arial"/>
              </a:rPr>
              <a:t>of railroad </a:t>
            </a:r>
            <a:r>
              <a:rPr sz="2400" dirty="0">
                <a:latin typeface="Arial"/>
                <a:cs typeface="Arial"/>
              </a:rPr>
              <a:t>ties may </a:t>
            </a:r>
            <a:r>
              <a:rPr sz="2400" spc="-5" dirty="0">
                <a:latin typeface="Arial"/>
                <a:cs typeface="Arial"/>
              </a:rPr>
              <a:t>enter into the soil. Hazardous materials  and </a:t>
            </a:r>
            <a:r>
              <a:rPr sz="2400" dirty="0">
                <a:latin typeface="Arial"/>
                <a:cs typeface="Arial"/>
              </a:rPr>
              <a:t>heavy </a:t>
            </a:r>
            <a:r>
              <a:rPr sz="2400" spc="-5" dirty="0">
                <a:latin typeface="Arial"/>
                <a:cs typeface="Arial"/>
              </a:rPr>
              <a:t>metals have been found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areas contiguous </a:t>
            </a:r>
            <a:r>
              <a:rPr sz="2400" spc="15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railroads, ports and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airports.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21486" y="147573"/>
            <a:ext cx="8501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heavy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heavy" spc="-3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heavy" spc="-254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491" y="958418"/>
            <a:ext cx="87972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80" dirty="0">
                <a:solidFill>
                  <a:srgbClr val="FF0000"/>
                </a:solidFill>
                <a:latin typeface="Arial"/>
                <a:cs typeface="Arial"/>
              </a:rPr>
              <a:t>How</a:t>
            </a:r>
            <a:r>
              <a:rPr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4" dirty="0">
                <a:solidFill>
                  <a:srgbClr val="FF0000"/>
                </a:solidFill>
                <a:latin typeface="Arial"/>
                <a:cs typeface="Arial"/>
              </a:rPr>
              <a:t>Transportation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sector</a:t>
            </a:r>
            <a:r>
              <a:rPr sz="3200" spc="-2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change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8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3200" spc="-2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0" dirty="0">
                <a:solidFill>
                  <a:srgbClr val="FF0000"/>
                </a:solidFill>
                <a:latin typeface="Arial"/>
                <a:cs typeface="Arial"/>
              </a:rPr>
              <a:t>quality</a:t>
            </a:r>
            <a:r>
              <a:rPr sz="3200" spc="-2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6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3200" spc="-25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0" dirty="0">
                <a:solidFill>
                  <a:srgbClr val="FF0000"/>
                </a:solidFill>
                <a:latin typeface="Arial"/>
                <a:cs typeface="Arial"/>
              </a:rPr>
              <a:t>soil?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291" y="1208278"/>
            <a:ext cx="8851265" cy="1898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sz="3100" b="1" spc="-160" dirty="0">
                <a:latin typeface="Trebuchet MS"/>
                <a:cs typeface="Trebuchet MS"/>
              </a:rPr>
              <a:t>Biodiversity</a:t>
            </a:r>
            <a:r>
              <a:rPr sz="3100" b="1" spc="-420" dirty="0">
                <a:latin typeface="Trebuchet MS"/>
                <a:cs typeface="Trebuchet MS"/>
              </a:rPr>
              <a:t> </a:t>
            </a:r>
            <a:r>
              <a:rPr sz="3100" b="1" spc="-160" dirty="0">
                <a:latin typeface="Trebuchet MS"/>
                <a:cs typeface="Trebuchet MS"/>
              </a:rPr>
              <a:t>changes</a:t>
            </a:r>
            <a:endParaRPr sz="3100">
              <a:latin typeface="Trebuchet MS"/>
              <a:cs typeface="Trebuchet MS"/>
            </a:endParaRPr>
          </a:p>
          <a:p>
            <a:pPr marL="355600" indent="-342900">
              <a:lnSpc>
                <a:spcPts val="3110"/>
              </a:lnSpc>
              <a:spcBef>
                <a:spcPts val="231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Arial"/>
                <a:cs typeface="Arial"/>
              </a:rPr>
              <a:t>Transportation </a:t>
            </a:r>
            <a:r>
              <a:rPr sz="2600" dirty="0">
                <a:latin typeface="Arial"/>
                <a:cs typeface="Arial"/>
              </a:rPr>
              <a:t>also influences natural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vegetation.</a:t>
            </a:r>
            <a:endParaRPr sz="26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10"/>
              </a:spcBef>
              <a:buChar char="•"/>
              <a:tabLst>
                <a:tab pos="354965" algn="l"/>
                <a:tab pos="355600" algn="l"/>
                <a:tab pos="6170295" algn="l"/>
                <a:tab pos="6943090" algn="l"/>
              </a:tabLst>
            </a:pPr>
            <a:r>
              <a:rPr sz="2600" spc="5" dirty="0">
                <a:latin typeface="Arial"/>
                <a:cs typeface="Arial"/>
              </a:rPr>
              <a:t>Th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d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10" dirty="0">
                <a:latin typeface="Arial"/>
                <a:cs typeface="Arial"/>
              </a:rPr>
              <a:t>n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t</a:t>
            </a:r>
            <a:r>
              <a:rPr sz="2600" spc="-15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u</a:t>
            </a:r>
            <a:r>
              <a:rPr sz="2600" spc="10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tion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materi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ls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	d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v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15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p</a:t>
            </a:r>
            <a:r>
              <a:rPr sz="2600" dirty="0">
                <a:latin typeface="Arial"/>
                <a:cs typeface="Arial"/>
              </a:rPr>
              <a:t>me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  of land based transportation has</a:t>
            </a:r>
            <a:r>
              <a:rPr sz="2600" spc="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led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to	</a:t>
            </a:r>
            <a:r>
              <a:rPr sz="2600" dirty="0">
                <a:latin typeface="Arial"/>
                <a:cs typeface="Arial"/>
              </a:rPr>
              <a:t>deforestation.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2466" y="3078226"/>
            <a:ext cx="46202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87425" algn="l"/>
                <a:tab pos="2456815" algn="l"/>
                <a:tab pos="3890010" algn="l"/>
              </a:tabLst>
            </a:pPr>
            <a:r>
              <a:rPr sz="2600" dirty="0">
                <a:latin typeface="Arial"/>
                <a:cs typeface="Arial"/>
              </a:rPr>
              <a:t>h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ve	requir</a:t>
            </a:r>
            <a:r>
              <a:rPr sz="2600" spc="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d	dra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ning	land,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40378" y="3078226"/>
            <a:ext cx="5443220" cy="73977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5080" indent="4792345">
              <a:lnSpc>
                <a:spcPct val="80000"/>
              </a:lnSpc>
              <a:spcBef>
                <a:spcPts val="725"/>
              </a:spcBef>
              <a:tabLst>
                <a:tab pos="1082675" algn="l"/>
                <a:tab pos="1875155" algn="l"/>
                <a:tab pos="3660140" algn="l"/>
                <a:tab pos="4710430" algn="l"/>
              </a:tabLst>
            </a:pPr>
            <a:r>
              <a:rPr sz="2600" dirty="0">
                <a:latin typeface="Arial"/>
                <a:cs typeface="Arial"/>
              </a:rPr>
              <a:t>thus  are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	and	drivin</a:t>
            </a:r>
            <a:r>
              <a:rPr sz="2600" spc="10" dirty="0">
                <a:latin typeface="Arial"/>
                <a:cs typeface="Arial"/>
              </a:rPr>
              <a:t>g</a:t>
            </a:r>
            <a:r>
              <a:rPr sz="2600" spc="-20" dirty="0">
                <a:latin typeface="Arial"/>
                <a:cs typeface="Arial"/>
              </a:rPr>
              <a:t>-</a:t>
            </a:r>
            <a:r>
              <a:rPr sz="2600" dirty="0">
                <a:latin typeface="Arial"/>
                <a:cs typeface="Arial"/>
              </a:rPr>
              <a:t>out	w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ter	pla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291" y="3078226"/>
            <a:ext cx="3019425" cy="105664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725"/>
              </a:spcBef>
              <a:buChar char="•"/>
              <a:tabLst>
                <a:tab pos="355600" algn="l"/>
              </a:tabLst>
            </a:pPr>
            <a:r>
              <a:rPr sz="2600" spc="-10" dirty="0">
                <a:latin typeface="Arial"/>
                <a:cs typeface="Arial"/>
              </a:rPr>
              <a:t>Transport </a:t>
            </a:r>
            <a:r>
              <a:rPr sz="2600" dirty="0">
                <a:latin typeface="Arial"/>
                <a:cs typeface="Arial"/>
              </a:rPr>
              <a:t>routes  reducing wetland  species.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291" y="4107307"/>
            <a:ext cx="9384030" cy="240220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234315" indent="-342900" algn="just">
              <a:lnSpc>
                <a:spcPct val="80100"/>
              </a:lnSpc>
              <a:spcBef>
                <a:spcPts val="725"/>
              </a:spcBef>
              <a:buChar char="•"/>
              <a:tabLst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need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maintain road and rail right-of way or </a:t>
            </a:r>
            <a:r>
              <a:rPr sz="2600" spc="-5" dirty="0">
                <a:latin typeface="Arial"/>
                <a:cs typeface="Arial"/>
              </a:rPr>
              <a:t>to  </a:t>
            </a:r>
            <a:r>
              <a:rPr sz="2600" dirty="0">
                <a:latin typeface="Arial"/>
                <a:cs typeface="Arial"/>
              </a:rPr>
              <a:t>stabilize slope along transport facilities has </a:t>
            </a:r>
            <a:r>
              <a:rPr sz="2600" spc="-5" dirty="0">
                <a:latin typeface="Arial"/>
                <a:cs typeface="Arial"/>
              </a:rPr>
              <a:t>resulted in  </a:t>
            </a:r>
            <a:r>
              <a:rPr sz="2600" dirty="0">
                <a:latin typeface="Arial"/>
                <a:cs typeface="Arial"/>
              </a:rPr>
              <a:t>restricting growth of certain plants or has produced  changes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plants with the introduction of new species  </a:t>
            </a:r>
            <a:r>
              <a:rPr sz="2600" spc="-5" dirty="0">
                <a:latin typeface="Arial"/>
                <a:cs typeface="Arial"/>
              </a:rPr>
              <a:t>different </a:t>
            </a:r>
            <a:r>
              <a:rPr sz="2600" dirty="0">
                <a:latin typeface="Arial"/>
                <a:cs typeface="Arial"/>
              </a:rPr>
              <a:t>from those which originally grew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areas.</a:t>
            </a:r>
            <a:endParaRPr sz="2600">
              <a:latin typeface="Arial"/>
              <a:cs typeface="Arial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00"/>
              </a:spcBef>
              <a:buChar char="•"/>
              <a:tabLst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Many </a:t>
            </a:r>
            <a:r>
              <a:rPr sz="2600" spc="-5" dirty="0">
                <a:latin typeface="Arial"/>
                <a:cs typeface="Arial"/>
              </a:rPr>
              <a:t>animal </a:t>
            </a:r>
            <a:r>
              <a:rPr sz="2600" dirty="0">
                <a:latin typeface="Arial"/>
                <a:cs typeface="Arial"/>
              </a:rPr>
              <a:t>species are becoming extinct as a result </a:t>
            </a:r>
            <a:r>
              <a:rPr sz="2600" spc="15" dirty="0">
                <a:latin typeface="Arial"/>
                <a:cs typeface="Arial"/>
              </a:rPr>
              <a:t>of  </a:t>
            </a:r>
            <a:r>
              <a:rPr sz="2600" spc="5" dirty="0">
                <a:latin typeface="Arial"/>
                <a:cs typeface="Arial"/>
              </a:rPr>
              <a:t>changes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their natural habitats and reduction of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ranges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23391" y="205485"/>
            <a:ext cx="8501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heavy" spc="-2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heavy" spc="-38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heavy" spc="-2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heavy" spc="-254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057520"/>
            <a:ext cx="8288655" cy="177165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465"/>
              </a:spcBef>
              <a:buChar char="•"/>
              <a:tabLst>
                <a:tab pos="299085" algn="l"/>
                <a:tab pos="299720" algn="l"/>
              </a:tabLst>
            </a:pPr>
            <a:r>
              <a:rPr sz="2800" dirty="0">
                <a:latin typeface="Arial"/>
                <a:cs typeface="Arial"/>
              </a:rPr>
              <a:t>Resource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</a:t>
            </a:r>
            <a:endParaRPr sz="2800">
              <a:latin typeface="Arial"/>
              <a:cs typeface="Arial"/>
            </a:endParaRPr>
          </a:p>
          <a:p>
            <a:pPr marL="698500" lvl="1" indent="-229870">
              <a:lnSpc>
                <a:spcPct val="100000"/>
              </a:lnSpc>
              <a:spcBef>
                <a:spcPts val="315"/>
              </a:spcBef>
              <a:buChar char="•"/>
              <a:tabLst>
                <a:tab pos="699135" algn="l"/>
              </a:tabLst>
            </a:pPr>
            <a:r>
              <a:rPr sz="2400" spc="-5" dirty="0">
                <a:latin typeface="Arial"/>
                <a:cs typeface="Arial"/>
              </a:rPr>
              <a:t>Large amounts of oil based resources used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transport</a:t>
            </a:r>
            <a:endParaRPr sz="2400">
              <a:latin typeface="Arial"/>
              <a:cs typeface="Arial"/>
            </a:endParaRPr>
          </a:p>
          <a:p>
            <a:pPr marL="698500" lvl="1" indent="-229870">
              <a:lnSpc>
                <a:spcPct val="100000"/>
              </a:lnSpc>
              <a:spcBef>
                <a:spcPts val="300"/>
              </a:spcBef>
              <a:buChar char="•"/>
              <a:tabLst>
                <a:tab pos="699135" algn="l"/>
              </a:tabLst>
            </a:pPr>
            <a:r>
              <a:rPr sz="2400" spc="-5" dirty="0">
                <a:latin typeface="Arial"/>
                <a:cs typeface="Arial"/>
              </a:rPr>
              <a:t>Materials are extracted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infrastructure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construction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85"/>
              </a:spcBef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latin typeface="Arial"/>
                <a:cs typeface="Arial"/>
              </a:rPr>
              <a:t>Wastes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596" y="3175761"/>
            <a:ext cx="5424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6595" algn="l"/>
                <a:tab pos="4072890" algn="l"/>
              </a:tabLst>
            </a:pPr>
            <a:r>
              <a:rPr sz="2400" spc="-5" dirty="0">
                <a:latin typeface="Arial"/>
                <a:cs typeface="Arial"/>
              </a:rPr>
              <a:t>cadmium,	hexavalent	chromium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7691" y="2845053"/>
            <a:ext cx="6793230" cy="721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ts val="2740"/>
              </a:lnSpc>
              <a:spcBef>
                <a:spcPts val="100"/>
              </a:spcBef>
              <a:buChar char="•"/>
              <a:tabLst>
                <a:tab pos="241935" algn="l"/>
                <a:tab pos="1663064" algn="l"/>
                <a:tab pos="2933065" algn="l"/>
                <a:tab pos="4457065" algn="l"/>
                <a:tab pos="5386705" algn="l"/>
                <a:tab pos="5995035" algn="l"/>
              </a:tabLst>
            </a:pPr>
            <a:r>
              <a:rPr sz="2400" spc="-20" dirty="0">
                <a:latin typeface="Arial"/>
                <a:cs typeface="Arial"/>
              </a:rPr>
              <a:t>Vehicles	</a:t>
            </a:r>
            <a:r>
              <a:rPr sz="2400" spc="-5" dirty="0">
                <a:latin typeface="Arial"/>
                <a:cs typeface="Arial"/>
              </a:rPr>
              <a:t>contain	materials	such	as	lead,</a:t>
            </a:r>
            <a:endParaRPr sz="2400">
              <a:latin typeface="Arial"/>
              <a:cs typeface="Arial"/>
            </a:endParaRPr>
          </a:p>
          <a:p>
            <a:pPr marL="6272530">
              <a:lnSpc>
                <a:spcPts val="2740"/>
              </a:lnSpc>
            </a:pPr>
            <a:r>
              <a:rPr sz="2400" spc="-10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67066" y="2845053"/>
            <a:ext cx="1189990" cy="721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ts val="274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mer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ur</a:t>
            </a:r>
            <a:r>
              <a:rPr sz="2400" spc="-18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ts val="2740"/>
              </a:lnSpc>
            </a:pPr>
            <a:r>
              <a:rPr sz="2400" spc="-5" dirty="0">
                <a:latin typeface="Arial"/>
                <a:cs typeface="Arial"/>
              </a:rPr>
              <a:t>oth</a:t>
            </a:r>
            <a:r>
              <a:rPr sz="2400" spc="-2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7691" y="3466465"/>
            <a:ext cx="8880475" cy="3225800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241300" algn="just">
              <a:lnSpc>
                <a:spcPct val="100000"/>
              </a:lnSpc>
              <a:spcBef>
                <a:spcPts val="414"/>
              </a:spcBef>
            </a:pPr>
            <a:r>
              <a:rPr sz="2400" spc="-5" dirty="0">
                <a:latin typeface="Arial"/>
                <a:cs typeface="Arial"/>
              </a:rPr>
              <a:t>environmentally </a:t>
            </a:r>
            <a:r>
              <a:rPr sz="2400" dirty="0">
                <a:latin typeface="Arial"/>
                <a:cs typeface="Arial"/>
              </a:rPr>
              <a:t>harmful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substances.</a:t>
            </a:r>
            <a:endParaRPr sz="2400">
              <a:latin typeface="Arial"/>
              <a:cs typeface="Arial"/>
            </a:endParaRPr>
          </a:p>
          <a:p>
            <a:pPr marL="241300" marR="5080" indent="-229235" algn="just">
              <a:lnSpc>
                <a:spcPct val="90300"/>
              </a:lnSpc>
              <a:spcBef>
                <a:spcPts val="595"/>
              </a:spcBef>
              <a:buChar char="•"/>
              <a:tabLst>
                <a:tab pos="241935" algn="l"/>
              </a:tabLst>
            </a:pPr>
            <a:r>
              <a:rPr sz="2400" spc="-5" dirty="0">
                <a:latin typeface="Arial"/>
                <a:cs typeface="Arial"/>
              </a:rPr>
              <a:t>Existing </a:t>
            </a:r>
            <a:r>
              <a:rPr sz="2400" dirty="0">
                <a:latin typeface="Arial"/>
                <a:cs typeface="Arial"/>
              </a:rPr>
              <a:t>cars </a:t>
            </a:r>
            <a:r>
              <a:rPr sz="2400" spc="-5" dirty="0">
                <a:latin typeface="Arial"/>
                <a:cs typeface="Arial"/>
              </a:rPr>
              <a:t>by weight, about three-quarters of a </a:t>
            </a:r>
            <a:r>
              <a:rPr sz="2400" spc="-10" dirty="0">
                <a:latin typeface="Arial"/>
                <a:cs typeface="Arial"/>
              </a:rPr>
              <a:t>car </a:t>
            </a:r>
            <a:r>
              <a:rPr sz="2400" spc="-5" dirty="0">
                <a:latin typeface="Arial"/>
                <a:cs typeface="Arial"/>
              </a:rPr>
              <a:t>is steel  and aluminium, which is recycled. The rest, which is mainly  plastics, is </a:t>
            </a:r>
            <a:r>
              <a:rPr sz="2400" dirty="0">
                <a:latin typeface="Arial"/>
                <a:cs typeface="Arial"/>
              </a:rPr>
              <a:t>disposed of </a:t>
            </a:r>
            <a:r>
              <a:rPr sz="2400" spc="-5" dirty="0">
                <a:latin typeface="Arial"/>
                <a:cs typeface="Arial"/>
              </a:rPr>
              <a:t>by incineration or in landfills. Cars also  contain dangerous </a:t>
            </a:r>
            <a:r>
              <a:rPr sz="2400" dirty="0">
                <a:latin typeface="Arial"/>
                <a:cs typeface="Arial"/>
              </a:rPr>
              <a:t>liquid </a:t>
            </a:r>
            <a:r>
              <a:rPr sz="2400" spc="-5" dirty="0">
                <a:latin typeface="Arial"/>
                <a:cs typeface="Arial"/>
              </a:rPr>
              <a:t>substances (anti-freeze, brake fluid,  </a:t>
            </a:r>
            <a:r>
              <a:rPr sz="2400" dirty="0">
                <a:latin typeface="Arial"/>
                <a:cs typeface="Arial"/>
              </a:rPr>
              <a:t>oil, </a:t>
            </a:r>
            <a:r>
              <a:rPr sz="2400" spc="-5" dirty="0">
                <a:latin typeface="Arial"/>
                <a:cs typeface="Arial"/>
              </a:rPr>
              <a:t>etc.) </a:t>
            </a:r>
            <a:r>
              <a:rPr sz="2400" dirty="0">
                <a:latin typeface="Arial"/>
                <a:cs typeface="Arial"/>
              </a:rPr>
              <a:t>that are harmful to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environment </a:t>
            </a:r>
            <a:r>
              <a:rPr sz="2400" spc="-5" dirty="0">
                <a:latin typeface="Arial"/>
                <a:cs typeface="Arial"/>
              </a:rPr>
              <a:t>if not </a:t>
            </a:r>
            <a:r>
              <a:rPr sz="2400" dirty="0">
                <a:latin typeface="Arial"/>
                <a:cs typeface="Arial"/>
              </a:rPr>
              <a:t>handled  </a:t>
            </a:r>
            <a:r>
              <a:rPr sz="2400" spc="-5" dirty="0">
                <a:latin typeface="Arial"/>
                <a:cs typeface="Arial"/>
              </a:rPr>
              <a:t>properly (EEA,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2003).</a:t>
            </a:r>
            <a:endParaRPr sz="2400">
              <a:latin typeface="Arial"/>
              <a:cs typeface="Arial"/>
            </a:endParaRPr>
          </a:p>
          <a:p>
            <a:pPr marL="241300" marR="107314" indent="-229235" algn="just">
              <a:lnSpc>
                <a:spcPts val="2600"/>
              </a:lnSpc>
              <a:spcBef>
                <a:spcPts val="630"/>
              </a:spcBef>
              <a:buChar char="•"/>
              <a:tabLst>
                <a:tab pos="241935" algn="l"/>
              </a:tabLst>
            </a:pPr>
            <a:r>
              <a:rPr sz="2400" spc="-20" dirty="0">
                <a:latin typeface="Arial"/>
                <a:cs typeface="Arial"/>
              </a:rPr>
              <a:t>Vehicles, </a:t>
            </a:r>
            <a:r>
              <a:rPr sz="2400" spc="-5" dirty="0">
                <a:latin typeface="Arial"/>
                <a:cs typeface="Arial"/>
              </a:rPr>
              <a:t>fluid, </a:t>
            </a:r>
            <a:r>
              <a:rPr sz="2400" dirty="0">
                <a:latin typeface="Arial"/>
                <a:cs typeface="Arial"/>
              </a:rPr>
              <a:t>tyres, </a:t>
            </a:r>
            <a:r>
              <a:rPr sz="2400" spc="-5" dirty="0">
                <a:latin typeface="Arial"/>
                <a:cs typeface="Arial"/>
              </a:rPr>
              <a:t>spent oil, scrap materials </a:t>
            </a:r>
            <a:r>
              <a:rPr sz="2400" dirty="0">
                <a:latin typeface="Arial"/>
                <a:cs typeface="Arial"/>
              </a:rPr>
              <a:t>etc. </a:t>
            </a:r>
            <a:r>
              <a:rPr sz="2400" spc="-5" dirty="0">
                <a:latin typeface="Arial"/>
                <a:cs typeface="Arial"/>
              </a:rPr>
              <a:t>are  produced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90396" y="147573"/>
            <a:ext cx="8501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heavy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heavy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heavy" spc="-3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heavy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heavy" spc="-254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heavy" spc="-1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4696" y="216534"/>
            <a:ext cx="7365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Some </a:t>
            </a:r>
            <a:r>
              <a:rPr sz="3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measures </a:t>
            </a:r>
            <a:r>
              <a:rPr sz="3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in Transport</a:t>
            </a:r>
            <a:r>
              <a:rPr sz="3600" u="heavy" spc="-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68300" y="1450975"/>
            <a:ext cx="9316720" cy="501904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840105">
              <a:lnSpc>
                <a:spcPts val="2300"/>
              </a:lnSpc>
              <a:spcBef>
                <a:spcPts val="660"/>
              </a:spcBef>
              <a:buSzPct val="95833"/>
              <a:buChar char="•"/>
              <a:tabLst>
                <a:tab pos="120650" algn="l"/>
                <a:tab pos="2048510" algn="l"/>
                <a:tab pos="2431415" algn="l"/>
                <a:tab pos="3966210" algn="l"/>
                <a:tab pos="4740910" algn="l"/>
                <a:tab pos="5377815" algn="l"/>
                <a:tab pos="6442075" algn="l"/>
                <a:tab pos="7537450" algn="l"/>
              </a:tabLst>
            </a:pP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elop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ent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ter</a:t>
            </a:r>
            <a:r>
              <a:rPr sz="2400" spc="-5" dirty="0">
                <a:latin typeface="Arial"/>
                <a:cs typeface="Arial"/>
              </a:rPr>
              <a:t>native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fuels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e</a:t>
            </a:r>
            <a:r>
              <a:rPr sz="2400" spc="-5" dirty="0">
                <a:latin typeface="Arial"/>
                <a:cs typeface="Arial"/>
              </a:rPr>
              <a:t>nsu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greater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rgy  </a:t>
            </a:r>
            <a:r>
              <a:rPr sz="2400" spc="-10" dirty="0">
                <a:latin typeface="Arial"/>
                <a:cs typeface="Arial"/>
              </a:rPr>
              <a:t>efficiency</a:t>
            </a:r>
            <a:endParaRPr sz="2400" dirty="0">
              <a:latin typeface="Arial"/>
              <a:cs typeface="Arial"/>
            </a:endParaRPr>
          </a:p>
          <a:p>
            <a:pPr marL="12700" marR="938530">
              <a:lnSpc>
                <a:spcPts val="2300"/>
              </a:lnSpc>
              <a:spcBef>
                <a:spcPts val="1205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5" dirty="0">
                <a:latin typeface="Arial"/>
                <a:cs typeface="Arial"/>
              </a:rPr>
              <a:t>Set demanding </a:t>
            </a:r>
            <a:r>
              <a:rPr sz="2400" dirty="0">
                <a:latin typeface="Arial"/>
                <a:cs typeface="Arial"/>
              </a:rPr>
              <a:t>targets for the </a:t>
            </a:r>
            <a:r>
              <a:rPr sz="2400" spc="-5" dirty="0">
                <a:latin typeface="Arial"/>
                <a:cs typeface="Arial"/>
              </a:rPr>
              <a:t>reduction of </a:t>
            </a:r>
            <a:r>
              <a:rPr sz="2400" dirty="0">
                <a:latin typeface="Arial"/>
                <a:cs typeface="Arial"/>
              </a:rPr>
              <a:t>greenhouse </a:t>
            </a:r>
            <a:r>
              <a:rPr sz="2400" spc="-5" dirty="0">
                <a:latin typeface="Arial"/>
                <a:cs typeface="Arial"/>
              </a:rPr>
              <a:t>gas  emissions </a:t>
            </a:r>
            <a:r>
              <a:rPr sz="2400" dirty="0">
                <a:latin typeface="Arial"/>
                <a:cs typeface="Arial"/>
              </a:rPr>
              <a:t>from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transports</a:t>
            </a:r>
            <a:endParaRPr sz="2400" dirty="0">
              <a:latin typeface="Arial"/>
              <a:cs typeface="Arial"/>
            </a:endParaRPr>
          </a:p>
          <a:p>
            <a:pPr marL="12700" marR="148590" algn="just">
              <a:lnSpc>
                <a:spcPct val="72900"/>
              </a:lnSpc>
              <a:spcBef>
                <a:spcPts val="1240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Behavioural </a:t>
            </a:r>
            <a:r>
              <a:rPr sz="2400" spc="-5" dirty="0">
                <a:latin typeface="Arial"/>
                <a:cs typeface="Arial"/>
              </a:rPr>
              <a:t>change </a:t>
            </a:r>
            <a:r>
              <a:rPr sz="2400" dirty="0">
                <a:latin typeface="Arial"/>
                <a:cs typeface="Arial"/>
              </a:rPr>
              <a:t>and adaptation </a:t>
            </a:r>
            <a:r>
              <a:rPr sz="2400" spc="-5" dirty="0">
                <a:latin typeface="Arial"/>
                <a:cs typeface="Arial"/>
              </a:rPr>
              <a:t>polices are also needed </a:t>
            </a:r>
            <a:r>
              <a:rPr sz="2400" dirty="0">
                <a:latin typeface="Arial"/>
                <a:cs typeface="Arial"/>
              </a:rPr>
              <a:t>which  </a:t>
            </a:r>
            <a:r>
              <a:rPr sz="2400" spc="-5" dirty="0">
                <a:latin typeface="Arial"/>
                <a:cs typeface="Arial"/>
              </a:rPr>
              <a:t>ensure </a:t>
            </a:r>
            <a:r>
              <a:rPr sz="2400" dirty="0">
                <a:latin typeface="Arial"/>
                <a:cs typeface="Arial"/>
              </a:rPr>
              <a:t>that the transport </a:t>
            </a:r>
            <a:r>
              <a:rPr sz="2400" spc="-5" dirty="0">
                <a:latin typeface="Arial"/>
                <a:cs typeface="Arial"/>
              </a:rPr>
              <a:t>system is more </a:t>
            </a:r>
            <a:r>
              <a:rPr sz="2400" dirty="0">
                <a:latin typeface="Arial"/>
                <a:cs typeface="Arial"/>
              </a:rPr>
              <a:t>resilient to the </a:t>
            </a:r>
            <a:r>
              <a:rPr sz="2400" spc="-10" dirty="0">
                <a:latin typeface="Arial"/>
                <a:cs typeface="Arial"/>
              </a:rPr>
              <a:t>effects </a:t>
            </a:r>
            <a:r>
              <a:rPr sz="2400" spc="-5" dirty="0">
                <a:latin typeface="Arial"/>
                <a:cs typeface="Arial"/>
              </a:rPr>
              <a:t>of  climate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change.</a:t>
            </a:r>
            <a:endParaRPr sz="2400" dirty="0">
              <a:latin typeface="Arial"/>
              <a:cs typeface="Arial"/>
            </a:endParaRPr>
          </a:p>
          <a:p>
            <a:pPr marL="120014" indent="-107950" algn="just">
              <a:lnSpc>
                <a:spcPts val="2595"/>
              </a:lnSpc>
              <a:spcBef>
                <a:spcPts val="610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Continued </a:t>
            </a:r>
            <a:r>
              <a:rPr sz="2400" spc="-5" dirty="0">
                <a:latin typeface="Arial"/>
                <a:cs typeface="Arial"/>
              </a:rPr>
              <a:t>action is needed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make </a:t>
            </a:r>
            <a:r>
              <a:rPr sz="2400" dirty="0">
                <a:latin typeface="Arial"/>
                <a:cs typeface="Arial"/>
              </a:rPr>
              <a:t>vehicles more </a:t>
            </a:r>
            <a:r>
              <a:rPr sz="2400" spc="-5" dirty="0">
                <a:latin typeface="Arial"/>
                <a:cs typeface="Arial"/>
              </a:rPr>
              <a:t>recyclable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L="12700" algn="just">
              <a:lnSpc>
                <a:spcPts val="2595"/>
              </a:lnSpc>
            </a:pP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require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industry to recycle used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vehicles.</a:t>
            </a: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ct val="72900"/>
              </a:lnSpc>
              <a:spcBef>
                <a:spcPts val="121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of more </a:t>
            </a:r>
            <a:r>
              <a:rPr sz="2400" spc="-10" dirty="0">
                <a:latin typeface="Arial"/>
                <a:cs typeface="Arial"/>
              </a:rPr>
              <a:t>efficient </a:t>
            </a:r>
            <a:r>
              <a:rPr sz="2400" spc="-5" dirty="0">
                <a:latin typeface="Arial"/>
                <a:cs typeface="Arial"/>
              </a:rPr>
              <a:t>engine </a:t>
            </a:r>
            <a:r>
              <a:rPr sz="2400" dirty="0">
                <a:latin typeface="Arial"/>
                <a:cs typeface="Arial"/>
              </a:rPr>
              <a:t>and fuel </a:t>
            </a:r>
            <a:r>
              <a:rPr sz="2400" spc="-5" dirty="0">
                <a:latin typeface="Arial"/>
                <a:cs typeface="Arial"/>
              </a:rPr>
              <a:t>technologies </a:t>
            </a:r>
            <a:r>
              <a:rPr sz="2400" dirty="0">
                <a:latin typeface="Arial"/>
                <a:cs typeface="Arial"/>
              </a:rPr>
              <a:t>should  </a:t>
            </a:r>
            <a:r>
              <a:rPr sz="2400" spc="-5" dirty="0">
                <a:latin typeface="Arial"/>
                <a:cs typeface="Arial"/>
              </a:rPr>
              <a:t>be needed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reduce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emissions of air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pollutants</a:t>
            </a:r>
            <a:endParaRPr sz="2400" dirty="0">
              <a:latin typeface="Arial"/>
              <a:cs typeface="Arial"/>
            </a:endParaRPr>
          </a:p>
          <a:p>
            <a:pPr marL="12700" marR="274955" algn="just">
              <a:lnSpc>
                <a:spcPct val="72900"/>
              </a:lnSpc>
              <a:spcBef>
                <a:spcPts val="1200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Greater </a:t>
            </a:r>
            <a:r>
              <a:rPr sz="2400" spc="-5" dirty="0">
                <a:latin typeface="Arial"/>
                <a:cs typeface="Arial"/>
              </a:rPr>
              <a:t>emphasis is needed 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design of vehicles </a:t>
            </a:r>
            <a:r>
              <a:rPr sz="2400" dirty="0">
                <a:latin typeface="Arial"/>
                <a:cs typeface="Arial"/>
              </a:rPr>
              <a:t>and  infrastructure </a:t>
            </a:r>
            <a:r>
              <a:rPr sz="2400" spc="-5" dirty="0">
                <a:latin typeface="Arial"/>
                <a:cs typeface="Arial"/>
              </a:rPr>
              <a:t>which </a:t>
            </a:r>
            <a:r>
              <a:rPr sz="2400" dirty="0">
                <a:latin typeface="Arial"/>
                <a:cs typeface="Arial"/>
              </a:rPr>
              <a:t>are fit for </a:t>
            </a:r>
            <a:r>
              <a:rPr sz="2400" spc="-5" dirty="0">
                <a:latin typeface="Arial"/>
                <a:cs typeface="Arial"/>
              </a:rPr>
              <a:t>purpose, </a:t>
            </a:r>
            <a:r>
              <a:rPr sz="2400" dirty="0">
                <a:latin typeface="Arial"/>
                <a:cs typeface="Arial"/>
              </a:rPr>
              <a:t>use </a:t>
            </a:r>
            <a:r>
              <a:rPr sz="2400" spc="-5" dirty="0">
                <a:latin typeface="Arial"/>
                <a:cs typeface="Arial"/>
              </a:rPr>
              <a:t>recyclable and </a:t>
            </a:r>
            <a:r>
              <a:rPr sz="2400" dirty="0">
                <a:latin typeface="Arial"/>
                <a:cs typeface="Arial"/>
              </a:rPr>
              <a:t>low  </a:t>
            </a:r>
            <a:r>
              <a:rPr sz="2400" spc="-5" dirty="0">
                <a:latin typeface="Arial"/>
                <a:cs typeface="Arial"/>
              </a:rPr>
              <a:t>density materials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help improve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life-cycle </a:t>
            </a:r>
            <a:r>
              <a:rPr sz="2400" dirty="0">
                <a:latin typeface="Arial"/>
                <a:cs typeface="Arial"/>
              </a:rPr>
              <a:t>sustainability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transport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914400"/>
            <a:ext cx="2768600" cy="5236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Non</a:t>
            </a:r>
            <a:r>
              <a:rPr sz="2700" spc="-3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renewable</a:t>
            </a:r>
            <a:endParaRPr sz="27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Coal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Natural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Gas</a:t>
            </a:r>
          </a:p>
          <a:p>
            <a:pPr marL="756285" lvl="1" indent="-287020">
              <a:lnSpc>
                <a:spcPts val="2795"/>
              </a:lnSpc>
              <a:spcBef>
                <a:spcPts val="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Nuclear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Power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ts val="2795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Oil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30"/>
              </a:spcBef>
              <a:buChar char="•"/>
              <a:tabLst>
                <a:tab pos="355600" algn="l"/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Renewable</a:t>
            </a:r>
            <a:endParaRPr sz="27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Wind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Solar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Biomass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Hydropower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25" dirty="0">
                <a:latin typeface="Arial"/>
                <a:cs typeface="Arial"/>
              </a:rPr>
              <a:t>Tidal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Geothermal</a:t>
            </a: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Biofuel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20" dirty="0">
                <a:latin typeface="Arial"/>
                <a:cs typeface="Arial"/>
              </a:rPr>
              <a:t>Waste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8916" y="128777"/>
            <a:ext cx="5053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heavy" spc="-17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Impacts</a:t>
            </a:r>
            <a:r>
              <a:rPr sz="4000" u="heavy" spc="-3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in</a:t>
            </a:r>
            <a:r>
              <a:rPr sz="4000" u="heavy" spc="-1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254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Energy</a:t>
            </a:r>
            <a:r>
              <a:rPr sz="4000" u="heavy" spc="-77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1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utrophication - Wikipedia">
            <a:extLst>
              <a:ext uri="{FF2B5EF4-FFF2-40B4-BE49-F238E27FC236}">
                <a16:creationId xmlns:a16="http://schemas.microsoft.com/office/drawing/2014/main" id="{EC148030-5440-4223-BDAD-E6BA3640D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38" y="4495800"/>
            <a:ext cx="6669029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909669E2-4C22-4621-BC27-F805AD64C7A6}"/>
              </a:ext>
            </a:extLst>
          </p:cNvPr>
          <p:cNvSpPr txBox="1">
            <a:spLocks/>
          </p:cNvSpPr>
          <p:nvPr/>
        </p:nvSpPr>
        <p:spPr>
          <a:xfrm>
            <a:off x="319531" y="141859"/>
            <a:ext cx="89077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900" kern="0" spc="-75" dirty="0">
                <a:solidFill>
                  <a:srgbClr val="FF0000"/>
                </a:solidFill>
              </a:rPr>
              <a:t>Describe</a:t>
            </a:r>
            <a:r>
              <a:rPr lang="en-US" sz="2900" kern="0" spc="-170" dirty="0">
                <a:solidFill>
                  <a:srgbClr val="FF0000"/>
                </a:solidFill>
              </a:rPr>
              <a:t> </a:t>
            </a:r>
            <a:r>
              <a:rPr lang="en-US" sz="2900" kern="0" spc="-55" dirty="0">
                <a:solidFill>
                  <a:srgbClr val="FF0000"/>
                </a:solidFill>
              </a:rPr>
              <a:t>the</a:t>
            </a:r>
            <a:r>
              <a:rPr lang="en-US" sz="2900" kern="0" spc="-185" dirty="0">
                <a:solidFill>
                  <a:srgbClr val="FF0000"/>
                </a:solidFill>
              </a:rPr>
              <a:t> </a:t>
            </a:r>
            <a:r>
              <a:rPr lang="en-US" sz="2900" kern="0" spc="-70" dirty="0">
                <a:solidFill>
                  <a:srgbClr val="FF0000"/>
                </a:solidFill>
              </a:rPr>
              <a:t>impacts</a:t>
            </a:r>
            <a:r>
              <a:rPr lang="en-US" sz="2900" kern="0" spc="-175" dirty="0">
                <a:solidFill>
                  <a:srgbClr val="FF0000"/>
                </a:solidFill>
              </a:rPr>
              <a:t> </a:t>
            </a:r>
            <a:r>
              <a:rPr lang="en-US" sz="2900" kern="0" spc="-40" dirty="0">
                <a:solidFill>
                  <a:srgbClr val="FF0000"/>
                </a:solidFill>
              </a:rPr>
              <a:t>of</a:t>
            </a:r>
            <a:r>
              <a:rPr lang="en-US" sz="2900" kern="0" spc="-175" dirty="0">
                <a:solidFill>
                  <a:srgbClr val="FF0000"/>
                </a:solidFill>
              </a:rPr>
              <a:t> </a:t>
            </a:r>
            <a:r>
              <a:rPr lang="en-US" sz="2900" kern="0" spc="-75" dirty="0">
                <a:solidFill>
                  <a:srgbClr val="FF0000"/>
                </a:solidFill>
              </a:rPr>
              <a:t>Agricultural</a:t>
            </a:r>
            <a:r>
              <a:rPr lang="en-US" sz="2900" kern="0" spc="-290" dirty="0">
                <a:solidFill>
                  <a:srgbClr val="FF0000"/>
                </a:solidFill>
              </a:rPr>
              <a:t> </a:t>
            </a:r>
            <a:r>
              <a:rPr lang="en-US" sz="2900" kern="0" spc="-90" dirty="0">
                <a:solidFill>
                  <a:srgbClr val="FF0000"/>
                </a:solidFill>
              </a:rPr>
              <a:t>sector</a:t>
            </a:r>
            <a:r>
              <a:rPr lang="en-US" sz="2900" kern="0" spc="-245" dirty="0">
                <a:solidFill>
                  <a:srgbClr val="FF0000"/>
                </a:solidFill>
              </a:rPr>
              <a:t> </a:t>
            </a:r>
            <a:r>
              <a:rPr lang="en-US" sz="2900" kern="0" spc="-55" dirty="0">
                <a:solidFill>
                  <a:srgbClr val="FF0000"/>
                </a:solidFill>
              </a:rPr>
              <a:t>on</a:t>
            </a:r>
            <a:r>
              <a:rPr lang="en-US" sz="2900" kern="0" spc="-220" dirty="0">
                <a:solidFill>
                  <a:srgbClr val="FF0000"/>
                </a:solidFill>
              </a:rPr>
              <a:t> </a:t>
            </a:r>
            <a:r>
              <a:rPr lang="en-US" sz="2900" kern="0" spc="-95" dirty="0">
                <a:solidFill>
                  <a:srgbClr val="FF0000"/>
                </a:solidFill>
              </a:rPr>
              <a:t>environment</a:t>
            </a:r>
            <a:endParaRPr lang="en-US" sz="2900" kern="0" dirty="0">
              <a:solidFill>
                <a:srgbClr val="FF0000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495CC61C-16F3-4415-9501-9332D3900887}"/>
              </a:ext>
            </a:extLst>
          </p:cNvPr>
          <p:cNvSpPr txBox="1"/>
          <p:nvPr/>
        </p:nvSpPr>
        <p:spPr>
          <a:xfrm>
            <a:off x="319530" y="917109"/>
            <a:ext cx="8672069" cy="117121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75"/>
              </a:spcBef>
              <a:tabLst>
                <a:tab pos="1633855" algn="l"/>
                <a:tab pos="2287905" algn="l"/>
                <a:tab pos="2620645" algn="l"/>
                <a:tab pos="3984625" algn="l"/>
                <a:tab pos="5046980" algn="l"/>
                <a:tab pos="5708650" algn="l"/>
                <a:tab pos="6294120" algn="l"/>
                <a:tab pos="8136890" algn="l"/>
                <a:tab pos="8636635" algn="l"/>
              </a:tabLst>
            </a:pPr>
            <a:r>
              <a:rPr sz="2400" spc="-5" dirty="0">
                <a:latin typeface="Arial"/>
                <a:cs typeface="Arial"/>
              </a:rPr>
              <a:t>Agri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tur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ofound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pact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environment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following: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n-US" sz="2700" dirty="0">
              <a:latin typeface="Arial"/>
              <a:cs typeface="Arial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C26ED57E-4FEA-4934-95D7-D04C00097B06}"/>
              </a:ext>
            </a:extLst>
          </p:cNvPr>
          <p:cNvSpPr txBox="1"/>
          <p:nvPr/>
        </p:nvSpPr>
        <p:spPr>
          <a:xfrm>
            <a:off x="319530" y="1175824"/>
            <a:ext cx="9419340" cy="144847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2700" u="sng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10"/>
              </a:spcBef>
              <a:tabLst>
                <a:tab pos="299085" algn="l"/>
                <a:tab pos="815975" algn="l"/>
                <a:tab pos="2223770" algn="l"/>
                <a:tab pos="2820035" algn="l"/>
                <a:tab pos="3184525" algn="l"/>
                <a:tab pos="4684395" algn="l"/>
                <a:tab pos="6057265" algn="l"/>
                <a:tab pos="7604759" algn="l"/>
              </a:tabLst>
            </a:pPr>
            <a:r>
              <a:rPr sz="2200" b="1" spc="-5" dirty="0">
                <a:latin typeface="Arial"/>
                <a:cs typeface="Arial"/>
              </a:rPr>
              <a:t>Air	</a:t>
            </a:r>
            <a:r>
              <a:rPr sz="2200" b="1" dirty="0">
                <a:latin typeface="Arial"/>
                <a:cs typeface="Arial"/>
              </a:rPr>
              <a:t>pollution:	</a:t>
            </a:r>
            <a:r>
              <a:rPr sz="2200" spc="-5" dirty="0">
                <a:latin typeface="Arial"/>
                <a:cs typeface="Arial"/>
              </a:rPr>
              <a:t>drift	of	</a:t>
            </a:r>
            <a:r>
              <a:rPr sz="2200" dirty="0">
                <a:latin typeface="Arial"/>
                <a:cs typeface="Arial"/>
              </a:rPr>
              <a:t>agricultural	</a:t>
            </a:r>
            <a:r>
              <a:rPr sz="2200" spc="-5" dirty="0">
                <a:latin typeface="Arial"/>
                <a:cs typeface="Arial"/>
              </a:rPr>
              <a:t>chemicals	</a:t>
            </a:r>
            <a:r>
              <a:rPr sz="2200" dirty="0">
                <a:latin typeface="Arial"/>
                <a:cs typeface="Arial"/>
              </a:rPr>
              <a:t>(pesticides,	</a:t>
            </a:r>
            <a:r>
              <a:rPr sz="2200" spc="-5" dirty="0">
                <a:latin typeface="Arial"/>
                <a:cs typeface="Arial"/>
              </a:rPr>
              <a:t>herbicides,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2200" dirty="0">
                <a:latin typeface="Arial"/>
                <a:cs typeface="Arial"/>
              </a:rPr>
              <a:t>fungicides, fertilizers) </a:t>
            </a:r>
            <a:r>
              <a:rPr sz="2200" spc="-5" dirty="0">
                <a:latin typeface="Arial"/>
                <a:cs typeface="Arial"/>
              </a:rPr>
              <a:t>pollen,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dust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C022AD9F-FE1F-4080-8C43-C065DE8B401D}"/>
              </a:ext>
            </a:extLst>
          </p:cNvPr>
          <p:cNvSpPr txBox="1"/>
          <p:nvPr/>
        </p:nvSpPr>
        <p:spPr>
          <a:xfrm>
            <a:off x="285663" y="3094529"/>
            <a:ext cx="9453207" cy="17306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200" b="1" spc="-20" dirty="0">
                <a:latin typeface="Arial"/>
                <a:cs typeface="Arial"/>
              </a:rPr>
              <a:t>Water	</a:t>
            </a:r>
            <a:r>
              <a:rPr sz="2200" b="1" dirty="0">
                <a:latin typeface="Arial"/>
                <a:cs typeface="Arial"/>
              </a:rPr>
              <a:t>pollution:	</a:t>
            </a:r>
            <a:r>
              <a:rPr sz="2200" spc="-5" dirty="0">
                <a:latin typeface="Arial"/>
                <a:cs typeface="Arial"/>
              </a:rPr>
              <a:t>leaching	</a:t>
            </a:r>
            <a:r>
              <a:rPr sz="2200" dirty="0">
                <a:latin typeface="Arial"/>
                <a:cs typeface="Arial"/>
              </a:rPr>
              <a:t>of	</a:t>
            </a:r>
            <a:r>
              <a:rPr sz="2200" spc="-5" dirty="0">
                <a:latin typeface="Arial"/>
                <a:cs typeface="Arial"/>
              </a:rPr>
              <a:t>nutrients</a:t>
            </a:r>
            <a:r>
              <a:rPr lang="en-US" sz="2200" spc="-5" dirty="0">
                <a:latin typeface="Arial"/>
                <a:cs typeface="Arial"/>
              </a:rPr>
              <a:t> </a:t>
            </a:r>
            <a:r>
              <a:rPr lang="en-US" sz="2200" spc="5" dirty="0">
                <a:latin typeface="Arial"/>
                <a:cs typeface="Arial"/>
              </a:rPr>
              <a:t>a</a:t>
            </a:r>
            <a:r>
              <a:rPr lang="en-US" sz="2200" spc="-5" dirty="0">
                <a:latin typeface="Arial"/>
                <a:cs typeface="Arial"/>
              </a:rPr>
              <a:t>nd</a:t>
            </a:r>
            <a:r>
              <a:rPr lang="en-US" sz="2200" dirty="0">
                <a:latin typeface="Arial"/>
                <a:cs typeface="Arial"/>
              </a:rPr>
              <a:t>	</a:t>
            </a:r>
            <a:r>
              <a:rPr lang="en-US" sz="2200" spc="-5" dirty="0">
                <a:latin typeface="Arial"/>
                <a:cs typeface="Arial"/>
              </a:rPr>
              <a:t>eutro</a:t>
            </a:r>
            <a:r>
              <a:rPr lang="en-US" sz="2200" spc="10" dirty="0">
                <a:latin typeface="Arial"/>
                <a:cs typeface="Arial"/>
              </a:rPr>
              <a:t>p</a:t>
            </a:r>
            <a:r>
              <a:rPr lang="en-US" sz="2200" spc="5" dirty="0">
                <a:latin typeface="Arial"/>
                <a:cs typeface="Arial"/>
              </a:rPr>
              <a:t>h</a:t>
            </a:r>
            <a:r>
              <a:rPr lang="en-US" sz="2200" spc="-5" dirty="0">
                <a:latin typeface="Arial"/>
                <a:cs typeface="Arial"/>
              </a:rPr>
              <a:t>i</a:t>
            </a:r>
            <a:r>
              <a:rPr lang="en-US" sz="2200" dirty="0">
                <a:latin typeface="Arial"/>
                <a:cs typeface="Arial"/>
              </a:rPr>
              <a:t>c</a:t>
            </a:r>
            <a:r>
              <a:rPr lang="en-US" sz="2200" spc="-5" dirty="0">
                <a:latin typeface="Arial"/>
                <a:cs typeface="Arial"/>
              </a:rPr>
              <a:t>at</a:t>
            </a:r>
            <a:r>
              <a:rPr lang="en-US" sz="2200" dirty="0">
                <a:latin typeface="Arial"/>
                <a:cs typeface="Arial"/>
              </a:rPr>
              <a:t>i</a:t>
            </a:r>
            <a:r>
              <a:rPr lang="en-US" sz="2200" spc="-5" dirty="0">
                <a:latin typeface="Arial"/>
                <a:cs typeface="Arial"/>
              </a:rPr>
              <a:t>o</a:t>
            </a:r>
            <a:r>
              <a:rPr lang="en-US" sz="2200" dirty="0">
                <a:latin typeface="Arial"/>
                <a:cs typeface="Arial"/>
              </a:rPr>
              <a:t>n</a:t>
            </a:r>
            <a:r>
              <a:rPr lang="en-US" sz="2200" spc="-5" dirty="0">
                <a:latin typeface="Arial"/>
                <a:cs typeface="Arial"/>
              </a:rPr>
              <a:t>. Contamination 	of	</a:t>
            </a:r>
            <a:r>
              <a:rPr lang="en-US" sz="2200" dirty="0">
                <a:latin typeface="Arial"/>
                <a:cs typeface="Arial"/>
              </a:rPr>
              <a:t>groundwater	and	</a:t>
            </a:r>
            <a:r>
              <a:rPr lang="en-US" sz="2200" spc="-5" dirty="0">
                <a:latin typeface="Arial"/>
                <a:cs typeface="Arial"/>
              </a:rPr>
              <a:t>surface  wa</a:t>
            </a:r>
            <a:r>
              <a:rPr lang="en-US" sz="2200" dirty="0">
                <a:latin typeface="Arial"/>
                <a:cs typeface="Arial"/>
              </a:rPr>
              <a:t>t</a:t>
            </a:r>
            <a:r>
              <a:rPr lang="en-US" sz="2200" spc="-5" dirty="0">
                <a:latin typeface="Arial"/>
                <a:cs typeface="Arial"/>
              </a:rPr>
              <a:t>er</a:t>
            </a:r>
            <a:r>
              <a:rPr lang="en-US" sz="2200" dirty="0">
                <a:latin typeface="Arial"/>
                <a:cs typeface="Arial"/>
              </a:rPr>
              <a:t>		</a:t>
            </a:r>
            <a:r>
              <a:rPr lang="en-US" sz="2200" spc="10" dirty="0">
                <a:latin typeface="Arial"/>
                <a:cs typeface="Arial"/>
              </a:rPr>
              <a:t>b</a:t>
            </a:r>
            <a:r>
              <a:rPr lang="en-US" sz="2200" spc="-5" dirty="0">
                <a:latin typeface="Arial"/>
                <a:cs typeface="Arial"/>
              </a:rPr>
              <a:t>y </a:t>
            </a:r>
            <a:r>
              <a:rPr lang="en-US" sz="2200" spc="5" dirty="0">
                <a:latin typeface="Arial"/>
                <a:cs typeface="Arial"/>
              </a:rPr>
              <a:t>p</a:t>
            </a:r>
            <a:r>
              <a:rPr lang="en-US" sz="2200" spc="-5" dirty="0">
                <a:latin typeface="Arial"/>
                <a:cs typeface="Arial"/>
              </a:rPr>
              <a:t>e</a:t>
            </a:r>
            <a:r>
              <a:rPr lang="en-US" sz="2200" dirty="0">
                <a:latin typeface="Arial"/>
                <a:cs typeface="Arial"/>
              </a:rPr>
              <a:t>s</a:t>
            </a:r>
            <a:r>
              <a:rPr lang="en-US" sz="2200" spc="-5" dirty="0">
                <a:latin typeface="Arial"/>
                <a:cs typeface="Arial"/>
              </a:rPr>
              <a:t>ti</a:t>
            </a:r>
            <a:r>
              <a:rPr lang="en-US" sz="2200" dirty="0">
                <a:latin typeface="Arial"/>
                <a:cs typeface="Arial"/>
              </a:rPr>
              <a:t>c</a:t>
            </a:r>
            <a:r>
              <a:rPr lang="en-US" sz="2200" spc="-5" dirty="0">
                <a:latin typeface="Arial"/>
                <a:cs typeface="Arial"/>
              </a:rPr>
              <a:t>ides, herbicides and</a:t>
            </a:r>
            <a:r>
              <a:rPr lang="en-US" sz="2200" spc="2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fertilizers.</a:t>
            </a:r>
          </a:p>
          <a:p>
            <a:pPr marL="12700">
              <a:spcBef>
                <a:spcPts val="95"/>
              </a:spcBef>
            </a:pPr>
            <a:endParaRPr lang="en-US"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1687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4992" y="903858"/>
            <a:ext cx="178625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95" dirty="0">
                <a:solidFill>
                  <a:srgbClr val="000000"/>
                </a:solidFill>
              </a:rPr>
              <a:t>Nuclear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371600" y="2057400"/>
            <a:ext cx="7025005" cy="287210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68300" indent="-343535">
              <a:lnSpc>
                <a:spcPct val="100000"/>
              </a:lnSpc>
              <a:spcBef>
                <a:spcPts val="905"/>
              </a:spcBef>
              <a:buChar char="•"/>
              <a:tabLst>
                <a:tab pos="367665" algn="l"/>
                <a:tab pos="368935" algn="l"/>
              </a:tabLst>
            </a:pPr>
            <a:r>
              <a:rPr sz="3200" spc="-5" dirty="0">
                <a:latin typeface="Arial"/>
                <a:cs typeface="Arial"/>
              </a:rPr>
              <a:t>Mining </a:t>
            </a:r>
            <a:r>
              <a:rPr sz="3200" dirty="0">
                <a:latin typeface="Arial"/>
                <a:cs typeface="Arial"/>
              </a:rPr>
              <a:t>hazard of </a:t>
            </a:r>
            <a:r>
              <a:rPr sz="3200" spc="-5" dirty="0">
                <a:latin typeface="Arial"/>
                <a:cs typeface="Arial"/>
              </a:rPr>
              <a:t>radioactive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material</a:t>
            </a:r>
            <a:endParaRPr sz="3200" dirty="0">
              <a:latin typeface="Arial"/>
              <a:cs typeface="Arial"/>
            </a:endParaRPr>
          </a:p>
          <a:p>
            <a:pPr marL="368300" marR="803910" indent="-343535">
              <a:lnSpc>
                <a:spcPct val="100000"/>
              </a:lnSpc>
              <a:spcBef>
                <a:spcPts val="805"/>
              </a:spcBef>
              <a:buChar char="•"/>
              <a:tabLst>
                <a:tab pos="367665" algn="l"/>
                <a:tab pos="368935" algn="l"/>
              </a:tabLst>
            </a:pPr>
            <a:r>
              <a:rPr sz="3200" spc="-5" dirty="0">
                <a:latin typeface="Arial"/>
                <a:cs typeface="Arial"/>
              </a:rPr>
              <a:t>Accidental release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radioactive  materials</a:t>
            </a:r>
            <a:endParaRPr sz="3200" dirty="0">
              <a:latin typeface="Arial"/>
              <a:cs typeface="Arial"/>
            </a:endParaRPr>
          </a:p>
          <a:p>
            <a:pPr marL="368300" indent="-343535">
              <a:lnSpc>
                <a:spcPct val="100000"/>
              </a:lnSpc>
              <a:spcBef>
                <a:spcPts val="805"/>
              </a:spcBef>
              <a:buChar char="•"/>
              <a:tabLst>
                <a:tab pos="367665" algn="l"/>
                <a:tab pos="368935" algn="l"/>
              </a:tabLst>
            </a:pPr>
            <a:r>
              <a:rPr sz="3200" dirty="0">
                <a:latin typeface="Arial"/>
                <a:cs typeface="Arial"/>
              </a:rPr>
              <a:t>Dose </a:t>
            </a:r>
            <a:r>
              <a:rPr sz="3200" spc="-5" dirty="0">
                <a:latin typeface="Arial"/>
                <a:cs typeface="Arial"/>
              </a:rPr>
              <a:t>not emit </a:t>
            </a:r>
            <a:r>
              <a:rPr sz="3200" dirty="0">
                <a:latin typeface="Arial"/>
                <a:cs typeface="Arial"/>
              </a:rPr>
              <a:t>SO</a:t>
            </a:r>
            <a:r>
              <a:rPr sz="3150" baseline="-17195" dirty="0">
                <a:latin typeface="Arial"/>
                <a:cs typeface="Arial"/>
              </a:rPr>
              <a:t>X</a:t>
            </a:r>
            <a:r>
              <a:rPr sz="3200" dirty="0">
                <a:latin typeface="Arial"/>
                <a:cs typeface="Arial"/>
              </a:rPr>
              <a:t>, NO</a:t>
            </a:r>
            <a:r>
              <a:rPr sz="3150" baseline="-17195" dirty="0">
                <a:latin typeface="Arial"/>
                <a:cs typeface="Arial"/>
              </a:rPr>
              <a:t>X</a:t>
            </a:r>
            <a:r>
              <a:rPr sz="3200" dirty="0">
                <a:latin typeface="Arial"/>
                <a:cs typeface="Arial"/>
              </a:rPr>
              <a:t>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</a:t>
            </a:r>
            <a:r>
              <a:rPr sz="3150" baseline="-17195" dirty="0">
                <a:latin typeface="Arial"/>
                <a:cs typeface="Arial"/>
              </a:rPr>
              <a:t>X</a:t>
            </a:r>
          </a:p>
          <a:p>
            <a:pPr marL="368300" indent="-343535">
              <a:lnSpc>
                <a:spcPct val="100000"/>
              </a:lnSpc>
              <a:spcBef>
                <a:spcPts val="795"/>
              </a:spcBef>
              <a:buChar char="•"/>
              <a:tabLst>
                <a:tab pos="367665" algn="l"/>
                <a:tab pos="368935" algn="l"/>
              </a:tabLst>
            </a:pPr>
            <a:r>
              <a:rPr sz="3200" dirty="0">
                <a:latin typeface="Arial"/>
                <a:cs typeface="Arial"/>
              </a:rPr>
              <a:t>Nuclear waste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disposal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3160" y="213181"/>
            <a:ext cx="32296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EIA</a:t>
            </a:r>
            <a:r>
              <a:rPr sz="4400" spc="-65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Methods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09091" y="1134313"/>
            <a:ext cx="9150350" cy="5050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0000"/>
                </a:solidFill>
                <a:latin typeface="Arial"/>
                <a:cs typeface="Arial"/>
              </a:rPr>
              <a:t>What is mean by EIA</a:t>
            </a:r>
            <a:r>
              <a:rPr sz="36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0000"/>
                </a:solidFill>
                <a:latin typeface="Arial"/>
                <a:cs typeface="Arial"/>
              </a:rPr>
              <a:t>Methods?</a:t>
            </a:r>
            <a:endParaRPr sz="3600" dirty="0">
              <a:latin typeface="Arial"/>
              <a:cs typeface="Arial"/>
            </a:endParaRPr>
          </a:p>
          <a:p>
            <a:pPr marL="355600" marR="233679" indent="-343535" algn="just">
              <a:lnSpc>
                <a:spcPct val="100000"/>
              </a:lnSpc>
              <a:spcBef>
                <a:spcPts val="2920"/>
              </a:spcBef>
              <a:buFont typeface="Arial"/>
              <a:buChar char="•"/>
              <a:tabLst>
                <a:tab pos="356235" algn="l"/>
              </a:tabLst>
            </a:pPr>
            <a:r>
              <a:rPr sz="3200" dirty="0">
                <a:latin typeface="Trebuchet MS"/>
                <a:cs typeface="Trebuchet MS"/>
              </a:rPr>
              <a:t>Approached </a:t>
            </a:r>
            <a:r>
              <a:rPr sz="3200" spc="-5" dirty="0">
                <a:latin typeface="Trebuchet MS"/>
                <a:cs typeface="Trebuchet MS"/>
              </a:rPr>
              <a:t>developed </a:t>
            </a:r>
            <a:r>
              <a:rPr sz="3200" dirty="0">
                <a:latin typeface="Trebuchet MS"/>
                <a:cs typeface="Trebuchet MS"/>
              </a:rPr>
              <a:t>to </a:t>
            </a:r>
            <a:r>
              <a:rPr sz="3200" spc="-45" dirty="0">
                <a:latin typeface="Trebuchet MS"/>
                <a:cs typeface="Trebuchet MS"/>
              </a:rPr>
              <a:t>identify, </a:t>
            </a:r>
            <a:r>
              <a:rPr sz="3200" spc="-5" dirty="0">
                <a:latin typeface="Trebuchet MS"/>
                <a:cs typeface="Trebuchet MS"/>
              </a:rPr>
              <a:t>predict  and </a:t>
            </a:r>
            <a:r>
              <a:rPr sz="3200" dirty="0">
                <a:latin typeface="Trebuchet MS"/>
                <a:cs typeface="Trebuchet MS"/>
              </a:rPr>
              <a:t>value </a:t>
            </a:r>
            <a:r>
              <a:rPr sz="3200" spc="-5" dirty="0">
                <a:latin typeface="Trebuchet MS"/>
                <a:cs typeface="Trebuchet MS"/>
              </a:rPr>
              <a:t>changes of an</a:t>
            </a:r>
            <a:r>
              <a:rPr sz="3200" spc="15" dirty="0">
                <a:latin typeface="Trebuchet MS"/>
                <a:cs typeface="Trebuchet MS"/>
              </a:rPr>
              <a:t> </a:t>
            </a:r>
            <a:r>
              <a:rPr sz="3200" spc="-5" dirty="0">
                <a:latin typeface="Trebuchet MS"/>
                <a:cs typeface="Trebuchet MS"/>
              </a:rPr>
              <a:t>action</a:t>
            </a:r>
            <a:endParaRPr sz="3200" dirty="0">
              <a:latin typeface="Trebuchet MS"/>
              <a:cs typeface="Trebuchet MS"/>
            </a:endParaRPr>
          </a:p>
          <a:p>
            <a:pPr marL="355600" marR="690245" indent="-343535" algn="just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Trebuchet MS"/>
                <a:cs typeface="Trebuchet MS"/>
              </a:rPr>
              <a:t>Mechanisms </a:t>
            </a:r>
            <a:r>
              <a:rPr sz="3200" dirty="0">
                <a:latin typeface="Trebuchet MS"/>
                <a:cs typeface="Trebuchet MS"/>
              </a:rPr>
              <a:t>by </a:t>
            </a:r>
            <a:r>
              <a:rPr sz="3200" spc="-5" dirty="0">
                <a:latin typeface="Trebuchet MS"/>
                <a:cs typeface="Trebuchet MS"/>
              </a:rPr>
              <a:t>which </a:t>
            </a:r>
            <a:r>
              <a:rPr sz="3200" dirty="0">
                <a:latin typeface="Trebuchet MS"/>
                <a:cs typeface="Trebuchet MS"/>
              </a:rPr>
              <a:t>information </a:t>
            </a:r>
            <a:r>
              <a:rPr sz="3200" spc="5" dirty="0">
                <a:latin typeface="Trebuchet MS"/>
                <a:cs typeface="Trebuchet MS"/>
              </a:rPr>
              <a:t>is  </a:t>
            </a:r>
            <a:r>
              <a:rPr sz="3200" spc="-5" dirty="0">
                <a:latin typeface="Trebuchet MS"/>
                <a:cs typeface="Trebuchet MS"/>
              </a:rPr>
              <a:t>collected and </a:t>
            </a:r>
            <a:r>
              <a:rPr sz="3200" dirty="0">
                <a:latin typeface="Trebuchet MS"/>
                <a:cs typeface="Trebuchet MS"/>
              </a:rPr>
              <a:t>organized , evaluated </a:t>
            </a:r>
            <a:r>
              <a:rPr sz="3200" spc="-5" dirty="0">
                <a:latin typeface="Trebuchet MS"/>
                <a:cs typeface="Trebuchet MS"/>
              </a:rPr>
              <a:t>and  </a:t>
            </a:r>
            <a:r>
              <a:rPr sz="3200" dirty="0">
                <a:latin typeface="Trebuchet MS"/>
                <a:cs typeface="Trebuchet MS"/>
              </a:rPr>
              <a:t>presented</a:t>
            </a:r>
          </a:p>
          <a:p>
            <a:pPr marL="355600" marR="5080" indent="-343535" algn="just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Trebuchet MS"/>
                <a:cs typeface="Trebuchet MS"/>
              </a:rPr>
              <a:t>Concerned with predicting </a:t>
            </a:r>
            <a:r>
              <a:rPr sz="3200" dirty="0">
                <a:latin typeface="Trebuchet MS"/>
                <a:cs typeface="Trebuchet MS"/>
              </a:rPr>
              <a:t>the future states </a:t>
            </a:r>
            <a:r>
              <a:rPr sz="3200" spc="-5" dirty="0">
                <a:latin typeface="Trebuchet MS"/>
                <a:cs typeface="Trebuchet MS"/>
              </a:rPr>
              <a:t>of  environmental </a:t>
            </a:r>
            <a:r>
              <a:rPr sz="3200" dirty="0">
                <a:latin typeface="Trebuchet MS"/>
                <a:cs typeface="Trebuchet MS"/>
              </a:rPr>
              <a:t>parameters </a:t>
            </a:r>
            <a:r>
              <a:rPr sz="3200" spc="-5" dirty="0">
                <a:latin typeface="Trebuchet MS"/>
                <a:cs typeface="Trebuchet MS"/>
              </a:rPr>
              <a:t>and may involve  mathematical</a:t>
            </a:r>
            <a:r>
              <a:rPr sz="3200" spc="25" dirty="0">
                <a:latin typeface="Trebuchet MS"/>
                <a:cs typeface="Trebuchet MS"/>
              </a:rPr>
              <a:t> </a:t>
            </a:r>
            <a:r>
              <a:rPr sz="3200" spc="-5" dirty="0">
                <a:latin typeface="Trebuchet MS"/>
                <a:cs typeface="Trebuchet MS"/>
              </a:rPr>
              <a:t>modeling</a:t>
            </a:r>
            <a:endParaRPr sz="3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526" y="125349"/>
            <a:ext cx="2929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</a:rPr>
              <a:t>EIA</a:t>
            </a:r>
            <a:r>
              <a:rPr sz="4000" spc="-8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Methods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92100" y="2048332"/>
            <a:ext cx="8014334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622300" algn="l"/>
                <a:tab pos="1425575" algn="l"/>
                <a:tab pos="3815079" algn="l"/>
                <a:tab pos="5790565" algn="l"/>
                <a:tab pos="6278880" algn="l"/>
                <a:tab pos="7019290" algn="l"/>
              </a:tabLst>
            </a:pPr>
            <a:r>
              <a:rPr sz="2800" spc="-5" dirty="0">
                <a:latin typeface="Arial"/>
                <a:cs typeface="Arial"/>
              </a:rPr>
              <a:t>-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10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st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ve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res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spc="-25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215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ar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es  country to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country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7600" y="2048332"/>
            <a:ext cx="7378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fr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m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algn="just">
              <a:lnSpc>
                <a:spcPct val="100000"/>
              </a:lnSpc>
              <a:spcBef>
                <a:spcPts val="95"/>
              </a:spcBef>
              <a:tabLst>
                <a:tab pos="622935" algn="l"/>
              </a:tabLst>
            </a:pPr>
            <a:r>
              <a:rPr lang="en-US" spc="-5" dirty="0"/>
              <a:t>- </a:t>
            </a:r>
            <a:r>
              <a:rPr spc="-5" dirty="0"/>
              <a:t>Provides uniform</a:t>
            </a:r>
            <a:r>
              <a:rPr spc="45" dirty="0"/>
              <a:t> </a:t>
            </a:r>
            <a:r>
              <a:rPr spc="-5" dirty="0"/>
              <a:t>standard</a:t>
            </a:r>
          </a:p>
          <a:p>
            <a:pPr marL="12700" marR="5080" algn="just">
              <a:lnSpc>
                <a:spcPct val="100000"/>
              </a:lnSpc>
              <a:buChar char="-"/>
              <a:tabLst>
                <a:tab pos="622935" algn="l"/>
              </a:tabLst>
            </a:pPr>
            <a:r>
              <a:rPr spc="-5" dirty="0"/>
              <a:t>EIA </a:t>
            </a:r>
            <a:r>
              <a:rPr dirty="0"/>
              <a:t>methodologies ensure that </a:t>
            </a:r>
            <a:r>
              <a:rPr spc="-5" dirty="0"/>
              <a:t>the </a:t>
            </a:r>
            <a:r>
              <a:rPr dirty="0"/>
              <a:t>best </a:t>
            </a:r>
            <a:r>
              <a:rPr spc="-5" dirty="0"/>
              <a:t>possible  </a:t>
            </a:r>
            <a:r>
              <a:rPr dirty="0"/>
              <a:t>information from </a:t>
            </a:r>
            <a:r>
              <a:rPr spc="-5" dirty="0"/>
              <a:t>EIA procedures is </a:t>
            </a:r>
            <a:r>
              <a:rPr dirty="0"/>
              <a:t>available </a:t>
            </a:r>
            <a:r>
              <a:rPr spc="-5" dirty="0"/>
              <a:t>to decision  makers </a:t>
            </a:r>
            <a:r>
              <a:rPr dirty="0"/>
              <a:t>and </a:t>
            </a:r>
            <a:r>
              <a:rPr spc="-5" dirty="0"/>
              <a:t>the</a:t>
            </a:r>
            <a:r>
              <a:rPr spc="30" dirty="0"/>
              <a:t> </a:t>
            </a:r>
            <a:r>
              <a:rPr spc="-5" dirty="0"/>
              <a:t>public</a:t>
            </a:r>
            <a:r>
              <a:rPr lang="en-US" spc="-5" dirty="0"/>
              <a:t> i.e. </a:t>
            </a:r>
            <a:endParaRPr spc="-5" dirty="0"/>
          </a:p>
          <a:p>
            <a:pPr marL="622300" indent="-610235" algn="just">
              <a:lnSpc>
                <a:spcPct val="100000"/>
              </a:lnSpc>
              <a:buChar char="-"/>
              <a:tabLst>
                <a:tab pos="622935" algn="l"/>
              </a:tabLst>
            </a:pPr>
            <a:r>
              <a:rPr dirty="0"/>
              <a:t>Identify </a:t>
            </a:r>
            <a:r>
              <a:rPr spc="-5" dirty="0"/>
              <a:t>the main </a:t>
            </a:r>
            <a:r>
              <a:rPr dirty="0"/>
              <a:t>environmental </a:t>
            </a:r>
            <a:r>
              <a:rPr spc="-5" dirty="0"/>
              <a:t>issues </a:t>
            </a:r>
            <a:r>
              <a:rPr dirty="0"/>
              <a:t>and</a:t>
            </a:r>
            <a:r>
              <a:rPr spc="65" dirty="0"/>
              <a:t> </a:t>
            </a:r>
            <a:r>
              <a:rPr dirty="0"/>
              <a:t>aspects</a:t>
            </a:r>
          </a:p>
          <a:p>
            <a:pPr marL="622300" indent="-610235" algn="just">
              <a:lnSpc>
                <a:spcPct val="100000"/>
              </a:lnSpc>
              <a:buChar char="-"/>
              <a:tabLst>
                <a:tab pos="622935" algn="l"/>
              </a:tabLst>
            </a:pPr>
            <a:r>
              <a:rPr dirty="0"/>
              <a:t>Identify significant positive and </a:t>
            </a:r>
            <a:r>
              <a:rPr spc="-5" dirty="0"/>
              <a:t>negative</a:t>
            </a:r>
            <a:r>
              <a:rPr spc="20" dirty="0"/>
              <a:t> </a:t>
            </a:r>
            <a:r>
              <a:rPr dirty="0"/>
              <a:t>impacts</a:t>
            </a:r>
          </a:p>
          <a:p>
            <a:pPr marL="622300" indent="-610235" algn="just">
              <a:lnSpc>
                <a:spcPct val="100000"/>
              </a:lnSpc>
              <a:spcBef>
                <a:spcPts val="5"/>
              </a:spcBef>
              <a:buChar char="-"/>
              <a:tabLst>
                <a:tab pos="622935" algn="l"/>
              </a:tabLst>
            </a:pPr>
            <a:r>
              <a:rPr spc="-5" dirty="0"/>
              <a:t>Evaluate the </a:t>
            </a:r>
            <a:r>
              <a:rPr dirty="0"/>
              <a:t>overall environmental </a:t>
            </a:r>
            <a:r>
              <a:rPr spc="-5" dirty="0"/>
              <a:t>impact</a:t>
            </a:r>
            <a:r>
              <a:rPr spc="85" dirty="0"/>
              <a:t> </a:t>
            </a:r>
            <a:r>
              <a:rPr dirty="0"/>
              <a:t>of</a:t>
            </a:r>
          </a:p>
          <a:p>
            <a:pPr marL="12700" marR="242570" algn="just">
              <a:lnSpc>
                <a:spcPct val="100000"/>
              </a:lnSpc>
            </a:pPr>
            <a:r>
              <a:rPr spc="-5" dirty="0"/>
              <a:t>the scheme to enable </a:t>
            </a:r>
            <a:r>
              <a:rPr dirty="0"/>
              <a:t>comparison </a:t>
            </a:r>
            <a:r>
              <a:rPr spc="-5" dirty="0"/>
              <a:t>between </a:t>
            </a:r>
            <a:r>
              <a:rPr dirty="0"/>
              <a:t>alternative  proposals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88288" y="1161415"/>
            <a:ext cx="5114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Trebuchet MS"/>
                <a:cs typeface="Trebuchet MS"/>
              </a:rPr>
              <a:t>Why do we </a:t>
            </a:r>
            <a:r>
              <a:rPr sz="2800" b="1" spc="-10" dirty="0">
                <a:solidFill>
                  <a:srgbClr val="FF0000"/>
                </a:solidFill>
                <a:latin typeface="Trebuchet MS"/>
                <a:cs typeface="Trebuchet MS"/>
              </a:rPr>
              <a:t>need </a:t>
            </a:r>
            <a:r>
              <a:rPr sz="2800" b="1" spc="-5" dirty="0">
                <a:solidFill>
                  <a:srgbClr val="FF0000"/>
                </a:solidFill>
                <a:latin typeface="Trebuchet MS"/>
                <a:cs typeface="Trebuchet MS"/>
              </a:rPr>
              <a:t>EIA</a:t>
            </a:r>
            <a:r>
              <a:rPr sz="2800" b="1" spc="-1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rebuchet MS"/>
                <a:cs typeface="Trebuchet MS"/>
              </a:rPr>
              <a:t>methods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526" y="213181"/>
            <a:ext cx="32296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EIA</a:t>
            </a:r>
            <a:r>
              <a:rPr sz="4400" spc="-65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methods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27380" y="1134313"/>
            <a:ext cx="5306060" cy="547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59860" algn="l"/>
              </a:tabLst>
            </a:pP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Write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some</a:t>
            </a:r>
            <a:r>
              <a:rPr sz="32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Methods	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3200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EIA?</a:t>
            </a:r>
            <a:endParaRPr sz="3200" dirty="0">
              <a:latin typeface="Arial"/>
              <a:cs typeface="Arial"/>
            </a:endParaRPr>
          </a:p>
          <a:p>
            <a:pPr marL="644525" indent="-343535">
              <a:lnSpc>
                <a:spcPct val="100000"/>
              </a:lnSpc>
              <a:spcBef>
                <a:spcPts val="2360"/>
              </a:spcBef>
              <a:buFont typeface="Arial"/>
              <a:buChar char="•"/>
              <a:tabLst>
                <a:tab pos="644525" algn="l"/>
                <a:tab pos="645160" algn="l"/>
              </a:tabLst>
            </a:pPr>
            <a:r>
              <a:rPr sz="3200" b="1" spc="-5" dirty="0">
                <a:latin typeface="Trebuchet MS"/>
                <a:cs typeface="Trebuchet MS"/>
              </a:rPr>
              <a:t>Some </a:t>
            </a:r>
            <a:r>
              <a:rPr sz="3200" b="1" dirty="0">
                <a:latin typeface="Trebuchet MS"/>
                <a:cs typeface="Trebuchet MS"/>
              </a:rPr>
              <a:t>common</a:t>
            </a:r>
            <a:r>
              <a:rPr sz="3200" b="1" spc="-55" dirty="0">
                <a:latin typeface="Trebuchet MS"/>
                <a:cs typeface="Trebuchet MS"/>
              </a:rPr>
              <a:t> </a:t>
            </a:r>
            <a:r>
              <a:rPr sz="3200" b="1" spc="-5" dirty="0">
                <a:latin typeface="Trebuchet MS"/>
                <a:cs typeface="Trebuchet MS"/>
              </a:rPr>
              <a:t>methods</a:t>
            </a:r>
            <a:endParaRPr sz="3200" dirty="0">
              <a:latin typeface="Trebuchet MS"/>
              <a:cs typeface="Trebuchet MS"/>
            </a:endParaRPr>
          </a:p>
          <a:p>
            <a:pPr marL="644525" indent="-343535">
              <a:lnSpc>
                <a:spcPct val="100000"/>
              </a:lnSpc>
              <a:spcBef>
                <a:spcPts val="805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dirty="0">
                <a:latin typeface="Arial"/>
                <a:cs typeface="Arial"/>
              </a:rPr>
              <a:t>Checklists</a:t>
            </a:r>
          </a:p>
          <a:p>
            <a:pPr marL="644525" indent="-343535">
              <a:lnSpc>
                <a:spcPct val="100000"/>
              </a:lnSpc>
              <a:spcBef>
                <a:spcPts val="805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spc="-5" dirty="0">
                <a:latin typeface="Arial"/>
                <a:cs typeface="Arial"/>
              </a:rPr>
              <a:t>EES</a:t>
            </a:r>
            <a:endParaRPr sz="3200" dirty="0">
              <a:latin typeface="Arial"/>
              <a:cs typeface="Arial"/>
            </a:endParaRPr>
          </a:p>
          <a:p>
            <a:pPr marL="644525" indent="-343535">
              <a:lnSpc>
                <a:spcPct val="100000"/>
              </a:lnSpc>
              <a:spcBef>
                <a:spcPts val="790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dirty="0">
                <a:latin typeface="Arial"/>
                <a:cs typeface="Arial"/>
              </a:rPr>
              <a:t>Matrices</a:t>
            </a:r>
          </a:p>
          <a:p>
            <a:pPr marL="644525" indent="-343535">
              <a:lnSpc>
                <a:spcPct val="100000"/>
              </a:lnSpc>
              <a:spcBef>
                <a:spcPts val="810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dirty="0">
                <a:latin typeface="Arial"/>
                <a:cs typeface="Arial"/>
              </a:rPr>
              <a:t>Network</a:t>
            </a:r>
          </a:p>
          <a:p>
            <a:pPr marL="644525" indent="-343535">
              <a:lnSpc>
                <a:spcPct val="100000"/>
              </a:lnSpc>
              <a:spcBef>
                <a:spcPts val="800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dirty="0">
                <a:latin typeface="Arial"/>
                <a:cs typeface="Arial"/>
              </a:rPr>
              <a:t>Cost </a:t>
            </a:r>
            <a:r>
              <a:rPr sz="3200" spc="-5" dirty="0">
                <a:latin typeface="Arial"/>
                <a:cs typeface="Arial"/>
              </a:rPr>
              <a:t>Benefit</a:t>
            </a:r>
            <a:r>
              <a:rPr sz="3200" spc="-2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Analysis</a:t>
            </a:r>
          </a:p>
          <a:p>
            <a:pPr marL="644525" indent="-343535">
              <a:lnSpc>
                <a:spcPct val="100000"/>
              </a:lnSpc>
              <a:spcBef>
                <a:spcPts val="795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dirty="0">
                <a:latin typeface="Arial"/>
                <a:cs typeface="Arial"/>
              </a:rPr>
              <a:t>SMW</a:t>
            </a:r>
          </a:p>
          <a:p>
            <a:pPr marL="644525" indent="-343535">
              <a:lnSpc>
                <a:spcPct val="100000"/>
              </a:lnSpc>
              <a:spcBef>
                <a:spcPts val="805"/>
              </a:spcBef>
              <a:buChar char="-"/>
              <a:tabLst>
                <a:tab pos="644525" algn="l"/>
                <a:tab pos="645160" algn="l"/>
              </a:tabLst>
            </a:pPr>
            <a:r>
              <a:rPr sz="3200" dirty="0">
                <a:latin typeface="Arial"/>
                <a:cs typeface="Arial"/>
              </a:rPr>
              <a:t>Overlays/GIS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7727" y="213181"/>
            <a:ext cx="2576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Checklists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1329" y="924311"/>
            <a:ext cx="8517890" cy="650684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300"/>
              </a:spcBef>
            </a:pPr>
            <a:r>
              <a:rPr sz="2800" spc="-30" dirty="0">
                <a:solidFill>
                  <a:srgbClr val="FF0000"/>
                </a:solidFill>
                <a:latin typeface="Carlito"/>
                <a:cs typeface="Carlito"/>
              </a:rPr>
              <a:t>Write 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short </a:t>
            </a:r>
            <a:r>
              <a:rPr sz="2800" spc="-15" dirty="0">
                <a:solidFill>
                  <a:srgbClr val="FF0000"/>
                </a:solidFill>
                <a:latin typeface="Carlito"/>
                <a:cs typeface="Carlito"/>
              </a:rPr>
              <a:t>note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on 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checklist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method of</a:t>
            </a:r>
            <a:r>
              <a:rPr sz="2800" spc="13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spc="-30" dirty="0">
                <a:solidFill>
                  <a:srgbClr val="FF0000"/>
                </a:solidFill>
                <a:latin typeface="Carlito"/>
                <a:cs typeface="Carlito"/>
              </a:rPr>
              <a:t>EIA?</a:t>
            </a:r>
            <a:endParaRPr sz="2800" dirty="0">
              <a:latin typeface="Carlito"/>
              <a:cs typeface="Carlito"/>
            </a:endParaRPr>
          </a:p>
          <a:p>
            <a:pPr marL="354965" marR="5080" indent="-342900">
              <a:lnSpc>
                <a:spcPts val="3190"/>
              </a:lnSpc>
              <a:spcBef>
                <a:spcPts val="173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Standard </a:t>
            </a:r>
            <a:r>
              <a:rPr sz="3000" dirty="0">
                <a:latin typeface="Arial"/>
                <a:cs typeface="Arial"/>
              </a:rPr>
              <a:t>lists of the types of impacts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associated  </a:t>
            </a:r>
            <a:r>
              <a:rPr sz="3000" dirty="0">
                <a:latin typeface="Arial"/>
                <a:cs typeface="Arial"/>
              </a:rPr>
              <a:t>with </a:t>
            </a:r>
            <a:r>
              <a:rPr sz="3000" spc="-5" dirty="0">
                <a:latin typeface="Arial"/>
                <a:cs typeface="Arial"/>
              </a:rPr>
              <a:t>a particular </a:t>
            </a:r>
            <a:r>
              <a:rPr sz="3000" dirty="0">
                <a:latin typeface="Arial"/>
                <a:cs typeface="Arial"/>
              </a:rPr>
              <a:t>type of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project</a:t>
            </a:r>
            <a:endParaRPr sz="3000" dirty="0">
              <a:latin typeface="Arial"/>
              <a:cs typeface="Arial"/>
            </a:endParaRPr>
          </a:p>
          <a:p>
            <a:pPr marL="354965" marR="79375" indent="-342900">
              <a:lnSpc>
                <a:spcPts val="321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Primarily </a:t>
            </a:r>
            <a:r>
              <a:rPr sz="3000" spc="-5" dirty="0">
                <a:latin typeface="Arial"/>
                <a:cs typeface="Arial"/>
              </a:rPr>
              <a:t>organizing information </a:t>
            </a:r>
            <a:r>
              <a:rPr sz="3000" dirty="0">
                <a:latin typeface="Arial"/>
                <a:cs typeface="Arial"/>
              </a:rPr>
              <a:t>or ensuring</a:t>
            </a:r>
            <a:r>
              <a:rPr sz="3000" spc="-10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that  no potential impact is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overlooked.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Should enable identification </a:t>
            </a:r>
            <a:r>
              <a:rPr sz="3000" dirty="0">
                <a:latin typeface="Arial"/>
                <a:cs typeface="Arial"/>
              </a:rPr>
              <a:t>of impacts</a:t>
            </a:r>
            <a:r>
              <a:rPr sz="3000" spc="-8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on</a:t>
            </a:r>
            <a:endParaRPr sz="30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32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Soil</a:t>
            </a:r>
          </a:p>
          <a:p>
            <a:pPr marL="756285" lvl="1" indent="-287655">
              <a:lnSpc>
                <a:spcPct val="100000"/>
              </a:lnSpc>
              <a:spcBef>
                <a:spcPts val="300"/>
              </a:spcBef>
              <a:buChar char="–"/>
              <a:tabLst>
                <a:tab pos="756920" algn="l"/>
              </a:tabLst>
            </a:pPr>
            <a:r>
              <a:rPr sz="2600" spc="-20" dirty="0">
                <a:latin typeface="Arial"/>
                <a:cs typeface="Arial"/>
              </a:rPr>
              <a:t>Water</a:t>
            </a:r>
            <a:endParaRPr sz="26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30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Air</a:t>
            </a:r>
          </a:p>
          <a:p>
            <a:pPr marL="756285" lvl="1" indent="-287655">
              <a:lnSpc>
                <a:spcPct val="100000"/>
              </a:lnSpc>
              <a:spcBef>
                <a:spcPts val="30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Flora</a:t>
            </a:r>
          </a:p>
          <a:p>
            <a:pPr marL="756285" lvl="1" indent="-287655">
              <a:lnSpc>
                <a:spcPct val="100000"/>
              </a:lnSpc>
              <a:spcBef>
                <a:spcPts val="30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Fauna</a:t>
            </a:r>
          </a:p>
          <a:p>
            <a:pPr marL="756285" lvl="1" indent="-287655">
              <a:lnSpc>
                <a:spcPct val="100000"/>
              </a:lnSpc>
              <a:spcBef>
                <a:spcPts val="305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Resources</a:t>
            </a:r>
          </a:p>
          <a:p>
            <a:pPr marL="756285" lvl="1" indent="-287655">
              <a:lnSpc>
                <a:spcPct val="100000"/>
              </a:lnSpc>
              <a:spcBef>
                <a:spcPts val="30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Recreation</a:t>
            </a:r>
          </a:p>
          <a:p>
            <a:pPr marL="756285" lvl="1" indent="-287655">
              <a:lnSpc>
                <a:spcPct val="100000"/>
              </a:lnSpc>
              <a:spcBef>
                <a:spcPts val="30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cultural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140" y="365581"/>
            <a:ext cx="2576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  <a:highlight>
                  <a:srgbClr val="FFFF00"/>
                </a:highlight>
              </a:rPr>
              <a:t>Checklists</a:t>
            </a:r>
            <a:endParaRPr sz="4400" dirty="0">
              <a:highlight>
                <a:srgbClr val="FFFF00"/>
              </a:highligh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445" y="1325480"/>
            <a:ext cx="9525509" cy="6098272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545"/>
              </a:spcBef>
              <a:buChar char="•"/>
              <a:tabLst>
                <a:tab pos="355600" algn="l"/>
              </a:tabLst>
            </a:pPr>
            <a:r>
              <a:rPr sz="3600" spc="-35" dirty="0">
                <a:latin typeface="Arial"/>
                <a:cs typeface="Arial"/>
              </a:rPr>
              <a:t>Types </a:t>
            </a:r>
            <a:r>
              <a:rPr sz="3600" dirty="0">
                <a:latin typeface="Arial"/>
                <a:cs typeface="Arial"/>
              </a:rPr>
              <a:t>of</a:t>
            </a:r>
            <a:r>
              <a:rPr sz="3600" spc="2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checklists</a:t>
            </a:r>
          </a:p>
          <a:p>
            <a:pPr marL="756285" marR="154940" lvl="1" indent="-287020" algn="just">
              <a:lnSpc>
                <a:spcPct val="89800"/>
              </a:lnSpc>
              <a:spcBef>
                <a:spcPts val="705"/>
              </a:spcBef>
              <a:buChar char="–"/>
              <a:tabLst>
                <a:tab pos="756920" algn="l"/>
              </a:tabLst>
            </a:pPr>
            <a:r>
              <a:rPr sz="3200" b="1" dirty="0">
                <a:latin typeface="Arial"/>
                <a:cs typeface="Arial"/>
              </a:rPr>
              <a:t>Simple checklists:</a:t>
            </a:r>
            <a:r>
              <a:rPr lang="en-US" sz="3200" b="1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list of environmental parameters</a:t>
            </a:r>
            <a:r>
              <a:rPr lang="en-US" sz="32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with no guidelines on </a:t>
            </a:r>
            <a:r>
              <a:rPr sz="3200" spc="5" dirty="0">
                <a:latin typeface="Arial"/>
                <a:cs typeface="Arial"/>
              </a:rPr>
              <a:t>how </a:t>
            </a:r>
            <a:r>
              <a:rPr sz="3200" dirty="0">
                <a:latin typeface="Arial"/>
                <a:cs typeface="Arial"/>
              </a:rPr>
              <a:t>they are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be measured and  interpreted</a:t>
            </a:r>
          </a:p>
          <a:p>
            <a:pPr marL="756285" marR="182880" lvl="1" indent="-287020" algn="just">
              <a:lnSpc>
                <a:spcPct val="89800"/>
              </a:lnSpc>
              <a:spcBef>
                <a:spcPts val="595"/>
              </a:spcBef>
              <a:buChar char="–"/>
              <a:tabLst>
                <a:tab pos="756920" algn="l"/>
              </a:tabLst>
            </a:pPr>
            <a:r>
              <a:rPr sz="3200" b="1" spc="-5" dirty="0">
                <a:latin typeface="Arial"/>
                <a:cs typeface="Arial"/>
              </a:rPr>
              <a:t>Descriptive</a:t>
            </a:r>
            <a:r>
              <a:rPr lang="en-US" sz="3200" b="1" spc="-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checklist: </a:t>
            </a:r>
            <a:r>
              <a:rPr sz="3200" dirty="0">
                <a:latin typeface="Arial"/>
                <a:cs typeface="Arial"/>
              </a:rPr>
              <a:t>includes an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identification of  environmental parameters 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guidelines on </a:t>
            </a:r>
            <a:r>
              <a:rPr sz="3200" spc="-5" dirty="0">
                <a:solidFill>
                  <a:schemeClr val="accent6"/>
                </a:solidFill>
                <a:latin typeface="Arial"/>
                <a:cs typeface="Arial"/>
              </a:rPr>
              <a:t>how to 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measure data </a:t>
            </a:r>
            <a:r>
              <a:rPr sz="3200" dirty="0">
                <a:latin typeface="Arial"/>
                <a:cs typeface="Arial"/>
              </a:rPr>
              <a:t>on particular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parameters.</a:t>
            </a:r>
          </a:p>
          <a:p>
            <a:pPr marL="756285" marR="5080" lvl="1" indent="-287020" algn="just">
              <a:lnSpc>
                <a:spcPct val="89900"/>
              </a:lnSpc>
              <a:spcBef>
                <a:spcPts val="590"/>
              </a:spcBef>
              <a:buChar char="–"/>
              <a:tabLst>
                <a:tab pos="756920" algn="l"/>
              </a:tabLst>
            </a:pPr>
            <a:r>
              <a:rPr sz="3200" b="1" dirty="0">
                <a:latin typeface="Arial"/>
                <a:cs typeface="Arial"/>
              </a:rPr>
              <a:t>Scaling checklist: </a:t>
            </a:r>
            <a:r>
              <a:rPr sz="3200" dirty="0">
                <a:latin typeface="Arial"/>
                <a:cs typeface="Arial"/>
              </a:rPr>
              <a:t>similar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a descriptive </a:t>
            </a:r>
            <a:r>
              <a:rPr sz="3200" spc="-5" dirty="0">
                <a:latin typeface="Arial"/>
                <a:cs typeface="Arial"/>
              </a:rPr>
              <a:t>checklist, </a:t>
            </a:r>
            <a:r>
              <a:rPr sz="3200" spc="15" dirty="0">
                <a:latin typeface="Arial"/>
                <a:cs typeface="Arial"/>
              </a:rPr>
              <a:t>but  </a:t>
            </a:r>
            <a:r>
              <a:rPr sz="3200" dirty="0">
                <a:latin typeface="Arial"/>
                <a:cs typeface="Arial"/>
              </a:rPr>
              <a:t>with additional information on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subjective scaling of the  parameters</a:t>
            </a:r>
          </a:p>
          <a:p>
            <a:pPr marL="756285" marR="51435" lvl="1" indent="-287020" algn="just">
              <a:lnSpc>
                <a:spcPts val="2810"/>
              </a:lnSpc>
              <a:spcBef>
                <a:spcPts val="630"/>
              </a:spcBef>
              <a:buChar char="–"/>
              <a:tabLst>
                <a:tab pos="756920" algn="l"/>
              </a:tabLst>
            </a:pPr>
            <a:r>
              <a:rPr sz="3200" b="1" dirty="0">
                <a:latin typeface="Arial"/>
                <a:cs typeface="Arial"/>
              </a:rPr>
              <a:t>Questionnaire: </a:t>
            </a:r>
            <a:r>
              <a:rPr sz="3200" dirty="0">
                <a:latin typeface="Arial"/>
                <a:cs typeface="Arial"/>
              </a:rPr>
              <a:t>three types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20" dirty="0">
                <a:latin typeface="Arial"/>
                <a:cs typeface="Arial"/>
              </a:rPr>
              <a:t>answer, </a:t>
            </a:r>
            <a:r>
              <a:rPr sz="3200" spc="-10" dirty="0">
                <a:latin typeface="Arial"/>
                <a:cs typeface="Arial"/>
              </a:rPr>
              <a:t>‘ye’s, </a:t>
            </a:r>
            <a:r>
              <a:rPr sz="3200" spc="-5" dirty="0">
                <a:latin typeface="Arial"/>
                <a:cs typeface="Arial"/>
              </a:rPr>
              <a:t>‘no’, ‘may  </a:t>
            </a:r>
            <a:r>
              <a:rPr sz="3200" dirty="0">
                <a:latin typeface="Arial"/>
                <a:cs typeface="Arial"/>
              </a:rPr>
              <a:t>be’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7248" y="136981"/>
            <a:ext cx="2576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Checklists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074165"/>
            <a:ext cx="8835390" cy="6010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04265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What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are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advantages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disadvantages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of 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checklist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method of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35" dirty="0">
                <a:solidFill>
                  <a:srgbClr val="FF0000"/>
                </a:solidFill>
                <a:latin typeface="Carlito"/>
                <a:cs typeface="Carlito"/>
              </a:rPr>
              <a:t>EIA?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 dirty="0">
              <a:latin typeface="Carlito"/>
              <a:cs typeface="Carlito"/>
            </a:endParaRPr>
          </a:p>
          <a:p>
            <a:pPr marL="506095" indent="-343535">
              <a:lnSpc>
                <a:spcPct val="100000"/>
              </a:lnSpc>
              <a:buChar char="•"/>
              <a:tabLst>
                <a:tab pos="506095" algn="l"/>
                <a:tab pos="506730" algn="l"/>
              </a:tabLst>
            </a:pPr>
            <a:r>
              <a:rPr sz="2800" b="1" spc="-5" dirty="0">
                <a:latin typeface="Arial"/>
                <a:cs typeface="Arial"/>
              </a:rPr>
              <a:t>Advantages</a:t>
            </a:r>
            <a:endParaRPr sz="2800" b="1" dirty="0">
              <a:latin typeface="Arial"/>
              <a:cs typeface="Arial"/>
            </a:endParaRPr>
          </a:p>
          <a:p>
            <a:pPr marL="906780" lvl="1" indent="-287020">
              <a:lnSpc>
                <a:spcPct val="100000"/>
              </a:lnSpc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structure </a:t>
            </a:r>
            <a:r>
              <a:rPr sz="2800" spc="-5" dirty="0">
                <a:latin typeface="Arial"/>
                <a:cs typeface="Arial"/>
              </a:rPr>
              <a:t>initial </a:t>
            </a:r>
            <a:r>
              <a:rPr sz="2800" dirty="0">
                <a:latin typeface="Arial"/>
                <a:cs typeface="Arial"/>
              </a:rPr>
              <a:t>stages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assessment</a:t>
            </a:r>
            <a:endParaRPr sz="2800" dirty="0">
              <a:latin typeface="Arial"/>
              <a:cs typeface="Arial"/>
            </a:endParaRPr>
          </a:p>
          <a:p>
            <a:pPr marL="906780" lvl="1" indent="-287020">
              <a:lnSpc>
                <a:spcPct val="100000"/>
              </a:lnSpc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help to </a:t>
            </a:r>
            <a:r>
              <a:rPr sz="2800" dirty="0">
                <a:latin typeface="Arial"/>
                <a:cs typeface="Arial"/>
              </a:rPr>
              <a:t>ensure </a:t>
            </a:r>
            <a:r>
              <a:rPr sz="2800" spc="-5" dirty="0">
                <a:latin typeface="Arial"/>
                <a:cs typeface="Arial"/>
              </a:rPr>
              <a:t>that vital </a:t>
            </a:r>
            <a:r>
              <a:rPr sz="2800" dirty="0">
                <a:latin typeface="Arial"/>
                <a:cs typeface="Arial"/>
              </a:rPr>
              <a:t>factors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not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neglected</a:t>
            </a:r>
          </a:p>
          <a:p>
            <a:pPr marL="906780" lvl="1" indent="-287020">
              <a:lnSpc>
                <a:spcPct val="100000"/>
              </a:lnSpc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easy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apply, particularly </a:t>
            </a:r>
            <a:r>
              <a:rPr sz="2800" spc="-5" dirty="0">
                <a:latin typeface="Arial"/>
                <a:cs typeface="Arial"/>
              </a:rPr>
              <a:t>by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non-experts</a:t>
            </a:r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–"/>
            </a:pPr>
            <a:endParaRPr sz="2900" dirty="0">
              <a:latin typeface="Arial"/>
              <a:cs typeface="Arial"/>
            </a:endParaRPr>
          </a:p>
          <a:p>
            <a:pPr marL="506095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506095" algn="l"/>
                <a:tab pos="506730" algn="l"/>
              </a:tabLst>
            </a:pPr>
            <a:r>
              <a:rPr sz="2800" b="1" spc="-5" dirty="0">
                <a:latin typeface="Arial"/>
                <a:cs typeface="Arial"/>
              </a:rPr>
              <a:t>Disadvantages</a:t>
            </a:r>
            <a:endParaRPr sz="2800" b="1" dirty="0">
              <a:latin typeface="Arial"/>
              <a:cs typeface="Arial"/>
            </a:endParaRPr>
          </a:p>
          <a:p>
            <a:pPr marL="906780" lvl="1" indent="-287020">
              <a:lnSpc>
                <a:spcPct val="100000"/>
              </a:lnSpc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They are too </a:t>
            </a:r>
            <a:r>
              <a:rPr sz="2800" dirty="0">
                <a:latin typeface="Arial"/>
                <a:cs typeface="Arial"/>
              </a:rPr>
              <a:t>general </a:t>
            </a:r>
            <a:r>
              <a:rPr sz="2800" spc="-5" dirty="0">
                <a:latin typeface="Arial"/>
                <a:cs typeface="Arial"/>
              </a:rPr>
              <a:t>or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incomplete;</a:t>
            </a:r>
          </a:p>
          <a:p>
            <a:pPr marL="906780" lvl="1" indent="-287020">
              <a:lnSpc>
                <a:spcPts val="3235"/>
              </a:lnSpc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They do </a:t>
            </a:r>
            <a:r>
              <a:rPr sz="2800" dirty="0">
                <a:latin typeface="Arial"/>
                <a:cs typeface="Arial"/>
              </a:rPr>
              <a:t>not illustrate </a:t>
            </a:r>
            <a:r>
              <a:rPr sz="2800" spc="-5" dirty="0">
                <a:latin typeface="Arial"/>
                <a:cs typeface="Arial"/>
              </a:rPr>
              <a:t>interactions between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effects;</a:t>
            </a:r>
          </a:p>
          <a:p>
            <a:pPr marL="906780" marR="939800" lvl="1" indent="-287020">
              <a:lnSpc>
                <a:spcPct val="74700"/>
              </a:lnSpc>
              <a:spcBef>
                <a:spcPts val="725"/>
              </a:spcBef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identification </a:t>
            </a:r>
            <a:r>
              <a:rPr sz="2800" spc="-5" dirty="0">
                <a:latin typeface="Arial"/>
                <a:cs typeface="Arial"/>
              </a:rPr>
              <a:t>of effects is qualitative </a:t>
            </a:r>
            <a:r>
              <a:rPr sz="2800" dirty="0">
                <a:latin typeface="Arial"/>
                <a:cs typeface="Arial"/>
              </a:rPr>
              <a:t>and  subjective</a:t>
            </a:r>
          </a:p>
          <a:p>
            <a:pPr marL="906780" lvl="1" indent="-287020">
              <a:lnSpc>
                <a:spcPts val="3350"/>
              </a:lnSpc>
              <a:buChar char="–"/>
              <a:tabLst>
                <a:tab pos="907415" algn="l"/>
              </a:tabLst>
            </a:pPr>
            <a:r>
              <a:rPr sz="2800" spc="-5" dirty="0">
                <a:latin typeface="Arial"/>
                <a:cs typeface="Arial"/>
              </a:rPr>
              <a:t>pose danger of </a:t>
            </a:r>
            <a:r>
              <a:rPr sz="2800" b="1" spc="-5" dirty="0">
                <a:latin typeface="Arial"/>
                <a:cs typeface="Arial"/>
              </a:rPr>
              <a:t>“tunnel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vision”</a:t>
            </a:r>
            <a:endParaRPr sz="28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1808" y="381000"/>
            <a:ext cx="245478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000000"/>
                </a:solidFill>
              </a:rPr>
              <a:t>Matrices</a:t>
            </a:r>
            <a:endParaRPr sz="44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715010" y="1238039"/>
            <a:ext cx="9317990" cy="5788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0294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Matrix methods </a:t>
            </a:r>
            <a:r>
              <a:rPr sz="3200" b="1" dirty="0">
                <a:solidFill>
                  <a:schemeClr val="accent6"/>
                </a:solidFill>
                <a:latin typeface="Arial"/>
                <a:cs typeface="Arial"/>
              </a:rPr>
              <a:t>identify interactions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between  various project actions and environmental  parameters and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components</a:t>
            </a:r>
            <a:endParaRPr sz="3200" dirty="0">
              <a:latin typeface="Arial"/>
              <a:cs typeface="Arial"/>
            </a:endParaRPr>
          </a:p>
          <a:p>
            <a:pPr marL="355600" marR="130175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Allow for the identification </a:t>
            </a:r>
            <a:r>
              <a:rPr sz="3200" b="1" dirty="0">
                <a:solidFill>
                  <a:schemeClr val="accent6"/>
                </a:solidFill>
                <a:latin typeface="Arial"/>
                <a:cs typeface="Arial"/>
              </a:rPr>
              <a:t>of</a:t>
            </a:r>
            <a:r>
              <a:rPr sz="3200" b="1" spc="-12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chemeClr val="accent6"/>
                </a:solidFill>
                <a:latin typeface="Arial"/>
                <a:cs typeface="Arial"/>
              </a:rPr>
              <a:t>cause-effect  </a:t>
            </a:r>
            <a:r>
              <a:rPr sz="3200" b="1" spc="-5" dirty="0">
                <a:solidFill>
                  <a:schemeClr val="accent6"/>
                </a:solidFill>
                <a:latin typeface="Arial"/>
                <a:cs typeface="Arial"/>
              </a:rPr>
              <a:t>relationships</a:t>
            </a:r>
            <a:endParaRPr sz="3200" b="1" dirty="0">
              <a:solidFill>
                <a:schemeClr val="accent6"/>
              </a:solidFill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Can address impact </a:t>
            </a:r>
            <a:r>
              <a:rPr sz="3200" b="1" dirty="0">
                <a:solidFill>
                  <a:schemeClr val="accent6"/>
                </a:solidFill>
                <a:latin typeface="Arial"/>
                <a:cs typeface="Arial"/>
              </a:rPr>
              <a:t>severity </a:t>
            </a:r>
            <a:r>
              <a:rPr sz="3200" b="1" spc="-5" dirty="0">
                <a:solidFill>
                  <a:schemeClr val="accent6"/>
                </a:solidFill>
                <a:latin typeface="Arial"/>
                <a:cs typeface="Arial"/>
              </a:rPr>
              <a:t>and</a:t>
            </a:r>
            <a:r>
              <a:rPr sz="3200" b="1" spc="-55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chemeClr val="accent6"/>
                </a:solidFill>
                <a:latin typeface="Arial"/>
                <a:cs typeface="Arial"/>
              </a:rPr>
              <a:t>significance</a:t>
            </a: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chemeClr val="accent6"/>
                </a:solidFill>
                <a:latin typeface="Arial"/>
                <a:cs typeface="Arial"/>
              </a:rPr>
              <a:t>Qualitative </a:t>
            </a:r>
            <a:r>
              <a:rPr sz="3200" b="1" dirty="0">
                <a:solidFill>
                  <a:schemeClr val="accent6"/>
                </a:solidFill>
                <a:latin typeface="Arial"/>
                <a:cs typeface="Arial"/>
              </a:rPr>
              <a:t>or </a:t>
            </a:r>
            <a:r>
              <a:rPr sz="3200" b="1" spc="-5" dirty="0">
                <a:solidFill>
                  <a:schemeClr val="accent6"/>
                </a:solidFill>
                <a:latin typeface="Arial"/>
                <a:cs typeface="Arial"/>
              </a:rPr>
              <a:t>quantitative </a:t>
            </a:r>
            <a:r>
              <a:rPr sz="3200" spc="-5" dirty="0">
                <a:latin typeface="Arial"/>
                <a:cs typeface="Arial"/>
              </a:rPr>
              <a:t>estimates </a:t>
            </a:r>
            <a:r>
              <a:rPr sz="3200" dirty="0">
                <a:latin typeface="Arial"/>
                <a:cs typeface="Arial"/>
              </a:rPr>
              <a:t>can be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used</a:t>
            </a:r>
          </a:p>
          <a:p>
            <a:pPr marL="355600" marR="4953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matrix of </a:t>
            </a:r>
            <a:r>
              <a:rPr sz="3200" spc="-5" dirty="0">
                <a:latin typeface="Arial"/>
                <a:cs typeface="Arial"/>
              </a:rPr>
              <a:t>potential interactions is produced by  </a:t>
            </a:r>
            <a:r>
              <a:rPr sz="3200" dirty="0">
                <a:latin typeface="Arial"/>
                <a:cs typeface="Arial"/>
              </a:rPr>
              <a:t>combining </a:t>
            </a:r>
            <a:r>
              <a:rPr sz="3200" spc="-5" dirty="0">
                <a:latin typeface="Arial"/>
                <a:cs typeface="Arial"/>
              </a:rPr>
              <a:t>these </a:t>
            </a:r>
            <a:r>
              <a:rPr sz="3200" dirty="0">
                <a:latin typeface="Arial"/>
                <a:cs typeface="Arial"/>
              </a:rPr>
              <a:t>two lists </a:t>
            </a:r>
            <a:r>
              <a:rPr sz="3200" spc="-5" dirty="0">
                <a:latin typeface="Arial"/>
                <a:cs typeface="Arial"/>
              </a:rPr>
              <a:t>(placing one on </a:t>
            </a:r>
            <a:r>
              <a:rPr sz="3200" spc="-10" dirty="0">
                <a:latin typeface="Arial"/>
                <a:cs typeface="Arial"/>
              </a:rPr>
              <a:t>the  </a:t>
            </a:r>
            <a:r>
              <a:rPr sz="3200" spc="-5" dirty="0">
                <a:latin typeface="Arial"/>
                <a:cs typeface="Arial"/>
              </a:rPr>
              <a:t>vertical axis and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other on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horizontal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axis)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trices in Environmental Impact Assessment – Eco-intelligent™">
            <a:extLst>
              <a:ext uri="{FF2B5EF4-FFF2-40B4-BE49-F238E27FC236}">
                <a16:creationId xmlns:a16="http://schemas.microsoft.com/office/drawing/2014/main" id="{2A50969B-9C10-4555-9646-8A1862BFA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" y="304800"/>
            <a:ext cx="8886825" cy="71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5821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3817" y="533400"/>
            <a:ext cx="609625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0000"/>
                </a:solidFill>
              </a:rPr>
              <a:t>Networks/Flowcharts</a:t>
            </a:r>
            <a:endParaRPr sz="4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992835" y="2053589"/>
            <a:ext cx="8618220" cy="2993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just">
              <a:lnSpc>
                <a:spcPct val="100000"/>
              </a:lnSpc>
              <a:spcBef>
                <a:spcPts val="105"/>
              </a:spcBef>
              <a:tabLst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Flowcharts and impacts trees, including  network diagrams</a:t>
            </a:r>
            <a:r>
              <a:rPr lang="en-US" sz="3200" spc="-5" dirty="0">
                <a:latin typeface="Arial"/>
                <a:cs typeface="Arial"/>
              </a:rPr>
              <a:t>-</a:t>
            </a:r>
          </a:p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lang="en-US" sz="3200" spc="-5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nable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analysis of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the  </a:t>
            </a:r>
            <a:r>
              <a:rPr sz="3200" spc="-5" dirty="0">
                <a:solidFill>
                  <a:schemeClr val="accent6"/>
                </a:solidFill>
                <a:latin typeface="Arial"/>
                <a:cs typeface="Arial"/>
              </a:rPr>
              <a:t>inter-relationship between causes and </a:t>
            </a:r>
            <a:r>
              <a:rPr sz="3200" spc="-10" dirty="0">
                <a:solidFill>
                  <a:schemeClr val="accent6"/>
                </a:solidFill>
                <a:latin typeface="Arial"/>
                <a:cs typeface="Arial"/>
              </a:rPr>
              <a:t>effects</a:t>
            </a:r>
            <a:endParaRPr lang="en-US" sz="3200" spc="-10" dirty="0">
              <a:solidFill>
                <a:schemeClr val="accent6"/>
              </a:solidFill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lang="en-US" sz="3200" spc="-5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nables the analysis of </a:t>
            </a:r>
            <a:r>
              <a:rPr sz="3200" spc="-5" dirty="0">
                <a:solidFill>
                  <a:schemeClr val="accent6"/>
                </a:solidFill>
                <a:latin typeface="Arial"/>
                <a:cs typeface="Arial"/>
              </a:rPr>
              <a:t>indirect </a:t>
            </a:r>
            <a:r>
              <a:rPr sz="3200" spc="-10" dirty="0">
                <a:solidFill>
                  <a:schemeClr val="accent6"/>
                </a:solidFill>
                <a:latin typeface="Arial"/>
                <a:cs typeface="Arial"/>
              </a:rPr>
              <a:t>and  </a:t>
            </a:r>
            <a:r>
              <a:rPr sz="3200" spc="-5" dirty="0">
                <a:solidFill>
                  <a:schemeClr val="accent6"/>
                </a:solidFill>
                <a:latin typeface="Arial"/>
                <a:cs typeface="Arial"/>
              </a:rPr>
              <a:t>cumulative</a:t>
            </a:r>
            <a:r>
              <a:rPr sz="3200" spc="-2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chemeClr val="accent6"/>
                </a:solidFill>
                <a:latin typeface="Arial"/>
                <a:cs typeface="Arial"/>
              </a:rPr>
              <a:t>impacts.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531" y="141859"/>
            <a:ext cx="89077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75" dirty="0"/>
              <a:t>Describe</a:t>
            </a:r>
            <a:r>
              <a:rPr sz="2900" spc="-170" dirty="0"/>
              <a:t> </a:t>
            </a:r>
            <a:r>
              <a:rPr sz="2900" spc="-55" dirty="0"/>
              <a:t>the</a:t>
            </a:r>
            <a:r>
              <a:rPr sz="2900" spc="-185" dirty="0"/>
              <a:t> </a:t>
            </a:r>
            <a:r>
              <a:rPr sz="2900" spc="-70" dirty="0"/>
              <a:t>impacts</a:t>
            </a:r>
            <a:r>
              <a:rPr sz="2900" spc="-175" dirty="0"/>
              <a:t> </a:t>
            </a:r>
            <a:r>
              <a:rPr sz="2900" spc="-40" dirty="0"/>
              <a:t>of</a:t>
            </a:r>
            <a:r>
              <a:rPr sz="2900" spc="-175" dirty="0"/>
              <a:t> </a:t>
            </a:r>
            <a:r>
              <a:rPr sz="2900" spc="-75" dirty="0"/>
              <a:t>Agricultural</a:t>
            </a:r>
            <a:r>
              <a:rPr sz="2900" spc="-290" dirty="0"/>
              <a:t> </a:t>
            </a:r>
            <a:r>
              <a:rPr sz="2900" spc="-90" dirty="0"/>
              <a:t>sector</a:t>
            </a:r>
            <a:r>
              <a:rPr sz="2900" spc="-245" dirty="0"/>
              <a:t> </a:t>
            </a:r>
            <a:r>
              <a:rPr sz="2900" spc="-55" dirty="0"/>
              <a:t>on</a:t>
            </a:r>
            <a:r>
              <a:rPr sz="2900" spc="-220" dirty="0"/>
              <a:t> </a:t>
            </a:r>
            <a:r>
              <a:rPr sz="2900" spc="-95" dirty="0"/>
              <a:t>environment</a:t>
            </a:r>
            <a:endParaRPr sz="2900" dirty="0"/>
          </a:p>
        </p:txBody>
      </p:sp>
      <p:sp>
        <p:nvSpPr>
          <p:cNvPr id="7" name="object 7"/>
          <p:cNvSpPr txBox="1"/>
          <p:nvPr/>
        </p:nvSpPr>
        <p:spPr>
          <a:xfrm>
            <a:off x="255396" y="1066800"/>
            <a:ext cx="8971915" cy="1853456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12700" marR="442595">
              <a:lnSpc>
                <a:spcPct val="109500"/>
              </a:lnSpc>
              <a:spcBef>
                <a:spcPts val="1215"/>
              </a:spcBef>
              <a:buFont typeface="Arial"/>
              <a:buChar char="–"/>
              <a:tabLst>
                <a:tab pos="299085" algn="l"/>
                <a:tab pos="299720" algn="l"/>
                <a:tab pos="1195070" algn="l"/>
                <a:tab pos="2512060" algn="l"/>
                <a:tab pos="3219450" algn="l"/>
                <a:tab pos="4298950" algn="l"/>
                <a:tab pos="5193030" algn="l"/>
                <a:tab pos="5946140" algn="l"/>
                <a:tab pos="7011670" algn="l"/>
                <a:tab pos="7377430" algn="l"/>
                <a:tab pos="8193405" algn="l"/>
              </a:tabLst>
            </a:pPr>
            <a:r>
              <a:rPr sz="2200" b="1" spc="-90" dirty="0">
                <a:latin typeface="Arial"/>
                <a:cs typeface="Arial"/>
              </a:rPr>
              <a:t>W</a:t>
            </a:r>
            <a:r>
              <a:rPr sz="2200" b="1" spc="-5" dirty="0">
                <a:latin typeface="Arial"/>
                <a:cs typeface="Arial"/>
              </a:rPr>
              <a:t>ater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5" dirty="0">
                <a:latin typeface="Arial"/>
                <a:cs typeface="Arial"/>
              </a:rPr>
              <a:t>q</a:t>
            </a:r>
            <a:r>
              <a:rPr sz="2200" b="1" spc="-5" dirty="0">
                <a:latin typeface="Arial"/>
                <a:cs typeface="Arial"/>
              </a:rPr>
              <a:t>u</a:t>
            </a:r>
            <a:r>
              <a:rPr sz="2200" b="1" spc="10" dirty="0">
                <a:latin typeface="Arial"/>
                <a:cs typeface="Arial"/>
              </a:rPr>
              <a:t>a</a:t>
            </a:r>
            <a:r>
              <a:rPr sz="2200" b="1" spc="-5" dirty="0">
                <a:latin typeface="Arial"/>
                <a:cs typeface="Arial"/>
              </a:rPr>
              <a:t>nti</a:t>
            </a:r>
            <a:r>
              <a:rPr sz="2200" b="1" spc="20" dirty="0">
                <a:latin typeface="Arial"/>
                <a:cs typeface="Arial"/>
              </a:rPr>
              <a:t>t</a:t>
            </a:r>
            <a:r>
              <a:rPr sz="2200" b="1" spc="-10" dirty="0">
                <a:latin typeface="Arial"/>
                <a:cs typeface="Arial"/>
              </a:rPr>
              <a:t>y</a:t>
            </a:r>
            <a:r>
              <a:rPr sz="2200" b="1" spc="-5" dirty="0">
                <a:latin typeface="Arial"/>
                <a:cs typeface="Arial"/>
              </a:rPr>
              <a:t>: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High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yiel</a:t>
            </a:r>
            <a:r>
              <a:rPr sz="220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ing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ne</a:t>
            </a:r>
            <a:r>
              <a:rPr sz="2200" spc="1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ds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huge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mount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dirty="0">
                <a:latin typeface="Arial"/>
                <a:cs typeface="Arial"/>
              </a:rPr>
              <a:t>	w</a:t>
            </a:r>
            <a:r>
              <a:rPr sz="2200" spc="-5" dirty="0">
                <a:latin typeface="Arial"/>
                <a:cs typeface="Arial"/>
              </a:rPr>
              <a:t>ater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r  irrigation.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46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200" b="1" spc="-5" dirty="0">
                <a:latin typeface="Arial"/>
                <a:cs typeface="Arial"/>
              </a:rPr>
              <a:t>Soil</a:t>
            </a:r>
            <a:r>
              <a:rPr sz="2200" b="1" spc="28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degradation</a:t>
            </a:r>
            <a:r>
              <a:rPr sz="2200" b="1" spc="2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&amp;</a:t>
            </a:r>
            <a:r>
              <a:rPr sz="2200" b="1" spc="29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pollution:</a:t>
            </a:r>
            <a:r>
              <a:rPr sz="2200" b="1" spc="3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irreversible</a:t>
            </a:r>
            <a:r>
              <a:rPr sz="2200" spc="2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losses</a:t>
            </a:r>
            <a:r>
              <a:rPr sz="2200" spc="3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2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soil</a:t>
            </a:r>
            <a:r>
              <a:rPr sz="2200" spc="2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due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spc="2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soil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1068705" algn="l"/>
                <a:tab pos="1423670" algn="l"/>
                <a:tab pos="2588260" algn="l"/>
                <a:tab pos="4499610" algn="l"/>
                <a:tab pos="5229860" algn="l"/>
                <a:tab pos="6614159" algn="l"/>
                <a:tab pos="7234555" algn="l"/>
                <a:tab pos="7638415" algn="l"/>
              </a:tabLst>
            </a:pPr>
            <a:r>
              <a:rPr sz="2200" dirty="0">
                <a:latin typeface="Arial"/>
                <a:cs typeface="Arial"/>
              </a:rPr>
              <a:t>sealing	</a:t>
            </a:r>
            <a:r>
              <a:rPr sz="2200" spc="-5" dirty="0">
                <a:latin typeface="Arial"/>
                <a:cs typeface="Arial"/>
              </a:rPr>
              <a:t>&amp;	erosion,	contamination	</a:t>
            </a:r>
            <a:r>
              <a:rPr sz="2200" dirty="0">
                <a:latin typeface="Arial"/>
                <a:cs typeface="Arial"/>
              </a:rPr>
              <a:t>from	increased	</a:t>
            </a:r>
            <a:r>
              <a:rPr sz="2200" spc="-5" dirty="0">
                <a:latin typeface="Arial"/>
                <a:cs typeface="Arial"/>
              </a:rPr>
              <a:t>use	</a:t>
            </a:r>
            <a:r>
              <a:rPr sz="2200" dirty="0">
                <a:latin typeface="Arial"/>
                <a:cs typeface="Arial"/>
              </a:rPr>
              <a:t>of	</a:t>
            </a:r>
            <a:r>
              <a:rPr sz="2200" spc="-5" dirty="0">
                <a:latin typeface="Arial"/>
                <a:cs typeface="Arial"/>
              </a:rPr>
              <a:t>pesticides,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996" y="2937189"/>
            <a:ext cx="8973185" cy="1132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fertilisers etc., acidification, salinisation and compaction. Loss of  organic </a:t>
            </a:r>
            <a:r>
              <a:rPr sz="2200" spc="-20" dirty="0">
                <a:latin typeface="Arial"/>
                <a:cs typeface="Arial"/>
              </a:rPr>
              <a:t>matter, </a:t>
            </a:r>
            <a:r>
              <a:rPr sz="2200" spc="-5" dirty="0">
                <a:latin typeface="Arial"/>
                <a:cs typeface="Arial"/>
              </a:rPr>
              <a:t>soil biodiversity and </a:t>
            </a:r>
            <a:r>
              <a:rPr sz="2200" dirty="0">
                <a:latin typeface="Arial"/>
                <a:cs typeface="Arial"/>
              </a:rPr>
              <a:t>fertility </a:t>
            </a:r>
            <a:r>
              <a:rPr sz="2200" spc="-5" dirty="0">
                <a:latin typeface="Arial"/>
                <a:cs typeface="Arial"/>
              </a:rPr>
              <a:t>loss </a:t>
            </a:r>
            <a:r>
              <a:rPr sz="2200" spc="-1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due to unsustainable  practices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agriculture.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5327" y="220471"/>
            <a:ext cx="1931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Netwo</a:t>
            </a:r>
            <a:r>
              <a:rPr sz="3600" dirty="0"/>
              <a:t>rks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0491" y="1073023"/>
            <a:ext cx="8924290" cy="259080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55600" marR="414655" indent="-342900" algn="just">
              <a:lnSpc>
                <a:spcPts val="2700"/>
              </a:lnSpc>
              <a:spcBef>
                <a:spcPts val="735"/>
              </a:spcBef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Network diagrams </a:t>
            </a:r>
            <a:r>
              <a:rPr sz="2800" spc="-5" dirty="0">
                <a:latin typeface="Arial"/>
                <a:cs typeface="Arial"/>
              </a:rPr>
              <a:t>provide a means for </a:t>
            </a:r>
            <a:r>
              <a:rPr sz="2800" dirty="0">
                <a:latin typeface="Arial"/>
                <a:cs typeface="Arial"/>
              </a:rPr>
              <a:t>displaying  first, </a:t>
            </a:r>
            <a:r>
              <a:rPr sz="2800" spc="-25" dirty="0">
                <a:latin typeface="Arial"/>
                <a:cs typeface="Arial"/>
              </a:rPr>
              <a:t>secondary, tertiary, </a:t>
            </a:r>
            <a:r>
              <a:rPr sz="2800" spc="-5" dirty="0">
                <a:latin typeface="Arial"/>
                <a:cs typeface="Arial"/>
              </a:rPr>
              <a:t>and higher order</a:t>
            </a:r>
            <a:r>
              <a:rPr sz="2800" spc="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impacts.</a:t>
            </a:r>
          </a:p>
          <a:p>
            <a:pPr marL="355600" marR="5080" indent="-342900" algn="just">
              <a:lnSpc>
                <a:spcPct val="80000"/>
              </a:lnSpc>
              <a:spcBef>
                <a:spcPts val="715"/>
              </a:spcBef>
              <a:buChar char="•"/>
              <a:tabLst>
                <a:tab pos="355600" algn="l"/>
              </a:tabLst>
            </a:pPr>
            <a:r>
              <a:rPr sz="2800" spc="-160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develop </a:t>
            </a:r>
            <a:r>
              <a:rPr sz="2800" spc="-5" dirty="0">
                <a:latin typeface="Arial"/>
                <a:cs typeface="Arial"/>
              </a:rPr>
              <a:t>a network, a series </a:t>
            </a:r>
            <a:r>
              <a:rPr sz="2800" dirty="0">
                <a:latin typeface="Arial"/>
                <a:cs typeface="Arial"/>
              </a:rPr>
              <a:t>of questions </a:t>
            </a:r>
            <a:r>
              <a:rPr sz="2800" spc="-5" dirty="0">
                <a:latin typeface="Arial"/>
                <a:cs typeface="Arial"/>
              </a:rPr>
              <a:t>related </a:t>
            </a:r>
            <a:r>
              <a:rPr sz="2800" spc="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each project </a:t>
            </a:r>
            <a:r>
              <a:rPr sz="2800" spc="-5" dirty="0">
                <a:latin typeface="Arial"/>
                <a:cs typeface="Arial"/>
              </a:rPr>
              <a:t>activity (such </a:t>
            </a:r>
            <a:r>
              <a:rPr sz="2800" dirty="0">
                <a:latin typeface="Arial"/>
                <a:cs typeface="Arial"/>
              </a:rPr>
              <a:t>as </a:t>
            </a:r>
            <a:r>
              <a:rPr sz="2800" spc="-5" dirty="0">
                <a:latin typeface="Arial"/>
                <a:cs typeface="Arial"/>
              </a:rPr>
              <a:t>what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primary  impact areas,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primary impacts within </a:t>
            </a:r>
            <a:r>
              <a:rPr sz="2800" spc="-5" dirty="0">
                <a:latin typeface="Arial"/>
                <a:cs typeface="Arial"/>
              </a:rPr>
              <a:t>these </a:t>
            </a:r>
            <a:r>
              <a:rPr sz="2800" dirty="0">
                <a:latin typeface="Arial"/>
                <a:cs typeface="Arial"/>
              </a:rPr>
              <a:t>areas,  the secondary impact areas,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secondary impacts  </a:t>
            </a:r>
            <a:r>
              <a:rPr sz="2800" spc="-5" dirty="0">
                <a:latin typeface="Arial"/>
                <a:cs typeface="Arial"/>
              </a:rPr>
              <a:t>within these </a:t>
            </a:r>
            <a:r>
              <a:rPr sz="2800" dirty="0">
                <a:latin typeface="Arial"/>
                <a:cs typeface="Arial"/>
              </a:rPr>
              <a:t>areas, and so on) </a:t>
            </a:r>
            <a:r>
              <a:rPr sz="2800" spc="-5" dirty="0">
                <a:latin typeface="Arial"/>
                <a:cs typeface="Arial"/>
              </a:rPr>
              <a:t>must be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answered.</a:t>
            </a:r>
          </a:p>
        </p:txBody>
      </p:sp>
      <p:sp>
        <p:nvSpPr>
          <p:cNvPr id="4" name="object 4"/>
          <p:cNvSpPr/>
          <p:nvPr/>
        </p:nvSpPr>
        <p:spPr>
          <a:xfrm>
            <a:off x="2682238" y="3962400"/>
            <a:ext cx="3870961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tworks in Environmental Impact Assessment – Eco-intelligent™">
            <a:extLst>
              <a:ext uri="{FF2B5EF4-FFF2-40B4-BE49-F238E27FC236}">
                <a16:creationId xmlns:a16="http://schemas.microsoft.com/office/drawing/2014/main" id="{958C965C-6DD5-41B8-AEA5-498984D5E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914400"/>
            <a:ext cx="80391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8555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3392" y="292430"/>
            <a:ext cx="42710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Networks/Flowcharts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3540" y="946150"/>
            <a:ext cx="8630285" cy="6075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9916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What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are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advantages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disadvantages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of 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flowcharts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method of</a:t>
            </a:r>
            <a:r>
              <a:rPr sz="3200" spc="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35" dirty="0">
                <a:solidFill>
                  <a:srgbClr val="FF0000"/>
                </a:solidFill>
                <a:latin typeface="Carlito"/>
                <a:cs typeface="Carlito"/>
              </a:rPr>
              <a:t>EIA?</a:t>
            </a:r>
            <a:endParaRPr sz="3200" dirty="0">
              <a:latin typeface="Carlito"/>
              <a:cs typeface="Carlito"/>
            </a:endParaRPr>
          </a:p>
          <a:p>
            <a:pPr marL="657225" indent="-343535">
              <a:lnSpc>
                <a:spcPct val="100000"/>
              </a:lnSpc>
              <a:spcBef>
                <a:spcPts val="1390"/>
              </a:spcBef>
              <a:buChar char="•"/>
              <a:tabLst>
                <a:tab pos="657225" algn="l"/>
                <a:tab pos="657860" algn="l"/>
              </a:tabLst>
            </a:pPr>
            <a:r>
              <a:rPr sz="3200" b="1" spc="-5" dirty="0">
                <a:latin typeface="Arial"/>
                <a:cs typeface="Arial"/>
              </a:rPr>
              <a:t>Advantages:</a:t>
            </a:r>
            <a:endParaRPr sz="3200" b="1" dirty="0">
              <a:latin typeface="Arial"/>
              <a:cs typeface="Arial"/>
            </a:endParaRPr>
          </a:p>
          <a:p>
            <a:pPr marL="1057910" marR="203200" lvl="1" indent="-287020">
              <a:lnSpc>
                <a:spcPts val="3000"/>
              </a:lnSpc>
              <a:spcBef>
                <a:spcPts val="755"/>
              </a:spcBef>
              <a:buChar char="–"/>
              <a:tabLst>
                <a:tab pos="1058545" algn="l"/>
              </a:tabLst>
            </a:pPr>
            <a:r>
              <a:rPr sz="2800" dirty="0">
                <a:solidFill>
                  <a:schemeClr val="accent6"/>
                </a:solidFill>
                <a:latin typeface="Arial"/>
                <a:cs typeface="Arial"/>
              </a:rPr>
              <a:t>integrated assessment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instead of </a:t>
            </a:r>
            <a:r>
              <a:rPr sz="2800" dirty="0">
                <a:latin typeface="Arial"/>
                <a:cs typeface="Arial"/>
              </a:rPr>
              <a:t>discipline </a:t>
            </a:r>
            <a:r>
              <a:rPr sz="2800" spc="-5" dirty="0">
                <a:latin typeface="Arial"/>
                <a:cs typeface="Arial"/>
              </a:rPr>
              <a:t>by  </a:t>
            </a:r>
            <a:r>
              <a:rPr sz="2800" dirty="0">
                <a:latin typeface="Arial"/>
                <a:cs typeface="Arial"/>
              </a:rPr>
              <a:t>discipline</a:t>
            </a:r>
          </a:p>
          <a:p>
            <a:pPr marL="1057910" marR="798830" lvl="1" indent="-287020">
              <a:lnSpc>
                <a:spcPts val="3000"/>
              </a:lnSpc>
              <a:spcBef>
                <a:spcPts val="705"/>
              </a:spcBef>
              <a:buChar char="–"/>
              <a:tabLst>
                <a:tab pos="1058545" algn="l"/>
              </a:tabLst>
            </a:pPr>
            <a:r>
              <a:rPr sz="2800" dirty="0">
                <a:solidFill>
                  <a:schemeClr val="accent6"/>
                </a:solidFill>
                <a:latin typeface="Arial"/>
                <a:cs typeface="Arial"/>
              </a:rPr>
              <a:t>inter-relations </a:t>
            </a:r>
            <a:r>
              <a:rPr sz="2800" spc="-5" dirty="0">
                <a:solidFill>
                  <a:schemeClr val="accent6"/>
                </a:solidFill>
                <a:latin typeface="Arial"/>
                <a:cs typeface="Arial"/>
              </a:rPr>
              <a:t>between causes and effects</a:t>
            </a:r>
            <a:r>
              <a:rPr sz="2800" spc="-5" dirty="0">
                <a:latin typeface="Arial"/>
                <a:cs typeface="Arial"/>
              </a:rPr>
              <a:t>,  </a:t>
            </a:r>
            <a:r>
              <a:rPr sz="2800" dirty="0">
                <a:latin typeface="Arial"/>
                <a:cs typeface="Arial"/>
              </a:rPr>
              <a:t>including indirect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impacts</a:t>
            </a:r>
            <a:endParaRPr sz="2800" dirty="0">
              <a:latin typeface="Arial"/>
              <a:cs typeface="Arial"/>
            </a:endParaRPr>
          </a:p>
          <a:p>
            <a:pPr marL="1057910" marR="5080" lvl="1" indent="-287020">
              <a:lnSpc>
                <a:spcPts val="3000"/>
              </a:lnSpc>
              <a:spcBef>
                <a:spcPts val="700"/>
              </a:spcBef>
              <a:buChar char="–"/>
              <a:tabLst>
                <a:tab pos="1058545" algn="l"/>
              </a:tabLst>
            </a:pPr>
            <a:r>
              <a:rPr sz="2800" spc="-5" dirty="0">
                <a:solidFill>
                  <a:schemeClr val="accent6"/>
                </a:solidFill>
                <a:latin typeface="Arial"/>
                <a:cs typeface="Arial"/>
              </a:rPr>
              <a:t>cumulative impact </a:t>
            </a:r>
            <a:r>
              <a:rPr sz="2800" dirty="0">
                <a:solidFill>
                  <a:schemeClr val="accent6"/>
                </a:solidFill>
                <a:latin typeface="Arial"/>
                <a:cs typeface="Arial"/>
              </a:rPr>
              <a:t>assessment </a:t>
            </a:r>
            <a:r>
              <a:rPr sz="2800" spc="-5" dirty="0">
                <a:latin typeface="Arial"/>
                <a:cs typeface="Arial"/>
              </a:rPr>
              <a:t>- communication  (when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simple).</a:t>
            </a:r>
            <a:endParaRPr sz="2800" dirty="0">
              <a:latin typeface="Arial"/>
              <a:cs typeface="Arial"/>
            </a:endParaRPr>
          </a:p>
          <a:p>
            <a:pPr marL="657225" indent="-343535">
              <a:lnSpc>
                <a:spcPct val="100000"/>
              </a:lnSpc>
              <a:spcBef>
                <a:spcPts val="245"/>
              </a:spcBef>
              <a:buChar char="•"/>
              <a:tabLst>
                <a:tab pos="657225" algn="l"/>
                <a:tab pos="657860" algn="l"/>
              </a:tabLst>
            </a:pPr>
            <a:r>
              <a:rPr sz="3200" b="1" spc="-5" dirty="0">
                <a:latin typeface="Arial"/>
                <a:cs typeface="Arial"/>
              </a:rPr>
              <a:t>Disadvantages:</a:t>
            </a:r>
            <a:endParaRPr sz="3200" b="1" dirty="0">
              <a:latin typeface="Arial"/>
              <a:cs typeface="Arial"/>
            </a:endParaRPr>
          </a:p>
          <a:p>
            <a:pPr marL="1057910" lvl="1" indent="-287020">
              <a:lnSpc>
                <a:spcPct val="100000"/>
              </a:lnSpc>
              <a:spcBef>
                <a:spcPts val="415"/>
              </a:spcBef>
              <a:buChar char="–"/>
              <a:tabLst>
                <a:tab pos="1058545" algn="l"/>
              </a:tabLst>
            </a:pPr>
            <a:r>
              <a:rPr sz="2800" dirty="0">
                <a:solidFill>
                  <a:schemeClr val="accent6"/>
                </a:solidFill>
                <a:latin typeface="Arial"/>
                <a:cs typeface="Arial"/>
              </a:rPr>
              <a:t>complexity </a:t>
            </a:r>
            <a:r>
              <a:rPr sz="2800" dirty="0">
                <a:latin typeface="Arial"/>
                <a:cs typeface="Arial"/>
              </a:rPr>
              <a:t>(especially visually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complex)</a:t>
            </a:r>
            <a:endParaRPr sz="2800" dirty="0">
              <a:latin typeface="Arial"/>
              <a:cs typeface="Arial"/>
            </a:endParaRPr>
          </a:p>
          <a:p>
            <a:pPr marL="1057910" marR="311785" lvl="1" indent="-287020">
              <a:lnSpc>
                <a:spcPts val="3000"/>
              </a:lnSpc>
              <a:spcBef>
                <a:spcPts val="745"/>
              </a:spcBef>
              <a:buChar char="–"/>
              <a:tabLst>
                <a:tab pos="1058545" algn="l"/>
              </a:tabLst>
            </a:pPr>
            <a:r>
              <a:rPr sz="2800" spc="-5" dirty="0">
                <a:latin typeface="Arial"/>
                <a:cs typeface="Arial"/>
              </a:rPr>
              <a:t>difficult to </a:t>
            </a:r>
            <a:r>
              <a:rPr sz="2800" dirty="0">
                <a:solidFill>
                  <a:schemeClr val="accent6"/>
                </a:solidFill>
                <a:latin typeface="Arial"/>
                <a:cs typeface="Arial"/>
              </a:rPr>
              <a:t>distinguish and quantify </a:t>
            </a:r>
            <a:r>
              <a:rPr sz="2800" spc="-5" dirty="0">
                <a:solidFill>
                  <a:schemeClr val="accent6"/>
                </a:solidFill>
                <a:latin typeface="Arial"/>
                <a:cs typeface="Arial"/>
              </a:rPr>
              <a:t>magnitudes  </a:t>
            </a:r>
            <a:r>
              <a:rPr sz="2800" spc="-5" dirty="0">
                <a:latin typeface="Arial"/>
                <a:cs typeface="Arial"/>
              </a:rPr>
              <a:t>(and </a:t>
            </a:r>
            <a:r>
              <a:rPr sz="2800" dirty="0">
                <a:latin typeface="Arial"/>
                <a:cs typeface="Arial"/>
              </a:rPr>
              <a:t>importance) </a:t>
            </a:r>
            <a:r>
              <a:rPr sz="2800" spc="-5" dirty="0">
                <a:latin typeface="Arial"/>
                <a:cs typeface="Arial"/>
              </a:rPr>
              <a:t>of different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impacts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5720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57200"/>
            <a:ext cx="9144000" cy="4273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300990">
              <a:lnSpc>
                <a:spcPct val="100000"/>
              </a:lnSpc>
              <a:spcBef>
                <a:spcPts val="805"/>
              </a:spcBef>
              <a:tabLst>
                <a:tab pos="644525" algn="l"/>
                <a:tab pos="645160" algn="l"/>
              </a:tabLst>
            </a:pPr>
            <a:r>
              <a:rPr lang="en-US" sz="2400" b="1" dirty="0">
                <a:highlight>
                  <a:srgbClr val="FFFF00"/>
                </a:highlight>
                <a:latin typeface="Arial"/>
                <a:cs typeface="Arial"/>
              </a:rPr>
              <a:t>Overlays/GIS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6691" y="4762627"/>
            <a:ext cx="29305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1935" algn="l"/>
                <a:tab pos="2098675" algn="l"/>
              </a:tabLst>
            </a:pPr>
            <a:r>
              <a:rPr sz="2000" spc="-15" dirty="0">
                <a:latin typeface="Arial"/>
                <a:cs typeface="Arial"/>
              </a:rPr>
              <a:t>Essentially,	</a:t>
            </a:r>
            <a:r>
              <a:rPr sz="2000" dirty="0">
                <a:latin typeface="Arial"/>
                <a:cs typeface="Arial"/>
              </a:rPr>
              <a:t>the	</a:t>
            </a:r>
            <a:r>
              <a:rPr sz="2000" spc="-5" dirty="0">
                <a:latin typeface="Arial"/>
                <a:cs typeface="Arial"/>
              </a:rPr>
              <a:t>overlay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3719" y="4762627"/>
            <a:ext cx="61683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1565" algn="l"/>
                <a:tab pos="2117090" algn="l"/>
                <a:tab pos="2702560" algn="l"/>
                <a:tab pos="3542665" algn="l"/>
                <a:tab pos="4283075" algn="l"/>
                <a:tab pos="4925060" algn="l"/>
              </a:tabLst>
            </a:pPr>
            <a:r>
              <a:rPr sz="2000" dirty="0">
                <a:latin typeface="Arial"/>
                <a:cs typeface="Arial"/>
              </a:rPr>
              <a:t>met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od	divides	the	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u</a:t>
            </a: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y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rea	into	c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nv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nient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691" y="5067427"/>
            <a:ext cx="93052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700" algn="l"/>
              </a:tabLst>
            </a:pPr>
            <a:r>
              <a:rPr sz="2000" dirty="0">
                <a:latin typeface="Arial"/>
                <a:cs typeface="Arial"/>
              </a:rPr>
              <a:t>geographical</a:t>
            </a:r>
            <a:r>
              <a:rPr sz="2000" spc="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units	</a:t>
            </a:r>
            <a:r>
              <a:rPr sz="2000" spc="-5" dirty="0">
                <a:latin typeface="Arial"/>
                <a:cs typeface="Arial"/>
              </a:rPr>
              <a:t>based</a:t>
            </a:r>
            <a:r>
              <a:rPr sz="2000" spc="2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uniformly</a:t>
            </a:r>
            <a:r>
              <a:rPr sz="2000" spc="2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spaced</a:t>
            </a:r>
            <a:r>
              <a:rPr sz="2000" spc="2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grid</a:t>
            </a:r>
            <a:r>
              <a:rPr sz="2000" spc="2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points,</a:t>
            </a:r>
            <a:r>
              <a:rPr sz="2000" spc="20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topographic</a:t>
            </a:r>
            <a:r>
              <a:rPr sz="2000" spc="2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features,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691" y="5372227"/>
            <a:ext cx="32327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differing land uses.</a:t>
            </a:r>
            <a:r>
              <a:rPr sz="2000" spc="1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Field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84803" y="5372227"/>
            <a:ext cx="58756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surveys,</a:t>
            </a:r>
            <a:r>
              <a:rPr sz="2000" spc="3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topographical</a:t>
            </a:r>
            <a:r>
              <a:rPr sz="2000" spc="3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land</a:t>
            </a:r>
            <a:r>
              <a:rPr sz="2000" spc="3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inventory</a:t>
            </a:r>
            <a:r>
              <a:rPr sz="2000" spc="3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maps,</a:t>
            </a:r>
            <a:r>
              <a:rPr sz="2000" spc="3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aerial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6691" y="5676722"/>
            <a:ext cx="930529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Arial"/>
                <a:cs typeface="Arial"/>
              </a:rPr>
              <a:t>photography, </a:t>
            </a:r>
            <a:r>
              <a:rPr sz="2000" spc="-5" dirty="0">
                <a:latin typeface="Arial"/>
                <a:cs typeface="Arial"/>
              </a:rPr>
              <a:t>etc., are </a:t>
            </a:r>
            <a:r>
              <a:rPr sz="2000" dirty="0">
                <a:latin typeface="Arial"/>
                <a:cs typeface="Arial"/>
              </a:rPr>
              <a:t>used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assemble information </a:t>
            </a:r>
            <a:r>
              <a:rPr sz="2000" spc="-5" dirty="0">
                <a:latin typeface="Arial"/>
                <a:cs typeface="Arial"/>
              </a:rPr>
              <a:t>related to environmental and  </a:t>
            </a:r>
            <a:r>
              <a:rPr sz="2000" dirty="0">
                <a:latin typeface="Arial"/>
                <a:cs typeface="Arial"/>
              </a:rPr>
              <a:t>human </a:t>
            </a:r>
            <a:r>
              <a:rPr sz="2000" spc="-5" dirty="0">
                <a:latin typeface="Arial"/>
                <a:cs typeface="Arial"/>
              </a:rPr>
              <a:t>factors </a:t>
            </a:r>
            <a:r>
              <a:rPr sz="2000" dirty="0">
                <a:latin typeface="Arial"/>
                <a:cs typeface="Arial"/>
              </a:rPr>
              <a:t>within </a:t>
            </a:r>
            <a:r>
              <a:rPr sz="2000" spc="-5" dirty="0">
                <a:latin typeface="Arial"/>
                <a:cs typeface="Arial"/>
              </a:rPr>
              <a:t>the geographical units. </a:t>
            </a:r>
            <a:r>
              <a:rPr sz="2000" dirty="0">
                <a:latin typeface="Arial"/>
                <a:cs typeface="Arial"/>
              </a:rPr>
              <a:t>Factors </a:t>
            </a:r>
            <a:r>
              <a:rPr sz="2000" spc="-5" dirty="0">
                <a:latin typeface="Arial"/>
                <a:cs typeface="Arial"/>
              </a:rPr>
              <a:t>are </a:t>
            </a:r>
            <a:r>
              <a:rPr sz="2000" dirty="0">
                <a:latin typeface="Arial"/>
                <a:cs typeface="Arial"/>
              </a:rPr>
              <a:t>composed by  assembling concerns </a:t>
            </a:r>
            <a:r>
              <a:rPr sz="2000" spc="-5" dirty="0">
                <a:latin typeface="Arial"/>
                <a:cs typeface="Arial"/>
              </a:rPr>
              <a:t>that </a:t>
            </a:r>
            <a:r>
              <a:rPr sz="2000" dirty="0">
                <a:latin typeface="Arial"/>
                <a:cs typeface="Arial"/>
              </a:rPr>
              <a:t>have a </a:t>
            </a:r>
            <a:r>
              <a:rPr sz="2000" spc="-5" dirty="0">
                <a:latin typeface="Arial"/>
                <a:cs typeface="Arial"/>
              </a:rPr>
              <a:t>common </a:t>
            </a:r>
            <a:r>
              <a:rPr sz="2000" dirty="0">
                <a:latin typeface="Arial"/>
                <a:cs typeface="Arial"/>
              </a:rPr>
              <a:t>basis,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regional </a:t>
            </a:r>
            <a:r>
              <a:rPr sz="2000" spc="-5" dirty="0">
                <a:latin typeface="Arial"/>
                <a:cs typeface="Arial"/>
              </a:rPr>
              <a:t>maps are drawn 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each </a:t>
            </a:r>
            <a:r>
              <a:rPr sz="2000" spc="-20" dirty="0">
                <a:latin typeface="Arial"/>
                <a:cs typeface="Arial"/>
              </a:rPr>
              <a:t>factor. </a:t>
            </a:r>
            <a:r>
              <a:rPr sz="2000" dirty="0">
                <a:latin typeface="Arial"/>
                <a:cs typeface="Arial"/>
              </a:rPr>
              <a:t>Through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use of overlays, land </a:t>
            </a:r>
            <a:r>
              <a:rPr sz="2000" spc="-5" dirty="0">
                <a:latin typeface="Arial"/>
                <a:cs typeface="Arial"/>
              </a:rPr>
              <a:t>use </a:t>
            </a:r>
            <a:r>
              <a:rPr sz="2000" dirty="0">
                <a:latin typeface="Arial"/>
                <a:cs typeface="Arial"/>
              </a:rPr>
              <a:t>possibilities and engineering  feasibility are visually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determined</a:t>
            </a:r>
            <a:endParaRPr sz="2000">
              <a:latin typeface="Arial"/>
              <a:cs typeface="Arial"/>
            </a:endParaRPr>
          </a:p>
          <a:p>
            <a:pPr marL="64135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(McHarg,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1968).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496900"/>
            <a:ext cx="838199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EES</a:t>
            </a:r>
            <a:r>
              <a:rPr lang="en-US" sz="4400" dirty="0">
                <a:solidFill>
                  <a:srgbClr val="000000"/>
                </a:solidFill>
              </a:rPr>
              <a:t> (</a:t>
            </a:r>
            <a:r>
              <a:rPr lang="en-US" sz="28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Environmental Effect Study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992835" y="2058416"/>
            <a:ext cx="4522470" cy="3533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Changes 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environmental  </a:t>
            </a:r>
            <a:r>
              <a:rPr sz="2800" spc="-5" dirty="0">
                <a:latin typeface="Arial"/>
                <a:cs typeface="Arial"/>
              </a:rPr>
              <a:t>parameters</a:t>
            </a:r>
            <a:endParaRPr sz="28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Severe </a:t>
            </a:r>
            <a:r>
              <a:rPr sz="2400" dirty="0">
                <a:latin typeface="Arial"/>
                <a:cs typeface="Arial"/>
              </a:rPr>
              <a:t>(+5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-5)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Higher </a:t>
            </a:r>
            <a:r>
              <a:rPr sz="2400" dirty="0">
                <a:latin typeface="Arial"/>
                <a:cs typeface="Arial"/>
              </a:rPr>
              <a:t>(+4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-4)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Moderate </a:t>
            </a:r>
            <a:r>
              <a:rPr sz="2400" dirty="0">
                <a:latin typeface="Arial"/>
                <a:cs typeface="Arial"/>
              </a:rPr>
              <a:t>(+3 </a:t>
            </a:r>
            <a:r>
              <a:rPr sz="2400" spc="-5" dirty="0">
                <a:latin typeface="Arial"/>
                <a:cs typeface="Arial"/>
              </a:rPr>
              <a:t>or -3)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Low </a:t>
            </a:r>
            <a:r>
              <a:rPr sz="2400" dirty="0">
                <a:latin typeface="Arial"/>
                <a:cs typeface="Arial"/>
              </a:rPr>
              <a:t>(+2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-2)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2400" spc="-35" dirty="0">
                <a:latin typeface="Arial"/>
                <a:cs typeface="Arial"/>
              </a:rPr>
              <a:t>Very </a:t>
            </a:r>
            <a:r>
              <a:rPr sz="2400" dirty="0">
                <a:latin typeface="Arial"/>
                <a:cs typeface="Arial"/>
              </a:rPr>
              <a:t>Low (+1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-1)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No change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(0)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17135" y="3529584"/>
            <a:ext cx="4596384" cy="3157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7322" y="213181"/>
            <a:ext cx="40932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25" dirty="0">
                <a:solidFill>
                  <a:srgbClr val="000000"/>
                </a:solidFill>
              </a:rPr>
              <a:t>Impact</a:t>
            </a:r>
            <a:r>
              <a:rPr sz="4400" spc="-490" dirty="0">
                <a:solidFill>
                  <a:srgbClr val="000000"/>
                </a:solidFill>
              </a:rPr>
              <a:t> </a:t>
            </a:r>
            <a:r>
              <a:rPr sz="4400" spc="-185" dirty="0">
                <a:solidFill>
                  <a:srgbClr val="000000"/>
                </a:solidFill>
              </a:rPr>
              <a:t>Evaluation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786383" y="1584960"/>
            <a:ext cx="8424672" cy="5583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4119" y="475564"/>
            <a:ext cx="40932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25" dirty="0">
                <a:solidFill>
                  <a:srgbClr val="000000"/>
                </a:solidFill>
              </a:rPr>
              <a:t>Impact</a:t>
            </a:r>
            <a:r>
              <a:rPr sz="4400" spc="-490" dirty="0">
                <a:solidFill>
                  <a:srgbClr val="000000"/>
                </a:solidFill>
              </a:rPr>
              <a:t> </a:t>
            </a:r>
            <a:r>
              <a:rPr sz="4400" spc="-185" dirty="0">
                <a:solidFill>
                  <a:srgbClr val="000000"/>
                </a:solidFill>
              </a:rPr>
              <a:t>Evaluation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146047" y="1804416"/>
            <a:ext cx="7772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531" y="141859"/>
            <a:ext cx="89077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75" dirty="0"/>
              <a:t>Describe</a:t>
            </a:r>
            <a:r>
              <a:rPr sz="2900" spc="-170" dirty="0"/>
              <a:t> </a:t>
            </a:r>
            <a:r>
              <a:rPr sz="2900" spc="-55" dirty="0"/>
              <a:t>the</a:t>
            </a:r>
            <a:r>
              <a:rPr sz="2900" spc="-185" dirty="0"/>
              <a:t> </a:t>
            </a:r>
            <a:r>
              <a:rPr sz="2900" spc="-70" dirty="0"/>
              <a:t>impacts</a:t>
            </a:r>
            <a:r>
              <a:rPr sz="2900" spc="-175" dirty="0"/>
              <a:t> </a:t>
            </a:r>
            <a:r>
              <a:rPr sz="2900" spc="-40" dirty="0"/>
              <a:t>of</a:t>
            </a:r>
            <a:r>
              <a:rPr sz="2900" spc="-175" dirty="0"/>
              <a:t> </a:t>
            </a:r>
            <a:r>
              <a:rPr sz="2900" spc="-75" dirty="0"/>
              <a:t>Agricultural</a:t>
            </a:r>
            <a:r>
              <a:rPr sz="2900" spc="-290" dirty="0"/>
              <a:t> </a:t>
            </a:r>
            <a:r>
              <a:rPr sz="2900" spc="-90" dirty="0"/>
              <a:t>sector</a:t>
            </a:r>
            <a:r>
              <a:rPr sz="2900" spc="-245" dirty="0"/>
              <a:t> </a:t>
            </a:r>
            <a:r>
              <a:rPr sz="2900" spc="-55" dirty="0"/>
              <a:t>on</a:t>
            </a:r>
            <a:r>
              <a:rPr sz="2900" spc="-220" dirty="0"/>
              <a:t> </a:t>
            </a:r>
            <a:r>
              <a:rPr sz="2900" spc="-95" dirty="0"/>
              <a:t>environment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319530" y="1295399"/>
            <a:ext cx="1067129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085" algn="l"/>
                <a:tab pos="2216785" algn="l"/>
                <a:tab pos="2981960" algn="l"/>
                <a:tab pos="4571365" algn="l"/>
                <a:tab pos="6191885" algn="l"/>
                <a:tab pos="6678295" algn="l"/>
                <a:tab pos="7117080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b="1" dirty="0">
                <a:latin typeface="Arial"/>
                <a:cs typeface="Arial"/>
              </a:rPr>
              <a:t>Greenhouse	</a:t>
            </a:r>
            <a:r>
              <a:rPr sz="2200" b="1" spc="-5" dirty="0">
                <a:latin typeface="Arial"/>
                <a:cs typeface="Arial"/>
              </a:rPr>
              <a:t>gas	emission:	</a:t>
            </a:r>
            <a:r>
              <a:rPr sz="2200" spc="-5" dirty="0">
                <a:latin typeface="Arial"/>
                <a:cs typeface="Arial"/>
              </a:rPr>
              <a:t>Agriculture	is	a	significant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4130" y="1477670"/>
            <a:ext cx="11194257" cy="1070165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65"/>
              </a:spcBef>
              <a:tabLst>
                <a:tab pos="1826895" algn="l"/>
              </a:tabLst>
            </a:pPr>
            <a:r>
              <a:rPr sz="2200" spc="-5" dirty="0">
                <a:latin typeface="Arial"/>
                <a:cs typeface="Arial"/>
              </a:rPr>
              <a:t>contributor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	CH</a:t>
            </a:r>
            <a:r>
              <a:rPr sz="2175" spc="-7" baseline="-17241" dirty="0">
                <a:latin typeface="Arial"/>
                <a:cs typeface="Arial"/>
              </a:rPr>
              <a:t>4 </a:t>
            </a:r>
            <a:r>
              <a:rPr sz="2200" spc="-5" dirty="0">
                <a:latin typeface="Arial"/>
                <a:cs typeface="Arial"/>
              </a:rPr>
              <a:t>and NO</a:t>
            </a:r>
            <a:r>
              <a:rPr sz="2175" spc="-7" baseline="-17241" dirty="0">
                <a:latin typeface="Arial"/>
                <a:cs typeface="Arial"/>
              </a:rPr>
              <a:t>2</a:t>
            </a:r>
            <a:r>
              <a:rPr sz="2175" spc="52" baseline="-17241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gases.</a:t>
            </a:r>
          </a:p>
          <a:p>
            <a:pPr marL="38100">
              <a:lnSpc>
                <a:spcPct val="100000"/>
              </a:lnSpc>
              <a:spcBef>
                <a:spcPts val="1460"/>
              </a:spcBef>
              <a:tabLst>
                <a:tab pos="324485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b="1" dirty="0">
                <a:latin typeface="Arial"/>
                <a:cs typeface="Arial"/>
              </a:rPr>
              <a:t>Biodiversity loss: </a:t>
            </a:r>
            <a:r>
              <a:rPr sz="2200" dirty="0">
                <a:latin typeface="Arial"/>
                <a:cs typeface="Arial"/>
              </a:rPr>
              <a:t>Key </a:t>
            </a:r>
            <a:r>
              <a:rPr sz="2200" spc="-5" dirty="0">
                <a:latin typeface="Arial"/>
                <a:cs typeface="Arial"/>
              </a:rPr>
              <a:t>factors causing the decline in</a:t>
            </a:r>
            <a:r>
              <a:rPr sz="2200" spc="5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biodiversity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531" y="2552394"/>
            <a:ext cx="11128684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52525" algn="l"/>
                <a:tab pos="2118995" algn="l"/>
                <a:tab pos="3691890" algn="l"/>
                <a:tab pos="5469255" algn="l"/>
                <a:tab pos="5814060" algn="l"/>
                <a:tab pos="8327390" algn="l"/>
              </a:tabLst>
            </a:pP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lude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hab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tat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di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turbance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nges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food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</a:t>
            </a:r>
            <a:r>
              <a:rPr sz="2200" spc="10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ai</a:t>
            </a:r>
            <a:r>
              <a:rPr sz="2200" spc="5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.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9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9530" y="2887623"/>
            <a:ext cx="9738870" cy="7287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  <a:tabLst>
                <a:tab pos="1564005" algn="l"/>
                <a:tab pos="1652270" algn="l"/>
                <a:tab pos="2961640" algn="l"/>
                <a:tab pos="3711575" algn="l"/>
                <a:tab pos="5068570" algn="l"/>
                <a:tab pos="5958840" algn="l"/>
                <a:tab pos="7282815" algn="l"/>
                <a:tab pos="7784465" algn="l"/>
              </a:tabLst>
            </a:pPr>
            <a:r>
              <a:rPr sz="2200" spc="-5" dirty="0">
                <a:latin typeface="Arial"/>
                <a:cs typeface="Arial"/>
              </a:rPr>
              <a:t>agricultural	production has intensified, all levels of biological diversity  (geneti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p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ies,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</a:t>
            </a:r>
            <a:r>
              <a:rPr sz="2200" dirty="0">
                <a:latin typeface="Arial"/>
                <a:cs typeface="Arial"/>
              </a:rPr>
              <a:t>b</a:t>
            </a:r>
            <a:r>
              <a:rPr sz="2200" spc="-5" dirty="0">
                <a:latin typeface="Arial"/>
                <a:cs typeface="Arial"/>
              </a:rPr>
              <a:t>it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ts)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have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de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ned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farm</a:t>
            </a:r>
            <a:r>
              <a:rPr sz="2200" spc="1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ng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9530" y="3471824"/>
            <a:ext cx="10403339" cy="1069524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200" spc="-5" dirty="0">
                <a:latin typeface="Arial"/>
                <a:cs typeface="Arial"/>
              </a:rPr>
              <a:t>environments.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  <a:tabLst>
                <a:tab pos="299085" algn="l"/>
                <a:tab pos="1457325" algn="l"/>
                <a:tab pos="2588260" algn="l"/>
                <a:tab pos="3716020" algn="l"/>
                <a:tab pos="4161790" algn="l"/>
                <a:tab pos="5617210" algn="l"/>
                <a:tab pos="6047105" algn="l"/>
                <a:tab pos="6801484" algn="l"/>
                <a:tab pos="7682865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b="1" spc="-5" dirty="0">
                <a:latin typeface="Arial"/>
                <a:cs typeface="Arial"/>
              </a:rPr>
              <a:t>Human	h</a:t>
            </a:r>
            <a:r>
              <a:rPr sz="2200" b="1" spc="5" dirty="0">
                <a:latin typeface="Arial"/>
                <a:cs typeface="Arial"/>
              </a:rPr>
              <a:t>e</a:t>
            </a:r>
            <a:r>
              <a:rPr sz="2200" b="1" spc="-5" dirty="0">
                <a:latin typeface="Arial"/>
                <a:cs typeface="Arial"/>
              </a:rPr>
              <a:t>alt</a:t>
            </a:r>
            <a:r>
              <a:rPr sz="2200" b="1" spc="15" dirty="0">
                <a:latin typeface="Arial"/>
                <a:cs typeface="Arial"/>
              </a:rPr>
              <a:t>h</a:t>
            </a:r>
            <a:r>
              <a:rPr sz="2200" b="1" spc="-5" dirty="0">
                <a:latin typeface="Arial"/>
                <a:cs typeface="Arial"/>
              </a:rPr>
              <a:t>: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spc="-24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oxicity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ch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m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ca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i</a:t>
            </a:r>
            <a:r>
              <a:rPr sz="2200" spc="-5" dirty="0">
                <a:latin typeface="Arial"/>
                <a:cs typeface="Arial"/>
              </a:rPr>
              <a:t>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-15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od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ch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nd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9530" y="4539258"/>
            <a:ext cx="486207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49375" algn="l"/>
              </a:tabLst>
            </a:pPr>
            <a:r>
              <a:rPr sz="2200" spc="-5" dirty="0">
                <a:latin typeface="Arial"/>
                <a:cs typeface="Arial"/>
              </a:rPr>
              <a:t>ultimately	</a:t>
            </a:r>
            <a:r>
              <a:rPr sz="2200" spc="-10" dirty="0">
                <a:latin typeface="Arial"/>
                <a:cs typeface="Arial"/>
              </a:rPr>
              <a:t>affect </a:t>
            </a:r>
            <a:r>
              <a:rPr sz="2200" spc="-5" dirty="0">
                <a:latin typeface="Arial"/>
                <a:cs typeface="Arial"/>
              </a:rPr>
              <a:t>human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0" y="473455"/>
            <a:ext cx="4495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0" dirty="0">
                <a:solidFill>
                  <a:srgbClr val="000000"/>
                </a:solidFill>
              </a:rPr>
              <a:t>Agricultural</a:t>
            </a:r>
            <a:r>
              <a:rPr sz="3600" spc="-445" dirty="0">
                <a:solidFill>
                  <a:srgbClr val="000000"/>
                </a:solidFill>
              </a:rPr>
              <a:t> </a:t>
            </a:r>
            <a:r>
              <a:rPr lang="en-US" sz="3600" spc="-110" dirty="0">
                <a:solidFill>
                  <a:srgbClr val="000000"/>
                </a:solidFill>
              </a:rPr>
              <a:t>S</a:t>
            </a:r>
            <a:r>
              <a:rPr sz="3600" spc="-110" dirty="0">
                <a:solidFill>
                  <a:srgbClr val="000000"/>
                </a:solidFill>
              </a:rPr>
              <a:t>ector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652650" y="1295400"/>
            <a:ext cx="8095489" cy="6028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691" y="216535"/>
            <a:ext cx="854011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What</a:t>
            </a:r>
            <a:r>
              <a:rPr spc="-195" dirty="0"/>
              <a:t> </a:t>
            </a:r>
            <a:r>
              <a:rPr spc="-75" dirty="0"/>
              <a:t>measures</a:t>
            </a:r>
            <a:r>
              <a:rPr spc="-204" dirty="0"/>
              <a:t> </a:t>
            </a:r>
            <a:r>
              <a:rPr spc="-55" dirty="0"/>
              <a:t>can</a:t>
            </a:r>
            <a:r>
              <a:rPr spc="-200" dirty="0"/>
              <a:t> </a:t>
            </a:r>
            <a:r>
              <a:rPr spc="-45" dirty="0"/>
              <a:t>be</a:t>
            </a:r>
            <a:r>
              <a:rPr spc="-180" dirty="0"/>
              <a:t> </a:t>
            </a:r>
            <a:r>
              <a:rPr spc="-70" dirty="0"/>
              <a:t>taken</a:t>
            </a:r>
            <a:r>
              <a:rPr spc="-210" dirty="0"/>
              <a:t> </a:t>
            </a:r>
            <a:r>
              <a:rPr spc="-45" dirty="0"/>
              <a:t>in</a:t>
            </a:r>
            <a:r>
              <a:rPr spc="-180" dirty="0"/>
              <a:t> </a:t>
            </a:r>
            <a:r>
              <a:rPr spc="-80" dirty="0"/>
              <a:t>Agricultural</a:t>
            </a:r>
            <a:r>
              <a:rPr spc="-320" dirty="0"/>
              <a:t> </a:t>
            </a:r>
            <a:r>
              <a:rPr spc="-105" dirty="0"/>
              <a:t>sector  </a:t>
            </a:r>
            <a:r>
              <a:rPr spc="-60" dirty="0"/>
              <a:t>to </a:t>
            </a:r>
            <a:r>
              <a:rPr spc="-110" dirty="0"/>
              <a:t>protect </a:t>
            </a:r>
            <a:r>
              <a:rPr spc="-85" dirty="0"/>
              <a:t>the</a:t>
            </a:r>
            <a:r>
              <a:rPr spc="-605" dirty="0"/>
              <a:t> </a:t>
            </a:r>
            <a:r>
              <a:rPr spc="-114" dirty="0"/>
              <a:t>environment?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1415542"/>
            <a:ext cx="9117330" cy="306197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320"/>
              </a:spcBef>
              <a:buChar char="•"/>
              <a:tabLst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Some measures:</a:t>
            </a:r>
            <a:endParaRPr sz="2400" b="1" dirty="0">
              <a:latin typeface="Arial"/>
              <a:cs typeface="Arial"/>
            </a:endParaRPr>
          </a:p>
          <a:p>
            <a:pPr marL="12700" marR="5080" algn="just">
              <a:lnSpc>
                <a:spcPct val="100699"/>
              </a:lnSpc>
              <a:spcBef>
                <a:spcPts val="1205"/>
              </a:spcBef>
              <a:buChar char="–"/>
              <a:tabLst>
                <a:tab pos="299720" algn="l"/>
              </a:tabLst>
            </a:pPr>
            <a:r>
              <a:rPr sz="2400" dirty="0">
                <a:latin typeface="Arial"/>
                <a:cs typeface="Arial"/>
              </a:rPr>
              <a:t>Developing </a:t>
            </a:r>
            <a:r>
              <a:rPr sz="2400" spc="-5" dirty="0">
                <a:latin typeface="Arial"/>
                <a:cs typeface="Arial"/>
              </a:rPr>
              <a:t>measures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will </a:t>
            </a:r>
            <a:r>
              <a:rPr sz="2400" dirty="0">
                <a:latin typeface="Arial"/>
                <a:cs typeface="Arial"/>
              </a:rPr>
              <a:t>encourage flexibility </a:t>
            </a:r>
            <a:r>
              <a:rPr sz="2400" spc="-5" dirty="0">
                <a:latin typeface="Arial"/>
                <a:cs typeface="Arial"/>
              </a:rPr>
              <a:t>in land use.  </a:t>
            </a:r>
            <a:r>
              <a:rPr sz="2400" dirty="0">
                <a:latin typeface="Arial"/>
                <a:cs typeface="Arial"/>
              </a:rPr>
              <a:t>Crop </a:t>
            </a:r>
            <a:r>
              <a:rPr sz="2400" spc="-5" dirty="0">
                <a:latin typeface="Arial"/>
                <a:cs typeface="Arial"/>
              </a:rPr>
              <a:t>management in </a:t>
            </a:r>
            <a:r>
              <a:rPr sz="2400" dirty="0">
                <a:latin typeface="Arial"/>
                <a:cs typeface="Arial"/>
              </a:rPr>
              <a:t>relation to </a:t>
            </a:r>
            <a:r>
              <a:rPr sz="2400" spc="-5" dirty="0">
                <a:latin typeface="Arial"/>
                <a:cs typeface="Arial"/>
              </a:rPr>
              <a:t>climate change is </a:t>
            </a:r>
            <a:r>
              <a:rPr sz="2400" dirty="0">
                <a:latin typeface="Arial"/>
                <a:cs typeface="Arial"/>
              </a:rPr>
              <a:t>a present  </a:t>
            </a:r>
            <a:r>
              <a:rPr sz="2400" spc="-5" dirty="0">
                <a:latin typeface="Arial"/>
                <a:cs typeface="Arial"/>
              </a:rPr>
              <a:t>concern.</a:t>
            </a:r>
            <a:endParaRPr sz="2400" dirty="0">
              <a:latin typeface="Arial"/>
              <a:cs typeface="Arial"/>
            </a:endParaRPr>
          </a:p>
          <a:p>
            <a:pPr marL="12700" marR="977265" algn="just">
              <a:lnSpc>
                <a:spcPct val="100699"/>
              </a:lnSpc>
              <a:spcBef>
                <a:spcPts val="1205"/>
              </a:spcBef>
              <a:buChar char="–"/>
              <a:tabLst>
                <a:tab pos="299720" algn="l"/>
              </a:tabLst>
            </a:pPr>
            <a:r>
              <a:rPr sz="2400" spc="-5" dirty="0">
                <a:latin typeface="Arial"/>
                <a:cs typeface="Arial"/>
              </a:rPr>
              <a:t>Increasing water management </a:t>
            </a:r>
            <a:r>
              <a:rPr sz="2400" spc="-10" dirty="0">
                <a:latin typeface="Arial"/>
                <a:cs typeface="Arial"/>
              </a:rPr>
              <a:t>efficiency </a:t>
            </a:r>
            <a:r>
              <a:rPr sz="2400" spc="-5" dirty="0">
                <a:latin typeface="Arial"/>
                <a:cs typeface="Arial"/>
              </a:rPr>
              <a:t>in order </a:t>
            </a:r>
            <a:r>
              <a:rPr sz="2400" spc="-1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sustain </a:t>
            </a:r>
            <a:r>
              <a:rPr sz="2400" dirty="0">
                <a:latin typeface="Arial"/>
                <a:cs typeface="Arial"/>
              </a:rPr>
              <a:t>agricultural </a:t>
            </a:r>
            <a:r>
              <a:rPr sz="2400" spc="-5" dirty="0">
                <a:latin typeface="Arial"/>
                <a:cs typeface="Arial"/>
              </a:rPr>
              <a:t>production under </a:t>
            </a:r>
            <a:r>
              <a:rPr sz="2400" dirty="0">
                <a:latin typeface="Arial"/>
                <a:cs typeface="Arial"/>
              </a:rPr>
              <a:t>changing </a:t>
            </a:r>
            <a:r>
              <a:rPr sz="2400" spc="-5" dirty="0">
                <a:latin typeface="Arial"/>
                <a:cs typeface="Arial"/>
              </a:rPr>
              <a:t>climatic  condition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4607432"/>
            <a:ext cx="6866890" cy="7600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  <a:tabLst>
                <a:tab pos="1343025" algn="l"/>
                <a:tab pos="2086610" algn="l"/>
                <a:tab pos="2258060" algn="l"/>
                <a:tab pos="2771140" algn="l"/>
                <a:tab pos="3012440" algn="l"/>
                <a:tab pos="3914140" algn="l"/>
                <a:tab pos="4939030" algn="l"/>
                <a:tab pos="5436870" algn="l"/>
                <a:tab pos="5464810" algn="l"/>
                <a:tab pos="6345555" algn="l"/>
              </a:tabLst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Identification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5" dirty="0">
                <a:latin typeface="Arial"/>
                <a:cs typeface="Arial"/>
              </a:rPr>
              <a:t>preservati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ant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ersity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key	</a:t>
            </a:r>
            <a:r>
              <a:rPr sz="2400" spc="-5" dirty="0">
                <a:latin typeface="Arial"/>
                <a:cs typeface="Arial"/>
              </a:rPr>
              <a:t>natural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resources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5" dirty="0">
                <a:latin typeface="Arial"/>
                <a:cs typeface="Arial"/>
              </a:rPr>
              <a:t>sustaini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g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82078" y="4607432"/>
            <a:ext cx="974090" cy="7600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50165">
              <a:lnSpc>
                <a:spcPct val="100800"/>
              </a:lnSpc>
              <a:spcBef>
                <a:spcPts val="75"/>
              </a:spcBef>
            </a:pPr>
            <a:r>
              <a:rPr sz="2400" spc="-5" dirty="0">
                <a:latin typeface="Arial"/>
                <a:cs typeface="Arial"/>
              </a:rPr>
              <a:t>animal  future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72931" y="4607432"/>
            <a:ext cx="1213485" cy="7600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203835">
              <a:lnSpc>
                <a:spcPct val="100800"/>
              </a:lnSpc>
              <a:spcBef>
                <a:spcPts val="75"/>
              </a:spcBef>
            </a:pPr>
            <a:r>
              <a:rPr sz="2400" spc="-5" dirty="0">
                <a:latin typeface="Arial"/>
                <a:cs typeface="Arial"/>
              </a:rPr>
              <a:t>ge</a:t>
            </a:r>
            <a:r>
              <a:rPr sz="2400" spc="-1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ic  agrifood,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187296"/>
            <a:ext cx="9206230" cy="232499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  <a:tabLst>
                <a:tab pos="2370455" algn="l"/>
              </a:tabLst>
            </a:pPr>
            <a:r>
              <a:rPr sz="2400" spc="-5" dirty="0">
                <a:latin typeface="Arial"/>
                <a:cs typeface="Arial"/>
              </a:rPr>
              <a:t>aquaculture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	bioenergy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production.</a:t>
            </a:r>
            <a:endParaRPr sz="2400" dirty="0">
              <a:latin typeface="Arial"/>
              <a:cs typeface="Arial"/>
            </a:endParaRPr>
          </a:p>
          <a:p>
            <a:pPr marL="12700">
              <a:spcBef>
                <a:spcPts val="1225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	</a:t>
            </a:r>
            <a:r>
              <a:rPr sz="2400" spc="-5" dirty="0">
                <a:latin typeface="Arial"/>
                <a:cs typeface="Arial"/>
              </a:rPr>
              <a:t>appli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ation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agroche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icals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ich</a:t>
            </a:r>
            <a:r>
              <a:rPr lang="en-US" sz="2400" spc="-5" dirty="0">
                <a:latin typeface="Arial"/>
                <a:cs typeface="Arial"/>
              </a:rPr>
              <a:t> does not </a:t>
            </a:r>
            <a:r>
              <a:rPr sz="2400" spc="-5" dirty="0">
                <a:latin typeface="Arial"/>
                <a:cs typeface="Arial"/>
              </a:rPr>
              <a:t>adv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rs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ly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0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fe</a:t>
            </a:r>
            <a:r>
              <a:rPr sz="2400" spc="-10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lang="en-US" sz="2400" dirty="0">
                <a:latin typeface="Arial"/>
                <a:cs typeface="Arial"/>
              </a:rPr>
              <a:t> fer</a:t>
            </a:r>
            <a:r>
              <a:rPr lang="en-US" sz="2400" spc="-5" dirty="0">
                <a:latin typeface="Arial"/>
                <a:cs typeface="Arial"/>
              </a:rPr>
              <a:t>til</a:t>
            </a:r>
            <a:r>
              <a:rPr lang="en-US" sz="2400" spc="-15" dirty="0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ty </a:t>
            </a:r>
            <a:r>
              <a:rPr lang="en-US" sz="2400" spc="-10" dirty="0">
                <a:latin typeface="Arial"/>
                <a:cs typeface="Arial"/>
              </a:rPr>
              <a:t>a</a:t>
            </a:r>
            <a:r>
              <a:rPr lang="en-US" sz="2400" spc="-5" dirty="0">
                <a:latin typeface="Arial"/>
                <a:cs typeface="Arial"/>
              </a:rPr>
              <a:t>s w</a:t>
            </a:r>
            <a:r>
              <a:rPr lang="en-US" sz="2400" spc="-15" dirty="0">
                <a:latin typeface="Arial"/>
                <a:cs typeface="Arial"/>
              </a:rPr>
              <a:t>e</a:t>
            </a:r>
            <a:r>
              <a:rPr lang="en-US" sz="2400" spc="-5" dirty="0">
                <a:latin typeface="Arial"/>
                <a:cs typeface="Arial"/>
              </a:rPr>
              <a:t>ll </a:t>
            </a:r>
            <a:r>
              <a:rPr lang="en-US" sz="2400" spc="-10" dirty="0">
                <a:latin typeface="Arial"/>
                <a:cs typeface="Arial"/>
              </a:rPr>
              <a:t>a</a:t>
            </a:r>
            <a:r>
              <a:rPr lang="en-US" sz="2400" spc="-5" dirty="0">
                <a:latin typeface="Arial"/>
                <a:cs typeface="Arial"/>
              </a:rPr>
              <a:t>s </a:t>
            </a:r>
            <a:r>
              <a:rPr lang="en-US" sz="2400" dirty="0">
                <a:latin typeface="Arial"/>
                <a:cs typeface="Arial"/>
              </a:rPr>
              <a:t>the </a:t>
            </a:r>
            <a:r>
              <a:rPr lang="en-US" sz="2400" spc="-5" dirty="0">
                <a:latin typeface="Arial"/>
                <a:cs typeface="Arial"/>
              </a:rPr>
              <a:t>organic propert</a:t>
            </a:r>
            <a:r>
              <a:rPr lang="en-US" sz="2400" dirty="0">
                <a:latin typeface="Arial"/>
                <a:cs typeface="Arial"/>
              </a:rPr>
              <a:t>i</a:t>
            </a:r>
            <a:r>
              <a:rPr lang="en-US" sz="2400" spc="-5" dirty="0">
                <a:latin typeface="Arial"/>
                <a:cs typeface="Arial"/>
              </a:rPr>
              <a:t>es o</a:t>
            </a:r>
            <a:r>
              <a:rPr lang="en-US" sz="2400" dirty="0">
                <a:latin typeface="Arial"/>
                <a:cs typeface="Arial"/>
              </a:rPr>
              <a:t>f </a:t>
            </a:r>
            <a:r>
              <a:rPr lang="en-US" sz="2400" spc="-5" dirty="0">
                <a:latin typeface="Arial"/>
                <a:cs typeface="Arial"/>
              </a:rPr>
              <a:t>soil and whi</a:t>
            </a:r>
            <a:r>
              <a:rPr lang="en-US" sz="2400" dirty="0">
                <a:latin typeface="Arial"/>
                <a:cs typeface="Arial"/>
              </a:rPr>
              <a:t>c</a:t>
            </a:r>
            <a:r>
              <a:rPr lang="en-US" sz="2400" spc="-5" dirty="0">
                <a:latin typeface="Arial"/>
                <a:cs typeface="Arial"/>
              </a:rPr>
              <a:t>h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2400" spc="-5" dirty="0">
                <a:latin typeface="Arial"/>
                <a:cs typeface="Arial"/>
              </a:rPr>
              <a:t>a</a:t>
            </a:r>
            <a:r>
              <a:rPr lang="en-US" sz="2400" spc="-15" dirty="0">
                <a:latin typeface="Arial"/>
                <a:cs typeface="Arial"/>
              </a:rPr>
              <a:t>l</a:t>
            </a:r>
            <a:r>
              <a:rPr lang="en-US" sz="2400" spc="20" dirty="0">
                <a:latin typeface="Arial"/>
                <a:cs typeface="Arial"/>
              </a:rPr>
              <a:t>s</a:t>
            </a:r>
            <a:r>
              <a:rPr lang="en-US" sz="2400" spc="-5" dirty="0">
                <a:latin typeface="Arial"/>
                <a:cs typeface="Arial"/>
              </a:rPr>
              <a:t>o  produce</a:t>
            </a:r>
            <a:r>
              <a:rPr lang="en-US" sz="2400" spc="5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adverse impact on man and animals should be</a:t>
            </a:r>
            <a:r>
              <a:rPr lang="en-US" sz="2400" spc="10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regulated.</a:t>
            </a:r>
            <a:endParaRPr lang="en-US"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  <a:tabLst>
                <a:tab pos="1029335" algn="l"/>
                <a:tab pos="2693670" algn="l"/>
                <a:tab pos="3154045" algn="l"/>
                <a:tab pos="5325745" algn="l"/>
                <a:tab pos="6313805" algn="l"/>
                <a:tab pos="7825740" algn="l"/>
                <a:tab pos="8769350" algn="l"/>
              </a:tabLst>
            </a:pP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691" y="216535"/>
            <a:ext cx="87515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What</a:t>
            </a:r>
            <a:r>
              <a:rPr spc="-195" dirty="0"/>
              <a:t> </a:t>
            </a:r>
            <a:r>
              <a:rPr spc="-75" dirty="0"/>
              <a:t>measures</a:t>
            </a:r>
            <a:r>
              <a:rPr spc="-210" dirty="0"/>
              <a:t> </a:t>
            </a:r>
            <a:r>
              <a:rPr spc="-55" dirty="0"/>
              <a:t>can</a:t>
            </a:r>
            <a:r>
              <a:rPr spc="-200" dirty="0"/>
              <a:t> </a:t>
            </a:r>
            <a:r>
              <a:rPr spc="-45" dirty="0"/>
              <a:t>be</a:t>
            </a:r>
            <a:r>
              <a:rPr spc="-180" dirty="0"/>
              <a:t> </a:t>
            </a:r>
            <a:r>
              <a:rPr spc="-70" dirty="0"/>
              <a:t>taken</a:t>
            </a:r>
            <a:r>
              <a:rPr spc="-215" dirty="0"/>
              <a:t> </a:t>
            </a:r>
            <a:r>
              <a:rPr spc="-45" dirty="0"/>
              <a:t>in</a:t>
            </a:r>
            <a:r>
              <a:rPr spc="-180" dirty="0"/>
              <a:t> </a:t>
            </a:r>
            <a:r>
              <a:rPr spc="-80" dirty="0"/>
              <a:t>Agricultural</a:t>
            </a:r>
            <a:r>
              <a:rPr spc="-320" dirty="0"/>
              <a:t> </a:t>
            </a:r>
            <a:r>
              <a:rPr spc="-105" dirty="0"/>
              <a:t>sector?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860550"/>
            <a:ext cx="8654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6580" algn="l"/>
              </a:tabLst>
            </a:pPr>
            <a:r>
              <a:rPr sz="2400" spc="-5" dirty="0">
                <a:latin typeface="Arial"/>
                <a:cs typeface="Arial"/>
              </a:rPr>
              <a:t>be	phased out gradually and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prohibited </a:t>
            </a:r>
            <a:r>
              <a:rPr sz="2400" spc="-5" dirty="0">
                <a:latin typeface="Arial"/>
                <a:cs typeface="Arial"/>
              </a:rPr>
              <a:t>as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soon </a:t>
            </a:r>
            <a:r>
              <a:rPr sz="2400" spc="-10" dirty="0">
                <a:latin typeface="Arial"/>
                <a:cs typeface="Arial"/>
              </a:rPr>
              <a:t>as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64638" y="2725039"/>
            <a:ext cx="7041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6619" algn="l"/>
                <a:tab pos="2984500" algn="l"/>
                <a:tab pos="4192270" algn="l"/>
                <a:tab pos="4838065" algn="l"/>
                <a:tab pos="5893435" algn="l"/>
              </a:tabLst>
            </a:pPr>
            <a:r>
              <a:rPr sz="2400" spc="-5" dirty="0">
                <a:latin typeface="Arial"/>
                <a:cs typeface="Arial"/>
              </a:rPr>
              <a:t>pest	management	should	be	used.	Through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6900" y="2075052"/>
            <a:ext cx="1984375" cy="1396365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400" spc="-5" dirty="0">
                <a:latin typeface="Arial"/>
                <a:cs typeface="Arial"/>
              </a:rPr>
              <a:t>possible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275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Integrated  protection</a:t>
            </a:r>
            <a:r>
              <a:rPr sz="2400" spc="17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78379" y="3080130"/>
            <a:ext cx="6829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multiplication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snakes,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frogs,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lizards,</a:t>
            </a:r>
            <a:r>
              <a:rPr sz="2400" spc="2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turtles</a:t>
            </a:r>
            <a:r>
              <a:rPr sz="2400" spc="1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0" y="3436746"/>
            <a:ext cx="9008110" cy="19659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just">
              <a:lnSpc>
                <a:spcPts val="2800"/>
              </a:lnSpc>
              <a:spcBef>
                <a:spcPts val="260"/>
              </a:spcBef>
            </a:pPr>
            <a:r>
              <a:rPr sz="2400" spc="-5" dirty="0">
                <a:latin typeface="Arial"/>
                <a:cs typeface="Arial"/>
              </a:rPr>
              <a:t>other </a:t>
            </a:r>
            <a:r>
              <a:rPr sz="2400" dirty="0">
                <a:latin typeface="Arial"/>
                <a:cs typeface="Arial"/>
              </a:rPr>
              <a:t>wild animals, </a:t>
            </a:r>
            <a:r>
              <a:rPr sz="2400" spc="-5" dirty="0">
                <a:latin typeface="Arial"/>
                <a:cs typeface="Arial"/>
              </a:rPr>
              <a:t>natural </a:t>
            </a:r>
            <a:r>
              <a:rPr sz="2400" dirty="0">
                <a:latin typeface="Arial"/>
                <a:cs typeface="Arial"/>
              </a:rPr>
              <a:t>methods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pest </a:t>
            </a:r>
            <a:r>
              <a:rPr sz="2400" spc="-5" dirty="0">
                <a:latin typeface="Arial"/>
                <a:cs typeface="Arial"/>
              </a:rPr>
              <a:t>control should </a:t>
            </a:r>
            <a:r>
              <a:rPr sz="2400" dirty="0">
                <a:latin typeface="Arial"/>
                <a:cs typeface="Arial"/>
              </a:rPr>
              <a:t>be  </a:t>
            </a:r>
            <a:r>
              <a:rPr sz="2400" spc="-5" dirty="0">
                <a:latin typeface="Arial"/>
                <a:cs typeface="Arial"/>
              </a:rPr>
              <a:t>encouraged.</a:t>
            </a:r>
            <a:endParaRPr sz="2400" dirty="0">
              <a:latin typeface="Arial"/>
              <a:cs typeface="Arial"/>
            </a:endParaRPr>
          </a:p>
          <a:p>
            <a:pPr marL="12700" marR="83820" algn="just">
              <a:lnSpc>
                <a:spcPct val="97300"/>
              </a:lnSpc>
              <a:spcBef>
                <a:spcPts val="111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Organic farming should be encouraged. </a:t>
            </a:r>
            <a:r>
              <a:rPr sz="2400" dirty="0">
                <a:latin typeface="Arial"/>
                <a:cs typeface="Arial"/>
              </a:rPr>
              <a:t>Organic </a:t>
            </a:r>
            <a:r>
              <a:rPr sz="2400" spc="-5" dirty="0">
                <a:latin typeface="Arial"/>
                <a:cs typeface="Arial"/>
              </a:rPr>
              <a:t>farming should  promote and enhance agro </a:t>
            </a:r>
            <a:r>
              <a:rPr sz="2400" dirty="0">
                <a:latin typeface="Arial"/>
                <a:cs typeface="Arial"/>
              </a:rPr>
              <a:t>ecosystem </a:t>
            </a:r>
            <a:r>
              <a:rPr sz="2400" spc="-5" dirty="0">
                <a:latin typeface="Arial"/>
                <a:cs typeface="Arial"/>
              </a:rPr>
              <a:t>health, including  </a:t>
            </a:r>
            <a:r>
              <a:rPr sz="2400" spc="-15" dirty="0">
                <a:latin typeface="Arial"/>
                <a:cs typeface="Arial"/>
              </a:rPr>
              <a:t>biodiversity,</a:t>
            </a:r>
            <a:r>
              <a:rPr sz="2400" spc="25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biological </a:t>
            </a:r>
            <a:r>
              <a:rPr sz="2400" spc="-5" dirty="0">
                <a:latin typeface="Arial"/>
                <a:cs typeface="Arial"/>
              </a:rPr>
              <a:t>cycles and soil </a:t>
            </a:r>
            <a:r>
              <a:rPr sz="2400" dirty="0">
                <a:latin typeface="Arial"/>
                <a:cs typeface="Arial"/>
              </a:rPr>
              <a:t>biological activity . </a:t>
            </a:r>
            <a:r>
              <a:rPr sz="2400" spc="-5" dirty="0">
                <a:latin typeface="Arial"/>
                <a:cs typeface="Arial"/>
              </a:rPr>
              <a:t>Organic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6900" y="5366080"/>
            <a:ext cx="2484120" cy="748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5"/>
              </a:lnSpc>
              <a:spcBef>
                <a:spcPts val="100"/>
              </a:spcBef>
              <a:tabLst>
                <a:tab pos="1161415" algn="l"/>
              </a:tabLst>
            </a:pPr>
            <a:r>
              <a:rPr sz="2400" dirty="0">
                <a:latin typeface="Arial"/>
                <a:cs typeface="Arial"/>
              </a:rPr>
              <a:t>farming	</a:t>
            </a:r>
            <a:r>
              <a:rPr sz="2400" spc="-5" dirty="0">
                <a:latin typeface="Arial"/>
                <a:cs typeface="Arial"/>
              </a:rPr>
              <a:t>focuses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45"/>
              </a:lnSpc>
              <a:tabLst>
                <a:tab pos="2149475" algn="l"/>
              </a:tabLst>
            </a:pPr>
            <a:r>
              <a:rPr sz="2400" spc="-5" dirty="0">
                <a:latin typeface="Arial"/>
                <a:cs typeface="Arial"/>
              </a:rPr>
              <a:t>anim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3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</a:t>
            </a:r>
            <a:r>
              <a:rPr sz="2400" dirty="0">
                <a:latin typeface="Arial"/>
                <a:cs typeface="Arial"/>
              </a:rPr>
              <a:t>lfar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by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0319" y="5366080"/>
            <a:ext cx="6465570" cy="748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845"/>
              </a:lnSpc>
              <a:spcBef>
                <a:spcPts val="100"/>
              </a:spcBef>
              <a:tabLst>
                <a:tab pos="470534" algn="l"/>
                <a:tab pos="2411095" algn="l"/>
                <a:tab pos="4459605" algn="l"/>
                <a:tab pos="5932170" algn="l"/>
              </a:tabLst>
            </a:pP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	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usta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nab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lit</a:t>
            </a:r>
            <a:r>
              <a:rPr sz="2400" spc="-18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	e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viro</a:t>
            </a:r>
            <a:r>
              <a:rPr sz="2400" spc="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mental	pr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tection	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R="5715" algn="r">
              <a:lnSpc>
                <a:spcPts val="2845"/>
              </a:lnSpc>
              <a:tabLst>
                <a:tab pos="1295400" algn="l"/>
                <a:tab pos="3278504" algn="l"/>
                <a:tab pos="5547995" algn="l"/>
              </a:tabLst>
            </a:pP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ducing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3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elim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nating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chemical</a:t>
            </a:r>
            <a:r>
              <a:rPr sz="2400" spc="3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inp</a:t>
            </a:r>
            <a:r>
              <a:rPr sz="2400" spc="-1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ts	</a:t>
            </a:r>
            <a:r>
              <a:rPr sz="2400" spc="-5" dirty="0">
                <a:latin typeface="Arial"/>
                <a:cs typeface="Arial"/>
              </a:rPr>
              <a:t>such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900" y="6078473"/>
            <a:ext cx="32594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as fertilizers,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pesticides.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6900" y="800227"/>
            <a:ext cx="8744585" cy="109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ntinu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d…………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Production, import and use of </a:t>
            </a:r>
            <a:r>
              <a:rPr sz="2400" dirty="0">
                <a:latin typeface="Arial"/>
                <a:cs typeface="Arial"/>
              </a:rPr>
              <a:t>the harmful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chemicals should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8354" y="403987"/>
            <a:ext cx="33616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5" dirty="0">
                <a:solidFill>
                  <a:srgbClr val="000000"/>
                </a:solidFill>
              </a:rPr>
              <a:t>Industrial</a:t>
            </a:r>
            <a:r>
              <a:rPr sz="4000" spc="-415" dirty="0">
                <a:solidFill>
                  <a:srgbClr val="000000"/>
                </a:solidFill>
              </a:rPr>
              <a:t> </a:t>
            </a:r>
            <a:r>
              <a:rPr sz="4000" spc="-125" dirty="0">
                <a:solidFill>
                  <a:srgbClr val="000000"/>
                </a:solidFill>
              </a:rPr>
              <a:t>sector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37691" y="1363472"/>
            <a:ext cx="65874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  <a:tab pos="3100705" algn="l"/>
                <a:tab pos="4536440" algn="l"/>
              </a:tabLst>
            </a:pP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5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tr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cre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tes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em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m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nt,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7754" y="1363472"/>
            <a:ext cx="1668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0896" y="1790192"/>
            <a:ext cx="44215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2255" algn="l"/>
                <a:tab pos="3296920" algn="l"/>
              </a:tabLst>
            </a:pP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rt</a:t>
            </a:r>
            <a:r>
              <a:rPr sz="2800" spc="-200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ot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gender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88756" y="1790192"/>
            <a:ext cx="1016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0896" y="2216607"/>
            <a:ext cx="45154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19935" algn="l"/>
                <a:tab pos="2957195" algn="l"/>
              </a:tabLst>
            </a:pPr>
            <a:r>
              <a:rPr sz="2800" dirty="0">
                <a:latin typeface="Arial"/>
                <a:cs typeface="Arial"/>
              </a:rPr>
              <a:t>standards,	</a:t>
            </a:r>
            <a:r>
              <a:rPr sz="2800" spc="-5" dirty="0">
                <a:latin typeface="Arial"/>
                <a:cs typeface="Arial"/>
              </a:rPr>
              <a:t>and	enhances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5589" y="1790192"/>
            <a:ext cx="24796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990" marR="5080" indent="-161925">
              <a:lnSpc>
                <a:spcPct val="100000"/>
              </a:lnSpc>
              <a:spcBef>
                <a:spcPts val="95"/>
              </a:spcBef>
              <a:tabLst>
                <a:tab pos="1871980" algn="l"/>
              </a:tabLst>
            </a:pP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q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204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and  greater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7691" y="2541168"/>
            <a:ext cx="6142355" cy="108331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05"/>
              </a:spcBef>
            </a:pPr>
            <a:r>
              <a:rPr sz="2800" spc="-5" dirty="0">
                <a:latin typeface="Arial"/>
                <a:cs typeface="Arial"/>
              </a:rPr>
              <a:t>education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healthcare.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0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Industrial </a:t>
            </a:r>
            <a:r>
              <a:rPr sz="2800" spc="-5" dirty="0">
                <a:latin typeface="Arial"/>
                <a:cs typeface="Arial"/>
              </a:rPr>
              <a:t>processes </a:t>
            </a:r>
            <a:r>
              <a:rPr sz="2800" dirty="0">
                <a:latin typeface="Arial"/>
                <a:cs typeface="Arial"/>
              </a:rPr>
              <a:t>poses</a:t>
            </a:r>
            <a:r>
              <a:rPr sz="2800" spc="114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negative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27569" y="2216607"/>
            <a:ext cx="2379980" cy="1407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9125">
              <a:lnSpc>
                <a:spcPct val="100000"/>
              </a:lnSpc>
              <a:spcBef>
                <a:spcPts val="95"/>
              </a:spcBef>
              <a:tabLst>
                <a:tab pos="2070100" algn="l"/>
              </a:tabLst>
            </a:pP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cess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Arial"/>
                <a:cs typeface="Arial"/>
              </a:rPr>
              <a:t>environmental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7691" y="3599129"/>
            <a:ext cx="8654415" cy="1833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impacts, causing </a:t>
            </a:r>
            <a:r>
              <a:rPr sz="2800" spc="-5" dirty="0">
                <a:latin typeface="Arial"/>
                <a:cs typeface="Arial"/>
              </a:rPr>
              <a:t>climate change, </a:t>
            </a:r>
            <a:r>
              <a:rPr sz="2800" dirty="0">
                <a:latin typeface="Arial"/>
                <a:cs typeface="Arial"/>
              </a:rPr>
              <a:t>loss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natural  resources, </a:t>
            </a:r>
            <a:r>
              <a:rPr sz="2800" spc="-40" dirty="0">
                <a:latin typeface="Arial"/>
                <a:cs typeface="Arial"/>
              </a:rPr>
              <a:t>air,</a:t>
            </a:r>
            <a:r>
              <a:rPr sz="2800" spc="69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soil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water </a:t>
            </a:r>
            <a:r>
              <a:rPr sz="2800" dirty="0">
                <a:latin typeface="Arial"/>
                <a:cs typeface="Arial"/>
              </a:rPr>
              <a:t>pollution and  extinction of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species.</a:t>
            </a: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Pollution </a:t>
            </a:r>
            <a:r>
              <a:rPr sz="2800" dirty="0">
                <a:latin typeface="Arial"/>
                <a:cs typeface="Arial"/>
              </a:rPr>
              <a:t>contributed is industry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specific.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3194</Words>
  <Application>Microsoft Office PowerPoint</Application>
  <PresentationFormat>Custom</PresentationFormat>
  <Paragraphs>362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arial</vt:lpstr>
      <vt:lpstr>Calibri</vt:lpstr>
      <vt:lpstr>Carlito</vt:lpstr>
      <vt:lpstr>Trebuchet MS</vt:lpstr>
      <vt:lpstr>Wingdings</vt:lpstr>
      <vt:lpstr>Office Theme</vt:lpstr>
      <vt:lpstr>PowerPoint Presentation</vt:lpstr>
      <vt:lpstr>What are the sectors of Environmental Implications?</vt:lpstr>
      <vt:lpstr>PowerPoint Presentation</vt:lpstr>
      <vt:lpstr>Describe the impacts of Agricultural sector on environment</vt:lpstr>
      <vt:lpstr>Describe the impacts of Agricultural sector on environment</vt:lpstr>
      <vt:lpstr>Agricultural Sector</vt:lpstr>
      <vt:lpstr>What measures can be taken in Agricultural sector  to protect the environment?</vt:lpstr>
      <vt:lpstr>What measures can be taken in Agricultural sector?</vt:lpstr>
      <vt:lpstr>Industrial sector</vt:lpstr>
      <vt:lpstr>PowerPoint Presentation</vt:lpstr>
      <vt:lpstr>Pollutants from Different Industries</vt:lpstr>
      <vt:lpstr>Water Pollution by Industries in Bangladesh (http://reedconsultingbd.com/media/k2/attachments/Are_textile_industries_the_main_so  urce_of_water_pollution_in_Bangladesh_March_Final_2011.pdf)</vt:lpstr>
      <vt:lpstr>What are the effects of Mining Industry on  the environment? Explain</vt:lpstr>
      <vt:lpstr>What are the effects of Mining Industry on  the environment? Explain</vt:lpstr>
      <vt:lpstr>What measures can be taken in Industrial sector to  protect the environment?</vt:lpstr>
      <vt:lpstr>Tourism Industry</vt:lpstr>
      <vt:lpstr>Impacts in Transport sector</vt:lpstr>
      <vt:lpstr>PowerPoint Presentation</vt:lpstr>
      <vt:lpstr>PowerPoint Presentation</vt:lpstr>
      <vt:lpstr>Impacts of Transportation sector on Environment  How Transportation sector change the quality of air?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Some measures in Transport Sector</vt:lpstr>
      <vt:lpstr>Impacts in Energy Sector</vt:lpstr>
      <vt:lpstr>Nuclear</vt:lpstr>
      <vt:lpstr>EIA Methods</vt:lpstr>
      <vt:lpstr>EIA Methods</vt:lpstr>
      <vt:lpstr>EIA methods</vt:lpstr>
      <vt:lpstr>Checklists</vt:lpstr>
      <vt:lpstr>Checklists</vt:lpstr>
      <vt:lpstr>Checklists</vt:lpstr>
      <vt:lpstr>Matrices</vt:lpstr>
      <vt:lpstr>PowerPoint Presentation</vt:lpstr>
      <vt:lpstr>Networks/Flowcharts</vt:lpstr>
      <vt:lpstr>Networks</vt:lpstr>
      <vt:lpstr>PowerPoint Presentation</vt:lpstr>
      <vt:lpstr>Networks/Flowcharts</vt:lpstr>
      <vt:lpstr>PowerPoint Presentation</vt:lpstr>
      <vt:lpstr>PowerPoint Presentation</vt:lpstr>
      <vt:lpstr>EES (Environmental Effect Study)</vt:lpstr>
      <vt:lpstr>Impact Evaluation</vt:lpstr>
      <vt:lpstr>Impact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437: Environmental and  Sustainable Management</dc:title>
  <dc:creator>AB-4_DIU</dc:creator>
  <cp:lastModifiedBy>419042407 - Shahrin Islam - 0419042407</cp:lastModifiedBy>
  <cp:revision>5</cp:revision>
  <dcterms:created xsi:type="dcterms:W3CDTF">2021-08-07T15:05:02Z</dcterms:created>
  <dcterms:modified xsi:type="dcterms:W3CDTF">2021-08-22T11:18:13Z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2021-08-07T00:00:00Z</vt:filetime>
  </property>
</Properties>
</file>