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62" r:id="rId3"/>
    <p:sldId id="263" r:id="rId4"/>
    <p:sldId id="264" r:id="rId5"/>
    <p:sldId id="309" r:id="rId6"/>
    <p:sldId id="299" r:id="rId7"/>
    <p:sldId id="298" r:id="rId8"/>
    <p:sldId id="265" r:id="rId9"/>
    <p:sldId id="266" r:id="rId10"/>
    <p:sldId id="267" r:id="rId11"/>
    <p:sldId id="268" r:id="rId12"/>
    <p:sldId id="269" r:id="rId13"/>
    <p:sldId id="270" r:id="rId14"/>
    <p:sldId id="271" r:id="rId15"/>
    <p:sldId id="307" r:id="rId16"/>
    <p:sldId id="308" r:id="rId17"/>
    <p:sldId id="300" r:id="rId18"/>
    <p:sldId id="273" r:id="rId19"/>
    <p:sldId id="274" r:id="rId20"/>
    <p:sldId id="301" r:id="rId21"/>
    <p:sldId id="302" r:id="rId22"/>
    <p:sldId id="275" r:id="rId23"/>
    <p:sldId id="276" r:id="rId24"/>
    <p:sldId id="304" r:id="rId25"/>
    <p:sldId id="277" r:id="rId26"/>
    <p:sldId id="278" r:id="rId27"/>
    <p:sldId id="303" r:id="rId28"/>
    <p:sldId id="279" r:id="rId29"/>
    <p:sldId id="281" r:id="rId30"/>
    <p:sldId id="282" r:id="rId31"/>
    <p:sldId id="283" r:id="rId32"/>
    <p:sldId id="305" r:id="rId33"/>
    <p:sldId id="284" r:id="rId34"/>
    <p:sldId id="285" r:id="rId35"/>
    <p:sldId id="286" r:id="rId36"/>
    <p:sldId id="306" r:id="rId37"/>
    <p:sldId id="287" r:id="rId38"/>
    <p:sldId id="288" r:id="rId39"/>
    <p:sldId id="291" r:id="rId40"/>
    <p:sldId id="292" r:id="rId41"/>
    <p:sldId id="293" r:id="rId42"/>
    <p:sldId id="297" r:id="rId43"/>
    <p:sldId id="294" r:id="rId44"/>
    <p:sldId id="295" r:id="rId45"/>
    <p:sldId id="29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8E3DE-05CC-46A1-8D14-864948C60887}"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135E5-3090-4DBA-BB16-2F304BD31CE8}" type="slidenum">
              <a:rPr lang="en-US" smtClean="0"/>
              <a:t>‹#›</a:t>
            </a:fld>
            <a:endParaRPr lang="en-US"/>
          </a:p>
        </p:txBody>
      </p:sp>
    </p:spTree>
    <p:extLst>
      <p:ext uri="{BB962C8B-B14F-4D97-AF65-F5344CB8AC3E}">
        <p14:creationId xmlns:p14="http://schemas.microsoft.com/office/powerpoint/2010/main" val="29701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5/19/2022</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5/19/2022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5/19/2022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5/19/2022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5/19/2022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5/19/2022</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image.slidesharecdn.com/shrinatha-151108155210-lva1-app6891/95/food-spoilage-microbiology-24-638.jpg?cb=144699836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image.slidesharecdn.com/shrinatha-151108155210-lva1-app6891/95/food-spoilage-microbiology-29-638.jpg?cb=1446998369" TargetMode="External"/><Relationship Id="rId2" Type="http://schemas.openxmlformats.org/officeDocument/2006/relationships/hyperlink" Target="https://image.slidesharecdn.com/shrinatha-151108155210-lva1-app6891/95/food-spoilage-microbiology-28-638.jpg?cb=144699836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Xerophile" TargetMode="External"/><Relationship Id="rId2" Type="http://schemas.openxmlformats.org/officeDocument/2006/relationships/hyperlink" Target="https://en.wikipedia.org/wiki/Greek_language" TargetMode="External"/><Relationship Id="rId1" Type="http://schemas.openxmlformats.org/officeDocument/2006/relationships/slideLayout" Target="../slideLayouts/slideLayout2.xml"/><Relationship Id="rId6" Type="http://schemas.openxmlformats.org/officeDocument/2006/relationships/hyperlink" Target="https://en.wikipedia.org/wiki/Halophile" TargetMode="External"/><Relationship Id="rId5" Type="http://schemas.openxmlformats.org/officeDocument/2006/relationships/hyperlink" Target="https://en.wikipedia.org/wiki/Water_activity" TargetMode="External"/><Relationship Id="rId4" Type="http://schemas.openxmlformats.org/officeDocument/2006/relationships/hyperlink" Target="https://en.wikipedia.org/wiki/Extremophil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mericannutritionassociation.org/newsletter/science-probiotic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Penicillium_notatum" TargetMode="External"/><Relationship Id="rId3" Type="http://schemas.openxmlformats.org/officeDocument/2006/relationships/hyperlink" Target="https://en.wikipedia.org/wiki/Aspergillus_oryzae" TargetMode="External"/><Relationship Id="rId7" Type="http://schemas.openxmlformats.org/officeDocument/2006/relationships/hyperlink" Target="https://en.wikipedia.org/wiki/Candida_stellata" TargetMode="External"/><Relationship Id="rId2" Type="http://schemas.openxmlformats.org/officeDocument/2006/relationships/hyperlink" Target="https://en.wikipedia.org/wiki/Penicillium_roqueforti" TargetMode="External"/><Relationship Id="rId1" Type="http://schemas.openxmlformats.org/officeDocument/2006/relationships/slideLayout" Target="../slideLayouts/slideLayout2.xml"/><Relationship Id="rId6" Type="http://schemas.openxmlformats.org/officeDocument/2006/relationships/hyperlink" Target="https://en.wikipedia.org/wiki/Penicillium_chrysogenum" TargetMode="External"/><Relationship Id="rId5" Type="http://schemas.openxmlformats.org/officeDocument/2006/relationships/hyperlink" Target="https://en.wikipedia.org/wiki/Saccharomyces_pastorianus" TargetMode="External"/><Relationship Id="rId4" Type="http://schemas.openxmlformats.org/officeDocument/2006/relationships/hyperlink" Target="https://en.wikipedia.org/wiki/Rhizopus_oryz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981200"/>
            <a:ext cx="6553200" cy="1066800"/>
          </a:xfrm>
          <a:solidFill>
            <a:srgbClr val="FFFF00"/>
          </a:solidFill>
        </p:spPr>
        <p:txBody>
          <a:bodyPr>
            <a:normAutofit/>
          </a:bodyPr>
          <a:lstStyle/>
          <a:p>
            <a:pPr algn="ctr"/>
            <a:r>
              <a:rPr lang="en-US" sz="3200" dirty="0" smtClean="0">
                <a:ln w="11430"/>
                <a:solidFill>
                  <a:schemeClr val="tx1"/>
                </a:solidFill>
                <a:effectLst>
                  <a:outerShdw blurRad="50800" dist="39000" dir="5460000" algn="tl">
                    <a:srgbClr val="000000">
                      <a:alpha val="38000"/>
                    </a:srgbClr>
                  </a:outerShdw>
                </a:effectLst>
              </a:rPr>
              <a:t>Today’s Topic:</a:t>
            </a:r>
            <a:br>
              <a:rPr lang="en-US" sz="3200" dirty="0" smtClean="0">
                <a:ln w="11430"/>
                <a:solidFill>
                  <a:schemeClr val="tx1"/>
                </a:solidFill>
                <a:effectLst>
                  <a:outerShdw blurRad="50800" dist="39000" dir="5460000" algn="tl">
                    <a:srgbClr val="000000">
                      <a:alpha val="38000"/>
                    </a:srgbClr>
                  </a:outerShdw>
                </a:effectLst>
              </a:rPr>
            </a:br>
            <a:r>
              <a:rPr lang="en-US" sz="3200" dirty="0" smtClean="0">
                <a:ln w="11430"/>
                <a:solidFill>
                  <a:schemeClr val="tx1"/>
                </a:solidFill>
                <a:effectLst>
                  <a:outerShdw blurRad="50800" dist="39000" dir="5460000" algn="tl">
                    <a:srgbClr val="000000">
                      <a:alpha val="38000"/>
                    </a:srgbClr>
                  </a:outerShdw>
                </a:effectLst>
              </a:rPr>
              <a:t>spoilage of Storage foods</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84222"/>
            <a:ext cx="4191000" cy="457200"/>
          </a:xfrm>
          <a:solidFill>
            <a:srgbClr val="FFFF00"/>
          </a:solidFill>
        </p:spPr>
        <p:txBody>
          <a:bodyPr>
            <a:normAutofit fontScale="90000"/>
          </a:bodyPr>
          <a:lstStyle/>
          <a:p>
            <a:r>
              <a:rPr lang="en-US" dirty="0">
                <a:solidFill>
                  <a:srgbClr val="FF0000"/>
                </a:solidFill>
              </a:rPr>
              <a:t>(b). </a:t>
            </a:r>
            <a:r>
              <a:rPr lang="en-US" b="1" dirty="0">
                <a:solidFill>
                  <a:srgbClr val="FF0000"/>
                </a:solidFill>
              </a:rPr>
              <a:t>Enzyme activity</a:t>
            </a:r>
            <a:r>
              <a:rPr lang="en-US" dirty="0">
                <a:solidFill>
                  <a:srgbClr val="FF0000"/>
                </a:solidFill>
              </a:rPr>
              <a:t>:</a:t>
            </a:r>
            <a:endParaRPr lang="en-US" dirty="0"/>
          </a:p>
        </p:txBody>
      </p:sp>
      <p:sp>
        <p:nvSpPr>
          <p:cNvPr id="3" name="Content Placeholder 2"/>
          <p:cNvSpPr>
            <a:spLocks noGrp="1"/>
          </p:cNvSpPr>
          <p:nvPr>
            <p:ph idx="1"/>
          </p:nvPr>
        </p:nvSpPr>
        <p:spPr>
          <a:xfrm>
            <a:off x="533400" y="1676400"/>
            <a:ext cx="11049000" cy="5029200"/>
          </a:xfrm>
        </p:spPr>
        <p:txBody>
          <a:bodyPr>
            <a:normAutofit/>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Action </a:t>
            </a:r>
            <a:r>
              <a:rPr lang="en-US" dirty="0">
                <a:solidFill>
                  <a:srgbClr val="FF0000"/>
                </a:solidFill>
                <a:latin typeface="Times New Roman" panose="02020603050405020304" pitchFamily="18" charset="0"/>
                <a:cs typeface="Times New Roman" panose="02020603050405020304" pitchFamily="18" charset="0"/>
              </a:rPr>
              <a:t>of enzymes </a:t>
            </a:r>
            <a:r>
              <a:rPr lang="en-US" dirty="0">
                <a:latin typeface="Times New Roman" panose="02020603050405020304" pitchFamily="18" charset="0"/>
                <a:cs typeface="Times New Roman" panose="02020603050405020304" pitchFamily="18" charset="0"/>
              </a:rPr>
              <a:t>found inherently in plant or animal tissues start the decomposition of various food components after death of plant or animal.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Browning: </a:t>
            </a:r>
          </a:p>
          <a:p>
            <a:pPr marL="0" indent="0">
              <a:buNone/>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you cut or bruise food such as apple or yam, the exposed surface will discolor and </a:t>
            </a:r>
            <a:r>
              <a:rPr lang="en-US" dirty="0">
                <a:solidFill>
                  <a:srgbClr val="FF0000"/>
                </a:solidFill>
                <a:latin typeface="Times New Roman" panose="02020603050405020304" pitchFamily="18" charset="0"/>
                <a:cs typeface="Times New Roman" panose="02020603050405020304" pitchFamily="18" charset="0"/>
              </a:rPr>
              <a:t>turn brownish </a:t>
            </a:r>
            <a:r>
              <a:rPr lang="en-US" dirty="0">
                <a:latin typeface="Times New Roman" panose="02020603050405020304" pitchFamily="18" charset="0"/>
                <a:cs typeface="Times New Roman" panose="02020603050405020304" pitchFamily="18" charset="0"/>
              </a:rPr>
              <a:t>due to the activity of enzymes (</a:t>
            </a:r>
            <a:r>
              <a:rPr lang="en-US" dirty="0" err="1">
                <a:latin typeface="Times New Roman" panose="02020603050405020304" pitchFamily="18" charset="0"/>
                <a:cs typeface="Times New Roman" panose="02020603050405020304" pitchFamily="18" charset="0"/>
              </a:rPr>
              <a:t>phenolase</a:t>
            </a:r>
            <a:r>
              <a:rPr lang="en-US" dirty="0">
                <a:latin typeface="Times New Roman" panose="02020603050405020304" pitchFamily="18" charset="0"/>
                <a:cs typeface="Times New Roman" panose="02020603050405020304" pitchFamily="18" charset="0"/>
              </a:rPr>
              <a:t>, peroxidase and polyphenol oxidase</a:t>
            </a:r>
            <a:r>
              <a:rPr lang="en-US" dirty="0" smtClean="0">
                <a:latin typeface="Times New Roman" panose="02020603050405020304" pitchFamily="18" charset="0"/>
                <a:cs typeface="Times New Roman" panose="02020603050405020304" pitchFamily="18" charset="0"/>
              </a:rPr>
              <a:t>).</a:t>
            </a:r>
          </a:p>
          <a:p>
            <a:pPr marL="0" indent="0">
              <a:buNone/>
            </a:pPr>
            <a:r>
              <a:rPr lang="en-US" b="1" dirty="0" smtClean="0">
                <a:latin typeface="Times New Roman" panose="02020603050405020304" pitchFamily="18" charset="0"/>
                <a:cs typeface="Times New Roman" panose="02020603050405020304" pitchFamily="18" charset="0"/>
              </a:rPr>
              <a:t>Ripening: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Enzymes are involved in the process that causes ripening in certain foods such as fruits and vegetables. For example, </a:t>
            </a:r>
            <a:r>
              <a:rPr lang="en-US" dirty="0">
                <a:solidFill>
                  <a:srgbClr val="FF0000"/>
                </a:solidFill>
                <a:latin typeface="Times New Roman" panose="02020603050405020304" pitchFamily="18" charset="0"/>
                <a:cs typeface="Times New Roman" panose="02020603050405020304" pitchFamily="18" charset="0"/>
              </a:rPr>
              <a:t>unripe bananas contain starch which is gradually converted to </a:t>
            </a:r>
            <a:r>
              <a:rPr lang="en-US" dirty="0" smtClean="0">
                <a:solidFill>
                  <a:srgbClr val="FF0000"/>
                </a:solidFill>
                <a:latin typeface="Times New Roman" panose="02020603050405020304" pitchFamily="18" charset="0"/>
                <a:cs typeface="Times New Roman" panose="02020603050405020304" pitchFamily="18" charset="0"/>
              </a:rPr>
              <a:t>sugars.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8600" y="119082"/>
            <a:ext cx="8229600" cy="487362"/>
          </a:xfrm>
          <a:prstGeom prst="rect">
            <a:avLst/>
          </a:prstGeom>
          <a:solidFill>
            <a:srgbClr val="FF0000"/>
          </a:solidFill>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bg1"/>
                </a:solidFill>
              </a:rPr>
              <a:t>Causes of food spoilage(Cont.)</a:t>
            </a:r>
            <a:endParaRPr lang="en-US" b="1" dirty="0">
              <a:solidFill>
                <a:schemeClr val="bg1"/>
              </a:solidFill>
            </a:endParaRPr>
          </a:p>
        </p:txBody>
      </p:sp>
    </p:spTree>
    <p:extLst>
      <p:ext uri="{BB962C8B-B14F-4D97-AF65-F5344CB8AC3E}">
        <p14:creationId xmlns:p14="http://schemas.microsoft.com/office/powerpoint/2010/main" val="210373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60422"/>
            <a:ext cx="5029200" cy="381000"/>
          </a:xfrm>
          <a:solidFill>
            <a:srgbClr val="FFFF00"/>
          </a:solidFill>
        </p:spPr>
        <p:txBody>
          <a:bodyPr>
            <a:normAutofit fontScale="90000"/>
          </a:bodyPr>
          <a:lstStyle/>
          <a:p>
            <a:r>
              <a:rPr lang="en-US" dirty="0">
                <a:solidFill>
                  <a:srgbClr val="FF0000"/>
                </a:solidFill>
              </a:rPr>
              <a:t>(c). </a:t>
            </a:r>
            <a:r>
              <a:rPr lang="en-US" b="1" dirty="0">
                <a:solidFill>
                  <a:srgbClr val="FF0000"/>
                </a:solidFill>
              </a:rPr>
              <a:t>Chemical reactions:</a:t>
            </a:r>
            <a:endParaRPr lang="en-US" dirty="0"/>
          </a:p>
        </p:txBody>
      </p:sp>
      <p:sp>
        <p:nvSpPr>
          <p:cNvPr id="3" name="Content Placeholder 2"/>
          <p:cNvSpPr>
            <a:spLocks noGrp="1"/>
          </p:cNvSpPr>
          <p:nvPr>
            <p:ph idx="1"/>
          </p:nvPr>
        </p:nvSpPr>
        <p:spPr>
          <a:xfrm>
            <a:off x="381000" y="1295400"/>
            <a:ext cx="11125200" cy="5562600"/>
          </a:xfrm>
        </p:spPr>
        <p:txBody>
          <a:bodyPr>
            <a:normAutofit/>
          </a:bodyPr>
          <a:lstStyle/>
          <a:p>
            <a:pPr marL="0" indent="0">
              <a:buNone/>
            </a:pPr>
            <a:r>
              <a:rPr lang="en-US" dirty="0" smtClean="0"/>
              <a:t>These </a:t>
            </a:r>
            <a:r>
              <a:rPr lang="en-US" dirty="0"/>
              <a:t>are reactions that are </a:t>
            </a:r>
            <a:r>
              <a:rPr lang="en-US" dirty="0">
                <a:solidFill>
                  <a:srgbClr val="FF0000"/>
                </a:solidFill>
              </a:rPr>
              <a:t>not </a:t>
            </a:r>
            <a:r>
              <a:rPr lang="en-US" dirty="0" err="1">
                <a:solidFill>
                  <a:srgbClr val="FF0000"/>
                </a:solidFill>
              </a:rPr>
              <a:t>catalysed</a:t>
            </a:r>
            <a:r>
              <a:rPr lang="en-US" dirty="0">
                <a:solidFill>
                  <a:srgbClr val="FF0000"/>
                </a:solidFill>
              </a:rPr>
              <a:t> by enzymes</a:t>
            </a:r>
            <a:r>
              <a:rPr lang="en-US" dirty="0"/>
              <a:t>.,</a:t>
            </a:r>
            <a:r>
              <a:rPr lang="en-US" dirty="0" err="1"/>
              <a:t>e.g</a:t>
            </a:r>
            <a:r>
              <a:rPr lang="en-US" dirty="0"/>
              <a:t>. oxidation of </a:t>
            </a:r>
            <a:r>
              <a:rPr lang="en-US" dirty="0" smtClean="0"/>
              <a:t>fat.</a:t>
            </a:r>
          </a:p>
          <a:p>
            <a:r>
              <a:rPr lang="en-US" dirty="0"/>
              <a:t>The qualities of foods </a:t>
            </a:r>
            <a:r>
              <a:rPr lang="en-US" dirty="0">
                <a:solidFill>
                  <a:srgbClr val="FF0000"/>
                </a:solidFill>
              </a:rPr>
              <a:t>deteriorate due to chemical reactions </a:t>
            </a:r>
            <a:r>
              <a:rPr lang="en-US" dirty="0"/>
              <a:t>of the constituents of </a:t>
            </a:r>
            <a:r>
              <a:rPr lang="en-US" dirty="0" smtClean="0"/>
              <a:t>food.</a:t>
            </a:r>
          </a:p>
          <a:p>
            <a:r>
              <a:rPr lang="en-US" dirty="0" smtClean="0"/>
              <a:t>The </a:t>
            </a:r>
            <a:r>
              <a:rPr lang="en-US" dirty="0">
                <a:solidFill>
                  <a:srgbClr val="FF0000"/>
                </a:solidFill>
              </a:rPr>
              <a:t>unsaturated fatty acid </a:t>
            </a:r>
            <a:r>
              <a:rPr lang="en-US" dirty="0"/>
              <a:t>components undergo oxidation due to exposure to atmospheric </a:t>
            </a:r>
            <a:r>
              <a:rPr lang="en-US" dirty="0" smtClean="0"/>
              <a:t>air.(</a:t>
            </a:r>
            <a:r>
              <a:rPr lang="en-US" dirty="0" smtClean="0">
                <a:solidFill>
                  <a:srgbClr val="FF0000"/>
                </a:solidFill>
              </a:rPr>
              <a:t>Rancidity</a:t>
            </a:r>
            <a:r>
              <a:rPr lang="en-US" dirty="0" smtClean="0"/>
              <a:t>)</a:t>
            </a:r>
          </a:p>
          <a:p>
            <a:r>
              <a:rPr lang="en-US" dirty="0" smtClean="0"/>
              <a:t>Free </a:t>
            </a:r>
            <a:r>
              <a:rPr lang="en-US" dirty="0"/>
              <a:t>fatty acids released due to </a:t>
            </a:r>
            <a:r>
              <a:rPr lang="en-US" dirty="0">
                <a:solidFill>
                  <a:srgbClr val="FF0000"/>
                </a:solidFill>
              </a:rPr>
              <a:t>hydrolytic reactions </a:t>
            </a:r>
            <a:r>
              <a:rPr lang="en-US" dirty="0"/>
              <a:t>causing odor as well as undesirable changes in the texture of food.</a:t>
            </a:r>
          </a:p>
          <a:p>
            <a:r>
              <a:rPr lang="en-US" dirty="0"/>
              <a:t>Chemical reactions also include </a:t>
            </a:r>
            <a:r>
              <a:rPr lang="en-US" dirty="0">
                <a:solidFill>
                  <a:srgbClr val="FF0000"/>
                </a:solidFill>
              </a:rPr>
              <a:t>losses of vitamins </a:t>
            </a:r>
            <a:r>
              <a:rPr lang="en-US" dirty="0"/>
              <a:t>due to oxidation or </a:t>
            </a:r>
            <a:r>
              <a:rPr lang="en-US" dirty="0" smtClean="0"/>
              <a:t>light.</a:t>
            </a:r>
          </a:p>
          <a:p>
            <a:r>
              <a:rPr lang="en-US" dirty="0" smtClean="0"/>
              <a:t>Chemical </a:t>
            </a:r>
            <a:r>
              <a:rPr lang="en-US" dirty="0"/>
              <a:t>reactions can be prevented by using antioxidants and proper packaging</a:t>
            </a:r>
            <a:r>
              <a:rPr lang="en-US" dirty="0" smtClean="0"/>
              <a:t>.</a:t>
            </a:r>
            <a:endParaRPr lang="en-US" dirty="0"/>
          </a:p>
          <a:p>
            <a:endParaRPr lang="en-US" dirty="0"/>
          </a:p>
          <a:p>
            <a:pPr marL="0" indent="0">
              <a:buNone/>
            </a:pPr>
            <a:endParaRPr lang="en-US" dirty="0"/>
          </a:p>
        </p:txBody>
      </p:sp>
      <p:sp>
        <p:nvSpPr>
          <p:cNvPr id="4" name="Title 1"/>
          <p:cNvSpPr txBox="1">
            <a:spLocks/>
          </p:cNvSpPr>
          <p:nvPr/>
        </p:nvSpPr>
        <p:spPr>
          <a:xfrm>
            <a:off x="228600" y="119082"/>
            <a:ext cx="8229600" cy="487362"/>
          </a:xfrm>
          <a:prstGeom prst="rect">
            <a:avLst/>
          </a:prstGeom>
          <a:solidFill>
            <a:srgbClr val="FF0000"/>
          </a:solidFill>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bg1"/>
                </a:solidFill>
              </a:rPr>
              <a:t>Causes of food spoilage(Cont.)</a:t>
            </a:r>
            <a:endParaRPr lang="en-US" b="1" dirty="0">
              <a:solidFill>
                <a:schemeClr val="bg1"/>
              </a:solidFill>
            </a:endParaRPr>
          </a:p>
        </p:txBody>
      </p:sp>
    </p:spTree>
    <p:extLst>
      <p:ext uri="{BB962C8B-B14F-4D97-AF65-F5344CB8AC3E}">
        <p14:creationId xmlns:p14="http://schemas.microsoft.com/office/powerpoint/2010/main" val="27884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836622"/>
            <a:ext cx="2438400" cy="457200"/>
          </a:xfrm>
          <a:solidFill>
            <a:srgbClr val="FFFF00"/>
          </a:solidFill>
        </p:spPr>
        <p:txBody>
          <a:bodyPr>
            <a:normAutofit fontScale="90000"/>
          </a:bodyPr>
          <a:lstStyle/>
          <a:p>
            <a:r>
              <a:rPr lang="en-US" dirty="0">
                <a:solidFill>
                  <a:srgbClr val="FF0000"/>
                </a:solidFill>
              </a:rPr>
              <a:t>(d). </a:t>
            </a:r>
            <a:r>
              <a:rPr lang="en-US" b="1" dirty="0">
                <a:solidFill>
                  <a:srgbClr val="FF0000"/>
                </a:solidFill>
              </a:rPr>
              <a:t>Vermin:</a:t>
            </a:r>
            <a:endParaRPr lang="en-US" dirty="0"/>
          </a:p>
        </p:txBody>
      </p:sp>
      <p:sp>
        <p:nvSpPr>
          <p:cNvPr id="3" name="Content Placeholder 2"/>
          <p:cNvSpPr>
            <a:spLocks noGrp="1"/>
          </p:cNvSpPr>
          <p:nvPr>
            <p:ph idx="1"/>
          </p:nvPr>
        </p:nvSpPr>
        <p:spPr>
          <a:xfrm>
            <a:off x="304800" y="1524000"/>
            <a:ext cx="11277600" cy="5334000"/>
          </a:xfrm>
        </p:spPr>
        <p:txBody>
          <a:bodyPr>
            <a:normAutofit/>
          </a:bodyPr>
          <a:lstStyle/>
          <a:p>
            <a:pPr marL="0" indent="0">
              <a:buNone/>
            </a:pPr>
            <a:r>
              <a:rPr lang="en-US" dirty="0" smtClean="0"/>
              <a:t>Vermin includes </a:t>
            </a:r>
            <a:r>
              <a:rPr lang="en-US" dirty="0"/>
              <a:t>ants, rats, </a:t>
            </a:r>
            <a:r>
              <a:rPr lang="en-US" dirty="0" smtClean="0"/>
              <a:t>cockroaches, </a:t>
            </a:r>
            <a:r>
              <a:rPr lang="en-US" dirty="0"/>
              <a:t>mice, birds, larval stages of some </a:t>
            </a:r>
            <a:r>
              <a:rPr lang="en-US" dirty="0" smtClean="0"/>
              <a:t>insects.</a:t>
            </a:r>
          </a:p>
          <a:p>
            <a:r>
              <a:rPr lang="sw-KE" dirty="0">
                <a:solidFill>
                  <a:srgbClr val="FF0000"/>
                </a:solidFill>
              </a:rPr>
              <a:t>Vermins</a:t>
            </a:r>
            <a:r>
              <a:rPr lang="sw-KE" dirty="0"/>
              <a:t> are particularly destructive to fruits and </a:t>
            </a:r>
            <a:r>
              <a:rPr lang="sw-KE" dirty="0" smtClean="0"/>
              <a:t>vegetables.</a:t>
            </a:r>
          </a:p>
          <a:p>
            <a:r>
              <a:rPr lang="sw-KE" dirty="0" smtClean="0"/>
              <a:t>The </a:t>
            </a:r>
            <a:r>
              <a:rPr lang="sw-KE" dirty="0"/>
              <a:t>loss of food due to vermins varies from </a:t>
            </a:r>
            <a:r>
              <a:rPr lang="sw-KE" dirty="0">
                <a:solidFill>
                  <a:srgbClr val="FF0000"/>
                </a:solidFill>
              </a:rPr>
              <a:t>5 to 30% </a:t>
            </a:r>
            <a:r>
              <a:rPr lang="sw-KE" dirty="0"/>
              <a:t>depending upon the care taken during </a:t>
            </a:r>
            <a:r>
              <a:rPr lang="sw-KE" dirty="0" smtClean="0"/>
              <a:t>storage.</a:t>
            </a:r>
          </a:p>
          <a:p>
            <a:r>
              <a:rPr lang="sw-KE" dirty="0" smtClean="0">
                <a:solidFill>
                  <a:srgbClr val="FF0000"/>
                </a:solidFill>
              </a:rPr>
              <a:t>Insects</a:t>
            </a:r>
            <a:r>
              <a:rPr lang="sw-KE" dirty="0" smtClean="0"/>
              <a:t> </a:t>
            </a:r>
            <a:r>
              <a:rPr lang="sw-KE" dirty="0"/>
              <a:t>cause greater damage by </a:t>
            </a:r>
            <a:r>
              <a:rPr lang="sw-KE" dirty="0">
                <a:solidFill>
                  <a:srgbClr val="FF0000"/>
                </a:solidFill>
              </a:rPr>
              <a:t>brusing and cutting</a:t>
            </a:r>
            <a:r>
              <a:rPr lang="sw-KE" dirty="0"/>
              <a:t>, thus exposing them to microbial </a:t>
            </a:r>
            <a:r>
              <a:rPr lang="sw-KE" dirty="0" smtClean="0"/>
              <a:t>atatck.</a:t>
            </a:r>
          </a:p>
          <a:p>
            <a:r>
              <a:rPr lang="sw-KE" dirty="0" smtClean="0"/>
              <a:t>On </a:t>
            </a:r>
            <a:r>
              <a:rPr lang="sw-KE" dirty="0"/>
              <a:t>the otherhand, </a:t>
            </a:r>
            <a:r>
              <a:rPr lang="sw-KE" dirty="0">
                <a:solidFill>
                  <a:srgbClr val="FF0000"/>
                </a:solidFill>
              </a:rPr>
              <a:t>rodent</a:t>
            </a:r>
            <a:r>
              <a:rPr lang="sw-KE" dirty="0"/>
              <a:t> consuming considerable quantity of food also contaminate the food through their droppings, urine and filth. Rodents are also carries of pathogenic bacteria.</a:t>
            </a:r>
            <a:endParaRPr lang="en-US" dirty="0"/>
          </a:p>
          <a:p>
            <a:r>
              <a:rPr lang="sw-KE" dirty="0"/>
              <a:t>Insect infestations in grains, dry fruits, spices are generally controlled by </a:t>
            </a:r>
            <a:r>
              <a:rPr lang="sw-KE" dirty="0">
                <a:solidFill>
                  <a:srgbClr val="FF0000"/>
                </a:solidFill>
              </a:rPr>
              <a:t>fumigation</a:t>
            </a:r>
            <a:r>
              <a:rPr lang="sw-KE" dirty="0"/>
              <a:t> with methyl bromide, ethylene oxide or propylene oxide. </a:t>
            </a:r>
            <a:endParaRPr lang="en-US" dirty="0"/>
          </a:p>
        </p:txBody>
      </p:sp>
      <p:sp>
        <p:nvSpPr>
          <p:cNvPr id="4" name="Title 1"/>
          <p:cNvSpPr txBox="1">
            <a:spLocks/>
          </p:cNvSpPr>
          <p:nvPr/>
        </p:nvSpPr>
        <p:spPr>
          <a:xfrm>
            <a:off x="228600" y="119082"/>
            <a:ext cx="8229600" cy="487362"/>
          </a:xfrm>
          <a:prstGeom prst="rect">
            <a:avLst/>
          </a:prstGeom>
          <a:solidFill>
            <a:srgbClr val="FF0000"/>
          </a:solidFill>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bg1"/>
                </a:solidFill>
              </a:rPr>
              <a:t>Causes of food spoilage(Cont.)</a:t>
            </a:r>
            <a:endParaRPr lang="en-US" b="1" dirty="0">
              <a:solidFill>
                <a:schemeClr val="bg1"/>
              </a:solidFill>
            </a:endParaRPr>
          </a:p>
        </p:txBody>
      </p:sp>
    </p:spTree>
    <p:extLst>
      <p:ext uri="{BB962C8B-B14F-4D97-AF65-F5344CB8AC3E}">
        <p14:creationId xmlns:p14="http://schemas.microsoft.com/office/powerpoint/2010/main" val="41809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838055"/>
            <a:ext cx="4419600" cy="503238"/>
          </a:xfrm>
          <a:solidFill>
            <a:srgbClr val="FFFF00"/>
          </a:solidFill>
        </p:spPr>
        <p:txBody>
          <a:bodyPr>
            <a:normAutofit fontScale="90000"/>
          </a:bodyPr>
          <a:lstStyle/>
          <a:p>
            <a:r>
              <a:rPr lang="en-US" b="1" dirty="0">
                <a:solidFill>
                  <a:srgbClr val="FF0000"/>
                </a:solidFill>
              </a:rPr>
              <a:t>(e)Mechanical damage</a:t>
            </a:r>
            <a:endParaRPr lang="en-US" dirty="0">
              <a:solidFill>
                <a:srgbClr val="FF0000"/>
              </a:solidFill>
            </a:endParaRPr>
          </a:p>
        </p:txBody>
      </p:sp>
      <p:sp>
        <p:nvSpPr>
          <p:cNvPr id="3" name="Content Placeholder 2"/>
          <p:cNvSpPr>
            <a:spLocks noGrp="1"/>
          </p:cNvSpPr>
          <p:nvPr>
            <p:ph idx="1"/>
          </p:nvPr>
        </p:nvSpPr>
        <p:spPr>
          <a:xfrm>
            <a:off x="533400" y="1828800"/>
            <a:ext cx="11125200" cy="3124200"/>
          </a:xfrm>
        </p:spPr>
        <p:txBody>
          <a:bodyPr/>
          <a:lstStyle/>
          <a:p>
            <a:r>
              <a:rPr lang="en-US" dirty="0" smtClean="0"/>
              <a:t>Mechanical </a:t>
            </a:r>
            <a:r>
              <a:rPr lang="en-US" dirty="0"/>
              <a:t>damage of fruits and vegetables may be resulted </a:t>
            </a:r>
            <a:r>
              <a:rPr lang="en-US" dirty="0">
                <a:solidFill>
                  <a:srgbClr val="FF0000"/>
                </a:solidFill>
              </a:rPr>
              <a:t>during </a:t>
            </a:r>
            <a:r>
              <a:rPr lang="en-US" dirty="0" smtClean="0">
                <a:solidFill>
                  <a:srgbClr val="FF0000"/>
                </a:solidFill>
              </a:rPr>
              <a:t>harvesting</a:t>
            </a:r>
            <a:r>
              <a:rPr lang="en-US" dirty="0" smtClean="0"/>
              <a:t>.</a:t>
            </a:r>
          </a:p>
          <a:p>
            <a:r>
              <a:rPr lang="en-US" dirty="0"/>
              <a:t>M</a:t>
            </a:r>
            <a:r>
              <a:rPr lang="en-US" dirty="0" smtClean="0"/>
              <a:t>echanical </a:t>
            </a:r>
            <a:r>
              <a:rPr lang="en-US" dirty="0"/>
              <a:t>damage </a:t>
            </a:r>
            <a:r>
              <a:rPr lang="en-US" dirty="0" smtClean="0"/>
              <a:t>also caused during </a:t>
            </a:r>
            <a:r>
              <a:rPr lang="en-US" dirty="0"/>
              <a:t>post harvest handling, mainly </a:t>
            </a:r>
            <a:r>
              <a:rPr lang="en-US" dirty="0" smtClean="0">
                <a:solidFill>
                  <a:srgbClr val="FF0000"/>
                </a:solidFill>
              </a:rPr>
              <a:t>transportation</a:t>
            </a:r>
            <a:r>
              <a:rPr lang="en-US" dirty="0" smtClean="0"/>
              <a:t>.</a:t>
            </a:r>
          </a:p>
          <a:p>
            <a:r>
              <a:rPr lang="en-US" dirty="0">
                <a:solidFill>
                  <a:srgbClr val="FF0000"/>
                </a:solidFill>
              </a:rPr>
              <a:t>Proper packaging and post-harvest handling </a:t>
            </a:r>
            <a:r>
              <a:rPr lang="en-US" dirty="0"/>
              <a:t>with care are recommended to reduce post-harvest loss due to mechanical damage.</a:t>
            </a:r>
          </a:p>
          <a:p>
            <a:endParaRPr lang="en-US" dirty="0"/>
          </a:p>
        </p:txBody>
      </p:sp>
      <p:sp>
        <p:nvSpPr>
          <p:cNvPr id="4" name="Title 1"/>
          <p:cNvSpPr txBox="1">
            <a:spLocks/>
          </p:cNvSpPr>
          <p:nvPr/>
        </p:nvSpPr>
        <p:spPr>
          <a:xfrm>
            <a:off x="228600" y="119082"/>
            <a:ext cx="8229600" cy="487362"/>
          </a:xfrm>
          <a:prstGeom prst="rect">
            <a:avLst/>
          </a:prstGeom>
          <a:solidFill>
            <a:srgbClr val="FF0000"/>
          </a:solidFill>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bg1"/>
                </a:solidFill>
              </a:rPr>
              <a:t>Causes of food spoilage(Cont.)</a:t>
            </a:r>
            <a:endParaRPr lang="en-US" b="1" dirty="0">
              <a:solidFill>
                <a:schemeClr val="bg1"/>
              </a:solidFill>
            </a:endParaRPr>
          </a:p>
        </p:txBody>
      </p:sp>
    </p:spTree>
    <p:extLst>
      <p:ext uri="{BB962C8B-B14F-4D97-AF65-F5344CB8AC3E}">
        <p14:creationId xmlns:p14="http://schemas.microsoft.com/office/powerpoint/2010/main" val="15706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782600"/>
            <a:ext cx="4419600" cy="457200"/>
          </a:xfrm>
          <a:solidFill>
            <a:srgbClr val="FFFF00"/>
          </a:solidFill>
        </p:spPr>
        <p:txBody>
          <a:bodyPr>
            <a:normAutofit fontScale="90000"/>
          </a:bodyPr>
          <a:lstStyle/>
          <a:p>
            <a:r>
              <a:rPr lang="en-US" dirty="0">
                <a:solidFill>
                  <a:srgbClr val="FF0000"/>
                </a:solidFill>
              </a:rPr>
              <a:t>(f) </a:t>
            </a:r>
            <a:r>
              <a:rPr lang="en-US" b="1" dirty="0">
                <a:solidFill>
                  <a:srgbClr val="FF0000"/>
                </a:solidFill>
              </a:rPr>
              <a:t>Storage conditions</a:t>
            </a:r>
            <a:endParaRPr lang="en-US" dirty="0">
              <a:solidFill>
                <a:srgbClr val="FF0000"/>
              </a:solidFill>
            </a:endParaRPr>
          </a:p>
        </p:txBody>
      </p:sp>
      <p:sp>
        <p:nvSpPr>
          <p:cNvPr id="3" name="Content Placeholder 2"/>
          <p:cNvSpPr>
            <a:spLocks noGrp="1"/>
          </p:cNvSpPr>
          <p:nvPr>
            <p:ph idx="1"/>
          </p:nvPr>
        </p:nvSpPr>
        <p:spPr>
          <a:xfrm>
            <a:off x="685800" y="1447800"/>
            <a:ext cx="10744200" cy="5257800"/>
          </a:xfrm>
        </p:spPr>
        <p:txBody>
          <a:bodyPr>
            <a:normAutofit/>
          </a:bodyPr>
          <a:lstStyle/>
          <a:p>
            <a:pPr lvl="0" algn="just">
              <a:buNone/>
            </a:pPr>
            <a:r>
              <a:rPr lang="en-US" b="1" dirty="0" smtClean="0">
                <a:solidFill>
                  <a:srgbClr val="FF0000"/>
                </a:solidFill>
              </a:rPr>
              <a:t>Temperature </a:t>
            </a:r>
            <a:endParaRPr lang="en-US" dirty="0">
              <a:solidFill>
                <a:srgbClr val="FF0000"/>
              </a:solidFill>
            </a:endParaRPr>
          </a:p>
          <a:p>
            <a:pPr algn="just"/>
            <a:r>
              <a:rPr lang="en-US" dirty="0"/>
              <a:t>Temperature of storage chamber plays important role in deteriorating quality of foods. The rate of a chemical reaction doubles for every 10</a:t>
            </a:r>
            <a:r>
              <a:rPr lang="en-US" baseline="30000" dirty="0"/>
              <a:t>o</a:t>
            </a:r>
            <a:r>
              <a:rPr lang="en-US" dirty="0"/>
              <a:t>C rise in </a:t>
            </a:r>
            <a:r>
              <a:rPr lang="en-US" dirty="0" smtClean="0"/>
              <a:t>temperature. </a:t>
            </a:r>
          </a:p>
          <a:p>
            <a:pPr algn="just"/>
            <a:r>
              <a:rPr lang="en-US" dirty="0" smtClean="0"/>
              <a:t>Mesophilic microbes </a:t>
            </a:r>
            <a:r>
              <a:rPr lang="en-US" dirty="0"/>
              <a:t>that grow at optimal temperatures in the range </a:t>
            </a:r>
            <a:r>
              <a:rPr lang="en-US" b="1" dirty="0"/>
              <a:t>20</a:t>
            </a:r>
            <a:r>
              <a:rPr lang="en-US" b="1" baseline="30000" dirty="0"/>
              <a:t>o</a:t>
            </a:r>
            <a:r>
              <a:rPr lang="en-US" b="1" dirty="0"/>
              <a:t>C to </a:t>
            </a:r>
            <a:r>
              <a:rPr lang="en-US" b="1" dirty="0" smtClean="0"/>
              <a:t>40</a:t>
            </a:r>
            <a:r>
              <a:rPr lang="en-US" b="1" baseline="30000" dirty="0" smtClean="0"/>
              <a:t>o</a:t>
            </a:r>
            <a:r>
              <a:rPr lang="en-US" b="1" dirty="0" smtClean="0"/>
              <a:t>C.</a:t>
            </a:r>
          </a:p>
          <a:p>
            <a:pPr algn="just"/>
            <a:r>
              <a:rPr lang="en-US" dirty="0" smtClean="0"/>
              <a:t>Thermophilic</a:t>
            </a:r>
            <a:r>
              <a:rPr lang="en-US" dirty="0"/>
              <a:t> microbes</a:t>
            </a:r>
            <a:r>
              <a:rPr lang="en-US" dirty="0" smtClean="0"/>
              <a:t> that </a:t>
            </a:r>
            <a:r>
              <a:rPr lang="en-US" dirty="0"/>
              <a:t>have a minimum temperature of growth </a:t>
            </a:r>
            <a:r>
              <a:rPr lang="en-US" b="1" dirty="0"/>
              <a:t>at or above 20 degrees C </a:t>
            </a:r>
            <a:r>
              <a:rPr lang="en-US" dirty="0"/>
              <a:t>and a maximum temperature of growth extending up to </a:t>
            </a:r>
            <a:r>
              <a:rPr lang="en-US" b="1" dirty="0"/>
              <a:t>60 to 62 degrees </a:t>
            </a:r>
            <a:r>
              <a:rPr lang="en-US" b="1" dirty="0" smtClean="0"/>
              <a:t>C</a:t>
            </a:r>
          </a:p>
          <a:p>
            <a:pPr algn="just"/>
            <a:r>
              <a:rPr lang="en-US" dirty="0" smtClean="0"/>
              <a:t>Psychrophilic </a:t>
            </a:r>
            <a:r>
              <a:rPr lang="en-US" dirty="0"/>
              <a:t>microbes</a:t>
            </a:r>
            <a:r>
              <a:rPr lang="en-US" dirty="0" smtClean="0"/>
              <a:t> that </a:t>
            </a:r>
            <a:r>
              <a:rPr lang="en-US" dirty="0"/>
              <a:t>can grow </a:t>
            </a:r>
            <a:r>
              <a:rPr lang="en-US" b="1" dirty="0"/>
              <a:t>at or below 0 °</a:t>
            </a:r>
            <a:r>
              <a:rPr lang="en-US" b="1" dirty="0" smtClean="0"/>
              <a:t>C.</a:t>
            </a:r>
          </a:p>
        </p:txBody>
      </p:sp>
      <p:sp>
        <p:nvSpPr>
          <p:cNvPr id="4" name="Title 1"/>
          <p:cNvSpPr txBox="1">
            <a:spLocks/>
          </p:cNvSpPr>
          <p:nvPr/>
        </p:nvSpPr>
        <p:spPr>
          <a:xfrm>
            <a:off x="228600" y="119082"/>
            <a:ext cx="8229600" cy="487362"/>
          </a:xfrm>
          <a:prstGeom prst="rect">
            <a:avLst/>
          </a:prstGeom>
          <a:solidFill>
            <a:srgbClr val="FF0000"/>
          </a:solidFill>
        </p:spPr>
        <p:txBody>
          <a:bodyPr vert="horz"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bg1"/>
                </a:solidFill>
              </a:rPr>
              <a:t>Causes of food spoilage(Cont.)</a:t>
            </a:r>
            <a:endParaRPr lang="en-US" b="1" dirty="0">
              <a:solidFill>
                <a:schemeClr val="bg1"/>
              </a:solidFill>
            </a:endParaRPr>
          </a:p>
        </p:txBody>
      </p:sp>
    </p:spTree>
    <p:extLst>
      <p:ext uri="{BB962C8B-B14F-4D97-AF65-F5344CB8AC3E}">
        <p14:creationId xmlns:p14="http://schemas.microsoft.com/office/powerpoint/2010/main" val="40619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295400"/>
            <a:ext cx="9956800" cy="4873752"/>
          </a:xfrm>
        </p:spPr>
        <p:txBody>
          <a:bodyPr>
            <a:normAutofit fontScale="92500" lnSpcReduction="20000"/>
          </a:bodyPr>
          <a:lstStyle/>
          <a:p>
            <a:pPr lvl="0" algn="just">
              <a:buNone/>
            </a:pPr>
            <a:r>
              <a:rPr lang="en-US" b="1" dirty="0">
                <a:solidFill>
                  <a:srgbClr val="FF0000"/>
                </a:solidFill>
              </a:rPr>
              <a:t>Oxygen</a:t>
            </a:r>
            <a:endParaRPr lang="en-US" dirty="0">
              <a:solidFill>
                <a:srgbClr val="FF0000"/>
              </a:solidFill>
            </a:endParaRPr>
          </a:p>
          <a:p>
            <a:pPr algn="just"/>
            <a:r>
              <a:rPr lang="en-US" sz="2600" dirty="0">
                <a:latin typeface="Times New Roman" panose="02020603050405020304" pitchFamily="18" charset="0"/>
                <a:cs typeface="Times New Roman" panose="02020603050405020304" pitchFamily="18" charset="0"/>
              </a:rPr>
              <a:t>Atmospheric oxygen has detrimental effects on vitamin A, C, food color, flavor and other constituents</a:t>
            </a:r>
            <a:r>
              <a:rPr lang="en-US" sz="2600" dirty="0" smtClean="0">
                <a:latin typeface="Times New Roman" panose="02020603050405020304" pitchFamily="18" charset="0"/>
                <a:cs typeface="Times New Roman" panose="02020603050405020304" pitchFamily="18" charset="0"/>
              </a:rPr>
              <a:t>.</a:t>
            </a:r>
          </a:p>
          <a:p>
            <a:pPr marL="12065" marR="9525" indent="0" algn="just">
              <a:lnSpc>
                <a:spcPts val="3000"/>
              </a:lnSpc>
              <a:spcBef>
                <a:spcPts val="100"/>
              </a:spcBef>
              <a:buClr>
                <a:srgbClr val="3891A7"/>
              </a:buClr>
              <a:buSzPct val="79166"/>
              <a:buNone/>
              <a:tabLst>
                <a:tab pos="296545" algn="l"/>
              </a:tabLst>
            </a:pPr>
            <a:r>
              <a:rPr lang="en-US" sz="2600" spc="-25" dirty="0" smtClean="0">
                <a:latin typeface="Times New Roman" panose="02020603050405020304" pitchFamily="18" charset="0"/>
                <a:cs typeface="Times New Roman" panose="02020603050405020304" pitchFamily="18" charset="0"/>
              </a:rPr>
              <a:t> </a:t>
            </a:r>
          </a:p>
          <a:p>
            <a:pPr marL="12065" marR="9525" indent="0" algn="just">
              <a:lnSpc>
                <a:spcPts val="3000"/>
              </a:lnSpc>
              <a:spcBef>
                <a:spcPts val="100"/>
              </a:spcBef>
              <a:buClr>
                <a:srgbClr val="3891A7"/>
              </a:buClr>
              <a:buSzPct val="79166"/>
              <a:buNone/>
              <a:tabLst>
                <a:tab pos="296545" algn="l"/>
              </a:tabLst>
            </a:pPr>
            <a:r>
              <a:rPr lang="en-US" sz="2600" spc="-25" dirty="0" smtClean="0">
                <a:latin typeface="Times New Roman" panose="02020603050405020304" pitchFamily="18" charset="0"/>
                <a:cs typeface="Times New Roman" panose="02020603050405020304" pitchFamily="18" charset="0"/>
              </a:rPr>
              <a:t>Foods </a:t>
            </a:r>
            <a:r>
              <a:rPr lang="en-US" sz="2600" spc="-20" dirty="0">
                <a:latin typeface="Times New Roman" panose="02020603050405020304" pitchFamily="18" charset="0"/>
                <a:cs typeface="Times New Roman" panose="02020603050405020304" pitchFamily="18" charset="0"/>
              </a:rPr>
              <a:t>store </a:t>
            </a:r>
            <a:r>
              <a:rPr lang="en-US" sz="2600" spc="-10" dirty="0">
                <a:latin typeface="Times New Roman" panose="02020603050405020304" pitchFamily="18" charset="0"/>
                <a:cs typeface="Times New Roman" panose="02020603050405020304" pitchFamily="18" charset="0"/>
              </a:rPr>
              <a:t>best </a:t>
            </a:r>
            <a:r>
              <a:rPr lang="en-US" sz="2600" spc="-15" dirty="0">
                <a:latin typeface="Times New Roman" panose="02020603050405020304" pitchFamily="18" charset="0"/>
                <a:cs typeface="Times New Roman" panose="02020603050405020304" pitchFamily="18" charset="0"/>
              </a:rPr>
              <a:t>when </a:t>
            </a:r>
            <a:r>
              <a:rPr lang="en-US" sz="2600" spc="-20" dirty="0">
                <a:latin typeface="Times New Roman" panose="02020603050405020304" pitchFamily="18" charset="0"/>
                <a:cs typeface="Times New Roman" panose="02020603050405020304" pitchFamily="18" charset="0"/>
              </a:rPr>
              <a:t>oxygen </a:t>
            </a:r>
            <a:r>
              <a:rPr lang="en-US" sz="2600" spc="-10" dirty="0">
                <a:latin typeface="Times New Roman" panose="02020603050405020304" pitchFamily="18" charset="0"/>
                <a:cs typeface="Times New Roman" panose="02020603050405020304" pitchFamily="18" charset="0"/>
              </a:rPr>
              <a:t>free. </a:t>
            </a:r>
            <a:r>
              <a:rPr lang="en-US" sz="2600" spc="-20" dirty="0">
                <a:latin typeface="Times New Roman" panose="02020603050405020304" pitchFamily="18" charset="0"/>
                <a:cs typeface="Times New Roman" panose="02020603050405020304" pitchFamily="18" charset="0"/>
              </a:rPr>
              <a:t>Removing oxygen </a:t>
            </a:r>
            <a:r>
              <a:rPr lang="en-US" sz="2600" spc="-80" dirty="0">
                <a:latin typeface="Times New Roman" panose="02020603050405020304" pitchFamily="18" charset="0"/>
                <a:cs typeface="Times New Roman" panose="02020603050405020304" pitchFamily="18" charset="0"/>
              </a:rPr>
              <a:t>will  </a:t>
            </a:r>
            <a:r>
              <a:rPr lang="en-US" sz="2600" spc="-20" dirty="0">
                <a:latin typeface="Times New Roman" panose="02020603050405020304" pitchFamily="18" charset="0"/>
                <a:cs typeface="Times New Roman" panose="02020603050405020304" pitchFamily="18" charset="0"/>
              </a:rPr>
              <a:t>prevent </a:t>
            </a:r>
            <a:r>
              <a:rPr lang="en-US" sz="2600" spc="-5" dirty="0">
                <a:latin typeface="Times New Roman" panose="02020603050405020304" pitchFamily="18" charset="0"/>
                <a:cs typeface="Times New Roman" panose="02020603050405020304" pitchFamily="18" charset="0"/>
              </a:rPr>
              <a:t>oxidation of compounds </a:t>
            </a:r>
            <a:r>
              <a:rPr lang="en-US" sz="2600" dirty="0">
                <a:latin typeface="Times New Roman" panose="02020603050405020304" pitchFamily="18" charset="0"/>
                <a:cs typeface="Times New Roman" panose="02020603050405020304" pitchFamily="18" charset="0"/>
              </a:rPr>
              <a:t>in </a:t>
            </a:r>
            <a:r>
              <a:rPr lang="en-US" sz="2600" spc="-5" dirty="0">
                <a:latin typeface="Times New Roman" panose="02020603050405020304" pitchFamily="18" charset="0"/>
                <a:cs typeface="Times New Roman" panose="02020603050405020304" pitchFamily="18" charset="0"/>
              </a:rPr>
              <a:t>foods. </a:t>
            </a:r>
            <a:r>
              <a:rPr lang="en-US" sz="2600" spc="-55" dirty="0">
                <a:latin typeface="Times New Roman" panose="02020603050405020304" pitchFamily="18" charset="0"/>
                <a:cs typeface="Times New Roman" panose="02020603050405020304" pitchFamily="18" charset="0"/>
              </a:rPr>
              <a:t>Ways </a:t>
            </a:r>
            <a:r>
              <a:rPr lang="en-US" sz="2600" spc="-15" dirty="0">
                <a:latin typeface="Times New Roman" panose="02020603050405020304" pitchFamily="18" charset="0"/>
                <a:cs typeface="Times New Roman" panose="02020603050405020304" pitchFamily="18" charset="0"/>
              </a:rPr>
              <a:t>to </a:t>
            </a:r>
            <a:r>
              <a:rPr lang="en-US" sz="2600" spc="-25" dirty="0">
                <a:latin typeface="Times New Roman" panose="02020603050405020304" pitchFamily="18" charset="0"/>
                <a:cs typeface="Times New Roman" panose="02020603050405020304" pitchFamily="18" charset="0"/>
              </a:rPr>
              <a:t>remove</a:t>
            </a:r>
            <a:r>
              <a:rPr lang="en-US" sz="2600" spc="-105" dirty="0">
                <a:latin typeface="Times New Roman" panose="02020603050405020304" pitchFamily="18" charset="0"/>
                <a:cs typeface="Times New Roman" panose="02020603050405020304" pitchFamily="18" charset="0"/>
              </a:rPr>
              <a:t> </a:t>
            </a:r>
            <a:r>
              <a:rPr lang="en-US" sz="2600" spc="-15" dirty="0">
                <a:latin typeface="Times New Roman" panose="02020603050405020304" pitchFamily="18" charset="0"/>
                <a:cs typeface="Times New Roman" panose="02020603050405020304" pitchFamily="18" charset="0"/>
              </a:rPr>
              <a:t>oxygen:</a:t>
            </a:r>
            <a:endParaRPr lang="en-US" sz="2600" dirty="0">
              <a:latin typeface="Times New Roman" panose="02020603050405020304" pitchFamily="18" charset="0"/>
              <a:cs typeface="Times New Roman" panose="02020603050405020304" pitchFamily="18" charset="0"/>
            </a:endParaRPr>
          </a:p>
          <a:p>
            <a:pPr marL="197485" lvl="1" indent="0" algn="just">
              <a:lnSpc>
                <a:spcPts val="2870"/>
              </a:lnSpc>
              <a:buClr>
                <a:srgbClr val="3891A7"/>
              </a:buClr>
              <a:buSzPct val="79166"/>
              <a:buNone/>
              <a:tabLst>
                <a:tab pos="482600" algn="l"/>
              </a:tabLst>
            </a:pPr>
            <a:r>
              <a:rPr lang="en-US" sz="2600" b="1" i="1" spc="70" dirty="0">
                <a:latin typeface="Times New Roman" panose="02020603050405020304" pitchFamily="18" charset="0"/>
                <a:cs typeface="Times New Roman" panose="02020603050405020304" pitchFamily="18" charset="0"/>
              </a:rPr>
              <a:t>Displacing oxygen </a:t>
            </a:r>
            <a:endParaRPr lang="en-US" sz="2600" spc="315" dirty="0" smtClean="0">
              <a:latin typeface="Times New Roman" panose="02020603050405020304" pitchFamily="18" charset="0"/>
              <a:cs typeface="Times New Roman" panose="02020603050405020304" pitchFamily="18" charset="0"/>
            </a:endParaRPr>
          </a:p>
          <a:p>
            <a:pPr marL="197485" lvl="1" indent="0" algn="just">
              <a:lnSpc>
                <a:spcPts val="2870"/>
              </a:lnSpc>
              <a:buClr>
                <a:srgbClr val="3891A7"/>
              </a:buClr>
              <a:buSzPct val="79166"/>
              <a:buNone/>
              <a:tabLst>
                <a:tab pos="482600" algn="l"/>
              </a:tabLst>
            </a:pPr>
            <a:r>
              <a:rPr lang="en-US" sz="2600" spc="-10" dirty="0" smtClean="0">
                <a:latin typeface="Times New Roman" panose="02020603050405020304" pitchFamily="18" charset="0"/>
                <a:cs typeface="Times New Roman" panose="02020603050405020304" pitchFamily="18" charset="0"/>
              </a:rPr>
              <a:t>		-Purge </a:t>
            </a:r>
            <a:r>
              <a:rPr lang="en-US" sz="2600" spc="-10" dirty="0">
                <a:latin typeface="Times New Roman" panose="02020603050405020304" pitchFamily="18" charset="0"/>
                <a:cs typeface="Times New Roman" panose="02020603050405020304" pitchFamily="18" charset="0"/>
              </a:rPr>
              <a:t>air </a:t>
            </a:r>
            <a:r>
              <a:rPr lang="en-US" sz="2600" spc="-15" dirty="0">
                <a:latin typeface="Times New Roman" panose="02020603050405020304" pitchFamily="18" charset="0"/>
                <a:cs typeface="Times New Roman" panose="02020603050405020304" pitchFamily="18" charset="0"/>
              </a:rPr>
              <a:t>from </a:t>
            </a:r>
            <a:r>
              <a:rPr lang="en-US" sz="2600" spc="-10" dirty="0">
                <a:latin typeface="Times New Roman" panose="02020603050405020304" pitchFamily="18" charset="0"/>
                <a:cs typeface="Times New Roman" panose="02020603050405020304" pitchFamily="18" charset="0"/>
              </a:rPr>
              <a:t>product </a:t>
            </a:r>
            <a:r>
              <a:rPr lang="en-US" sz="2600" spc="-5" dirty="0">
                <a:latin typeface="Times New Roman" panose="02020603050405020304" pitchFamily="18" charset="0"/>
                <a:cs typeface="Times New Roman" panose="02020603050405020304" pitchFamily="18" charset="0"/>
              </a:rPr>
              <a:t>with an </a:t>
            </a:r>
            <a:r>
              <a:rPr lang="en-US" sz="2600" spc="-10" dirty="0">
                <a:latin typeface="Times New Roman" panose="02020603050405020304" pitchFamily="18" charset="0"/>
                <a:cs typeface="Times New Roman" panose="02020603050405020304" pitchFamily="18" charset="0"/>
              </a:rPr>
              <a:t>inert</a:t>
            </a:r>
            <a:r>
              <a:rPr lang="en-US" sz="2600" spc="150" dirty="0">
                <a:latin typeface="Times New Roman" panose="02020603050405020304" pitchFamily="18" charset="0"/>
                <a:cs typeface="Times New Roman" panose="02020603050405020304" pitchFamily="18" charset="0"/>
              </a:rPr>
              <a:t> </a:t>
            </a:r>
            <a:r>
              <a:rPr lang="en-US" sz="2600" spc="-85" dirty="0" smtClean="0">
                <a:latin typeface="Times New Roman" panose="02020603050405020304" pitchFamily="18" charset="0"/>
                <a:cs typeface="Times New Roman" panose="02020603050405020304" pitchFamily="18" charset="0"/>
              </a:rPr>
              <a:t>gas</a:t>
            </a:r>
            <a:r>
              <a:rPr lang="en-US" sz="2600" spc="-15" dirty="0" smtClean="0">
                <a:latin typeface="Times New Roman" panose="02020603050405020304" pitchFamily="18" charset="0"/>
                <a:cs typeface="Times New Roman" panose="02020603050405020304" pitchFamily="18" charset="0"/>
              </a:rPr>
              <a:t>(nitrogen</a:t>
            </a:r>
            <a:r>
              <a:rPr lang="en-US" sz="2600" spc="-15" dirty="0">
                <a:latin typeface="Times New Roman" panose="02020603050405020304" pitchFamily="18" charset="0"/>
                <a:cs typeface="Times New Roman" panose="02020603050405020304" pitchFamily="18" charset="0"/>
              </a:rPr>
              <a:t>). </a:t>
            </a:r>
            <a:endParaRPr lang="en-US" sz="2600" spc="-15" dirty="0" smtClean="0">
              <a:latin typeface="Times New Roman" panose="02020603050405020304" pitchFamily="18" charset="0"/>
              <a:cs typeface="Times New Roman" panose="02020603050405020304" pitchFamily="18" charset="0"/>
            </a:endParaRPr>
          </a:p>
          <a:p>
            <a:pPr marL="207645" marR="5080" indent="0" algn="just">
              <a:lnSpc>
                <a:spcPts val="3000"/>
              </a:lnSpc>
              <a:spcBef>
                <a:spcPts val="120"/>
              </a:spcBef>
              <a:buNone/>
            </a:pPr>
            <a:r>
              <a:rPr lang="en-US" sz="2600" spc="-10" dirty="0" smtClean="0">
                <a:latin typeface="Times New Roman" panose="02020603050405020304" pitchFamily="18" charset="0"/>
                <a:cs typeface="Times New Roman" panose="02020603050405020304" pitchFamily="18" charset="0"/>
              </a:rPr>
              <a:t>	-Dry </a:t>
            </a:r>
            <a:r>
              <a:rPr lang="en-US" sz="2600" spc="-5" dirty="0">
                <a:latin typeface="Times New Roman" panose="02020603050405020304" pitchFamily="18" charset="0"/>
                <a:cs typeface="Times New Roman" panose="02020603050405020304" pitchFamily="18" charset="0"/>
              </a:rPr>
              <a:t>ice </a:t>
            </a:r>
            <a:r>
              <a:rPr lang="en-US" sz="2600" dirty="0">
                <a:latin typeface="Times New Roman" panose="02020603050405020304" pitchFamily="18" charset="0"/>
                <a:cs typeface="Times New Roman" panose="02020603050405020304" pitchFamily="18" charset="0"/>
              </a:rPr>
              <a:t>is </a:t>
            </a:r>
            <a:r>
              <a:rPr lang="en-US" sz="2600" spc="-10" dirty="0">
                <a:latin typeface="Times New Roman" panose="02020603050405020304" pitchFamily="18" charset="0"/>
                <a:cs typeface="Times New Roman" panose="02020603050405020304" pitchFamily="18" charset="0"/>
              </a:rPr>
              <a:t>often </a:t>
            </a:r>
            <a:r>
              <a:rPr lang="en-US" sz="2600" spc="-5" dirty="0">
                <a:latin typeface="Times New Roman" panose="02020603050405020304" pitchFamily="18" charset="0"/>
                <a:cs typeface="Times New Roman" panose="02020603050405020304" pitchFamily="18" charset="0"/>
              </a:rPr>
              <a:t>used </a:t>
            </a:r>
            <a:r>
              <a:rPr lang="en-US" sz="2600" spc="-15" dirty="0">
                <a:latin typeface="Times New Roman" panose="02020603050405020304" pitchFamily="18" charset="0"/>
                <a:cs typeface="Times New Roman" panose="02020603050405020304" pitchFamily="18" charset="0"/>
              </a:rPr>
              <a:t>giving </a:t>
            </a:r>
            <a:r>
              <a:rPr lang="en-US" sz="2600" spc="-5" dirty="0">
                <a:latin typeface="Times New Roman" panose="02020603050405020304" pitchFamily="18" charset="0"/>
                <a:cs typeface="Times New Roman" panose="02020603050405020304" pitchFamily="18" charset="0"/>
              </a:rPr>
              <a:t>off </a:t>
            </a:r>
            <a:r>
              <a:rPr lang="en-US" sz="2600" spc="-10" dirty="0">
                <a:latin typeface="Times New Roman" panose="02020603050405020304" pitchFamily="18" charset="0"/>
                <a:cs typeface="Times New Roman" panose="02020603050405020304" pitchFamily="18" charset="0"/>
              </a:rPr>
              <a:t>carbon </a:t>
            </a:r>
            <a:r>
              <a:rPr lang="en-US" sz="2600" spc="-15" dirty="0">
                <a:latin typeface="Times New Roman" panose="02020603050405020304" pitchFamily="18" charset="0"/>
                <a:cs typeface="Times New Roman" panose="02020603050405020304" pitchFamily="18" charset="0"/>
              </a:rPr>
              <a:t>dioxide </a:t>
            </a:r>
            <a:r>
              <a:rPr lang="en-US" sz="2600" spc="-10" dirty="0">
                <a:latin typeface="Times New Roman" panose="02020603050405020304" pitchFamily="18" charset="0"/>
                <a:cs typeface="Times New Roman" panose="02020603050405020304" pitchFamily="18" charset="0"/>
              </a:rPr>
              <a:t>gas </a:t>
            </a:r>
            <a:r>
              <a:rPr lang="en-US" sz="2600" spc="-20" dirty="0">
                <a:latin typeface="Times New Roman" panose="02020603050405020304" pitchFamily="18" charset="0"/>
                <a:cs typeface="Times New Roman" panose="02020603050405020304" pitchFamily="18" charset="0"/>
              </a:rPr>
              <a:t>which  </a:t>
            </a:r>
            <a:r>
              <a:rPr lang="en-US" sz="2600" dirty="0">
                <a:latin typeface="Times New Roman" panose="02020603050405020304" pitchFamily="18" charset="0"/>
                <a:cs typeface="Times New Roman" panose="02020603050405020304" pitchFamily="18" charset="0"/>
              </a:rPr>
              <a:t>displaces</a:t>
            </a:r>
            <a:r>
              <a:rPr lang="en-US" sz="2600" spc="-70" dirty="0">
                <a:latin typeface="Times New Roman" panose="02020603050405020304" pitchFamily="18" charset="0"/>
                <a:cs typeface="Times New Roman" panose="02020603050405020304" pitchFamily="18" charset="0"/>
              </a:rPr>
              <a:t> </a:t>
            </a:r>
            <a:r>
              <a:rPr lang="en-US" sz="2600" spc="-10" dirty="0">
                <a:latin typeface="Times New Roman" panose="02020603050405020304" pitchFamily="18" charset="0"/>
                <a:cs typeface="Times New Roman" panose="02020603050405020304" pitchFamily="18" charset="0"/>
              </a:rPr>
              <a:t>oxygen.</a:t>
            </a:r>
            <a:endParaRPr lang="en-US" sz="2600" dirty="0">
              <a:latin typeface="Times New Roman" panose="02020603050405020304" pitchFamily="18" charset="0"/>
              <a:cs typeface="Times New Roman" panose="02020603050405020304" pitchFamily="18" charset="0"/>
            </a:endParaRPr>
          </a:p>
          <a:p>
            <a:pPr marL="198120" marR="8890" lvl="1" indent="0" algn="just">
              <a:lnSpc>
                <a:spcPct val="104000"/>
              </a:lnSpc>
              <a:spcBef>
                <a:spcPts val="680"/>
              </a:spcBef>
              <a:buClr>
                <a:srgbClr val="3891A7"/>
              </a:buClr>
              <a:buSzPct val="79166"/>
              <a:buNone/>
              <a:tabLst>
                <a:tab pos="482600" algn="l"/>
              </a:tabLst>
            </a:pPr>
            <a:r>
              <a:rPr lang="en-US" sz="2600" b="1" spc="-15" dirty="0">
                <a:latin typeface="Times New Roman" panose="02020603050405020304" pitchFamily="18" charset="0"/>
                <a:cs typeface="Times New Roman" panose="02020603050405020304" pitchFamily="18" charset="0"/>
              </a:rPr>
              <a:t>Oxygen </a:t>
            </a:r>
            <a:r>
              <a:rPr lang="en-US" sz="2600" b="1" spc="-10" dirty="0">
                <a:latin typeface="Times New Roman" panose="02020603050405020304" pitchFamily="18" charset="0"/>
                <a:cs typeface="Times New Roman" panose="02020603050405020304" pitchFamily="18" charset="0"/>
              </a:rPr>
              <a:t>absorber </a:t>
            </a:r>
            <a:r>
              <a:rPr lang="en-US" sz="2600" spc="315" dirty="0">
                <a:latin typeface="Times New Roman" panose="02020603050405020304" pitchFamily="18" charset="0"/>
                <a:cs typeface="Times New Roman" panose="02020603050405020304" pitchFamily="18" charset="0"/>
              </a:rPr>
              <a:t>– </a:t>
            </a:r>
            <a:r>
              <a:rPr lang="en-US" sz="2600" spc="-10" dirty="0">
                <a:latin typeface="Times New Roman" panose="02020603050405020304" pitchFamily="18" charset="0"/>
                <a:cs typeface="Times New Roman" panose="02020603050405020304" pitchFamily="18" charset="0"/>
              </a:rPr>
              <a:t>Air </a:t>
            </a:r>
            <a:r>
              <a:rPr lang="en-US" sz="2600" spc="-5" dirty="0">
                <a:latin typeface="Times New Roman" panose="02020603050405020304" pitchFamily="18" charset="0"/>
                <a:cs typeface="Times New Roman" panose="02020603050405020304" pitchFamily="18" charset="0"/>
              </a:rPr>
              <a:t>contains about 78% </a:t>
            </a:r>
            <a:r>
              <a:rPr lang="en-US" sz="2600" spc="-15" dirty="0">
                <a:latin typeface="Times New Roman" panose="02020603050405020304" pitchFamily="18" charset="0"/>
                <a:cs typeface="Times New Roman" panose="02020603050405020304" pitchFamily="18" charset="0"/>
              </a:rPr>
              <a:t>nitrogen </a:t>
            </a:r>
            <a:r>
              <a:rPr lang="en-US" sz="2600" spc="-5" dirty="0">
                <a:latin typeface="Times New Roman" panose="02020603050405020304" pitchFamily="18" charset="0"/>
                <a:cs typeface="Times New Roman" panose="02020603050405020304" pitchFamily="18" charset="0"/>
              </a:rPr>
              <a:t>and 21% </a:t>
            </a:r>
            <a:r>
              <a:rPr lang="en-US" sz="2600" spc="-60" dirty="0">
                <a:latin typeface="Times New Roman" panose="02020603050405020304" pitchFamily="18" charset="0"/>
                <a:cs typeface="Times New Roman" panose="02020603050405020304" pitchFamily="18" charset="0"/>
              </a:rPr>
              <a:t>oxygen,  </a:t>
            </a:r>
            <a:r>
              <a:rPr lang="en-US" sz="2600" spc="-15" dirty="0">
                <a:latin typeface="Times New Roman" panose="02020603050405020304" pitchFamily="18" charset="0"/>
                <a:cs typeface="Times New Roman" panose="02020603050405020304" pitchFamily="18" charset="0"/>
              </a:rPr>
              <a:t>leaving </a:t>
            </a:r>
            <a:r>
              <a:rPr lang="en-US" sz="2600" spc="-5" dirty="0">
                <a:latin typeface="Times New Roman" panose="02020603050405020304" pitchFamily="18" charset="0"/>
                <a:cs typeface="Times New Roman" panose="02020603050405020304" pitchFamily="18" charset="0"/>
              </a:rPr>
              <a:t>about 1% </a:t>
            </a:r>
            <a:r>
              <a:rPr lang="en-US" sz="2600" spc="-10" dirty="0">
                <a:latin typeface="Times New Roman" panose="02020603050405020304" pitchFamily="18" charset="0"/>
                <a:cs typeface="Times New Roman" panose="02020603050405020304" pitchFamily="18" charset="0"/>
              </a:rPr>
              <a:t>for </a:t>
            </a:r>
            <a:r>
              <a:rPr lang="en-US" sz="2600" spc="-5" dirty="0">
                <a:latin typeface="Times New Roman" panose="02020603050405020304" pitchFamily="18" charset="0"/>
                <a:cs typeface="Times New Roman" panose="02020603050405020304" pitchFamily="18" charset="0"/>
              </a:rPr>
              <a:t>the </a:t>
            </a:r>
            <a:r>
              <a:rPr lang="en-US" sz="2600" spc="-10" dirty="0">
                <a:latin typeface="Times New Roman" panose="02020603050405020304" pitchFamily="18" charset="0"/>
                <a:cs typeface="Times New Roman" panose="02020603050405020304" pitchFamily="18" charset="0"/>
              </a:rPr>
              <a:t>other gasses. If </a:t>
            </a:r>
            <a:r>
              <a:rPr lang="en-US" sz="2600" spc="-5" dirty="0">
                <a:latin typeface="Times New Roman" panose="02020603050405020304" pitchFamily="18" charset="0"/>
                <a:cs typeface="Times New Roman" panose="02020603050405020304" pitchFamily="18" charset="0"/>
              </a:rPr>
              <a:t>the </a:t>
            </a:r>
            <a:r>
              <a:rPr lang="en-US" sz="2600" spc="-20" dirty="0">
                <a:latin typeface="Times New Roman" panose="02020603050405020304" pitchFamily="18" charset="0"/>
                <a:cs typeface="Times New Roman" panose="02020603050405020304" pitchFamily="18" charset="0"/>
              </a:rPr>
              <a:t>oxygen </a:t>
            </a:r>
            <a:r>
              <a:rPr lang="en-US" sz="2600" spc="-10" dirty="0">
                <a:latin typeface="Times New Roman" panose="02020603050405020304" pitchFamily="18" charset="0"/>
                <a:cs typeface="Times New Roman" panose="02020603050405020304" pitchFamily="18" charset="0"/>
              </a:rPr>
              <a:t>is absorbed, what  </a:t>
            </a:r>
            <a:r>
              <a:rPr lang="en-US" sz="2600" spc="-5" dirty="0">
                <a:latin typeface="Times New Roman" panose="02020603050405020304" pitchFamily="18" charset="0"/>
                <a:cs typeface="Times New Roman" panose="02020603050405020304" pitchFamily="18" charset="0"/>
              </a:rPr>
              <a:t>remains </a:t>
            </a:r>
            <a:r>
              <a:rPr lang="en-US" sz="2600" dirty="0">
                <a:latin typeface="Times New Roman" panose="02020603050405020304" pitchFamily="18" charset="0"/>
                <a:cs typeface="Times New Roman" panose="02020603050405020304" pitchFamily="18" charset="0"/>
              </a:rPr>
              <a:t>is 99% </a:t>
            </a:r>
            <a:r>
              <a:rPr lang="en-US" sz="2600" spc="-15" dirty="0">
                <a:latin typeface="Times New Roman" panose="02020603050405020304" pitchFamily="18" charset="0"/>
                <a:cs typeface="Times New Roman" panose="02020603050405020304" pitchFamily="18" charset="0"/>
              </a:rPr>
              <a:t>pure </a:t>
            </a:r>
            <a:r>
              <a:rPr lang="en-US" sz="2600" spc="-10" dirty="0">
                <a:latin typeface="Times New Roman" panose="02020603050405020304" pitchFamily="18" charset="0"/>
                <a:cs typeface="Times New Roman" panose="02020603050405020304" pitchFamily="18" charset="0"/>
              </a:rPr>
              <a:t>nitrogen </a:t>
            </a:r>
            <a:r>
              <a:rPr lang="en-US" sz="2600" dirty="0">
                <a:latin typeface="Times New Roman" panose="02020603050405020304" pitchFamily="18" charset="0"/>
                <a:cs typeface="Times New Roman" panose="02020603050405020304" pitchFamily="18" charset="0"/>
              </a:rPr>
              <a:t>in a </a:t>
            </a:r>
            <a:r>
              <a:rPr lang="en-US" sz="2600" spc="-5" dirty="0">
                <a:latin typeface="Times New Roman" panose="02020603050405020304" pitchFamily="18" charset="0"/>
                <a:cs typeface="Times New Roman" panose="02020603050405020304" pitchFamily="18" charset="0"/>
              </a:rPr>
              <a:t>partial</a:t>
            </a:r>
            <a:r>
              <a:rPr lang="en-US" sz="2600" spc="-229" dirty="0">
                <a:latin typeface="Times New Roman" panose="02020603050405020304" pitchFamily="18" charset="0"/>
                <a:cs typeface="Times New Roman" panose="02020603050405020304" pitchFamily="18" charset="0"/>
              </a:rPr>
              <a:t> </a:t>
            </a:r>
            <a:r>
              <a:rPr lang="en-US" sz="2600" spc="-20" dirty="0">
                <a:latin typeface="Times New Roman" panose="02020603050405020304" pitchFamily="18" charset="0"/>
                <a:cs typeface="Times New Roman" panose="02020603050405020304" pitchFamily="18" charset="0"/>
              </a:rPr>
              <a:t>vacuum.</a:t>
            </a:r>
            <a:endParaRPr lang="en-US" sz="26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endParaRPr lang="en-US" dirty="0"/>
          </a:p>
        </p:txBody>
      </p:sp>
      <p:sp>
        <p:nvSpPr>
          <p:cNvPr id="4" name="Title 1"/>
          <p:cNvSpPr txBox="1">
            <a:spLocks noGrp="1"/>
          </p:cNvSpPr>
          <p:nvPr>
            <p:ph type="title"/>
          </p:nvPr>
        </p:nvSpPr>
        <p:spPr>
          <a:xfrm>
            <a:off x="609600" y="274638"/>
            <a:ext cx="7010400" cy="487362"/>
          </a:xfrm>
          <a:prstGeom prst="rect">
            <a:avLst/>
          </a:prstGeom>
          <a:solidFill>
            <a:srgbClr val="FF0000"/>
          </a:solidFill>
        </p:spPr>
        <p:txBody>
          <a:bodyPr vert="horz" anchor="b">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bg1"/>
                </a:solidFill>
              </a:rPr>
              <a:t>Causes of food spoilage(Cont.)</a:t>
            </a:r>
            <a:endParaRPr lang="en-US" b="1" dirty="0">
              <a:solidFill>
                <a:schemeClr val="bg1"/>
              </a:solidFill>
            </a:endParaRPr>
          </a:p>
        </p:txBody>
      </p:sp>
    </p:spTree>
    <p:extLst>
      <p:ext uri="{BB962C8B-B14F-4D97-AF65-F5344CB8AC3E}">
        <p14:creationId xmlns:p14="http://schemas.microsoft.com/office/powerpoint/2010/main" val="13527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0" algn="just">
              <a:buNone/>
            </a:pPr>
            <a:r>
              <a:rPr lang="en-US" b="1" dirty="0">
                <a:solidFill>
                  <a:srgbClr val="FF0000"/>
                </a:solidFill>
              </a:rPr>
              <a:t>Light </a:t>
            </a:r>
            <a:endParaRPr lang="en-US" dirty="0">
              <a:solidFill>
                <a:srgbClr val="FF0000"/>
              </a:solidFill>
            </a:endParaRPr>
          </a:p>
          <a:p>
            <a:pPr algn="just"/>
            <a:r>
              <a:rPr lang="en-US" dirty="0"/>
              <a:t>Light destroys riboflavin, vitamin A, Vitamin C and also promotes light induced oxidation reactions affecting flavor and color of food</a:t>
            </a:r>
          </a:p>
          <a:p>
            <a:pPr lvl="0" algn="just">
              <a:buNone/>
            </a:pPr>
            <a:r>
              <a:rPr lang="en-US" b="1" dirty="0">
                <a:solidFill>
                  <a:srgbClr val="FF0000"/>
                </a:solidFill>
              </a:rPr>
              <a:t>Duration</a:t>
            </a:r>
            <a:endParaRPr lang="en-US" dirty="0">
              <a:solidFill>
                <a:srgbClr val="FF0000"/>
              </a:solidFill>
            </a:endParaRPr>
          </a:p>
          <a:p>
            <a:pPr algn="just"/>
            <a:r>
              <a:rPr lang="en-US" dirty="0"/>
              <a:t>Deterioration of food is time-dependent. The longer the storage time the greater the deterioration</a:t>
            </a:r>
          </a:p>
          <a:p>
            <a:endParaRPr lang="en-US" dirty="0"/>
          </a:p>
        </p:txBody>
      </p:sp>
      <p:sp>
        <p:nvSpPr>
          <p:cNvPr id="4" name="Title 1"/>
          <p:cNvSpPr txBox="1">
            <a:spLocks noGrp="1"/>
          </p:cNvSpPr>
          <p:nvPr>
            <p:ph type="title"/>
          </p:nvPr>
        </p:nvSpPr>
        <p:spPr>
          <a:xfrm>
            <a:off x="609600" y="274638"/>
            <a:ext cx="7162800" cy="563562"/>
          </a:xfrm>
          <a:prstGeom prst="rect">
            <a:avLst/>
          </a:prstGeom>
          <a:solidFill>
            <a:srgbClr val="FF0000"/>
          </a:solidFill>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bg1"/>
                </a:solidFill>
              </a:rPr>
              <a:t>Causes of food spoilage(Cont.)</a:t>
            </a:r>
            <a:endParaRPr lang="en-US" b="1" dirty="0">
              <a:solidFill>
                <a:schemeClr val="bg1"/>
              </a:solidFill>
            </a:endParaRPr>
          </a:p>
        </p:txBody>
      </p:sp>
    </p:spTree>
    <p:extLst>
      <p:ext uri="{BB962C8B-B14F-4D97-AF65-F5344CB8AC3E}">
        <p14:creationId xmlns:p14="http://schemas.microsoft.com/office/powerpoint/2010/main" val="404539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elcome Back Letter - Thomas Jefferson Middle School"/>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11506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30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808"/>
            <a:ext cx="10820400" cy="533400"/>
          </a:xfrm>
          <a:solidFill>
            <a:srgbClr val="FFFF00"/>
          </a:solidFill>
        </p:spPr>
        <p:txBody>
          <a:bodyPr>
            <a:normAutofit fontScale="90000"/>
          </a:bodyPr>
          <a:lstStyle/>
          <a:p>
            <a:r>
              <a:rPr lang="en-GB" dirty="0" smtClean="0">
                <a:latin typeface="Century Gothic" pitchFamily="34" charset="0"/>
              </a:rPr>
              <a:t/>
            </a:r>
            <a:br>
              <a:rPr lang="en-GB" dirty="0" smtClean="0">
                <a:latin typeface="Century Gothic" pitchFamily="34" charset="0"/>
              </a:rPr>
            </a:br>
            <a:r>
              <a:rPr lang="en-GB" dirty="0">
                <a:latin typeface="Century Gothic" pitchFamily="34" charset="0"/>
              </a:rPr>
              <a:t/>
            </a:r>
            <a:br>
              <a:rPr lang="en-GB" dirty="0">
                <a:latin typeface="Century Gothic" pitchFamily="34" charset="0"/>
              </a:rPr>
            </a:br>
            <a:r>
              <a:rPr lang="en-GB" sz="4000" b="1" dirty="0">
                <a:solidFill>
                  <a:schemeClr val="accent6">
                    <a:lumMod val="75000"/>
                  </a:schemeClr>
                </a:solidFill>
                <a:latin typeface="Century Gothic" pitchFamily="34" charset="0"/>
              </a:rPr>
              <a:t>When food spoils, the following may change</a:t>
            </a:r>
            <a:r>
              <a:rPr lang="en-GB" sz="4000" b="1" dirty="0" smtClean="0">
                <a:latin typeface="Century Gothic" pitchFamily="34" charset="0"/>
              </a:rPr>
              <a:t>:</a:t>
            </a:r>
            <a:endParaRPr lang="en-US" dirty="0"/>
          </a:p>
        </p:txBody>
      </p:sp>
      <p:pic>
        <p:nvPicPr>
          <p:cNvPr id="1026" name="Picture 2" descr="Clemson researchers working on packaging that detects food spoilage |  2018-04-20 | Food 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793" y="4038383"/>
            <a:ext cx="3775407" cy="24955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152401" y="762001"/>
            <a:ext cx="2290832" cy="1752958"/>
          </a:xfrm>
          <a:prstGeom prst="wedgeEllipseCallout">
            <a:avLst>
              <a:gd name="adj1" fmla="val 36378"/>
              <a:gd name="adj2" fmla="val 149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b="1" dirty="0">
                <a:latin typeface="Century Gothic" pitchFamily="34" charset="0"/>
              </a:rPr>
              <a:t>appearance</a:t>
            </a:r>
          </a:p>
        </p:txBody>
      </p:sp>
      <p:sp>
        <p:nvSpPr>
          <p:cNvPr id="6" name="Oval Callout 5"/>
          <p:cNvSpPr/>
          <p:nvPr/>
        </p:nvSpPr>
        <p:spPr>
          <a:xfrm>
            <a:off x="2808027" y="1005385"/>
            <a:ext cx="1306773" cy="1251847"/>
          </a:xfrm>
          <a:prstGeom prst="wedgeEllipseCallout">
            <a:avLst>
              <a:gd name="adj1" fmla="val 21256"/>
              <a:gd name="adj2" fmla="val 16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b="1" dirty="0">
                <a:latin typeface="Century Gothic" pitchFamily="34" charset="0"/>
              </a:rPr>
              <a:t>taste</a:t>
            </a:r>
          </a:p>
        </p:txBody>
      </p:sp>
      <p:sp>
        <p:nvSpPr>
          <p:cNvPr id="7" name="Oval Callout 6"/>
          <p:cNvSpPr/>
          <p:nvPr/>
        </p:nvSpPr>
        <p:spPr>
          <a:xfrm>
            <a:off x="4359606" y="1005385"/>
            <a:ext cx="1752600" cy="1273456"/>
          </a:xfrm>
          <a:prstGeom prst="wedgeEllipseCallout">
            <a:avLst>
              <a:gd name="adj1" fmla="val -3274"/>
              <a:gd name="adj2" fmla="val 156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b="1" dirty="0">
                <a:latin typeface="Century Gothic" pitchFamily="34" charset="0"/>
              </a:rPr>
              <a:t>texture</a:t>
            </a:r>
          </a:p>
        </p:txBody>
      </p:sp>
      <p:sp>
        <p:nvSpPr>
          <p:cNvPr id="8" name="Oval Callout 7"/>
          <p:cNvSpPr/>
          <p:nvPr/>
        </p:nvSpPr>
        <p:spPr>
          <a:xfrm>
            <a:off x="6476999" y="1034956"/>
            <a:ext cx="1888793" cy="1066800"/>
          </a:xfrm>
          <a:prstGeom prst="wedgeEllipseCallout">
            <a:avLst>
              <a:gd name="adj1" fmla="val -50385"/>
              <a:gd name="adj2" fmla="val 186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b="1" dirty="0">
                <a:latin typeface="Century Gothic" pitchFamily="34" charset="0"/>
              </a:rPr>
              <a:t>odour </a:t>
            </a:r>
          </a:p>
        </p:txBody>
      </p:sp>
      <p:sp>
        <p:nvSpPr>
          <p:cNvPr id="9" name="Oval Callout 8"/>
          <p:cNvSpPr/>
          <p:nvPr/>
        </p:nvSpPr>
        <p:spPr>
          <a:xfrm>
            <a:off x="9067800" y="1005385"/>
            <a:ext cx="2362200" cy="1600450"/>
          </a:xfrm>
          <a:prstGeom prst="wedgeEllipseCallout">
            <a:avLst>
              <a:gd name="adj1" fmla="val -109952"/>
              <a:gd name="adj2" fmla="val 131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b="1" dirty="0">
                <a:solidFill>
                  <a:schemeClr val="tx1"/>
                </a:solidFill>
                <a:latin typeface="Century Gothic" pitchFamily="34" charset="0"/>
              </a:rPr>
              <a:t>Food may become unsafe to eat.</a:t>
            </a:r>
          </a:p>
        </p:txBody>
      </p:sp>
      <p:pic>
        <p:nvPicPr>
          <p:cNvPr id="1028" name="Picture 4" descr="Food Spoilage: Causes, Food Preservation, Dis/Advantages and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872" y="4038382"/>
            <a:ext cx="3333750" cy="24955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od spoilag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65" y="4038382"/>
            <a:ext cx="2892235" cy="249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4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353800" cy="990600"/>
          </a:xfrm>
        </p:spPr>
        <p:txBody>
          <a:bodyPr>
            <a:normAutofit fontScale="90000"/>
          </a:bodyPr>
          <a:lstStyle/>
          <a:p>
            <a:pPr lvl="0"/>
            <a:r>
              <a:rPr lang="en-US" dirty="0" smtClean="0"/>
              <a:t/>
            </a:r>
            <a:br>
              <a:rPr lang="en-US" dirty="0" smtClean="0"/>
            </a:br>
            <a:r>
              <a:rPr lang="en-US" sz="4000" b="1" dirty="0">
                <a:solidFill>
                  <a:srgbClr val="FF0000"/>
                </a:solidFill>
              </a:rPr>
              <a:t>when a food “looks bad,” what is this referring to</a:t>
            </a:r>
            <a:r>
              <a:rPr lang="en-US" sz="4000" b="1" dirty="0" smtClean="0">
                <a:solidFill>
                  <a:srgbClr val="FF0000"/>
                </a:solidFill>
              </a:rPr>
              <a:t>?</a:t>
            </a:r>
            <a:endParaRPr lang="en-US" sz="4000" b="1" dirty="0">
              <a:solidFill>
                <a:srgbClr val="FF0000"/>
              </a:solidFill>
            </a:endParaRPr>
          </a:p>
        </p:txBody>
      </p:sp>
      <p:sp>
        <p:nvSpPr>
          <p:cNvPr id="3" name="Content Placeholder 2"/>
          <p:cNvSpPr>
            <a:spLocks noGrp="1"/>
          </p:cNvSpPr>
          <p:nvPr>
            <p:ph idx="1"/>
          </p:nvPr>
        </p:nvSpPr>
        <p:spPr>
          <a:xfrm>
            <a:off x="381000" y="1295400"/>
            <a:ext cx="10744200" cy="5334000"/>
          </a:xfrm>
        </p:spPr>
        <p:txBody>
          <a:bodyPr>
            <a:normAutofit fontScale="92500" lnSpcReduction="10000"/>
          </a:bodyPr>
          <a:lstStyle/>
          <a:p>
            <a:pPr marL="0" indent="0">
              <a:buNone/>
            </a:pPr>
            <a:r>
              <a:rPr lang="en-US" b="1" dirty="0" smtClean="0">
                <a:solidFill>
                  <a:srgbClr val="FF0000"/>
                </a:solidFill>
              </a:rPr>
              <a:t>1. Appearance</a:t>
            </a:r>
            <a:endParaRPr lang="en-US" dirty="0" smtClean="0"/>
          </a:p>
          <a:p>
            <a:pPr lvl="1">
              <a:buNone/>
            </a:pPr>
            <a:r>
              <a:rPr lang="en-US" b="1" dirty="0">
                <a:solidFill>
                  <a:schemeClr val="accent6">
                    <a:lumMod val="75000"/>
                  </a:schemeClr>
                </a:solidFill>
              </a:rPr>
              <a:t>Microbial growth</a:t>
            </a:r>
            <a:endParaRPr lang="en-US" sz="2400" b="1" dirty="0">
              <a:solidFill>
                <a:schemeClr val="accent6">
                  <a:lumMod val="75000"/>
                </a:schemeClr>
              </a:solidFill>
            </a:endParaRPr>
          </a:p>
          <a:p>
            <a:pPr lvl="1"/>
            <a:r>
              <a:rPr lang="en-US" b="1" dirty="0" smtClean="0"/>
              <a:t>mycelia or colonies visible on surface (</a:t>
            </a:r>
            <a:r>
              <a:rPr lang="en-US" sz="1700" b="1" dirty="0" smtClean="0"/>
              <a:t>vegetative part of a fungus/fungus-like bacterial colony)</a:t>
            </a:r>
            <a:endParaRPr lang="en-US" sz="2500" b="1" dirty="0" smtClean="0"/>
          </a:p>
          <a:p>
            <a:pPr lvl="1"/>
            <a:r>
              <a:rPr lang="en-US" b="1" dirty="0" smtClean="0"/>
              <a:t>development of cloudiness in liquids</a:t>
            </a:r>
            <a:endParaRPr lang="en-US" sz="2500" b="1" dirty="0" smtClean="0"/>
          </a:p>
          <a:p>
            <a:pPr lvl="1"/>
            <a:r>
              <a:rPr lang="en-US" b="1" dirty="0" smtClean="0"/>
              <a:t>Changes in food color due to </a:t>
            </a:r>
            <a:r>
              <a:rPr lang="en-US" b="1" dirty="0" err="1" smtClean="0"/>
              <a:t>heme</a:t>
            </a:r>
            <a:r>
              <a:rPr lang="en-US" b="1" dirty="0" smtClean="0"/>
              <a:t> or chlorophyll breakdown </a:t>
            </a:r>
            <a:endParaRPr lang="en-US" sz="2400" b="1" dirty="0" smtClean="0"/>
          </a:p>
          <a:p>
            <a:pPr marL="0" indent="0">
              <a:buNone/>
            </a:pPr>
            <a:r>
              <a:rPr lang="en-US" b="1" dirty="0" smtClean="0">
                <a:solidFill>
                  <a:srgbClr val="FF0000"/>
                </a:solidFill>
              </a:rPr>
              <a:t>2. Textural</a:t>
            </a:r>
            <a:r>
              <a:rPr lang="en-US" sz="2900" b="1" dirty="0" smtClean="0">
                <a:solidFill>
                  <a:srgbClr val="FF0000"/>
                </a:solidFill>
              </a:rPr>
              <a:t> </a:t>
            </a:r>
            <a:r>
              <a:rPr lang="en-US" sz="2900" b="1" dirty="0">
                <a:solidFill>
                  <a:srgbClr val="FF0000"/>
                </a:solidFill>
              </a:rPr>
              <a:t>changes </a:t>
            </a:r>
            <a:endParaRPr lang="en-US" sz="2900" dirty="0">
              <a:solidFill>
                <a:srgbClr val="FF0000"/>
              </a:solidFill>
            </a:endParaRPr>
          </a:p>
          <a:p>
            <a:pPr lvl="1"/>
            <a:r>
              <a:rPr lang="en-US" b="1" dirty="0">
                <a:solidFill>
                  <a:srgbClr val="00B050"/>
                </a:solidFill>
              </a:rPr>
              <a:t>Slime formation</a:t>
            </a:r>
            <a:endParaRPr lang="en-US" sz="2400" b="1" dirty="0">
              <a:solidFill>
                <a:srgbClr val="00B050"/>
              </a:solidFill>
            </a:endParaRPr>
          </a:p>
          <a:p>
            <a:pPr lvl="2"/>
            <a:r>
              <a:rPr lang="en-US" b="1" dirty="0"/>
              <a:t>due primarily to surface accumulation of microbial cells</a:t>
            </a:r>
            <a:endParaRPr lang="en-US" sz="2200" b="1" dirty="0"/>
          </a:p>
          <a:p>
            <a:pPr lvl="2"/>
            <a:r>
              <a:rPr lang="en-US" b="1" dirty="0"/>
              <a:t>also be a manifestation of tissue </a:t>
            </a:r>
            <a:r>
              <a:rPr lang="en-US" b="1" dirty="0" smtClean="0"/>
              <a:t>degradation</a:t>
            </a:r>
            <a:endParaRPr lang="en-US" sz="2200" b="1" dirty="0"/>
          </a:p>
          <a:p>
            <a:pPr lvl="2"/>
            <a:r>
              <a:rPr lang="en-US" b="1" dirty="0" smtClean="0">
                <a:solidFill>
                  <a:srgbClr val="7030A0"/>
                </a:solidFill>
              </a:rPr>
              <a:t>Tissue </a:t>
            </a:r>
            <a:r>
              <a:rPr lang="en-US" b="1" dirty="0">
                <a:solidFill>
                  <a:srgbClr val="7030A0"/>
                </a:solidFill>
              </a:rPr>
              <a:t>softening due to enzymatic degradation </a:t>
            </a:r>
            <a:r>
              <a:rPr lang="en-US" b="1" dirty="0"/>
              <a:t>(e.g. soft rot in </a:t>
            </a:r>
            <a:r>
              <a:rPr lang="en-US" b="1" dirty="0" smtClean="0"/>
              <a:t>veggies)</a:t>
            </a:r>
          </a:p>
          <a:p>
            <a:pPr marL="0" indent="0">
              <a:buNone/>
            </a:pPr>
            <a:r>
              <a:rPr lang="en-US" b="1" dirty="0" smtClean="0">
                <a:solidFill>
                  <a:srgbClr val="FF0000"/>
                </a:solidFill>
              </a:rPr>
              <a:t>3. Changes in taste and odor </a:t>
            </a:r>
          </a:p>
          <a:p>
            <a:pPr marL="457200" lvl="1" indent="0">
              <a:buNone/>
            </a:pPr>
            <a:r>
              <a:rPr lang="en-US" b="1" dirty="0" smtClean="0">
                <a:solidFill>
                  <a:srgbClr val="00B0F0"/>
                </a:solidFill>
              </a:rPr>
              <a:t>Development of</a:t>
            </a:r>
            <a:r>
              <a:rPr lang="en-US" dirty="0" smtClean="0">
                <a:solidFill>
                  <a:srgbClr val="00B0F0"/>
                </a:solidFill>
              </a:rPr>
              <a:t>:</a:t>
            </a:r>
            <a:endParaRPr lang="en-US" sz="2400" dirty="0" smtClean="0">
              <a:solidFill>
                <a:srgbClr val="00B0F0"/>
              </a:solidFill>
            </a:endParaRPr>
          </a:p>
          <a:p>
            <a:pPr lvl="1">
              <a:buFont typeface="Courier New" panose="02070309020205020404" pitchFamily="49" charset="0"/>
              <a:buChar char="o"/>
            </a:pPr>
            <a:r>
              <a:rPr lang="en-US" b="1" dirty="0" smtClean="0"/>
              <a:t>nitrogenous </a:t>
            </a:r>
            <a:r>
              <a:rPr lang="en-US" b="1" dirty="0"/>
              <a:t>compounds (ammonia, amines, etc</a:t>
            </a:r>
            <a:r>
              <a:rPr lang="en-US" b="1" dirty="0" smtClean="0"/>
              <a:t>.)</a:t>
            </a:r>
            <a:endParaRPr lang="en-US" sz="2500" b="1" dirty="0"/>
          </a:p>
          <a:p>
            <a:pPr lvl="1">
              <a:buFont typeface="Courier New" panose="02070309020205020404" pitchFamily="49" charset="0"/>
              <a:buChar char="o"/>
            </a:pPr>
            <a:r>
              <a:rPr lang="en-US" b="1" dirty="0" smtClean="0"/>
              <a:t>sulfides</a:t>
            </a:r>
            <a:endParaRPr lang="en-US" sz="2800" b="1" dirty="0"/>
          </a:p>
          <a:p>
            <a:pPr lvl="1">
              <a:buFont typeface="Courier New" panose="02070309020205020404" pitchFamily="49" charset="0"/>
              <a:buChar char="o"/>
            </a:pPr>
            <a:r>
              <a:rPr lang="en-US" b="1" dirty="0" smtClean="0"/>
              <a:t>organic </a:t>
            </a:r>
            <a:r>
              <a:rPr lang="en-US" b="1" dirty="0"/>
              <a:t>acids</a:t>
            </a:r>
            <a:endParaRPr lang="en-US" sz="2800" b="1" dirty="0"/>
          </a:p>
          <a:p>
            <a:pPr lvl="1"/>
            <a:endParaRPr lang="en-US" sz="2400" dirty="0"/>
          </a:p>
          <a:p>
            <a:endParaRPr lang="en-US" dirty="0"/>
          </a:p>
          <a:p>
            <a:endParaRPr lang="en-US" dirty="0"/>
          </a:p>
        </p:txBody>
      </p:sp>
    </p:spTree>
    <p:extLst>
      <p:ext uri="{BB962C8B-B14F-4D97-AF65-F5344CB8AC3E}">
        <p14:creationId xmlns:p14="http://schemas.microsoft.com/office/powerpoint/2010/main" val="22972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1000"/>
                                        <p:tgtEl>
                                          <p:spTgt spid="3">
                                            <p:txEl>
                                              <p:pRg st="13" end="13"/>
                                            </p:txEl>
                                          </p:spTgt>
                                        </p:tgtEl>
                                      </p:cBhvr>
                                    </p:animEffect>
                                    <p:anim calcmode="lin" valueType="num">
                                      <p:cBhvr>
                                        <p:cTn id="7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txEl>
                                              <p:pRg st="14" end="14"/>
                                            </p:txEl>
                                          </p:spTgt>
                                        </p:tgtEl>
                                        <p:attrNameLst>
                                          <p:attrName>style.visibility</p:attrName>
                                        </p:attrNameLst>
                                      </p:cBhvr>
                                      <p:to>
                                        <p:strVal val="visible"/>
                                      </p:to>
                                    </p:set>
                                    <p:animEffect transition="in" filter="fade">
                                      <p:cBhvr>
                                        <p:cTn id="81" dur="1000"/>
                                        <p:tgtEl>
                                          <p:spTgt spid="3">
                                            <p:txEl>
                                              <p:pRg st="14" end="14"/>
                                            </p:txEl>
                                          </p:spTgt>
                                        </p:tgtEl>
                                      </p:cBhvr>
                                    </p:animEffect>
                                    <p:anim calcmode="lin" valueType="num">
                                      <p:cBhvr>
                                        <p:cTn id="8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7426"/>
            <a:ext cx="5638800" cy="715962"/>
          </a:xfrm>
          <a:solidFill>
            <a:srgbClr val="FFFF00"/>
          </a:solidFill>
        </p:spPr>
        <p:txBody>
          <a:bodyPr>
            <a:normAutofit/>
          </a:bodyPr>
          <a:lstStyle/>
          <a:p>
            <a:r>
              <a:rPr lang="en-US" b="1" dirty="0" smtClean="0">
                <a:solidFill>
                  <a:srgbClr val="0070C0"/>
                </a:solidFill>
              </a:rPr>
              <a:t>Concept on Food spoilage</a:t>
            </a:r>
            <a:endParaRPr lang="en-US" b="1" dirty="0">
              <a:solidFill>
                <a:srgbClr val="0070C0"/>
              </a:solidFill>
            </a:endParaRPr>
          </a:p>
        </p:txBody>
      </p:sp>
      <p:sp>
        <p:nvSpPr>
          <p:cNvPr id="3" name="Content Placeholder 2"/>
          <p:cNvSpPr>
            <a:spLocks noGrp="1"/>
          </p:cNvSpPr>
          <p:nvPr>
            <p:ph idx="1"/>
          </p:nvPr>
        </p:nvSpPr>
        <p:spPr>
          <a:xfrm>
            <a:off x="533400" y="1295400"/>
            <a:ext cx="11049000" cy="5562600"/>
          </a:xfrm>
        </p:spPr>
        <p:txBody>
          <a:bodyPr>
            <a:noAutofit/>
          </a:bodyPr>
          <a:lstStyle/>
          <a:p>
            <a:pPr lvl="0">
              <a:lnSpc>
                <a:spcPct val="150000"/>
              </a:lnSpc>
            </a:pPr>
            <a:r>
              <a:rPr lang="en-US" b="1" dirty="0">
                <a:latin typeface="Times New Roman" panose="02020603050405020304" pitchFamily="18" charset="0"/>
                <a:cs typeface="Times New Roman" panose="02020603050405020304" pitchFamily="18" charset="0"/>
              </a:rPr>
              <a:t>Food spoilage is defined as </a:t>
            </a:r>
            <a:r>
              <a:rPr lang="en-US" b="1" dirty="0">
                <a:solidFill>
                  <a:srgbClr val="FF0000"/>
                </a:solidFill>
                <a:latin typeface="Times New Roman" panose="02020603050405020304" pitchFamily="18" charset="0"/>
                <a:cs typeface="Times New Roman" panose="02020603050405020304" pitchFamily="18" charset="0"/>
              </a:rPr>
              <a:t>damage or injury </a:t>
            </a:r>
            <a:r>
              <a:rPr lang="en-US" b="1" dirty="0">
                <a:latin typeface="Times New Roman" panose="02020603050405020304" pitchFamily="18" charset="0"/>
                <a:cs typeface="Times New Roman" panose="02020603050405020304" pitchFamily="18" charset="0"/>
              </a:rPr>
              <a:t>to food rendering in unsuitable for human consumption. </a:t>
            </a:r>
          </a:p>
          <a:p>
            <a:pPr lvl="0">
              <a:lnSpc>
                <a:spcPct val="150000"/>
              </a:lnSpc>
            </a:pPr>
            <a:r>
              <a:rPr lang="en-US" dirty="0">
                <a:latin typeface="Times New Roman" panose="02020603050405020304" pitchFamily="18" charset="0"/>
                <a:cs typeface="Times New Roman" panose="02020603050405020304" pitchFamily="18" charset="0"/>
              </a:rPr>
              <a:t>Food spoilage means the original </a:t>
            </a:r>
            <a:r>
              <a:rPr lang="en-US" dirty="0">
                <a:solidFill>
                  <a:srgbClr val="FF0000"/>
                </a:solidFill>
                <a:latin typeface="Times New Roman" panose="02020603050405020304" pitchFamily="18" charset="0"/>
                <a:cs typeface="Times New Roman" panose="02020603050405020304" pitchFamily="18" charset="0"/>
              </a:rPr>
              <a:t>nutritional value, texture, flavor of the food </a:t>
            </a:r>
            <a:r>
              <a:rPr lang="en-US" dirty="0">
                <a:latin typeface="Times New Roman" panose="02020603050405020304" pitchFamily="18" charset="0"/>
                <a:cs typeface="Times New Roman" panose="02020603050405020304" pitchFamily="18" charset="0"/>
              </a:rPr>
              <a:t>are damaged, the food become harmful to people and unsuitable to eat.</a:t>
            </a:r>
          </a:p>
          <a:p>
            <a:pPr lvl="0">
              <a:lnSpc>
                <a:spcPct val="150000"/>
              </a:lnSpc>
            </a:pPr>
            <a:r>
              <a:rPr 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Food must be considered spoiled if it is contaminated with pathogenic microorganisms or various poisonous agents, such as pesticides, heavy metals etc.</a:t>
            </a:r>
            <a:endParaRPr lang="en-US" altLang="en-US" dirty="0">
              <a:solidFill>
                <a:srgbClr val="00B050"/>
              </a:solidFill>
              <a:latin typeface="Times New Roman" panose="02020603050405020304" pitchFamily="18" charset="0"/>
              <a:cs typeface="Times New Roman" panose="02020603050405020304" pitchFamily="18" charset="0"/>
            </a:endParaRPr>
          </a:p>
          <a:p>
            <a:pPr>
              <a:lnSpc>
                <a:spcPct val="150000"/>
              </a:lnSpc>
            </a:pPr>
            <a:r>
              <a:rPr lang="en-US" altLang="en-US" dirty="0">
                <a:solidFill>
                  <a:schemeClr val="accent2">
                    <a:lumMod val="75000"/>
                  </a:schemeClr>
                </a:solidFill>
                <a:latin typeface="Times New Roman" panose="02020603050405020304" pitchFamily="18" charset="0"/>
                <a:cs typeface="Times New Roman" panose="02020603050405020304" pitchFamily="18" charset="0"/>
              </a:rPr>
              <a:t>Spoiled food considered unsafe ---- food borne pathogen may be present </a:t>
            </a:r>
          </a:p>
          <a:p>
            <a:pPr>
              <a:lnSpc>
                <a:spcPct val="150000"/>
              </a:lnSpc>
            </a:pPr>
            <a:r>
              <a:rPr lang="en-US" altLang="en-US" dirty="0">
                <a:latin typeface="Times New Roman" panose="02020603050405020304" pitchFamily="18" charset="0"/>
                <a:cs typeface="Times New Roman" panose="02020603050405020304" pitchFamily="18" charset="0"/>
              </a:rPr>
              <a:t>Any changes in the </a:t>
            </a:r>
            <a:r>
              <a:rPr lang="en-US" altLang="en-US" dirty="0">
                <a:solidFill>
                  <a:srgbClr val="FF0000"/>
                </a:solidFill>
                <a:latin typeface="Times New Roman" panose="02020603050405020304" pitchFamily="18" charset="0"/>
                <a:cs typeface="Times New Roman" panose="02020603050405020304" pitchFamily="18" charset="0"/>
              </a:rPr>
              <a:t>visual ,smell and texture </a:t>
            </a:r>
            <a:r>
              <a:rPr lang="en-US" altLang="en-US" dirty="0">
                <a:latin typeface="Times New Roman" panose="02020603050405020304" pitchFamily="18" charset="0"/>
                <a:cs typeface="Times New Roman" panose="02020603050405020304" pitchFamily="18" charset="0"/>
              </a:rPr>
              <a:t>of food that makes it unacceptable for consumption.</a:t>
            </a:r>
          </a:p>
          <a:p>
            <a:pPr marL="0" indent="0">
              <a:buNone/>
            </a:pPr>
            <a:endParaRPr lang="en-US" sz="1800" dirty="0"/>
          </a:p>
        </p:txBody>
      </p:sp>
      <p:sp>
        <p:nvSpPr>
          <p:cNvPr id="4" name="Rectangle 3"/>
          <p:cNvSpPr/>
          <p:nvPr/>
        </p:nvSpPr>
        <p:spPr>
          <a:xfrm>
            <a:off x="2209800" y="4191000"/>
            <a:ext cx="8229600" cy="400110"/>
          </a:xfrm>
          <a:prstGeom prst="rect">
            <a:avLst/>
          </a:prstGeom>
        </p:spPr>
        <p:txBody>
          <a:bodyPr wrap="square">
            <a:spAutoFit/>
          </a:bodyPr>
          <a:lstStyle/>
          <a:p>
            <a:pPr>
              <a:buNone/>
            </a:pPr>
            <a:r>
              <a:rPr lang="en-US" sz="2000" dirty="0"/>
              <a:t> </a:t>
            </a:r>
          </a:p>
        </p:txBody>
      </p:sp>
    </p:spTree>
    <p:extLst>
      <p:ext uri="{BB962C8B-B14F-4D97-AF65-F5344CB8AC3E}">
        <p14:creationId xmlns:p14="http://schemas.microsoft.com/office/powerpoint/2010/main" val="22075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mibia becomes first African country to export red meat to United States |  Africanew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95600" y="3276600"/>
            <a:ext cx="6111296" cy="334962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1485900" y="316742"/>
            <a:ext cx="2819400" cy="2045458"/>
          </a:xfrm>
          <a:prstGeom prst="cloudCallout">
            <a:avLst>
              <a:gd name="adj1" fmla="val 23801"/>
              <a:gd name="adj2" fmla="val 89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 you know which is responsible for meat color?</a:t>
            </a:r>
            <a:endParaRPr lang="en-US" dirty="0"/>
          </a:p>
        </p:txBody>
      </p:sp>
      <p:sp>
        <p:nvSpPr>
          <p:cNvPr id="6" name="Cloud Callout 5"/>
          <p:cNvSpPr/>
          <p:nvPr/>
        </p:nvSpPr>
        <p:spPr>
          <a:xfrm>
            <a:off x="5105400" y="406021"/>
            <a:ext cx="2743200" cy="1866900"/>
          </a:xfrm>
          <a:prstGeom prst="cloudCallout">
            <a:avLst>
              <a:gd name="adj1" fmla="val -40982"/>
              <a:gd name="adj2" fmla="val 106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Hemoglobin</a:t>
            </a:r>
          </a:p>
          <a:p>
            <a:pPr algn="ctr"/>
            <a:r>
              <a:rPr lang="en-US" smtClean="0"/>
              <a:t>(Not)</a:t>
            </a:r>
            <a:endParaRPr lang="en-US" dirty="0"/>
          </a:p>
        </p:txBody>
      </p:sp>
      <p:sp>
        <p:nvSpPr>
          <p:cNvPr id="7" name="Cloud Callout 6"/>
          <p:cNvSpPr/>
          <p:nvPr/>
        </p:nvSpPr>
        <p:spPr>
          <a:xfrm>
            <a:off x="8839200" y="495300"/>
            <a:ext cx="2743200" cy="1866900"/>
          </a:xfrm>
          <a:prstGeom prst="cloudCallout">
            <a:avLst>
              <a:gd name="adj1" fmla="val -40982"/>
              <a:gd name="adj2" fmla="val 106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Correct Answer:</a:t>
            </a:r>
          </a:p>
          <a:p>
            <a:pPr algn="ctr"/>
            <a:r>
              <a:rPr lang="en-US" dirty="0" smtClean="0"/>
              <a:t>Myoglobin</a:t>
            </a:r>
          </a:p>
        </p:txBody>
      </p:sp>
    </p:spTree>
    <p:extLst>
      <p:ext uri="{BB962C8B-B14F-4D97-AF65-F5344CB8AC3E}">
        <p14:creationId xmlns:p14="http://schemas.microsoft.com/office/powerpoint/2010/main" val="25319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9956800" cy="533400"/>
          </a:xfrm>
          <a:solidFill>
            <a:srgbClr val="FFFF00"/>
          </a:solidFill>
        </p:spPr>
        <p:txBody>
          <a:bodyPr>
            <a:normAutofit fontScale="90000"/>
          </a:bodyPr>
          <a:lstStyle/>
          <a:p>
            <a:r>
              <a:rPr lang="en-US" dirty="0" smtClean="0"/>
              <a:t>Information for Previous Slide.</a:t>
            </a:r>
            <a:endParaRPr lang="en-US" dirty="0"/>
          </a:p>
        </p:txBody>
      </p:sp>
      <p:sp>
        <p:nvSpPr>
          <p:cNvPr id="3" name="Content Placeholder 2"/>
          <p:cNvSpPr>
            <a:spLocks noGrp="1"/>
          </p:cNvSpPr>
          <p:nvPr>
            <p:ph sz="quarter" idx="1"/>
          </p:nvPr>
        </p:nvSpPr>
        <p:spPr>
          <a:xfrm>
            <a:off x="609600" y="1600200"/>
            <a:ext cx="10591800" cy="4873752"/>
          </a:xfrm>
        </p:spPr>
        <p:txBody>
          <a:bodyPr/>
          <a:lstStyle/>
          <a:p>
            <a:r>
              <a:rPr lang="en-US" dirty="0" err="1"/>
              <a:t>Heme</a:t>
            </a:r>
            <a:r>
              <a:rPr lang="en-US" dirty="0"/>
              <a:t> (from the Greek for blood) is the basic chemical structure (Fig. 1) responsible for the red color of two important animal pigments: </a:t>
            </a:r>
            <a:endParaRPr lang="en-US" dirty="0" smtClean="0"/>
          </a:p>
          <a:p>
            <a:r>
              <a:rPr lang="en-US" dirty="0" smtClean="0"/>
              <a:t>hemoglobin</a:t>
            </a:r>
            <a:r>
              <a:rPr lang="en-US" dirty="0"/>
              <a:t>, the red pigment of blood, and myoglobin, the red pigment of muscles. </a:t>
            </a:r>
            <a:endParaRPr lang="en-US" dirty="0" smtClean="0"/>
          </a:p>
          <a:p>
            <a:r>
              <a:rPr lang="en-US" dirty="0" smtClean="0"/>
              <a:t>Practically </a:t>
            </a:r>
            <a:r>
              <a:rPr lang="en-US" dirty="0"/>
              <a:t>all the red color of red meat is due to myoglobin, </a:t>
            </a:r>
            <a:endParaRPr lang="en-US" dirty="0" smtClean="0"/>
          </a:p>
          <a:p>
            <a:r>
              <a:rPr lang="en-US" dirty="0" smtClean="0"/>
              <a:t>since </a:t>
            </a:r>
            <a:r>
              <a:rPr lang="en-US" dirty="0"/>
              <a:t>the hemoglobin is removed with the bleeding of the slaughtered animal. </a:t>
            </a:r>
            <a:endParaRPr lang="en-US" dirty="0" smtClean="0"/>
          </a:p>
          <a:p>
            <a:r>
              <a:rPr lang="en-US" dirty="0" smtClean="0"/>
              <a:t>Other </a:t>
            </a:r>
            <a:r>
              <a:rPr lang="en-US" dirty="0"/>
              <a:t>colored muscle compounds (cytochromes, vitamin B </a:t>
            </a:r>
            <a:r>
              <a:rPr lang="en-US" baseline="-25000" dirty="0"/>
              <a:t>12</a:t>
            </a:r>
            <a:r>
              <a:rPr lang="en-US" dirty="0"/>
              <a:t>, </a:t>
            </a:r>
            <a:r>
              <a:rPr lang="en-US" dirty="0" err="1"/>
              <a:t>flavoproteins</a:t>
            </a:r>
            <a:r>
              <a:rPr lang="en-US" dirty="0"/>
              <a:t>) do not contribute significantly to the color of red meat.</a:t>
            </a:r>
          </a:p>
        </p:txBody>
      </p:sp>
    </p:spTree>
    <p:extLst>
      <p:ext uri="{BB962C8B-B14F-4D97-AF65-F5344CB8AC3E}">
        <p14:creationId xmlns:p14="http://schemas.microsoft.com/office/powerpoint/2010/main" val="19486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a:solidFill>
            <a:srgbClr val="FFFF00"/>
          </a:solidFill>
        </p:spPr>
        <p:txBody>
          <a:bodyPr>
            <a:normAutofit/>
          </a:bodyPr>
          <a:lstStyle/>
          <a:p>
            <a:r>
              <a:rPr lang="en-US" b="1" spc="50" dirty="0">
                <a:ln w="11430"/>
                <a:solidFill>
                  <a:srgbClr val="FF0000"/>
                </a:solidFill>
                <a:effectLst>
                  <a:outerShdw blurRad="76200" dist="50800" dir="5400000" algn="tl" rotWithShape="0">
                    <a:srgbClr val="000000">
                      <a:alpha val="65000"/>
                    </a:srgbClr>
                  </a:outerShdw>
                </a:effectLst>
              </a:rPr>
              <a:t>Intrinsic Factors </a:t>
            </a:r>
            <a:r>
              <a:rPr lang="en-US" b="1" spc="50" dirty="0" smtClean="0">
                <a:ln w="11430"/>
                <a:solidFill>
                  <a:srgbClr val="FF0000"/>
                </a:solidFill>
                <a:effectLst>
                  <a:outerShdw blurRad="76200" dist="50800" dir="5400000" algn="tl" rotWithShape="0">
                    <a:srgbClr val="000000">
                      <a:alpha val="65000"/>
                    </a:srgbClr>
                  </a:outerShdw>
                </a:effectLst>
              </a:rPr>
              <a:t>:</a:t>
            </a:r>
            <a:endParaRPr lang="en-US" dirty="0">
              <a:solidFill>
                <a:srgbClr val="002060"/>
              </a:solidFill>
            </a:endParaRPr>
          </a:p>
        </p:txBody>
      </p:sp>
      <p:sp>
        <p:nvSpPr>
          <p:cNvPr id="3" name="Content Placeholder 2"/>
          <p:cNvSpPr>
            <a:spLocks noGrp="1"/>
          </p:cNvSpPr>
          <p:nvPr>
            <p:ph idx="1"/>
          </p:nvPr>
        </p:nvSpPr>
        <p:spPr>
          <a:xfrm>
            <a:off x="914400" y="1143000"/>
            <a:ext cx="9982200" cy="5257800"/>
          </a:xfrm>
        </p:spPr>
        <p:txBody>
          <a:bodyPr>
            <a:noAutofit/>
          </a:bodyPr>
          <a:lstStyle/>
          <a:p>
            <a:pPr marL="0" indent="0">
              <a:buNone/>
            </a:pPr>
            <a:r>
              <a:rPr lang="en-US" sz="2800" dirty="0"/>
              <a:t>These are inherent in the food. They include:</a:t>
            </a:r>
            <a:endParaRPr lang="en-US" sz="2800" b="1" dirty="0">
              <a:ln w="50800"/>
            </a:endParaRPr>
          </a:p>
          <a:p>
            <a:pPr>
              <a:buBlip>
                <a:blip r:embed="rId2"/>
              </a:buBlip>
            </a:pPr>
            <a:r>
              <a:rPr lang="en-US" sz="2800" b="1" dirty="0">
                <a:ln w="50800"/>
              </a:rPr>
              <a:t>Hydrogen ion concentration (pH</a:t>
            </a:r>
            <a:r>
              <a:rPr lang="en-US" sz="2800" b="1" dirty="0" smtClean="0">
                <a:ln w="50800"/>
              </a:rPr>
              <a:t>)</a:t>
            </a:r>
            <a:endParaRPr lang="en-US" sz="2800" b="1" dirty="0">
              <a:ln w="50800"/>
            </a:endParaRPr>
          </a:p>
          <a:p>
            <a:pPr>
              <a:buBlip>
                <a:blip r:embed="rId2"/>
              </a:buBlip>
            </a:pPr>
            <a:r>
              <a:rPr lang="en-US" sz="2800" b="1" dirty="0">
                <a:ln w="50800"/>
              </a:rPr>
              <a:t>water </a:t>
            </a:r>
            <a:r>
              <a:rPr lang="en-US" sz="2800" b="1" dirty="0" smtClean="0">
                <a:ln w="50800"/>
              </a:rPr>
              <a:t>activity</a:t>
            </a:r>
            <a:endParaRPr lang="en-US" sz="2800" b="1" dirty="0">
              <a:ln w="50800"/>
            </a:endParaRPr>
          </a:p>
          <a:p>
            <a:pPr>
              <a:buBlip>
                <a:blip r:embed="rId2"/>
              </a:buBlip>
            </a:pPr>
            <a:r>
              <a:rPr lang="en-US" sz="2800" b="1" dirty="0">
                <a:ln w="50800"/>
              </a:rPr>
              <a:t>Nutrient </a:t>
            </a:r>
            <a:r>
              <a:rPr lang="en-US" sz="2800" b="1" dirty="0" smtClean="0">
                <a:ln w="50800"/>
              </a:rPr>
              <a:t>content</a:t>
            </a:r>
            <a:endParaRPr lang="en-US" sz="2800" b="1" dirty="0">
              <a:ln w="50800"/>
            </a:endParaRPr>
          </a:p>
          <a:p>
            <a:pPr>
              <a:buBlip>
                <a:blip r:embed="rId2"/>
              </a:buBlip>
            </a:pPr>
            <a:r>
              <a:rPr lang="en-US" sz="2800" b="1" dirty="0">
                <a:ln w="50800"/>
              </a:rPr>
              <a:t>antimicrobial </a:t>
            </a:r>
            <a:r>
              <a:rPr lang="en-US" sz="2800" b="1" dirty="0" smtClean="0">
                <a:ln w="50800"/>
              </a:rPr>
              <a:t>substances</a:t>
            </a:r>
            <a:endParaRPr lang="en-US" sz="2800" b="1" dirty="0">
              <a:ln w="50800"/>
            </a:endParaRPr>
          </a:p>
          <a:p>
            <a:pPr>
              <a:buBlip>
                <a:blip r:embed="rId2"/>
              </a:buBlip>
            </a:pPr>
            <a:r>
              <a:rPr lang="en-US" sz="2800" b="1" dirty="0">
                <a:ln w="50800"/>
              </a:rPr>
              <a:t>Biological structure</a:t>
            </a:r>
          </a:p>
          <a:p>
            <a:endParaRPr lang="en-US" sz="2800" dirty="0"/>
          </a:p>
        </p:txBody>
      </p:sp>
    </p:spTree>
    <p:extLst>
      <p:ext uri="{BB962C8B-B14F-4D97-AF65-F5344CB8AC3E}">
        <p14:creationId xmlns:p14="http://schemas.microsoft.com/office/powerpoint/2010/main" val="49880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n-US" b="1" dirty="0">
                <a:solidFill>
                  <a:srgbClr val="FF0000"/>
                </a:solidFill>
              </a:rPr>
              <a:t>Hydrogen ion concentration (PH) </a:t>
            </a:r>
          </a:p>
        </p:txBody>
      </p:sp>
      <p:sp>
        <p:nvSpPr>
          <p:cNvPr id="3" name="Content Placeholder 2"/>
          <p:cNvSpPr>
            <a:spLocks noGrp="1"/>
          </p:cNvSpPr>
          <p:nvPr>
            <p:ph idx="1"/>
          </p:nvPr>
        </p:nvSpPr>
        <p:spPr>
          <a:xfrm>
            <a:off x="609600" y="914401"/>
            <a:ext cx="10820400" cy="5440363"/>
          </a:xfrm>
        </p:spPr>
        <p:txBody>
          <a:bodyPr>
            <a:normAutofit/>
          </a:bodyPr>
          <a:lstStyle/>
          <a:p>
            <a:pPr marL="0" indent="0">
              <a:buNone/>
            </a:pPr>
            <a:r>
              <a:rPr lang="en-US" sz="2000" dirty="0" smtClean="0"/>
              <a:t>• </a:t>
            </a:r>
            <a:r>
              <a:rPr lang="en-US" sz="2000" dirty="0"/>
              <a:t>Most bacteria grow best at neutral or weakly alkaline pH usually between 6.8 and 7.5. </a:t>
            </a:r>
          </a:p>
          <a:p>
            <a:pPr marL="0" indent="0">
              <a:buNone/>
            </a:pPr>
            <a:r>
              <a:rPr lang="en-US" sz="2000" dirty="0"/>
              <a:t>• Some bacteria can grow within a narrow pH range of 4.5 and 9.0, e.g. </a:t>
            </a:r>
            <a:r>
              <a:rPr lang="en-US" sz="2000" dirty="0">
                <a:solidFill>
                  <a:srgbClr val="FF0000"/>
                </a:solidFill>
              </a:rPr>
              <a:t>salmonella</a:t>
            </a:r>
            <a:r>
              <a:rPr lang="en-US" sz="2000" dirty="0"/>
              <a:t> </a:t>
            </a:r>
          </a:p>
          <a:p>
            <a:pPr marL="0" indent="0">
              <a:buNone/>
            </a:pPr>
            <a:r>
              <a:rPr lang="en-US" sz="2000" dirty="0"/>
              <a:t>• Other microorganisms especially yeasts and molds and some bacteria grow within a wide pH range, e.g. </a:t>
            </a:r>
            <a:r>
              <a:rPr lang="en-US" sz="2000" dirty="0">
                <a:solidFill>
                  <a:srgbClr val="00B050"/>
                </a:solidFill>
              </a:rPr>
              <a:t>molds</a:t>
            </a:r>
            <a:r>
              <a:rPr lang="en-US" sz="2000" dirty="0"/>
              <a:t> grow between 1.5 to 11.0, while </a:t>
            </a:r>
            <a:r>
              <a:rPr lang="en-US" sz="2000" dirty="0">
                <a:solidFill>
                  <a:srgbClr val="0070C0"/>
                </a:solidFill>
              </a:rPr>
              <a:t>yeasts</a:t>
            </a:r>
            <a:r>
              <a:rPr lang="en-US" sz="2000" dirty="0"/>
              <a:t> grow between 1.5 and 8.5. </a:t>
            </a:r>
          </a:p>
          <a:p>
            <a:pPr marL="0" indent="0">
              <a:buNone/>
            </a:pPr>
            <a:r>
              <a:rPr lang="en-US" sz="2000" dirty="0"/>
              <a:t> Microorganisms that are able to grow in acid environment are called </a:t>
            </a:r>
            <a:r>
              <a:rPr lang="en-US" sz="2000" dirty="0">
                <a:solidFill>
                  <a:srgbClr val="FF0000"/>
                </a:solidFill>
              </a:rPr>
              <a:t>acidophilic </a:t>
            </a:r>
            <a:r>
              <a:rPr lang="en-US" sz="2000" dirty="0"/>
              <a:t>microorganisms. </a:t>
            </a:r>
          </a:p>
          <a:p>
            <a:pPr marL="0" indent="0">
              <a:buNone/>
            </a:pPr>
            <a:r>
              <a:rPr lang="en-US" sz="2000" dirty="0"/>
              <a:t>• These microorganisms are able to grow at pH of around 2.0. </a:t>
            </a:r>
          </a:p>
          <a:p>
            <a:pPr marL="0" indent="0">
              <a:buNone/>
            </a:pPr>
            <a:r>
              <a:rPr lang="en-US" sz="2000" dirty="0"/>
              <a:t>• </a:t>
            </a:r>
            <a:r>
              <a:rPr lang="en-US" sz="2000" dirty="0">
                <a:solidFill>
                  <a:srgbClr val="00B050"/>
                </a:solidFill>
              </a:rPr>
              <a:t>Yeasts </a:t>
            </a:r>
            <a:r>
              <a:rPr lang="en-US" sz="2000" dirty="0"/>
              <a:t>and </a:t>
            </a:r>
            <a:r>
              <a:rPr lang="en-US" sz="2000" dirty="0">
                <a:solidFill>
                  <a:srgbClr val="00B050"/>
                </a:solidFill>
              </a:rPr>
              <a:t>molds</a:t>
            </a:r>
            <a:r>
              <a:rPr lang="en-US" sz="2000" dirty="0"/>
              <a:t> grow under acid conditions. </a:t>
            </a:r>
          </a:p>
          <a:p>
            <a:pPr marL="0" indent="0">
              <a:buNone/>
            </a:pPr>
            <a:r>
              <a:rPr lang="en-US" sz="2000" dirty="0"/>
              <a:t>• Other microorganisms such as vibrio </a:t>
            </a:r>
            <a:r>
              <a:rPr lang="en-US" sz="2000" dirty="0" err="1"/>
              <a:t>cholerae</a:t>
            </a:r>
            <a:r>
              <a:rPr lang="en-US" sz="2000" dirty="0"/>
              <a:t> are sensitive to acids and prefer </a:t>
            </a:r>
            <a:r>
              <a:rPr lang="en-US" sz="2000" dirty="0">
                <a:solidFill>
                  <a:srgbClr val="0070C0"/>
                </a:solidFill>
              </a:rPr>
              <a:t>alkaline conditions.</a:t>
            </a:r>
          </a:p>
          <a:p>
            <a:pPr marL="0" indent="0">
              <a:buNone/>
            </a:pPr>
            <a:r>
              <a:rPr lang="en-US" sz="2000" dirty="0"/>
              <a:t> • Most bacteria are killed in strong acid or strong alkaline environment except </a:t>
            </a:r>
            <a:r>
              <a:rPr lang="en-US" sz="2000" dirty="0">
                <a:solidFill>
                  <a:srgbClr val="FF0000"/>
                </a:solidFill>
              </a:rPr>
              <a:t>Mycobacteria.</a:t>
            </a:r>
          </a:p>
          <a:p>
            <a:endParaRPr lang="en-US" sz="2000" dirty="0"/>
          </a:p>
        </p:txBody>
      </p:sp>
    </p:spTree>
    <p:extLst>
      <p:ext uri="{BB962C8B-B14F-4D97-AF65-F5344CB8AC3E}">
        <p14:creationId xmlns:p14="http://schemas.microsoft.com/office/powerpoint/2010/main" val="256671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533400"/>
            <a:ext cx="9956800" cy="579438"/>
          </a:xfrm>
          <a:prstGeom prst="rect">
            <a:avLst/>
          </a:prstGeom>
          <a:solidFill>
            <a:srgbClr val="FFFF00"/>
          </a:solidFill>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smtClean="0"/>
              <a:t>Classify Food On the basis of pH</a:t>
            </a:r>
            <a:endParaRPr lang="en-US" dirty="0"/>
          </a:p>
        </p:txBody>
      </p:sp>
      <p:pic>
        <p:nvPicPr>
          <p:cNvPr id="4098" name="Picture 2" descr="Homework - Kids Reading Books Stock Vector - Illustration of little,  knowledge: 5349549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7391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8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81000"/>
            <a:ext cx="10210800" cy="6172200"/>
          </a:xfrm>
        </p:spPr>
      </p:pic>
    </p:spTree>
    <p:extLst>
      <p:ext uri="{BB962C8B-B14F-4D97-AF65-F5344CB8AC3E}">
        <p14:creationId xmlns:p14="http://schemas.microsoft.com/office/powerpoint/2010/main" val="310233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09600"/>
          </a:xfrm>
          <a:solidFill>
            <a:srgbClr val="FFFF00"/>
          </a:solidFill>
        </p:spPr>
        <p:txBody>
          <a:bodyPr>
            <a:normAutofit fontScale="90000"/>
          </a:bodyPr>
          <a:lstStyle/>
          <a:p>
            <a:pPr lvl="0"/>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solidFill>
                  <a:srgbClr val="FF0000"/>
                </a:solidFill>
                <a:effectLst>
                  <a:outerShdw blurRad="50800" dist="39000" dir="5460000" algn="tl">
                    <a:srgbClr val="000000">
                      <a:alpha val="38000"/>
                    </a:srgbClr>
                  </a:outerShdw>
                </a:effectLst>
              </a:rPr>
              <a:t>Water activity</a:t>
            </a:r>
            <a:endParaRPr lang="en-US" dirty="0"/>
          </a:p>
        </p:txBody>
      </p:sp>
      <p:sp>
        <p:nvSpPr>
          <p:cNvPr id="3" name="Content Placeholder 2"/>
          <p:cNvSpPr>
            <a:spLocks noGrp="1"/>
          </p:cNvSpPr>
          <p:nvPr>
            <p:ph idx="1"/>
          </p:nvPr>
        </p:nvSpPr>
        <p:spPr>
          <a:xfrm>
            <a:off x="762000" y="1219200"/>
            <a:ext cx="10668000" cy="5181600"/>
          </a:xfrm>
        </p:spPr>
        <p:txBody>
          <a:bodyPr>
            <a:noAutofit/>
          </a:bodyPr>
          <a:lstStyle/>
          <a:p>
            <a:pPr marL="205740" indent="0">
              <a:lnSpc>
                <a:spcPct val="90000"/>
              </a:lnSpc>
              <a:buClr>
                <a:schemeClr val="tx1">
                  <a:shade val="95000"/>
                </a:schemeClr>
              </a:buClr>
              <a:buSzPct val="65000"/>
              <a:buNone/>
              <a:defRPr/>
            </a:pPr>
            <a:r>
              <a:rPr lang="en-US" dirty="0">
                <a:ln w="50800"/>
              </a:rPr>
              <a:t>The effect of moisture is in terms of water </a:t>
            </a:r>
            <a:r>
              <a:rPr lang="en-US" dirty="0" smtClean="0">
                <a:ln w="50800"/>
              </a:rPr>
              <a:t>activity:</a:t>
            </a:r>
          </a:p>
          <a:p>
            <a:pPr marL="480060">
              <a:lnSpc>
                <a:spcPct val="90000"/>
              </a:lnSpc>
              <a:buClr>
                <a:schemeClr val="tx1">
                  <a:shade val="95000"/>
                </a:schemeClr>
              </a:buClr>
              <a:buSzPct val="65000"/>
              <a:buFont typeface="Wingdings" panose="05000000000000000000" pitchFamily="2" charset="2"/>
              <a:buChar char="v"/>
              <a:defRPr/>
            </a:pPr>
            <a:r>
              <a:rPr lang="en-US" dirty="0" smtClean="0">
                <a:ln w="50800"/>
              </a:rPr>
              <a:t>the </a:t>
            </a:r>
            <a:r>
              <a:rPr lang="en-US" dirty="0">
                <a:ln w="50800"/>
              </a:rPr>
              <a:t>amount of free water in a food medium.</a:t>
            </a:r>
          </a:p>
          <a:p>
            <a:pPr marL="480060">
              <a:lnSpc>
                <a:spcPct val="90000"/>
              </a:lnSpc>
              <a:buClr>
                <a:schemeClr val="tx1">
                  <a:shade val="95000"/>
                </a:schemeClr>
              </a:buClr>
              <a:buSzPct val="65000"/>
              <a:buFont typeface="Wingdings" panose="05000000000000000000" pitchFamily="2" charset="2"/>
              <a:buChar char="v"/>
              <a:defRPr/>
            </a:pPr>
            <a:r>
              <a:rPr lang="en-US" dirty="0">
                <a:ln w="50800"/>
              </a:rPr>
              <a:t> The amount of free water is important for growth of microorganisms. </a:t>
            </a:r>
          </a:p>
          <a:p>
            <a:pPr marL="480060">
              <a:lnSpc>
                <a:spcPct val="90000"/>
              </a:lnSpc>
              <a:buClr>
                <a:schemeClr val="tx1">
                  <a:shade val="95000"/>
                </a:schemeClr>
              </a:buClr>
              <a:buSzPct val="65000"/>
              <a:buFont typeface="Wingdings" panose="05000000000000000000" pitchFamily="2" charset="2"/>
              <a:buChar char="v"/>
              <a:defRPr/>
            </a:pPr>
            <a:r>
              <a:rPr lang="en-US" dirty="0">
                <a:ln w="50800"/>
              </a:rPr>
              <a:t>If there is lack of this free water microorganisms will not grow. </a:t>
            </a:r>
          </a:p>
          <a:p>
            <a:pPr marL="480060">
              <a:lnSpc>
                <a:spcPct val="90000"/>
              </a:lnSpc>
              <a:buClr>
                <a:schemeClr val="tx1">
                  <a:shade val="95000"/>
                </a:schemeClr>
              </a:buClr>
              <a:buSzPct val="65000"/>
              <a:buFont typeface="Wingdings" panose="05000000000000000000" pitchFamily="2" charset="2"/>
              <a:buChar char="v"/>
              <a:defRPr/>
            </a:pPr>
            <a:r>
              <a:rPr lang="en-US" dirty="0">
                <a:ln w="50800"/>
              </a:rPr>
              <a:t>Water activity is defined as the </a:t>
            </a:r>
            <a:r>
              <a:rPr lang="en-US" dirty="0" smtClean="0">
                <a:ln w="50800"/>
              </a:rPr>
              <a:t>vapor </a:t>
            </a:r>
            <a:r>
              <a:rPr lang="en-US" dirty="0">
                <a:ln w="50800"/>
              </a:rPr>
              <a:t>pressure of </a:t>
            </a:r>
            <a:r>
              <a:rPr lang="en-US" dirty="0" smtClean="0">
                <a:ln w="50800"/>
              </a:rPr>
              <a:t>water in </a:t>
            </a:r>
            <a:r>
              <a:rPr lang="en-US" dirty="0">
                <a:ln w="50800"/>
              </a:rPr>
              <a:t>food substance to </a:t>
            </a:r>
            <a:r>
              <a:rPr lang="en-US" dirty="0" smtClean="0">
                <a:ln w="50800"/>
              </a:rPr>
              <a:t>vapor pressure of pure water </a:t>
            </a:r>
            <a:r>
              <a:rPr lang="en-US" dirty="0">
                <a:ln w="50800"/>
              </a:rPr>
              <a:t>at the same temperature. (Aw = </a:t>
            </a:r>
            <a:r>
              <a:rPr lang="en-US" dirty="0" err="1" smtClean="0">
                <a:ln w="50800"/>
              </a:rPr>
              <a:t>Vp</a:t>
            </a:r>
            <a:r>
              <a:rPr lang="en-US" dirty="0" smtClean="0">
                <a:ln w="50800"/>
              </a:rPr>
              <a:t> of Water in Food/</a:t>
            </a:r>
            <a:r>
              <a:rPr lang="en-US" dirty="0" err="1" smtClean="0">
                <a:ln w="50800"/>
              </a:rPr>
              <a:t>Vp</a:t>
            </a:r>
            <a:r>
              <a:rPr lang="en-US" dirty="0" smtClean="0">
                <a:ln w="50800"/>
              </a:rPr>
              <a:t> of Pure Water)</a:t>
            </a:r>
          </a:p>
          <a:p>
            <a:pPr marL="480060">
              <a:lnSpc>
                <a:spcPct val="90000"/>
              </a:lnSpc>
              <a:buClr>
                <a:schemeClr val="tx1">
                  <a:shade val="95000"/>
                </a:schemeClr>
              </a:buClr>
              <a:buSzPct val="65000"/>
              <a:buFont typeface="Wingdings" panose="05000000000000000000" pitchFamily="2" charset="2"/>
              <a:buChar char="v"/>
              <a:defRPr/>
            </a:pPr>
            <a:r>
              <a:rPr lang="en-US" dirty="0" smtClean="0">
                <a:ln w="50800"/>
              </a:rPr>
              <a:t>The </a:t>
            </a:r>
            <a:r>
              <a:rPr lang="en-US" dirty="0">
                <a:ln w="50800"/>
              </a:rPr>
              <a:t>water activity is therefore equal to 1.0. </a:t>
            </a:r>
            <a:endParaRPr lang="en-US" dirty="0" smtClean="0">
              <a:ln w="50800"/>
            </a:endParaRPr>
          </a:p>
          <a:p>
            <a:pPr marL="480060">
              <a:lnSpc>
                <a:spcPct val="90000"/>
              </a:lnSpc>
              <a:buClr>
                <a:schemeClr val="tx1">
                  <a:shade val="95000"/>
                </a:schemeClr>
              </a:buClr>
              <a:buSzPct val="65000"/>
              <a:buFont typeface="Wingdings" panose="05000000000000000000" pitchFamily="2" charset="2"/>
              <a:buChar char="v"/>
              <a:defRPr/>
            </a:pPr>
            <a:r>
              <a:rPr lang="en-US" dirty="0" smtClean="0">
                <a:ln w="50800"/>
              </a:rPr>
              <a:t>Food </a:t>
            </a:r>
            <a:r>
              <a:rPr lang="en-US" dirty="0">
                <a:ln w="50800"/>
              </a:rPr>
              <a:t>products have a water activity of less than </a:t>
            </a:r>
            <a:r>
              <a:rPr lang="en-US" dirty="0" smtClean="0">
                <a:ln w="50800"/>
              </a:rPr>
              <a:t>1.0.</a:t>
            </a:r>
          </a:p>
          <a:p>
            <a:pPr marL="480060">
              <a:lnSpc>
                <a:spcPct val="90000"/>
              </a:lnSpc>
              <a:buClr>
                <a:schemeClr val="tx1">
                  <a:shade val="95000"/>
                </a:schemeClr>
              </a:buClr>
              <a:buSzPct val="65000"/>
              <a:buFont typeface="Wingdings" panose="05000000000000000000" pitchFamily="2" charset="2"/>
              <a:buChar char="v"/>
              <a:defRPr/>
            </a:pPr>
            <a:r>
              <a:rPr lang="en-US" dirty="0" smtClean="0">
                <a:ln w="50800"/>
              </a:rPr>
              <a:t>A </a:t>
            </a:r>
            <a:r>
              <a:rPr lang="en-US" dirty="0">
                <a:ln w="50800"/>
              </a:rPr>
              <a:t>saturated salt solution has a water activity of </a:t>
            </a:r>
            <a:r>
              <a:rPr lang="en-US" dirty="0" smtClean="0">
                <a:ln w="50800"/>
              </a:rPr>
              <a:t>0.75.</a:t>
            </a:r>
          </a:p>
          <a:p>
            <a:pPr marL="480060">
              <a:lnSpc>
                <a:spcPct val="90000"/>
              </a:lnSpc>
              <a:buClr>
                <a:schemeClr val="tx1">
                  <a:shade val="95000"/>
                </a:schemeClr>
              </a:buClr>
              <a:buSzPct val="65000"/>
              <a:buFont typeface="Wingdings" panose="05000000000000000000" pitchFamily="2" charset="2"/>
              <a:buChar char="v"/>
              <a:defRPr/>
            </a:pPr>
            <a:r>
              <a:rPr lang="en-US" dirty="0" smtClean="0">
                <a:ln w="50800"/>
              </a:rPr>
              <a:t>Salting </a:t>
            </a:r>
            <a:r>
              <a:rPr lang="en-US" dirty="0">
                <a:ln w="50800"/>
              </a:rPr>
              <a:t>and drying reduces the water activity of a food product.</a:t>
            </a:r>
          </a:p>
          <a:p>
            <a:pPr marL="548640" indent="-411480">
              <a:lnSpc>
                <a:spcPct val="90000"/>
              </a:lnSpc>
              <a:buClr>
                <a:schemeClr val="tx1">
                  <a:shade val="95000"/>
                </a:schemeClr>
              </a:buClr>
              <a:buSzPct val="65000"/>
              <a:defRPr/>
            </a:pPr>
            <a:endParaRPr lang="en-US" b="1" dirty="0">
              <a:ln w="50800"/>
            </a:endParaRPr>
          </a:p>
          <a:p>
            <a:endParaRPr lang="en-US" dirty="0"/>
          </a:p>
        </p:txBody>
      </p:sp>
    </p:spTree>
    <p:extLst>
      <p:ext uri="{BB962C8B-B14F-4D97-AF65-F5344CB8AC3E}">
        <p14:creationId xmlns:p14="http://schemas.microsoft.com/office/powerpoint/2010/main" val="43296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579438"/>
          </a:xfrm>
          <a:solidFill>
            <a:srgbClr val="FFFF00"/>
          </a:solidFill>
        </p:spPr>
        <p:txBody>
          <a:bodyPr>
            <a:normAutofit fontScale="90000"/>
          </a:bodyPr>
          <a:lstStyle/>
          <a:p>
            <a:r>
              <a:rPr lang="en-US" dirty="0" smtClean="0"/>
              <a:t>Classify Microorganism On the basis of Water Activity Leve</a:t>
            </a:r>
            <a:r>
              <a:rPr lang="en-US" dirty="0"/>
              <a:t>l</a:t>
            </a:r>
          </a:p>
        </p:txBody>
      </p:sp>
      <p:pic>
        <p:nvPicPr>
          <p:cNvPr id="3074" name="Picture 2" descr="Cartoon Homework Vector Images (over 8,70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7391400" cy="364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b="1" dirty="0" smtClean="0">
                <a:solidFill>
                  <a:srgbClr val="FF0000"/>
                </a:solidFill>
              </a:rPr>
              <a:t>Water activity</a:t>
            </a:r>
            <a:endParaRPr lang="en-US" b="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066800"/>
            <a:ext cx="8458200" cy="5486400"/>
          </a:xfrm>
        </p:spPr>
      </p:pic>
    </p:spTree>
    <p:extLst>
      <p:ext uri="{BB962C8B-B14F-4D97-AF65-F5344CB8AC3E}">
        <p14:creationId xmlns:p14="http://schemas.microsoft.com/office/powerpoint/2010/main" val="413093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74639"/>
            <a:ext cx="10668000" cy="6034087"/>
          </a:xfrm>
        </p:spPr>
      </p:pic>
    </p:spTree>
    <p:extLst>
      <p:ext uri="{BB962C8B-B14F-4D97-AF65-F5344CB8AC3E}">
        <p14:creationId xmlns:p14="http://schemas.microsoft.com/office/powerpoint/2010/main" val="31634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5257800" cy="609600"/>
          </a:xfrm>
          <a:solidFill>
            <a:srgbClr val="FFFF00"/>
          </a:solidFill>
        </p:spPr>
        <p:txBody>
          <a:bodyPr/>
          <a:lstStyle/>
          <a:p>
            <a:r>
              <a:rPr lang="en-US" b="1" dirty="0">
                <a:solidFill>
                  <a:srgbClr val="0070C0"/>
                </a:solidFill>
              </a:rPr>
              <a:t>Causes of food spoilage</a:t>
            </a:r>
            <a:endParaRPr lang="en-US" dirty="0"/>
          </a:p>
        </p:txBody>
      </p:sp>
      <p:sp>
        <p:nvSpPr>
          <p:cNvPr id="3" name="Content Placeholder 2"/>
          <p:cNvSpPr>
            <a:spLocks noGrp="1"/>
          </p:cNvSpPr>
          <p:nvPr>
            <p:ph idx="1"/>
          </p:nvPr>
        </p:nvSpPr>
        <p:spPr/>
        <p:txBody>
          <a:bodyPr>
            <a:normAutofit/>
          </a:bodyPr>
          <a:lstStyle/>
          <a:p>
            <a:pPr marL="0" indent="0">
              <a:buNone/>
            </a:pPr>
            <a:r>
              <a:rPr lang="en-US" dirty="0"/>
              <a:t>The major causes of food spoilage include</a:t>
            </a:r>
          </a:p>
          <a:p>
            <a:pPr marL="822960" lvl="1" indent="-457200">
              <a:buFont typeface="+mj-lt"/>
              <a:buAutoNum type="arabicParenR"/>
            </a:pPr>
            <a:r>
              <a:rPr lang="en-US" sz="2400" dirty="0" smtClean="0">
                <a:solidFill>
                  <a:srgbClr val="FF0000"/>
                </a:solidFill>
              </a:rPr>
              <a:t>Growth and activity of Microorganisms</a:t>
            </a:r>
          </a:p>
          <a:p>
            <a:pPr marL="822960" lvl="1" indent="-457200">
              <a:buFont typeface="+mj-lt"/>
              <a:buAutoNum type="arabicParenR"/>
            </a:pPr>
            <a:r>
              <a:rPr lang="en-US" sz="2400" dirty="0" smtClean="0">
                <a:solidFill>
                  <a:schemeClr val="accent2"/>
                </a:solidFill>
              </a:rPr>
              <a:t>Action of native enzymes</a:t>
            </a:r>
          </a:p>
          <a:p>
            <a:pPr marL="822960" lvl="1" indent="-457200">
              <a:buFont typeface="+mj-lt"/>
              <a:buAutoNum type="arabicParenR"/>
            </a:pPr>
            <a:r>
              <a:rPr lang="en-US" sz="2400" dirty="0" smtClean="0">
                <a:solidFill>
                  <a:srgbClr val="00B050"/>
                </a:solidFill>
              </a:rPr>
              <a:t>Chemical </a:t>
            </a:r>
            <a:r>
              <a:rPr lang="en-US" sz="2400" dirty="0">
                <a:solidFill>
                  <a:srgbClr val="00B050"/>
                </a:solidFill>
              </a:rPr>
              <a:t>reactions of the constituents of food</a:t>
            </a:r>
          </a:p>
          <a:p>
            <a:pPr marL="822960" lvl="1" indent="-457200">
              <a:buFont typeface="+mj-lt"/>
              <a:buAutoNum type="arabicParenR"/>
            </a:pPr>
            <a:r>
              <a:rPr lang="en-US" sz="2400" dirty="0">
                <a:solidFill>
                  <a:schemeClr val="accent1"/>
                </a:solidFill>
              </a:rPr>
              <a:t>Vermin</a:t>
            </a:r>
            <a:r>
              <a:rPr lang="en-US" sz="2400" dirty="0"/>
              <a:t> </a:t>
            </a:r>
          </a:p>
          <a:p>
            <a:pPr marL="822960" lvl="1" indent="-457200">
              <a:buFont typeface="+mj-lt"/>
              <a:buAutoNum type="arabicParenR"/>
            </a:pPr>
            <a:r>
              <a:rPr lang="en-US" sz="2400" dirty="0">
                <a:solidFill>
                  <a:srgbClr val="00B0F0"/>
                </a:solidFill>
              </a:rPr>
              <a:t>Mechanical damage and</a:t>
            </a:r>
          </a:p>
          <a:p>
            <a:pPr marL="822960" lvl="1" indent="-457200">
              <a:buFont typeface="+mj-lt"/>
              <a:buAutoNum type="arabicParenR"/>
            </a:pPr>
            <a:r>
              <a:rPr lang="en-US" sz="2400" dirty="0">
                <a:solidFill>
                  <a:srgbClr val="7030A0"/>
                </a:solidFill>
              </a:rPr>
              <a:t>Storage </a:t>
            </a:r>
            <a:r>
              <a:rPr lang="en-US" sz="2400" dirty="0" smtClean="0">
                <a:solidFill>
                  <a:srgbClr val="7030A0"/>
                </a:solidFill>
              </a:rPr>
              <a:t>conditions</a:t>
            </a:r>
            <a:endParaRPr lang="en-US" sz="2400" dirty="0">
              <a:solidFill>
                <a:srgbClr val="7030A0"/>
              </a:solidFill>
            </a:endParaRPr>
          </a:p>
        </p:txBody>
      </p:sp>
    </p:spTree>
    <p:extLst>
      <p:ext uri="{BB962C8B-B14F-4D97-AF65-F5344CB8AC3E}">
        <p14:creationId xmlns:p14="http://schemas.microsoft.com/office/powerpoint/2010/main" val="19038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b="1" dirty="0">
                <a:solidFill>
                  <a:srgbClr val="FF0000"/>
                </a:solidFill>
              </a:rPr>
              <a:t>Nutrients content of the food </a:t>
            </a:r>
            <a:r>
              <a:rPr lang="en-US" dirty="0" smtClean="0"/>
              <a:t> </a:t>
            </a:r>
            <a:endParaRPr lang="en-US" dirty="0"/>
          </a:p>
        </p:txBody>
      </p:sp>
      <p:sp>
        <p:nvSpPr>
          <p:cNvPr id="3" name="Content Placeholder 2"/>
          <p:cNvSpPr>
            <a:spLocks noGrp="1"/>
          </p:cNvSpPr>
          <p:nvPr>
            <p:ph idx="1"/>
          </p:nvPr>
        </p:nvSpPr>
        <p:spPr>
          <a:xfrm>
            <a:off x="762000" y="1219200"/>
            <a:ext cx="10515600" cy="5334000"/>
          </a:xfrm>
        </p:spPr>
        <p:txBody>
          <a:bodyPr>
            <a:normAutofit/>
          </a:bodyPr>
          <a:lstStyle/>
          <a:p>
            <a:r>
              <a:rPr lang="en-US" dirty="0" smtClean="0"/>
              <a:t> </a:t>
            </a:r>
            <a:r>
              <a:rPr lang="en-US" dirty="0"/>
              <a:t>Microorganisms require proteins, carbohydrates, lipids, water, energy, nitrogen, Sulphur, phosphorus, vitamins, and minerals for growth. </a:t>
            </a:r>
          </a:p>
          <a:p>
            <a:r>
              <a:rPr lang="en-US" dirty="0"/>
              <a:t>Various foods have specific nutrients that help in microbial growth. </a:t>
            </a:r>
          </a:p>
          <a:p>
            <a:r>
              <a:rPr lang="en-US" dirty="0"/>
              <a:t> Foods such as milk, meat and eggs contain a number of nutrients that are required by microorganisms. </a:t>
            </a:r>
          </a:p>
          <a:p>
            <a:r>
              <a:rPr lang="en-US" dirty="0"/>
              <a:t>These foods are hence susceptible to microbial spoilage.</a:t>
            </a:r>
          </a:p>
        </p:txBody>
      </p:sp>
    </p:spTree>
    <p:extLst>
      <p:ext uri="{BB962C8B-B14F-4D97-AF65-F5344CB8AC3E}">
        <p14:creationId xmlns:p14="http://schemas.microsoft.com/office/powerpoint/2010/main" val="272677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1353800" cy="533400"/>
          </a:xfrm>
          <a:solidFill>
            <a:srgbClr val="FFFF00"/>
          </a:solidFill>
        </p:spPr>
        <p:txBody>
          <a:bodyPr>
            <a:normAutofit/>
          </a:bodyPr>
          <a:lstStyle/>
          <a:p>
            <a:r>
              <a:rPr lang="en-US" sz="2800" b="1" dirty="0">
                <a:solidFill>
                  <a:srgbClr val="FF0000"/>
                </a:solidFill>
              </a:rPr>
              <a:t>Antimicrobial substances and Biological structure</a:t>
            </a:r>
          </a:p>
        </p:txBody>
      </p:sp>
      <p:sp>
        <p:nvSpPr>
          <p:cNvPr id="3" name="Content Placeholder 2"/>
          <p:cNvSpPr>
            <a:spLocks noGrp="1"/>
          </p:cNvSpPr>
          <p:nvPr>
            <p:ph idx="1"/>
          </p:nvPr>
        </p:nvSpPr>
        <p:spPr>
          <a:xfrm>
            <a:off x="609600" y="1219200"/>
            <a:ext cx="10591800" cy="5410200"/>
          </a:xfrm>
        </p:spPr>
        <p:txBody>
          <a:bodyPr>
            <a:normAutofit lnSpcReduction="10000"/>
          </a:bodyPr>
          <a:lstStyle/>
          <a:p>
            <a:pPr marL="0" indent="0">
              <a:buNone/>
            </a:pPr>
            <a:r>
              <a:rPr lang="en-US" sz="3000" b="1" dirty="0">
                <a:solidFill>
                  <a:srgbClr val="0070C0"/>
                </a:solidFill>
              </a:rPr>
              <a:t>Antimicrobial substances </a:t>
            </a:r>
          </a:p>
          <a:p>
            <a:pPr marL="0" indent="0">
              <a:buNone/>
            </a:pPr>
            <a:r>
              <a:rPr lang="en-US" sz="2600" dirty="0"/>
              <a:t>• Antimicrobial substances in food inhibit microbial growth. </a:t>
            </a:r>
          </a:p>
          <a:p>
            <a:pPr marL="0" indent="0">
              <a:buNone/>
            </a:pPr>
            <a:r>
              <a:rPr lang="en-US" sz="2600" dirty="0"/>
              <a:t>• Various foods have inherent antimicrobial substances that prevent (inhibit) microbial attack. </a:t>
            </a:r>
          </a:p>
          <a:p>
            <a:pPr marL="0" indent="0">
              <a:buNone/>
            </a:pPr>
            <a:r>
              <a:rPr lang="en-US" sz="2600" dirty="0"/>
              <a:t>• Such inhibitors are like </a:t>
            </a:r>
            <a:r>
              <a:rPr lang="en-US" sz="2600" dirty="0" err="1"/>
              <a:t>lactinin</a:t>
            </a:r>
            <a:r>
              <a:rPr lang="en-US" sz="2600" dirty="0"/>
              <a:t> and anti- coliform factors in milk and lysozyme in eggs.</a:t>
            </a:r>
          </a:p>
          <a:p>
            <a:pPr marL="0" indent="0">
              <a:buNone/>
            </a:pPr>
            <a:r>
              <a:rPr lang="en-US" sz="2800" b="1" dirty="0">
                <a:solidFill>
                  <a:srgbClr val="0070C0"/>
                </a:solidFill>
              </a:rPr>
              <a:t>Biological structures </a:t>
            </a:r>
          </a:p>
          <a:p>
            <a:pPr marL="0" indent="0">
              <a:buNone/>
            </a:pPr>
            <a:r>
              <a:rPr lang="en-US" sz="2600" dirty="0"/>
              <a:t>• Some foods have biological structures that prevent microbial entry. </a:t>
            </a:r>
          </a:p>
          <a:p>
            <a:pPr marL="0" indent="0">
              <a:buNone/>
            </a:pPr>
            <a:r>
              <a:rPr lang="en-US" sz="2600" dirty="0"/>
              <a:t>• For example, meat has fascia, skin and other membranes that prevent microbial entry. </a:t>
            </a:r>
          </a:p>
          <a:p>
            <a:pPr marL="0" indent="0">
              <a:buNone/>
            </a:pPr>
            <a:r>
              <a:rPr lang="en-US" sz="2600" dirty="0"/>
              <a:t>• Eggs have shell and inner membranes that prevent yolk and egg white from infection</a:t>
            </a:r>
            <a:r>
              <a:rPr lang="en-US" dirty="0"/>
              <a:t>.</a:t>
            </a:r>
          </a:p>
          <a:p>
            <a:endParaRPr lang="en-US" dirty="0"/>
          </a:p>
        </p:txBody>
      </p:sp>
    </p:spTree>
    <p:extLst>
      <p:ext uri="{BB962C8B-B14F-4D97-AF65-F5344CB8AC3E}">
        <p14:creationId xmlns:p14="http://schemas.microsoft.com/office/powerpoint/2010/main" val="165501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are fascia? | Fascia, Just a buzzword, or is there more to it?"/>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6350000" cy="55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a:solidFill>
            <a:srgbClr val="FFFF00"/>
          </a:solidFill>
        </p:spPr>
        <p:txBody>
          <a:bodyPr>
            <a:normAutofit/>
          </a:bodyPr>
          <a:lstStyle/>
          <a:p>
            <a:pPr lvl="0"/>
            <a:r>
              <a:rPr lang="en-US" b="1" dirty="0">
                <a:ln w="17780" cmpd="sng">
                  <a:solidFill>
                    <a:srgbClr val="FF0000"/>
                  </a:solidFill>
                  <a:prstDash val="solid"/>
                  <a:miter lim="800000"/>
                </a:ln>
                <a:solidFill>
                  <a:schemeClr val="tx1"/>
                </a:solidFill>
                <a:effectLst>
                  <a:outerShdw blurRad="50800" algn="tl" rotWithShape="0">
                    <a:srgbClr val="000000"/>
                  </a:outerShdw>
                </a:effectLst>
              </a:rPr>
              <a:t>Antimicrobial </a:t>
            </a:r>
            <a:r>
              <a:rPr lang="en-US" b="1" dirty="0" smtClean="0">
                <a:ln w="17780" cmpd="sng">
                  <a:solidFill>
                    <a:srgbClr val="FF0000"/>
                  </a:solidFill>
                  <a:prstDash val="solid"/>
                  <a:miter lim="800000"/>
                </a:ln>
                <a:solidFill>
                  <a:schemeClr val="tx1"/>
                </a:solidFill>
                <a:effectLst>
                  <a:outerShdw blurRad="50800" algn="tl" rotWithShape="0">
                    <a:srgbClr val="000000"/>
                  </a:outerShdw>
                </a:effectLst>
              </a:rPr>
              <a:t>substances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sz="3900" b="1" dirty="0" err="1">
                <a:ln w="10541" cmpd="sng">
                  <a:solidFill>
                    <a:schemeClr val="bg1"/>
                  </a:solidFill>
                  <a:prstDash val="solid"/>
                </a:ln>
                <a:latin typeface="Times New Roman" panose="02020603050405020304" pitchFamily="18" charset="0"/>
                <a:cs typeface="Times New Roman" panose="02020603050405020304" pitchFamily="18" charset="0"/>
              </a:rPr>
              <a:t>Coumarins</a:t>
            </a:r>
            <a:r>
              <a:rPr lang="en-US" b="1" dirty="0" smtClean="0">
                <a:ln w="10541" cmpd="sng">
                  <a:solidFill>
                    <a:schemeClr val="bg1"/>
                  </a:solidFill>
                  <a:prstDash val="solid"/>
                </a:ln>
                <a:latin typeface="Times New Roman" panose="02020603050405020304" pitchFamily="18" charset="0"/>
                <a:cs typeface="Times New Roman" panose="02020603050405020304" pitchFamily="18" charset="0"/>
              </a:rPr>
              <a:t> </a:t>
            </a:r>
            <a:r>
              <a:rPr lang="en-US" b="1" dirty="0">
                <a:ln w="10541" cmpd="sng">
                  <a:solidFill>
                    <a:schemeClr val="bg1"/>
                  </a:solidFill>
                  <a:prstDash val="solid"/>
                </a:ln>
                <a:latin typeface="Times New Roman" panose="02020603050405020304" pitchFamily="18" charset="0"/>
                <a:cs typeface="Times New Roman" panose="02020603050405020304" pitchFamily="18" charset="0"/>
              </a:rPr>
              <a:t>– fruits and vegetables</a:t>
            </a:r>
          </a:p>
          <a:p>
            <a:endParaRPr lang="en-US" b="1" dirty="0">
              <a:ln w="10541" cmpd="sng">
                <a:solidFill>
                  <a:schemeClr val="bg1"/>
                </a:solidFill>
                <a:prstDash val="solid"/>
              </a:ln>
            </a:endParaRPr>
          </a:p>
          <a:p>
            <a:r>
              <a:rPr lang="en-US" sz="3800" b="1" dirty="0" err="1">
                <a:ln w="10541" cmpd="sng">
                  <a:solidFill>
                    <a:schemeClr val="bg1"/>
                  </a:solidFill>
                  <a:prstDash val="solid"/>
                </a:ln>
              </a:rPr>
              <a:t>lysozyme</a:t>
            </a:r>
            <a:r>
              <a:rPr lang="en-US" b="1" dirty="0">
                <a:ln w="10541" cmpd="sng">
                  <a:solidFill>
                    <a:schemeClr val="bg1"/>
                  </a:solidFill>
                  <a:prstDash val="solid"/>
                </a:ln>
              </a:rPr>
              <a:t> – cow’s milk and eggs</a:t>
            </a:r>
          </a:p>
          <a:p>
            <a:endParaRPr lang="en-US" sz="3800" b="1" dirty="0">
              <a:ln w="10541" cmpd="sng">
                <a:solidFill>
                  <a:schemeClr val="bg1"/>
                </a:solidFill>
                <a:prstDash val="solid"/>
              </a:ln>
            </a:endParaRPr>
          </a:p>
          <a:p>
            <a:r>
              <a:rPr lang="en-US" sz="3800" b="1" dirty="0" err="1">
                <a:ln w="10541" cmpd="sng">
                  <a:solidFill>
                    <a:schemeClr val="bg1"/>
                  </a:solidFill>
                  <a:prstDash val="solid"/>
                </a:ln>
              </a:rPr>
              <a:t>Aldehydic</a:t>
            </a:r>
            <a:r>
              <a:rPr lang="en-US" sz="3800" b="1" dirty="0">
                <a:ln w="10541" cmpd="sng">
                  <a:solidFill>
                    <a:schemeClr val="bg1"/>
                  </a:solidFill>
                  <a:prstDash val="solid"/>
                </a:ln>
              </a:rPr>
              <a:t> and </a:t>
            </a:r>
            <a:r>
              <a:rPr lang="en-US" sz="3800" b="1" dirty="0" err="1">
                <a:ln w="10541" cmpd="sng">
                  <a:solidFill>
                    <a:schemeClr val="bg1"/>
                  </a:solidFill>
                  <a:prstDash val="solid"/>
                </a:ln>
              </a:rPr>
              <a:t>phenolic</a:t>
            </a:r>
            <a:r>
              <a:rPr lang="en-US" sz="3800" b="1" dirty="0">
                <a:ln w="10541" cmpd="sng">
                  <a:solidFill>
                    <a:schemeClr val="bg1"/>
                  </a:solidFill>
                  <a:prstDash val="solid"/>
                </a:ln>
              </a:rPr>
              <a:t> compounds </a:t>
            </a:r>
            <a:r>
              <a:rPr lang="en-US" b="1" dirty="0">
                <a:ln w="10541" cmpd="sng">
                  <a:solidFill>
                    <a:schemeClr val="bg1"/>
                  </a:solidFill>
                  <a:prstDash val="solid"/>
                </a:ln>
              </a:rPr>
              <a:t>– herbs and spices</a:t>
            </a:r>
          </a:p>
          <a:p>
            <a:endParaRPr lang="en-US" b="1" dirty="0">
              <a:ln w="10541" cmpd="sng">
                <a:solidFill>
                  <a:schemeClr val="bg1"/>
                </a:solidFill>
                <a:prstDash val="solid"/>
              </a:ln>
            </a:endParaRPr>
          </a:p>
          <a:p>
            <a:r>
              <a:rPr lang="en-US" sz="3800" b="1" dirty="0" err="1">
                <a:ln w="10541" cmpd="sng">
                  <a:solidFill>
                    <a:schemeClr val="bg1"/>
                  </a:solidFill>
                  <a:prstDash val="solid"/>
                </a:ln>
              </a:rPr>
              <a:t>Allicin</a:t>
            </a:r>
            <a:r>
              <a:rPr lang="en-US" b="1" dirty="0" smtClean="0">
                <a:ln w="10541" cmpd="sng">
                  <a:solidFill>
                    <a:schemeClr val="bg1"/>
                  </a:solidFill>
                  <a:prstDash val="solid"/>
                </a:ln>
              </a:rPr>
              <a:t> </a:t>
            </a:r>
            <a:r>
              <a:rPr lang="en-US" b="1" dirty="0">
                <a:ln w="10541" cmpd="sng">
                  <a:solidFill>
                    <a:schemeClr val="bg1"/>
                  </a:solidFill>
                  <a:prstDash val="solid"/>
                </a:ln>
              </a:rPr>
              <a:t>– garlic</a:t>
            </a:r>
          </a:p>
          <a:p>
            <a:endParaRPr lang="en-US" b="1" dirty="0">
              <a:ln w="10541" cmpd="sng">
                <a:solidFill>
                  <a:schemeClr val="bg1"/>
                </a:solidFill>
                <a:prstDash val="solid"/>
              </a:ln>
            </a:endParaRPr>
          </a:p>
          <a:p>
            <a:r>
              <a:rPr lang="en-US" sz="3800" b="1" dirty="0" err="1">
                <a:ln w="10541" cmpd="sng">
                  <a:solidFill>
                    <a:schemeClr val="bg1"/>
                  </a:solidFill>
                  <a:prstDash val="solid"/>
                </a:ln>
              </a:rPr>
              <a:t>Polyphenols</a:t>
            </a:r>
            <a:r>
              <a:rPr lang="en-US" b="1" dirty="0" smtClean="0">
                <a:ln w="10541" cmpd="sng">
                  <a:solidFill>
                    <a:schemeClr val="bg1"/>
                  </a:solidFill>
                  <a:prstDash val="solid"/>
                </a:ln>
              </a:rPr>
              <a:t> </a:t>
            </a:r>
            <a:r>
              <a:rPr lang="en-US" b="1" dirty="0">
                <a:ln w="10541" cmpd="sng">
                  <a:solidFill>
                    <a:schemeClr val="bg1"/>
                  </a:solidFill>
                  <a:prstDash val="solid"/>
                </a:ln>
              </a:rPr>
              <a:t>– green and black teas</a:t>
            </a:r>
          </a:p>
          <a:p>
            <a:endParaRPr lang="en-US" dirty="0"/>
          </a:p>
        </p:txBody>
      </p:sp>
    </p:spTree>
    <p:extLst>
      <p:ext uri="{BB962C8B-B14F-4D97-AF65-F5344CB8AC3E}">
        <p14:creationId xmlns:p14="http://schemas.microsoft.com/office/powerpoint/2010/main" val="243024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normAutofit/>
          </a:bodyPr>
          <a:lstStyle/>
          <a:p>
            <a:r>
              <a:rPr lang="en-US" b="1" dirty="0">
                <a:solidFill>
                  <a:schemeClr val="tx2">
                    <a:lumMod val="60000"/>
                    <a:lumOff val="40000"/>
                  </a:schemeClr>
                </a:solidFill>
              </a:rPr>
              <a:t>Extrinsic factors</a:t>
            </a:r>
          </a:p>
        </p:txBody>
      </p:sp>
      <p:sp>
        <p:nvSpPr>
          <p:cNvPr id="3" name="Content Placeholder 2"/>
          <p:cNvSpPr>
            <a:spLocks noGrp="1"/>
          </p:cNvSpPr>
          <p:nvPr>
            <p:ph idx="1"/>
          </p:nvPr>
        </p:nvSpPr>
        <p:spPr>
          <a:xfrm>
            <a:off x="381000" y="990600"/>
            <a:ext cx="10820400" cy="5562600"/>
          </a:xfrm>
        </p:spPr>
        <p:txBody>
          <a:bodyPr>
            <a:normAutofit/>
          </a:bodyPr>
          <a:lstStyle/>
          <a:p>
            <a:pPr marL="0" indent="0">
              <a:buNone/>
            </a:pPr>
            <a:r>
              <a:rPr lang="en-US" dirty="0" smtClean="0"/>
              <a:t> </a:t>
            </a:r>
            <a:r>
              <a:rPr lang="en-US" b="1" dirty="0">
                <a:solidFill>
                  <a:srgbClr val="FFC000"/>
                </a:solidFill>
              </a:rPr>
              <a:t>Extrinsic factors </a:t>
            </a:r>
            <a:r>
              <a:rPr lang="en-US" b="1" dirty="0" smtClean="0">
                <a:solidFill>
                  <a:srgbClr val="FFC000"/>
                </a:solidFill>
              </a:rPr>
              <a:t>: </a:t>
            </a:r>
            <a:r>
              <a:rPr lang="en-US" dirty="0"/>
              <a:t>Are factors external to the food that affect microbial growth. They include: </a:t>
            </a:r>
          </a:p>
          <a:p>
            <a:pPr marL="0" indent="0">
              <a:buNone/>
            </a:pPr>
            <a:r>
              <a:rPr lang="en-US" dirty="0"/>
              <a:t>       </a:t>
            </a:r>
            <a:r>
              <a:rPr lang="en-US" dirty="0">
                <a:solidFill>
                  <a:srgbClr val="00B050"/>
                </a:solidFill>
              </a:rPr>
              <a:t>1. Temperature of storage, </a:t>
            </a:r>
          </a:p>
          <a:p>
            <a:pPr marL="0" indent="0">
              <a:buNone/>
            </a:pPr>
            <a:r>
              <a:rPr lang="en-US" dirty="0"/>
              <a:t>       </a:t>
            </a:r>
            <a:r>
              <a:rPr lang="en-US" dirty="0">
                <a:solidFill>
                  <a:schemeClr val="tx2">
                    <a:lumMod val="60000"/>
                    <a:lumOff val="40000"/>
                  </a:schemeClr>
                </a:solidFill>
              </a:rPr>
              <a:t>2. Presence and concentration of gases in the environment </a:t>
            </a:r>
          </a:p>
          <a:p>
            <a:pPr marL="0" indent="0">
              <a:buNone/>
            </a:pPr>
            <a:r>
              <a:rPr lang="en-US" dirty="0"/>
              <a:t>       </a:t>
            </a:r>
            <a:r>
              <a:rPr lang="en-US" dirty="0">
                <a:solidFill>
                  <a:schemeClr val="accent6">
                    <a:lumMod val="75000"/>
                  </a:schemeClr>
                </a:solidFill>
              </a:rPr>
              <a:t>3. Relative humidity of food storage environment</a:t>
            </a:r>
          </a:p>
          <a:p>
            <a:pPr marL="0" indent="0">
              <a:buNone/>
            </a:pPr>
            <a:r>
              <a:rPr lang="en-US" sz="2800" b="1" dirty="0">
                <a:solidFill>
                  <a:srgbClr val="00B050"/>
                </a:solidFill>
              </a:rPr>
              <a:t>Temperature</a:t>
            </a:r>
            <a:r>
              <a:rPr lang="en-US" sz="2800" dirty="0">
                <a:solidFill>
                  <a:srgbClr val="7030A0"/>
                </a:solidFill>
              </a:rPr>
              <a:t> </a:t>
            </a:r>
          </a:p>
          <a:p>
            <a:pPr marL="0" indent="0">
              <a:buNone/>
            </a:pPr>
            <a:r>
              <a:rPr lang="en-US" dirty="0"/>
              <a:t>• The growth of microorganisms is affected by the environmental temperatures. </a:t>
            </a:r>
          </a:p>
          <a:p>
            <a:pPr marL="0" indent="0">
              <a:buNone/>
            </a:pPr>
            <a:r>
              <a:rPr lang="en-US" dirty="0"/>
              <a:t>• Various microorganisms are able to grow at certain temperatures and not others. </a:t>
            </a:r>
          </a:p>
          <a:p>
            <a:pPr marL="0" indent="0">
              <a:buNone/>
            </a:pPr>
            <a:r>
              <a:rPr lang="en-US" dirty="0"/>
              <a:t>• Bacteria can therefore be divided into the following groups depending upon their optimum temperature of growth.</a:t>
            </a:r>
          </a:p>
          <a:p>
            <a:pPr marL="0" indent="0">
              <a:buNone/>
            </a:pPr>
            <a:endParaRPr lang="en-US" dirty="0"/>
          </a:p>
        </p:txBody>
      </p:sp>
    </p:spTree>
    <p:extLst>
      <p:ext uri="{BB962C8B-B14F-4D97-AF65-F5344CB8AC3E}">
        <p14:creationId xmlns:p14="http://schemas.microsoft.com/office/powerpoint/2010/main" val="35844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7000"/>
            <a:ext cx="10668000" cy="406400"/>
          </a:xfrm>
          <a:solidFill>
            <a:srgbClr val="FFFF00"/>
          </a:solidFill>
        </p:spPr>
        <p:txBody>
          <a:bodyPr>
            <a:normAutofit fontScale="90000"/>
          </a:bodyPr>
          <a:lstStyle/>
          <a:p>
            <a:r>
              <a:rPr lang="en-US" b="1" dirty="0" smtClean="0">
                <a:solidFill>
                  <a:schemeClr val="tx1"/>
                </a:solidFill>
              </a:rPr>
              <a:t>Classification of M.O on the Basis of Temperature</a:t>
            </a:r>
            <a:endParaRPr lang="en-US" dirty="0">
              <a:solidFill>
                <a:schemeClr val="tx1"/>
              </a:solidFill>
            </a:endParaRPr>
          </a:p>
        </p:txBody>
      </p:sp>
      <p:sp>
        <p:nvSpPr>
          <p:cNvPr id="3" name="Content Placeholder 2"/>
          <p:cNvSpPr>
            <a:spLocks noGrp="1"/>
          </p:cNvSpPr>
          <p:nvPr>
            <p:ph idx="1"/>
          </p:nvPr>
        </p:nvSpPr>
        <p:spPr>
          <a:xfrm>
            <a:off x="457200" y="533400"/>
            <a:ext cx="10972800" cy="6324600"/>
          </a:xfrm>
        </p:spPr>
        <p:txBody>
          <a:bodyPr>
            <a:normAutofit fontScale="40000" lnSpcReduction="20000"/>
          </a:bodyPr>
          <a:lstStyle/>
          <a:p>
            <a:pPr marL="0" indent="0">
              <a:buNone/>
            </a:pPr>
            <a:r>
              <a:rPr lang="en-US" dirty="0" smtClean="0"/>
              <a:t>.</a:t>
            </a:r>
          </a:p>
          <a:p>
            <a:pPr marL="0" indent="0">
              <a:buNone/>
            </a:pPr>
            <a:r>
              <a:rPr lang="en-US" sz="5500" b="1" dirty="0">
                <a:solidFill>
                  <a:srgbClr val="FFC000"/>
                </a:solidFill>
              </a:rPr>
              <a:t>(</a:t>
            </a:r>
            <a:r>
              <a:rPr lang="en-US" sz="5500" b="1" dirty="0" err="1">
                <a:solidFill>
                  <a:srgbClr val="FFC000"/>
                </a:solidFill>
              </a:rPr>
              <a:t>i</a:t>
            </a:r>
            <a:r>
              <a:rPr lang="en-US" sz="5500" b="1" dirty="0">
                <a:solidFill>
                  <a:srgbClr val="FFC000"/>
                </a:solidFill>
              </a:rPr>
              <a:t>)  Psychrophilic microorganisms :</a:t>
            </a:r>
          </a:p>
          <a:p>
            <a:pPr marL="0" indent="0">
              <a:buNone/>
            </a:pPr>
            <a:r>
              <a:rPr lang="en-US" sz="5500" dirty="0"/>
              <a:t>         • These grow best at about 20o C but also down to -10o C in unfrozen media.                 </a:t>
            </a:r>
          </a:p>
          <a:p>
            <a:pPr marL="0" indent="0">
              <a:buNone/>
            </a:pPr>
            <a:r>
              <a:rPr lang="en-US" sz="5500" dirty="0"/>
              <a:t>            Psychrophilic bacteria can cause food spoilage at low temperatures. </a:t>
            </a:r>
          </a:p>
          <a:p>
            <a:pPr marL="0" indent="0">
              <a:buNone/>
            </a:pPr>
            <a:r>
              <a:rPr lang="en-US" sz="5500" dirty="0"/>
              <a:t>          • Several of the microorganisms found in the soil and water belong to this group.</a:t>
            </a:r>
          </a:p>
          <a:p>
            <a:pPr marL="0" indent="0">
              <a:buNone/>
            </a:pPr>
            <a:r>
              <a:rPr lang="en-US" sz="5500" b="1" u="sng" dirty="0">
                <a:solidFill>
                  <a:srgbClr val="FFC000"/>
                </a:solidFill>
                <a:hlinkClick r:id="rId2" tooltip="(ii). Mesophilic bacteria&#10;• These organisms grow between 25..."/>
              </a:rPr>
              <a:t> </a:t>
            </a:r>
            <a:r>
              <a:rPr lang="en-US" sz="5500" b="1" dirty="0">
                <a:solidFill>
                  <a:srgbClr val="FFC000"/>
                </a:solidFill>
              </a:rPr>
              <a:t>(ii) </a:t>
            </a:r>
            <a:r>
              <a:rPr lang="en-US" sz="5500" b="1" dirty="0" err="1">
                <a:solidFill>
                  <a:srgbClr val="FFC000"/>
                </a:solidFill>
              </a:rPr>
              <a:t>Mesophilic</a:t>
            </a:r>
            <a:r>
              <a:rPr lang="en-US" sz="5500" b="1" dirty="0">
                <a:solidFill>
                  <a:srgbClr val="FFC000"/>
                </a:solidFill>
              </a:rPr>
              <a:t> bacteria: </a:t>
            </a:r>
          </a:p>
          <a:p>
            <a:pPr marL="0" indent="0">
              <a:buNone/>
            </a:pPr>
            <a:r>
              <a:rPr lang="en-US" sz="5500" dirty="0"/>
              <a:t>         • These organisms grow between 25o C and 40o C, with an optimum growth temperature close to 37o C </a:t>
            </a:r>
          </a:p>
          <a:p>
            <a:pPr marL="0" indent="0">
              <a:buNone/>
            </a:pPr>
            <a:r>
              <a:rPr lang="en-US" sz="5500" dirty="0"/>
              <a:t>         • Some such as </a:t>
            </a:r>
            <a:r>
              <a:rPr lang="en-US" sz="5500" i="1" dirty="0">
                <a:solidFill>
                  <a:srgbClr val="00B050"/>
                </a:solidFill>
              </a:rPr>
              <a:t>Pseudomonas </a:t>
            </a:r>
            <a:r>
              <a:rPr lang="en-US" sz="5500" i="1" dirty="0" err="1">
                <a:solidFill>
                  <a:srgbClr val="00B050"/>
                </a:solidFill>
              </a:rPr>
              <a:t>aeroginosa</a:t>
            </a:r>
            <a:r>
              <a:rPr lang="en-US" sz="5500" i="1" dirty="0">
                <a:solidFill>
                  <a:srgbClr val="00B050"/>
                </a:solidFill>
              </a:rPr>
              <a:t> </a:t>
            </a:r>
            <a:r>
              <a:rPr lang="en-US" sz="5500" dirty="0"/>
              <a:t>may grow at even lower temperatures between 5- 43o C </a:t>
            </a:r>
          </a:p>
          <a:p>
            <a:pPr marL="0" indent="0">
              <a:buNone/>
            </a:pPr>
            <a:r>
              <a:rPr lang="en-US" sz="5500" dirty="0">
                <a:solidFill>
                  <a:srgbClr val="FF0000"/>
                </a:solidFill>
              </a:rPr>
              <a:t>         • None of the </a:t>
            </a:r>
            <a:r>
              <a:rPr lang="en-US" sz="5500" dirty="0" err="1">
                <a:solidFill>
                  <a:srgbClr val="FF0000"/>
                </a:solidFill>
              </a:rPr>
              <a:t>mesophilic</a:t>
            </a:r>
            <a:r>
              <a:rPr lang="en-US" sz="5500" dirty="0">
                <a:solidFill>
                  <a:srgbClr val="FF0000"/>
                </a:solidFill>
              </a:rPr>
              <a:t> bacteria are able to grow below 5o C or above 45o C. </a:t>
            </a:r>
          </a:p>
          <a:p>
            <a:pPr marL="0" indent="0">
              <a:buNone/>
            </a:pPr>
            <a:r>
              <a:rPr lang="en-US" sz="5500" dirty="0">
                <a:solidFill>
                  <a:srgbClr val="FF0000"/>
                </a:solidFill>
              </a:rPr>
              <a:t>         • Most pathogenic bacteria belong to this group. </a:t>
            </a:r>
          </a:p>
          <a:p>
            <a:pPr marL="0" indent="0">
              <a:buNone/>
            </a:pPr>
            <a:r>
              <a:rPr lang="en-US" sz="5500" b="1" dirty="0">
                <a:solidFill>
                  <a:srgbClr val="FFC000"/>
                </a:solidFill>
              </a:rPr>
              <a:t>(iii) </a:t>
            </a:r>
            <a:r>
              <a:rPr lang="en-US" sz="5500" b="1" dirty="0" err="1">
                <a:solidFill>
                  <a:srgbClr val="FFC000"/>
                </a:solidFill>
              </a:rPr>
              <a:t>Thermophilic</a:t>
            </a:r>
            <a:r>
              <a:rPr lang="en-US" sz="5500" b="1" dirty="0">
                <a:solidFill>
                  <a:srgbClr val="FFC000"/>
                </a:solidFill>
              </a:rPr>
              <a:t> bacteria:</a:t>
            </a:r>
          </a:p>
          <a:p>
            <a:pPr marL="0" indent="0">
              <a:buNone/>
            </a:pPr>
            <a:r>
              <a:rPr lang="en-US" sz="5500" dirty="0"/>
              <a:t>        • These grow at temperatures above 45o C. Often their optimum growth temperatures is between 50o C and 70o C.</a:t>
            </a:r>
          </a:p>
          <a:p>
            <a:pPr marL="0" indent="0">
              <a:buNone/>
            </a:pPr>
            <a:r>
              <a:rPr lang="en-US" sz="5500" dirty="0"/>
              <a:t>        • Growth of some bacteria occur at 80o C. </a:t>
            </a:r>
          </a:p>
          <a:p>
            <a:pPr marL="0" indent="0">
              <a:buNone/>
            </a:pPr>
            <a:r>
              <a:rPr lang="en-US" sz="5500" dirty="0"/>
              <a:t>        • Bacteria in this group are mainly spore formers and are of importance in the food industry especially in processed foods</a:t>
            </a:r>
            <a:r>
              <a:rPr lang="en-US" sz="5500" dirty="0" smtClean="0"/>
              <a:t>.</a:t>
            </a:r>
            <a:endParaRPr lang="en-US" sz="5500" dirty="0"/>
          </a:p>
        </p:txBody>
      </p:sp>
    </p:spTree>
    <p:extLst>
      <p:ext uri="{BB962C8B-B14F-4D97-AF65-F5344CB8AC3E}">
        <p14:creationId xmlns:p14="http://schemas.microsoft.com/office/powerpoint/2010/main" val="32955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956800" cy="533400"/>
          </a:xfrm>
          <a:solidFill>
            <a:srgbClr val="FFFF00"/>
          </a:solidFill>
        </p:spPr>
        <p:txBody>
          <a:bodyPr>
            <a:normAutofit fontScale="90000"/>
          </a:bodyPr>
          <a:lstStyle/>
          <a:p>
            <a:r>
              <a:rPr lang="en-US" dirty="0">
                <a:solidFill>
                  <a:srgbClr val="00B050"/>
                </a:solidFill>
              </a:rPr>
              <a:t>Note that:</a:t>
            </a:r>
            <a:endParaRPr lang="en-US" dirty="0"/>
          </a:p>
        </p:txBody>
      </p:sp>
      <p:sp>
        <p:nvSpPr>
          <p:cNvPr id="3" name="Content Placeholder 2"/>
          <p:cNvSpPr>
            <a:spLocks noGrp="1"/>
          </p:cNvSpPr>
          <p:nvPr>
            <p:ph sz="quarter" idx="1"/>
          </p:nvPr>
        </p:nvSpPr>
        <p:spPr/>
        <p:txBody>
          <a:bodyPr/>
          <a:lstStyle/>
          <a:p>
            <a:pPr marL="0" indent="0">
              <a:buNone/>
            </a:pPr>
            <a:r>
              <a:rPr lang="en-US" dirty="0" smtClean="0">
                <a:solidFill>
                  <a:srgbClr val="FF0000"/>
                </a:solidFill>
              </a:rPr>
              <a:t>The </a:t>
            </a:r>
            <a:r>
              <a:rPr lang="en-US" dirty="0">
                <a:solidFill>
                  <a:srgbClr val="FF0000"/>
                </a:solidFill>
              </a:rPr>
              <a:t>effect of temperature on microbial growth also depends upon other environmental conditions such as: </a:t>
            </a:r>
          </a:p>
          <a:p>
            <a:pPr marL="0" indent="0">
              <a:buNone/>
            </a:pPr>
            <a:r>
              <a:rPr lang="en-US" dirty="0">
                <a:solidFill>
                  <a:srgbClr val="FF0000"/>
                </a:solidFill>
              </a:rPr>
              <a:t>                o Growth factors in the nutrient medium,</a:t>
            </a:r>
          </a:p>
          <a:p>
            <a:pPr marL="0" indent="0">
              <a:buNone/>
            </a:pPr>
            <a:r>
              <a:rPr lang="en-US" dirty="0">
                <a:solidFill>
                  <a:srgbClr val="FF0000"/>
                </a:solidFill>
              </a:rPr>
              <a:t>                o pH of the food, and </a:t>
            </a:r>
          </a:p>
          <a:p>
            <a:pPr marL="0" indent="0">
              <a:buNone/>
            </a:pPr>
            <a:r>
              <a:rPr lang="en-US" dirty="0">
                <a:solidFill>
                  <a:srgbClr val="FF0000"/>
                </a:solidFill>
              </a:rPr>
              <a:t>                o Water activity</a:t>
            </a:r>
          </a:p>
          <a:p>
            <a:endParaRPr lang="en-US" dirty="0"/>
          </a:p>
        </p:txBody>
      </p:sp>
    </p:spTree>
    <p:extLst>
      <p:ext uri="{BB962C8B-B14F-4D97-AF65-F5344CB8AC3E}">
        <p14:creationId xmlns:p14="http://schemas.microsoft.com/office/powerpoint/2010/main" val="37743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rgbClr val="FFFF00"/>
          </a:solidFill>
        </p:spPr>
        <p:txBody>
          <a:bodyPr>
            <a:normAutofit/>
          </a:bodyPr>
          <a:lstStyle/>
          <a:p>
            <a:r>
              <a:rPr lang="en-US" b="1" dirty="0">
                <a:solidFill>
                  <a:schemeClr val="tx2">
                    <a:lumMod val="60000"/>
                    <a:lumOff val="40000"/>
                  </a:schemeClr>
                </a:solidFill>
              </a:rPr>
              <a:t>Extrinsic factors</a:t>
            </a:r>
            <a:endParaRPr lang="en-US" dirty="0"/>
          </a:p>
        </p:txBody>
      </p:sp>
      <p:sp>
        <p:nvSpPr>
          <p:cNvPr id="3" name="Content Placeholder 2"/>
          <p:cNvSpPr>
            <a:spLocks noGrp="1"/>
          </p:cNvSpPr>
          <p:nvPr>
            <p:ph idx="1"/>
          </p:nvPr>
        </p:nvSpPr>
        <p:spPr>
          <a:xfrm>
            <a:off x="457200" y="990600"/>
            <a:ext cx="11049000" cy="5562600"/>
          </a:xfrm>
        </p:spPr>
        <p:txBody>
          <a:bodyPr>
            <a:normAutofit fontScale="85000" lnSpcReduction="20000"/>
          </a:bodyPr>
          <a:lstStyle/>
          <a:p>
            <a:pPr marL="0" indent="0">
              <a:buNone/>
            </a:pPr>
            <a:r>
              <a:rPr lang="en-US" sz="3800" b="1" dirty="0">
                <a:solidFill>
                  <a:srgbClr val="FFC000"/>
                </a:solidFill>
              </a:rPr>
              <a:t>2.Concentration of gases in the environment </a:t>
            </a:r>
          </a:p>
          <a:p>
            <a:pPr marL="0" indent="0">
              <a:buNone/>
            </a:pPr>
            <a:r>
              <a:rPr lang="en-US" dirty="0" smtClean="0"/>
              <a:t>• </a:t>
            </a:r>
            <a:r>
              <a:rPr lang="en-US" dirty="0"/>
              <a:t>This relates to the presence and concentration of gases in the food environment</a:t>
            </a:r>
            <a:r>
              <a:rPr lang="en-US" dirty="0" smtClean="0"/>
              <a:t>.</a:t>
            </a:r>
          </a:p>
          <a:p>
            <a:pPr marL="0" indent="0">
              <a:buNone/>
            </a:pPr>
            <a:r>
              <a:rPr lang="en-US" dirty="0" smtClean="0"/>
              <a:t> </a:t>
            </a:r>
            <a:r>
              <a:rPr lang="en-US" dirty="0"/>
              <a:t>• Various microorganisms require for growth, </a:t>
            </a:r>
            <a:r>
              <a:rPr lang="en-US" dirty="0" smtClean="0"/>
              <a:t>either </a:t>
            </a:r>
          </a:p>
          <a:p>
            <a:pPr lvl="0">
              <a:buFont typeface="Wingdings" panose="05000000000000000000" pitchFamily="2" charset="2"/>
              <a:buChar char="ü"/>
            </a:pPr>
            <a:r>
              <a:rPr lang="en-US" dirty="0" smtClean="0">
                <a:solidFill>
                  <a:srgbClr val="00B0F0"/>
                </a:solidFill>
              </a:rPr>
              <a:t>high </a:t>
            </a:r>
            <a:r>
              <a:rPr lang="en-US" dirty="0">
                <a:solidFill>
                  <a:srgbClr val="00B0F0"/>
                </a:solidFill>
              </a:rPr>
              <a:t>oxygen tension (aerobic), </a:t>
            </a:r>
            <a:endParaRPr lang="en-US" dirty="0" smtClean="0">
              <a:solidFill>
                <a:srgbClr val="00B0F0"/>
              </a:solidFill>
            </a:endParaRPr>
          </a:p>
          <a:p>
            <a:pPr lvl="0">
              <a:buFont typeface="Wingdings" panose="05000000000000000000" pitchFamily="2" charset="2"/>
              <a:buChar char="ü"/>
            </a:pPr>
            <a:r>
              <a:rPr lang="en-US" dirty="0" smtClean="0">
                <a:solidFill>
                  <a:srgbClr val="00B0F0"/>
                </a:solidFill>
              </a:rPr>
              <a:t>low </a:t>
            </a:r>
            <a:r>
              <a:rPr lang="en-US" dirty="0">
                <a:solidFill>
                  <a:srgbClr val="00B0F0"/>
                </a:solidFill>
              </a:rPr>
              <a:t>oxygen </a:t>
            </a:r>
            <a:r>
              <a:rPr lang="en-US" dirty="0" smtClean="0">
                <a:solidFill>
                  <a:srgbClr val="00B0F0"/>
                </a:solidFill>
              </a:rPr>
              <a:t>tension(micro aerobic</a:t>
            </a:r>
            <a:r>
              <a:rPr lang="en-US" dirty="0">
                <a:solidFill>
                  <a:srgbClr val="00B0F0"/>
                </a:solidFill>
              </a:rPr>
              <a:t>) or </a:t>
            </a:r>
            <a:endParaRPr lang="en-US" dirty="0" smtClean="0">
              <a:solidFill>
                <a:srgbClr val="00B0F0"/>
              </a:solidFill>
            </a:endParaRPr>
          </a:p>
          <a:p>
            <a:pPr lvl="0">
              <a:buFont typeface="Wingdings" panose="05000000000000000000" pitchFamily="2" charset="2"/>
              <a:buChar char="ü"/>
            </a:pPr>
            <a:r>
              <a:rPr lang="en-US" dirty="0" smtClean="0">
                <a:solidFill>
                  <a:srgbClr val="00B0F0"/>
                </a:solidFill>
              </a:rPr>
              <a:t>absence </a:t>
            </a:r>
            <a:r>
              <a:rPr lang="en-US" dirty="0">
                <a:solidFill>
                  <a:srgbClr val="00B0F0"/>
                </a:solidFill>
              </a:rPr>
              <a:t>of oxygen (anaerobic). </a:t>
            </a:r>
            <a:endParaRPr lang="en-US" dirty="0" smtClean="0">
              <a:solidFill>
                <a:srgbClr val="00B0F0"/>
              </a:solidFill>
            </a:endParaRPr>
          </a:p>
          <a:p>
            <a:pPr marL="0" indent="0">
              <a:buNone/>
            </a:pPr>
            <a:r>
              <a:rPr lang="en-US" dirty="0" smtClean="0"/>
              <a:t>• </a:t>
            </a:r>
            <a:r>
              <a:rPr lang="en-US" dirty="0"/>
              <a:t>Some microorganisms may grow either in high oxygen tension, or in the absence of oxygen (facultative anaerobes).</a:t>
            </a:r>
          </a:p>
          <a:p>
            <a:pPr marL="0" indent="0">
              <a:buNone/>
            </a:pPr>
            <a:endParaRPr lang="en-US" u="sng" dirty="0" smtClean="0">
              <a:hlinkClick r:id="rId2" tooltip="Foods affected by various groups&#10;• Anaerobic or facultative..."/>
            </a:endParaRPr>
          </a:p>
          <a:p>
            <a:pPr marL="0" indent="0">
              <a:buNone/>
            </a:pPr>
            <a:r>
              <a:rPr lang="en-US" u="sng" dirty="0">
                <a:hlinkClick r:id="rId2" tooltip="Foods affected by various groups&#10;• Anaerobic or facultative..."/>
              </a:rPr>
              <a:t> </a:t>
            </a:r>
            <a:r>
              <a:rPr lang="en-US" b="1" dirty="0">
                <a:solidFill>
                  <a:srgbClr val="00B050"/>
                </a:solidFill>
              </a:rPr>
              <a:t>Foods affected by various groups </a:t>
            </a:r>
            <a:endParaRPr lang="en-US" b="1" dirty="0" smtClean="0">
              <a:solidFill>
                <a:srgbClr val="00B050"/>
              </a:solidFill>
            </a:endParaRPr>
          </a:p>
          <a:p>
            <a:pPr marL="0" indent="0">
              <a:buNone/>
            </a:pPr>
            <a:r>
              <a:rPr lang="en-US" dirty="0" smtClean="0"/>
              <a:t>• </a:t>
            </a:r>
            <a:r>
              <a:rPr lang="en-US" dirty="0">
                <a:solidFill>
                  <a:srgbClr val="7030A0"/>
                </a:solidFill>
              </a:rPr>
              <a:t>Anaerobic</a:t>
            </a:r>
            <a:r>
              <a:rPr lang="en-US" dirty="0"/>
              <a:t> or </a:t>
            </a:r>
            <a:r>
              <a:rPr lang="en-US" dirty="0" smtClean="0">
                <a:solidFill>
                  <a:srgbClr val="7030A0"/>
                </a:solidFill>
              </a:rPr>
              <a:t>facultative </a:t>
            </a:r>
            <a:r>
              <a:rPr lang="en-US" dirty="0">
                <a:solidFill>
                  <a:srgbClr val="7030A0"/>
                </a:solidFill>
              </a:rPr>
              <a:t>anaerobic </a:t>
            </a:r>
            <a:r>
              <a:rPr lang="en-US" dirty="0" smtClean="0"/>
              <a:t>spore formers </a:t>
            </a:r>
            <a:r>
              <a:rPr lang="en-US" dirty="0"/>
              <a:t>are most likely to grow in </a:t>
            </a:r>
            <a:r>
              <a:rPr lang="en-US" dirty="0">
                <a:solidFill>
                  <a:schemeClr val="accent6">
                    <a:lumMod val="75000"/>
                  </a:schemeClr>
                </a:solidFill>
              </a:rPr>
              <a:t>canned foods </a:t>
            </a:r>
            <a:r>
              <a:rPr lang="en-US" dirty="0"/>
              <a:t>. </a:t>
            </a:r>
            <a:endParaRPr lang="en-US" dirty="0" smtClean="0"/>
          </a:p>
          <a:p>
            <a:pPr marL="0" indent="0">
              <a:buNone/>
            </a:pPr>
            <a:r>
              <a:rPr lang="en-US" dirty="0" smtClean="0"/>
              <a:t>•</a:t>
            </a:r>
            <a:r>
              <a:rPr lang="en-US" dirty="0" smtClean="0">
                <a:solidFill>
                  <a:srgbClr val="002060"/>
                </a:solidFill>
              </a:rPr>
              <a:t> </a:t>
            </a:r>
            <a:r>
              <a:rPr lang="en-US" dirty="0" smtClean="0">
                <a:solidFill>
                  <a:srgbClr val="7030A0"/>
                </a:solidFill>
              </a:rPr>
              <a:t>Micro </a:t>
            </a:r>
            <a:r>
              <a:rPr lang="en-US" dirty="0" err="1" smtClean="0">
                <a:solidFill>
                  <a:srgbClr val="7030A0"/>
                </a:solidFill>
              </a:rPr>
              <a:t>aerophilic</a:t>
            </a:r>
            <a:r>
              <a:rPr lang="en-US" dirty="0" smtClean="0">
                <a:solidFill>
                  <a:srgbClr val="7030A0"/>
                </a:solidFill>
              </a:rPr>
              <a:t> </a:t>
            </a:r>
            <a:r>
              <a:rPr lang="en-US" dirty="0">
                <a:solidFill>
                  <a:srgbClr val="7030A0"/>
                </a:solidFill>
              </a:rPr>
              <a:t>bacteria </a:t>
            </a:r>
            <a:r>
              <a:rPr lang="en-US" dirty="0"/>
              <a:t>are most likely to grow in vacuum packed foods since they have </a:t>
            </a:r>
            <a:r>
              <a:rPr lang="en-US" dirty="0">
                <a:solidFill>
                  <a:schemeClr val="accent6">
                    <a:lumMod val="75000"/>
                  </a:schemeClr>
                </a:solidFill>
              </a:rPr>
              <a:t>low oxygen tension</a:t>
            </a:r>
            <a:r>
              <a:rPr lang="en-US" dirty="0"/>
              <a:t>, while </a:t>
            </a:r>
            <a:endParaRPr lang="en-US" dirty="0" smtClean="0"/>
          </a:p>
          <a:p>
            <a:pPr marL="0" indent="0">
              <a:buNone/>
            </a:pPr>
            <a:r>
              <a:rPr lang="en-US" dirty="0" smtClean="0"/>
              <a:t>• </a:t>
            </a:r>
            <a:r>
              <a:rPr lang="en-US" dirty="0">
                <a:solidFill>
                  <a:srgbClr val="7030A0"/>
                </a:solidFill>
              </a:rPr>
              <a:t>Aerobic bacteria </a:t>
            </a:r>
            <a:r>
              <a:rPr lang="en-US" dirty="0"/>
              <a:t>are likely to grow </a:t>
            </a:r>
            <a:r>
              <a:rPr lang="en-US" dirty="0">
                <a:solidFill>
                  <a:schemeClr val="accent6">
                    <a:lumMod val="75000"/>
                  </a:schemeClr>
                </a:solidFill>
              </a:rPr>
              <a:t>on the surface of raw meat</a:t>
            </a:r>
            <a:r>
              <a:rPr lang="en-US" dirty="0" smtClean="0"/>
              <a:t>.</a:t>
            </a:r>
          </a:p>
          <a:p>
            <a:pPr marL="0" indent="0">
              <a:buNone/>
            </a:pPr>
            <a:r>
              <a:rPr lang="en-US" dirty="0" smtClean="0"/>
              <a:t> </a:t>
            </a:r>
            <a:r>
              <a:rPr lang="en-US" dirty="0"/>
              <a:t>• </a:t>
            </a:r>
            <a:r>
              <a:rPr lang="en-US" dirty="0">
                <a:solidFill>
                  <a:srgbClr val="7030A0"/>
                </a:solidFill>
              </a:rPr>
              <a:t>Aerobic molds </a:t>
            </a:r>
            <a:r>
              <a:rPr lang="en-US" dirty="0"/>
              <a:t>will grow in insufficiently </a:t>
            </a:r>
            <a:r>
              <a:rPr lang="en-US" dirty="0">
                <a:solidFill>
                  <a:schemeClr val="accent6">
                    <a:lumMod val="75000"/>
                  </a:schemeClr>
                </a:solidFill>
              </a:rPr>
              <a:t>dried or salted </a:t>
            </a:r>
            <a:r>
              <a:rPr lang="en-US" dirty="0" smtClean="0">
                <a:solidFill>
                  <a:schemeClr val="accent6">
                    <a:lumMod val="75000"/>
                  </a:schemeClr>
                </a:solidFill>
              </a:rPr>
              <a:t>products.</a:t>
            </a:r>
            <a:endParaRPr lang="en-US" dirty="0">
              <a:solidFill>
                <a:schemeClr val="accent6">
                  <a:lumMod val="75000"/>
                </a:schemeClr>
              </a:solidFill>
            </a:endParaRPr>
          </a:p>
          <a:p>
            <a:pPr marL="0" indent="0">
              <a:buNone/>
            </a:pPr>
            <a:r>
              <a:rPr lang="en-US" u="sng" dirty="0">
                <a:hlinkClick r:id="rId3" tooltip="3. Relative humidity&#10;• Relative humidiy is the amount of mo..."/>
              </a:rPr>
              <a:t> </a:t>
            </a:r>
            <a:endParaRPr lang="en-US" dirty="0"/>
          </a:p>
        </p:txBody>
      </p:sp>
    </p:spTree>
    <p:extLst>
      <p:ext uri="{BB962C8B-B14F-4D97-AF65-F5344CB8AC3E}">
        <p14:creationId xmlns:p14="http://schemas.microsoft.com/office/powerpoint/2010/main" val="14106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arn(inVertical)">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a:solidFill>
            <a:srgbClr val="FFFF00"/>
          </a:solidFill>
        </p:spPr>
        <p:txBody>
          <a:bodyPr>
            <a:normAutofit/>
          </a:bodyPr>
          <a:lstStyle/>
          <a:p>
            <a:r>
              <a:rPr lang="en-US" b="1" dirty="0">
                <a:solidFill>
                  <a:schemeClr val="tx2">
                    <a:lumMod val="60000"/>
                    <a:lumOff val="40000"/>
                  </a:schemeClr>
                </a:solidFill>
              </a:rPr>
              <a:t>Extrinsic factors</a:t>
            </a:r>
            <a:endParaRPr lang="en-US" dirty="0"/>
          </a:p>
        </p:txBody>
      </p:sp>
      <p:sp>
        <p:nvSpPr>
          <p:cNvPr id="3" name="Content Placeholder 2"/>
          <p:cNvSpPr>
            <a:spLocks noGrp="1"/>
          </p:cNvSpPr>
          <p:nvPr>
            <p:ph idx="1"/>
          </p:nvPr>
        </p:nvSpPr>
        <p:spPr>
          <a:xfrm>
            <a:off x="609600" y="1219201"/>
            <a:ext cx="10515600" cy="4906963"/>
          </a:xfrm>
        </p:spPr>
        <p:txBody>
          <a:bodyPr/>
          <a:lstStyle/>
          <a:p>
            <a:pPr marL="0" indent="0">
              <a:buNone/>
            </a:pPr>
            <a:r>
              <a:rPr lang="en-US" b="1" dirty="0">
                <a:solidFill>
                  <a:srgbClr val="FFC000"/>
                </a:solidFill>
              </a:rPr>
              <a:t>3. Relative humidity </a:t>
            </a:r>
            <a:endParaRPr lang="en-US" b="1" dirty="0" smtClean="0">
              <a:solidFill>
                <a:srgbClr val="FFC000"/>
              </a:solidFill>
            </a:endParaRPr>
          </a:p>
          <a:p>
            <a:pPr marL="0" indent="0">
              <a:buNone/>
            </a:pPr>
            <a:r>
              <a:rPr lang="en-US" dirty="0" smtClean="0">
                <a:solidFill>
                  <a:srgbClr val="92D050"/>
                </a:solidFill>
              </a:rPr>
              <a:t>• </a:t>
            </a:r>
            <a:r>
              <a:rPr lang="en-US" dirty="0">
                <a:solidFill>
                  <a:srgbClr val="92D050"/>
                </a:solidFill>
              </a:rPr>
              <a:t>Relative humidity is the amount of moisture in the atmosphere or food environment</a:t>
            </a:r>
            <a:r>
              <a:rPr lang="en-US" dirty="0"/>
              <a:t>. </a:t>
            </a:r>
          </a:p>
          <a:p>
            <a:pPr marL="0" indent="0">
              <a:buNone/>
            </a:pPr>
            <a:r>
              <a:rPr lang="en-US" dirty="0">
                <a:solidFill>
                  <a:srgbClr val="00B0F0"/>
                </a:solidFill>
              </a:rPr>
              <a:t>• Foods with low water activity placed at high humidity environment take up water, increase their water activity and get spoiled easily. </a:t>
            </a:r>
          </a:p>
          <a:p>
            <a:pPr marL="0" indent="0">
              <a:buNone/>
            </a:pPr>
            <a:r>
              <a:rPr lang="en-US" dirty="0">
                <a:solidFill>
                  <a:srgbClr val="7030A0"/>
                </a:solidFill>
              </a:rPr>
              <a:t>• For example, dry grains stored in a environment with high humidity will take up water and undergo mold spoilage.</a:t>
            </a:r>
          </a:p>
        </p:txBody>
      </p:sp>
    </p:spTree>
    <p:extLst>
      <p:ext uri="{BB962C8B-B14F-4D97-AF65-F5344CB8AC3E}">
        <p14:creationId xmlns:p14="http://schemas.microsoft.com/office/powerpoint/2010/main" val="30218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rgbClr val="FFFF00"/>
          </a:solidFill>
        </p:spPr>
        <p:txBody>
          <a:bodyPr/>
          <a:lstStyle/>
          <a:p>
            <a:r>
              <a:rPr lang="en-GB" b="1" dirty="0" smtClean="0">
                <a:solidFill>
                  <a:srgbClr val="FF0000"/>
                </a:solidFill>
                <a:latin typeface="Century Gothic" pitchFamily="34" charset="0"/>
              </a:rPr>
              <a:t>Prevention of Spoilage</a:t>
            </a:r>
            <a:endParaRPr lang="en-US" dirty="0"/>
          </a:p>
        </p:txBody>
      </p:sp>
      <p:sp>
        <p:nvSpPr>
          <p:cNvPr id="3" name="Content Placeholder 2"/>
          <p:cNvSpPr>
            <a:spLocks noGrp="1"/>
          </p:cNvSpPr>
          <p:nvPr>
            <p:ph idx="1"/>
          </p:nvPr>
        </p:nvSpPr>
        <p:spPr>
          <a:xfrm>
            <a:off x="762000" y="1219200"/>
            <a:ext cx="10439400" cy="5105400"/>
          </a:xfrm>
        </p:spPr>
        <p:txBody>
          <a:bodyPr>
            <a:normAutofit/>
          </a:bodyPr>
          <a:lstStyle/>
          <a:p>
            <a:pPr>
              <a:spcBef>
                <a:spcPct val="50000"/>
              </a:spcBef>
              <a:buNone/>
            </a:pPr>
            <a:r>
              <a:rPr lang="en-GB" b="1" dirty="0">
                <a:solidFill>
                  <a:srgbClr val="00B050"/>
                </a:solidFill>
                <a:latin typeface="Century Gothic" pitchFamily="34" charset="0"/>
              </a:rPr>
              <a:t>Store food in the right place</a:t>
            </a:r>
          </a:p>
          <a:p>
            <a:pPr>
              <a:spcBef>
                <a:spcPct val="50000"/>
              </a:spcBef>
              <a:buFontTx/>
              <a:buChar char="•"/>
            </a:pPr>
            <a:r>
              <a:rPr lang="en-GB" sz="2200" dirty="0">
                <a:latin typeface="Century Gothic" pitchFamily="34" charset="0"/>
              </a:rPr>
              <a:t>Check labels for where they should be stored.</a:t>
            </a:r>
          </a:p>
          <a:p>
            <a:pPr>
              <a:spcBef>
                <a:spcPct val="50000"/>
              </a:spcBef>
              <a:buFontTx/>
              <a:buChar char="•"/>
            </a:pPr>
            <a:r>
              <a:rPr lang="en-GB" sz="2200" dirty="0">
                <a:latin typeface="Century Gothic" pitchFamily="34" charset="0"/>
              </a:rPr>
              <a:t>Check date marks on food labels.</a:t>
            </a:r>
          </a:p>
          <a:p>
            <a:pPr>
              <a:spcBef>
                <a:spcPct val="50000"/>
              </a:spcBef>
              <a:buFontTx/>
              <a:buChar char="•"/>
            </a:pPr>
            <a:r>
              <a:rPr lang="en-GB" sz="2200" dirty="0">
                <a:latin typeface="Century Gothic" pitchFamily="34" charset="0"/>
              </a:rPr>
              <a:t>Do not leave foods out – they could get warm or be contaminated with microbes from an insect or pest.</a:t>
            </a:r>
            <a:endParaRPr lang="en-GB" sz="2200" b="1" dirty="0">
              <a:solidFill>
                <a:srgbClr val="FF0000"/>
              </a:solidFill>
              <a:latin typeface="Century Gothic" pitchFamily="34" charset="0"/>
            </a:endParaRPr>
          </a:p>
          <a:p>
            <a:pPr marL="0" indent="0">
              <a:spcBef>
                <a:spcPct val="50000"/>
              </a:spcBef>
              <a:buNone/>
            </a:pPr>
            <a:r>
              <a:rPr lang="en-GB" b="1" dirty="0">
                <a:solidFill>
                  <a:srgbClr val="0070C0"/>
                </a:solidFill>
                <a:latin typeface="Century Gothic" pitchFamily="34" charset="0"/>
              </a:rPr>
              <a:t>Prepare and cook food hygienically</a:t>
            </a:r>
          </a:p>
          <a:p>
            <a:pPr>
              <a:spcBef>
                <a:spcPct val="50000"/>
              </a:spcBef>
            </a:pPr>
            <a:r>
              <a:rPr lang="en-GB" sz="2200" dirty="0">
                <a:latin typeface="Century Gothic" pitchFamily="34" charset="0"/>
              </a:rPr>
              <a:t>Get ready to cook – hands, aprons …</a:t>
            </a:r>
          </a:p>
          <a:p>
            <a:pPr>
              <a:spcBef>
                <a:spcPct val="50000"/>
              </a:spcBef>
              <a:buFontTx/>
              <a:buChar char="•"/>
            </a:pPr>
            <a:r>
              <a:rPr lang="en-GB" sz="2200" dirty="0">
                <a:latin typeface="Century Gothic" pitchFamily="34" charset="0"/>
              </a:rPr>
              <a:t>Prepare raw foods away from cooked foods – do not mix up.</a:t>
            </a:r>
          </a:p>
          <a:p>
            <a:pPr>
              <a:spcBef>
                <a:spcPct val="50000"/>
              </a:spcBef>
              <a:buFontTx/>
              <a:buChar char="•"/>
            </a:pPr>
            <a:r>
              <a:rPr lang="en-GB" sz="2200" dirty="0">
                <a:latin typeface="Century Gothic" pitchFamily="34" charset="0"/>
              </a:rPr>
              <a:t>Cook foods thoroughly, e.g. no raw areas in roast chicken.</a:t>
            </a:r>
          </a:p>
          <a:p>
            <a:pPr>
              <a:spcBef>
                <a:spcPct val="50000"/>
              </a:spcBef>
              <a:buFontTx/>
              <a:buChar char="•"/>
            </a:pPr>
            <a:r>
              <a:rPr lang="en-GB" sz="2200" dirty="0">
                <a:latin typeface="Century Gothic" pitchFamily="34" charset="0"/>
              </a:rPr>
              <a:t>Clean up and be tidy all the time</a:t>
            </a:r>
            <a:endParaRPr lang="en-US" sz="2200" dirty="0"/>
          </a:p>
          <a:p>
            <a:pPr marL="0" indent="0">
              <a:spcBef>
                <a:spcPct val="50000"/>
              </a:spcBef>
              <a:buNone/>
            </a:pPr>
            <a:endParaRPr lang="en-GB" dirty="0">
              <a:latin typeface="Century Gothic" pitchFamily="34" charset="0"/>
            </a:endParaRPr>
          </a:p>
        </p:txBody>
      </p:sp>
    </p:spTree>
    <p:extLst>
      <p:ext uri="{BB962C8B-B14F-4D97-AF65-F5344CB8AC3E}">
        <p14:creationId xmlns:p14="http://schemas.microsoft.com/office/powerpoint/2010/main" val="7936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082"/>
            <a:ext cx="8229600" cy="487362"/>
          </a:xfrm>
          <a:solidFill>
            <a:srgbClr val="FF0000"/>
          </a:solidFill>
        </p:spPr>
        <p:txBody>
          <a:bodyPr>
            <a:normAutofit fontScale="90000"/>
          </a:bodyPr>
          <a:lstStyle/>
          <a:p>
            <a:r>
              <a:rPr lang="en-US" b="1" dirty="0" smtClean="0">
                <a:solidFill>
                  <a:schemeClr val="bg1"/>
                </a:solidFill>
              </a:rPr>
              <a:t>Causes of food spoilage(Cont.)</a:t>
            </a:r>
            <a:endParaRPr lang="en-US" b="1" dirty="0">
              <a:solidFill>
                <a:schemeClr val="bg1"/>
              </a:solidFill>
            </a:endParaRPr>
          </a:p>
        </p:txBody>
      </p:sp>
      <p:sp>
        <p:nvSpPr>
          <p:cNvPr id="3" name="Content Placeholder 2"/>
          <p:cNvSpPr>
            <a:spLocks noGrp="1"/>
          </p:cNvSpPr>
          <p:nvPr>
            <p:ph idx="1"/>
          </p:nvPr>
        </p:nvSpPr>
        <p:spPr>
          <a:xfrm>
            <a:off x="381000" y="1600199"/>
            <a:ext cx="10972800" cy="5029200"/>
          </a:xfrm>
        </p:spPr>
        <p:txBody>
          <a:bodyPr>
            <a:normAutofit/>
          </a:bodyPr>
          <a:lstStyle/>
          <a:p>
            <a:pPr algn="just">
              <a:buFont typeface="Wingdings" panose="05000000000000000000" pitchFamily="2" charset="2"/>
              <a:buChar char="q"/>
            </a:pPr>
            <a:r>
              <a:rPr lang="en-US" sz="3000" dirty="0" smtClean="0">
                <a:latin typeface="Times New Roman" pitchFamily="18" charset="0"/>
                <a:cs typeface="Times New Roman" pitchFamily="18" charset="0"/>
              </a:rPr>
              <a:t>Bacteria</a:t>
            </a:r>
            <a:r>
              <a:rPr lang="en-US" sz="3000" dirty="0">
                <a:latin typeface="Times New Roman" pitchFamily="18" charset="0"/>
                <a:cs typeface="Times New Roman" pitchFamily="18" charset="0"/>
              </a:rPr>
              <a:t>, yeasts and molds are microorganisms that cause food spoilage. They produce various enzymes that decompose the various constituents of food. </a:t>
            </a:r>
            <a:endParaRPr lang="en-US" sz="3000" dirty="0" smtClean="0">
              <a:latin typeface="Times New Roman" pitchFamily="18" charset="0"/>
              <a:cs typeface="Times New Roman" pitchFamily="18" charset="0"/>
            </a:endParaRPr>
          </a:p>
          <a:p>
            <a:pPr algn="just">
              <a:buFont typeface="Wingdings" panose="05000000000000000000" pitchFamily="2" charset="2"/>
              <a:buChar char="q"/>
            </a:pPr>
            <a:r>
              <a:rPr lang="en-US" sz="3000" dirty="0">
                <a:latin typeface="Times New Roman" pitchFamily="18" charset="0"/>
                <a:cs typeface="Times New Roman" pitchFamily="18" charset="0"/>
              </a:rPr>
              <a:t>Bacteria, yeasts and </a:t>
            </a:r>
            <a:r>
              <a:rPr lang="en-US" sz="3000" dirty="0" smtClean="0">
                <a:latin typeface="Times New Roman" pitchFamily="18" charset="0"/>
                <a:cs typeface="Times New Roman" pitchFamily="18" charset="0"/>
              </a:rPr>
              <a:t>molds.</a:t>
            </a:r>
          </a:p>
          <a:p>
            <a:pPr algn="just">
              <a:buFont typeface="Wingdings" panose="05000000000000000000" pitchFamily="2" charset="2"/>
              <a:buChar char="q"/>
            </a:pPr>
            <a:endParaRPr lang="en-US" sz="3000" dirty="0" smtClean="0">
              <a:latin typeface="Times New Roman" pitchFamily="18" charset="0"/>
              <a:cs typeface="Times New Roman" pitchFamily="18" charset="0"/>
            </a:endParaRPr>
          </a:p>
        </p:txBody>
      </p:sp>
      <p:sp>
        <p:nvSpPr>
          <p:cNvPr id="4" name="TextBox 3"/>
          <p:cNvSpPr txBox="1"/>
          <p:nvPr/>
        </p:nvSpPr>
        <p:spPr>
          <a:xfrm>
            <a:off x="2133600" y="872489"/>
            <a:ext cx="5334000" cy="461665"/>
          </a:xfrm>
          <a:prstGeom prst="rect">
            <a:avLst/>
          </a:prstGeom>
          <a:solidFill>
            <a:srgbClr val="FFFF00"/>
          </a:solidFill>
        </p:spPr>
        <p:txBody>
          <a:bodyPr wrap="square" rtlCol="0">
            <a:spAutoFit/>
          </a:bodyPr>
          <a:lstStyle/>
          <a:p>
            <a:r>
              <a:rPr lang="en-US" sz="2400" b="1" dirty="0">
                <a:solidFill>
                  <a:srgbClr val="7030A0"/>
                </a:solidFill>
                <a:latin typeface="Times New Roman" pitchFamily="18" charset="0"/>
                <a:cs typeface="Times New Roman" pitchFamily="18" charset="0"/>
              </a:rPr>
              <a:t>Growth and activity of </a:t>
            </a:r>
            <a:r>
              <a:rPr lang="en-US" sz="2400" b="1" dirty="0" smtClean="0">
                <a:solidFill>
                  <a:srgbClr val="7030A0"/>
                </a:solidFill>
                <a:latin typeface="Times New Roman" pitchFamily="18" charset="0"/>
                <a:cs typeface="Times New Roman" pitchFamily="18" charset="0"/>
              </a:rPr>
              <a:t>microorganisms</a:t>
            </a:r>
            <a:endParaRPr lang="en-US" sz="2400" dirty="0">
              <a:solidFill>
                <a:srgbClr val="7030A0"/>
              </a:solidFill>
            </a:endParaRPr>
          </a:p>
        </p:txBody>
      </p:sp>
    </p:spTree>
    <p:extLst>
      <p:ext uri="{BB962C8B-B14F-4D97-AF65-F5344CB8AC3E}">
        <p14:creationId xmlns:p14="http://schemas.microsoft.com/office/powerpoint/2010/main" val="420304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699621"/>
            <a:ext cx="8229600" cy="4327123"/>
          </a:xfrm>
        </p:spPr>
      </p:pic>
    </p:spTree>
    <p:extLst>
      <p:ext uri="{BB962C8B-B14F-4D97-AF65-F5344CB8AC3E}">
        <p14:creationId xmlns:p14="http://schemas.microsoft.com/office/powerpoint/2010/main" val="32180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a:solidFill>
            <a:srgbClr val="FFFF00"/>
          </a:solidFill>
        </p:spPr>
        <p:txBody>
          <a:bodyPr/>
          <a:lstStyle/>
          <a:p>
            <a:r>
              <a:rPr lang="en-US" dirty="0" smtClean="0"/>
              <a:t>Additional Information</a:t>
            </a:r>
            <a:endParaRPr lang="en-US" dirty="0"/>
          </a:p>
        </p:txBody>
      </p:sp>
      <p:sp>
        <p:nvSpPr>
          <p:cNvPr id="3" name="Content Placeholder 2"/>
          <p:cNvSpPr>
            <a:spLocks noGrp="1"/>
          </p:cNvSpPr>
          <p:nvPr>
            <p:ph idx="1"/>
          </p:nvPr>
        </p:nvSpPr>
        <p:spPr>
          <a:xfrm>
            <a:off x="609600" y="1600200"/>
            <a:ext cx="10896600" cy="4873752"/>
          </a:xfrm>
        </p:spPr>
        <p:txBody>
          <a:bodyPr>
            <a:normAutofit/>
          </a:bodyPr>
          <a:lstStyle/>
          <a:p>
            <a:pPr algn="just"/>
            <a:r>
              <a:rPr lang="en-US" dirty="0"/>
              <a:t>A </a:t>
            </a:r>
            <a:r>
              <a:rPr lang="en-US" b="1" dirty="0" err="1"/>
              <a:t>xerophile</a:t>
            </a:r>
            <a:r>
              <a:rPr lang="en-US" dirty="0"/>
              <a:t> (from </a:t>
            </a:r>
            <a:r>
              <a:rPr lang="en-US" dirty="0">
                <a:hlinkClick r:id="rId2" tooltip="Greek language"/>
              </a:rPr>
              <a:t>Greek</a:t>
            </a:r>
            <a:r>
              <a:rPr lang="en-US" dirty="0"/>
              <a:t> </a:t>
            </a:r>
            <a:r>
              <a:rPr lang="en-US" i="1" dirty="0" err="1"/>
              <a:t>xēros</a:t>
            </a:r>
            <a:r>
              <a:rPr lang="en-US" dirty="0"/>
              <a:t>, meaning 'dry', and </a:t>
            </a:r>
            <a:r>
              <a:rPr lang="en-US" i="1" dirty="0" err="1"/>
              <a:t>philos</a:t>
            </a:r>
            <a:r>
              <a:rPr lang="en-US" dirty="0"/>
              <a:t>, meaning 'loving')</a:t>
            </a:r>
            <a:r>
              <a:rPr lang="en-US" baseline="30000" dirty="0">
                <a:hlinkClick r:id="rId3"/>
              </a:rPr>
              <a:t>[1]</a:t>
            </a:r>
            <a:r>
              <a:rPr lang="en-US" dirty="0"/>
              <a:t> is an </a:t>
            </a:r>
            <a:r>
              <a:rPr lang="en-US" dirty="0" err="1">
                <a:hlinkClick r:id="rId4" tooltip="Extremophile"/>
              </a:rPr>
              <a:t>extremophilic</a:t>
            </a:r>
            <a:r>
              <a:rPr lang="en-US" dirty="0"/>
              <a:t> organism that can grow and reproduce in conditions with a low availability of water, also known as </a:t>
            </a:r>
            <a:r>
              <a:rPr lang="en-US" dirty="0">
                <a:hlinkClick r:id="rId5" tooltip="Water activity"/>
              </a:rPr>
              <a:t>water activity</a:t>
            </a:r>
            <a:r>
              <a:rPr lang="en-US" dirty="0" smtClean="0"/>
              <a:t>.</a:t>
            </a:r>
          </a:p>
          <a:p>
            <a:pPr algn="just"/>
            <a:r>
              <a:rPr lang="en-US" b="1" dirty="0" err="1"/>
              <a:t>Osmophilic</a:t>
            </a:r>
            <a:r>
              <a:rPr lang="en-US" b="1" dirty="0"/>
              <a:t> organisms</a:t>
            </a:r>
            <a:r>
              <a:rPr lang="en-US" dirty="0"/>
              <a:t> are microorganisms adapted to environments with high osmotic pressures, such as high sugar concentrations</a:t>
            </a:r>
            <a:r>
              <a:rPr lang="en-US" dirty="0" smtClean="0"/>
              <a:t>.</a:t>
            </a:r>
          </a:p>
          <a:p>
            <a:pPr algn="just"/>
            <a:r>
              <a:rPr lang="en-US" dirty="0" err="1" smtClean="0">
                <a:hlinkClick r:id="rId6" tooltip="Halophile"/>
              </a:rPr>
              <a:t>Halophilic</a:t>
            </a:r>
            <a:r>
              <a:rPr lang="en-US" dirty="0" smtClean="0"/>
              <a:t> </a:t>
            </a:r>
            <a:r>
              <a:rPr lang="en-US" dirty="0"/>
              <a:t>(salt-loving) </a:t>
            </a:r>
            <a:r>
              <a:rPr lang="en-US" dirty="0" smtClean="0"/>
              <a:t>organisms</a:t>
            </a:r>
          </a:p>
          <a:p>
            <a:pPr algn="just"/>
            <a:r>
              <a:rPr lang="en-US" dirty="0" smtClean="0"/>
              <a:t>Facultative Anaerobe Definition</a:t>
            </a:r>
          </a:p>
          <a:p>
            <a:pPr algn="just"/>
            <a:r>
              <a:rPr lang="en-US" dirty="0" smtClean="0"/>
              <a:t>A </a:t>
            </a:r>
            <a:r>
              <a:rPr lang="en-US" dirty="0" smtClean="0">
                <a:solidFill>
                  <a:srgbClr val="FF0000"/>
                </a:solidFill>
              </a:rPr>
              <a:t>facultative anaerobe </a:t>
            </a:r>
            <a:r>
              <a:rPr lang="en-US" dirty="0" smtClean="0"/>
              <a:t>is an organism which can survive in the presence of oxygen, can use oxygen in </a:t>
            </a:r>
            <a:r>
              <a:rPr lang="en-US" i="1" dirty="0" smtClean="0"/>
              <a:t>aerobic respiration</a:t>
            </a:r>
            <a:r>
              <a:rPr lang="en-US" dirty="0" smtClean="0"/>
              <a:t>, but can also survive without oxygen via </a:t>
            </a:r>
            <a:r>
              <a:rPr lang="en-US" i="1" dirty="0" smtClean="0"/>
              <a:t>fermentation</a:t>
            </a:r>
            <a:r>
              <a:rPr lang="en-US" dirty="0" smtClean="0"/>
              <a:t> or </a:t>
            </a:r>
            <a:r>
              <a:rPr lang="en-US" i="1" dirty="0" smtClean="0"/>
              <a:t>anaerobic respiration</a:t>
            </a:r>
            <a:r>
              <a:rPr lang="en-US" dirty="0" smtClean="0"/>
              <a:t>.</a:t>
            </a:r>
          </a:p>
          <a:p>
            <a:endParaRPr lang="en-US" dirty="0"/>
          </a:p>
        </p:txBody>
      </p:sp>
    </p:spTree>
    <p:extLst>
      <p:ext uri="{BB962C8B-B14F-4D97-AF65-F5344CB8AC3E}">
        <p14:creationId xmlns:p14="http://schemas.microsoft.com/office/powerpoint/2010/main" val="594572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0" y="0"/>
            <a:ext cx="9144000" cy="6858000"/>
          </a:xfrm>
          <a:prstGeom prst="rect">
            <a:avLst/>
          </a:prstGeom>
          <a:blipFill dpi="0" rotWithShape="1">
            <a:blip r:embed="rId2" cstate="print">
              <a:alphaModFix amt="2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238480" y="2143116"/>
            <a:ext cx="1214446"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oper Black" pitchFamily="18" charset="0"/>
              </a:rPr>
              <a:t>T</a:t>
            </a:r>
            <a:endParaRPr lang="ar-SA"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oper Black" pitchFamily="18" charset="0"/>
            </a:endParaRPr>
          </a:p>
        </p:txBody>
      </p:sp>
      <p:sp>
        <p:nvSpPr>
          <p:cNvPr id="6" name="مستطيل 5"/>
          <p:cNvSpPr/>
          <p:nvPr/>
        </p:nvSpPr>
        <p:spPr>
          <a:xfrm>
            <a:off x="5095868" y="2196764"/>
            <a:ext cx="1214446"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nap ITC" pitchFamily="82" charset="0"/>
              </a:rPr>
              <a:t>A</a:t>
            </a:r>
            <a:endParaRPr lang="ar-SA"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nap ITC" pitchFamily="82" charset="0"/>
            </a:endParaRPr>
          </a:p>
        </p:txBody>
      </p:sp>
      <p:sp>
        <p:nvSpPr>
          <p:cNvPr id="7" name="مستطيل 6"/>
          <p:cNvSpPr/>
          <p:nvPr/>
        </p:nvSpPr>
        <p:spPr>
          <a:xfrm>
            <a:off x="6024562" y="1641638"/>
            <a:ext cx="1214446" cy="221599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3800" b="1" dirty="0">
                <a:ln w="50800"/>
                <a:solidFill>
                  <a:schemeClr val="bg1">
                    <a:shade val="50000"/>
                  </a:schemeClr>
                </a:solidFill>
                <a:latin typeface="Jerusalem Bold" pitchFamily="2" charset="0"/>
              </a:rPr>
              <a:t>N</a:t>
            </a:r>
            <a:endParaRPr lang="ar-SA" sz="13800" b="1" dirty="0">
              <a:ln w="50800"/>
              <a:solidFill>
                <a:schemeClr val="bg1">
                  <a:shade val="50000"/>
                </a:schemeClr>
              </a:solidFill>
              <a:latin typeface="Jerusalem Bold" pitchFamily="2" charset="0"/>
            </a:endParaRPr>
          </a:p>
        </p:txBody>
      </p:sp>
      <p:sp>
        <p:nvSpPr>
          <p:cNvPr id="8" name="مستطيل 7"/>
          <p:cNvSpPr/>
          <p:nvPr/>
        </p:nvSpPr>
        <p:spPr>
          <a:xfrm>
            <a:off x="6881818" y="1928802"/>
            <a:ext cx="1214446" cy="1862048"/>
          </a:xfrm>
          <a:prstGeom prst="rect">
            <a:avLst/>
          </a:prstGeom>
          <a:noFill/>
        </p:spPr>
        <p:txBody>
          <a:bodyPr wrap="square" lIns="91440" tIns="45720" rIns="91440" bIns="45720">
            <a:spAutoFit/>
          </a:bodyPr>
          <a:lstStyle/>
          <a:p>
            <a:pPr algn="ctr"/>
            <a:r>
              <a:rPr lang="en-US"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urlz MT" pitchFamily="82" charset="0"/>
              </a:rPr>
              <a:t>K</a:t>
            </a:r>
            <a:endParaRPr lang="ar-SA"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urlz MT" pitchFamily="82" charset="0"/>
            </a:endParaRPr>
          </a:p>
        </p:txBody>
      </p:sp>
      <p:sp>
        <p:nvSpPr>
          <p:cNvPr id="9" name="مستطيل 8"/>
          <p:cNvSpPr/>
          <p:nvPr/>
        </p:nvSpPr>
        <p:spPr>
          <a:xfrm>
            <a:off x="4095736" y="2214554"/>
            <a:ext cx="1214446"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heap Fire" pitchFamily="34" charset="0"/>
              </a:rPr>
              <a:t>H</a:t>
            </a:r>
            <a:endParaRPr lang="ar-SA"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heap Fire" pitchFamily="34" charset="0"/>
            </a:endParaRPr>
          </a:p>
        </p:txBody>
      </p:sp>
      <p:sp>
        <p:nvSpPr>
          <p:cNvPr id="10" name="مستطيل 9"/>
          <p:cNvSpPr/>
          <p:nvPr/>
        </p:nvSpPr>
        <p:spPr>
          <a:xfrm>
            <a:off x="7810512" y="2145092"/>
            <a:ext cx="1214446" cy="1569660"/>
          </a:xfrm>
          <a:prstGeom prst="rect">
            <a:avLst/>
          </a:prstGeom>
          <a:noFill/>
        </p:spPr>
        <p:txBody>
          <a:bodyPr wrap="square" lIns="91440" tIns="45720" rIns="91440" bIns="45720">
            <a:spAutoFit/>
          </a:bodyPr>
          <a:lstStyle/>
          <a:p>
            <a:pPr algn="ct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nap ITC" pitchFamily="82" charset="0"/>
              </a:rPr>
              <a:t>S</a:t>
            </a:r>
            <a:endParaRPr lang="ar-SA"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nap ITC" pitchFamily="82" charset="0"/>
            </a:endParaRPr>
          </a:p>
        </p:txBody>
      </p:sp>
    </p:spTree>
    <p:extLst>
      <p:ext uri="{BB962C8B-B14F-4D97-AF65-F5344CB8AC3E}">
        <p14:creationId xmlns:p14="http://schemas.microsoft.com/office/powerpoint/2010/main" val="3964464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Why aren't bacteria called parasites?</a:t>
            </a:r>
          </a:p>
          <a:p>
            <a:r>
              <a:rPr lang="en-US" b="1" dirty="0" smtClean="0"/>
              <a:t>Why aren't bacteria, viruses and fungi called parasites?</a:t>
            </a:r>
          </a:p>
        </p:txBody>
      </p:sp>
    </p:spTree>
    <p:extLst>
      <p:ext uri="{BB962C8B-B14F-4D97-AF65-F5344CB8AC3E}">
        <p14:creationId xmlns:p14="http://schemas.microsoft.com/office/powerpoint/2010/main" val="2392679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Bacteria cannot be called parasites. Why?</a:t>
            </a:r>
            <a:endParaRPr lang="en-US" dirty="0"/>
          </a:p>
        </p:txBody>
      </p:sp>
      <p:sp>
        <p:nvSpPr>
          <p:cNvPr id="3" name="Content Placeholder 2"/>
          <p:cNvSpPr>
            <a:spLocks noGrp="1"/>
          </p:cNvSpPr>
          <p:nvPr>
            <p:ph idx="1"/>
          </p:nvPr>
        </p:nvSpPr>
        <p:spPr/>
        <p:txBody>
          <a:bodyPr/>
          <a:lstStyle/>
          <a:p>
            <a:r>
              <a:rPr lang="en-US" dirty="0" smtClean="0"/>
              <a:t>Microorganisms </a:t>
            </a:r>
            <a:r>
              <a:rPr lang="en-US" dirty="0"/>
              <a:t>are present in food, water, and air. They can also travel from one person to another. They cannot be called parasites in human body because the human body functions well with their help. There are both helpful and harmful types of bacteria.</a:t>
            </a:r>
          </a:p>
        </p:txBody>
      </p:sp>
    </p:spTree>
    <p:extLst>
      <p:ext uri="{BB962C8B-B14F-4D97-AF65-F5344CB8AC3E}">
        <p14:creationId xmlns:p14="http://schemas.microsoft.com/office/powerpoint/2010/main" val="1195926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Why aren't bacteria, viruses and fungi called parasites even though they have to depend on their hosts for survival?</a:t>
            </a:r>
            <a:endParaRPr lang="en-US" sz="2800" dirty="0"/>
          </a:p>
        </p:txBody>
      </p:sp>
      <p:sp>
        <p:nvSpPr>
          <p:cNvPr id="3" name="Content Placeholder 2"/>
          <p:cNvSpPr>
            <a:spLocks noGrp="1"/>
          </p:cNvSpPr>
          <p:nvPr>
            <p:ph idx="1"/>
          </p:nvPr>
        </p:nvSpPr>
        <p:spPr>
          <a:xfrm>
            <a:off x="1981200" y="1752601"/>
            <a:ext cx="8229600" cy="4373563"/>
          </a:xfrm>
        </p:spPr>
        <p:txBody>
          <a:bodyPr>
            <a:normAutofit fontScale="92500" lnSpcReduction="20000"/>
          </a:bodyPr>
          <a:lstStyle/>
          <a:p>
            <a:pPr marL="0" indent="0">
              <a:buNone/>
            </a:pPr>
            <a:r>
              <a:rPr lang="en-US" dirty="0"/>
              <a:t>A parasite is an organism that lives on or in an organism and derives nutrition at the host's expense.</a:t>
            </a:r>
            <a:br>
              <a:rPr lang="en-US" dirty="0"/>
            </a:br>
            <a:r>
              <a:rPr lang="en-US" dirty="0"/>
              <a:t/>
            </a:r>
            <a:br>
              <a:rPr lang="en-US" dirty="0"/>
            </a:br>
            <a:r>
              <a:rPr lang="en-US" dirty="0"/>
              <a:t>Most bacteria and fungi don't require a live </a:t>
            </a:r>
            <a:r>
              <a:rPr lang="en-US" dirty="0" smtClean="0"/>
              <a:t>host </a:t>
            </a:r>
            <a:r>
              <a:rPr lang="en-US" dirty="0"/>
              <a:t>nor do they necessarily receive their nutrition at the expense of the host. Most bacteria of the gut are commensal (gaining a benefit, but causing no harm) or symbiotic (benefiting themselves and their host).</a:t>
            </a:r>
            <a:br>
              <a:rPr lang="en-US" dirty="0"/>
            </a:br>
            <a:r>
              <a:rPr lang="en-US" dirty="0"/>
              <a:t/>
            </a:r>
            <a:br>
              <a:rPr lang="en-US" dirty="0"/>
            </a:br>
            <a:r>
              <a:rPr lang="en-US" dirty="0"/>
              <a:t>Viruses do not have their own metabolism. They don't have nutritional requirements, and some don't cause harm to the host cell. </a:t>
            </a:r>
            <a:endParaRPr lang="en-US" dirty="0" smtClean="0"/>
          </a:p>
          <a:p>
            <a:pPr marL="0" indent="0">
              <a:buNone/>
            </a:pPr>
            <a:r>
              <a:rPr lang="en-US" dirty="0" smtClean="0"/>
              <a:t>Depending </a:t>
            </a:r>
            <a:r>
              <a:rPr lang="en-US" dirty="0"/>
              <a:t>on the biologist, whether or not a virus is itself a living thing is also open to debate (sort of like asking if a wrench is a machine).</a:t>
            </a:r>
          </a:p>
        </p:txBody>
      </p:sp>
    </p:spTree>
    <p:extLst>
      <p:ext uri="{BB962C8B-B14F-4D97-AF65-F5344CB8AC3E}">
        <p14:creationId xmlns:p14="http://schemas.microsoft.com/office/powerpoint/2010/main" val="3402518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r="20580"/>
          <a:stretch/>
        </p:blipFill>
        <p:spPr>
          <a:xfrm>
            <a:off x="2590800" y="22746"/>
            <a:ext cx="5867400" cy="6629400"/>
          </a:xfrm>
          <a:prstGeom prst="rect">
            <a:avLst/>
          </a:prstGeom>
        </p:spPr>
      </p:pic>
    </p:spTree>
    <p:extLst>
      <p:ext uri="{BB962C8B-B14F-4D97-AF65-F5344CB8AC3E}">
        <p14:creationId xmlns:p14="http://schemas.microsoft.com/office/powerpoint/2010/main" val="141268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Key Things You Should Know About Yeast and Mold | Food Safety &amp; Quality  Blo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151187" y="2289175"/>
            <a:ext cx="4873625" cy="45688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33400" y="525321"/>
            <a:ext cx="2743200" cy="1371600"/>
          </a:xfrm>
          <a:prstGeom prst="wedgeEllipseCallout">
            <a:avLst>
              <a:gd name="adj1" fmla="val 37376"/>
              <a:gd name="adj2" fmla="val 16299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Bacteria </a:t>
            </a:r>
            <a:endParaRPr lang="en-US" dirty="0"/>
          </a:p>
        </p:txBody>
      </p:sp>
      <p:sp>
        <p:nvSpPr>
          <p:cNvPr id="6" name="Oval Callout 5"/>
          <p:cNvSpPr/>
          <p:nvPr/>
        </p:nvSpPr>
        <p:spPr>
          <a:xfrm>
            <a:off x="4355306" y="289719"/>
            <a:ext cx="2743200" cy="1371600"/>
          </a:xfrm>
          <a:prstGeom prst="wedgeEllipseCallout">
            <a:avLst>
              <a:gd name="adj1" fmla="val -5410"/>
              <a:gd name="adj2" fmla="val 913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Mold</a:t>
            </a:r>
            <a:endParaRPr lang="en-US" dirty="0"/>
          </a:p>
        </p:txBody>
      </p:sp>
      <p:sp>
        <p:nvSpPr>
          <p:cNvPr id="7" name="Oval Callout 6"/>
          <p:cNvSpPr/>
          <p:nvPr/>
        </p:nvSpPr>
        <p:spPr>
          <a:xfrm>
            <a:off x="8458200" y="494496"/>
            <a:ext cx="2743200" cy="1371600"/>
          </a:xfrm>
          <a:prstGeom prst="wedgeEllipseCallout">
            <a:avLst>
              <a:gd name="adj1" fmla="val -56156"/>
              <a:gd name="adj2" fmla="val 1649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Yeast</a:t>
            </a:r>
            <a:endParaRPr lang="en-US" dirty="0"/>
          </a:p>
        </p:txBody>
      </p:sp>
    </p:spTree>
    <p:extLst>
      <p:ext uri="{BB962C8B-B14F-4D97-AF65-F5344CB8AC3E}">
        <p14:creationId xmlns:p14="http://schemas.microsoft.com/office/powerpoint/2010/main" val="233372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082"/>
            <a:ext cx="8229600" cy="487362"/>
          </a:xfrm>
          <a:solidFill>
            <a:srgbClr val="FF0000"/>
          </a:solidFill>
        </p:spPr>
        <p:txBody>
          <a:bodyPr>
            <a:normAutofit fontScale="90000"/>
          </a:bodyPr>
          <a:lstStyle/>
          <a:p>
            <a:r>
              <a:rPr lang="en-US" b="1" dirty="0" smtClean="0">
                <a:solidFill>
                  <a:schemeClr val="bg1"/>
                </a:solidFill>
              </a:rPr>
              <a:t>Causes of food spoilage(Cont.)</a:t>
            </a:r>
            <a:endParaRPr lang="en-US" b="1" dirty="0">
              <a:solidFill>
                <a:schemeClr val="bg1"/>
              </a:solidFill>
            </a:endParaRPr>
          </a:p>
        </p:txBody>
      </p:sp>
      <p:sp>
        <p:nvSpPr>
          <p:cNvPr id="3" name="Content Placeholder 2"/>
          <p:cNvSpPr>
            <a:spLocks noGrp="1"/>
          </p:cNvSpPr>
          <p:nvPr>
            <p:ph idx="1"/>
          </p:nvPr>
        </p:nvSpPr>
        <p:spPr>
          <a:xfrm>
            <a:off x="533400" y="1600200"/>
            <a:ext cx="10972800" cy="5029200"/>
          </a:xfrm>
        </p:spPr>
        <p:txBody>
          <a:bodyPr>
            <a:normAutofit/>
          </a:bodyPr>
          <a:lstStyle/>
          <a:p>
            <a:pPr algn="just">
              <a:buFont typeface="Wingdings" panose="05000000000000000000" pitchFamily="2" charset="2"/>
              <a:buChar char="q"/>
            </a:pPr>
            <a:r>
              <a:rPr lang="en-US" sz="3000" dirty="0" smtClean="0">
                <a:solidFill>
                  <a:srgbClr val="FF0000"/>
                </a:solidFill>
                <a:latin typeface="Times New Roman" pitchFamily="18" charset="0"/>
                <a:cs typeface="Times New Roman" pitchFamily="18" charset="0"/>
              </a:rPr>
              <a:t>Bacteria</a:t>
            </a:r>
            <a:r>
              <a:rPr lang="en-US" sz="3000" dirty="0" smtClean="0">
                <a:latin typeface="Times New Roman" pitchFamily="18" charset="0"/>
                <a:cs typeface="Times New Roman" pitchFamily="18" charset="0"/>
              </a:rPr>
              <a:t>: Bacteria (singular bacterium) are </a:t>
            </a:r>
            <a:r>
              <a:rPr lang="en-US" sz="3000" dirty="0" smtClean="0">
                <a:solidFill>
                  <a:srgbClr val="FF0000"/>
                </a:solidFill>
                <a:latin typeface="Times New Roman" pitchFamily="18" charset="0"/>
                <a:cs typeface="Times New Roman" pitchFamily="18" charset="0"/>
              </a:rPr>
              <a:t>prokaryotic microscopic </a:t>
            </a:r>
            <a:r>
              <a:rPr lang="en-US" sz="3000" dirty="0" smtClean="0">
                <a:latin typeface="Times New Roman" pitchFamily="18" charset="0"/>
                <a:cs typeface="Times New Roman" pitchFamily="18" charset="0"/>
              </a:rPr>
              <a:t>organism that </a:t>
            </a:r>
            <a:r>
              <a:rPr lang="en-US" sz="3000" dirty="0" smtClean="0">
                <a:solidFill>
                  <a:srgbClr val="FF0000"/>
                </a:solidFill>
                <a:latin typeface="Times New Roman" pitchFamily="18" charset="0"/>
                <a:cs typeface="Times New Roman" pitchFamily="18" charset="0"/>
              </a:rPr>
              <a:t>lacks a nuclear membrane </a:t>
            </a:r>
            <a:r>
              <a:rPr lang="en-US" sz="3000" dirty="0" smtClean="0">
                <a:latin typeface="Times New Roman" pitchFamily="18" charset="0"/>
                <a:cs typeface="Times New Roman" pitchFamily="18" charset="0"/>
              </a:rPr>
              <a:t>around their single circular chromosome. Reproduction is done by </a:t>
            </a:r>
            <a:r>
              <a:rPr lang="en-US" sz="3000" dirty="0" smtClean="0">
                <a:solidFill>
                  <a:srgbClr val="FF0000"/>
                </a:solidFill>
                <a:latin typeface="Times New Roman" pitchFamily="18" charset="0"/>
                <a:cs typeface="Times New Roman" pitchFamily="18" charset="0"/>
              </a:rPr>
              <a:t>simple fission</a:t>
            </a:r>
            <a:r>
              <a:rPr lang="en-US" sz="3000" dirty="0" smtClean="0">
                <a:latin typeface="Times New Roman" pitchFamily="18" charset="0"/>
                <a:cs typeface="Times New Roman" pitchFamily="18" charset="0"/>
              </a:rPr>
              <a:t>.</a:t>
            </a:r>
          </a:p>
          <a:p>
            <a:pPr algn="just">
              <a:buFont typeface="Wingdings" panose="05000000000000000000" pitchFamily="2" charset="2"/>
              <a:buChar char="q"/>
            </a:pPr>
            <a:r>
              <a:rPr lang="en-US" sz="3000" dirty="0" smtClean="0">
                <a:solidFill>
                  <a:srgbClr val="FF0000"/>
                </a:solidFill>
                <a:latin typeface="Times New Roman" pitchFamily="18" charset="0"/>
                <a:cs typeface="Times New Roman" pitchFamily="18" charset="0"/>
              </a:rPr>
              <a:t>Mold: </a:t>
            </a:r>
            <a:r>
              <a:rPr lang="en-US" sz="3000" dirty="0" smtClean="0">
                <a:latin typeface="Times New Roman" pitchFamily="18" charset="0"/>
                <a:cs typeface="Times New Roman" pitchFamily="18" charset="0"/>
              </a:rPr>
              <a:t>Mold is the </a:t>
            </a:r>
            <a:r>
              <a:rPr lang="en-US" sz="3000" dirty="0" smtClean="0">
                <a:solidFill>
                  <a:srgbClr val="FF0000"/>
                </a:solidFill>
                <a:latin typeface="Times New Roman" pitchFamily="18" charset="0"/>
                <a:cs typeface="Times New Roman" pitchFamily="18" charset="0"/>
              </a:rPr>
              <a:t>multicellular</a:t>
            </a:r>
            <a:r>
              <a:rPr lang="en-US" sz="3000" dirty="0" smtClean="0">
                <a:latin typeface="Times New Roman" pitchFamily="18" charset="0"/>
                <a:cs typeface="Times New Roman" pitchFamily="18" charset="0"/>
              </a:rPr>
              <a:t> filamentous fungi whose growth on foods usually is recognized by its fuzzy or cottony appearance. </a:t>
            </a:r>
            <a:r>
              <a:rPr lang="en-US" sz="2800" dirty="0" smtClean="0">
                <a:latin typeface="Times New Roman" pitchFamily="18" charset="0"/>
                <a:cs typeface="Times New Roman" pitchFamily="18" charset="0"/>
              </a:rPr>
              <a:t>Reproduction is done by </a:t>
            </a:r>
            <a:r>
              <a:rPr lang="en-US" sz="2800" dirty="0" smtClean="0">
                <a:solidFill>
                  <a:srgbClr val="FF0000"/>
                </a:solidFill>
              </a:rPr>
              <a:t>asexual &amp; sexual</a:t>
            </a:r>
            <a:r>
              <a:rPr lang="en-US" sz="2800" dirty="0" smtClean="0"/>
              <a:t> reproduction.</a:t>
            </a:r>
            <a:endParaRPr lang="en-US" sz="3000" dirty="0" smtClean="0">
              <a:latin typeface="Times New Roman" pitchFamily="18" charset="0"/>
              <a:cs typeface="Times New Roman" pitchFamily="18" charset="0"/>
            </a:endParaRPr>
          </a:p>
          <a:p>
            <a:pPr algn="just">
              <a:buFont typeface="Wingdings" panose="05000000000000000000" pitchFamily="2" charset="2"/>
              <a:buChar char="q"/>
            </a:pPr>
            <a:r>
              <a:rPr lang="en-US" sz="3000" dirty="0" smtClean="0">
                <a:solidFill>
                  <a:srgbClr val="FF0000"/>
                </a:solidFill>
                <a:latin typeface="Times New Roman" pitchFamily="18" charset="0"/>
                <a:cs typeface="Times New Roman" pitchFamily="18" charset="0"/>
              </a:rPr>
              <a:t>Yeast: </a:t>
            </a:r>
            <a:r>
              <a:rPr lang="en-US" sz="3000" dirty="0" smtClean="0">
                <a:latin typeface="Times New Roman" pitchFamily="18" charset="0"/>
                <a:cs typeface="Times New Roman" pitchFamily="18" charset="0"/>
              </a:rPr>
              <a:t>A microscopic fungus consisting of </a:t>
            </a:r>
            <a:r>
              <a:rPr lang="en-US" sz="3000" dirty="0" smtClean="0">
                <a:solidFill>
                  <a:srgbClr val="FF0000"/>
                </a:solidFill>
                <a:latin typeface="Times New Roman" pitchFamily="18" charset="0"/>
                <a:cs typeface="Times New Roman" pitchFamily="18" charset="0"/>
              </a:rPr>
              <a:t>single oval cells </a:t>
            </a:r>
            <a:r>
              <a:rPr lang="en-US" sz="3000" dirty="0" smtClean="0">
                <a:latin typeface="Times New Roman" pitchFamily="18" charset="0"/>
                <a:cs typeface="Times New Roman" pitchFamily="18" charset="0"/>
              </a:rPr>
              <a:t>that </a:t>
            </a:r>
            <a:r>
              <a:rPr lang="en-US" sz="3000" dirty="0" smtClean="0">
                <a:solidFill>
                  <a:srgbClr val="FF0000"/>
                </a:solidFill>
                <a:latin typeface="Times New Roman" pitchFamily="18" charset="0"/>
                <a:cs typeface="Times New Roman" pitchFamily="18" charset="0"/>
              </a:rPr>
              <a:t>reproduce by budding</a:t>
            </a:r>
            <a:r>
              <a:rPr lang="en-US" sz="3000" dirty="0" smtClean="0">
                <a:latin typeface="Times New Roman" pitchFamily="18" charset="0"/>
                <a:cs typeface="Times New Roman" pitchFamily="18" charset="0"/>
              </a:rPr>
              <a:t>, and capable of </a:t>
            </a:r>
            <a:r>
              <a:rPr lang="en-US" sz="3000" dirty="0" smtClean="0">
                <a:solidFill>
                  <a:srgbClr val="FF0000"/>
                </a:solidFill>
                <a:latin typeface="Times New Roman" pitchFamily="18" charset="0"/>
                <a:cs typeface="Times New Roman" pitchFamily="18" charset="0"/>
              </a:rPr>
              <a:t>converting sugar into alcohol and carbon dioxide.</a:t>
            </a:r>
          </a:p>
          <a:p>
            <a:pPr marL="0" indent="0">
              <a:buNone/>
            </a:pPr>
            <a:endParaRPr lang="en-US" dirty="0"/>
          </a:p>
        </p:txBody>
      </p:sp>
      <p:sp>
        <p:nvSpPr>
          <p:cNvPr id="4" name="TextBox 3"/>
          <p:cNvSpPr txBox="1"/>
          <p:nvPr/>
        </p:nvSpPr>
        <p:spPr>
          <a:xfrm>
            <a:off x="2133600" y="872489"/>
            <a:ext cx="5334000" cy="461665"/>
          </a:xfrm>
          <a:prstGeom prst="rect">
            <a:avLst/>
          </a:prstGeom>
          <a:solidFill>
            <a:srgbClr val="FFFF00"/>
          </a:solidFill>
        </p:spPr>
        <p:txBody>
          <a:bodyPr wrap="square" rtlCol="0">
            <a:spAutoFit/>
          </a:bodyPr>
          <a:lstStyle/>
          <a:p>
            <a:r>
              <a:rPr lang="en-US" sz="2400" b="1" dirty="0">
                <a:solidFill>
                  <a:srgbClr val="7030A0"/>
                </a:solidFill>
                <a:latin typeface="Times New Roman" pitchFamily="18" charset="0"/>
                <a:cs typeface="Times New Roman" pitchFamily="18" charset="0"/>
              </a:rPr>
              <a:t>Growth and activity of </a:t>
            </a:r>
            <a:r>
              <a:rPr lang="en-US" sz="2400" b="1" dirty="0" smtClean="0">
                <a:solidFill>
                  <a:srgbClr val="7030A0"/>
                </a:solidFill>
                <a:latin typeface="Times New Roman" pitchFamily="18" charset="0"/>
                <a:cs typeface="Times New Roman" pitchFamily="18" charset="0"/>
              </a:rPr>
              <a:t>microorganisms</a:t>
            </a:r>
            <a:endParaRPr lang="en-US" sz="2400" dirty="0">
              <a:solidFill>
                <a:srgbClr val="7030A0"/>
              </a:solidFill>
            </a:endParaRPr>
          </a:p>
        </p:txBody>
      </p:sp>
    </p:spTree>
    <p:extLst>
      <p:ext uri="{BB962C8B-B14F-4D97-AF65-F5344CB8AC3E}">
        <p14:creationId xmlns:p14="http://schemas.microsoft.com/office/powerpoint/2010/main" val="27128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257"/>
            <a:ext cx="1219200" cy="639762"/>
          </a:xfrm>
          <a:solidFill>
            <a:srgbClr val="FF0000"/>
          </a:solidFill>
        </p:spPr>
        <p:txBody>
          <a:bodyPr>
            <a:normAutofit/>
          </a:bodyPr>
          <a:lstStyle/>
          <a:p>
            <a:r>
              <a:rPr lang="en-US" dirty="0" smtClean="0"/>
              <a:t>Tips:</a:t>
            </a:r>
            <a:endParaRPr lang="en-US" dirty="0"/>
          </a:p>
        </p:txBody>
      </p:sp>
      <p:sp>
        <p:nvSpPr>
          <p:cNvPr id="3" name="Content Placeholder 2"/>
          <p:cNvSpPr>
            <a:spLocks noGrp="1"/>
          </p:cNvSpPr>
          <p:nvPr>
            <p:ph idx="1"/>
          </p:nvPr>
        </p:nvSpPr>
        <p:spPr>
          <a:xfrm>
            <a:off x="838200" y="1219200"/>
            <a:ext cx="10363200" cy="2895600"/>
          </a:xfrm>
        </p:spPr>
        <p:txBody>
          <a:bodyPr>
            <a:noAutofit/>
          </a:bodyPr>
          <a:lstStyle/>
          <a:p>
            <a:pPr marL="0" indent="0">
              <a:buFont typeface="Wingdings" pitchFamily="2" charset="2"/>
              <a:buChar char="q"/>
            </a:pPr>
            <a:r>
              <a:rPr lang="en-US" dirty="0">
                <a:solidFill>
                  <a:srgbClr val="FF0000"/>
                </a:solidFill>
                <a:latin typeface="Times New Roman" pitchFamily="18" charset="0"/>
                <a:cs typeface="Times New Roman" pitchFamily="18" charset="0"/>
              </a:rPr>
              <a:t>Half a million </a:t>
            </a:r>
            <a:r>
              <a:rPr lang="en-US" dirty="0">
                <a:latin typeface="Times New Roman" pitchFamily="18" charset="0"/>
                <a:cs typeface="Times New Roman" pitchFamily="18" charset="0"/>
              </a:rPr>
              <a:t>microbes can dwell in 1 sq. inch of your skin.</a:t>
            </a:r>
          </a:p>
          <a:p>
            <a:pPr marL="0" indent="0">
              <a:buFont typeface="Wingdings" pitchFamily="2" charset="2"/>
              <a:buChar char="q"/>
            </a:pPr>
            <a:r>
              <a:rPr lang="en-US" dirty="0">
                <a:latin typeface="Times New Roman" pitchFamily="18" charset="0"/>
                <a:cs typeface="Times New Roman" pitchFamily="18" charset="0"/>
              </a:rPr>
              <a:t>Pathogenic bacteria cause diseases, but it is surprising that almost </a:t>
            </a:r>
            <a:r>
              <a:rPr lang="en-US" dirty="0">
                <a:solidFill>
                  <a:srgbClr val="FF0000"/>
                </a:solidFill>
                <a:latin typeface="Times New Roman" pitchFamily="18" charset="0"/>
                <a:cs typeface="Times New Roman" pitchFamily="18" charset="0"/>
              </a:rPr>
              <a:t>99% bacteria are helpful ones</a:t>
            </a:r>
            <a:r>
              <a:rPr lang="en-US" dirty="0">
                <a:latin typeface="Times New Roman" pitchFamily="18" charset="0"/>
                <a:cs typeface="Times New Roman" pitchFamily="18" charset="0"/>
              </a:rPr>
              <a:t>.</a:t>
            </a:r>
          </a:p>
          <a:p>
            <a:pPr marL="0" indent="0">
              <a:buFont typeface="Wingdings" pitchFamily="2" charset="2"/>
              <a:buChar char="q"/>
            </a:pPr>
            <a:r>
              <a:rPr lang="en-US" dirty="0">
                <a:latin typeface="Times New Roman" pitchFamily="18" charset="0"/>
                <a:cs typeface="Times New Roman" pitchFamily="18" charset="0"/>
              </a:rPr>
              <a:t>Of the total bacteria in our bodies, a healthy balance is </a:t>
            </a:r>
            <a:r>
              <a:rPr lang="en-US" dirty="0">
                <a:latin typeface="Times New Roman" pitchFamily="18" charset="0"/>
                <a:cs typeface="Times New Roman" pitchFamily="18" charset="0"/>
                <a:hlinkClick r:id="rId2"/>
              </a:rPr>
              <a:t>85% good bacteria and 15% bad bacteria</a:t>
            </a:r>
            <a:r>
              <a:rPr lang="en-US" dirty="0">
                <a:latin typeface="Times New Roman" pitchFamily="18" charset="0"/>
                <a:cs typeface="Times New Roman" pitchFamily="18" charset="0"/>
              </a:rPr>
              <a:t>.  </a:t>
            </a:r>
          </a:p>
          <a:p>
            <a:pPr marL="0" indent="0">
              <a:buFont typeface="Wingdings" pitchFamily="2" charset="2"/>
              <a:buChar char="q"/>
            </a:pPr>
            <a:r>
              <a:rPr lang="en-US" dirty="0">
                <a:latin typeface="Times New Roman" pitchFamily="18" charset="0"/>
                <a:cs typeface="Times New Roman" pitchFamily="18" charset="0"/>
              </a:rPr>
              <a:t>Remarkably, scientists estimate that only </a:t>
            </a:r>
            <a:r>
              <a:rPr lang="en-US" dirty="0">
                <a:solidFill>
                  <a:srgbClr val="FF0000"/>
                </a:solidFill>
                <a:latin typeface="Times New Roman" pitchFamily="18" charset="0"/>
                <a:cs typeface="Times New Roman" pitchFamily="18" charset="0"/>
              </a:rPr>
              <a:t>1-10% </a:t>
            </a:r>
            <a:r>
              <a:rPr lang="en-US" dirty="0">
                <a:latin typeface="Times New Roman" pitchFamily="18" charset="0"/>
                <a:cs typeface="Times New Roman" pitchFamily="18" charset="0"/>
              </a:rPr>
              <a:t>of total bacteria have even been discovered.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4114800"/>
            <a:ext cx="8153400" cy="2590800"/>
          </a:xfrm>
          <a:prstGeom prst="rect">
            <a:avLst/>
          </a:prstGeom>
        </p:spPr>
      </p:pic>
    </p:spTree>
    <p:extLst>
      <p:ext uri="{BB962C8B-B14F-4D97-AF65-F5344CB8AC3E}">
        <p14:creationId xmlns:p14="http://schemas.microsoft.com/office/powerpoint/2010/main" val="20073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0515600" cy="685800"/>
          </a:xfrm>
          <a:solidFill>
            <a:srgbClr val="00B050"/>
          </a:solidFill>
        </p:spPr>
        <p:txBody>
          <a:bodyPr>
            <a:normAutofit/>
          </a:bodyPr>
          <a:lstStyle/>
          <a:p>
            <a:r>
              <a:rPr lang="en-US" sz="3600" dirty="0">
                <a:solidFill>
                  <a:schemeClr val="tx1"/>
                </a:solidFill>
              </a:rPr>
              <a:t>Examples of each group microorganism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8404205"/>
              </p:ext>
            </p:extLst>
          </p:nvPr>
        </p:nvGraphicFramePr>
        <p:xfrm>
          <a:off x="838200" y="1295400"/>
          <a:ext cx="10287000" cy="5105400"/>
        </p:xfrm>
        <a:graphic>
          <a:graphicData uri="http://schemas.openxmlformats.org/drawingml/2006/table">
            <a:tbl>
              <a:tblPr firstRow="1" bandRow="1">
                <a:tableStyleId>{21E4AEA4-8DFA-4A89-87EB-49C32662AFE0}</a:tableStyleId>
              </a:tblPr>
              <a:tblGrid>
                <a:gridCol w="3429000"/>
                <a:gridCol w="3429000"/>
                <a:gridCol w="3429000"/>
              </a:tblGrid>
              <a:tr h="850900">
                <a:tc>
                  <a:txBody>
                    <a:bodyPr/>
                    <a:lstStyle/>
                    <a:p>
                      <a:r>
                        <a:rPr lang="en-US" sz="2400" dirty="0" smtClean="0">
                          <a:latin typeface="Times New Roman" panose="02020603050405020304" pitchFamily="18" charset="0"/>
                          <a:cs typeface="Times New Roman" panose="02020603050405020304" pitchFamily="18" charset="0"/>
                        </a:rPr>
                        <a:t>Bacteria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Mold</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Yeast</a:t>
                      </a:r>
                      <a:endParaRPr lang="en-US" sz="2400" dirty="0">
                        <a:latin typeface="Times New Roman" panose="02020603050405020304" pitchFamily="18" charset="0"/>
                        <a:cs typeface="Times New Roman" panose="02020603050405020304" pitchFamily="18" charset="0"/>
                      </a:endParaRPr>
                    </a:p>
                  </a:txBody>
                  <a:tcPr/>
                </a:tc>
              </a:tr>
              <a:tr h="850900">
                <a:tc>
                  <a:txBody>
                    <a:bodyPr/>
                    <a:lstStyle/>
                    <a:p>
                      <a:r>
                        <a:rPr lang="en-US" sz="2400" i="1" dirty="0" smtClean="0">
                          <a:latin typeface="Times New Roman" panose="02020603050405020304" pitchFamily="18" charset="0"/>
                          <a:cs typeface="Times New Roman" panose="02020603050405020304" pitchFamily="18" charset="0"/>
                        </a:rPr>
                        <a:t>Escherichia coli</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err="1" smtClean="0">
                          <a:latin typeface="Times New Roman" panose="02020603050405020304" pitchFamily="18" charset="0"/>
                          <a:cs typeface="Times New Roman" panose="02020603050405020304" pitchFamily="18" charset="0"/>
                          <a:hlinkClick r:id="rId2" tooltip="Penicillium roqueforti"/>
                        </a:rPr>
                        <a:t>Penicillium</a:t>
                      </a:r>
                      <a:r>
                        <a:rPr lang="en-US" sz="2400" i="1" dirty="0" smtClean="0">
                          <a:latin typeface="Times New Roman" panose="02020603050405020304" pitchFamily="18" charset="0"/>
                          <a:cs typeface="Times New Roman" panose="02020603050405020304" pitchFamily="18" charset="0"/>
                          <a:hlinkClick r:id="rId2" tooltip="Penicillium roqueforti"/>
                        </a:rPr>
                        <a:t> </a:t>
                      </a:r>
                      <a:r>
                        <a:rPr lang="en-US" sz="2400" i="1" dirty="0" err="1" smtClean="0">
                          <a:latin typeface="Times New Roman" panose="02020603050405020304" pitchFamily="18" charset="0"/>
                          <a:cs typeface="Times New Roman" panose="02020603050405020304" pitchFamily="18" charset="0"/>
                          <a:hlinkClick r:id="rId2" tooltip="Penicillium roqueforti"/>
                        </a:rPr>
                        <a:t>roqueforti</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Saccharomyces cerevisiae</a:t>
                      </a:r>
                      <a:endParaRPr lang="en-US" sz="2400" dirty="0">
                        <a:latin typeface="Times New Roman" panose="02020603050405020304" pitchFamily="18" charset="0"/>
                        <a:cs typeface="Times New Roman" panose="02020603050405020304" pitchFamily="18" charset="0"/>
                      </a:endParaRPr>
                    </a:p>
                  </a:txBody>
                  <a:tcPr/>
                </a:tc>
              </a:tr>
              <a:tr h="850900">
                <a:tc>
                  <a:txBody>
                    <a:bodyPr/>
                    <a:lstStyle/>
                    <a:p>
                      <a:r>
                        <a:rPr lang="en-US" sz="2400" i="1" dirty="0" smtClean="0">
                          <a:latin typeface="Times New Roman" panose="02020603050405020304" pitchFamily="18" charset="0"/>
                          <a:cs typeface="Times New Roman" panose="02020603050405020304" pitchFamily="18" charset="0"/>
                        </a:rPr>
                        <a:t>Lactobacillus acidophilus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err="1" smtClean="0">
                          <a:latin typeface="Times New Roman" panose="02020603050405020304" pitchFamily="18" charset="0"/>
                          <a:cs typeface="Times New Roman" panose="02020603050405020304" pitchFamily="18" charset="0"/>
                          <a:hlinkClick r:id="rId3"/>
                        </a:rPr>
                        <a:t>Aspergillus</a:t>
                      </a:r>
                      <a:r>
                        <a:rPr lang="en-US" sz="2400" i="1" dirty="0" smtClean="0">
                          <a:latin typeface="Times New Roman" panose="02020603050405020304" pitchFamily="18" charset="0"/>
                          <a:cs typeface="Times New Roman" panose="02020603050405020304" pitchFamily="18" charset="0"/>
                          <a:hlinkClick r:id="rId3"/>
                        </a:rPr>
                        <a:t> </a:t>
                      </a:r>
                      <a:r>
                        <a:rPr lang="en-US" sz="2400" i="1" dirty="0" err="1" smtClean="0">
                          <a:latin typeface="Times New Roman" panose="02020603050405020304" pitchFamily="18" charset="0"/>
                          <a:cs typeface="Times New Roman" panose="02020603050405020304" pitchFamily="18" charset="0"/>
                          <a:hlinkClick r:id="rId3"/>
                        </a:rPr>
                        <a:t>oryzae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Cryptococcus</a:t>
                      </a:r>
                      <a:r>
                        <a:rPr lang="en-US" sz="240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400" b="1" i="1" kern="1200" dirty="0" err="1" smtClean="0">
                          <a:solidFill>
                            <a:schemeClr val="dk1"/>
                          </a:solidFill>
                          <a:latin typeface="Times New Roman" panose="02020603050405020304" pitchFamily="18" charset="0"/>
                          <a:ea typeface="+mn-ea"/>
                          <a:cs typeface="Times New Roman" panose="02020603050405020304" pitchFamily="18" charset="0"/>
                        </a:rPr>
                        <a:t>neoformans</a:t>
                      </a:r>
                      <a:endParaRPr lang="en-US" sz="2400" b="1" dirty="0">
                        <a:latin typeface="Times New Roman" panose="02020603050405020304" pitchFamily="18" charset="0"/>
                        <a:cs typeface="Times New Roman" panose="02020603050405020304" pitchFamily="18" charset="0"/>
                      </a:endParaRPr>
                    </a:p>
                  </a:txBody>
                  <a:tcPr/>
                </a:tc>
              </a:tr>
              <a:tr h="850900">
                <a:tc>
                  <a:txBody>
                    <a:bodyPr/>
                    <a:lstStyle/>
                    <a:p>
                      <a:r>
                        <a:rPr lang="en-US" sz="2400" i="1" dirty="0" smtClean="0">
                          <a:latin typeface="Times New Roman" panose="02020603050405020304" pitchFamily="18" charset="0"/>
                          <a:cs typeface="Times New Roman" panose="02020603050405020304" pitchFamily="18" charset="0"/>
                        </a:rPr>
                        <a:t>Lactobacillus </a:t>
                      </a:r>
                      <a:r>
                        <a:rPr lang="en-US" sz="2400" i="1" dirty="0" err="1" smtClean="0">
                          <a:latin typeface="Times New Roman" panose="02020603050405020304" pitchFamily="18" charset="0"/>
                          <a:cs typeface="Times New Roman" panose="02020603050405020304" pitchFamily="18" charset="0"/>
                        </a:rPr>
                        <a:t>bulgaricus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err="1" smtClean="0">
                          <a:latin typeface="Times New Roman" panose="02020603050405020304" pitchFamily="18" charset="0"/>
                          <a:cs typeface="Times New Roman" panose="02020603050405020304" pitchFamily="18" charset="0"/>
                          <a:hlinkClick r:id="rId4" tooltip="Rhizopus oryzae"/>
                        </a:rPr>
                        <a:t>Rhizopus</a:t>
                      </a:r>
                      <a:r>
                        <a:rPr lang="en-US" sz="2400" i="1" dirty="0" smtClean="0">
                          <a:latin typeface="Times New Roman" panose="02020603050405020304" pitchFamily="18" charset="0"/>
                          <a:cs typeface="Times New Roman" panose="02020603050405020304" pitchFamily="18" charset="0"/>
                          <a:hlinkClick r:id="rId4" tooltip="Rhizopus oryzae"/>
                        </a:rPr>
                        <a:t> </a:t>
                      </a:r>
                      <a:r>
                        <a:rPr lang="en-US" sz="2400" i="1" dirty="0" err="1" smtClean="0">
                          <a:latin typeface="Times New Roman" panose="02020603050405020304" pitchFamily="18" charset="0"/>
                          <a:cs typeface="Times New Roman" panose="02020603050405020304" pitchFamily="18" charset="0"/>
                          <a:hlinkClick r:id="rId4" tooltip="Rhizopus oryzae"/>
                        </a:rPr>
                        <a:t>oryzae</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err="1" smtClean="0">
                          <a:solidFill>
                            <a:schemeClr val="tx1"/>
                          </a:solidFill>
                          <a:latin typeface="Times New Roman" panose="02020603050405020304" pitchFamily="18" charset="0"/>
                          <a:cs typeface="Times New Roman" panose="02020603050405020304" pitchFamily="18" charset="0"/>
                          <a:hlinkClick r:id="rId5" tooltip="Saccharomyces pastorianus"/>
                        </a:rPr>
                        <a:t>Saccharomyces</a:t>
                      </a:r>
                      <a:r>
                        <a:rPr lang="en-US" sz="2400" i="1" dirty="0" smtClean="0">
                          <a:solidFill>
                            <a:schemeClr val="tx1"/>
                          </a:solidFill>
                          <a:latin typeface="Times New Roman" panose="02020603050405020304" pitchFamily="18" charset="0"/>
                          <a:cs typeface="Times New Roman" panose="02020603050405020304" pitchFamily="18" charset="0"/>
                          <a:hlinkClick r:id="rId5" tooltip="Saccharomyces pastorianus"/>
                        </a:rPr>
                        <a:t> </a:t>
                      </a:r>
                      <a:r>
                        <a:rPr lang="en-US" sz="2400" i="1" dirty="0" err="1" smtClean="0">
                          <a:solidFill>
                            <a:schemeClr val="tx1"/>
                          </a:solidFill>
                          <a:latin typeface="Times New Roman" panose="02020603050405020304" pitchFamily="18" charset="0"/>
                          <a:cs typeface="Times New Roman" panose="02020603050405020304" pitchFamily="18" charset="0"/>
                          <a:hlinkClick r:id="rId5" tooltip="Saccharomyces pastorianus"/>
                        </a:rPr>
                        <a:t>pastorianus</a:t>
                      </a:r>
                      <a:endParaRPr lang="en-US" sz="2400" dirty="0">
                        <a:solidFill>
                          <a:schemeClr val="tx1"/>
                        </a:solidFill>
                        <a:latin typeface="Times New Roman" panose="02020603050405020304" pitchFamily="18" charset="0"/>
                        <a:cs typeface="Times New Roman" panose="02020603050405020304" pitchFamily="18" charset="0"/>
                      </a:endParaRPr>
                    </a:p>
                  </a:txBody>
                  <a:tcPr/>
                </a:tc>
              </a:tr>
              <a:tr h="850900">
                <a:tc>
                  <a:txBody>
                    <a:bodyPr/>
                    <a:lstStyle/>
                    <a:p>
                      <a:r>
                        <a:rPr lang="en-US" sz="2400" i="1" dirty="0" smtClean="0">
                          <a:latin typeface="Times New Roman" panose="02020603050405020304" pitchFamily="18" charset="0"/>
                          <a:cs typeface="Times New Roman" panose="02020603050405020304" pitchFamily="18" charset="0"/>
                        </a:rPr>
                        <a:t>Lactobacillus </a:t>
                      </a:r>
                      <a:r>
                        <a:rPr lang="en-US" sz="2400" i="1" dirty="0" err="1" smtClean="0">
                          <a:latin typeface="Times New Roman" panose="02020603050405020304" pitchFamily="18" charset="0"/>
                          <a:cs typeface="Times New Roman" panose="02020603050405020304" pitchFamily="18" charset="0"/>
                        </a:rPr>
                        <a:t>fermentum</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err="1" smtClean="0">
                          <a:latin typeface="Times New Roman" panose="02020603050405020304" pitchFamily="18" charset="0"/>
                          <a:cs typeface="Times New Roman" panose="02020603050405020304" pitchFamily="18" charset="0"/>
                          <a:hlinkClick r:id="rId6"/>
                        </a:rPr>
                        <a:t>Penicillium</a:t>
                      </a:r>
                      <a:r>
                        <a:rPr lang="en-US" sz="2400" i="1" dirty="0" smtClean="0">
                          <a:latin typeface="Times New Roman" panose="02020603050405020304" pitchFamily="18" charset="0"/>
                          <a:cs typeface="Times New Roman" panose="02020603050405020304" pitchFamily="18" charset="0"/>
                          <a:hlinkClick r:id="rId6"/>
                        </a:rPr>
                        <a:t> </a:t>
                      </a:r>
                      <a:r>
                        <a:rPr lang="en-US" sz="2400" i="1" dirty="0" err="1" smtClean="0">
                          <a:latin typeface="Times New Roman" panose="02020603050405020304" pitchFamily="18" charset="0"/>
                          <a:cs typeface="Times New Roman" panose="02020603050405020304" pitchFamily="18" charset="0"/>
                          <a:hlinkClick r:id="rId6"/>
                        </a:rPr>
                        <a:t>chrysogenum</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smtClean="0">
                          <a:solidFill>
                            <a:schemeClr val="tx1"/>
                          </a:solidFill>
                          <a:latin typeface="Times New Roman" panose="02020603050405020304" pitchFamily="18" charset="0"/>
                          <a:cs typeface="Times New Roman" panose="02020603050405020304" pitchFamily="18" charset="0"/>
                          <a:hlinkClick r:id="rId7" tooltip="Candida stellata"/>
                        </a:rPr>
                        <a:t>Candida </a:t>
                      </a:r>
                      <a:r>
                        <a:rPr lang="en-US" sz="2400" i="1" dirty="0" err="1" smtClean="0">
                          <a:solidFill>
                            <a:schemeClr val="tx1"/>
                          </a:solidFill>
                          <a:latin typeface="Times New Roman" panose="02020603050405020304" pitchFamily="18" charset="0"/>
                          <a:cs typeface="Times New Roman" panose="02020603050405020304" pitchFamily="18" charset="0"/>
                          <a:hlinkClick r:id="rId7" tooltip="Candida stellata"/>
                        </a:rPr>
                        <a:t>stellata</a:t>
                      </a:r>
                      <a:endParaRPr lang="en-US" sz="2400" dirty="0">
                        <a:solidFill>
                          <a:schemeClr val="tx1"/>
                        </a:solidFill>
                        <a:latin typeface="Times New Roman" panose="02020603050405020304" pitchFamily="18" charset="0"/>
                        <a:cs typeface="Times New Roman" panose="02020603050405020304" pitchFamily="18" charset="0"/>
                      </a:endParaRPr>
                    </a:p>
                  </a:txBody>
                  <a:tcPr/>
                </a:tc>
              </a:tr>
              <a:tr h="850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dirty="0" smtClean="0">
                          <a:latin typeface="Times New Roman" panose="02020603050405020304" pitchFamily="18" charset="0"/>
                          <a:cs typeface="Times New Roman" panose="02020603050405020304" pitchFamily="18" charset="0"/>
                        </a:rPr>
                        <a:t>Clostridium botulinum</a:t>
                      </a:r>
                      <a:endParaRPr lang="en-US" sz="2400" dirty="0" smtClean="0">
                        <a:latin typeface="Times New Roman" panose="02020603050405020304" pitchFamily="18" charset="0"/>
                        <a:cs typeface="Times New Roman" panose="02020603050405020304" pitchFamily="18" charset="0"/>
                      </a:endParaRPr>
                    </a:p>
                  </a:txBody>
                  <a:tcPr/>
                </a:tc>
                <a:tc>
                  <a:txBody>
                    <a:bodyPr/>
                    <a:lstStyle/>
                    <a:p>
                      <a:r>
                        <a:rPr lang="en-US" sz="2400" i="1" dirty="0" err="1" smtClean="0">
                          <a:latin typeface="Times New Roman" panose="02020603050405020304" pitchFamily="18" charset="0"/>
                          <a:cs typeface="Times New Roman" panose="02020603050405020304" pitchFamily="18" charset="0"/>
                          <a:hlinkClick r:id="rId8" tooltip="Penicillium notatum"/>
                        </a:rPr>
                        <a:t>Penicillium</a:t>
                      </a:r>
                      <a:r>
                        <a:rPr lang="en-US" sz="2400" i="1" dirty="0" smtClean="0">
                          <a:latin typeface="Times New Roman" panose="02020603050405020304" pitchFamily="18" charset="0"/>
                          <a:cs typeface="Times New Roman" panose="02020603050405020304" pitchFamily="18" charset="0"/>
                          <a:hlinkClick r:id="rId8" tooltip="Penicillium notatum"/>
                        </a:rPr>
                        <a:t> </a:t>
                      </a:r>
                      <a:r>
                        <a:rPr lang="en-US" sz="2400" i="1" dirty="0" err="1" smtClean="0">
                          <a:latin typeface="Times New Roman" panose="02020603050405020304" pitchFamily="18" charset="0"/>
                          <a:cs typeface="Times New Roman" panose="02020603050405020304" pitchFamily="18" charset="0"/>
                          <a:hlinkClick r:id="rId8" tooltip="Penicillium notatum"/>
                        </a:rPr>
                        <a:t>notatum</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Candida </a:t>
                      </a:r>
                      <a:r>
                        <a:rPr lang="en-US" sz="2400" b="1" i="1" kern="1200" dirty="0" err="1" smtClean="0">
                          <a:solidFill>
                            <a:schemeClr val="dk1"/>
                          </a:solidFill>
                          <a:latin typeface="Times New Roman" panose="02020603050405020304" pitchFamily="18" charset="0"/>
                          <a:ea typeface="+mn-ea"/>
                          <a:cs typeface="Times New Roman" panose="02020603050405020304" pitchFamily="18" charset="0"/>
                        </a:rPr>
                        <a:t>albicans</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97380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1099</TotalTime>
  <Words>2259</Words>
  <Application>Microsoft Office PowerPoint</Application>
  <PresentationFormat>Widescreen</PresentationFormat>
  <Paragraphs>267</Paragraphs>
  <Slides>45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Calibri</vt:lpstr>
      <vt:lpstr>Century Gothic</vt:lpstr>
      <vt:lpstr>Century Schoolbook</vt:lpstr>
      <vt:lpstr>Cheap Fire</vt:lpstr>
      <vt:lpstr>Cooper Black</vt:lpstr>
      <vt:lpstr>Courier New</vt:lpstr>
      <vt:lpstr>Curlz MT</vt:lpstr>
      <vt:lpstr>Jerusalem Bold</vt:lpstr>
      <vt:lpstr>Snap ITC</vt:lpstr>
      <vt:lpstr>Times New Roman</vt:lpstr>
      <vt:lpstr>Wingdings</vt:lpstr>
      <vt:lpstr>Wingdings 2</vt:lpstr>
      <vt:lpstr>Oriel</vt:lpstr>
      <vt:lpstr>Today’s Topic: spoilage of Storage foods</vt:lpstr>
      <vt:lpstr>Concept on Food spoilage</vt:lpstr>
      <vt:lpstr>Causes of food spoilage</vt:lpstr>
      <vt:lpstr>Causes of food spoilage(Cont.)</vt:lpstr>
      <vt:lpstr>PowerPoint Presentation</vt:lpstr>
      <vt:lpstr>PowerPoint Presentation</vt:lpstr>
      <vt:lpstr>Causes of food spoilage(Cont.)</vt:lpstr>
      <vt:lpstr>Tips:</vt:lpstr>
      <vt:lpstr>Examples of each group microorganism</vt:lpstr>
      <vt:lpstr>(b). Enzyme activity:</vt:lpstr>
      <vt:lpstr>(c). Chemical reactions:</vt:lpstr>
      <vt:lpstr>(d). Vermin:</vt:lpstr>
      <vt:lpstr>(e)Mechanical damage</vt:lpstr>
      <vt:lpstr>(f) Storage conditions</vt:lpstr>
      <vt:lpstr>Causes of food spoilage(Cont.)</vt:lpstr>
      <vt:lpstr>Causes of food spoilage(Cont.)</vt:lpstr>
      <vt:lpstr>PowerPoint Presentation</vt:lpstr>
      <vt:lpstr>  When food spoils, the following may change:</vt:lpstr>
      <vt:lpstr> when a food “looks bad,” what is this referring to?</vt:lpstr>
      <vt:lpstr>PowerPoint Presentation</vt:lpstr>
      <vt:lpstr>Information for Previous Slide.</vt:lpstr>
      <vt:lpstr>Intrinsic Factors :</vt:lpstr>
      <vt:lpstr>Hydrogen ion concentration (PH) </vt:lpstr>
      <vt:lpstr>PowerPoint Presentation</vt:lpstr>
      <vt:lpstr>PowerPoint Presentation</vt:lpstr>
      <vt:lpstr> Water activity</vt:lpstr>
      <vt:lpstr>Classify Microorganism On the basis of Water Activity Level</vt:lpstr>
      <vt:lpstr>Water activity</vt:lpstr>
      <vt:lpstr>PowerPoint Presentation</vt:lpstr>
      <vt:lpstr>Nutrients content of the food  </vt:lpstr>
      <vt:lpstr>Antimicrobial substances and Biological structure</vt:lpstr>
      <vt:lpstr>PowerPoint Presentation</vt:lpstr>
      <vt:lpstr>Antimicrobial substances</vt:lpstr>
      <vt:lpstr>Extrinsic factors</vt:lpstr>
      <vt:lpstr>Classification of M.O on the Basis of Temperature</vt:lpstr>
      <vt:lpstr>Note that:</vt:lpstr>
      <vt:lpstr>Extrinsic factors</vt:lpstr>
      <vt:lpstr>Extrinsic factors</vt:lpstr>
      <vt:lpstr>Prevention of Spoilage</vt:lpstr>
      <vt:lpstr>Question??</vt:lpstr>
      <vt:lpstr>Additional Information</vt:lpstr>
      <vt:lpstr>PowerPoint Presentation</vt:lpstr>
      <vt:lpstr>PowerPoint Presentation</vt:lpstr>
      <vt:lpstr>Bacteria cannot be called parasites. Why?</vt:lpstr>
      <vt:lpstr>Why aren't bacteria, viruses and fungi called parasites even though they have to depend on their hosts for survival?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Drying:</dc:title>
  <dc:creator>Administrator</dc:creator>
  <cp:lastModifiedBy>admin</cp:lastModifiedBy>
  <cp:revision>42</cp:revision>
  <dcterms:created xsi:type="dcterms:W3CDTF">2006-08-16T00:00:00Z</dcterms:created>
  <dcterms:modified xsi:type="dcterms:W3CDTF">2022-05-19T05:53:35Z</dcterms:modified>
</cp:coreProperties>
</file>