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2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8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88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2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7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6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4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2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352" y="609600"/>
            <a:ext cx="9905998" cy="1478570"/>
          </a:xfrm>
        </p:spPr>
        <p:txBody>
          <a:bodyPr/>
          <a:lstStyle/>
          <a:p>
            <a:r>
              <a:rPr lang="en-US" sz="4000" b="1" spc="-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b="1" spc="-5" dirty="0">
                <a:solidFill>
                  <a:schemeClr val="bg1"/>
                </a:solidFill>
                <a:latin typeface="Arial"/>
                <a:cs typeface="Arial"/>
              </a:rPr>
              <a:t>ESIGN</a:t>
            </a:r>
            <a:r>
              <a:rPr lang="en-US" b="1" spc="-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555F6C"/>
                </a:solidFill>
                <a:latin typeface="Arial"/>
                <a:cs typeface="Arial"/>
              </a:rPr>
              <a:t>AND </a:t>
            </a:r>
            <a:r>
              <a:rPr lang="en-US" sz="4000" b="1" spc="-5" dirty="0">
                <a:solidFill>
                  <a:srgbClr val="555F6C"/>
                </a:solidFill>
                <a:latin typeface="Arial"/>
                <a:cs typeface="Arial"/>
              </a:rPr>
              <a:t>C</a:t>
            </a:r>
            <a:r>
              <a:rPr lang="en-US" b="1" spc="-5" dirty="0">
                <a:solidFill>
                  <a:srgbClr val="555F6C"/>
                </a:solidFill>
                <a:latin typeface="Arial"/>
                <a:cs typeface="Arial"/>
              </a:rPr>
              <a:t>ONSIDERATION FOR </a:t>
            </a:r>
            <a:r>
              <a:rPr lang="en-US" sz="4000" b="1" spc="-10" dirty="0">
                <a:solidFill>
                  <a:srgbClr val="555F6C"/>
                </a:solidFill>
                <a:latin typeface="Arial"/>
                <a:cs typeface="Arial"/>
              </a:rPr>
              <a:t>F</a:t>
            </a:r>
            <a:r>
              <a:rPr lang="en-US" b="1" spc="-10" dirty="0">
                <a:solidFill>
                  <a:srgbClr val="555F6C"/>
                </a:solidFill>
                <a:latin typeface="Arial"/>
                <a:cs typeface="Arial"/>
              </a:rPr>
              <a:t>OOD </a:t>
            </a:r>
            <a:r>
              <a:rPr lang="en-US" sz="4000" b="1" spc="-5" dirty="0">
                <a:solidFill>
                  <a:srgbClr val="555F6C"/>
                </a:solidFill>
                <a:latin typeface="Arial"/>
                <a:cs typeface="Arial"/>
              </a:rPr>
              <a:t>A</a:t>
            </a:r>
            <a:r>
              <a:rPr lang="en-US" b="1" spc="-5" dirty="0">
                <a:solidFill>
                  <a:srgbClr val="555F6C"/>
                </a:solidFill>
                <a:latin typeface="Arial"/>
                <a:cs typeface="Arial"/>
              </a:rPr>
              <a:t>ID</a:t>
            </a:r>
            <a:r>
              <a:rPr lang="en-US" b="1" spc="51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lang="en-US" sz="4000" b="1" spc="-5" dirty="0">
                <a:solidFill>
                  <a:srgbClr val="555F6C"/>
                </a:solidFill>
                <a:latin typeface="Arial"/>
                <a:cs typeface="Arial"/>
              </a:rPr>
              <a:t>S</a:t>
            </a:r>
            <a:r>
              <a:rPr lang="en-US" b="1" spc="-5" dirty="0">
                <a:solidFill>
                  <a:srgbClr val="555F6C"/>
                </a:solidFill>
                <a:latin typeface="Arial"/>
                <a:cs typeface="Arial"/>
              </a:rPr>
              <a:t>TORAGE</a:t>
            </a:r>
            <a:r>
              <a:rPr lang="en-US" sz="4000" b="1" spc="-5" dirty="0">
                <a:solidFill>
                  <a:srgbClr val="555F6C"/>
                </a:solidFill>
                <a:latin typeface="Arial"/>
                <a:cs typeface="Arial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124200"/>
            <a:ext cx="9905999" cy="354171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15"/>
              </a:spcBef>
              <a:buNone/>
            </a:pPr>
            <a:r>
              <a:rPr lang="en-US" b="1" i="1" dirty="0" err="1" smtClean="0">
                <a:solidFill>
                  <a:srgbClr val="FFFFFF"/>
                </a:solidFill>
                <a:latin typeface="Arial"/>
                <a:cs typeface="Arial"/>
              </a:rPr>
              <a:t>Humyra</a:t>
            </a:r>
            <a:r>
              <a:rPr lang="en-US" b="1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latin typeface="Arial"/>
                <a:cs typeface="Arial"/>
              </a:rPr>
              <a:t>Nowshin</a:t>
            </a:r>
            <a:endParaRPr lang="en-US" b="1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215"/>
              </a:spcBef>
              <a:buNone/>
            </a:pPr>
            <a:r>
              <a:rPr lang="en-US" b="1" i="1" dirty="0" smtClean="0">
                <a:solidFill>
                  <a:srgbClr val="FFFFFF"/>
                </a:solidFill>
                <a:latin typeface="Arial"/>
                <a:cs typeface="Arial"/>
              </a:rPr>
              <a:t>Lecturer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30"/>
              </a:spcBef>
              <a:buNone/>
            </a:pP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Dept. of </a:t>
            </a:r>
            <a:r>
              <a:rPr lang="en-US" b="1" i="1" spc="-5" dirty="0">
                <a:solidFill>
                  <a:srgbClr val="FFFFFF"/>
                </a:solidFill>
                <a:latin typeface="Arial"/>
                <a:cs typeface="Arial"/>
              </a:rPr>
              <a:t>Nutrition </a:t>
            </a: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&amp; Food</a:t>
            </a:r>
            <a:r>
              <a:rPr lang="en-US" b="1" i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180"/>
              </a:spcBef>
              <a:buNone/>
            </a:pPr>
            <a:r>
              <a:rPr lang="en-US" b="1" i="1" spc="-5" dirty="0" smtClean="0">
                <a:solidFill>
                  <a:srgbClr val="FFFFFF"/>
                </a:solidFill>
                <a:latin typeface="Arial"/>
                <a:cs typeface="Arial"/>
              </a:rPr>
              <a:t>Daffodil </a:t>
            </a:r>
            <a:r>
              <a:rPr lang="en-US" b="1" i="1" spc="-5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lang="en-US" b="1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0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247903"/>
            <a:ext cx="9965055" cy="57569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  <a:p>
            <a:pPr marL="286385" marR="73660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buildings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secure against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theft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locks 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  doors and all other openings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secure.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some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situations, guards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must be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employed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security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fence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adequate lighting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needed around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site.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endParaRPr sz="2400">
              <a:latin typeface="Arial"/>
              <a:cs typeface="Arial"/>
            </a:endParaRPr>
          </a:p>
          <a:p>
            <a:pPr marL="286385" marR="110617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area should be assessed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any risk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contamination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industrial pollution and rodent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infestation.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There should be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no large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trees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near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store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vegetation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should  be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cleared.</a:t>
            </a:r>
            <a:endParaRPr sz="2400">
              <a:latin typeface="Arial"/>
              <a:cs typeface="Arial"/>
            </a:endParaRPr>
          </a:p>
          <a:p>
            <a:pPr marL="286385" marR="58801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site should be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free from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risk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flooding and drainage should</a:t>
            </a:r>
            <a:r>
              <a:rPr sz="24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  adequate.</a:t>
            </a:r>
            <a:endParaRPr sz="2400">
              <a:latin typeface="Arial"/>
              <a:cs typeface="Arial"/>
            </a:endParaRPr>
          </a:p>
          <a:p>
            <a:pPr marL="286385" marR="113664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should have good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access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by rail, road or water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facilitate intake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 distribution of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foodstuffs.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310133"/>
            <a:ext cx="10377170" cy="57924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400" dirty="0">
              <a:latin typeface="Arial"/>
              <a:cs typeface="Arial"/>
            </a:endParaRPr>
          </a:p>
          <a:p>
            <a:pPr marL="286385" marR="50800" indent="-274320">
              <a:lnSpc>
                <a:spcPts val="2590"/>
              </a:lnSpc>
              <a:spcBef>
                <a:spcPts val="74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roof should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inspected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leaks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 This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easily achieved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during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 just after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rain.</a:t>
            </a:r>
            <a:endParaRPr sz="2400" dirty="0">
              <a:latin typeface="Arial"/>
              <a:cs typeface="Arial"/>
            </a:endParaRPr>
          </a:p>
          <a:p>
            <a:pPr marL="286385" marR="5080" indent="-274320">
              <a:lnSpc>
                <a:spcPts val="2600"/>
              </a:lnSpc>
              <a:spcBef>
                <a:spcPts val="61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Corrugated galvanized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sheets,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holed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, should be replaced or mended  with bituminous adhesive and hessian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patches.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tar-soaked tarpaulin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will serve as a temporary</a:t>
            </a:r>
            <a:r>
              <a:rPr sz="24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patch.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good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roof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essential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food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24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storage.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4)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Floors</a:t>
            </a:r>
            <a:endParaRPr sz="2400" dirty="0">
              <a:latin typeface="Arial"/>
              <a:cs typeface="Arial"/>
            </a:endParaRPr>
          </a:p>
          <a:p>
            <a:pPr marL="286385" marR="693420" indent="-274320">
              <a:lnSpc>
                <a:spcPts val="2590"/>
              </a:lnSpc>
              <a:spcBef>
                <a:spcPts val="75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Concrete floors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preferable, but an earth or sand floor will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suffice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 emergencies.</a:t>
            </a:r>
            <a:endParaRPr sz="2400" dirty="0">
              <a:latin typeface="Arial"/>
              <a:cs typeface="Arial"/>
            </a:endParaRPr>
          </a:p>
          <a:p>
            <a:pPr marL="286385" marR="126364" indent="-274320">
              <a:lnSpc>
                <a:spcPts val="2600"/>
              </a:lnSpc>
              <a:spcBef>
                <a:spcPts val="61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there are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rodent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entry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points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floor should be covered with 100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concrete.</a:t>
            </a:r>
            <a:endParaRPr sz="2400" dirty="0">
              <a:latin typeface="Arial"/>
              <a:cs typeface="Arial"/>
            </a:endParaRPr>
          </a:p>
          <a:p>
            <a:pPr marL="286385" marR="182880" indent="-274320">
              <a:lnSpc>
                <a:spcPts val="2610"/>
              </a:lnSpc>
              <a:spcBef>
                <a:spcPts val="58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Dunnage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(Wooden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plates)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used on floors where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ground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moisture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penetrate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171703"/>
            <a:ext cx="10616565" cy="5314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Walls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These should be rodent-proof, with all known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points well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sealed.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  <a:tab pos="1033208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ws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ld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thick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nks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 welded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metal for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security.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Hygiene</a:t>
            </a:r>
            <a:endParaRPr sz="2400">
              <a:latin typeface="Arial"/>
              <a:cs typeface="Arial"/>
            </a:endParaRPr>
          </a:p>
          <a:p>
            <a:pPr marL="286385" marR="1017905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There will need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sanitary facilities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staff,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provisions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disposal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waste materials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store.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Existing buildings should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thoroughly cleaned before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use as food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stores;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dirty buildings need only be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rejected if they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cannot be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cleaned.</a:t>
            </a:r>
            <a:endParaRPr sz="2400">
              <a:latin typeface="Arial"/>
              <a:cs typeface="Arial"/>
            </a:endParaRPr>
          </a:p>
          <a:p>
            <a:pPr marL="286385" marR="257175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  <a:tab pos="9235440" algn="l"/>
                <a:tab pos="9415780" algn="l"/>
                <a:tab pos="977455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situati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ns,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far f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eal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may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accepted, but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any building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cannot be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secure,	that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 poorly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sited 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badly leaking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which cannot</a:t>
            </a:r>
            <a:r>
              <a:rPr sz="24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repaired,	should  be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rejected.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4600" y="1600200"/>
            <a:ext cx="5161788" cy="503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884301"/>
            <a:ext cx="6145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7065" algn="l"/>
              </a:tabLst>
            </a:pPr>
            <a:r>
              <a:rPr sz="3000" b="1" spc="-5" dirty="0">
                <a:solidFill>
                  <a:srgbClr val="555F6C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ODIFICATION</a:t>
            </a:r>
            <a:r>
              <a:rPr sz="2400" b="1" spc="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TO EXISTING	BUILDINGS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752600"/>
            <a:ext cx="5410200" cy="488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2529" y="1721866"/>
            <a:ext cx="6144006" cy="4752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035" y="456946"/>
            <a:ext cx="6145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7065" algn="l"/>
              </a:tabLst>
            </a:pPr>
            <a:r>
              <a:rPr sz="3000" b="1" spc="-5" dirty="0">
                <a:solidFill>
                  <a:srgbClr val="555F6C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ODIFICATION</a:t>
            </a:r>
            <a:r>
              <a:rPr sz="2400" b="1" spc="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TO EXISTING	BUILDINGS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1356105"/>
            <a:ext cx="10125710" cy="50742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 algn="just">
              <a:lnSpc>
                <a:spcPts val="2590"/>
              </a:lnSpc>
              <a:spcBef>
                <a:spcPts val="42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Professional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guidance is needed before specifications can be prepared,  materials quantified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budgets drawn up. Where such assistance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not available,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following notes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helpful.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Re-roofing</a:t>
            </a:r>
            <a:endParaRPr sz="2400">
              <a:latin typeface="Arial"/>
              <a:cs typeface="Arial"/>
            </a:endParaRPr>
          </a:p>
          <a:p>
            <a:pPr marL="286385" marR="286385" indent="-274320">
              <a:lnSpc>
                <a:spcPct val="90200"/>
              </a:lnSpc>
              <a:spcBef>
                <a:spcPts val="70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Tile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roofs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should be replaced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battens supporting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tiles have  decayed 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nails or pegs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hold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position have rusted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rotted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away.</a:t>
            </a:r>
            <a:endParaRPr sz="2400">
              <a:latin typeface="Arial"/>
              <a:cs typeface="Arial"/>
            </a:endParaRPr>
          </a:p>
          <a:p>
            <a:pPr marL="286385" marR="559435" indent="-274320">
              <a:lnSpc>
                <a:spcPts val="2590"/>
              </a:lnSpc>
              <a:spcBef>
                <a:spcPts val="65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whole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covering should be stripped,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battens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replaced and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re-  nailed,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tiles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relaid.</a:t>
            </a:r>
            <a:endParaRPr sz="2400">
              <a:latin typeface="Arial"/>
              <a:cs typeface="Arial"/>
            </a:endParaRPr>
          </a:p>
          <a:p>
            <a:pPr marL="286385" marR="584835" indent="-274320">
              <a:lnSpc>
                <a:spcPts val="2600"/>
              </a:lnSpc>
              <a:spcBef>
                <a:spcPts val="61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possibilities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replacement by sheeting with galvanized steel or  aluminium alloy should be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considered.</a:t>
            </a:r>
            <a:endParaRPr sz="2400">
              <a:latin typeface="Arial"/>
              <a:cs typeface="Arial"/>
            </a:endParaRPr>
          </a:p>
          <a:p>
            <a:pPr marL="286385" marR="528955" indent="-274320">
              <a:lnSpc>
                <a:spcPct val="90500"/>
              </a:lnSpc>
              <a:spcBef>
                <a:spcPts val="55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There is no need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renew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battens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when replacing tiles with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sheeting,  but additional purlins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top of the rafters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firm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anchorage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sheeting.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1543939"/>
            <a:ext cx="9472295" cy="28917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Re-flooring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Whenever possible, decayed wooden floors should be replaced with  concrete floors; preferably 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damp-proof course, although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very dry situations this may be an unnecessary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complication.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Doors</a:t>
            </a:r>
            <a:endParaRPr sz="2400">
              <a:latin typeface="Arial"/>
              <a:cs typeface="Arial"/>
            </a:endParaRPr>
          </a:p>
          <a:p>
            <a:pPr marL="286385" marR="273685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Badly worn hinged doors are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replaced by metal sliding doors,  hung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the top,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installed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run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outside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building.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456946"/>
            <a:ext cx="6145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7065" algn="l"/>
              </a:tabLst>
            </a:pPr>
            <a:r>
              <a:rPr sz="3000" b="1" spc="-5" dirty="0">
                <a:solidFill>
                  <a:srgbClr val="555F6C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ODIFICATION</a:t>
            </a:r>
            <a:r>
              <a:rPr sz="2400" b="1" spc="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TO EXISTING	BUILDINGS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934618"/>
            <a:ext cx="10520680" cy="52539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endParaRPr sz="2200">
              <a:latin typeface="Arial"/>
              <a:cs typeface="Arial"/>
            </a:endParaRPr>
          </a:p>
          <a:p>
            <a:pPr marL="286385" marR="895985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If increased ventilation is needed,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simplest method of achieving this in a  single storey framed building is by installing (or enlarging) eaves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ventilation.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each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bay,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0.6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 of cladding can be removed if there is sufficient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overhang to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prevent 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entry of wind-blown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rain.</a:t>
            </a:r>
            <a:endParaRPr sz="2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  <a:tab pos="9161780" algn="l"/>
                <a:tab pos="9383395" algn="l"/>
              </a:tabLst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Welded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steel mesh should be installed in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space for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security,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wire	netting  fitted to prevent entry of birds. In some climates it might be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desirable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to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this  ventilation with adjustable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covers.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2200">
              <a:latin typeface="Arial"/>
              <a:cs typeface="Arial"/>
            </a:endParaRPr>
          </a:p>
          <a:p>
            <a:pPr marL="286385" marR="155067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most likely alteration or improvement for an existing building is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erection of a security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fence.</a:t>
            </a:r>
            <a:endParaRPr sz="2200">
              <a:latin typeface="Arial"/>
              <a:cs typeface="Arial"/>
            </a:endParaRPr>
          </a:p>
          <a:p>
            <a:pPr marL="286385" marR="40005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fence should be at least 3 m high, constructed 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chain-link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fencing on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steel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posts.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fence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should be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clear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all buildings by 3 m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should be well  illuminated at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night.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435" y="154304"/>
            <a:ext cx="55384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23995" algn="l"/>
              </a:tabLst>
            </a:pPr>
            <a:r>
              <a:rPr sz="2700" b="1" spc="-5" dirty="0">
                <a:solidFill>
                  <a:srgbClr val="555F6C"/>
                </a:solidFill>
                <a:latin typeface="Arial"/>
                <a:cs typeface="Arial"/>
              </a:rPr>
              <a:t>M</a:t>
            </a:r>
            <a:r>
              <a:rPr sz="2150" b="1" spc="-5" dirty="0">
                <a:solidFill>
                  <a:srgbClr val="555F6C"/>
                </a:solidFill>
                <a:latin typeface="Arial"/>
                <a:cs typeface="Arial"/>
              </a:rPr>
              <a:t>ODIFICATION</a:t>
            </a:r>
            <a:r>
              <a:rPr sz="2150" b="1" spc="7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rgbClr val="555F6C"/>
                </a:solidFill>
                <a:latin typeface="Arial"/>
                <a:cs typeface="Arial"/>
              </a:rPr>
              <a:t>TO</a:t>
            </a:r>
            <a:r>
              <a:rPr sz="2150" b="1" spc="4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rgbClr val="555F6C"/>
                </a:solidFill>
                <a:latin typeface="Arial"/>
                <a:cs typeface="Arial"/>
              </a:rPr>
              <a:t>EXISTING	BUILDINGS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1086358"/>
            <a:ext cx="10494645" cy="4583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Old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buildings often need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more careful management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than new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buildings.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  <a:tab pos="1012507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ast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ai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person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arly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respons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for  the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store.</a:t>
            </a:r>
            <a:endParaRPr sz="2400">
              <a:latin typeface="Arial"/>
              <a:cs typeface="Arial"/>
            </a:endParaRPr>
          </a:p>
          <a:p>
            <a:pPr marL="286385" marR="26035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Single-storey buildings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usually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easiest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manage,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multi-storey  buildings should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necessarily be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ruled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out.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Schools, prisons 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offices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have all been used successfully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 food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stores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past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6385" marR="1475105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However,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long-term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successful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storage depends on both suitable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structures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good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management.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Good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quality drainage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must be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available.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456946"/>
            <a:ext cx="6145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7065" algn="l"/>
              </a:tabLst>
            </a:pPr>
            <a:r>
              <a:rPr sz="3000" b="1" spc="-5" dirty="0">
                <a:solidFill>
                  <a:srgbClr val="555F6C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ODIFICATION</a:t>
            </a:r>
            <a:r>
              <a:rPr sz="2400" b="1" spc="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TO EXISTING	BUILDINGS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228600"/>
            <a:ext cx="3429000" cy="5638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3000" spc="-10" dirty="0">
                <a:solidFill>
                  <a:srgbClr val="555F6C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555F6C"/>
                </a:solidFill>
                <a:latin typeface="Arial"/>
                <a:cs typeface="Arial"/>
              </a:rPr>
              <a:t>ITE</a:t>
            </a:r>
            <a:r>
              <a:rPr sz="2400" spc="10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55F6C"/>
                </a:solidFill>
                <a:latin typeface="Arial"/>
                <a:cs typeface="Arial"/>
              </a:rPr>
              <a:t>SELECTION</a:t>
            </a:r>
            <a:r>
              <a:rPr sz="3000" spc="-5" dirty="0">
                <a:solidFill>
                  <a:srgbClr val="555F6C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980059"/>
            <a:ext cx="10424160" cy="50666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  <a:buSzPct val="95833"/>
              <a:buAutoNum type="arabicPeriod"/>
              <a:tabLst>
                <a:tab pos="267335" algn="l"/>
                <a:tab pos="8613140" algn="l"/>
                <a:tab pos="873506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so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ring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cap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city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-important.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W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eak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substantia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ly  increase building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costs.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Some soils, such as black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cotton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soils,	should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avoided if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possible.</a:t>
            </a:r>
            <a:endParaRPr sz="2400">
              <a:latin typeface="Arial"/>
              <a:cs typeface="Arial"/>
            </a:endParaRPr>
          </a:p>
          <a:p>
            <a:pPr marL="12700" marR="136525">
              <a:lnSpc>
                <a:spcPts val="2600"/>
              </a:lnSpc>
              <a:spcBef>
                <a:spcPts val="600"/>
              </a:spcBef>
              <a:buSzPct val="95833"/>
              <a:buAutoNum type="arabicPeriod"/>
              <a:tabLst>
                <a:tab pos="2673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Excessively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wet areas, and dry areas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suffer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flash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floods,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also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difficult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sites.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remain dry all year are</a:t>
            </a: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preferable.</a:t>
            </a:r>
            <a:endParaRPr sz="2400">
              <a:latin typeface="Arial"/>
              <a:cs typeface="Arial"/>
            </a:endParaRPr>
          </a:p>
          <a:p>
            <a:pPr marL="12700" marR="292735">
              <a:lnSpc>
                <a:spcPts val="2590"/>
              </a:lnSpc>
              <a:spcBef>
                <a:spcPts val="615"/>
              </a:spcBef>
              <a:buSzPct val="95833"/>
              <a:buAutoNum type="arabicPeriod"/>
              <a:tabLst>
                <a:tab pos="2673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long axis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stores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should be oriented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right angles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prevailing  wind, 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principal doors located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sides.</a:t>
            </a:r>
            <a:endParaRPr sz="2400">
              <a:latin typeface="Arial"/>
              <a:cs typeface="Arial"/>
            </a:endParaRPr>
          </a:p>
          <a:p>
            <a:pPr marL="12700" marR="64769">
              <a:lnSpc>
                <a:spcPct val="90200"/>
              </a:lnSpc>
              <a:spcBef>
                <a:spcPts val="575"/>
              </a:spcBef>
              <a:buSzPct val="95833"/>
              <a:buAutoNum type="arabicPeriod"/>
              <a:tabLst>
                <a:tab pos="2673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This is expensive, and requires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one or more drainage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channels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made  across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slopes uphill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the store, 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lead drainage water around and  away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environs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store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without causing soil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erosion.</a:t>
            </a:r>
            <a:endParaRPr sz="2400">
              <a:latin typeface="Arial"/>
              <a:cs typeface="Arial"/>
            </a:endParaRPr>
          </a:p>
          <a:p>
            <a:pPr marL="12700" marR="211454">
              <a:lnSpc>
                <a:spcPts val="2610"/>
              </a:lnSpc>
              <a:spcBef>
                <a:spcPts val="635"/>
              </a:spcBef>
              <a:buSzPct val="95833"/>
              <a:buAutoNum type="arabicPeriod"/>
              <a:tabLst>
                <a:tab pos="2673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Drains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cross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building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sunk deep,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covered with</a:t>
            </a:r>
            <a:r>
              <a:rPr sz="2400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150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mm of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concrete all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round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pipe,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trench filled with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hardcore.</a:t>
            </a:r>
            <a:endParaRPr sz="2400">
              <a:latin typeface="Arial"/>
              <a:cs typeface="Arial"/>
            </a:endParaRPr>
          </a:p>
          <a:p>
            <a:pPr marL="12700" marR="409575">
              <a:lnSpc>
                <a:spcPts val="2600"/>
              </a:lnSpc>
              <a:spcBef>
                <a:spcPts val="585"/>
              </a:spcBef>
              <a:buClr>
                <a:srgbClr val="000000"/>
              </a:buClr>
              <a:buSzPct val="95833"/>
              <a:buAutoNum type="arabicPeriod"/>
              <a:tabLst>
                <a:tab pos="26733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Store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floors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above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ground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level, with surrounding ground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 road surfaces sloping away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walls and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doors.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457200"/>
            <a:ext cx="3886200" cy="6553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58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70"/>
              </a:spcBef>
            </a:pPr>
            <a:r>
              <a:rPr sz="3000" dirty="0">
                <a:solidFill>
                  <a:srgbClr val="555F6C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OOD </a:t>
            </a:r>
            <a:r>
              <a:rPr sz="3000" dirty="0">
                <a:solidFill>
                  <a:srgbClr val="555F6C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ID</a:t>
            </a:r>
            <a:r>
              <a:rPr sz="2400" spc="204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555F6C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555F6C"/>
                </a:solidFill>
                <a:latin typeface="Arial"/>
                <a:cs typeface="Arial"/>
              </a:rPr>
              <a:t>TORAGE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1545082"/>
            <a:ext cx="9756775" cy="1275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main function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food aid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provide transit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facilities.</a:t>
            </a:r>
            <a:endParaRPr sz="2400">
              <a:latin typeface="Arial"/>
              <a:cs typeface="Arial"/>
            </a:endParaRPr>
          </a:p>
          <a:p>
            <a:pPr marL="286385" marR="1651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storage period frequently cannot be determined in advance, but is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usually less than 12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months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and frequently less than 3</a:t>
            </a:r>
            <a:r>
              <a:rPr sz="2400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months.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1206499"/>
            <a:ext cx="10175875" cy="474726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59"/>
              </a:spcBef>
              <a:buClr>
                <a:srgbClr val="000000"/>
              </a:buClr>
              <a:buSzPct val="95454"/>
              <a:buAutoNum type="arabicPeriod"/>
              <a:tabLst>
                <a:tab pos="245110" algn="l"/>
                <a:tab pos="9852025" algn="l"/>
              </a:tabLst>
            </a:pP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Access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by vehicles both to 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site,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around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store to doors or ramps, is  important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needs to be carefully considered in relation to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site. Local  authorities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ay ha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requ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rements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roadways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or re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endatio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2200" spc="140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construction. </a:t>
            </a:r>
            <a:r>
              <a:rPr sz="2200" spc="110" dirty="0">
                <a:solidFill>
                  <a:srgbClr val="FFFFFF"/>
                </a:solidFill>
                <a:latin typeface="Times New Roman"/>
                <a:cs typeface="Times New Roman"/>
              </a:rPr>
              <a:t>Widths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200" spc="120" dirty="0">
                <a:solidFill>
                  <a:srgbClr val="FFFFFF"/>
                </a:solidFill>
                <a:latin typeface="Times New Roman"/>
                <a:cs typeface="Times New Roman"/>
              </a:rPr>
              <a:t>roadways </a:t>
            </a:r>
            <a:r>
              <a:rPr sz="2200" spc="130" dirty="0">
                <a:solidFill>
                  <a:srgbClr val="FFFFFF"/>
                </a:solidFill>
                <a:latin typeface="Times New Roman"/>
                <a:cs typeface="Times New Roman"/>
              </a:rPr>
              <a:t>suitable 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today’s </a:t>
            </a:r>
            <a:r>
              <a:rPr sz="2200" spc="145" dirty="0">
                <a:solidFill>
                  <a:srgbClr val="FFFFFF"/>
                </a:solidFill>
                <a:latin typeface="Times New Roman"/>
                <a:cs typeface="Times New Roman"/>
              </a:rPr>
              <a:t>trucks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inadequate for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trucks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future (think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years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ahead). Road 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turning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circles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concrete aprons in front of doors need to be generously  proportioned. The installation of a weighbridge to avoid delays in loading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unloading will be needed at large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installations.</a:t>
            </a:r>
            <a:endParaRPr sz="2200">
              <a:latin typeface="Arial"/>
              <a:cs typeface="Arial"/>
            </a:endParaRPr>
          </a:p>
          <a:p>
            <a:pPr marL="12700" marR="180340" algn="just">
              <a:lnSpc>
                <a:spcPts val="2400"/>
              </a:lnSpc>
              <a:spcBef>
                <a:spcPts val="640"/>
              </a:spcBef>
              <a:buSzPct val="95454"/>
              <a:buAutoNum type="arabicPeriod"/>
              <a:tabLst>
                <a:tab pos="246379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well ventilated store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for pest control chemicals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separate store for</a:t>
            </a:r>
            <a:r>
              <a:rPr sz="2200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other  equipment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advisable. These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best sited where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will not obstruct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traffic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movement around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store.</a:t>
            </a:r>
            <a:endParaRPr sz="2200">
              <a:latin typeface="Arial"/>
              <a:cs typeface="Arial"/>
            </a:endParaRPr>
          </a:p>
          <a:p>
            <a:pPr marL="12700" marR="490220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SzPct val="95454"/>
              <a:buAutoNum type="arabicPeriod"/>
              <a:tabLst>
                <a:tab pos="246379" algn="l"/>
              </a:tabLst>
            </a:pPr>
            <a:r>
              <a:rPr sz="2200" spc="-40" dirty="0">
                <a:solidFill>
                  <a:srgbClr val="FF0000"/>
                </a:solidFill>
                <a:latin typeface="Arial"/>
                <a:cs typeface="Arial"/>
              </a:rPr>
              <a:t>Water, </a:t>
            </a:r>
            <a:r>
              <a:rPr sz="2200" spc="-20" dirty="0">
                <a:solidFill>
                  <a:srgbClr val="FF0000"/>
                </a:solidFill>
                <a:latin typeface="Arial"/>
                <a:cs typeface="Arial"/>
              </a:rPr>
              <a:t>electricity,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sewage disposal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general drainage may influence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choice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site.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Any future expansion or development of 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considered,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should be adequate space for this. The building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layout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should be planned so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efficiently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incorporated into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expansion.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305561"/>
            <a:ext cx="2673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555F6C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555F6C"/>
                </a:solidFill>
                <a:latin typeface="Arial"/>
                <a:cs typeface="Arial"/>
              </a:rPr>
              <a:t>ITE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55F6C"/>
                </a:solidFill>
                <a:latin typeface="Arial"/>
                <a:cs typeface="Arial"/>
              </a:rPr>
              <a:t>SELECTION</a:t>
            </a:r>
            <a:r>
              <a:rPr sz="3000" spc="-5" dirty="0">
                <a:solidFill>
                  <a:srgbClr val="555F6C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10337800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09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80"/>
              </a:spcBef>
              <a:tabLst>
                <a:tab pos="7517130" algn="l"/>
              </a:tabLst>
            </a:pPr>
            <a:r>
              <a:rPr sz="2700" b="1" spc="-5" dirty="0">
                <a:solidFill>
                  <a:srgbClr val="555F6C"/>
                </a:solidFill>
                <a:latin typeface="Arial"/>
                <a:cs typeface="Arial"/>
              </a:rPr>
              <a:t>SPECIFICATIONS: D</a:t>
            </a:r>
            <a:r>
              <a:rPr sz="2150" b="1" spc="-5" dirty="0">
                <a:solidFill>
                  <a:srgbClr val="555F6C"/>
                </a:solidFill>
                <a:latin typeface="Arial"/>
                <a:cs typeface="Arial"/>
              </a:rPr>
              <a:t>IMENSIONS </a:t>
            </a:r>
            <a:r>
              <a:rPr sz="2150" b="1" dirty="0">
                <a:solidFill>
                  <a:srgbClr val="555F6C"/>
                </a:solidFill>
                <a:latin typeface="Arial"/>
                <a:cs typeface="Arial"/>
              </a:rPr>
              <a:t>OF</a:t>
            </a:r>
            <a:r>
              <a:rPr sz="2150" b="1" spc="5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rgbClr val="555F6C"/>
                </a:solidFill>
                <a:latin typeface="Arial"/>
                <a:cs typeface="Arial"/>
              </a:rPr>
              <a:t>BASIC</a:t>
            </a:r>
            <a:r>
              <a:rPr sz="2150" b="1" spc="5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555F6C"/>
                </a:solidFill>
                <a:latin typeface="Arial"/>
                <a:cs typeface="Arial"/>
              </a:rPr>
              <a:t>STORE	</a:t>
            </a:r>
            <a:r>
              <a:rPr sz="2150" b="1" spc="-5" dirty="0">
                <a:solidFill>
                  <a:srgbClr val="555F6C"/>
                </a:solidFill>
                <a:latin typeface="Arial"/>
                <a:cs typeface="Arial"/>
              </a:rPr>
              <a:t>BUILDING</a:t>
            </a:r>
            <a:endParaRPr sz="2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1570736"/>
            <a:ext cx="9333865" cy="48037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86385" marR="591185" indent="-274320">
              <a:lnSpc>
                <a:spcPts val="2500"/>
              </a:lnSpc>
              <a:spcBef>
                <a:spcPts val="295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When first inviting manufacturers to tender for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design, fabrication  and supply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520"/>
              </a:lnSpc>
              <a:spcBef>
                <a:spcPts val="295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structure, they should be asked to state if minor modifications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52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dimensions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would result in significant cost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savings.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Typical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dimensions for a 1000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tons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are:</a:t>
            </a:r>
            <a:endParaRPr sz="22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204"/>
              </a:spcBef>
              <a:buClr>
                <a:srgbClr val="FC8537"/>
              </a:buClr>
              <a:buSzPct val="78947"/>
              <a:buChar char=""/>
              <a:tabLst>
                <a:tab pos="652145" algn="l"/>
                <a:tab pos="65341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Span: 19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204"/>
              </a:spcBef>
              <a:buClr>
                <a:srgbClr val="FC8537"/>
              </a:buClr>
              <a:buSzPct val="78947"/>
              <a:buChar char=""/>
              <a:tabLst>
                <a:tab pos="652145" algn="l"/>
                <a:tab pos="65341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Length: 28 m; five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bays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5.6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endParaRPr sz="19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204"/>
              </a:spcBef>
              <a:buClr>
                <a:srgbClr val="FC8537"/>
              </a:buClr>
              <a:buSzPct val="78947"/>
              <a:buChar char=""/>
              <a:tabLst>
                <a:tab pos="652145" algn="l"/>
                <a:tab pos="65341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Height: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5.5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 from floor level to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eaves</a:t>
            </a:r>
            <a:endParaRPr sz="1900">
              <a:latin typeface="Arial"/>
              <a:cs typeface="Arial"/>
            </a:endParaRPr>
          </a:p>
          <a:p>
            <a:pPr marL="652780" lvl="1" indent="-275590">
              <a:lnSpc>
                <a:spcPct val="100000"/>
              </a:lnSpc>
              <a:spcBef>
                <a:spcPts val="180"/>
              </a:spcBef>
              <a:buClr>
                <a:srgbClr val="FC8537"/>
              </a:buClr>
              <a:buSzPct val="78947"/>
              <a:buChar char=""/>
              <a:tabLst>
                <a:tab pos="652145" algn="l"/>
                <a:tab pos="65341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Roof pitch: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20°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(approximately)</a:t>
            </a: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ts val="2520"/>
              </a:lnSpc>
              <a:spcBef>
                <a:spcPts val="37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Eaves overhang: 1 m along length, except over door where overhang is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52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FC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Roof overhang: 1 m at gables.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375" y="2499486"/>
            <a:ext cx="37103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THANK</a:t>
            </a:r>
            <a:r>
              <a:rPr spc="-90" dirty="0"/>
              <a:t> </a:t>
            </a:r>
            <a:r>
              <a:rPr spc="-70" dirty="0"/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6100" y="486155"/>
            <a:ext cx="6096000" cy="6400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1462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89"/>
              </a:spcBef>
            </a:pP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FUNCTIONS </a:t>
            </a:r>
            <a:r>
              <a:rPr sz="2400" b="1" dirty="0">
                <a:solidFill>
                  <a:srgbClr val="555F6C"/>
                </a:solidFill>
                <a:latin typeface="Arial"/>
                <a:cs typeface="Arial"/>
              </a:rPr>
              <a:t>OF FOOD </a:t>
            </a:r>
            <a:r>
              <a:rPr sz="2400" b="1" spc="-5" dirty="0">
                <a:solidFill>
                  <a:srgbClr val="555F6C"/>
                </a:solidFill>
                <a:latin typeface="Arial"/>
                <a:cs typeface="Arial"/>
              </a:rPr>
              <a:t>AID</a:t>
            </a:r>
            <a:r>
              <a:rPr sz="2400" b="1" spc="-15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555F6C"/>
                </a:solidFill>
                <a:latin typeface="Arial"/>
                <a:cs typeface="Arial"/>
              </a:rPr>
              <a:t>STORES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1529841"/>
            <a:ext cx="10139680" cy="3851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50" dirty="0">
                <a:solidFill>
                  <a:srgbClr val="FC8537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Security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theft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protection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stocks 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rain, flash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floods,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rising damp, solar heating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pests,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especially rodents and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birds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easy intake and dispatch of goods, including good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access to the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endParaRPr sz="2400">
              <a:latin typeface="Arial"/>
              <a:cs typeface="Arial"/>
            </a:endParaRPr>
          </a:p>
          <a:p>
            <a:pPr marL="286385" marR="114808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good in-store handling arrangements and access to all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stocks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inspection,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physical stock-taking and insect pest control where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easy maintenance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store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823" y="609600"/>
            <a:ext cx="4075429" cy="762000"/>
          </a:xfrm>
          <a:custGeom>
            <a:avLst/>
            <a:gdLst/>
            <a:ahLst/>
            <a:cxnLst/>
            <a:rect l="l" t="t" r="r" b="b"/>
            <a:pathLst>
              <a:path w="4075429" h="762000">
                <a:moveTo>
                  <a:pt x="4075176" y="0"/>
                </a:moveTo>
                <a:lnTo>
                  <a:pt x="0" y="0"/>
                </a:lnTo>
                <a:lnTo>
                  <a:pt x="0" y="762000"/>
                </a:lnTo>
                <a:lnTo>
                  <a:pt x="4075176" y="762000"/>
                </a:lnTo>
                <a:lnTo>
                  <a:pt x="40751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259" y="839546"/>
            <a:ext cx="26155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555F6C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555F6C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ID</a:t>
            </a:r>
            <a:r>
              <a:rPr sz="2400" spc="-10" dirty="0">
                <a:solidFill>
                  <a:srgbClr val="555F6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555F6C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555F6C"/>
                </a:solidFill>
                <a:latin typeface="Arial"/>
                <a:cs typeface="Arial"/>
              </a:rPr>
              <a:t>I</a:t>
            </a:r>
            <a:r>
              <a:rPr sz="2400" spc="-25" dirty="0">
                <a:solidFill>
                  <a:srgbClr val="555F6C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1905000"/>
            <a:ext cx="33528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102107"/>
            <a:ext cx="65532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9268" y="1676400"/>
            <a:ext cx="3429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7239000" cy="6400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0"/>
              </a:spcBef>
              <a:tabLst>
                <a:tab pos="4688205" algn="l"/>
              </a:tabLst>
            </a:pPr>
            <a:r>
              <a:rPr sz="3000" spc="-5" dirty="0">
                <a:solidFill>
                  <a:srgbClr val="555F6C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555F6C"/>
                </a:solidFill>
                <a:latin typeface="Arial"/>
                <a:cs typeface="Arial"/>
              </a:rPr>
              <a:t>HICH THINGS</a:t>
            </a:r>
            <a:r>
              <a:rPr sz="2400" spc="-1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55F6C"/>
                </a:solidFill>
                <a:latin typeface="Arial"/>
                <a:cs typeface="Arial"/>
              </a:rPr>
              <a:t>SHOULD</a:t>
            </a:r>
            <a:r>
              <a:rPr sz="2400" spc="3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55F6C"/>
                </a:solidFill>
                <a:latin typeface="Arial"/>
                <a:cs typeface="Arial"/>
              </a:rPr>
              <a:t>YOU	</a:t>
            </a:r>
            <a:r>
              <a:rPr sz="2400" spc="-15" dirty="0">
                <a:solidFill>
                  <a:srgbClr val="555F6C"/>
                </a:solidFill>
                <a:latin typeface="Arial"/>
                <a:cs typeface="Arial"/>
              </a:rPr>
              <a:t>CONSIDER</a:t>
            </a:r>
            <a:r>
              <a:rPr sz="3000" spc="-15" dirty="0">
                <a:solidFill>
                  <a:srgbClr val="555F6C"/>
                </a:solidFill>
                <a:latin typeface="Arial"/>
                <a:cs typeface="Arial"/>
              </a:rPr>
              <a:t>?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752600"/>
            <a:ext cx="49530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3642" y="2404313"/>
            <a:ext cx="1786889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Walls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900" y="457200"/>
            <a:ext cx="4572000" cy="6553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46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60"/>
              </a:spcBef>
            </a:pPr>
            <a:r>
              <a:rPr sz="3000" b="1" spc="-5" dirty="0">
                <a:solidFill>
                  <a:srgbClr val="555F6C"/>
                </a:solidFill>
                <a:latin typeface="Arial"/>
                <a:cs typeface="Arial"/>
              </a:rPr>
              <a:t>SURVEY OF</a:t>
            </a:r>
            <a:r>
              <a:rPr sz="3000" b="1" spc="-8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555F6C"/>
                </a:solidFill>
                <a:latin typeface="Arial"/>
                <a:cs typeface="Arial"/>
              </a:rPr>
              <a:t>STORES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1621663"/>
            <a:ext cx="9911715" cy="203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13030" indent="-274320">
              <a:lnSpc>
                <a:spcPct val="100000"/>
              </a:lnSpc>
              <a:spcBef>
                <a:spcPts val="1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survey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existing available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stores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carried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  informed decision can be made on warehousing/food aid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storage.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C8537"/>
              </a:buClr>
              <a:buFont typeface="Wingdings"/>
              <a:buChar char=""/>
            </a:pPr>
            <a:endParaRPr sz="37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will also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help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identify and quantify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stores that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 be used during  emergencies, and possibly clarify additional warehousing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requirements.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9956800" cy="5638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3000" spc="-5" dirty="0">
                <a:solidFill>
                  <a:srgbClr val="555F6C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555F6C"/>
                </a:solidFill>
                <a:latin typeface="Arial"/>
                <a:cs typeface="Arial"/>
              </a:rPr>
              <a:t>HE </a:t>
            </a:r>
            <a:r>
              <a:rPr sz="2400" spc="-10" dirty="0">
                <a:solidFill>
                  <a:srgbClr val="555F6C"/>
                </a:solidFill>
                <a:latin typeface="Arial"/>
                <a:cs typeface="Arial"/>
              </a:rPr>
              <a:t>SURVEY </a:t>
            </a:r>
            <a:r>
              <a:rPr sz="2400" spc="-5" dirty="0">
                <a:solidFill>
                  <a:srgbClr val="555F6C"/>
                </a:solidFill>
                <a:latin typeface="Arial"/>
                <a:cs typeface="Arial"/>
              </a:rPr>
              <a:t>SHOULD INCLUDE INFORMATION</a:t>
            </a:r>
            <a:r>
              <a:rPr sz="2400" spc="11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55F6C"/>
                </a:solidFill>
                <a:latin typeface="Arial"/>
                <a:cs typeface="Arial"/>
              </a:rPr>
              <a:t>ON</a:t>
            </a:r>
            <a:r>
              <a:rPr sz="3000" spc="-5" dirty="0">
                <a:solidFill>
                  <a:srgbClr val="555F6C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935863"/>
            <a:ext cx="5459730" cy="2677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facility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number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their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dimensions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capacities, both nominal and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construction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repair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1088263"/>
            <a:ext cx="10177780" cy="48120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distance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delivery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supply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sustainability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routine or emergency food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ownership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source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comments.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C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This information can be obtained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records,</a:t>
            </a:r>
            <a:endParaRPr sz="2400">
              <a:latin typeface="Arial"/>
              <a:cs typeface="Arial"/>
            </a:endParaRPr>
          </a:p>
          <a:p>
            <a:pPr marL="2024380" lvl="1" indent="-183515">
              <a:lnSpc>
                <a:spcPct val="100000"/>
              </a:lnSpc>
              <a:spcBef>
                <a:spcPts val="600"/>
              </a:spcBef>
              <a:buClr>
                <a:srgbClr val="FCC3AC"/>
              </a:buClr>
              <a:buSzPct val="60416"/>
              <a:buFont typeface="Wingdings"/>
              <a:buChar char=""/>
              <a:tabLst>
                <a:tab pos="2025014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surveys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field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024380" lvl="1" indent="-183515">
              <a:lnSpc>
                <a:spcPct val="100000"/>
              </a:lnSpc>
              <a:spcBef>
                <a:spcPts val="605"/>
              </a:spcBef>
              <a:buClr>
                <a:srgbClr val="FCC3AC"/>
              </a:buClr>
              <a:buSzPct val="60416"/>
              <a:buFont typeface="Wingdings"/>
              <a:buChar char=""/>
              <a:tabLst>
                <a:tab pos="2025014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government, non-governmental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endParaRPr sz="2400">
              <a:latin typeface="Arial"/>
              <a:cs typeface="Arial"/>
            </a:endParaRPr>
          </a:p>
          <a:p>
            <a:pPr marL="2024380" lvl="1" indent="-183515">
              <a:lnSpc>
                <a:spcPct val="100000"/>
              </a:lnSpc>
              <a:spcBef>
                <a:spcPts val="600"/>
              </a:spcBef>
              <a:buClr>
                <a:srgbClr val="FCC3AC"/>
              </a:buClr>
              <a:buSzPct val="60416"/>
              <a:buFont typeface="Wingdings"/>
              <a:buChar char=""/>
              <a:tabLst>
                <a:tab pos="2025014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sector.</a:t>
            </a:r>
            <a:endParaRPr sz="2400">
              <a:latin typeface="Arial"/>
              <a:cs typeface="Arial"/>
            </a:endParaRPr>
          </a:p>
          <a:p>
            <a:pPr marL="2024380" marR="5080" lvl="1" indent="-182880">
              <a:lnSpc>
                <a:spcPct val="100000"/>
              </a:lnSpc>
              <a:spcBef>
                <a:spcPts val="600"/>
              </a:spcBef>
              <a:buClr>
                <a:srgbClr val="FCC3AC"/>
              </a:buClr>
              <a:buSzPct val="60416"/>
              <a:buFont typeface="Wingdings"/>
              <a:buChar char=""/>
              <a:tabLst>
                <a:tab pos="2025014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information should be stored on a computer database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facilitate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updating.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9956800" cy="5638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933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35"/>
              </a:spcBef>
              <a:tabLst>
                <a:tab pos="7134225" algn="l"/>
              </a:tabLst>
            </a:pPr>
            <a:r>
              <a:rPr sz="2700" spc="-5" dirty="0">
                <a:solidFill>
                  <a:srgbClr val="555F6C"/>
                </a:solidFill>
                <a:latin typeface="Arial"/>
                <a:cs typeface="Arial"/>
              </a:rPr>
              <a:t>T</a:t>
            </a:r>
            <a:r>
              <a:rPr sz="2150" spc="-5" dirty="0">
                <a:solidFill>
                  <a:srgbClr val="555F6C"/>
                </a:solidFill>
                <a:latin typeface="Arial"/>
                <a:cs typeface="Arial"/>
              </a:rPr>
              <a:t>HE SURVEY SHOULD INCLUDE</a:t>
            </a:r>
            <a:r>
              <a:rPr sz="2150" spc="18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555F6C"/>
                </a:solidFill>
                <a:latin typeface="Arial"/>
                <a:cs typeface="Arial"/>
              </a:rPr>
              <a:t>INFORMATION</a:t>
            </a:r>
            <a:r>
              <a:rPr sz="2150" spc="35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555F6C"/>
                </a:solidFill>
                <a:latin typeface="Arial"/>
                <a:cs typeface="Arial"/>
              </a:rPr>
              <a:t>ON</a:t>
            </a:r>
            <a:r>
              <a:rPr sz="2700" spc="-5" dirty="0">
                <a:solidFill>
                  <a:srgbClr val="555F6C"/>
                </a:solidFill>
                <a:latin typeface="Arial"/>
                <a:cs typeface="Arial"/>
              </a:rPr>
              <a:t>:	(C</a:t>
            </a:r>
            <a:r>
              <a:rPr sz="2150" spc="-5" dirty="0">
                <a:solidFill>
                  <a:srgbClr val="555F6C"/>
                </a:solidFill>
                <a:latin typeface="Arial"/>
                <a:cs typeface="Arial"/>
              </a:rPr>
              <a:t>ONT</a:t>
            </a:r>
            <a:r>
              <a:rPr sz="2700" spc="-5" dirty="0">
                <a:solidFill>
                  <a:srgbClr val="555F6C"/>
                </a:solidFill>
                <a:latin typeface="Arial"/>
                <a:cs typeface="Arial"/>
              </a:rPr>
              <a:t>.)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035" y="884301"/>
            <a:ext cx="3998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555F6C"/>
                </a:solidFill>
                <a:latin typeface="Arial"/>
                <a:cs typeface="Arial"/>
              </a:rPr>
              <a:t>EXISTING</a:t>
            </a:r>
            <a:r>
              <a:rPr sz="3000" b="1" spc="-120" dirty="0">
                <a:solidFill>
                  <a:srgbClr val="555F6C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555F6C"/>
                </a:solidFill>
                <a:latin typeface="Arial"/>
                <a:cs typeface="Arial"/>
              </a:rPr>
              <a:t>BUILDINGS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1828800"/>
            <a:ext cx="5562600" cy="3666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72118" y="2066036"/>
            <a:ext cx="132969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Security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Site  Roof  Floor 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Walls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84</TotalTime>
  <Words>1008</Words>
  <Application>Microsoft Office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Courier New</vt:lpstr>
      <vt:lpstr>Times New Roman</vt:lpstr>
      <vt:lpstr>Trebuchet MS</vt:lpstr>
      <vt:lpstr>Tw Cen MT</vt:lpstr>
      <vt:lpstr>Wingdings</vt:lpstr>
      <vt:lpstr>Circuit</vt:lpstr>
      <vt:lpstr>DESIGN AND CONSIDERATION FOR FOOD AID STORAGE:</vt:lpstr>
      <vt:lpstr>FOOD AID STORAGE</vt:lpstr>
      <vt:lpstr>FUNCTIONS OF FOOD AID STORES</vt:lpstr>
      <vt:lpstr>CONSIDERATION</vt:lpstr>
      <vt:lpstr>WHICH THINGS SHOULD YOU CONSIDER?</vt:lpstr>
      <vt:lpstr>SURVEY OF STORES</vt:lpstr>
      <vt:lpstr>THE SURVEY SHOULD INCLUDE INFORMATION ON:</vt:lpstr>
      <vt:lpstr>THE SURVEY SHOULD INCLUDE INFORMATION ON: (CONT.)</vt:lpstr>
      <vt:lpstr>EXISTING BUILDINGS</vt:lpstr>
      <vt:lpstr>PowerPoint Presentation</vt:lpstr>
      <vt:lpstr>PowerPoint Presentation</vt:lpstr>
      <vt:lpstr>PowerPoint Presentation</vt:lpstr>
      <vt:lpstr>MODIFICATION TO EXISTING BUILDINGS</vt:lpstr>
      <vt:lpstr>PowerPoint Presentation</vt:lpstr>
      <vt:lpstr>MODIFICATION TO EXISTING BUILDINGS</vt:lpstr>
      <vt:lpstr>MODIFICATION TO EXISTING BUILDINGS</vt:lpstr>
      <vt:lpstr>MODIFICATION TO EXISTING BUILDINGS</vt:lpstr>
      <vt:lpstr>MODIFICATION TO EXISTING BUILDINGS</vt:lpstr>
      <vt:lpstr>SITE SELECTION:</vt:lpstr>
      <vt:lpstr>SITE SELECTION:</vt:lpstr>
      <vt:lpstr>SPECIFICATIONS: DIMENSIONS OF BASIC STORE BUILDING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Drying:</dc:title>
  <dc:creator>Administrator</dc:creator>
  <cp:lastModifiedBy>admin</cp:lastModifiedBy>
  <cp:revision>1</cp:revision>
  <dcterms:created xsi:type="dcterms:W3CDTF">2022-05-25T06:59:26Z</dcterms:created>
  <dcterms:modified xsi:type="dcterms:W3CDTF">2022-05-25T08:24:23Z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2022-05-25T00:00:00Z</vt:filetime>
  </property>
</Properties>
</file>