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79" r:id="rId4"/>
    <p:sldId id="261" r:id="rId5"/>
    <p:sldId id="262" r:id="rId6"/>
    <p:sldId id="263" r:id="rId7"/>
    <p:sldId id="280" r:id="rId8"/>
    <p:sldId id="264" r:id="rId9"/>
    <p:sldId id="265" r:id="rId10"/>
    <p:sldId id="266" r:id="rId11"/>
    <p:sldId id="281" r:id="rId12"/>
    <p:sldId id="267" r:id="rId13"/>
    <p:sldId id="268" r:id="rId14"/>
    <p:sldId id="269" r:id="rId15"/>
    <p:sldId id="282" r:id="rId16"/>
    <p:sldId id="270" r:id="rId17"/>
    <p:sldId id="271" r:id="rId18"/>
    <p:sldId id="272" r:id="rId19"/>
    <p:sldId id="273" r:id="rId20"/>
    <p:sldId id="274" r:id="rId21"/>
    <p:sldId id="275" r:id="rId22"/>
    <p:sldId id="276"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780" y="60"/>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3048000" y="3124200"/>
            <a:ext cx="82296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10733828" y="1110597"/>
            <a:ext cx="2286000" cy="508000"/>
          </a:xfrm>
        </p:spPr>
        <p:txBody>
          <a:bodyPr/>
          <a:lstStyle/>
          <a:p>
            <a:fld id="{1D8BD707-D9CF-40AE-B4C6-C98DA3205C09}" type="datetimeFigureOut">
              <a:rPr lang="en-US" smtClean="0"/>
              <a:pPr/>
              <a:t>13-Apr-21</a:t>
            </a:fld>
            <a:endParaRPr lang="en-US"/>
          </a:p>
        </p:txBody>
      </p:sp>
      <p:sp>
        <p:nvSpPr>
          <p:cNvPr id="17" name="Footer Placeholder 16"/>
          <p:cNvSpPr>
            <a:spLocks noGrp="1"/>
          </p:cNvSpPr>
          <p:nvPr>
            <p:ph type="ftr" sz="quarter" idx="11"/>
          </p:nvPr>
        </p:nvSpPr>
        <p:spPr bwMode="auto">
          <a:xfrm rot="5400000">
            <a:off x="10045959" y="4117661"/>
            <a:ext cx="3657600" cy="512064"/>
          </a:xfrm>
        </p:spPr>
        <p:txBody>
          <a:bodyPr/>
          <a:lstStyle/>
          <a:p>
            <a:endParaRPr lang="en-US"/>
          </a:p>
        </p:txBody>
      </p:sp>
      <p:sp>
        <p:nvSpPr>
          <p:cNvPr id="10" name="Rectangle 9"/>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2" name="Rectangle 11"/>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4" name="Rectangle 13"/>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9" name="Rectangle 18"/>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Straight Connector 10"/>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8" name="Straight Connector 17"/>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0" name="Straight Connector 19"/>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6" name="Straight Connector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5" name="Straight Connector 14"/>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2" name="Straight Connector 21"/>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7" name="Rectangle 26"/>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1" name="Oval 20"/>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3" name="Oval 22"/>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4" name="Oval 23"/>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6" name="Oval 25"/>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5" name="Oval 24"/>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9" name="Slide Number Placeholder 28"/>
          <p:cNvSpPr>
            <a:spLocks noGrp="1"/>
          </p:cNvSpPr>
          <p:nvPr>
            <p:ph type="sldNum" sz="quarter" idx="12"/>
          </p:nvPr>
        </p:nvSpPr>
        <p:spPr bwMode="auto">
          <a:xfrm>
            <a:off x="1767392" y="4928702"/>
            <a:ext cx="8128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13-Apr-21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2352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13-Apr-21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609600" y="1600200"/>
            <a:ext cx="99568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13-Apr-21</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48000" y="2895600"/>
            <a:ext cx="82296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10732008" y="1106932"/>
            <a:ext cx="2286000" cy="508000"/>
          </a:xfrm>
        </p:spPr>
        <p:txBody>
          <a:bodyPr/>
          <a:lstStyle/>
          <a:p>
            <a:fld id="{1D8BD707-D9CF-40AE-B4C6-C98DA3205C09}" type="datetimeFigureOut">
              <a:rPr lang="en-US" smtClean="0"/>
              <a:pPr/>
              <a:t>13-Apr-21</a:t>
            </a:fld>
            <a:endParaRPr lang="en-US"/>
          </a:p>
        </p:txBody>
      </p:sp>
      <p:sp>
        <p:nvSpPr>
          <p:cNvPr id="5" name="Footer Placeholder 4"/>
          <p:cNvSpPr>
            <a:spLocks noGrp="1"/>
          </p:cNvSpPr>
          <p:nvPr>
            <p:ph type="ftr" sz="quarter" idx="11"/>
          </p:nvPr>
        </p:nvSpPr>
        <p:spPr bwMode="auto">
          <a:xfrm rot="5400000">
            <a:off x="10046208" y="4114800"/>
            <a:ext cx="3657600" cy="512064"/>
          </a:xfrm>
        </p:spPr>
        <p:txBody>
          <a:bodyPr/>
          <a:lstStyle/>
          <a:p>
            <a:endParaRPr lang="en-US"/>
          </a:p>
        </p:txBody>
      </p:sp>
      <p:sp>
        <p:nvSpPr>
          <p:cNvPr id="9" name="Rectangle 8"/>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Rectangle 9"/>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Rectangle 10"/>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2" name="Rectangle 11"/>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3" name="Straight Connector 12"/>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4" name="Straight Connector 13"/>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5" name="Straight Connector 14"/>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6" name="Straight Connector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7" name="Straight Connector 16"/>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8" name="Rectangle 17"/>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9" name="Oval 18"/>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0" name="Oval 19"/>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1" name="Oval 20"/>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Oval 21"/>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3" name="Oval 22"/>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6" name="Straight Connector 25"/>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6" name="Slide Number Placeholder 5"/>
          <p:cNvSpPr>
            <a:spLocks noGrp="1"/>
          </p:cNvSpPr>
          <p:nvPr>
            <p:ph type="sldNum" sz="quarter" idx="12"/>
          </p:nvPr>
        </p:nvSpPr>
        <p:spPr bwMode="auto">
          <a:xfrm>
            <a:off x="1787488" y="4928702"/>
            <a:ext cx="8128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1D8BD707-D9CF-40AE-B4C6-C98DA3205C09}" type="datetimeFigureOut">
              <a:rPr lang="en-US" smtClean="0"/>
              <a:pPr/>
              <a:t>13-Apr-21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609600" y="1600200"/>
            <a:ext cx="48768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5693664" y="1600200"/>
            <a:ext cx="48768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0584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1D8BD707-D9CF-40AE-B4C6-C98DA3205C09}" type="datetimeFigureOut">
              <a:rPr lang="en-US" smtClean="0"/>
              <a:pPr/>
              <a:t>13-Apr-21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609600" y="2362200"/>
            <a:ext cx="48768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5829300" y="2362200"/>
            <a:ext cx="48768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1D8BD707-D9CF-40AE-B4C6-C98DA3205C09}" type="datetimeFigureOut">
              <a:rPr lang="en-US" smtClean="0"/>
              <a:pPr/>
              <a:t>13-Apr-21</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13-Apr-21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2" name="Title 1"/>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9" name="Straight Connector 8"/>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11" name="Straight Connector 10"/>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Rectangle 11"/>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3" name="Straight Connector 12"/>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4" name="Oval 13"/>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8" name="Content Placeholder 17"/>
          <p:cNvSpPr>
            <a:spLocks noGrp="1"/>
          </p:cNvSpPr>
          <p:nvPr>
            <p:ph sz="quarter" idx="1"/>
          </p:nvPr>
        </p:nvSpPr>
        <p:spPr>
          <a:xfrm>
            <a:off x="406400" y="274320"/>
            <a:ext cx="75184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13-Apr-21</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3" name="Oval 12"/>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 name="Title 1"/>
          <p:cNvSpPr>
            <a:spLocks noGrp="1"/>
          </p:cNvSpPr>
          <p:nvPr>
            <p:ph type="title"/>
          </p:nvPr>
        </p:nvSpPr>
        <p:spPr>
          <a:xfrm rot="5400000">
            <a:off x="5518404" y="3124200"/>
            <a:ext cx="6309360" cy="6096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1" name="Rectangle 10"/>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2" name="Straight Connector 11"/>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9" name="Straight Connector 18"/>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20" name="Straight Connector 19"/>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13-Apr-21</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22" name="Title Placeholder 21"/>
          <p:cNvSpPr>
            <a:spLocks noGrp="1"/>
          </p:cNvSpPr>
          <p:nvPr>
            <p:ph type="title"/>
          </p:nvPr>
        </p:nvSpPr>
        <p:spPr>
          <a:xfrm>
            <a:off x="609600" y="274638"/>
            <a:ext cx="99568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13-Apr-21</a:t>
            </a:fld>
            <a:endParaRPr lang="en-US"/>
          </a:p>
        </p:txBody>
      </p:sp>
      <p:sp>
        <p:nvSpPr>
          <p:cNvPr id="3" name="Footer Placeholder 2"/>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9" name="Straight Connector 8"/>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0" name="Rectangle 9"/>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Straight Connector 10"/>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Oval 11"/>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3" name="Slide Number Placeholder 22"/>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90800" y="1066800"/>
            <a:ext cx="7239000" cy="533400"/>
          </a:xfrm>
          <a:solidFill>
            <a:srgbClr val="FFFF00"/>
          </a:solidFill>
        </p:spPr>
        <p:txBody>
          <a:bodyPr>
            <a:normAutofit fontScale="90000"/>
          </a:bodyPr>
          <a:lstStyle/>
          <a:p>
            <a:r>
              <a:rPr lang="en-US" b="0" dirty="0">
                <a:solidFill>
                  <a:schemeClr val="tx1"/>
                </a:solidFill>
              </a:rPr>
              <a:t>Modified-Atmosphere Storage of Foods</a:t>
            </a:r>
            <a:endParaRPr lang="en-US" dirty="0">
              <a:solidFill>
                <a:schemeClr val="tx1"/>
              </a:solidFill>
            </a:endParaRPr>
          </a:p>
        </p:txBody>
      </p:sp>
      <p:sp>
        <p:nvSpPr>
          <p:cNvPr id="3" name="Subtitle 2"/>
          <p:cNvSpPr>
            <a:spLocks noGrp="1"/>
          </p:cNvSpPr>
          <p:nvPr>
            <p:ph type="subTitle" idx="1"/>
          </p:nvPr>
        </p:nvSpPr>
        <p:spPr>
          <a:xfrm>
            <a:off x="4114800" y="3048000"/>
            <a:ext cx="6172200" cy="1371600"/>
          </a:xfrm>
        </p:spPr>
        <p:txBody>
          <a:bodyPr>
            <a:normAutofit/>
          </a:bodyPr>
          <a:lstStyle/>
          <a:p>
            <a:endParaRPr lang="en-US" i="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956800" cy="563562"/>
          </a:xfrm>
        </p:spPr>
        <p:txBody>
          <a:bodyPr/>
          <a:lstStyle/>
          <a:p>
            <a:r>
              <a:rPr lang="en-US" dirty="0"/>
              <a:t>MAP</a:t>
            </a:r>
          </a:p>
        </p:txBody>
      </p:sp>
      <p:sp>
        <p:nvSpPr>
          <p:cNvPr id="3" name="Content Placeholder 2"/>
          <p:cNvSpPr>
            <a:spLocks noGrp="1"/>
          </p:cNvSpPr>
          <p:nvPr>
            <p:ph sz="quarter" idx="1"/>
          </p:nvPr>
        </p:nvSpPr>
        <p:spPr>
          <a:xfrm>
            <a:off x="609600" y="990600"/>
            <a:ext cx="10820400" cy="5483352"/>
          </a:xfrm>
        </p:spPr>
        <p:txBody>
          <a:bodyPr>
            <a:normAutofit fontScale="92500" lnSpcReduction="20000"/>
          </a:bodyPr>
          <a:lstStyle/>
          <a:p>
            <a:r>
              <a:rPr lang="en-US" dirty="0"/>
              <a:t>Gas diffusion through foods is affected by temperature, food mass and volume, respiration rate of food, cell-membrane permeability, gas diffusion path, maturity stage of the product, gas gradient across the film, and water-vapor gradient. </a:t>
            </a:r>
          </a:p>
          <a:p>
            <a:r>
              <a:rPr lang="en-US" dirty="0"/>
              <a:t>Most </a:t>
            </a:r>
            <a:r>
              <a:rPr lang="en-US" dirty="0">
                <a:solidFill>
                  <a:srgbClr val="FF0000"/>
                </a:solidFill>
              </a:rPr>
              <a:t>plastic films do not have </a:t>
            </a:r>
            <a:r>
              <a:rPr lang="en-US" dirty="0"/>
              <a:t>the proper oxygen/carbon dioxide permeability for specific foods.</a:t>
            </a:r>
          </a:p>
          <a:p>
            <a:r>
              <a:rPr lang="en-US" dirty="0"/>
              <a:t>The </a:t>
            </a:r>
            <a:r>
              <a:rPr lang="en-US" dirty="0">
                <a:solidFill>
                  <a:srgbClr val="FF0000"/>
                </a:solidFill>
              </a:rPr>
              <a:t>gas permeability </a:t>
            </a:r>
            <a:r>
              <a:rPr lang="en-US" dirty="0"/>
              <a:t>of the film depends on the concentration of gases; structure, pore size, thickness and surface area of film; temperature; and relative humidity.</a:t>
            </a:r>
          </a:p>
          <a:p>
            <a:r>
              <a:rPr lang="en-US" dirty="0"/>
              <a:t>MAP controls or </a:t>
            </a:r>
            <a:r>
              <a:rPr lang="en-US" dirty="0">
                <a:solidFill>
                  <a:srgbClr val="FF0000"/>
                </a:solidFill>
              </a:rPr>
              <a:t>reduces the growth</a:t>
            </a:r>
            <a:r>
              <a:rPr lang="en-US" dirty="0"/>
              <a:t> of undesirable microorganisms (pathogenic or spoilage) in food, and retards enzymatic and respiratory activities of foods. </a:t>
            </a:r>
          </a:p>
          <a:p>
            <a:r>
              <a:rPr lang="en-US" dirty="0"/>
              <a:t>The growth of </a:t>
            </a:r>
            <a:r>
              <a:rPr lang="en-US" dirty="0">
                <a:solidFill>
                  <a:srgbClr val="FF0000"/>
                </a:solidFill>
              </a:rPr>
              <a:t>aerobes is prevented </a:t>
            </a:r>
            <a:r>
              <a:rPr lang="en-US" dirty="0"/>
              <a:t>in packed products while anaerobic and facultative anaerobic bacteria can grow unless other additional techniques are used to control their growth.</a:t>
            </a:r>
          </a:p>
          <a:p>
            <a:r>
              <a:rPr lang="en-US" dirty="0"/>
              <a:t>MAP is used to </a:t>
            </a:r>
            <a:r>
              <a:rPr lang="en-US" dirty="0">
                <a:solidFill>
                  <a:srgbClr val="FF0000"/>
                </a:solidFill>
              </a:rPr>
              <a:t>increase the shelf life </a:t>
            </a:r>
            <a:r>
              <a:rPr lang="en-US" dirty="0"/>
              <a:t>of many refrigerated foods, such as fresh pasta, bakery products, cooked poultry products, cooked egg products, fresh and cooked sea foods, sandwiches, raw meats, and fruit and vegetables.</a:t>
            </a:r>
          </a:p>
        </p:txBody>
      </p:sp>
    </p:spTree>
    <p:extLst>
      <p:ext uri="{BB962C8B-B14F-4D97-AF65-F5344CB8AC3E}">
        <p14:creationId xmlns:p14="http://schemas.microsoft.com/office/powerpoint/2010/main" val="1597938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Respiration</a:t>
            </a:r>
          </a:p>
        </p:txBody>
      </p:sp>
      <p:sp>
        <p:nvSpPr>
          <p:cNvPr id="3" name="Content Placeholder 2"/>
          <p:cNvSpPr>
            <a:spLocks noGrp="1"/>
          </p:cNvSpPr>
          <p:nvPr>
            <p:ph sz="quarter" idx="1"/>
          </p:nvPr>
        </p:nvSpPr>
        <p:spPr/>
        <p:txBody>
          <a:bodyPr/>
          <a:lstStyle/>
          <a:p>
            <a:r>
              <a:rPr lang="en-US" dirty="0"/>
              <a:t>Respiration of a food depends on its </a:t>
            </a:r>
          </a:p>
          <a:p>
            <a:pPr lvl="1"/>
            <a:r>
              <a:rPr lang="en-US" dirty="0"/>
              <a:t>physiological stage, </a:t>
            </a:r>
          </a:p>
          <a:p>
            <a:pPr lvl="1"/>
            <a:r>
              <a:rPr lang="en-US" dirty="0"/>
              <a:t>temperature, </a:t>
            </a:r>
          </a:p>
          <a:p>
            <a:pPr lvl="1"/>
            <a:r>
              <a:rPr lang="en-US" dirty="0"/>
              <a:t>oxygen and carbon dioxide partial pressures, </a:t>
            </a:r>
          </a:p>
          <a:p>
            <a:pPr lvl="1"/>
            <a:r>
              <a:rPr lang="en-US" dirty="0"/>
              <a:t>relative humidity, and ethylene concentration. </a:t>
            </a:r>
          </a:p>
          <a:p>
            <a:endParaRPr lang="en-US" dirty="0"/>
          </a:p>
        </p:txBody>
      </p:sp>
    </p:spTree>
    <p:extLst>
      <p:ext uri="{BB962C8B-B14F-4D97-AF65-F5344CB8AC3E}">
        <p14:creationId xmlns:p14="http://schemas.microsoft.com/office/powerpoint/2010/main" val="2086219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VP</a:t>
            </a:r>
          </a:p>
        </p:txBody>
      </p:sp>
      <p:sp>
        <p:nvSpPr>
          <p:cNvPr id="3" name="Content Placeholder 2"/>
          <p:cNvSpPr>
            <a:spLocks noGrp="1"/>
          </p:cNvSpPr>
          <p:nvPr>
            <p:ph sz="quarter" idx="1"/>
          </p:nvPr>
        </p:nvSpPr>
        <p:spPr/>
        <p:txBody>
          <a:bodyPr>
            <a:normAutofit fontScale="92500"/>
          </a:bodyPr>
          <a:lstStyle/>
          <a:p>
            <a:pPr algn="just"/>
            <a:r>
              <a:rPr lang="en-US" dirty="0"/>
              <a:t>Whereas MAP and CAP mostly operate at ambient pressure (101 </a:t>
            </a:r>
            <a:r>
              <a:rPr lang="en-US" dirty="0" err="1"/>
              <a:t>kPa</a:t>
            </a:r>
            <a:r>
              <a:rPr lang="en-US" dirty="0"/>
              <a:t>), storage of foods at </a:t>
            </a:r>
            <a:r>
              <a:rPr lang="en-US" dirty="0">
                <a:solidFill>
                  <a:srgbClr val="FF0000"/>
                </a:solidFill>
              </a:rPr>
              <a:t>reduced atmospheric pressures is possible with VP</a:t>
            </a:r>
            <a:r>
              <a:rPr lang="en-US" dirty="0"/>
              <a:t>. </a:t>
            </a:r>
          </a:p>
          <a:p>
            <a:pPr algn="just"/>
            <a:r>
              <a:rPr lang="en-US" dirty="0"/>
              <a:t>In VP, the </a:t>
            </a:r>
            <a:r>
              <a:rPr lang="en-US" dirty="0">
                <a:solidFill>
                  <a:srgbClr val="FF0000"/>
                </a:solidFill>
              </a:rPr>
              <a:t>air is removed </a:t>
            </a:r>
            <a:r>
              <a:rPr lang="en-US" dirty="0"/>
              <a:t>from the headspace of the package by vacuum and the altered initial atmosphere is not controlled during storage. </a:t>
            </a:r>
          </a:p>
          <a:p>
            <a:pPr algn="just"/>
            <a:r>
              <a:rPr lang="en-US" dirty="0"/>
              <a:t>The initial gas composition is normal air but with oxygen present at about </a:t>
            </a:r>
            <a:r>
              <a:rPr lang="en-US" dirty="0">
                <a:solidFill>
                  <a:srgbClr val="FF0000"/>
                </a:solidFill>
              </a:rPr>
              <a:t>one-third of the normal </a:t>
            </a:r>
            <a:r>
              <a:rPr lang="en-US" dirty="0"/>
              <a:t>amount due to its partial pressure (at an air pressure of 1–40 </a:t>
            </a:r>
            <a:r>
              <a:rPr lang="en-US" dirty="0" err="1"/>
              <a:t>kPa</a:t>
            </a:r>
            <a:r>
              <a:rPr lang="en-US" dirty="0"/>
              <a:t>). </a:t>
            </a:r>
          </a:p>
          <a:p>
            <a:pPr algn="just"/>
            <a:r>
              <a:rPr lang="en-US" dirty="0"/>
              <a:t>The </a:t>
            </a:r>
            <a:r>
              <a:rPr lang="en-US" dirty="0">
                <a:solidFill>
                  <a:srgbClr val="FF0000"/>
                </a:solidFill>
              </a:rPr>
              <a:t>lower oxygen content stabilizes </a:t>
            </a:r>
            <a:r>
              <a:rPr lang="en-US" dirty="0"/>
              <a:t>the product quality by slowing down the metabolism of the product and the growth of spoilage microorganisms. </a:t>
            </a:r>
          </a:p>
          <a:p>
            <a:pPr algn="just"/>
            <a:r>
              <a:rPr lang="en-US" dirty="0"/>
              <a:t>VP </a:t>
            </a:r>
            <a:r>
              <a:rPr lang="en-US" dirty="0">
                <a:solidFill>
                  <a:srgbClr val="FF0000"/>
                </a:solidFill>
              </a:rPr>
              <a:t>strongly retards enzymatic browning </a:t>
            </a:r>
            <a:r>
              <a:rPr lang="en-US" dirty="0"/>
              <a:t>of the cut food surfaces, such of as vegetables, fruit, and salad mixes.</a:t>
            </a:r>
          </a:p>
          <a:p>
            <a:endParaRPr lang="en-US" dirty="0"/>
          </a:p>
        </p:txBody>
      </p:sp>
    </p:spTree>
    <p:extLst>
      <p:ext uri="{BB962C8B-B14F-4D97-AF65-F5344CB8AC3E}">
        <p14:creationId xmlns:p14="http://schemas.microsoft.com/office/powerpoint/2010/main" val="2473339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956800" cy="639762"/>
          </a:xfrm>
        </p:spPr>
        <p:txBody>
          <a:bodyPr/>
          <a:lstStyle/>
          <a:p>
            <a:r>
              <a:rPr lang="en-US" dirty="0"/>
              <a:t>VP</a:t>
            </a:r>
          </a:p>
        </p:txBody>
      </p:sp>
      <p:sp>
        <p:nvSpPr>
          <p:cNvPr id="3" name="Content Placeholder 2"/>
          <p:cNvSpPr>
            <a:spLocks noGrp="1"/>
          </p:cNvSpPr>
          <p:nvPr>
            <p:ph sz="quarter" idx="1"/>
          </p:nvPr>
        </p:nvSpPr>
        <p:spPr>
          <a:xfrm>
            <a:off x="609600" y="914400"/>
            <a:ext cx="10820400" cy="5559552"/>
          </a:xfrm>
        </p:spPr>
        <p:txBody>
          <a:bodyPr>
            <a:normAutofit fontScale="85000" lnSpcReduction="20000"/>
          </a:bodyPr>
          <a:lstStyle/>
          <a:p>
            <a:pPr algn="just"/>
            <a:r>
              <a:rPr lang="en-US" dirty="0"/>
              <a:t>The atmosphere which develops during storage is mainly the result of biological activity. </a:t>
            </a:r>
          </a:p>
          <a:p>
            <a:pPr algn="just"/>
            <a:r>
              <a:rPr lang="en-US" dirty="0"/>
              <a:t>VP is predominantly used for </a:t>
            </a:r>
            <a:r>
              <a:rPr lang="en-US" dirty="0">
                <a:solidFill>
                  <a:srgbClr val="FF0000"/>
                </a:solidFill>
              </a:rPr>
              <a:t>meat and related products</a:t>
            </a:r>
            <a:r>
              <a:rPr lang="en-US" dirty="0"/>
              <a:t>. </a:t>
            </a:r>
          </a:p>
          <a:p>
            <a:pPr algn="just"/>
            <a:r>
              <a:rPr lang="en-US" dirty="0"/>
              <a:t>Another VP process is the </a:t>
            </a:r>
            <a:r>
              <a:rPr lang="en-US" dirty="0">
                <a:solidFill>
                  <a:srgbClr val="FF0000"/>
                </a:solidFill>
              </a:rPr>
              <a:t>sous-vide method</a:t>
            </a:r>
            <a:r>
              <a:rPr lang="en-US" dirty="0"/>
              <a:t>. </a:t>
            </a:r>
          </a:p>
          <a:p>
            <a:pPr lvl="1" algn="just"/>
            <a:r>
              <a:rPr lang="en-US" dirty="0">
                <a:solidFill>
                  <a:srgbClr val="FF0000"/>
                </a:solidFill>
              </a:rPr>
              <a:t>Sous-vide</a:t>
            </a:r>
            <a:r>
              <a:rPr lang="en-US" dirty="0"/>
              <a:t> is a form of cooking in which food is placed into airtight plastic bags, vacuum sealed, immersed in hot water, and allowed to cook by heating for a period of time at a relatively low cooking temperature (usually around 60C).</a:t>
            </a:r>
          </a:p>
          <a:p>
            <a:pPr algn="just"/>
            <a:r>
              <a:rPr lang="en-US" dirty="0"/>
              <a:t>The final minimally processed product may have a </a:t>
            </a:r>
            <a:r>
              <a:rPr lang="en-US" dirty="0">
                <a:solidFill>
                  <a:srgbClr val="FF0000"/>
                </a:solidFill>
              </a:rPr>
              <a:t>better flavor, color, texture, and aroma with minimal loss </a:t>
            </a:r>
            <a:r>
              <a:rPr lang="en-US" dirty="0"/>
              <a:t>of juices while at the same time greatly improving food safety. </a:t>
            </a:r>
          </a:p>
          <a:p>
            <a:pPr algn="just"/>
            <a:r>
              <a:rPr lang="en-US" dirty="0"/>
              <a:t>The cooking temperatures are </a:t>
            </a:r>
            <a:r>
              <a:rPr lang="en-US" dirty="0">
                <a:solidFill>
                  <a:srgbClr val="FF0000"/>
                </a:solidFill>
              </a:rPr>
              <a:t>not to high enough to kill all microorganisms </a:t>
            </a:r>
            <a:r>
              <a:rPr lang="en-US" dirty="0"/>
              <a:t>and spores therefore foods packed with sous-vide must be stored at low temperature. </a:t>
            </a:r>
          </a:p>
          <a:p>
            <a:pPr algn="just"/>
            <a:r>
              <a:rPr lang="en-US" dirty="0">
                <a:solidFill>
                  <a:srgbClr val="FF0000"/>
                </a:solidFill>
              </a:rPr>
              <a:t>Clostridium botulinum </a:t>
            </a:r>
            <a:r>
              <a:rPr lang="en-US" dirty="0"/>
              <a:t>can grow in food in the absence of oxygen and produce the deadly botulinum toxin, so sous-vide cooking must be performed under carefully controlled conditions and chilling requirements to avoid botulism. </a:t>
            </a:r>
          </a:p>
          <a:p>
            <a:pPr algn="just"/>
            <a:r>
              <a:rPr lang="en-US" dirty="0"/>
              <a:t>Sous-vide is a safe and effective method of packaging for minimally processed food, and </a:t>
            </a:r>
            <a:r>
              <a:rPr lang="en-US" dirty="0">
                <a:solidFill>
                  <a:srgbClr val="FF0000"/>
                </a:solidFill>
              </a:rPr>
              <a:t>mostly used in restaurants </a:t>
            </a:r>
            <a:r>
              <a:rPr lang="en-US" dirty="0"/>
              <a:t>to control the organoleptic properties of a product. </a:t>
            </a:r>
          </a:p>
          <a:p>
            <a:pPr algn="just"/>
            <a:r>
              <a:rPr lang="en-US" dirty="0"/>
              <a:t>In sous-vide, hermitic vacuum sealing of the plastic bags, heat treatment, and the oxygen barrier inactivate and </a:t>
            </a:r>
            <a:r>
              <a:rPr lang="en-US" dirty="0">
                <a:solidFill>
                  <a:srgbClr val="FF0000"/>
                </a:solidFill>
              </a:rPr>
              <a:t>slow the growth of most microorganisms</a:t>
            </a:r>
            <a:r>
              <a:rPr lang="en-US" dirty="0"/>
              <a:t>, thus delaying spoilage.</a:t>
            </a:r>
          </a:p>
          <a:p>
            <a:endParaRPr lang="en-US" dirty="0"/>
          </a:p>
        </p:txBody>
      </p:sp>
    </p:spTree>
    <p:extLst>
      <p:ext uri="{BB962C8B-B14F-4D97-AF65-F5344CB8AC3E}">
        <p14:creationId xmlns:p14="http://schemas.microsoft.com/office/powerpoint/2010/main" val="15426938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956800" cy="563562"/>
          </a:xfrm>
        </p:spPr>
        <p:txBody>
          <a:bodyPr/>
          <a:lstStyle/>
          <a:p>
            <a:r>
              <a:rPr lang="en-US" dirty="0"/>
              <a:t>AP</a:t>
            </a:r>
          </a:p>
        </p:txBody>
      </p:sp>
      <p:sp>
        <p:nvSpPr>
          <p:cNvPr id="3" name="Content Placeholder 2"/>
          <p:cNvSpPr>
            <a:spLocks noGrp="1"/>
          </p:cNvSpPr>
          <p:nvPr>
            <p:ph sz="quarter" idx="1"/>
          </p:nvPr>
        </p:nvSpPr>
        <p:spPr>
          <a:xfrm>
            <a:off x="609600" y="914400"/>
            <a:ext cx="10820400" cy="5715000"/>
          </a:xfrm>
        </p:spPr>
        <p:txBody>
          <a:bodyPr>
            <a:normAutofit/>
          </a:bodyPr>
          <a:lstStyle/>
          <a:p>
            <a:pPr algn="just"/>
            <a:r>
              <a:rPr lang="en-US" dirty="0"/>
              <a:t>AP techniques can be defined as a packaging of the </a:t>
            </a:r>
            <a:r>
              <a:rPr lang="en-US" dirty="0">
                <a:solidFill>
                  <a:srgbClr val="FF0000"/>
                </a:solidFill>
              </a:rPr>
              <a:t>product together with an “active” material</a:t>
            </a:r>
            <a:r>
              <a:rPr lang="en-US" dirty="0"/>
              <a:t> (chemical in absorbers/releasers) to prolong shelf life, enhance safety and sensory properties, and maintain the quality of the product. </a:t>
            </a:r>
          </a:p>
          <a:p>
            <a:pPr algn="just"/>
            <a:r>
              <a:rPr lang="en-US" dirty="0"/>
              <a:t>The atmosphere in packages can be controlled by the use of a </a:t>
            </a:r>
            <a:r>
              <a:rPr lang="en-US" dirty="0">
                <a:solidFill>
                  <a:srgbClr val="FF0000"/>
                </a:solidFill>
              </a:rPr>
              <a:t>gas or volatile compound-absorbing material</a:t>
            </a:r>
            <a:r>
              <a:rPr lang="en-US" dirty="0"/>
              <a:t> or </a:t>
            </a:r>
            <a:r>
              <a:rPr lang="en-US" dirty="0">
                <a:solidFill>
                  <a:srgbClr val="FF0000"/>
                </a:solidFill>
              </a:rPr>
              <a:t>carbon dioxide-releasing material. </a:t>
            </a:r>
          </a:p>
          <a:p>
            <a:pPr algn="just"/>
            <a:r>
              <a:rPr lang="en-US" dirty="0"/>
              <a:t>The material in the package </a:t>
            </a:r>
            <a:r>
              <a:rPr lang="en-US" dirty="0">
                <a:solidFill>
                  <a:srgbClr val="FF0000"/>
                </a:solidFill>
              </a:rPr>
              <a:t>continuously modifies the gas environment </a:t>
            </a:r>
            <a:r>
              <a:rPr lang="en-US" dirty="0"/>
              <a:t>by removing gases or adding gases to the package headspace. </a:t>
            </a:r>
          </a:p>
          <a:p>
            <a:pPr algn="just"/>
            <a:r>
              <a:rPr lang="en-US" dirty="0"/>
              <a:t>The </a:t>
            </a:r>
            <a:r>
              <a:rPr lang="en-US" dirty="0">
                <a:solidFill>
                  <a:srgbClr val="FF0000"/>
                </a:solidFill>
              </a:rPr>
              <a:t>active materials </a:t>
            </a:r>
            <a:r>
              <a:rPr lang="en-US" dirty="0"/>
              <a:t>are either combined with the packaging material or placed in the package. </a:t>
            </a:r>
          </a:p>
          <a:p>
            <a:pPr algn="just"/>
            <a:r>
              <a:rPr lang="en-US" dirty="0"/>
              <a:t>The </a:t>
            </a:r>
            <a:r>
              <a:rPr lang="en-US" dirty="0">
                <a:solidFill>
                  <a:srgbClr val="FF0000"/>
                </a:solidFill>
              </a:rPr>
              <a:t>amount of active compound added depends on </a:t>
            </a:r>
            <a:r>
              <a:rPr lang="en-US" dirty="0"/>
              <a:t>the production rates of metabolites (carbon dioxide, ethylene), concentrations of gases to be reached, length of storage, and type of food, among others. </a:t>
            </a:r>
          </a:p>
        </p:txBody>
      </p:sp>
    </p:spTree>
    <p:extLst>
      <p:ext uri="{BB962C8B-B14F-4D97-AF65-F5344CB8AC3E}">
        <p14:creationId xmlns:p14="http://schemas.microsoft.com/office/powerpoint/2010/main" val="27358422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956800" cy="639762"/>
          </a:xfrm>
        </p:spPr>
        <p:txBody>
          <a:bodyPr/>
          <a:lstStyle/>
          <a:p>
            <a:r>
              <a:rPr lang="en-US" dirty="0"/>
              <a:t>AP</a:t>
            </a:r>
          </a:p>
        </p:txBody>
      </p:sp>
      <p:sp>
        <p:nvSpPr>
          <p:cNvPr id="3" name="Content Placeholder 2"/>
          <p:cNvSpPr>
            <a:spLocks noGrp="1"/>
          </p:cNvSpPr>
          <p:nvPr>
            <p:ph sz="quarter" idx="1"/>
          </p:nvPr>
        </p:nvSpPr>
        <p:spPr>
          <a:xfrm>
            <a:off x="609600" y="1066800"/>
            <a:ext cx="10591800" cy="5407152"/>
          </a:xfrm>
        </p:spPr>
        <p:txBody>
          <a:bodyPr>
            <a:normAutofit/>
          </a:bodyPr>
          <a:lstStyle/>
          <a:p>
            <a:pPr algn="just"/>
            <a:r>
              <a:rPr lang="en-US" dirty="0"/>
              <a:t>Incorporation of chemicals into packaging materials, </a:t>
            </a:r>
            <a:r>
              <a:rPr lang="en-US" dirty="0">
                <a:solidFill>
                  <a:srgbClr val="FF0000"/>
                </a:solidFill>
              </a:rPr>
              <a:t>increasing shelf life of products</a:t>
            </a:r>
            <a:r>
              <a:rPr lang="en-US" dirty="0"/>
              <a:t>, eliminating the risk of accidental rupture of the sachets, and inadvertent consumption of their content. </a:t>
            </a:r>
          </a:p>
          <a:p>
            <a:pPr algn="just"/>
            <a:r>
              <a:rPr lang="en-US" dirty="0"/>
              <a:t>AP is used in packs for </a:t>
            </a:r>
            <a:r>
              <a:rPr lang="en-US" dirty="0">
                <a:solidFill>
                  <a:srgbClr val="FF0000"/>
                </a:solidFill>
              </a:rPr>
              <a:t>popcorn, fries, pizzas, pies, baked goods, etc</a:t>
            </a:r>
            <a:r>
              <a:rPr lang="en-US" dirty="0"/>
              <a:t>. </a:t>
            </a:r>
          </a:p>
          <a:p>
            <a:pPr algn="just"/>
            <a:r>
              <a:rPr lang="en-US" dirty="0">
                <a:solidFill>
                  <a:srgbClr val="FF0000"/>
                </a:solidFill>
              </a:rPr>
              <a:t>Time-temperature indicators (TTIs) </a:t>
            </a:r>
            <a:r>
              <a:rPr lang="en-US" dirty="0"/>
              <a:t>can be used on packages to display loss of shelf life and temperature-abuse conditions. </a:t>
            </a:r>
          </a:p>
          <a:p>
            <a:pPr algn="just"/>
            <a:r>
              <a:rPr lang="en-US" dirty="0"/>
              <a:t>Possible </a:t>
            </a:r>
            <a:r>
              <a:rPr lang="en-US" dirty="0">
                <a:solidFill>
                  <a:srgbClr val="FF0000"/>
                </a:solidFill>
              </a:rPr>
              <a:t>future developments </a:t>
            </a:r>
            <a:r>
              <a:rPr lang="en-US" dirty="0"/>
              <a:t>in AP include self-venting microwave packs in which a vent opens at a temperature and closes on cooling. </a:t>
            </a:r>
          </a:p>
          <a:p>
            <a:pPr algn="just"/>
            <a:r>
              <a:rPr lang="en-US" dirty="0"/>
              <a:t>AP systems include </a:t>
            </a:r>
            <a:r>
              <a:rPr lang="en-US" dirty="0">
                <a:solidFill>
                  <a:srgbClr val="FF0000"/>
                </a:solidFill>
              </a:rPr>
              <a:t>oxygen absorbers</a:t>
            </a:r>
            <a:r>
              <a:rPr lang="en-US" dirty="0"/>
              <a:t>, </a:t>
            </a:r>
            <a:r>
              <a:rPr lang="en-US" dirty="0">
                <a:solidFill>
                  <a:srgbClr val="FF0000"/>
                </a:solidFill>
              </a:rPr>
              <a:t>carbon dioxide generators</a:t>
            </a:r>
            <a:r>
              <a:rPr lang="en-US" dirty="0"/>
              <a:t>, </a:t>
            </a:r>
            <a:r>
              <a:rPr lang="en-US" dirty="0">
                <a:solidFill>
                  <a:srgbClr val="FF0000"/>
                </a:solidFill>
              </a:rPr>
              <a:t>preservative releasers </a:t>
            </a:r>
            <a:r>
              <a:rPr lang="en-US" dirty="0"/>
              <a:t>(e.g. ethanol production), </a:t>
            </a:r>
            <a:r>
              <a:rPr lang="en-US" dirty="0">
                <a:solidFill>
                  <a:srgbClr val="FF0000"/>
                </a:solidFill>
              </a:rPr>
              <a:t>aroma releasers</a:t>
            </a:r>
            <a:r>
              <a:rPr lang="en-US" dirty="0"/>
              <a:t>, </a:t>
            </a:r>
            <a:r>
              <a:rPr lang="en-US" dirty="0">
                <a:solidFill>
                  <a:srgbClr val="FF0000"/>
                </a:solidFill>
              </a:rPr>
              <a:t>moisture absorbers</a:t>
            </a:r>
            <a:r>
              <a:rPr lang="en-US" dirty="0"/>
              <a:t>, </a:t>
            </a:r>
            <a:r>
              <a:rPr lang="en-US" dirty="0">
                <a:solidFill>
                  <a:srgbClr val="FF0000"/>
                </a:solidFill>
              </a:rPr>
              <a:t>odor and off-flavor or ethylene removers</a:t>
            </a:r>
            <a:r>
              <a:rPr lang="en-US" dirty="0"/>
              <a:t>, TTIs, edible coatings, and the others.</a:t>
            </a:r>
          </a:p>
          <a:p>
            <a:endParaRPr lang="en-US" dirty="0"/>
          </a:p>
        </p:txBody>
      </p:sp>
    </p:spTree>
    <p:extLst>
      <p:ext uri="{BB962C8B-B14F-4D97-AF65-F5344CB8AC3E}">
        <p14:creationId xmlns:p14="http://schemas.microsoft.com/office/powerpoint/2010/main" val="35677718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Gases used for modification of atmosphere</a:t>
            </a:r>
          </a:p>
        </p:txBody>
      </p:sp>
      <p:sp>
        <p:nvSpPr>
          <p:cNvPr id="3" name="Content Placeholder 2"/>
          <p:cNvSpPr>
            <a:spLocks noGrp="1"/>
          </p:cNvSpPr>
          <p:nvPr>
            <p:ph sz="quarter" idx="1"/>
          </p:nvPr>
        </p:nvSpPr>
        <p:spPr/>
        <p:txBody>
          <a:bodyPr/>
          <a:lstStyle/>
          <a:p>
            <a:r>
              <a:rPr lang="en-US" dirty="0"/>
              <a:t>Carbon dioxide</a:t>
            </a:r>
          </a:p>
          <a:p>
            <a:r>
              <a:rPr lang="en-US" dirty="0"/>
              <a:t>O2</a:t>
            </a:r>
          </a:p>
          <a:p>
            <a:r>
              <a:rPr lang="en-US" dirty="0"/>
              <a:t>Nitrogen</a:t>
            </a:r>
          </a:p>
          <a:p>
            <a:r>
              <a:rPr lang="en-US" dirty="0"/>
              <a:t>Carbon monoxide</a:t>
            </a:r>
          </a:p>
          <a:p>
            <a:r>
              <a:rPr lang="en-US" dirty="0"/>
              <a:t>Argon</a:t>
            </a:r>
          </a:p>
          <a:p>
            <a:r>
              <a:rPr lang="en-US" dirty="0"/>
              <a:t>Other gases</a:t>
            </a:r>
          </a:p>
        </p:txBody>
      </p:sp>
    </p:spTree>
    <p:extLst>
      <p:ext uri="{BB962C8B-B14F-4D97-AF65-F5344CB8AC3E}">
        <p14:creationId xmlns:p14="http://schemas.microsoft.com/office/powerpoint/2010/main" val="9035672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956800" cy="639762"/>
          </a:xfrm>
        </p:spPr>
        <p:txBody>
          <a:bodyPr/>
          <a:lstStyle/>
          <a:p>
            <a:r>
              <a:rPr lang="en-US" dirty="0"/>
              <a:t>Carbon dioxide</a:t>
            </a:r>
          </a:p>
        </p:txBody>
      </p:sp>
      <p:sp>
        <p:nvSpPr>
          <p:cNvPr id="3" name="Content Placeholder 2"/>
          <p:cNvSpPr>
            <a:spLocks noGrp="1"/>
          </p:cNvSpPr>
          <p:nvPr>
            <p:ph sz="quarter" idx="1"/>
          </p:nvPr>
        </p:nvSpPr>
        <p:spPr>
          <a:xfrm>
            <a:off x="609600" y="990600"/>
            <a:ext cx="10820400" cy="5483352"/>
          </a:xfrm>
        </p:spPr>
        <p:txBody>
          <a:bodyPr>
            <a:normAutofit fontScale="92500"/>
          </a:bodyPr>
          <a:lstStyle/>
          <a:p>
            <a:r>
              <a:rPr lang="en-US" dirty="0"/>
              <a:t>Carbon dioxide has </a:t>
            </a:r>
            <a:r>
              <a:rPr lang="en-US" dirty="0">
                <a:solidFill>
                  <a:srgbClr val="FF0000"/>
                </a:solidFill>
              </a:rPr>
              <a:t>bacteriostatic and </a:t>
            </a:r>
            <a:r>
              <a:rPr lang="en-US" dirty="0" err="1">
                <a:solidFill>
                  <a:srgbClr val="FF0000"/>
                </a:solidFill>
              </a:rPr>
              <a:t>fungistatic</a:t>
            </a:r>
            <a:r>
              <a:rPr lang="en-US" dirty="0">
                <a:solidFill>
                  <a:srgbClr val="FF0000"/>
                </a:solidFill>
              </a:rPr>
              <a:t> </a:t>
            </a:r>
            <a:r>
              <a:rPr lang="en-US" dirty="0"/>
              <a:t>properties and will retard the growth of </a:t>
            </a:r>
            <a:r>
              <a:rPr lang="en-US" dirty="0">
                <a:solidFill>
                  <a:srgbClr val="FF0000"/>
                </a:solidFill>
              </a:rPr>
              <a:t>mold and aerobic bacteria</a:t>
            </a:r>
            <a:r>
              <a:rPr lang="en-US" dirty="0"/>
              <a:t>. </a:t>
            </a:r>
          </a:p>
          <a:p>
            <a:r>
              <a:rPr lang="en-US" dirty="0"/>
              <a:t>It has little effect on the growth of yeast and </a:t>
            </a:r>
            <a:r>
              <a:rPr lang="en-US" dirty="0">
                <a:solidFill>
                  <a:srgbClr val="FF0000"/>
                </a:solidFill>
              </a:rPr>
              <a:t>does not retard the growth of all types of microorganisms. </a:t>
            </a:r>
          </a:p>
          <a:p>
            <a:r>
              <a:rPr lang="en-US" dirty="0"/>
              <a:t>The growth of </a:t>
            </a:r>
            <a:r>
              <a:rPr lang="en-US" dirty="0">
                <a:solidFill>
                  <a:srgbClr val="FF0000"/>
                </a:solidFill>
              </a:rPr>
              <a:t>lactic acid bacteria is improved in the presence of carbon dioxide </a:t>
            </a:r>
            <a:r>
              <a:rPr lang="en-US" dirty="0"/>
              <a:t>with low oxygen content. </a:t>
            </a:r>
          </a:p>
          <a:p>
            <a:r>
              <a:rPr lang="en-US" dirty="0"/>
              <a:t>The inhibitory effect of carbon dioxide is increased </a:t>
            </a:r>
            <a:r>
              <a:rPr lang="en-US" dirty="0">
                <a:solidFill>
                  <a:srgbClr val="FF0000"/>
                </a:solidFill>
              </a:rPr>
              <a:t>at low temperatures </a:t>
            </a:r>
            <a:r>
              <a:rPr lang="en-US" dirty="0"/>
              <a:t>because of its enhanced solubility in water, forming </a:t>
            </a:r>
            <a:r>
              <a:rPr lang="en-US" dirty="0">
                <a:solidFill>
                  <a:srgbClr val="FF0000"/>
                </a:solidFill>
              </a:rPr>
              <a:t>carbonic acid </a:t>
            </a:r>
            <a:r>
              <a:rPr lang="en-US" dirty="0"/>
              <a:t>(H2CO3). </a:t>
            </a:r>
          </a:p>
          <a:p>
            <a:r>
              <a:rPr lang="en-US" dirty="0"/>
              <a:t>The </a:t>
            </a:r>
            <a:r>
              <a:rPr lang="en-US" dirty="0">
                <a:solidFill>
                  <a:srgbClr val="FF0000"/>
                </a:solidFill>
              </a:rPr>
              <a:t>absorption</a:t>
            </a:r>
            <a:r>
              <a:rPr lang="en-US" dirty="0"/>
              <a:t> of carbon dioxide in a pack depends on the </a:t>
            </a:r>
            <a:r>
              <a:rPr lang="en-US" dirty="0">
                <a:solidFill>
                  <a:srgbClr val="FF0000"/>
                </a:solidFill>
              </a:rPr>
              <a:t>water and fat content of the product. </a:t>
            </a:r>
          </a:p>
          <a:p>
            <a:r>
              <a:rPr lang="en-US" dirty="0">
                <a:solidFill>
                  <a:srgbClr val="FF0000"/>
                </a:solidFill>
              </a:rPr>
              <a:t>Excess carbon dioxide absorption </a:t>
            </a:r>
            <a:r>
              <a:rPr lang="en-US" dirty="0"/>
              <a:t>can reduce the water-holding capacity of meats. </a:t>
            </a:r>
          </a:p>
          <a:p>
            <a:r>
              <a:rPr lang="en-US" dirty="0"/>
              <a:t>Some dairy products can be tainted, and fruit and vegetables can be physiologically damaged, at high carbon dioxide levels.</a:t>
            </a:r>
          </a:p>
          <a:p>
            <a:endParaRPr lang="en-US" dirty="0"/>
          </a:p>
        </p:txBody>
      </p:sp>
    </p:spTree>
    <p:extLst>
      <p:ext uri="{BB962C8B-B14F-4D97-AF65-F5344CB8AC3E}">
        <p14:creationId xmlns:p14="http://schemas.microsoft.com/office/powerpoint/2010/main" val="9845392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956800" cy="639762"/>
          </a:xfrm>
        </p:spPr>
        <p:txBody>
          <a:bodyPr/>
          <a:lstStyle/>
          <a:p>
            <a:r>
              <a:rPr lang="en-US" dirty="0"/>
              <a:t>oxygen</a:t>
            </a:r>
          </a:p>
        </p:txBody>
      </p:sp>
      <p:sp>
        <p:nvSpPr>
          <p:cNvPr id="3" name="Content Placeholder 2"/>
          <p:cNvSpPr>
            <a:spLocks noGrp="1"/>
          </p:cNvSpPr>
          <p:nvPr>
            <p:ph sz="quarter" idx="1"/>
          </p:nvPr>
        </p:nvSpPr>
        <p:spPr>
          <a:xfrm>
            <a:off x="609600" y="1143000"/>
            <a:ext cx="10668000" cy="5330952"/>
          </a:xfrm>
        </p:spPr>
        <p:txBody>
          <a:bodyPr>
            <a:normAutofit fontScale="92500" lnSpcReduction="20000"/>
          </a:bodyPr>
          <a:lstStyle/>
          <a:p>
            <a:r>
              <a:rPr lang="en-US" dirty="0"/>
              <a:t>In MA, oxygen levels are normally set </a:t>
            </a:r>
            <a:r>
              <a:rPr lang="en-US" dirty="0">
                <a:solidFill>
                  <a:srgbClr val="FF0000"/>
                </a:solidFill>
              </a:rPr>
              <a:t>as low as possible to inhibit the growth </a:t>
            </a:r>
            <a:r>
              <a:rPr lang="en-US" dirty="0"/>
              <a:t>of aerobic spoilage microorganisms and to reduce the oxidative deterioration of foods. </a:t>
            </a:r>
          </a:p>
          <a:p>
            <a:r>
              <a:rPr lang="en-US" dirty="0">
                <a:solidFill>
                  <a:srgbClr val="FF0000"/>
                </a:solidFill>
              </a:rPr>
              <a:t>But oxygen is needed </a:t>
            </a:r>
            <a:r>
              <a:rPr lang="en-US" dirty="0"/>
              <a:t>for fruit and vegetable respiration, color retention in red meats, and to avoid anaerobic conditions in packs. </a:t>
            </a:r>
          </a:p>
          <a:p>
            <a:r>
              <a:rPr lang="en-US" dirty="0"/>
              <a:t>Oxygen is included in gas-flush mixtures in meat packaging </a:t>
            </a:r>
            <a:r>
              <a:rPr lang="en-US" dirty="0">
                <a:solidFill>
                  <a:srgbClr val="FF0000"/>
                </a:solidFill>
              </a:rPr>
              <a:t>to maintain the bright red </a:t>
            </a:r>
            <a:r>
              <a:rPr lang="en-US" dirty="0"/>
              <a:t>appearance of </a:t>
            </a:r>
            <a:r>
              <a:rPr lang="en-US" dirty="0" err="1"/>
              <a:t>oxymyoglobin</a:t>
            </a:r>
            <a:r>
              <a:rPr lang="en-US" dirty="0"/>
              <a:t>. </a:t>
            </a:r>
          </a:p>
          <a:p>
            <a:r>
              <a:rPr lang="en-US" dirty="0"/>
              <a:t>Oxygen is </a:t>
            </a:r>
            <a:r>
              <a:rPr lang="en-US" dirty="0">
                <a:solidFill>
                  <a:srgbClr val="FF0000"/>
                </a:solidFill>
              </a:rPr>
              <a:t>toxic to </a:t>
            </a:r>
            <a:r>
              <a:rPr lang="en-US" dirty="0"/>
              <a:t>most microorganisms due to the formation of the </a:t>
            </a:r>
            <a:r>
              <a:rPr lang="en-US" dirty="0">
                <a:solidFill>
                  <a:srgbClr val="FF0000"/>
                </a:solidFill>
              </a:rPr>
              <a:t>superoxide radical. </a:t>
            </a:r>
          </a:p>
          <a:p>
            <a:r>
              <a:rPr lang="en-US" dirty="0"/>
              <a:t>In the presence of oxygen, some microorganisms produce </a:t>
            </a:r>
            <a:r>
              <a:rPr lang="en-US" dirty="0">
                <a:solidFill>
                  <a:srgbClr val="FF0000"/>
                </a:solidFill>
              </a:rPr>
              <a:t>hydrogen peroxide </a:t>
            </a:r>
            <a:r>
              <a:rPr lang="en-US" dirty="0"/>
              <a:t>that reacts with </a:t>
            </a:r>
            <a:r>
              <a:rPr lang="en-US" dirty="0">
                <a:solidFill>
                  <a:srgbClr val="FF0000"/>
                </a:solidFill>
              </a:rPr>
              <a:t>superoxide radicals</a:t>
            </a:r>
            <a:r>
              <a:rPr lang="en-US" dirty="0"/>
              <a:t>, resulting in the formation of extremely reactive compounds, such as the </a:t>
            </a:r>
            <a:r>
              <a:rPr lang="en-US" dirty="0">
                <a:solidFill>
                  <a:srgbClr val="FF0000"/>
                </a:solidFill>
              </a:rPr>
              <a:t>hydroxyl radical</a:t>
            </a:r>
            <a:r>
              <a:rPr lang="en-US" dirty="0"/>
              <a:t>. </a:t>
            </a:r>
          </a:p>
          <a:p>
            <a:r>
              <a:rPr lang="en-US" dirty="0"/>
              <a:t>Different types of microorganisms are protected to various degrees against oxygen radicals by the enzymes such as superoxide </a:t>
            </a:r>
            <a:r>
              <a:rPr lang="en-US" dirty="0" err="1"/>
              <a:t>dismutases</a:t>
            </a:r>
            <a:r>
              <a:rPr lang="en-US" dirty="0"/>
              <a:t>, catalases, and peroxidases. </a:t>
            </a:r>
          </a:p>
          <a:p>
            <a:r>
              <a:rPr lang="en-US" dirty="0"/>
              <a:t>They can remove hydrogen peroxide formed in the </a:t>
            </a:r>
            <a:r>
              <a:rPr lang="en-US" dirty="0" err="1">
                <a:solidFill>
                  <a:srgbClr val="FF0000"/>
                </a:solidFill>
              </a:rPr>
              <a:t>dismutation</a:t>
            </a:r>
            <a:r>
              <a:rPr lang="en-US" dirty="0">
                <a:solidFill>
                  <a:srgbClr val="FF0000"/>
                </a:solidFill>
              </a:rPr>
              <a:t> reaction</a:t>
            </a:r>
            <a:r>
              <a:rPr lang="en-US" dirty="0"/>
              <a:t>. </a:t>
            </a:r>
          </a:p>
          <a:p>
            <a:endParaRPr lang="en-US" dirty="0"/>
          </a:p>
        </p:txBody>
      </p:sp>
    </p:spTree>
    <p:extLst>
      <p:ext uri="{BB962C8B-B14F-4D97-AF65-F5344CB8AC3E}">
        <p14:creationId xmlns:p14="http://schemas.microsoft.com/office/powerpoint/2010/main" val="7586620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Nitrogen</a:t>
            </a:r>
          </a:p>
        </p:txBody>
      </p:sp>
      <p:sp>
        <p:nvSpPr>
          <p:cNvPr id="3" name="Content Placeholder 2"/>
          <p:cNvSpPr>
            <a:spLocks noGrp="1"/>
          </p:cNvSpPr>
          <p:nvPr>
            <p:ph sz="quarter" idx="1"/>
          </p:nvPr>
        </p:nvSpPr>
        <p:spPr/>
        <p:txBody>
          <a:bodyPr/>
          <a:lstStyle/>
          <a:p>
            <a:r>
              <a:rPr lang="en-US" dirty="0"/>
              <a:t>Nitrogen is an </a:t>
            </a:r>
            <a:r>
              <a:rPr lang="en-US" dirty="0">
                <a:solidFill>
                  <a:srgbClr val="FF0000"/>
                </a:solidFill>
              </a:rPr>
              <a:t>effective inert gas</a:t>
            </a:r>
            <a:r>
              <a:rPr lang="en-US" dirty="0"/>
              <a:t>, and has a </a:t>
            </a:r>
            <a:r>
              <a:rPr lang="en-US" dirty="0">
                <a:solidFill>
                  <a:srgbClr val="FF0000"/>
                </a:solidFill>
              </a:rPr>
              <a:t>low solubility </a:t>
            </a:r>
            <a:r>
              <a:rPr lang="en-US" dirty="0"/>
              <a:t>in both water and fat. </a:t>
            </a:r>
          </a:p>
          <a:p>
            <a:r>
              <a:rPr lang="en-US" dirty="0"/>
              <a:t>In MA, nitrogen is used primarily </a:t>
            </a:r>
            <a:r>
              <a:rPr lang="en-US" dirty="0">
                <a:solidFill>
                  <a:srgbClr val="FF0000"/>
                </a:solidFill>
              </a:rPr>
              <a:t>to displace oxygen </a:t>
            </a:r>
            <a:r>
              <a:rPr lang="en-US" dirty="0"/>
              <a:t>in order to retard aerobic spoilage and oxidative deterioration. </a:t>
            </a:r>
          </a:p>
          <a:p>
            <a:r>
              <a:rPr lang="en-US" dirty="0"/>
              <a:t>Nitrogen can also be used as a filler gas to prevent </a:t>
            </a:r>
            <a:r>
              <a:rPr lang="en-US" dirty="0">
                <a:solidFill>
                  <a:srgbClr val="FF0000"/>
                </a:solidFill>
              </a:rPr>
              <a:t>pack collapse</a:t>
            </a:r>
            <a:r>
              <a:rPr lang="en-US" dirty="0"/>
              <a:t>.</a:t>
            </a:r>
          </a:p>
          <a:p>
            <a:endParaRPr lang="en-US" dirty="0"/>
          </a:p>
        </p:txBody>
      </p:sp>
    </p:spTree>
    <p:extLst>
      <p:ext uri="{BB962C8B-B14F-4D97-AF65-F5344CB8AC3E}">
        <p14:creationId xmlns:p14="http://schemas.microsoft.com/office/powerpoint/2010/main" val="944003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915400" cy="639762"/>
          </a:xfrm>
        </p:spPr>
        <p:txBody>
          <a:bodyPr/>
          <a:lstStyle/>
          <a:p>
            <a:pPr>
              <a:defRPr/>
            </a:pPr>
            <a:r>
              <a:rPr lang="en-US" dirty="0">
                <a:solidFill>
                  <a:schemeClr val="tx1"/>
                </a:solidFill>
              </a:rPr>
              <a:t>Introduction</a:t>
            </a:r>
          </a:p>
        </p:txBody>
      </p:sp>
      <p:sp>
        <p:nvSpPr>
          <p:cNvPr id="35843" name="Content Placeholder 2"/>
          <p:cNvSpPr>
            <a:spLocks noGrp="1"/>
          </p:cNvSpPr>
          <p:nvPr>
            <p:ph sz="quarter" idx="1"/>
          </p:nvPr>
        </p:nvSpPr>
        <p:spPr>
          <a:xfrm>
            <a:off x="762000" y="1143001"/>
            <a:ext cx="10668000" cy="5026025"/>
          </a:xfrm>
        </p:spPr>
        <p:txBody>
          <a:bodyPr>
            <a:normAutofit/>
          </a:bodyPr>
          <a:lstStyle/>
          <a:p>
            <a:pPr algn="just"/>
            <a:r>
              <a:rPr lang="en-US" dirty="0"/>
              <a:t>The nutritional and organoleptic quality of foods will start to decline as a result of the food’s own metabolic activities and microbial growth after handling or processing. </a:t>
            </a:r>
          </a:p>
          <a:p>
            <a:pPr algn="just"/>
            <a:r>
              <a:rPr lang="en-US" dirty="0"/>
              <a:t>MA involves the removal of air from the package and its replacement with a single gas or mixture of gases to enhance the shelf life of foods. </a:t>
            </a:r>
          </a:p>
          <a:p>
            <a:pPr algn="just"/>
            <a:r>
              <a:rPr lang="en-US" dirty="0"/>
              <a:t>This technology allows the storage of foods without use of any chemical additives by fewer processing treatments. The presence of oxygen is one of the major factors of food spoilage, since it can cause oxidation reactions (damaging vitamins and causing growth of aerobic microorganisms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fade">
                                      <p:cBhvr>
                                        <p:cTn id="7" dur="2000"/>
                                        <p:tgtEl>
                                          <p:spTgt spid="358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5843">
                                            <p:txEl>
                                              <p:pRg st="1" end="1"/>
                                            </p:txEl>
                                          </p:spTgt>
                                        </p:tgtEl>
                                        <p:attrNameLst>
                                          <p:attrName>style.visibility</p:attrName>
                                        </p:attrNameLst>
                                      </p:cBhvr>
                                      <p:to>
                                        <p:strVal val="visible"/>
                                      </p:to>
                                    </p:set>
                                    <p:animEffect transition="in" filter="fade">
                                      <p:cBhvr>
                                        <p:cTn id="12" dur="2000"/>
                                        <p:tgtEl>
                                          <p:spTgt spid="358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5843">
                                            <p:txEl>
                                              <p:pRg st="2" end="2"/>
                                            </p:txEl>
                                          </p:spTgt>
                                        </p:tgtEl>
                                        <p:attrNameLst>
                                          <p:attrName>style.visibility</p:attrName>
                                        </p:attrNameLst>
                                      </p:cBhvr>
                                      <p:to>
                                        <p:strVal val="visible"/>
                                      </p:to>
                                    </p:set>
                                    <p:animEffect transition="in" filter="fade">
                                      <p:cBhvr>
                                        <p:cTn id="17" dur="2000"/>
                                        <p:tgtEl>
                                          <p:spTgt spid="358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956800" cy="563562"/>
          </a:xfrm>
        </p:spPr>
        <p:txBody>
          <a:bodyPr/>
          <a:lstStyle/>
          <a:p>
            <a:r>
              <a:rPr lang="en-US" dirty="0"/>
              <a:t>Carbon monoxide</a:t>
            </a:r>
          </a:p>
        </p:txBody>
      </p:sp>
      <p:sp>
        <p:nvSpPr>
          <p:cNvPr id="3" name="Content Placeholder 2"/>
          <p:cNvSpPr>
            <a:spLocks noGrp="1"/>
          </p:cNvSpPr>
          <p:nvPr>
            <p:ph sz="quarter" idx="1"/>
          </p:nvPr>
        </p:nvSpPr>
        <p:spPr>
          <a:xfrm>
            <a:off x="609600" y="1219200"/>
            <a:ext cx="10820400" cy="5254752"/>
          </a:xfrm>
        </p:spPr>
        <p:txBody>
          <a:bodyPr>
            <a:normAutofit/>
          </a:bodyPr>
          <a:lstStyle/>
          <a:p>
            <a:pPr algn="just"/>
            <a:r>
              <a:rPr lang="en-US" dirty="0"/>
              <a:t>Carbon monoxide produces a stable, </a:t>
            </a:r>
            <a:r>
              <a:rPr lang="en-US" dirty="0">
                <a:solidFill>
                  <a:srgbClr val="FF0000"/>
                </a:solidFill>
              </a:rPr>
              <a:t>cherry-red color </a:t>
            </a:r>
            <a:r>
              <a:rPr lang="en-US" dirty="0"/>
              <a:t>(</a:t>
            </a:r>
            <a:r>
              <a:rPr lang="en-US" dirty="0" err="1"/>
              <a:t>carboxy</a:t>
            </a:r>
            <a:r>
              <a:rPr lang="en-US" dirty="0"/>
              <a:t> myoglobin) in meat owing to it </a:t>
            </a:r>
            <a:r>
              <a:rPr lang="en-US" dirty="0">
                <a:solidFill>
                  <a:srgbClr val="FF0000"/>
                </a:solidFill>
              </a:rPr>
              <a:t>binding strongly to the muscle pigment </a:t>
            </a:r>
            <a:r>
              <a:rPr lang="en-US" dirty="0" err="1">
                <a:solidFill>
                  <a:srgbClr val="FF0000"/>
                </a:solidFill>
              </a:rPr>
              <a:t>deoxy</a:t>
            </a:r>
            <a:r>
              <a:rPr lang="en-US" dirty="0">
                <a:solidFill>
                  <a:srgbClr val="FF0000"/>
                </a:solidFill>
              </a:rPr>
              <a:t> myoglobin. </a:t>
            </a:r>
          </a:p>
          <a:p>
            <a:pPr algn="just"/>
            <a:r>
              <a:rPr lang="en-US" dirty="0"/>
              <a:t>Low concentrations of carbon monoxide (&lt;0.5%) combined </a:t>
            </a:r>
            <a:r>
              <a:rPr lang="en-US" dirty="0">
                <a:solidFill>
                  <a:srgbClr val="FF0000"/>
                </a:solidFill>
              </a:rPr>
              <a:t>with anaerobic carbon dioxide</a:t>
            </a:r>
            <a:r>
              <a:rPr lang="en-US" dirty="0"/>
              <a:t> atmospheres </a:t>
            </a:r>
          </a:p>
          <a:p>
            <a:pPr lvl="1" algn="just"/>
            <a:r>
              <a:rPr lang="en-US" dirty="0"/>
              <a:t>improve meat color; </a:t>
            </a:r>
          </a:p>
          <a:p>
            <a:pPr lvl="1" algn="just"/>
            <a:r>
              <a:rPr lang="en-US" dirty="0"/>
              <a:t>inhibit lipid oxidation, </a:t>
            </a:r>
          </a:p>
          <a:p>
            <a:pPr lvl="1" algn="just"/>
            <a:r>
              <a:rPr lang="en-US" dirty="0"/>
              <a:t>bone discoloration, and browning of meat and meat products; </a:t>
            </a:r>
          </a:p>
          <a:p>
            <a:pPr lvl="1" algn="just"/>
            <a:r>
              <a:rPr lang="en-US" dirty="0"/>
              <a:t>extend shelf life; </a:t>
            </a:r>
          </a:p>
          <a:p>
            <a:pPr lvl="1" algn="just"/>
            <a:r>
              <a:rPr lang="en-US" dirty="0"/>
              <a:t>reduce growth of certain spoilage and pathogenic microorganisms; and </a:t>
            </a:r>
          </a:p>
          <a:p>
            <a:pPr lvl="1" algn="just"/>
            <a:r>
              <a:rPr lang="en-US" dirty="0"/>
              <a:t>pose no toxic hazard to consumers. </a:t>
            </a:r>
          </a:p>
          <a:p>
            <a:pPr algn="just"/>
            <a:r>
              <a:rPr lang="en-US" dirty="0"/>
              <a:t>It is safe to use in food packaging.</a:t>
            </a:r>
          </a:p>
          <a:p>
            <a:endParaRPr lang="en-US" dirty="0"/>
          </a:p>
        </p:txBody>
      </p:sp>
    </p:spTree>
    <p:extLst>
      <p:ext uri="{BB962C8B-B14F-4D97-AF65-F5344CB8AC3E}">
        <p14:creationId xmlns:p14="http://schemas.microsoft.com/office/powerpoint/2010/main" val="41743823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956800" cy="639762"/>
          </a:xfrm>
        </p:spPr>
        <p:txBody>
          <a:bodyPr/>
          <a:lstStyle/>
          <a:p>
            <a:r>
              <a:rPr lang="en-US" dirty="0"/>
              <a:t>Argon</a:t>
            </a:r>
          </a:p>
        </p:txBody>
      </p:sp>
      <p:sp>
        <p:nvSpPr>
          <p:cNvPr id="3" name="Content Placeholder 2"/>
          <p:cNvSpPr>
            <a:spLocks noGrp="1"/>
          </p:cNvSpPr>
          <p:nvPr>
            <p:ph sz="quarter" idx="1"/>
          </p:nvPr>
        </p:nvSpPr>
        <p:spPr>
          <a:xfrm>
            <a:off x="609600" y="1143000"/>
            <a:ext cx="10668000" cy="5330952"/>
          </a:xfrm>
        </p:spPr>
        <p:txBody>
          <a:bodyPr/>
          <a:lstStyle/>
          <a:p>
            <a:pPr algn="just"/>
            <a:r>
              <a:rPr lang="en-US" dirty="0"/>
              <a:t>A wide range of foods are MA packed in argon-containing gas mixtures. </a:t>
            </a:r>
          </a:p>
          <a:p>
            <a:pPr algn="just"/>
            <a:r>
              <a:rPr lang="en-US" dirty="0"/>
              <a:t>Argon effectively </a:t>
            </a:r>
            <a:r>
              <a:rPr lang="en-US" dirty="0">
                <a:solidFill>
                  <a:srgbClr val="FF0000"/>
                </a:solidFill>
              </a:rPr>
              <a:t>inhibits enzyme activity, microbial growth, and </a:t>
            </a:r>
            <a:r>
              <a:rPr lang="en-US" dirty="0" err="1">
                <a:solidFill>
                  <a:srgbClr val="FF0000"/>
                </a:solidFill>
              </a:rPr>
              <a:t>degradative</a:t>
            </a:r>
            <a:r>
              <a:rPr lang="en-US" dirty="0">
                <a:solidFill>
                  <a:srgbClr val="FF0000"/>
                </a:solidFill>
              </a:rPr>
              <a:t> chemical reactions in foods</a:t>
            </a:r>
            <a:r>
              <a:rPr lang="en-US" dirty="0"/>
              <a:t>. </a:t>
            </a:r>
          </a:p>
          <a:p>
            <a:pPr algn="just"/>
            <a:r>
              <a:rPr lang="en-US" dirty="0"/>
              <a:t>Argon is a chemically </a:t>
            </a:r>
            <a:r>
              <a:rPr lang="en-US" dirty="0">
                <a:solidFill>
                  <a:srgbClr val="FF0000"/>
                </a:solidFill>
              </a:rPr>
              <a:t>inert gas </a:t>
            </a:r>
            <a:r>
              <a:rPr lang="en-US" dirty="0"/>
              <a:t>and it has a </a:t>
            </a:r>
            <a:r>
              <a:rPr lang="en-US" dirty="0">
                <a:solidFill>
                  <a:srgbClr val="FF0000"/>
                </a:solidFill>
              </a:rPr>
              <a:t>similar atomic size to oxygen</a:t>
            </a:r>
            <a:r>
              <a:rPr lang="en-US" dirty="0"/>
              <a:t>, and higher density and solubility in water compared with nitrogen and oxygen. </a:t>
            </a:r>
          </a:p>
          <a:p>
            <a:pPr algn="just"/>
            <a:r>
              <a:rPr lang="en-US" dirty="0"/>
              <a:t>Argon is </a:t>
            </a:r>
            <a:r>
              <a:rPr lang="en-US" dirty="0">
                <a:solidFill>
                  <a:srgbClr val="FF0000"/>
                </a:solidFill>
              </a:rPr>
              <a:t>more effective than nitrogen at displacing oxygen </a:t>
            </a:r>
            <a:r>
              <a:rPr lang="en-US" dirty="0"/>
              <a:t>from cellular sites to inhibit oxidative deterioration reactions. </a:t>
            </a:r>
          </a:p>
          <a:p>
            <a:pPr algn="just"/>
            <a:r>
              <a:rPr lang="en-US" dirty="0"/>
              <a:t>Argon demonstrates some properties that are beneficial, but it is more </a:t>
            </a:r>
            <a:r>
              <a:rPr lang="en-US" dirty="0">
                <a:solidFill>
                  <a:srgbClr val="FF0000"/>
                </a:solidFill>
              </a:rPr>
              <a:t>expensive than nitrogen</a:t>
            </a:r>
            <a:r>
              <a:rPr lang="en-US" dirty="0"/>
              <a:t>.</a:t>
            </a:r>
          </a:p>
          <a:p>
            <a:endParaRPr lang="en-US" dirty="0"/>
          </a:p>
        </p:txBody>
      </p:sp>
    </p:spTree>
    <p:extLst>
      <p:ext uri="{BB962C8B-B14F-4D97-AF65-F5344CB8AC3E}">
        <p14:creationId xmlns:p14="http://schemas.microsoft.com/office/powerpoint/2010/main" val="9744358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956800" cy="563562"/>
          </a:xfrm>
        </p:spPr>
        <p:txBody>
          <a:bodyPr/>
          <a:lstStyle/>
          <a:p>
            <a:r>
              <a:rPr lang="en-US" dirty="0"/>
              <a:t>Other gases</a:t>
            </a:r>
          </a:p>
        </p:txBody>
      </p:sp>
      <p:sp>
        <p:nvSpPr>
          <p:cNvPr id="3" name="Content Placeholder 2"/>
          <p:cNvSpPr>
            <a:spLocks noGrp="1"/>
          </p:cNvSpPr>
          <p:nvPr>
            <p:ph sz="quarter" idx="1"/>
          </p:nvPr>
        </p:nvSpPr>
        <p:spPr>
          <a:xfrm>
            <a:off x="609600" y="990600"/>
            <a:ext cx="9956800" cy="5483352"/>
          </a:xfrm>
        </p:spPr>
        <p:txBody>
          <a:bodyPr/>
          <a:lstStyle/>
          <a:p>
            <a:r>
              <a:rPr lang="en-US" dirty="0"/>
              <a:t>Other gases, such as </a:t>
            </a:r>
          </a:p>
          <a:p>
            <a:pPr lvl="1"/>
            <a:r>
              <a:rPr lang="en-US" dirty="0"/>
              <a:t>ozone, </a:t>
            </a:r>
          </a:p>
          <a:p>
            <a:pPr lvl="1"/>
            <a:r>
              <a:rPr lang="en-US" dirty="0"/>
              <a:t>nitrous oxide, </a:t>
            </a:r>
          </a:p>
          <a:p>
            <a:pPr lvl="1"/>
            <a:r>
              <a:rPr lang="en-US" dirty="0"/>
              <a:t>ethylene oxide, </a:t>
            </a:r>
          </a:p>
          <a:p>
            <a:pPr lvl="1"/>
            <a:r>
              <a:rPr lang="en-US" dirty="0"/>
              <a:t>helium, neon, </a:t>
            </a:r>
          </a:p>
          <a:p>
            <a:pPr lvl="1"/>
            <a:r>
              <a:rPr lang="en-US" dirty="0"/>
              <a:t>propylene oxide, </a:t>
            </a:r>
          </a:p>
          <a:p>
            <a:pPr lvl="1"/>
            <a:r>
              <a:rPr lang="en-US" dirty="0"/>
              <a:t>ethanol vapor, hydrogen, </a:t>
            </a:r>
          </a:p>
          <a:p>
            <a:pPr lvl="1"/>
            <a:r>
              <a:rPr lang="en-US" dirty="0"/>
              <a:t>sulfur dioxide, and chlorine, </a:t>
            </a:r>
          </a:p>
          <a:p>
            <a:pPr lvl="1"/>
            <a:r>
              <a:rPr lang="en-US" dirty="0"/>
              <a:t>can be used on a restricted commercial basis to extend the shelf life of a number of foods. </a:t>
            </a:r>
          </a:p>
          <a:p>
            <a:pPr marL="365760" lvl="1" indent="0">
              <a:buNone/>
            </a:pPr>
            <a:r>
              <a:rPr lang="en-US" dirty="0"/>
              <a:t>The commercial use of these gases is </a:t>
            </a:r>
            <a:r>
              <a:rPr lang="en-US" dirty="0">
                <a:solidFill>
                  <a:srgbClr val="FF0000"/>
                </a:solidFill>
              </a:rPr>
              <a:t>limited owing to safety concerns</a:t>
            </a:r>
            <a:r>
              <a:rPr lang="en-US" dirty="0"/>
              <a:t>, </a:t>
            </a:r>
            <a:r>
              <a:rPr lang="en-US" dirty="0">
                <a:solidFill>
                  <a:srgbClr val="FF0000"/>
                </a:solidFill>
              </a:rPr>
              <a:t>regulatory constraints, negative effects on sensory quality, and economic factors.</a:t>
            </a:r>
          </a:p>
          <a:p>
            <a:endParaRPr lang="en-US" dirty="0"/>
          </a:p>
        </p:txBody>
      </p:sp>
    </p:spTree>
    <p:extLst>
      <p:ext uri="{BB962C8B-B14F-4D97-AF65-F5344CB8AC3E}">
        <p14:creationId xmlns:p14="http://schemas.microsoft.com/office/powerpoint/2010/main" val="3054397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956800" cy="715962"/>
          </a:xfrm>
        </p:spPr>
        <p:txBody>
          <a:bodyPr/>
          <a:lstStyle/>
          <a:p>
            <a:r>
              <a:rPr lang="en-US" dirty="0"/>
              <a:t>Modified atmosphere</a:t>
            </a:r>
          </a:p>
        </p:txBody>
      </p:sp>
      <p:sp>
        <p:nvSpPr>
          <p:cNvPr id="3" name="Content Placeholder 2"/>
          <p:cNvSpPr>
            <a:spLocks noGrp="1"/>
          </p:cNvSpPr>
          <p:nvPr>
            <p:ph sz="quarter" idx="1"/>
          </p:nvPr>
        </p:nvSpPr>
        <p:spPr/>
        <p:txBody>
          <a:bodyPr/>
          <a:lstStyle/>
          <a:p>
            <a:pPr algn="just"/>
            <a:r>
              <a:rPr lang="en-US" dirty="0"/>
              <a:t>Modified atmosphere (MA) is a preservation technique that may further minimize the physiological, chemical and microbial decomposition of foods by keeping them in an atmosphere that is different from the normal composition of air (78.08% nitrogen, 20.96% oxygen, 0.04% carbon dioxide, plus water vapor and traces of inert gases). </a:t>
            </a:r>
          </a:p>
          <a:p>
            <a:endParaRPr lang="en-US" dirty="0"/>
          </a:p>
        </p:txBody>
      </p:sp>
    </p:spTree>
    <p:extLst>
      <p:ext uri="{BB962C8B-B14F-4D97-AF65-F5344CB8AC3E}">
        <p14:creationId xmlns:p14="http://schemas.microsoft.com/office/powerpoint/2010/main" val="3825382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287" y="304800"/>
            <a:ext cx="9956800" cy="731838"/>
          </a:xfrm>
        </p:spPr>
        <p:txBody>
          <a:bodyPr/>
          <a:lstStyle/>
          <a:p>
            <a:r>
              <a:rPr lang="en-US" dirty="0"/>
              <a:t>Modified atmosphere</a:t>
            </a:r>
          </a:p>
        </p:txBody>
      </p:sp>
      <p:sp>
        <p:nvSpPr>
          <p:cNvPr id="3" name="Content Placeholder 2"/>
          <p:cNvSpPr>
            <a:spLocks noGrp="1"/>
          </p:cNvSpPr>
          <p:nvPr>
            <p:ph sz="quarter" idx="1"/>
          </p:nvPr>
        </p:nvSpPr>
        <p:spPr/>
        <p:txBody>
          <a:bodyPr/>
          <a:lstStyle/>
          <a:p>
            <a:r>
              <a:rPr lang="en-US" dirty="0"/>
              <a:t>The gaseous atmosphere inside a MA pack changes continuously during storage due to absorption of gases by foods, respiration of certain products, microbial growth and exchange of gases through the package </a:t>
            </a:r>
          </a:p>
          <a:p>
            <a:r>
              <a:rPr lang="en-US" dirty="0"/>
              <a:t>MAs without oxygen are used to </a:t>
            </a:r>
          </a:p>
          <a:p>
            <a:pPr lvl="1"/>
            <a:r>
              <a:rPr lang="en-US" dirty="0"/>
              <a:t>minimize oxidative deterioration reactions (such as brown discoloration of meat, rancidity of peanuts), </a:t>
            </a:r>
          </a:p>
          <a:p>
            <a:pPr lvl="1"/>
            <a:r>
              <a:rPr lang="en-US" dirty="0"/>
              <a:t>reduce microbial growth, </a:t>
            </a:r>
          </a:p>
          <a:p>
            <a:pPr lvl="1"/>
            <a:r>
              <a:rPr lang="en-US" dirty="0"/>
              <a:t>extend the shelf life of products, </a:t>
            </a:r>
          </a:p>
          <a:p>
            <a:pPr lvl="1"/>
            <a:r>
              <a:rPr lang="en-US" dirty="0"/>
              <a:t>improve the product image, </a:t>
            </a:r>
          </a:p>
          <a:p>
            <a:pPr lvl="1"/>
            <a:r>
              <a:rPr lang="en-US" dirty="0"/>
              <a:t>reduce the wastage of foods and </a:t>
            </a:r>
          </a:p>
          <a:p>
            <a:pPr lvl="1"/>
            <a:r>
              <a:rPr lang="en-US" dirty="0"/>
              <a:t>produce stable products</a:t>
            </a:r>
          </a:p>
        </p:txBody>
      </p:sp>
    </p:spTree>
    <p:extLst>
      <p:ext uri="{BB962C8B-B14F-4D97-AF65-F5344CB8AC3E}">
        <p14:creationId xmlns:p14="http://schemas.microsoft.com/office/powerpoint/2010/main" val="4041307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956800" cy="715962"/>
          </a:xfrm>
          <a:solidFill>
            <a:srgbClr val="FFFF00"/>
          </a:solidFill>
        </p:spPr>
        <p:txBody>
          <a:bodyPr>
            <a:normAutofit/>
          </a:bodyPr>
          <a:lstStyle/>
          <a:p>
            <a:r>
              <a:rPr lang="en-US" dirty="0">
                <a:solidFill>
                  <a:schemeClr val="tx1"/>
                </a:solidFill>
              </a:rPr>
              <a:t>gaseous atmospheres for Microbial growth</a:t>
            </a:r>
          </a:p>
        </p:txBody>
      </p:sp>
      <p:sp>
        <p:nvSpPr>
          <p:cNvPr id="3" name="Content Placeholder 2"/>
          <p:cNvSpPr>
            <a:spLocks noGrp="1"/>
          </p:cNvSpPr>
          <p:nvPr>
            <p:ph sz="quarter" idx="1"/>
          </p:nvPr>
        </p:nvSpPr>
        <p:spPr>
          <a:xfrm>
            <a:off x="609600" y="1143000"/>
            <a:ext cx="10668000" cy="5330952"/>
          </a:xfrm>
        </p:spPr>
        <p:txBody>
          <a:bodyPr>
            <a:normAutofit fontScale="92500" lnSpcReduction="10000"/>
          </a:bodyPr>
          <a:lstStyle/>
          <a:p>
            <a:r>
              <a:rPr lang="en-US" dirty="0"/>
              <a:t>Microorganisms differ in their requirement of gaseous atmospheres for growth as follows:</a:t>
            </a:r>
          </a:p>
          <a:p>
            <a:r>
              <a:rPr lang="en-US" dirty="0"/>
              <a:t>Aerobic microorganisms require oxygen for growth, such as Pseudomonas, </a:t>
            </a:r>
            <a:r>
              <a:rPr lang="en-US" dirty="0" err="1"/>
              <a:t>Psychrobacter</a:t>
            </a:r>
            <a:r>
              <a:rPr lang="en-US" dirty="0"/>
              <a:t>, </a:t>
            </a:r>
            <a:r>
              <a:rPr lang="en-US" dirty="0" err="1"/>
              <a:t>Shevanella</a:t>
            </a:r>
            <a:r>
              <a:rPr lang="en-US" dirty="0"/>
              <a:t>, </a:t>
            </a:r>
            <a:r>
              <a:rPr lang="en-US" dirty="0" err="1"/>
              <a:t>Acinetobacter</a:t>
            </a:r>
            <a:r>
              <a:rPr lang="en-US" dirty="0"/>
              <a:t>/Moraxella, Micrococcus, some species of Bacillus, film yeasts, and molds. The growth inhibition of these microorganisms can be achieved by excluding oxygen from the MA.</a:t>
            </a:r>
          </a:p>
          <a:p>
            <a:r>
              <a:rPr lang="en-US" dirty="0"/>
              <a:t>Microaerophilic microorganisms require low levels of oxygen for growth. Some may require increased levels of carbon dioxide for growth, such as Campylobacter and Lactobacillus.</a:t>
            </a:r>
          </a:p>
          <a:p>
            <a:r>
              <a:rPr lang="en-US" dirty="0"/>
              <a:t>Facultative anaerobic microorganisms are able to grow in the presence or absence of oxygen, such as Escherichia coli, Staphylococcus aureus, Listeria </a:t>
            </a:r>
            <a:r>
              <a:rPr lang="en-US" dirty="0" err="1"/>
              <a:t>monocytogenes</a:t>
            </a:r>
            <a:r>
              <a:rPr lang="en-US" dirty="0"/>
              <a:t>, </a:t>
            </a:r>
            <a:r>
              <a:rPr lang="en-US" dirty="0" err="1"/>
              <a:t>Brochothrix</a:t>
            </a:r>
            <a:r>
              <a:rPr lang="en-US" dirty="0"/>
              <a:t>, Salmonella, Vibrio, </a:t>
            </a:r>
            <a:r>
              <a:rPr lang="en-US" dirty="0" err="1"/>
              <a:t>Aeromonas</a:t>
            </a:r>
            <a:r>
              <a:rPr lang="en-US" dirty="0"/>
              <a:t>, some species of Bacillus, lactobacilli, and fermentative yeasts.</a:t>
            </a:r>
          </a:p>
          <a:p>
            <a:r>
              <a:rPr lang="en-US" dirty="0"/>
              <a:t>Anaerobic microorganisms are inhibited or killed by oxygen, such as Clostridium and Bifidobacterium.</a:t>
            </a:r>
          </a:p>
        </p:txBody>
      </p:sp>
    </p:spTree>
    <p:extLst>
      <p:ext uri="{BB962C8B-B14F-4D97-AF65-F5344CB8AC3E}">
        <p14:creationId xmlns:p14="http://schemas.microsoft.com/office/powerpoint/2010/main" val="3278082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956800" cy="715962"/>
          </a:xfrm>
        </p:spPr>
        <p:txBody>
          <a:bodyPr/>
          <a:lstStyle/>
          <a:p>
            <a:r>
              <a:rPr lang="en-US" dirty="0"/>
              <a:t>Types of modified-atmosphere techniques</a:t>
            </a:r>
          </a:p>
        </p:txBody>
      </p:sp>
      <p:sp>
        <p:nvSpPr>
          <p:cNvPr id="3" name="Content Placeholder 2"/>
          <p:cNvSpPr>
            <a:spLocks noGrp="1"/>
          </p:cNvSpPr>
          <p:nvPr>
            <p:ph sz="quarter" idx="1"/>
          </p:nvPr>
        </p:nvSpPr>
        <p:spPr>
          <a:xfrm>
            <a:off x="609600" y="1219200"/>
            <a:ext cx="10515600" cy="5254752"/>
          </a:xfrm>
        </p:spPr>
        <p:txBody>
          <a:bodyPr>
            <a:normAutofit fontScale="85000" lnSpcReduction="10000"/>
          </a:bodyPr>
          <a:lstStyle/>
          <a:p>
            <a:r>
              <a:rPr lang="en-US" dirty="0"/>
              <a:t>Modification of the atmosphere in a package involves a reduction of oxygen or an increase of the carbon dioxide/nitrogen concentrations, but in some cases an amount of carbon monoxide, ethylene, ethanol or other compounds in the atmosphere can also be used for </a:t>
            </a:r>
            <a:r>
              <a:rPr lang="en-US" dirty="0" err="1"/>
              <a:t>shelflife</a:t>
            </a:r>
            <a:r>
              <a:rPr lang="en-US" dirty="0"/>
              <a:t> extension. </a:t>
            </a:r>
          </a:p>
          <a:p>
            <a:r>
              <a:rPr lang="en-US" dirty="0"/>
              <a:t>MA can be created passively by the respiration of the product inside the package (product MA packaging) or actively by introducing the desired gas mixture (modified atmosphere package, MAP). </a:t>
            </a:r>
          </a:p>
          <a:p>
            <a:r>
              <a:rPr lang="en-US" dirty="0"/>
              <a:t>Other ways of obtaining MA are the use of gas generators and scrubbers to control levels of gases in the storage environment (controlled atmosphere packaging, CAP), evacuation of air from packages (hypobaric storage or vacuum packaging, VP), and addition of chemical systems to packs that absorb or generate gases or volatile compounds (active packaging, AP)</a:t>
            </a:r>
          </a:p>
          <a:p>
            <a:r>
              <a:rPr lang="en-US" dirty="0"/>
              <a:t>Another application of the concept of changing the gas environment is the carbonation of drinking water and soft drinks. </a:t>
            </a:r>
          </a:p>
          <a:p>
            <a:r>
              <a:rPr lang="en-US" dirty="0"/>
              <a:t>Carbonation increases both the shelf life and the safety of the product (</a:t>
            </a:r>
            <a:r>
              <a:rPr lang="en-US" dirty="0" err="1"/>
              <a:t>Molin</a:t>
            </a:r>
            <a:r>
              <a:rPr lang="en-US" dirty="0"/>
              <a:t>, 2000). </a:t>
            </a:r>
          </a:p>
          <a:p>
            <a:r>
              <a:rPr lang="en-US" dirty="0"/>
              <a:t>The concept of high carbon dioxide pressure (5–15 MPa) is used to inactivate microorganisms in liquid foods.</a:t>
            </a:r>
          </a:p>
        </p:txBody>
      </p:sp>
    </p:spTree>
    <p:extLst>
      <p:ext uri="{BB962C8B-B14F-4D97-AF65-F5344CB8AC3E}">
        <p14:creationId xmlns:p14="http://schemas.microsoft.com/office/powerpoint/2010/main" val="3835136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956800" cy="715962"/>
          </a:xfrm>
          <a:solidFill>
            <a:srgbClr val="FFFF00"/>
          </a:solidFill>
        </p:spPr>
        <p:txBody>
          <a:bodyPr/>
          <a:lstStyle/>
          <a:p>
            <a:r>
              <a:rPr lang="en-US" dirty="0">
                <a:solidFill>
                  <a:schemeClr val="tx1"/>
                </a:solidFill>
              </a:rPr>
              <a:t>Choosing particular system?</a:t>
            </a:r>
          </a:p>
        </p:txBody>
      </p:sp>
      <p:sp>
        <p:nvSpPr>
          <p:cNvPr id="3" name="Content Placeholder 2"/>
          <p:cNvSpPr>
            <a:spLocks noGrp="1"/>
          </p:cNvSpPr>
          <p:nvPr>
            <p:ph sz="quarter" idx="1"/>
          </p:nvPr>
        </p:nvSpPr>
        <p:spPr/>
        <p:txBody>
          <a:bodyPr/>
          <a:lstStyle/>
          <a:p>
            <a:pPr marL="0" indent="0">
              <a:buNone/>
            </a:pPr>
            <a:r>
              <a:rPr lang="en-US" dirty="0"/>
              <a:t>The choice of a particular packaging atmosphere depends on many considerations:</a:t>
            </a:r>
          </a:p>
          <a:p>
            <a:r>
              <a:rPr lang="en-US" dirty="0"/>
              <a:t>such as effect on microorganisms, </a:t>
            </a:r>
          </a:p>
          <a:p>
            <a:r>
              <a:rPr lang="en-US" dirty="0"/>
              <a:t>retaining food stability, </a:t>
            </a:r>
          </a:p>
          <a:p>
            <a:r>
              <a:rPr lang="en-US" dirty="0"/>
              <a:t>prevention of oxidative deterioration, </a:t>
            </a:r>
          </a:p>
          <a:p>
            <a:r>
              <a:rPr lang="en-US" dirty="0"/>
              <a:t>inhibition of ripening, and </a:t>
            </a:r>
          </a:p>
          <a:p>
            <a:r>
              <a:rPr lang="en-US" dirty="0"/>
              <a:t>protecting packaging of noncarbonated beverages from collapse. </a:t>
            </a:r>
          </a:p>
          <a:p>
            <a:endParaRPr lang="en-US" dirty="0"/>
          </a:p>
        </p:txBody>
      </p:sp>
    </p:spTree>
    <p:extLst>
      <p:ext uri="{BB962C8B-B14F-4D97-AF65-F5344CB8AC3E}">
        <p14:creationId xmlns:p14="http://schemas.microsoft.com/office/powerpoint/2010/main" val="42349482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956800" cy="639762"/>
          </a:xfrm>
        </p:spPr>
        <p:txBody>
          <a:bodyPr/>
          <a:lstStyle/>
          <a:p>
            <a:r>
              <a:rPr lang="en-US" dirty="0"/>
              <a:t>CAP</a:t>
            </a:r>
          </a:p>
        </p:txBody>
      </p:sp>
      <p:sp>
        <p:nvSpPr>
          <p:cNvPr id="3" name="Content Placeholder 2"/>
          <p:cNvSpPr>
            <a:spLocks noGrp="1"/>
          </p:cNvSpPr>
          <p:nvPr>
            <p:ph sz="quarter" idx="1"/>
          </p:nvPr>
        </p:nvSpPr>
        <p:spPr>
          <a:xfrm>
            <a:off x="609600" y="1219200"/>
            <a:ext cx="10515600" cy="5181600"/>
          </a:xfrm>
        </p:spPr>
        <p:txBody>
          <a:bodyPr>
            <a:normAutofit fontScale="85000" lnSpcReduction="10000"/>
          </a:bodyPr>
          <a:lstStyle/>
          <a:p>
            <a:pPr algn="just"/>
            <a:r>
              <a:rPr lang="en-US" dirty="0"/>
              <a:t>In CAP, the foods are placed into a room or container with a gas or mixture of gases after removal of air from the headspace by vacuum, and the levels of the gases are </a:t>
            </a:r>
            <a:r>
              <a:rPr lang="en-US" dirty="0">
                <a:solidFill>
                  <a:srgbClr val="FF0000"/>
                </a:solidFill>
              </a:rPr>
              <a:t>continuously monitored and adjusted as required throughout storage</a:t>
            </a:r>
            <a:r>
              <a:rPr lang="en-US" dirty="0"/>
              <a:t>.</a:t>
            </a:r>
          </a:p>
          <a:p>
            <a:pPr algn="just"/>
            <a:r>
              <a:rPr lang="en-US" dirty="0"/>
              <a:t>This method is used for </a:t>
            </a:r>
            <a:r>
              <a:rPr lang="en-US" dirty="0">
                <a:solidFill>
                  <a:srgbClr val="FF0000"/>
                </a:solidFill>
              </a:rPr>
              <a:t>bulk storage </a:t>
            </a:r>
            <a:r>
              <a:rPr lang="en-US" dirty="0"/>
              <a:t>or </a:t>
            </a:r>
            <a:r>
              <a:rPr lang="en-US" dirty="0">
                <a:solidFill>
                  <a:srgbClr val="FF0000"/>
                </a:solidFill>
              </a:rPr>
              <a:t>transport</a:t>
            </a:r>
            <a:r>
              <a:rPr lang="en-US" dirty="0"/>
              <a:t> of smaller or larger quantities of foods. </a:t>
            </a:r>
          </a:p>
          <a:p>
            <a:pPr algn="just"/>
            <a:r>
              <a:rPr lang="en-US" dirty="0"/>
              <a:t>Modification of the controlled atmosphere is an </a:t>
            </a:r>
            <a:r>
              <a:rPr lang="en-US" dirty="0">
                <a:solidFill>
                  <a:srgbClr val="FF0000"/>
                </a:solidFill>
              </a:rPr>
              <a:t>expensive technique </a:t>
            </a:r>
            <a:r>
              <a:rPr lang="en-US" dirty="0"/>
              <a:t>and is used for </a:t>
            </a:r>
            <a:r>
              <a:rPr lang="en-US" dirty="0">
                <a:solidFill>
                  <a:srgbClr val="FF0000"/>
                </a:solidFill>
              </a:rPr>
              <a:t>long-term</a:t>
            </a:r>
            <a:r>
              <a:rPr lang="en-US" dirty="0"/>
              <a:t> </a:t>
            </a:r>
            <a:r>
              <a:rPr lang="en-US" dirty="0">
                <a:solidFill>
                  <a:srgbClr val="FF0000"/>
                </a:solidFill>
              </a:rPr>
              <a:t>storage</a:t>
            </a:r>
            <a:r>
              <a:rPr lang="en-US" dirty="0"/>
              <a:t> of foods to maintain their freshness and quality.</a:t>
            </a:r>
          </a:p>
          <a:p>
            <a:pPr algn="just"/>
            <a:r>
              <a:rPr lang="en-US" dirty="0"/>
              <a:t>CAP is used for transportation of foods, particularly </a:t>
            </a:r>
            <a:r>
              <a:rPr lang="en-US" dirty="0">
                <a:solidFill>
                  <a:srgbClr val="FF0000"/>
                </a:solidFill>
              </a:rPr>
              <a:t>fruit and vegetables</a:t>
            </a:r>
            <a:r>
              <a:rPr lang="en-US" dirty="0"/>
              <a:t>, in atmospheres containing </a:t>
            </a:r>
            <a:r>
              <a:rPr lang="en-US" dirty="0">
                <a:solidFill>
                  <a:srgbClr val="FF0000"/>
                </a:solidFill>
              </a:rPr>
              <a:t>reduced oxygen (2–5%) </a:t>
            </a:r>
            <a:r>
              <a:rPr lang="en-US" dirty="0"/>
              <a:t>and </a:t>
            </a:r>
            <a:r>
              <a:rPr lang="en-US" dirty="0">
                <a:solidFill>
                  <a:srgbClr val="FF0000"/>
                </a:solidFill>
              </a:rPr>
              <a:t>increased carbon dioxide (8–10%) </a:t>
            </a:r>
            <a:r>
              <a:rPr lang="en-US" dirty="0"/>
              <a:t>in airtight chilled storage rooms, and shipment of chilled carcasses packed in aluminum foil laminate bags with an atmosphere of 100% carbon dioxide.</a:t>
            </a:r>
          </a:p>
          <a:p>
            <a:pPr algn="just"/>
            <a:r>
              <a:rPr lang="en-US" dirty="0"/>
              <a:t>This storage </a:t>
            </a:r>
            <a:r>
              <a:rPr lang="en-US" dirty="0">
                <a:solidFill>
                  <a:srgbClr val="FF0000"/>
                </a:solidFill>
              </a:rPr>
              <a:t>prevents the respiration </a:t>
            </a:r>
            <a:r>
              <a:rPr lang="en-US" dirty="0"/>
              <a:t>and adverse changes to the sensory and textural properties of foods, and inhibits the growth of certain spoilage microorganisms (such as aerobic bacteria and molds). </a:t>
            </a:r>
          </a:p>
          <a:p>
            <a:pPr algn="just"/>
            <a:r>
              <a:rPr lang="en-US" dirty="0"/>
              <a:t>Growth inhibition is evident both in the </a:t>
            </a:r>
            <a:r>
              <a:rPr lang="en-US" dirty="0">
                <a:solidFill>
                  <a:srgbClr val="FF0000"/>
                </a:solidFill>
              </a:rPr>
              <a:t>extension of the lag phase </a:t>
            </a:r>
            <a:r>
              <a:rPr lang="en-US" dirty="0"/>
              <a:t>and the reduction of maximal biomass formation.</a:t>
            </a:r>
          </a:p>
        </p:txBody>
      </p:sp>
    </p:spTree>
    <p:extLst>
      <p:ext uri="{BB962C8B-B14F-4D97-AF65-F5344CB8AC3E}">
        <p14:creationId xmlns:p14="http://schemas.microsoft.com/office/powerpoint/2010/main" val="1977971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956800" cy="639762"/>
          </a:xfrm>
        </p:spPr>
        <p:txBody>
          <a:bodyPr/>
          <a:lstStyle/>
          <a:p>
            <a:r>
              <a:rPr lang="en-US" dirty="0"/>
              <a:t>MAP</a:t>
            </a:r>
          </a:p>
        </p:txBody>
      </p:sp>
      <p:sp>
        <p:nvSpPr>
          <p:cNvPr id="3" name="Content Placeholder 2"/>
          <p:cNvSpPr>
            <a:spLocks noGrp="1"/>
          </p:cNvSpPr>
          <p:nvPr>
            <p:ph sz="quarter" idx="1"/>
          </p:nvPr>
        </p:nvSpPr>
        <p:spPr>
          <a:xfrm>
            <a:off x="609600" y="1219200"/>
            <a:ext cx="10668000" cy="4873752"/>
          </a:xfrm>
        </p:spPr>
        <p:txBody>
          <a:bodyPr>
            <a:normAutofit fontScale="92500" lnSpcReduction="20000"/>
          </a:bodyPr>
          <a:lstStyle/>
          <a:p>
            <a:pPr algn="just"/>
            <a:r>
              <a:rPr lang="en-US" dirty="0"/>
              <a:t>In MAP, the gas composition within the package is </a:t>
            </a:r>
            <a:r>
              <a:rPr lang="en-US" dirty="0">
                <a:solidFill>
                  <a:srgbClr val="FF0000"/>
                </a:solidFill>
              </a:rPr>
              <a:t>not monitored or adjusted </a:t>
            </a:r>
            <a:r>
              <a:rPr lang="en-US" dirty="0"/>
              <a:t>for changes during storage as CAP. </a:t>
            </a:r>
          </a:p>
          <a:p>
            <a:pPr algn="just"/>
            <a:r>
              <a:rPr lang="en-US" dirty="0">
                <a:solidFill>
                  <a:srgbClr val="FF0000"/>
                </a:solidFill>
              </a:rPr>
              <a:t>One gas or a mixture of gases </a:t>
            </a:r>
            <a:r>
              <a:rPr lang="en-US" dirty="0"/>
              <a:t>is flushed into the package </a:t>
            </a:r>
            <a:r>
              <a:rPr lang="en-US" dirty="0">
                <a:solidFill>
                  <a:srgbClr val="FF0000"/>
                </a:solidFill>
              </a:rPr>
              <a:t>before closing  </a:t>
            </a:r>
            <a:r>
              <a:rPr lang="en-US" dirty="0"/>
              <a:t>depending on the oxygen sensitivity, metabolic activity and stability of the products. </a:t>
            </a:r>
          </a:p>
          <a:p>
            <a:pPr algn="just"/>
            <a:r>
              <a:rPr lang="en-US" dirty="0"/>
              <a:t>The air in the package is removed by </a:t>
            </a:r>
            <a:r>
              <a:rPr lang="en-US" dirty="0">
                <a:solidFill>
                  <a:srgbClr val="FF0000"/>
                </a:solidFill>
              </a:rPr>
              <a:t>vacuum before gas flushing</a:t>
            </a:r>
            <a:r>
              <a:rPr lang="en-US" dirty="0"/>
              <a:t>. </a:t>
            </a:r>
          </a:p>
          <a:p>
            <a:pPr algn="just"/>
            <a:r>
              <a:rPr lang="en-US" dirty="0"/>
              <a:t>Products sensitive to oxygen or products with a low level of respiratory activity are packed with a gas mixture composed of low oxygen and moderately high carbon dioxide. </a:t>
            </a:r>
          </a:p>
          <a:p>
            <a:pPr algn="just"/>
            <a:r>
              <a:rPr lang="en-US" dirty="0"/>
              <a:t>After closing the package, </a:t>
            </a:r>
            <a:r>
              <a:rPr lang="en-US" dirty="0">
                <a:solidFill>
                  <a:srgbClr val="FF0000"/>
                </a:solidFill>
              </a:rPr>
              <a:t>respiration of the product will decrease oxygen and increase carbon dioxide in the package.</a:t>
            </a:r>
          </a:p>
          <a:p>
            <a:pPr algn="just"/>
            <a:r>
              <a:rPr lang="en-US" dirty="0"/>
              <a:t>The composition of the gas atmosphere changes during storage as a result of product and microbial respiration, dissolution of carbon dioxide into the aqueous phase, and gas diffusion through the foods and the package materials.</a:t>
            </a:r>
            <a:br>
              <a:rPr lang="en-US" b="1" dirty="0"/>
            </a:br>
            <a:endParaRPr lang="en-US" dirty="0"/>
          </a:p>
        </p:txBody>
      </p:sp>
    </p:spTree>
    <p:extLst>
      <p:ext uri="{BB962C8B-B14F-4D97-AF65-F5344CB8AC3E}">
        <p14:creationId xmlns:p14="http://schemas.microsoft.com/office/powerpoint/2010/main" val="1331481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715</TotalTime>
  <Words>2478</Words>
  <Application>Microsoft Office PowerPoint</Application>
  <PresentationFormat>Widescreen</PresentationFormat>
  <Paragraphs>145</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Century Schoolbook</vt:lpstr>
      <vt:lpstr>Wingdings</vt:lpstr>
      <vt:lpstr>Wingdings 2</vt:lpstr>
      <vt:lpstr>Oriel</vt:lpstr>
      <vt:lpstr>Modified-Atmosphere Storage of Foods</vt:lpstr>
      <vt:lpstr>Introduction</vt:lpstr>
      <vt:lpstr>Modified atmosphere</vt:lpstr>
      <vt:lpstr>Modified atmosphere</vt:lpstr>
      <vt:lpstr>gaseous atmospheres for Microbial growth</vt:lpstr>
      <vt:lpstr>Types of modified-atmosphere techniques</vt:lpstr>
      <vt:lpstr>Choosing particular system?</vt:lpstr>
      <vt:lpstr>CAP</vt:lpstr>
      <vt:lpstr>MAP</vt:lpstr>
      <vt:lpstr>MAP</vt:lpstr>
      <vt:lpstr>Respiration</vt:lpstr>
      <vt:lpstr>VP</vt:lpstr>
      <vt:lpstr>VP</vt:lpstr>
      <vt:lpstr>AP</vt:lpstr>
      <vt:lpstr>AP</vt:lpstr>
      <vt:lpstr>Gases used for modification of atmosphere</vt:lpstr>
      <vt:lpstr>Carbon dioxide</vt:lpstr>
      <vt:lpstr>oxygen</vt:lpstr>
      <vt:lpstr>Nitrogen</vt:lpstr>
      <vt:lpstr>Carbon monoxide</vt:lpstr>
      <vt:lpstr>Argon</vt:lpstr>
      <vt:lpstr>Other gases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Drying:</dc:title>
  <dc:creator>Administrator</dc:creator>
  <cp:lastModifiedBy>HP</cp:lastModifiedBy>
  <cp:revision>71</cp:revision>
  <dcterms:created xsi:type="dcterms:W3CDTF">2006-08-16T00:00:00Z</dcterms:created>
  <dcterms:modified xsi:type="dcterms:W3CDTF">2021-04-13T08:18:45Z</dcterms:modified>
</cp:coreProperties>
</file>