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4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0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62032" y="825498"/>
            <a:ext cx="6863014" cy="603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6585" y="721812"/>
            <a:ext cx="4676879" cy="537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485220" y="971"/>
            <a:ext cx="5658779" cy="5130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22731" y="5623559"/>
            <a:ext cx="5635752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94661" y="1988007"/>
            <a:ext cx="5154676" cy="1104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62032" y="825498"/>
            <a:ext cx="6863014" cy="603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6585" y="721812"/>
            <a:ext cx="4676879" cy="537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485220" y="971"/>
            <a:ext cx="5658779" cy="5130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313687" y="2912363"/>
            <a:ext cx="1362456" cy="1331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00811" y="2171700"/>
            <a:ext cx="5920740" cy="12131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057400" y="3471672"/>
            <a:ext cx="3872484" cy="4389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62032" y="825498"/>
            <a:ext cx="6863014" cy="6032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6585" y="721812"/>
            <a:ext cx="4676879" cy="537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485220" y="971"/>
            <a:ext cx="5658779" cy="5130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2627" y="601217"/>
            <a:ext cx="6894830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2627" y="1881632"/>
            <a:ext cx="6507480" cy="3034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20" Type="http://schemas.openxmlformats.org/officeDocument/2006/relationships/image" Target="../media/image14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19" Type="http://schemas.openxmlformats.org/officeDocument/2006/relationships/image" Target="../media/image144.jp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100.png"/><Relationship Id="rId16" Type="http://schemas.openxmlformats.org/officeDocument/2006/relationships/image" Target="../media/image1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4" Type="http://schemas.openxmlformats.org/officeDocument/2006/relationships/image" Target="../media/image88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3.png"/><Relationship Id="rId3" Type="http://schemas.openxmlformats.org/officeDocument/2006/relationships/image" Target="../media/image101.png"/><Relationship Id="rId7" Type="http://schemas.openxmlformats.org/officeDocument/2006/relationships/image" Target="../media/image118.png"/><Relationship Id="rId12" Type="http://schemas.openxmlformats.org/officeDocument/2006/relationships/image" Target="../media/image122.png"/><Relationship Id="rId2" Type="http://schemas.openxmlformats.org/officeDocument/2006/relationships/image" Target="../media/image114.png"/><Relationship Id="rId16" Type="http://schemas.openxmlformats.org/officeDocument/2006/relationships/image" Target="../media/image1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11" Type="http://schemas.openxmlformats.org/officeDocument/2006/relationships/image" Target="../media/image23.png"/><Relationship Id="rId5" Type="http://schemas.openxmlformats.org/officeDocument/2006/relationships/image" Target="../media/image116.png"/><Relationship Id="rId15" Type="http://schemas.openxmlformats.org/officeDocument/2006/relationships/image" Target="../media/image125.jp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6507480" cy="830997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</a:t>
            </a:r>
            <a:r>
              <a:rPr lang="en-US" sz="5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entilation</a:t>
            </a:r>
            <a:endParaRPr lang="en-US" sz="5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4725453"/>
            <a:ext cx="5257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Humyra</a:t>
            </a:r>
            <a:r>
              <a:rPr lang="en-US" sz="40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Nowshin</a:t>
            </a:r>
            <a:endParaRPr lang="en-US" sz="4000" i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2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Lecturer</a:t>
            </a:r>
          </a:p>
          <a:p>
            <a:r>
              <a:rPr lang="en-US" sz="2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Dept. of Nutrition &amp; Food Engineering</a:t>
            </a:r>
          </a:p>
          <a:p>
            <a:r>
              <a:rPr lang="en-US" sz="2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Daffodil International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1959" y="59435"/>
            <a:ext cx="4493260" cy="460375"/>
            <a:chOff x="441959" y="59435"/>
            <a:chExt cx="4493260" cy="460375"/>
          </a:xfrm>
        </p:grpSpPr>
        <p:sp>
          <p:nvSpPr>
            <p:cNvPr id="3" name="object 3"/>
            <p:cNvSpPr/>
            <p:nvPr/>
          </p:nvSpPr>
          <p:spPr>
            <a:xfrm>
              <a:off x="441959" y="59435"/>
              <a:ext cx="4492752" cy="4389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5883" y="420624"/>
              <a:ext cx="4212336" cy="99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13587" y="827532"/>
            <a:ext cx="7809230" cy="2039620"/>
            <a:chOff x="513587" y="827532"/>
            <a:chExt cx="7809230" cy="2039620"/>
          </a:xfrm>
        </p:grpSpPr>
        <p:sp>
          <p:nvSpPr>
            <p:cNvPr id="6" name="object 6"/>
            <p:cNvSpPr/>
            <p:nvPr/>
          </p:nvSpPr>
          <p:spPr>
            <a:xfrm>
              <a:off x="513587" y="978408"/>
              <a:ext cx="370331" cy="281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7991" y="827532"/>
              <a:ext cx="7568183" cy="4389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7991" y="1147572"/>
              <a:ext cx="3288791" cy="4389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27120" y="1147572"/>
              <a:ext cx="1144524" cy="4389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1979" y="1147572"/>
              <a:ext cx="3128772" cy="4389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7991" y="1467612"/>
              <a:ext cx="6641592" cy="4389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7991" y="1787652"/>
              <a:ext cx="7389876" cy="4389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7991" y="2107692"/>
              <a:ext cx="1158239" cy="4389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96568" y="2107692"/>
              <a:ext cx="1377695" cy="4389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4599" y="2107692"/>
              <a:ext cx="5807963" cy="4389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7991" y="2427732"/>
              <a:ext cx="2799587" cy="4389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37915" y="2427732"/>
              <a:ext cx="434340" cy="4389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5985" y="125095"/>
            <a:ext cx="7472045" cy="27443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MECHANICAL </a:t>
            </a:r>
            <a:r>
              <a:rPr sz="21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INLET &amp;</a:t>
            </a:r>
            <a:r>
              <a:rPr sz="2100" u="heavy" spc="-1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1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EXTRACT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50" dirty="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</a:pPr>
            <a:r>
              <a:rPr sz="1250" spc="2195" dirty="0">
                <a:solidFill>
                  <a:srgbClr val="FFFFFF"/>
                </a:solidFill>
                <a:latin typeface="Wingdings"/>
                <a:cs typeface="Wingdings"/>
              </a:rPr>
              <a:t></a:t>
            </a:r>
            <a:r>
              <a:rPr sz="125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provides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best possible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system of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ventilation, but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it  </a:t>
            </a:r>
            <a:r>
              <a:rPr lang="en-US" sz="2100" spc="-525" dirty="0" smtClean="0">
                <a:solidFill>
                  <a:srgbClr val="FFFFFF"/>
                </a:solidFill>
                <a:latin typeface="Arial"/>
                <a:cs typeface="Arial"/>
              </a:rPr>
              <a:t>I a</a:t>
            </a:r>
            <a:r>
              <a:rPr sz="2100" spc="-5" dirty="0" smtClean="0">
                <a:solidFill>
                  <a:srgbClr val="FFFFFF"/>
                </a:solidFill>
                <a:latin typeface="Arial"/>
                <a:cs typeface="Arial"/>
              </a:rPr>
              <a:t>lso </a:t>
            </a:r>
            <a:r>
              <a:rPr sz="2100" dirty="0" smtClean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expensive and is used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many types of  buildings including cinemas, theatres, offices, lecture  theatres, dance halls, restaurants, departmental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stores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sports centers.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system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is essential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operating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theatres  and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sterilizing</a:t>
            </a:r>
            <a:r>
              <a:rPr sz="2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rooms.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8288" y="2708921"/>
            <a:ext cx="8700770" cy="3935729"/>
            <a:chOff x="18288" y="2708921"/>
            <a:chExt cx="8700770" cy="3935729"/>
          </a:xfrm>
        </p:grpSpPr>
        <p:sp>
          <p:nvSpPr>
            <p:cNvPr id="20" name="object 20"/>
            <p:cNvSpPr/>
            <p:nvPr/>
          </p:nvSpPr>
          <p:spPr>
            <a:xfrm>
              <a:off x="18288" y="5983223"/>
              <a:ext cx="5745480" cy="66141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24272" y="5983223"/>
              <a:ext cx="675131" cy="66141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59908" y="5983223"/>
              <a:ext cx="2593847" cy="66141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3532" y="3212934"/>
              <a:ext cx="4112133" cy="295236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88027" y="2708921"/>
              <a:ext cx="3930642" cy="325144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58267" y="6201092"/>
            <a:ext cx="7423784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4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SYSTEM OF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VENTILATION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-Mechanical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76"/>
            <a:ext cx="9144000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6741" y="889253"/>
            <a:ext cx="67049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</a:pPr>
            <a:r>
              <a:rPr sz="1250" spc="2195" dirty="0">
                <a:latin typeface="Wingdings"/>
                <a:cs typeface="Wingdings"/>
              </a:rPr>
              <a:t></a:t>
            </a:r>
            <a:r>
              <a:rPr sz="1250" spc="459" dirty="0">
                <a:latin typeface="Times New Roman"/>
                <a:cs typeface="Times New Roman"/>
              </a:rPr>
              <a:t> </a:t>
            </a:r>
            <a:r>
              <a:rPr spc="-5" dirty="0"/>
              <a:t>Definition </a:t>
            </a:r>
            <a:r>
              <a:rPr dirty="0"/>
              <a:t>- </a:t>
            </a:r>
            <a:r>
              <a:rPr spc="-5" dirty="0"/>
              <a:t>a means </a:t>
            </a:r>
            <a:r>
              <a:rPr dirty="0"/>
              <a:t>of </a:t>
            </a:r>
            <a:r>
              <a:rPr spc="-5" dirty="0"/>
              <a:t>changing </a:t>
            </a:r>
            <a:r>
              <a:rPr dirty="0"/>
              <a:t>the </a:t>
            </a:r>
            <a:r>
              <a:rPr spc="-5" dirty="0"/>
              <a:t>air in an </a:t>
            </a:r>
            <a:r>
              <a:rPr spc="-280" dirty="0"/>
              <a:t>enclosed  </a:t>
            </a:r>
            <a:r>
              <a:rPr spc="-5" dirty="0"/>
              <a:t>space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: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4359" y="6070090"/>
            <a:ext cx="6562344" cy="661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4339" y="6176264"/>
            <a:ext cx="6048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VENTILATION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REQUIREMENTS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5541" y="1700783"/>
            <a:ext cx="1981200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800" y="2895663"/>
            <a:ext cx="2286000" cy="646430"/>
          </a:xfrm>
          <a:prstGeom prst="rect">
            <a:avLst/>
          </a:prstGeom>
          <a:solidFill>
            <a:srgbClr val="FFFFFF"/>
          </a:solidFill>
          <a:ln w="19050">
            <a:solidFill>
              <a:srgbClr val="4F81BC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 marR="324485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Keep </a:t>
            </a:r>
            <a:r>
              <a:rPr sz="1800" dirty="0">
                <a:latin typeface="Arial"/>
                <a:cs typeface="Arial"/>
              </a:rPr>
              <a:t>fresh </a:t>
            </a:r>
            <a:r>
              <a:rPr sz="1800" spc="-5" dirty="0">
                <a:latin typeface="Arial"/>
                <a:cs typeface="Arial"/>
              </a:rPr>
              <a:t>air </a:t>
            </a:r>
            <a:r>
              <a:rPr sz="1800" dirty="0">
                <a:latin typeface="Arial"/>
                <a:cs typeface="Arial"/>
              </a:rPr>
              <a:t>for  </a:t>
            </a:r>
            <a:r>
              <a:rPr sz="1800" spc="-5" dirty="0">
                <a:latin typeface="Arial"/>
                <a:cs typeface="Arial"/>
              </a:rPr>
              <a:t>respiratory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system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01442" y="1686432"/>
            <a:ext cx="1905000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01442" y="3270478"/>
            <a:ext cx="2416175" cy="646430"/>
          </a:xfrm>
          <a:prstGeom prst="rect">
            <a:avLst/>
          </a:prstGeom>
          <a:solidFill>
            <a:srgbClr val="FFFFFF"/>
          </a:solidFill>
          <a:ln w="19050">
            <a:solidFill>
              <a:srgbClr val="4F81BC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108585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Preserve correct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level 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Oxygen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air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78347" y="1589913"/>
            <a:ext cx="2809875" cy="1628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80684" y="2710624"/>
            <a:ext cx="2583180" cy="370205"/>
          </a:xfrm>
          <a:prstGeom prst="rect">
            <a:avLst/>
          </a:prstGeom>
          <a:solidFill>
            <a:srgbClr val="FFFFFF"/>
          </a:solidFill>
          <a:ln w="19050">
            <a:solidFill>
              <a:srgbClr val="4F81BC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Control Carbon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Dioxide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" y="3962400"/>
            <a:ext cx="2628900" cy="1733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9075" y="4644199"/>
            <a:ext cx="2800350" cy="370205"/>
          </a:xfrm>
          <a:prstGeom prst="rect">
            <a:avLst/>
          </a:prstGeom>
          <a:solidFill>
            <a:srgbClr val="FFFFFF"/>
          </a:solidFill>
          <a:ln w="19050">
            <a:solidFill>
              <a:srgbClr val="4F81BC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Arial"/>
                <a:cs typeface="Arial"/>
              </a:rPr>
              <a:t>Control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moisture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level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53866" y="3990175"/>
            <a:ext cx="2238375" cy="2047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35984" y="4274375"/>
            <a:ext cx="2545080" cy="370205"/>
          </a:xfrm>
          <a:prstGeom prst="rect">
            <a:avLst/>
          </a:prstGeom>
          <a:solidFill>
            <a:srgbClr val="FFFFFF"/>
          </a:solidFill>
          <a:ln w="19050">
            <a:solidFill>
              <a:srgbClr val="4F81BC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latin typeface="Arial"/>
                <a:cs typeface="Arial"/>
              </a:rPr>
              <a:t>Lowering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heat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level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72200" y="3657600"/>
            <a:ext cx="2143125" cy="21431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48400" y="4089272"/>
            <a:ext cx="2633980" cy="368300"/>
          </a:xfrm>
          <a:prstGeom prst="rect">
            <a:avLst/>
          </a:prstGeom>
          <a:solidFill>
            <a:srgbClr val="FFFFFF"/>
          </a:solidFill>
          <a:ln w="19050">
            <a:solidFill>
              <a:srgbClr val="4F81BC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Remove dust 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odors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2772" y="1266444"/>
            <a:ext cx="7527290" cy="1079500"/>
            <a:chOff x="842772" y="1266444"/>
            <a:chExt cx="7527290" cy="1079500"/>
          </a:xfrm>
        </p:grpSpPr>
        <p:sp>
          <p:nvSpPr>
            <p:cNvPr id="3" name="object 3"/>
            <p:cNvSpPr/>
            <p:nvPr/>
          </p:nvSpPr>
          <p:spPr>
            <a:xfrm>
              <a:off x="842772" y="1418844"/>
              <a:ext cx="370331" cy="281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7176" y="1266444"/>
              <a:ext cx="7342632" cy="4389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7176" y="1586484"/>
              <a:ext cx="638556" cy="438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06068" y="1586484"/>
              <a:ext cx="1924812" cy="4389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71216" y="1586484"/>
              <a:ext cx="4192524" cy="4389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7176" y="1906524"/>
              <a:ext cx="3031236" cy="4389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98748" y="1906524"/>
              <a:ext cx="434339" cy="4389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42772" y="2290572"/>
            <a:ext cx="7068820" cy="759460"/>
            <a:chOff x="842772" y="2290572"/>
            <a:chExt cx="7068820" cy="759460"/>
          </a:xfrm>
        </p:grpSpPr>
        <p:sp>
          <p:nvSpPr>
            <p:cNvPr id="11" name="object 11"/>
            <p:cNvSpPr/>
            <p:nvPr/>
          </p:nvSpPr>
          <p:spPr>
            <a:xfrm>
              <a:off x="842772" y="2442972"/>
              <a:ext cx="370331" cy="281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7176" y="2290572"/>
              <a:ext cx="6883908" cy="4389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7176" y="2610612"/>
              <a:ext cx="1231391" cy="4389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98904" y="2610612"/>
              <a:ext cx="1664208" cy="4389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03448" y="2610612"/>
              <a:ext cx="1144524" cy="4389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88307" y="2610612"/>
              <a:ext cx="434339" cy="4389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842772" y="2994660"/>
            <a:ext cx="6906895" cy="759460"/>
            <a:chOff x="842772" y="2994660"/>
            <a:chExt cx="6906895" cy="759460"/>
          </a:xfrm>
        </p:grpSpPr>
        <p:sp>
          <p:nvSpPr>
            <p:cNvPr id="18" name="object 18"/>
            <p:cNvSpPr/>
            <p:nvPr/>
          </p:nvSpPr>
          <p:spPr>
            <a:xfrm>
              <a:off x="842772" y="3147060"/>
              <a:ext cx="370331" cy="281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7176" y="2994660"/>
              <a:ext cx="6277356" cy="4389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44868" y="2994660"/>
              <a:ext cx="804672" cy="4389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7176" y="3314700"/>
              <a:ext cx="1039368" cy="4389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06880" y="3314700"/>
              <a:ext cx="5193792" cy="43891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41007" y="3314700"/>
              <a:ext cx="434340" cy="4389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24864" y="1333246"/>
            <a:ext cx="719137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</a:pPr>
            <a:r>
              <a:rPr sz="1250" spc="2195" dirty="0">
                <a:solidFill>
                  <a:srgbClr val="FFFFFF"/>
                </a:solidFill>
                <a:latin typeface="Wingdings"/>
                <a:cs typeface="Wingdings"/>
              </a:rPr>
              <a:t></a:t>
            </a:r>
            <a:r>
              <a:rPr sz="1250" spc="4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Requirements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an acceptable amount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fresh air </a:t>
            </a:r>
            <a:r>
              <a:rPr sz="2100" spc="-370" dirty="0">
                <a:solidFill>
                  <a:srgbClr val="FFFFFF"/>
                </a:solidFill>
                <a:latin typeface="Arial"/>
                <a:cs typeface="Arial"/>
              </a:rPr>
              <a:t>supply 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in buildings will vary depending on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nature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occupation and</a:t>
            </a:r>
            <a:r>
              <a:rPr sz="2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activity.</a:t>
            </a:r>
            <a:endParaRPr sz="21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924864" y="2357450"/>
            <a:ext cx="673227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2205" dirty="0">
                <a:latin typeface="Wingdings"/>
                <a:cs typeface="Wingdings"/>
              </a:rPr>
              <a:t></a:t>
            </a:r>
            <a:r>
              <a:rPr sz="1250" spc="425" dirty="0">
                <a:latin typeface="Times New Roman"/>
                <a:cs typeface="Times New Roman"/>
              </a:rPr>
              <a:t> </a:t>
            </a:r>
            <a:r>
              <a:rPr dirty="0"/>
              <a:t>Air </a:t>
            </a:r>
            <a:r>
              <a:rPr spc="-5" dirty="0"/>
              <a:t>changes per hour </a:t>
            </a:r>
            <a:r>
              <a:rPr dirty="0"/>
              <a:t>or </a:t>
            </a:r>
            <a:r>
              <a:rPr spc="-5" dirty="0"/>
              <a:t>ventilation rate </a:t>
            </a:r>
            <a:r>
              <a:rPr dirty="0"/>
              <a:t>is the </a:t>
            </a:r>
            <a:r>
              <a:rPr spc="-240" dirty="0"/>
              <a:t>preferred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24864" y="2613787"/>
            <a:ext cx="6570980" cy="11137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600"/>
              </a:spcBef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criteria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for system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design.</a:t>
            </a:r>
            <a:endParaRPr sz="21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505"/>
              </a:spcBef>
            </a:pPr>
            <a:r>
              <a:rPr sz="1250" spc="2195" dirty="0">
                <a:solidFill>
                  <a:srgbClr val="FFFFFF"/>
                </a:solidFill>
                <a:latin typeface="Wingdings"/>
                <a:cs typeface="Wingdings"/>
              </a:rPr>
              <a:t></a:t>
            </a:r>
            <a:r>
              <a:rPr sz="1250" spc="3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calculated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by dividing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quantity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air by  </a:t>
            </a:r>
            <a:r>
              <a:rPr sz="2100" spc="-68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room volume and multiplying by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occupancy.</a:t>
            </a:r>
            <a:endParaRPr sz="21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6324" y="5768340"/>
            <a:ext cx="6562344" cy="6614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6303" y="5874511"/>
            <a:ext cx="6048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VENTILATION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REQUIREMENTS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02030" y="4211573"/>
            <a:ext cx="8096250" cy="1219200"/>
            <a:chOff x="602030" y="4211573"/>
            <a:chExt cx="8096250" cy="1219200"/>
          </a:xfrm>
        </p:grpSpPr>
        <p:sp>
          <p:nvSpPr>
            <p:cNvPr id="30" name="object 30"/>
            <p:cNvSpPr/>
            <p:nvPr/>
          </p:nvSpPr>
          <p:spPr>
            <a:xfrm>
              <a:off x="611555" y="4221098"/>
              <a:ext cx="8077200" cy="1200150"/>
            </a:xfrm>
            <a:custGeom>
              <a:avLst/>
              <a:gdLst/>
              <a:ahLst/>
              <a:cxnLst/>
              <a:rect l="l" t="t" r="r" b="b"/>
              <a:pathLst>
                <a:path w="8077200" h="1200150">
                  <a:moveTo>
                    <a:pt x="8077200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8077200" y="1200150"/>
                  </a:lnTo>
                  <a:lnTo>
                    <a:pt x="807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1555" y="4221098"/>
              <a:ext cx="8077200" cy="1200150"/>
            </a:xfrm>
            <a:custGeom>
              <a:avLst/>
              <a:gdLst/>
              <a:ahLst/>
              <a:cxnLst/>
              <a:rect l="l" t="t" r="r" b="b"/>
              <a:pathLst>
                <a:path w="8077200" h="1200150">
                  <a:moveTo>
                    <a:pt x="0" y="1200150"/>
                  </a:moveTo>
                  <a:lnTo>
                    <a:pt x="8077200" y="1200150"/>
                  </a:lnTo>
                  <a:lnTo>
                    <a:pt x="8077200" y="0"/>
                  </a:lnTo>
                  <a:lnTo>
                    <a:pt x="0" y="0"/>
                  </a:lnTo>
                  <a:lnTo>
                    <a:pt x="0" y="1200150"/>
                  </a:lnTo>
                  <a:close/>
                </a:path>
              </a:pathLst>
            </a:custGeom>
            <a:ln w="1905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03173" y="4248734"/>
            <a:ext cx="21316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Air </a:t>
            </a:r>
            <a:r>
              <a:rPr sz="1800" spc="-10" dirty="0">
                <a:latin typeface="Arial"/>
                <a:cs typeface="Arial"/>
              </a:rPr>
              <a:t>changes per hour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46653" y="4248734"/>
            <a:ext cx="32931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820545" algn="l"/>
                <a:tab pos="2189480" algn="l"/>
              </a:tabLst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quan</a:t>
            </a:r>
            <a:r>
              <a:rPr sz="1800" dirty="0">
                <a:latin typeface="Arial"/>
                <a:cs typeface="Arial"/>
              </a:rPr>
              <a:t>tity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ir	x	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cc</a:t>
            </a:r>
            <a:r>
              <a:rPr sz="1800" spc="-10" dirty="0">
                <a:latin typeface="Arial"/>
                <a:cs typeface="Arial"/>
              </a:rPr>
              <a:t>upan</a:t>
            </a:r>
            <a:r>
              <a:rPr sz="1800" dirty="0">
                <a:latin typeface="Arial"/>
                <a:cs typeface="Arial"/>
              </a:rPr>
              <a:t>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99636" y="4797679"/>
            <a:ext cx="1331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room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volume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635883" y="4653153"/>
            <a:ext cx="3528695" cy="0"/>
          </a:xfrm>
          <a:custGeom>
            <a:avLst/>
            <a:gdLst/>
            <a:ahLst/>
            <a:cxnLst/>
            <a:rect l="l" t="t" r="r" b="b"/>
            <a:pathLst>
              <a:path w="3528695">
                <a:moveTo>
                  <a:pt x="0" y="0"/>
                </a:moveTo>
                <a:lnTo>
                  <a:pt x="3528441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406" y="5730341"/>
            <a:ext cx="51225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SYSTEM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VENTILATION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78102" y="1441958"/>
            <a:ext cx="6796405" cy="2729865"/>
            <a:chOff x="1178102" y="1441958"/>
            <a:chExt cx="6796405" cy="2729865"/>
          </a:xfrm>
        </p:grpSpPr>
        <p:sp>
          <p:nvSpPr>
            <p:cNvPr id="4" name="object 4"/>
            <p:cNvSpPr/>
            <p:nvPr/>
          </p:nvSpPr>
          <p:spPr>
            <a:xfrm>
              <a:off x="1187627" y="1451483"/>
              <a:ext cx="6777355" cy="2710815"/>
            </a:xfrm>
            <a:custGeom>
              <a:avLst/>
              <a:gdLst/>
              <a:ahLst/>
              <a:cxnLst/>
              <a:rect l="l" t="t" r="r" b="b"/>
              <a:pathLst>
                <a:path w="6777355" h="2710815">
                  <a:moveTo>
                    <a:pt x="6506047" y="1807209"/>
                  </a:moveTo>
                  <a:lnTo>
                    <a:pt x="3176727" y="1807209"/>
                  </a:lnTo>
                  <a:lnTo>
                    <a:pt x="3176727" y="2146045"/>
                  </a:lnTo>
                  <a:lnTo>
                    <a:pt x="3205654" y="2203120"/>
                  </a:lnTo>
                  <a:lnTo>
                    <a:pt x="3238782" y="2225992"/>
                  </a:lnTo>
                  <a:lnTo>
                    <a:pt x="3281657" y="2243657"/>
                  </a:lnTo>
                  <a:lnTo>
                    <a:pt x="3332258" y="2255042"/>
                  </a:lnTo>
                  <a:lnTo>
                    <a:pt x="3388563" y="2259075"/>
                  </a:lnTo>
                  <a:lnTo>
                    <a:pt x="5421579" y="2259075"/>
                  </a:lnTo>
                  <a:lnTo>
                    <a:pt x="5421579" y="2710815"/>
                  </a:lnTo>
                  <a:lnTo>
                    <a:pt x="6506047" y="1807209"/>
                  </a:lnTo>
                  <a:close/>
                </a:path>
                <a:path w="6777355" h="2710815">
                  <a:moveTo>
                    <a:pt x="1355420" y="0"/>
                  </a:moveTo>
                  <a:lnTo>
                    <a:pt x="0" y="1129538"/>
                  </a:lnTo>
                  <a:lnTo>
                    <a:pt x="1355420" y="2259075"/>
                  </a:lnTo>
                  <a:lnTo>
                    <a:pt x="1355420" y="1807209"/>
                  </a:lnTo>
                  <a:lnTo>
                    <a:pt x="6506047" y="1807209"/>
                  </a:lnTo>
                  <a:lnTo>
                    <a:pt x="6777050" y="1581403"/>
                  </a:lnTo>
                  <a:lnTo>
                    <a:pt x="5963676" y="903604"/>
                  </a:lnTo>
                  <a:lnTo>
                    <a:pt x="3388563" y="903604"/>
                  </a:lnTo>
                  <a:lnTo>
                    <a:pt x="3332258" y="899572"/>
                  </a:lnTo>
                  <a:lnTo>
                    <a:pt x="3281657" y="888190"/>
                  </a:lnTo>
                  <a:lnTo>
                    <a:pt x="3238782" y="870537"/>
                  </a:lnTo>
                  <a:lnTo>
                    <a:pt x="3205654" y="847687"/>
                  </a:lnTo>
                  <a:lnTo>
                    <a:pt x="3176727" y="790701"/>
                  </a:lnTo>
                  <a:lnTo>
                    <a:pt x="3184296" y="760687"/>
                  </a:lnTo>
                  <a:lnTo>
                    <a:pt x="3238782" y="710866"/>
                  </a:lnTo>
                  <a:lnTo>
                    <a:pt x="3281657" y="693213"/>
                  </a:lnTo>
                  <a:lnTo>
                    <a:pt x="3332258" y="681831"/>
                  </a:lnTo>
                  <a:lnTo>
                    <a:pt x="3444858" y="673756"/>
                  </a:lnTo>
                  <a:lnTo>
                    <a:pt x="3495436" y="662352"/>
                  </a:lnTo>
                  <a:lnTo>
                    <a:pt x="3538280" y="644667"/>
                  </a:lnTo>
                  <a:lnTo>
                    <a:pt x="3571377" y="621787"/>
                  </a:lnTo>
                  <a:lnTo>
                    <a:pt x="3592712" y="594793"/>
                  </a:lnTo>
                  <a:lnTo>
                    <a:pt x="3600272" y="564768"/>
                  </a:lnTo>
                  <a:lnTo>
                    <a:pt x="3592712" y="534754"/>
                  </a:lnTo>
                  <a:lnTo>
                    <a:pt x="3538280" y="484933"/>
                  </a:lnTo>
                  <a:lnTo>
                    <a:pt x="3495436" y="467280"/>
                  </a:lnTo>
                  <a:lnTo>
                    <a:pt x="3444858" y="455898"/>
                  </a:lnTo>
                  <a:lnTo>
                    <a:pt x="3388563" y="451865"/>
                  </a:lnTo>
                  <a:lnTo>
                    <a:pt x="1355420" y="451865"/>
                  </a:lnTo>
                  <a:lnTo>
                    <a:pt x="1355420" y="0"/>
                  </a:lnTo>
                  <a:close/>
                </a:path>
                <a:path w="6777355" h="2710815">
                  <a:moveTo>
                    <a:pt x="5421579" y="451865"/>
                  </a:moveTo>
                  <a:lnTo>
                    <a:pt x="5421579" y="903604"/>
                  </a:lnTo>
                  <a:lnTo>
                    <a:pt x="5963676" y="903604"/>
                  </a:lnTo>
                  <a:lnTo>
                    <a:pt x="5421579" y="4518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64355" y="2016252"/>
              <a:ext cx="423545" cy="339090"/>
            </a:xfrm>
            <a:custGeom>
              <a:avLst/>
              <a:gdLst/>
              <a:ahLst/>
              <a:cxnLst/>
              <a:rect l="l" t="t" r="r" b="b"/>
              <a:pathLst>
                <a:path w="423545" h="339089">
                  <a:moveTo>
                    <a:pt x="423545" y="0"/>
                  </a:moveTo>
                  <a:lnTo>
                    <a:pt x="394650" y="57018"/>
                  </a:lnTo>
                  <a:lnTo>
                    <a:pt x="361553" y="79898"/>
                  </a:lnTo>
                  <a:lnTo>
                    <a:pt x="318708" y="97583"/>
                  </a:lnTo>
                  <a:lnTo>
                    <a:pt x="268131" y="108987"/>
                  </a:lnTo>
                  <a:lnTo>
                    <a:pt x="155530" y="117062"/>
                  </a:lnTo>
                  <a:lnTo>
                    <a:pt x="104930" y="128444"/>
                  </a:lnTo>
                  <a:lnTo>
                    <a:pt x="62055" y="146097"/>
                  </a:lnTo>
                  <a:lnTo>
                    <a:pt x="28927" y="168947"/>
                  </a:lnTo>
                  <a:lnTo>
                    <a:pt x="7568" y="195918"/>
                  </a:lnTo>
                  <a:lnTo>
                    <a:pt x="0" y="225933"/>
                  </a:lnTo>
                  <a:lnTo>
                    <a:pt x="7568" y="255947"/>
                  </a:lnTo>
                  <a:lnTo>
                    <a:pt x="62055" y="305768"/>
                  </a:lnTo>
                  <a:lnTo>
                    <a:pt x="104930" y="323421"/>
                  </a:lnTo>
                  <a:lnTo>
                    <a:pt x="155530" y="334803"/>
                  </a:lnTo>
                  <a:lnTo>
                    <a:pt x="211836" y="338836"/>
                  </a:lnTo>
                  <a:lnTo>
                    <a:pt x="423545" y="338836"/>
                  </a:lnTo>
                  <a:lnTo>
                    <a:pt x="423545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7627" y="1451483"/>
              <a:ext cx="6777355" cy="2710815"/>
            </a:xfrm>
            <a:custGeom>
              <a:avLst/>
              <a:gdLst/>
              <a:ahLst/>
              <a:cxnLst/>
              <a:rect l="l" t="t" r="r" b="b"/>
              <a:pathLst>
                <a:path w="6777355" h="2710815">
                  <a:moveTo>
                    <a:pt x="0" y="1129538"/>
                  </a:moveTo>
                  <a:lnTo>
                    <a:pt x="1355420" y="0"/>
                  </a:lnTo>
                  <a:lnTo>
                    <a:pt x="1355420" y="451865"/>
                  </a:lnTo>
                  <a:lnTo>
                    <a:pt x="3388563" y="451865"/>
                  </a:lnTo>
                  <a:lnTo>
                    <a:pt x="3444858" y="455898"/>
                  </a:lnTo>
                  <a:lnTo>
                    <a:pt x="3495436" y="467280"/>
                  </a:lnTo>
                  <a:lnTo>
                    <a:pt x="3538280" y="484933"/>
                  </a:lnTo>
                  <a:lnTo>
                    <a:pt x="3571377" y="507783"/>
                  </a:lnTo>
                  <a:lnTo>
                    <a:pt x="3592712" y="534754"/>
                  </a:lnTo>
                  <a:lnTo>
                    <a:pt x="3600272" y="564768"/>
                  </a:lnTo>
                  <a:lnTo>
                    <a:pt x="3592712" y="594793"/>
                  </a:lnTo>
                  <a:lnTo>
                    <a:pt x="3538280" y="644667"/>
                  </a:lnTo>
                  <a:lnTo>
                    <a:pt x="3495436" y="662352"/>
                  </a:lnTo>
                  <a:lnTo>
                    <a:pt x="3444858" y="673756"/>
                  </a:lnTo>
                  <a:lnTo>
                    <a:pt x="3388563" y="677799"/>
                  </a:lnTo>
                  <a:lnTo>
                    <a:pt x="3332258" y="681831"/>
                  </a:lnTo>
                  <a:lnTo>
                    <a:pt x="3281657" y="693213"/>
                  </a:lnTo>
                  <a:lnTo>
                    <a:pt x="3238782" y="710866"/>
                  </a:lnTo>
                  <a:lnTo>
                    <a:pt x="3205654" y="733716"/>
                  </a:lnTo>
                  <a:lnTo>
                    <a:pt x="3184296" y="760687"/>
                  </a:lnTo>
                  <a:lnTo>
                    <a:pt x="3176727" y="790701"/>
                  </a:lnTo>
                  <a:lnTo>
                    <a:pt x="3184296" y="820716"/>
                  </a:lnTo>
                  <a:lnTo>
                    <a:pt x="3238782" y="870537"/>
                  </a:lnTo>
                  <a:lnTo>
                    <a:pt x="3281657" y="888190"/>
                  </a:lnTo>
                  <a:lnTo>
                    <a:pt x="3332258" y="899572"/>
                  </a:lnTo>
                  <a:lnTo>
                    <a:pt x="3388563" y="903604"/>
                  </a:lnTo>
                  <a:lnTo>
                    <a:pt x="5421579" y="903604"/>
                  </a:lnTo>
                  <a:lnTo>
                    <a:pt x="5421579" y="451865"/>
                  </a:lnTo>
                  <a:lnTo>
                    <a:pt x="6777050" y="1581403"/>
                  </a:lnTo>
                  <a:lnTo>
                    <a:pt x="5421579" y="2710815"/>
                  </a:lnTo>
                  <a:lnTo>
                    <a:pt x="5421579" y="2259075"/>
                  </a:lnTo>
                  <a:lnTo>
                    <a:pt x="3388563" y="2259075"/>
                  </a:lnTo>
                  <a:lnTo>
                    <a:pt x="3332258" y="2255042"/>
                  </a:lnTo>
                  <a:lnTo>
                    <a:pt x="3281657" y="2243657"/>
                  </a:lnTo>
                  <a:lnTo>
                    <a:pt x="3238782" y="2225992"/>
                  </a:lnTo>
                  <a:lnTo>
                    <a:pt x="3205654" y="2203120"/>
                  </a:lnTo>
                  <a:lnTo>
                    <a:pt x="3184296" y="2176114"/>
                  </a:lnTo>
                  <a:lnTo>
                    <a:pt x="3176727" y="2146045"/>
                  </a:lnTo>
                  <a:lnTo>
                    <a:pt x="3176727" y="1807209"/>
                  </a:lnTo>
                  <a:lnTo>
                    <a:pt x="1355420" y="1807209"/>
                  </a:lnTo>
                  <a:lnTo>
                    <a:pt x="1355420" y="2259075"/>
                  </a:lnTo>
                  <a:lnTo>
                    <a:pt x="0" y="1129538"/>
                  </a:lnTo>
                  <a:close/>
                </a:path>
                <a:path w="6777355" h="2710815">
                  <a:moveTo>
                    <a:pt x="3600272" y="564768"/>
                  </a:moveTo>
                  <a:lnTo>
                    <a:pt x="3600272" y="903604"/>
                  </a:lnTo>
                </a:path>
                <a:path w="6777355" h="2710815">
                  <a:moveTo>
                    <a:pt x="3176727" y="790701"/>
                  </a:moveTo>
                  <a:lnTo>
                    <a:pt x="3176727" y="1807209"/>
                  </a:lnTo>
                </a:path>
              </a:pathLst>
            </a:custGeom>
            <a:ln w="19050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94661" y="1988007"/>
            <a:ext cx="2251075" cy="11042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 indent="333375">
              <a:lnSpc>
                <a:spcPts val="3920"/>
              </a:lnSpc>
              <a:spcBef>
                <a:spcPts val="770"/>
              </a:spcBef>
            </a:pPr>
            <a:r>
              <a:rPr sz="3800" dirty="0">
                <a:solidFill>
                  <a:srgbClr val="1F487C"/>
                </a:solidFill>
                <a:latin typeface="Arial"/>
                <a:cs typeface="Arial"/>
              </a:rPr>
              <a:t>Natural  </a:t>
            </a:r>
            <a:r>
              <a:rPr sz="3800" spc="-210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3800" dirty="0">
                <a:solidFill>
                  <a:srgbClr val="1F487C"/>
                </a:solidFill>
                <a:latin typeface="Arial"/>
                <a:cs typeface="Arial"/>
              </a:rPr>
              <a:t>ent</a:t>
            </a:r>
            <a:r>
              <a:rPr sz="3800" spc="-15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3800" dirty="0">
                <a:solidFill>
                  <a:srgbClr val="1F487C"/>
                </a:solidFill>
                <a:latin typeface="Arial"/>
                <a:cs typeface="Arial"/>
              </a:rPr>
              <a:t>lat</a:t>
            </a:r>
            <a:r>
              <a:rPr sz="3800" spc="-2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3800" dirty="0">
                <a:solidFill>
                  <a:srgbClr val="1F487C"/>
                </a:solidFill>
                <a:latin typeface="Arial"/>
                <a:cs typeface="Arial"/>
              </a:rPr>
              <a:t>on</a:t>
            </a:r>
            <a:endParaRPr sz="3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64709" y="2422017"/>
            <a:ext cx="2468880" cy="110363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0650" marR="5080" indent="-108585">
              <a:lnSpc>
                <a:spcPts val="3920"/>
              </a:lnSpc>
              <a:spcBef>
                <a:spcPts val="765"/>
              </a:spcBef>
            </a:pPr>
            <a:r>
              <a:rPr sz="3800" dirty="0">
                <a:solidFill>
                  <a:srgbClr val="1F487C"/>
                </a:solidFill>
                <a:latin typeface="Arial"/>
                <a:cs typeface="Arial"/>
              </a:rPr>
              <a:t>Mechanical  </a:t>
            </a:r>
            <a:r>
              <a:rPr sz="3800" spc="-25" dirty="0">
                <a:solidFill>
                  <a:srgbClr val="1F487C"/>
                </a:solidFill>
                <a:latin typeface="Arial"/>
                <a:cs typeface="Arial"/>
              </a:rPr>
              <a:t>Ventilation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1144" y="534923"/>
            <a:ext cx="7157084" cy="1399540"/>
            <a:chOff x="771144" y="534923"/>
            <a:chExt cx="7157084" cy="1399540"/>
          </a:xfrm>
        </p:grpSpPr>
        <p:sp>
          <p:nvSpPr>
            <p:cNvPr id="3" name="object 3"/>
            <p:cNvSpPr/>
            <p:nvPr/>
          </p:nvSpPr>
          <p:spPr>
            <a:xfrm>
              <a:off x="771144" y="687323"/>
              <a:ext cx="370331" cy="281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4024" y="534923"/>
              <a:ext cx="1540764" cy="4389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5124" y="534923"/>
              <a:ext cx="448056" cy="438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98191" y="534923"/>
              <a:ext cx="5361432" cy="4389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4024" y="854963"/>
              <a:ext cx="6347460" cy="4389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4024" y="1175004"/>
              <a:ext cx="6920483" cy="4389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4024" y="1495043"/>
              <a:ext cx="6973824" cy="4389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71144" y="1879092"/>
            <a:ext cx="5544820" cy="439420"/>
            <a:chOff x="771144" y="1879092"/>
            <a:chExt cx="5544820" cy="439420"/>
          </a:xfrm>
        </p:grpSpPr>
        <p:sp>
          <p:nvSpPr>
            <p:cNvPr id="11" name="object 11"/>
            <p:cNvSpPr/>
            <p:nvPr/>
          </p:nvSpPr>
          <p:spPr>
            <a:xfrm>
              <a:off x="771144" y="2031492"/>
              <a:ext cx="370331" cy="281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54024" y="1879092"/>
              <a:ext cx="5273040" cy="4389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7400" y="1879092"/>
              <a:ext cx="448055" cy="438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771144" y="2263139"/>
            <a:ext cx="4605655" cy="439420"/>
            <a:chOff x="771144" y="2263139"/>
            <a:chExt cx="4605655" cy="439420"/>
          </a:xfrm>
        </p:grpSpPr>
        <p:sp>
          <p:nvSpPr>
            <p:cNvPr id="15" name="object 15"/>
            <p:cNvSpPr/>
            <p:nvPr/>
          </p:nvSpPr>
          <p:spPr>
            <a:xfrm>
              <a:off x="771144" y="2414015"/>
              <a:ext cx="344424" cy="2834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5192" y="2263139"/>
              <a:ext cx="4221480" cy="4389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71144" y="2647188"/>
            <a:ext cx="2563495" cy="439420"/>
            <a:chOff x="771144" y="2647188"/>
            <a:chExt cx="2563495" cy="439420"/>
          </a:xfrm>
        </p:grpSpPr>
        <p:sp>
          <p:nvSpPr>
            <p:cNvPr id="18" name="object 18"/>
            <p:cNvSpPr/>
            <p:nvPr/>
          </p:nvSpPr>
          <p:spPr>
            <a:xfrm>
              <a:off x="771144" y="2798064"/>
              <a:ext cx="344424" cy="2834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55192" y="2647188"/>
              <a:ext cx="2179320" cy="4389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71144" y="3031235"/>
            <a:ext cx="5478780" cy="439420"/>
            <a:chOff x="771144" y="3031235"/>
            <a:chExt cx="5478780" cy="439420"/>
          </a:xfrm>
        </p:grpSpPr>
        <p:sp>
          <p:nvSpPr>
            <p:cNvPr id="21" name="object 21"/>
            <p:cNvSpPr/>
            <p:nvPr/>
          </p:nvSpPr>
          <p:spPr>
            <a:xfrm>
              <a:off x="771144" y="3182111"/>
              <a:ext cx="344424" cy="28346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55192" y="3031235"/>
              <a:ext cx="5094732" cy="4389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71144" y="3415284"/>
            <a:ext cx="2757170" cy="439420"/>
            <a:chOff x="771144" y="3415284"/>
            <a:chExt cx="2757170" cy="439420"/>
          </a:xfrm>
        </p:grpSpPr>
        <p:sp>
          <p:nvSpPr>
            <p:cNvPr id="24" name="object 24"/>
            <p:cNvSpPr/>
            <p:nvPr/>
          </p:nvSpPr>
          <p:spPr>
            <a:xfrm>
              <a:off x="771144" y="3566160"/>
              <a:ext cx="344424" cy="28346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55192" y="3415284"/>
              <a:ext cx="2372868" cy="43891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71144" y="3799332"/>
            <a:ext cx="6840220" cy="759460"/>
            <a:chOff x="771144" y="3799332"/>
            <a:chExt cx="6840220" cy="759460"/>
          </a:xfrm>
        </p:grpSpPr>
        <p:sp>
          <p:nvSpPr>
            <p:cNvPr id="27" name="object 27"/>
            <p:cNvSpPr/>
            <p:nvPr/>
          </p:nvSpPr>
          <p:spPr>
            <a:xfrm>
              <a:off x="771144" y="3950208"/>
              <a:ext cx="344424" cy="28346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55192" y="3799332"/>
              <a:ext cx="5224272" cy="43891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19800" y="3799332"/>
              <a:ext cx="1591055" cy="43891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55192" y="4119372"/>
              <a:ext cx="2802636" cy="43891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71144" y="4503420"/>
            <a:ext cx="4206240" cy="439420"/>
            <a:chOff x="771144" y="4503420"/>
            <a:chExt cx="4206240" cy="439420"/>
          </a:xfrm>
        </p:grpSpPr>
        <p:sp>
          <p:nvSpPr>
            <p:cNvPr id="32" name="object 32"/>
            <p:cNvSpPr/>
            <p:nvPr/>
          </p:nvSpPr>
          <p:spPr>
            <a:xfrm>
              <a:off x="771144" y="4654296"/>
              <a:ext cx="344424" cy="28346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55192" y="4503420"/>
              <a:ext cx="3822191" cy="43891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</a:pPr>
            <a:r>
              <a:rPr sz="1250" spc="2195" dirty="0">
                <a:latin typeface="Wingdings"/>
                <a:cs typeface="Wingdings"/>
              </a:rPr>
              <a:t></a:t>
            </a:r>
            <a:r>
              <a:rPr sz="1250" spc="420" dirty="0">
                <a:latin typeface="Times New Roman"/>
                <a:cs typeface="Times New Roman"/>
              </a:rPr>
              <a:t> </a:t>
            </a:r>
            <a:r>
              <a:rPr spc="-5" dirty="0"/>
              <a:t>Definition </a:t>
            </a:r>
            <a:r>
              <a:rPr dirty="0"/>
              <a:t>- the </a:t>
            </a:r>
            <a:r>
              <a:rPr spc="-5" dirty="0"/>
              <a:t>process </a:t>
            </a:r>
            <a:r>
              <a:rPr dirty="0"/>
              <a:t>of </a:t>
            </a:r>
            <a:r>
              <a:rPr spc="-5" dirty="0"/>
              <a:t>supplying and removing air  through an indoor space without using mechanical  </a:t>
            </a:r>
            <a:r>
              <a:rPr dirty="0"/>
              <a:t>systems. It </a:t>
            </a:r>
            <a:r>
              <a:rPr spc="-5" dirty="0"/>
              <a:t>refers </a:t>
            </a:r>
            <a:r>
              <a:rPr dirty="0"/>
              <a:t>to the flow of </a:t>
            </a:r>
            <a:r>
              <a:rPr spc="-5" dirty="0"/>
              <a:t>external air </a:t>
            </a:r>
            <a:r>
              <a:rPr dirty="0"/>
              <a:t>to </a:t>
            </a:r>
            <a:r>
              <a:rPr spc="-5" dirty="0"/>
              <a:t>an indoor  space as a result </a:t>
            </a:r>
            <a:r>
              <a:rPr dirty="0"/>
              <a:t>of </a:t>
            </a:r>
            <a:r>
              <a:rPr spc="-5" dirty="0"/>
              <a:t>pressure or temperature</a:t>
            </a:r>
            <a:r>
              <a:rPr spc="20" dirty="0"/>
              <a:t> </a:t>
            </a:r>
            <a:r>
              <a:rPr spc="-5" dirty="0"/>
              <a:t>differences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50" spc="2195" dirty="0">
                <a:latin typeface="Wingdings"/>
                <a:cs typeface="Wingdings"/>
              </a:rPr>
              <a:t></a:t>
            </a:r>
            <a:r>
              <a:rPr sz="1250" spc="400" dirty="0">
                <a:latin typeface="Times New Roman"/>
                <a:cs typeface="Times New Roman"/>
              </a:rPr>
              <a:t> </a:t>
            </a:r>
            <a:r>
              <a:rPr dirty="0"/>
              <a:t>The </a:t>
            </a:r>
            <a:r>
              <a:rPr spc="-5" dirty="0"/>
              <a:t>benefits </a:t>
            </a:r>
            <a:r>
              <a:rPr dirty="0"/>
              <a:t>of </a:t>
            </a:r>
            <a:r>
              <a:rPr spc="-5" dirty="0"/>
              <a:t>natural ventilation </a:t>
            </a:r>
            <a:r>
              <a:rPr dirty="0"/>
              <a:t>include:-</a:t>
            </a:r>
            <a:endParaRPr sz="125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05"/>
              </a:spcBef>
              <a:buSzPct val="59523"/>
              <a:buAutoNum type="arabicPeriod"/>
              <a:tabLst>
                <a:tab pos="469900" algn="l"/>
                <a:tab pos="470534" algn="l"/>
              </a:tabLst>
            </a:pPr>
            <a:r>
              <a:rPr spc="-5" dirty="0"/>
              <a:t>Improved Indoor air quality</a:t>
            </a:r>
            <a:r>
              <a:rPr spc="-30" dirty="0"/>
              <a:t> </a:t>
            </a:r>
            <a:r>
              <a:rPr dirty="0"/>
              <a:t>(IAQ)</a:t>
            </a:r>
          </a:p>
          <a:p>
            <a:pPr marL="469900" indent="-457834">
              <a:lnSpc>
                <a:spcPct val="100000"/>
              </a:lnSpc>
              <a:spcBef>
                <a:spcPts val="505"/>
              </a:spcBef>
              <a:buSzPct val="59523"/>
              <a:buAutoNum type="arabicPeriod"/>
              <a:tabLst>
                <a:tab pos="469900" algn="l"/>
                <a:tab pos="470534" algn="l"/>
              </a:tabLst>
            </a:pPr>
            <a:r>
              <a:rPr spc="-5" dirty="0"/>
              <a:t>Energy</a:t>
            </a:r>
            <a:r>
              <a:rPr spc="-25" dirty="0"/>
              <a:t> </a:t>
            </a:r>
            <a:r>
              <a:rPr spc="-5" dirty="0"/>
              <a:t>savings</a:t>
            </a:r>
          </a:p>
          <a:p>
            <a:pPr marL="469900" indent="-457834">
              <a:lnSpc>
                <a:spcPct val="100000"/>
              </a:lnSpc>
              <a:spcBef>
                <a:spcPts val="505"/>
              </a:spcBef>
              <a:buSzPct val="59523"/>
              <a:buAutoNum type="arabicPeriod"/>
              <a:tabLst>
                <a:tab pos="469900" algn="l"/>
                <a:tab pos="470534" algn="l"/>
              </a:tabLst>
            </a:pPr>
            <a:r>
              <a:rPr spc="-5" dirty="0"/>
              <a:t>Reduction </a:t>
            </a:r>
            <a:r>
              <a:rPr dirty="0"/>
              <a:t>of </a:t>
            </a:r>
            <a:r>
              <a:rPr spc="-5" dirty="0"/>
              <a:t>greenhouse gas</a:t>
            </a:r>
            <a:r>
              <a:rPr spc="-35" dirty="0"/>
              <a:t> </a:t>
            </a:r>
            <a:r>
              <a:rPr spc="-5" dirty="0"/>
              <a:t>emissions</a:t>
            </a:r>
          </a:p>
          <a:p>
            <a:pPr marL="469900" indent="-457834">
              <a:lnSpc>
                <a:spcPct val="100000"/>
              </a:lnSpc>
              <a:spcBef>
                <a:spcPts val="505"/>
              </a:spcBef>
              <a:buSzPct val="59523"/>
              <a:buAutoNum type="arabicPeriod"/>
              <a:tabLst>
                <a:tab pos="469900" algn="l"/>
                <a:tab pos="470534" algn="l"/>
              </a:tabLst>
            </a:pPr>
            <a:r>
              <a:rPr spc="-5" dirty="0"/>
              <a:t>Occupant</a:t>
            </a:r>
            <a:r>
              <a:rPr spc="-20" dirty="0"/>
              <a:t> </a:t>
            </a:r>
            <a:r>
              <a:rPr spc="-5" dirty="0"/>
              <a:t>control</a:t>
            </a:r>
          </a:p>
          <a:p>
            <a:pPr marL="469900" marR="5080" indent="-457834">
              <a:lnSpc>
                <a:spcPct val="100000"/>
              </a:lnSpc>
              <a:spcBef>
                <a:spcPts val="505"/>
              </a:spcBef>
              <a:buSzPct val="59523"/>
              <a:buAutoNum type="arabicPeriod"/>
              <a:tabLst>
                <a:tab pos="469900" algn="l"/>
                <a:tab pos="470534" algn="l"/>
              </a:tabLst>
            </a:pPr>
            <a:r>
              <a:rPr spc="-5" dirty="0"/>
              <a:t>Reduction in occupant illness </a:t>
            </a:r>
            <a:r>
              <a:rPr dirty="0"/>
              <a:t>associated </a:t>
            </a:r>
            <a:r>
              <a:rPr b="1" spc="10" dirty="0">
                <a:latin typeface="Arial"/>
                <a:cs typeface="Arial"/>
              </a:rPr>
              <a:t>with</a:t>
            </a:r>
            <a:r>
              <a:rPr b="1" spc="-10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Sick  Building</a:t>
            </a:r>
            <a:r>
              <a:rPr b="1" spc="-5" dirty="0">
                <a:latin typeface="Arial"/>
                <a:cs typeface="Arial"/>
              </a:rPr>
              <a:t> Syndrome</a:t>
            </a:r>
          </a:p>
          <a:p>
            <a:pPr marL="469900" indent="-457834">
              <a:lnSpc>
                <a:spcPct val="100000"/>
              </a:lnSpc>
              <a:spcBef>
                <a:spcPts val="505"/>
              </a:spcBef>
              <a:buSzPct val="59523"/>
              <a:buAutoNum type="arabicPeriod"/>
              <a:tabLst>
                <a:tab pos="469900" algn="l"/>
                <a:tab pos="470534" algn="l"/>
              </a:tabLst>
            </a:pPr>
            <a:r>
              <a:rPr spc="-5" dirty="0"/>
              <a:t>Increased worker</a:t>
            </a:r>
            <a:r>
              <a:rPr spc="-25" dirty="0"/>
              <a:t> </a:t>
            </a:r>
            <a:r>
              <a:rPr spc="-5" dirty="0"/>
              <a:t>productivity</a:t>
            </a:r>
          </a:p>
        </p:txBody>
      </p:sp>
      <p:grpSp>
        <p:nvGrpSpPr>
          <p:cNvPr id="36" name="object 36"/>
          <p:cNvGrpSpPr/>
          <p:nvPr/>
        </p:nvGrpSpPr>
        <p:grpSpPr>
          <a:xfrm>
            <a:off x="522731" y="5623559"/>
            <a:ext cx="7391400" cy="661670"/>
            <a:chOff x="522731" y="5623559"/>
            <a:chExt cx="7391400" cy="661670"/>
          </a:xfrm>
        </p:grpSpPr>
        <p:sp>
          <p:nvSpPr>
            <p:cNvPr id="37" name="object 37"/>
            <p:cNvSpPr/>
            <p:nvPr/>
          </p:nvSpPr>
          <p:spPr>
            <a:xfrm>
              <a:off x="522731" y="5623559"/>
              <a:ext cx="5745480" cy="66141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28716" y="5623559"/>
              <a:ext cx="765048" cy="66141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54267" y="5623559"/>
              <a:ext cx="1959864" cy="66141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62406" y="5730341"/>
            <a:ext cx="67684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SYSTEM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VENTILATION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–Natural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" y="402336"/>
            <a:ext cx="7439025" cy="1719580"/>
            <a:chOff x="914400" y="402336"/>
            <a:chExt cx="7439025" cy="1719580"/>
          </a:xfrm>
        </p:grpSpPr>
        <p:sp>
          <p:nvSpPr>
            <p:cNvPr id="3" name="object 3"/>
            <p:cNvSpPr/>
            <p:nvPr/>
          </p:nvSpPr>
          <p:spPr>
            <a:xfrm>
              <a:off x="914400" y="554736"/>
              <a:ext cx="370331" cy="281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98804" y="402336"/>
              <a:ext cx="1540763" cy="4389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79903" y="402336"/>
              <a:ext cx="448056" cy="438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42972" y="402336"/>
              <a:ext cx="5910072" cy="4389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8804" y="722376"/>
              <a:ext cx="6676644" cy="4389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8804" y="1042416"/>
              <a:ext cx="6830568" cy="4389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8804" y="1362455"/>
              <a:ext cx="7014972" cy="4389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8804" y="1682496"/>
              <a:ext cx="3834384" cy="4389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914400" y="2066544"/>
            <a:ext cx="5367655" cy="439420"/>
            <a:chOff x="914400" y="2066544"/>
            <a:chExt cx="5367655" cy="439420"/>
          </a:xfrm>
        </p:grpSpPr>
        <p:sp>
          <p:nvSpPr>
            <p:cNvPr id="12" name="object 12"/>
            <p:cNvSpPr/>
            <p:nvPr/>
          </p:nvSpPr>
          <p:spPr>
            <a:xfrm>
              <a:off x="914400" y="2218944"/>
              <a:ext cx="370331" cy="281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98804" y="2066544"/>
              <a:ext cx="5094732" cy="4389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33871" y="2066544"/>
              <a:ext cx="448055" cy="438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14400" y="2450592"/>
            <a:ext cx="7329170" cy="1079500"/>
            <a:chOff x="914400" y="2450592"/>
            <a:chExt cx="7329170" cy="1079500"/>
          </a:xfrm>
        </p:grpSpPr>
        <p:sp>
          <p:nvSpPr>
            <p:cNvPr id="16" name="object 16"/>
            <p:cNvSpPr/>
            <p:nvPr/>
          </p:nvSpPr>
          <p:spPr>
            <a:xfrm>
              <a:off x="914400" y="2601468"/>
              <a:ext cx="344424" cy="2834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99972" y="2450592"/>
              <a:ext cx="3169919" cy="4389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10227" y="2450592"/>
              <a:ext cx="507491" cy="4389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58055" y="2450592"/>
              <a:ext cx="1824227" cy="4389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99972" y="2770632"/>
              <a:ext cx="1645919" cy="4389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86227" y="2770632"/>
              <a:ext cx="3198876" cy="43891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25440" y="2770632"/>
              <a:ext cx="2817875" cy="43891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99972" y="3090672"/>
              <a:ext cx="1455419" cy="43891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14400" y="3474720"/>
            <a:ext cx="7165975" cy="759460"/>
            <a:chOff x="914400" y="3474720"/>
            <a:chExt cx="7165975" cy="759460"/>
          </a:xfrm>
        </p:grpSpPr>
        <p:sp>
          <p:nvSpPr>
            <p:cNvPr id="25" name="object 25"/>
            <p:cNvSpPr/>
            <p:nvPr/>
          </p:nvSpPr>
          <p:spPr>
            <a:xfrm>
              <a:off x="914400" y="3625596"/>
              <a:ext cx="344424" cy="28346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99972" y="3474720"/>
              <a:ext cx="1912619" cy="43891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52927" y="3474720"/>
              <a:ext cx="507491" cy="43891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75432" y="3474720"/>
              <a:ext cx="5004816" cy="43891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99972" y="3794760"/>
              <a:ext cx="5521452" cy="43891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914400" y="4178808"/>
            <a:ext cx="7244080" cy="1399540"/>
            <a:chOff x="914400" y="4178808"/>
            <a:chExt cx="7244080" cy="1399540"/>
          </a:xfrm>
        </p:grpSpPr>
        <p:sp>
          <p:nvSpPr>
            <p:cNvPr id="31" name="object 31"/>
            <p:cNvSpPr/>
            <p:nvPr/>
          </p:nvSpPr>
          <p:spPr>
            <a:xfrm>
              <a:off x="914400" y="4329684"/>
              <a:ext cx="344424" cy="28346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99972" y="4178808"/>
              <a:ext cx="2505455" cy="43891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45764" y="4178808"/>
              <a:ext cx="507491" cy="4389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68267" y="4178808"/>
              <a:ext cx="4489703" cy="43891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99972" y="4498848"/>
              <a:ext cx="4575048" cy="43891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99972" y="4818888"/>
              <a:ext cx="6335267" cy="43891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99972" y="5138928"/>
              <a:ext cx="2782824" cy="43891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996797" y="468884"/>
            <a:ext cx="7103109" cy="5083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5431155" algn="l"/>
              </a:tabLst>
            </a:pPr>
            <a:r>
              <a:rPr sz="1250" spc="2195" dirty="0">
                <a:solidFill>
                  <a:srgbClr val="FFFFFF"/>
                </a:solidFill>
                <a:latin typeface="Wingdings"/>
                <a:cs typeface="Wingdings"/>
              </a:rPr>
              <a:t></a:t>
            </a:r>
            <a:r>
              <a:rPr sz="1250" spc="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Definition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mechanical ventilation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 systems	circulate</a:t>
            </a:r>
            <a:r>
              <a:rPr sz="21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fresh 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air using ducts and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fans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rather than relying on airflow</a:t>
            </a:r>
            <a:endParaRPr sz="2100">
              <a:latin typeface="Arial"/>
              <a:cs typeface="Arial"/>
            </a:endParaRPr>
          </a:p>
          <a:p>
            <a:pPr marL="268605" marR="244475">
              <a:lnSpc>
                <a:spcPct val="100000"/>
              </a:lnSpc>
              <a:tabLst>
                <a:tab pos="1509395" algn="l"/>
              </a:tabLst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through small holes or crack’s in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home’s wall,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roof or  windows.	Homeowners can breath easier knowing their  home has a good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ventilation.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250" spc="2195" dirty="0">
                <a:solidFill>
                  <a:srgbClr val="FFFFFF"/>
                </a:solidFill>
                <a:latin typeface="Wingdings"/>
                <a:cs typeface="Wingdings"/>
              </a:rPr>
              <a:t></a:t>
            </a:r>
            <a:r>
              <a:rPr sz="1250" spc="3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Benefits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using mechanical ventilation:-</a:t>
            </a:r>
            <a:endParaRPr sz="21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05"/>
              </a:spcBef>
              <a:buSzPct val="59523"/>
              <a:buAutoNum type="arabicPeriod"/>
              <a:tabLst>
                <a:tab pos="469265" algn="l"/>
                <a:tab pos="470534" algn="l"/>
              </a:tabLst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Better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indoor air quality –can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remove</a:t>
            </a:r>
            <a:endParaRPr sz="2100">
              <a:latin typeface="Arial"/>
              <a:cs typeface="Arial"/>
            </a:endParaRPr>
          </a:p>
          <a:p>
            <a:pPr marL="469900" marR="113664">
              <a:lnSpc>
                <a:spcPct val="100000"/>
              </a:lnSpc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pollutants, allergens, and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moisture that can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mold  problems</a:t>
            </a:r>
            <a:endParaRPr sz="21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05"/>
              </a:spcBef>
              <a:buSzPct val="59523"/>
              <a:buAutoNum type="arabicPeriod" startAt="2"/>
              <a:tabLst>
                <a:tab pos="469265" algn="l"/>
                <a:tab pos="470534" algn="l"/>
              </a:tabLst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More control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provide proper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fresh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air flow along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endParaRPr sz="21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appropriate locations for intake and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exhaust</a:t>
            </a:r>
            <a:endParaRPr sz="2100">
              <a:latin typeface="Arial"/>
              <a:cs typeface="Arial"/>
            </a:endParaRPr>
          </a:p>
          <a:p>
            <a:pPr marL="469900" marR="200660" indent="-457834">
              <a:lnSpc>
                <a:spcPct val="100000"/>
              </a:lnSpc>
              <a:spcBef>
                <a:spcPts val="505"/>
              </a:spcBef>
              <a:buSzPct val="59523"/>
              <a:buAutoNum type="arabicPeriod" startAt="3"/>
              <a:tabLst>
                <a:tab pos="469265" algn="l"/>
                <a:tab pos="470534" algn="l"/>
              </a:tabLst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Improved comfort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allow a constant flow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outside air  into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home and can also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endParaRPr sz="2100">
              <a:latin typeface="Arial"/>
              <a:cs typeface="Arial"/>
            </a:endParaRPr>
          </a:p>
          <a:p>
            <a:pPr marL="469900" marR="798195">
              <a:lnSpc>
                <a:spcPct val="100000"/>
              </a:lnSpc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filtration,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dehumidification, and conditioning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incoming outside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air.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63068" y="5983223"/>
            <a:ext cx="8046720" cy="661670"/>
            <a:chOff x="163068" y="5983223"/>
            <a:chExt cx="8046720" cy="661670"/>
          </a:xfrm>
        </p:grpSpPr>
        <p:sp>
          <p:nvSpPr>
            <p:cNvPr id="40" name="object 40"/>
            <p:cNvSpPr/>
            <p:nvPr/>
          </p:nvSpPr>
          <p:spPr>
            <a:xfrm>
              <a:off x="163068" y="5983223"/>
              <a:ext cx="5745480" cy="66141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69052" y="5983223"/>
              <a:ext cx="675131" cy="66141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15939" y="5983223"/>
              <a:ext cx="2593848" cy="66141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58267" y="6201092"/>
            <a:ext cx="7423784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4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SYSTEM OF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VENTILATION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-Mechanical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9516" y="1450847"/>
            <a:ext cx="7454265" cy="759460"/>
            <a:chOff x="699516" y="1450847"/>
            <a:chExt cx="7454265" cy="759460"/>
          </a:xfrm>
        </p:grpSpPr>
        <p:sp>
          <p:nvSpPr>
            <p:cNvPr id="3" name="object 3"/>
            <p:cNvSpPr/>
            <p:nvPr/>
          </p:nvSpPr>
          <p:spPr>
            <a:xfrm>
              <a:off x="699516" y="1603247"/>
              <a:ext cx="370331" cy="281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2396" y="1450847"/>
              <a:ext cx="7271004" cy="4389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2396" y="1770887"/>
              <a:ext cx="4799076" cy="438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26363" y="2154935"/>
            <a:ext cx="7522845" cy="2231390"/>
            <a:chOff x="626363" y="2154935"/>
            <a:chExt cx="7522845" cy="2231390"/>
          </a:xfrm>
        </p:grpSpPr>
        <p:sp>
          <p:nvSpPr>
            <p:cNvPr id="7" name="object 7"/>
            <p:cNvSpPr/>
            <p:nvPr/>
          </p:nvSpPr>
          <p:spPr>
            <a:xfrm>
              <a:off x="699515" y="2307335"/>
              <a:ext cx="370331" cy="281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2395" y="2154935"/>
              <a:ext cx="7222235" cy="4389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2395" y="2474975"/>
              <a:ext cx="7266432" cy="4389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2395" y="2795015"/>
              <a:ext cx="5111496" cy="4389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6363" y="3179063"/>
              <a:ext cx="7138416" cy="4389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6363" y="3563111"/>
              <a:ext cx="4916424" cy="4389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6363" y="3947159"/>
              <a:ext cx="4027932" cy="4389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80694" y="1517396"/>
            <a:ext cx="7119620" cy="284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100"/>
              </a:spcBef>
            </a:pPr>
            <a:r>
              <a:rPr sz="1250" spc="2195" dirty="0">
                <a:solidFill>
                  <a:srgbClr val="FFFFFF"/>
                </a:solidFill>
                <a:latin typeface="Wingdings"/>
                <a:cs typeface="Wingdings"/>
              </a:rPr>
              <a:t></a:t>
            </a:r>
            <a:r>
              <a:rPr sz="1250" spc="3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These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systems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employ an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electrically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driven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fan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fans  </a:t>
            </a:r>
            <a:r>
              <a:rPr lang="en-US" sz="2100" spc="-8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100" spc="-840" dirty="0" smtClean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100" spc="-5" dirty="0" smtClean="0">
                <a:solidFill>
                  <a:srgbClr val="FFFFFF"/>
                </a:solidFill>
                <a:latin typeface="Arial"/>
                <a:cs typeface="Arial"/>
              </a:rPr>
              <a:t>provide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necessary air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movement;</a:t>
            </a:r>
            <a:endParaRPr sz="2100" dirty="0">
              <a:latin typeface="Arial"/>
              <a:cs typeface="Arial"/>
            </a:endParaRPr>
          </a:p>
          <a:p>
            <a:pPr marL="268605" marR="10160" indent="-256540" algn="just">
              <a:lnSpc>
                <a:spcPct val="100000"/>
              </a:lnSpc>
              <a:spcBef>
                <a:spcPts val="505"/>
              </a:spcBef>
            </a:pPr>
            <a:r>
              <a:rPr sz="1250" spc="2195" dirty="0">
                <a:solidFill>
                  <a:srgbClr val="FFFFFF"/>
                </a:solidFill>
                <a:latin typeface="Wingdings"/>
                <a:cs typeface="Wingdings"/>
              </a:rPr>
              <a:t></a:t>
            </a:r>
            <a:r>
              <a:rPr sz="1250" spc="4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They also ensure a specified air change and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air </a:t>
            </a:r>
            <a:r>
              <a:rPr sz="2100" spc="-375" dirty="0">
                <a:solidFill>
                  <a:srgbClr val="FFFFFF"/>
                </a:solidFill>
                <a:latin typeface="Arial"/>
                <a:cs typeface="Arial"/>
              </a:rPr>
              <a:t>under 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fan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pressure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can be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forced through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filters.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three  types of mechanical ventilation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systems:</a:t>
            </a:r>
            <a:endParaRPr sz="2100" dirty="0">
              <a:latin typeface="Arial"/>
              <a:cs typeface="Arial"/>
            </a:endParaRPr>
          </a:p>
          <a:p>
            <a:pPr marL="307975" indent="-29591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308610" algn="l"/>
              </a:tabLst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Natural inlet and mechanical extract (exhaust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system).</a:t>
            </a:r>
            <a:endParaRPr sz="2100" dirty="0">
              <a:latin typeface="Arial"/>
              <a:cs typeface="Arial"/>
            </a:endParaRPr>
          </a:p>
          <a:p>
            <a:pPr marL="307975" indent="-295910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308610" algn="l"/>
              </a:tabLst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Mechanical inlet and natural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extract</a:t>
            </a:r>
            <a:endParaRPr sz="2100" dirty="0">
              <a:latin typeface="Arial"/>
              <a:cs typeface="Arial"/>
            </a:endParaRPr>
          </a:p>
          <a:p>
            <a:pPr marL="307975" indent="-29591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308610" algn="l"/>
              </a:tabLst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Mechanical inlet and</a:t>
            </a:r>
            <a:r>
              <a:rPr sz="2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extract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3068" y="5911596"/>
            <a:ext cx="7935595" cy="661670"/>
            <a:chOff x="163068" y="5911596"/>
            <a:chExt cx="7935595" cy="661670"/>
          </a:xfrm>
        </p:grpSpPr>
        <p:sp>
          <p:nvSpPr>
            <p:cNvPr id="16" name="object 16"/>
            <p:cNvSpPr/>
            <p:nvPr/>
          </p:nvSpPr>
          <p:spPr>
            <a:xfrm>
              <a:off x="163068" y="5911596"/>
              <a:ext cx="5745480" cy="66141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69052" y="5911596"/>
              <a:ext cx="675131" cy="66141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04688" y="5911596"/>
              <a:ext cx="2593848" cy="66141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58267" y="6201092"/>
            <a:ext cx="7423784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4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SYSTEM OF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VENTILATION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-Mechanical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6363" y="170687"/>
            <a:ext cx="5781040" cy="460375"/>
            <a:chOff x="626363" y="170687"/>
            <a:chExt cx="5781040" cy="460375"/>
          </a:xfrm>
        </p:grpSpPr>
        <p:sp>
          <p:nvSpPr>
            <p:cNvPr id="3" name="object 3"/>
            <p:cNvSpPr/>
            <p:nvPr/>
          </p:nvSpPr>
          <p:spPr>
            <a:xfrm>
              <a:off x="626363" y="170687"/>
              <a:ext cx="5780532" cy="4389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0287" y="531876"/>
              <a:ext cx="5500116" cy="99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99516" y="938783"/>
            <a:ext cx="7193280" cy="1079500"/>
            <a:chOff x="699516" y="938783"/>
            <a:chExt cx="7193280" cy="1079500"/>
          </a:xfrm>
        </p:grpSpPr>
        <p:sp>
          <p:nvSpPr>
            <p:cNvPr id="6" name="object 6"/>
            <p:cNvSpPr/>
            <p:nvPr/>
          </p:nvSpPr>
          <p:spPr>
            <a:xfrm>
              <a:off x="699516" y="1091183"/>
              <a:ext cx="370331" cy="281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2396" y="938783"/>
              <a:ext cx="7010400" cy="4389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2396" y="1258823"/>
              <a:ext cx="6394704" cy="4389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2396" y="1578863"/>
              <a:ext cx="5213604" cy="4389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99516" y="1962911"/>
            <a:ext cx="7676515" cy="1399540"/>
            <a:chOff x="699516" y="1962911"/>
            <a:chExt cx="7676515" cy="1399540"/>
          </a:xfrm>
        </p:grpSpPr>
        <p:sp>
          <p:nvSpPr>
            <p:cNvPr id="11" name="object 11"/>
            <p:cNvSpPr/>
            <p:nvPr/>
          </p:nvSpPr>
          <p:spPr>
            <a:xfrm>
              <a:off x="699516" y="2115311"/>
              <a:ext cx="370331" cy="281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2396" y="1962911"/>
              <a:ext cx="7389876" cy="4389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2396" y="2282951"/>
              <a:ext cx="7493508" cy="4389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2396" y="2602991"/>
              <a:ext cx="7138416" cy="4389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2396" y="2923031"/>
              <a:ext cx="966216" cy="4389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88948" y="2923031"/>
              <a:ext cx="434340" cy="4389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80694" y="236982"/>
            <a:ext cx="7343140" cy="31316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NATURAL </a:t>
            </a:r>
            <a:r>
              <a:rPr sz="21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INLET &amp; MECHANICAL</a:t>
            </a:r>
            <a:r>
              <a:rPr sz="2100" u="heavy" spc="-2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1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EXTRACT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50" dirty="0">
              <a:latin typeface="Arial"/>
              <a:cs typeface="Arial"/>
            </a:endParaRPr>
          </a:p>
          <a:p>
            <a:pPr marL="268605" marR="492125" indent="-256540">
              <a:lnSpc>
                <a:spcPct val="100000"/>
              </a:lnSpc>
            </a:pPr>
            <a:r>
              <a:rPr sz="1250" spc="2195" dirty="0">
                <a:solidFill>
                  <a:srgbClr val="FFFFFF"/>
                </a:solidFill>
                <a:latin typeface="Wingdings"/>
                <a:cs typeface="Wingdings"/>
              </a:rPr>
              <a:t></a:t>
            </a:r>
            <a:r>
              <a:rPr sz="1250" spc="3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 most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common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type of system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and is used </a:t>
            </a:r>
            <a:r>
              <a:rPr lang="en-US" sz="2100" spc="-5" dirty="0" smtClean="0">
                <a:solidFill>
                  <a:srgbClr val="FFFFFF"/>
                </a:solidFill>
                <a:latin typeface="Arial"/>
                <a:cs typeface="Arial"/>
              </a:rPr>
              <a:t>   for </a:t>
            </a:r>
            <a:r>
              <a:rPr sz="2100" spc="-5" dirty="0" smtClean="0">
                <a:solidFill>
                  <a:srgbClr val="FFFFFF"/>
                </a:solidFill>
                <a:latin typeface="Arial"/>
                <a:cs typeface="Arial"/>
              </a:rPr>
              <a:t>kitchens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, workshops, laboratories, internal sanitary  apartments, garages and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assembly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halls.</a:t>
            </a:r>
            <a:endParaRPr sz="2100" dirty="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505"/>
              </a:spcBef>
            </a:pPr>
            <a:r>
              <a:rPr sz="1250" spc="2195" dirty="0">
                <a:solidFill>
                  <a:srgbClr val="FFFFFF"/>
                </a:solidFill>
                <a:latin typeface="Wingdings"/>
                <a:cs typeface="Wingdings"/>
              </a:rPr>
              <a:t></a:t>
            </a:r>
            <a:r>
              <a:rPr sz="1250" spc="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 fan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creates negative pressure on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inlet side, and </a:t>
            </a:r>
            <a:r>
              <a:rPr sz="2100" spc="-340" dirty="0">
                <a:solidFill>
                  <a:srgbClr val="FFFFFF"/>
                </a:solidFill>
                <a:latin typeface="Arial"/>
                <a:cs typeface="Arial"/>
              </a:rPr>
              <a:t>this 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causes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air inside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room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move towards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 fan,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room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air is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displaced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by the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fresh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air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outside the 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room.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9915" y="3428987"/>
            <a:ext cx="7935595" cy="3144520"/>
            <a:chOff x="89915" y="3428987"/>
            <a:chExt cx="7935595" cy="3144520"/>
          </a:xfrm>
        </p:grpSpPr>
        <p:sp>
          <p:nvSpPr>
            <p:cNvPr id="19" name="object 19"/>
            <p:cNvSpPr/>
            <p:nvPr/>
          </p:nvSpPr>
          <p:spPr>
            <a:xfrm>
              <a:off x="89915" y="5911595"/>
              <a:ext cx="5745480" cy="66141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95900" y="5911595"/>
              <a:ext cx="675131" cy="66141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31536" y="5911595"/>
              <a:ext cx="2593848" cy="66141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87627" y="3428987"/>
              <a:ext cx="6048629" cy="267576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58267" y="6201092"/>
            <a:ext cx="7423784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4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SYSTEM OF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VENTILATION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-Mechanical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108" y="862583"/>
            <a:ext cx="5781040" cy="462280"/>
            <a:chOff x="483108" y="862583"/>
            <a:chExt cx="5781040" cy="462280"/>
          </a:xfrm>
        </p:grpSpPr>
        <p:sp>
          <p:nvSpPr>
            <p:cNvPr id="3" name="object 3"/>
            <p:cNvSpPr/>
            <p:nvPr/>
          </p:nvSpPr>
          <p:spPr>
            <a:xfrm>
              <a:off x="483108" y="862583"/>
              <a:ext cx="5780532" cy="4389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7032" y="1225295"/>
              <a:ext cx="5500116" cy="99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54736" y="1630679"/>
            <a:ext cx="7637145" cy="759460"/>
            <a:chOff x="554736" y="1630679"/>
            <a:chExt cx="7637145" cy="759460"/>
          </a:xfrm>
        </p:grpSpPr>
        <p:sp>
          <p:nvSpPr>
            <p:cNvPr id="6" name="object 6"/>
            <p:cNvSpPr/>
            <p:nvPr/>
          </p:nvSpPr>
          <p:spPr>
            <a:xfrm>
              <a:off x="554736" y="1783079"/>
              <a:ext cx="370332" cy="281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9140" y="1630679"/>
              <a:ext cx="7452359" cy="4389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9140" y="1950719"/>
              <a:ext cx="3378708" cy="4389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54736" y="2334767"/>
            <a:ext cx="7823200" cy="759460"/>
            <a:chOff x="554736" y="2334767"/>
            <a:chExt cx="7823200" cy="759460"/>
          </a:xfrm>
        </p:grpSpPr>
        <p:sp>
          <p:nvSpPr>
            <p:cNvPr id="10" name="object 10"/>
            <p:cNvSpPr/>
            <p:nvPr/>
          </p:nvSpPr>
          <p:spPr>
            <a:xfrm>
              <a:off x="554736" y="2487167"/>
              <a:ext cx="370332" cy="281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9140" y="2334767"/>
              <a:ext cx="7638288" cy="4389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9140" y="2654807"/>
              <a:ext cx="2449068" cy="4389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54736" y="3038855"/>
            <a:ext cx="7440295" cy="759460"/>
            <a:chOff x="554736" y="3038855"/>
            <a:chExt cx="7440295" cy="759460"/>
          </a:xfrm>
        </p:grpSpPr>
        <p:sp>
          <p:nvSpPr>
            <p:cNvPr id="14" name="object 14"/>
            <p:cNvSpPr/>
            <p:nvPr/>
          </p:nvSpPr>
          <p:spPr>
            <a:xfrm>
              <a:off x="554736" y="3191255"/>
              <a:ext cx="370332" cy="281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140" y="3038855"/>
              <a:ext cx="7255764" cy="4389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9140" y="3358895"/>
              <a:ext cx="6414516" cy="43891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93991" y="3358895"/>
              <a:ext cx="434340" cy="43891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36828" y="929132"/>
            <a:ext cx="7487284" cy="28725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MECHANICAL </a:t>
            </a:r>
            <a:r>
              <a:rPr sz="21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INLET &amp; </a:t>
            </a:r>
            <a:r>
              <a:rPr sz="2100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NATURAL</a:t>
            </a:r>
            <a:r>
              <a:rPr sz="2100" u="heavy" spc="-2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1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EXTRACT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50" spc="2195" dirty="0">
                <a:solidFill>
                  <a:srgbClr val="FFFFFF"/>
                </a:solidFill>
                <a:latin typeface="Wingdings"/>
                <a:cs typeface="Wingdings"/>
              </a:rPr>
              <a:t></a:t>
            </a:r>
            <a:r>
              <a:rPr sz="1250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It is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essential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with this system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that the air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heated before </a:t>
            </a:r>
            <a:r>
              <a:rPr sz="2100" spc="-3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endParaRPr sz="2100" dirty="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is forced into the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building.</a:t>
            </a:r>
            <a:endParaRPr sz="2100" dirty="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505"/>
              </a:spcBef>
            </a:pPr>
            <a:r>
              <a:rPr sz="1250" spc="2195" dirty="0">
                <a:solidFill>
                  <a:srgbClr val="FFFFFF"/>
                </a:solidFill>
                <a:latin typeface="Wingdings"/>
                <a:cs typeface="Wingdings"/>
              </a:rPr>
              <a:t></a:t>
            </a:r>
            <a:r>
              <a:rPr sz="1250" spc="4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 system may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be used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boiler rooms, offices and </a:t>
            </a:r>
            <a:r>
              <a:rPr sz="2100" spc="-320" dirty="0">
                <a:solidFill>
                  <a:srgbClr val="FFFFFF"/>
                </a:solidFill>
                <a:latin typeface="Arial"/>
                <a:cs typeface="Arial"/>
              </a:rPr>
              <a:t>certain 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factories.</a:t>
            </a:r>
            <a:endParaRPr sz="2100" dirty="0">
              <a:latin typeface="Arial"/>
              <a:cs typeface="Arial"/>
            </a:endParaRPr>
          </a:p>
          <a:p>
            <a:pPr marL="268605" marR="388620" indent="-256540">
              <a:lnSpc>
                <a:spcPct val="100000"/>
              </a:lnSpc>
              <a:spcBef>
                <a:spcPts val="505"/>
              </a:spcBef>
            </a:pPr>
            <a:r>
              <a:rPr sz="1250" spc="2195" dirty="0">
                <a:solidFill>
                  <a:srgbClr val="FFFFFF"/>
                </a:solidFill>
                <a:latin typeface="Wingdings"/>
                <a:cs typeface="Wingdings"/>
              </a:rPr>
              <a:t></a:t>
            </a:r>
            <a:r>
              <a:rPr sz="1250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air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be heated in a central plant and ducted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lang="en-US" sz="2100" dirty="0" smtClean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lang="en-US" sz="2100" spc="-6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 smtClean="0">
                <a:solidFill>
                  <a:srgbClr val="FFFFFF"/>
                </a:solidFill>
                <a:latin typeface="Arial"/>
                <a:cs typeface="Arial"/>
              </a:rPr>
              <a:t>various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rooms, or a unit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fan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convector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used.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8288" y="6056376"/>
            <a:ext cx="7935595" cy="661670"/>
            <a:chOff x="18288" y="6056376"/>
            <a:chExt cx="7935595" cy="661670"/>
          </a:xfrm>
        </p:grpSpPr>
        <p:sp>
          <p:nvSpPr>
            <p:cNvPr id="20" name="object 20"/>
            <p:cNvSpPr/>
            <p:nvPr/>
          </p:nvSpPr>
          <p:spPr>
            <a:xfrm>
              <a:off x="18288" y="6056376"/>
              <a:ext cx="5745480" cy="66141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24272" y="6056376"/>
              <a:ext cx="675131" cy="66141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59908" y="6056376"/>
              <a:ext cx="2593847" cy="66141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6668261" y="3861041"/>
            <a:ext cx="1801113" cy="20634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15618" y="4005033"/>
            <a:ext cx="3390519" cy="17781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58267" y="6201092"/>
            <a:ext cx="7423784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4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SYSTEM OF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VENTILATION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-Mechanical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516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 Definition - a means of changing the air in an enclosed  space to :</vt:lpstr>
      <vt:lpstr> Air changes per hour or ventilation rate is the preferred</vt:lpstr>
      <vt:lpstr>PowerPoint Presentation</vt:lpstr>
      <vt:lpstr> Definition - the process of supplying and removing air  through an indoor space without using mechanical  systems. It refers to the flow of external air to an indoor  space as a result of pressure or temperature differences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 Definition - a means of changing the air in an enclosed  space to :</dc:title>
  <dc:creator>Mrs Emon</dc:creator>
  <cp:lastModifiedBy>Mrs Emon</cp:lastModifiedBy>
  <cp:revision>7</cp:revision>
  <dcterms:created xsi:type="dcterms:W3CDTF">2020-10-27T10:49:57Z</dcterms:created>
  <dcterms:modified xsi:type="dcterms:W3CDTF">2020-10-29T08:10:46Z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2013-09-06T00:00:00Z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2020-10-27T00:00:00Z</vt:filetime>
  </property>
</Properties>
</file>