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5" r:id="rId5"/>
    <p:sldId id="267" r:id="rId6"/>
    <p:sldId id="260" r:id="rId7"/>
    <p:sldId id="261" r:id="rId8"/>
    <p:sldId id="262" r:id="rId9"/>
    <p:sldId id="263" r:id="rId10"/>
    <p:sldId id="264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1534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NFE 415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FOOD STORAGE ENGINEERING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200400"/>
            <a:ext cx="6019800" cy="2895600"/>
          </a:xfrm>
        </p:spPr>
        <p:txBody>
          <a:bodyPr>
            <a:normAutofit/>
          </a:bodyPr>
          <a:lstStyle/>
          <a:p>
            <a:r>
              <a:rPr lang="en-US" sz="3600" i="1" dirty="0" err="1">
                <a:solidFill>
                  <a:schemeClr val="tx1"/>
                </a:solidFill>
              </a:rPr>
              <a:t>Humyra</a:t>
            </a:r>
            <a:r>
              <a:rPr lang="en-US" sz="3600" i="1" dirty="0">
                <a:solidFill>
                  <a:schemeClr val="tx1"/>
                </a:solidFill>
              </a:rPr>
              <a:t> </a:t>
            </a:r>
            <a:r>
              <a:rPr lang="en-US" sz="3600" i="1" dirty="0" err="1">
                <a:solidFill>
                  <a:schemeClr val="tx1"/>
                </a:solidFill>
              </a:rPr>
              <a:t>Nowshin</a:t>
            </a:r>
            <a:endParaRPr lang="en-US" sz="3600" i="1">
              <a:solidFill>
                <a:schemeClr val="tx1"/>
              </a:solidFill>
            </a:endParaRPr>
          </a:p>
          <a:p>
            <a:r>
              <a:rPr lang="en-US" sz="2400" b="1" i="1" smtClean="0">
                <a:solidFill>
                  <a:schemeClr val="tx1"/>
                </a:solidFill>
              </a:rPr>
              <a:t>Lecturer</a:t>
            </a:r>
            <a:endParaRPr lang="en-US" sz="2400" b="1" i="1" dirty="0" smtClean="0">
              <a:solidFill>
                <a:schemeClr val="tx1"/>
              </a:solidFill>
            </a:endParaRP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Dept. of Nutrition &amp; Food Engineering</a:t>
            </a:r>
          </a:p>
          <a:p>
            <a:r>
              <a:rPr lang="en-US" sz="2400" b="1" i="1" dirty="0" smtClean="0">
                <a:solidFill>
                  <a:schemeClr val="tx1"/>
                </a:solidFill>
              </a:rPr>
              <a:t>Daffodil International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We Study These?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dirty="0" smtClean="0"/>
              <a:t>Although there are many fan selection software available in the marketplace, it is necessary for engineers to have at least a basic understanding of these basic fan laws to aid their overall awareness of how changes within ventilation systems can influence performance.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362200"/>
            <a:ext cx="687124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i="1" dirty="0" smtClean="0">
                <a:solidFill>
                  <a:srgbClr val="7030A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/>
                <a:ea typeface="+mj-ea"/>
                <a:cs typeface="+mj-cs"/>
              </a:rPr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Lecture 8: </a:t>
            </a:r>
            <a:r>
              <a:rPr lang="en-US" dirty="0" smtClean="0"/>
              <a:t>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Some Definitions</a:t>
            </a:r>
          </a:p>
          <a:p>
            <a:r>
              <a:rPr lang="en-US" sz="3200" dirty="0" smtClean="0"/>
              <a:t>Fan Laws</a:t>
            </a:r>
          </a:p>
          <a:p>
            <a:r>
              <a:rPr lang="en-US" sz="3200" dirty="0" smtClean="0"/>
              <a:t>The First Fan law</a:t>
            </a:r>
          </a:p>
          <a:p>
            <a:r>
              <a:rPr lang="en-US" sz="3200" dirty="0" smtClean="0"/>
              <a:t>The Second Fan law</a:t>
            </a:r>
          </a:p>
          <a:p>
            <a:r>
              <a:rPr lang="en-US" sz="3200" dirty="0" smtClean="0"/>
              <a:t>The Third Fan law</a:t>
            </a:r>
          </a:p>
          <a:p>
            <a:r>
              <a:rPr lang="en-US" sz="3200" dirty="0" smtClean="0"/>
              <a:t>Why Should We Study These?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7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600" b="1" i="1" dirty="0" smtClean="0">
                <a:solidFill>
                  <a:srgbClr val="0070C0"/>
                </a:solidFill>
              </a:rPr>
              <a:t>Fan</a:t>
            </a:r>
            <a:endParaRPr lang="en-US" sz="2600" i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sz="2600" dirty="0" smtClean="0"/>
              <a:t>Turning machine that </a:t>
            </a:r>
            <a:r>
              <a:rPr lang="en-US" sz="2600" dirty="0" smtClean="0">
                <a:solidFill>
                  <a:srgbClr val="FF0000"/>
                </a:solidFill>
              </a:rPr>
              <a:t>transmits energy </a:t>
            </a:r>
            <a:r>
              <a:rPr lang="en-US" sz="2600" dirty="0" smtClean="0"/>
              <a:t>to the </a:t>
            </a:r>
            <a:r>
              <a:rPr lang="en-US" sz="2600" dirty="0" smtClean="0">
                <a:solidFill>
                  <a:srgbClr val="FF0000"/>
                </a:solidFill>
              </a:rPr>
              <a:t>fluid</a:t>
            </a:r>
            <a:r>
              <a:rPr lang="en-US" sz="2600" dirty="0" smtClean="0"/>
              <a:t> circulating inside it by increasing pressure. </a:t>
            </a:r>
          </a:p>
          <a:p>
            <a:pPr algn="just">
              <a:buNone/>
            </a:pPr>
            <a:r>
              <a:rPr lang="en-US" sz="2600" b="1" i="1" dirty="0" smtClean="0">
                <a:solidFill>
                  <a:srgbClr val="0070C0"/>
                </a:solidFill>
              </a:rPr>
              <a:t>Impeller</a:t>
            </a:r>
          </a:p>
          <a:p>
            <a:pPr algn="just">
              <a:buNone/>
            </a:pPr>
            <a:r>
              <a:rPr lang="en-US" sz="2600" dirty="0" smtClean="0"/>
              <a:t>An impeller is a </a:t>
            </a:r>
            <a:r>
              <a:rPr lang="en-US" sz="2600" dirty="0" smtClean="0">
                <a:solidFill>
                  <a:srgbClr val="FF0000"/>
                </a:solidFill>
              </a:rPr>
              <a:t>rotating component </a:t>
            </a:r>
            <a:r>
              <a:rPr lang="en-US" sz="2600" dirty="0" smtClean="0"/>
              <a:t>of a centrifugal pump which transfers energy from the motor that drives the pump to the fluid.</a:t>
            </a:r>
          </a:p>
          <a:p>
            <a:pPr algn="just">
              <a:buNone/>
            </a:pPr>
            <a:r>
              <a:rPr lang="en-US" sz="2600" b="1" i="1" dirty="0" smtClean="0">
                <a:solidFill>
                  <a:srgbClr val="0070C0"/>
                </a:solidFill>
              </a:rPr>
              <a:t>Volume</a:t>
            </a:r>
          </a:p>
          <a:p>
            <a:pPr algn="just">
              <a:buNone/>
            </a:pP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Volumetric flow </a:t>
            </a:r>
            <a:r>
              <a:rPr lang="en-US" sz="2600" dirty="0" smtClean="0"/>
              <a:t>related to a certain air density. </a:t>
            </a:r>
          </a:p>
          <a:p>
            <a:pPr algn="just">
              <a:buNone/>
            </a:pP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Static Pressure</a:t>
            </a:r>
          </a:p>
          <a:p>
            <a:pPr algn="just">
              <a:buNone/>
            </a:pPr>
            <a:r>
              <a:rPr lang="en-US" dirty="0" smtClean="0"/>
              <a:t>Air pressure caused by its </a:t>
            </a:r>
            <a:r>
              <a:rPr lang="en-US" dirty="0" smtClean="0">
                <a:solidFill>
                  <a:srgbClr val="FF0000"/>
                </a:solidFill>
              </a:rPr>
              <a:t>degree of compression </a:t>
            </a:r>
            <a:r>
              <a:rPr lang="en-US" dirty="0" smtClean="0"/>
              <a:t>( What does it mean?) In the fan it is equivalent to the difference between the </a:t>
            </a:r>
            <a:r>
              <a:rPr lang="en-US" dirty="0" smtClean="0">
                <a:solidFill>
                  <a:srgbClr val="FF0000"/>
                </a:solidFill>
              </a:rPr>
              <a:t>static outlet pressure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total inlet pressure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It can be </a:t>
            </a:r>
            <a:r>
              <a:rPr lang="en-US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Dynamic Pressure</a:t>
            </a:r>
          </a:p>
          <a:p>
            <a:pPr algn="just">
              <a:buNone/>
            </a:pPr>
            <a:r>
              <a:rPr lang="en-US" dirty="0" smtClean="0"/>
              <a:t>Air pressure caused by </a:t>
            </a:r>
            <a:r>
              <a:rPr lang="en-US" dirty="0" smtClean="0">
                <a:solidFill>
                  <a:srgbClr val="FF0000"/>
                </a:solidFill>
              </a:rPr>
              <a:t>movement</a:t>
            </a:r>
            <a:r>
              <a:rPr lang="en-US" dirty="0" smtClean="0"/>
              <a:t>. In the fan it is equivalent to the average of the speeds at the </a:t>
            </a:r>
            <a:r>
              <a:rPr lang="en-US" dirty="0" smtClean="0">
                <a:solidFill>
                  <a:srgbClr val="FF0000"/>
                </a:solidFill>
              </a:rPr>
              <a:t>outlet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smtClean="0"/>
              <a:t>Dynamic pressure can only be </a:t>
            </a:r>
            <a:r>
              <a:rPr lang="en-US" dirty="0" smtClean="0">
                <a:solidFill>
                  <a:srgbClr val="FF0000"/>
                </a:solidFill>
              </a:rPr>
              <a:t>positive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i="1" dirty="0" smtClean="0">
                <a:solidFill>
                  <a:srgbClr val="0070C0"/>
                </a:solidFill>
              </a:rPr>
              <a:t>Total Pressure</a:t>
            </a:r>
          </a:p>
          <a:p>
            <a:pPr algn="just">
              <a:buNone/>
            </a:pPr>
            <a:r>
              <a:rPr lang="en-US" sz="2800" dirty="0" smtClean="0"/>
              <a:t>Air pressure owing to </a:t>
            </a:r>
            <a:r>
              <a:rPr lang="en-US" sz="2800" dirty="0" smtClean="0">
                <a:solidFill>
                  <a:srgbClr val="FF0000"/>
                </a:solidFill>
              </a:rPr>
              <a:t>compression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movement</a:t>
            </a:r>
            <a:r>
              <a:rPr lang="en-US" sz="2800" dirty="0" smtClean="0"/>
              <a:t>. It is the algebraic addition of the dynamic and static pressures at a certain point.</a:t>
            </a:r>
          </a:p>
          <a:p>
            <a:pPr algn="just">
              <a:buNone/>
            </a:pPr>
            <a:r>
              <a:rPr lang="en-US" sz="2800" dirty="0" smtClean="0"/>
              <a:t>Therefore, if the air is motionless, the total pressure equals the static pressure.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/>
              <a:t>The Fan Laws are a group of useful equations for determining :</a:t>
            </a:r>
          </a:p>
          <a:p>
            <a:pPr algn="just"/>
            <a:r>
              <a:rPr lang="en-US" sz="3200" dirty="0" smtClean="0"/>
              <a:t>the effects of a change in the </a:t>
            </a:r>
            <a:r>
              <a:rPr lang="en-US" sz="3200" dirty="0" smtClean="0">
                <a:solidFill>
                  <a:srgbClr val="FF0000"/>
                </a:solidFill>
              </a:rPr>
              <a:t>speed</a:t>
            </a:r>
            <a:r>
              <a:rPr lang="en-US" sz="3200" dirty="0" smtClean="0"/>
              <a:t>, </a:t>
            </a:r>
          </a:p>
          <a:p>
            <a:pPr algn="just"/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diameter</a:t>
            </a:r>
            <a:r>
              <a:rPr lang="en-US" sz="3200" dirty="0" smtClean="0"/>
              <a:t> of the fan and </a:t>
            </a:r>
          </a:p>
          <a:p>
            <a:pPr algn="just"/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density of air </a:t>
            </a:r>
            <a:r>
              <a:rPr lang="en-US" sz="3200" dirty="0" smtClean="0"/>
              <a:t>in the system</a:t>
            </a:r>
          </a:p>
          <a:p>
            <a:pPr algn="just">
              <a:buNone/>
            </a:pPr>
            <a:r>
              <a:rPr lang="en-US" sz="3200" dirty="0" smtClean="0"/>
              <a:t>So, in short, the basic fan laws are used to express the relationship between </a:t>
            </a:r>
            <a:r>
              <a:rPr lang="en-US" sz="3200" dirty="0" smtClean="0">
                <a:solidFill>
                  <a:srgbClr val="FF0000"/>
                </a:solidFill>
              </a:rPr>
              <a:t>fan performance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FF0000"/>
                </a:solidFill>
              </a:rPr>
              <a:t>power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First Fan law: Volume of 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Volumetric flow rate (V, m³/hr) varies </a:t>
            </a:r>
            <a:r>
              <a:rPr lang="en-US" dirty="0" smtClean="0">
                <a:solidFill>
                  <a:srgbClr val="FF0000"/>
                </a:solidFill>
              </a:rPr>
              <a:t>directly proportional </a:t>
            </a:r>
            <a:r>
              <a:rPr lang="en-US" dirty="0" smtClean="0"/>
              <a:t>to the ratio of the rotational speed (RPM)</a:t>
            </a:r>
          </a:p>
          <a:p>
            <a:pPr algn="just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V</a:t>
            </a:r>
            <a:r>
              <a:rPr lang="en-US" sz="1800" dirty="0" smtClean="0"/>
              <a:t>1/</a:t>
            </a:r>
            <a:r>
              <a:rPr lang="en-US" dirty="0" smtClean="0"/>
              <a:t>V</a:t>
            </a:r>
            <a:r>
              <a:rPr lang="en-US" sz="1800" dirty="0" smtClean="0"/>
              <a:t>2</a:t>
            </a:r>
            <a:r>
              <a:rPr lang="en-US" dirty="0" smtClean="0"/>
              <a:t>= RPM</a:t>
            </a:r>
            <a:r>
              <a:rPr lang="en-US" sz="1800" dirty="0" smtClean="0"/>
              <a:t>1</a:t>
            </a:r>
            <a:r>
              <a:rPr lang="en-US" dirty="0" smtClean="0"/>
              <a:t>/RPM</a:t>
            </a:r>
            <a:r>
              <a:rPr lang="en-US" sz="1800" dirty="0" smtClean="0"/>
              <a:t>2</a:t>
            </a:r>
          </a:p>
          <a:p>
            <a:pPr algn="ctr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Where:</a:t>
            </a:r>
          </a:p>
          <a:p>
            <a:pPr algn="just">
              <a:buNone/>
            </a:pPr>
            <a:r>
              <a:rPr lang="en-US" dirty="0" smtClean="0"/>
              <a:t>Volume 1, m³/hr – Original volume of air</a:t>
            </a:r>
          </a:p>
          <a:p>
            <a:pPr algn="just">
              <a:buNone/>
            </a:pPr>
            <a:r>
              <a:rPr lang="en-US" dirty="0" smtClean="0"/>
              <a:t>Volume 2, m³/hr – New Volume of air</a:t>
            </a:r>
          </a:p>
          <a:p>
            <a:pPr algn="just">
              <a:buNone/>
            </a:pPr>
            <a:r>
              <a:rPr lang="en-US" dirty="0" smtClean="0"/>
              <a:t>RPM 1 – Original Speed</a:t>
            </a:r>
          </a:p>
          <a:p>
            <a:pPr algn="just">
              <a:buNone/>
            </a:pPr>
            <a:r>
              <a:rPr lang="en-US" dirty="0" smtClean="0"/>
              <a:t>RPM 2 – New Speed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Second Fan Law: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2400" cy="48737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Pressure (P, Pa) varies as the square to the ratio of the rotational speed (RPM) of the impeller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=Pressure 2, Pa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=Pressure 1, Pa</a:t>
            </a:r>
          </a:p>
          <a:p>
            <a:pPr algn="just">
              <a:buNone/>
            </a:pPr>
            <a:r>
              <a:rPr lang="en-US" dirty="0" smtClean="0"/>
              <a:t>RPM 1 – Original Speed</a:t>
            </a:r>
          </a:p>
          <a:p>
            <a:pPr algn="just">
              <a:buNone/>
            </a:pPr>
            <a:r>
              <a:rPr lang="en-US" dirty="0" smtClean="0"/>
              <a:t>RPM 2 – New Speed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Third Fan Law: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72400" cy="48737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Power (P, kW) varies as the cube to the ratio of the rotational speed (RPM, u/min) of the impeller.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pl-PL" dirty="0" smtClean="0"/>
              <a:t>Where:</a:t>
            </a:r>
          </a:p>
          <a:p>
            <a:pPr>
              <a:buNone/>
            </a:pPr>
            <a:r>
              <a:rPr lang="pl-PL" dirty="0" smtClean="0"/>
              <a:t>P</a:t>
            </a:r>
            <a:r>
              <a:rPr lang="pl-PL" baseline="-25000" dirty="0" smtClean="0"/>
              <a:t>1</a:t>
            </a:r>
            <a:r>
              <a:rPr lang="pl-PL" dirty="0" smtClean="0"/>
              <a:t> </a:t>
            </a:r>
            <a:r>
              <a:rPr lang="en-US" dirty="0" smtClean="0"/>
              <a:t>=</a:t>
            </a:r>
            <a:r>
              <a:rPr lang="pl-PL" dirty="0" smtClean="0"/>
              <a:t>Power, kW</a:t>
            </a:r>
            <a:r>
              <a:rPr lang="pl-PL" baseline="-25000" dirty="0" smtClean="0"/>
              <a:t>2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P</a:t>
            </a:r>
            <a:r>
              <a:rPr lang="pl-PL" baseline="-25000" dirty="0" smtClean="0"/>
              <a:t>2</a:t>
            </a:r>
            <a:r>
              <a:rPr lang="pl-PL" dirty="0" smtClean="0"/>
              <a:t> </a:t>
            </a:r>
            <a:r>
              <a:rPr lang="en-US" dirty="0" smtClean="0"/>
              <a:t>=</a:t>
            </a:r>
            <a:r>
              <a:rPr lang="pl-PL" dirty="0" smtClean="0"/>
              <a:t>Power, kW</a:t>
            </a:r>
            <a:r>
              <a:rPr lang="pl-PL" baseline="-25000" dirty="0" smtClean="0"/>
              <a:t>1</a:t>
            </a:r>
            <a:endParaRPr lang="pl-PL" dirty="0" smtClean="0"/>
          </a:p>
          <a:p>
            <a:pPr algn="just">
              <a:buNone/>
            </a:pPr>
            <a:r>
              <a:rPr lang="en-US" dirty="0" smtClean="0"/>
              <a:t>RPM 1 – Original Speed</a:t>
            </a:r>
          </a:p>
          <a:p>
            <a:pPr algn="just">
              <a:buNone/>
            </a:pPr>
            <a:r>
              <a:rPr lang="en-US" dirty="0" smtClean="0"/>
              <a:t>RPM 2 – New Speed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500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NFE 415 FOOD STORAGE ENGINEERING</vt:lpstr>
      <vt:lpstr>Lecture 8: Topic</vt:lpstr>
      <vt:lpstr>Some Definitions</vt:lpstr>
      <vt:lpstr>Some Definitions (Contd.)</vt:lpstr>
      <vt:lpstr>Some Definitions (Contd.)</vt:lpstr>
      <vt:lpstr>Fan Laws</vt:lpstr>
      <vt:lpstr>The First Fan law: Volume of Air</vt:lpstr>
      <vt:lpstr>The Second Fan Law: Pressure</vt:lpstr>
      <vt:lpstr>The Third Fan Law: Power</vt:lpstr>
      <vt:lpstr>Why Should We Study These?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NFE 415 FOOD STORAGE ENGINEERING</dc:title>
  <dc:creator>ABIR</dc:creator>
  <cp:lastModifiedBy>Mrs Emon</cp:lastModifiedBy>
  <cp:revision>14</cp:revision>
  <dcterms:created xsi:type="dcterms:W3CDTF">2006-08-16T00:00:00Z</dcterms:created>
  <dcterms:modified xsi:type="dcterms:W3CDTF">2020-05-13T06:51:19Z</dcterms:modified>
</cp:coreProperties>
</file>