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71" r:id="rId4"/>
    <p:sldId id="272" r:id="rId5"/>
    <p:sldId id="275" r:id="rId6"/>
    <p:sldId id="273" r:id="rId7"/>
    <p:sldId id="276" r:id="rId8"/>
    <p:sldId id="274" r:id="rId9"/>
    <p:sldId id="277" r:id="rId10"/>
    <p:sldId id="278" r:id="rId11"/>
    <p:sldId id="279" r:id="rId12"/>
    <p:sldId id="280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81534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NFE 415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FOOD STORAGE ENGINEERING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200400"/>
            <a:ext cx="6019800" cy="2895600"/>
          </a:xfrm>
        </p:spPr>
        <p:txBody>
          <a:bodyPr>
            <a:normAutofit/>
          </a:bodyPr>
          <a:lstStyle/>
          <a:p>
            <a:r>
              <a:rPr lang="en-US" sz="3600" i="1" dirty="0" err="1">
                <a:solidFill>
                  <a:schemeClr val="tx1"/>
                </a:solidFill>
              </a:rPr>
              <a:t>Humyra</a:t>
            </a:r>
            <a:r>
              <a:rPr lang="en-US" sz="3600" i="1" dirty="0">
                <a:solidFill>
                  <a:schemeClr val="tx1"/>
                </a:solidFill>
              </a:rPr>
              <a:t> </a:t>
            </a:r>
            <a:r>
              <a:rPr lang="en-US" sz="3600" i="1" smtClean="0">
                <a:solidFill>
                  <a:schemeClr val="tx1"/>
                </a:solidFill>
              </a:rPr>
              <a:t>Nowshin</a:t>
            </a:r>
            <a:endParaRPr lang="en-US" sz="3600" b="1" i="1" dirty="0" smtClean="0">
              <a:solidFill>
                <a:schemeClr val="tx1"/>
              </a:solidFill>
            </a:endParaRPr>
          </a:p>
          <a:p>
            <a:r>
              <a:rPr lang="en-US" sz="2400" b="1" i="1" dirty="0" smtClean="0">
                <a:solidFill>
                  <a:schemeClr val="tx1"/>
                </a:solidFill>
              </a:rPr>
              <a:t>Lecturer</a:t>
            </a:r>
          </a:p>
          <a:p>
            <a:r>
              <a:rPr lang="en-US" sz="2400" b="1" i="1" dirty="0" smtClean="0">
                <a:solidFill>
                  <a:schemeClr val="tx1"/>
                </a:solidFill>
              </a:rPr>
              <a:t>Dept. of Nutrition &amp; Food Engineering</a:t>
            </a:r>
          </a:p>
          <a:p>
            <a:r>
              <a:rPr lang="en-US" sz="2400" b="1" i="1" dirty="0" smtClean="0">
                <a:solidFill>
                  <a:schemeClr val="tx1"/>
                </a:solidFill>
              </a:rPr>
              <a:t>Daffodil International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Problem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fan provides 12000 CFM of air at 500 RPM. A 5 horsepower motor is attached which produces 1″ of static pressure.</a:t>
            </a:r>
          </a:p>
          <a:p>
            <a:r>
              <a:rPr lang="en-US" dirty="0"/>
              <a:t>New equipment is being added to the system which will require 1.5″ of static pressure. To accommodate the change in static pressure, what size motor is needed.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2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Given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 </a:t>
            </a:r>
            <a:r>
              <a:rPr lang="en-US" dirty="0"/>
              <a:t>Pressure (N</a:t>
            </a:r>
            <a:r>
              <a:rPr lang="en-US" baseline="-25000" dirty="0"/>
              <a:t>1</a:t>
            </a:r>
            <a:r>
              <a:rPr lang="en-US" dirty="0"/>
              <a:t>) = 1 in </a:t>
            </a:r>
            <a:r>
              <a:rPr lang="en-US" dirty="0" err="1"/>
              <a:t>wg</a:t>
            </a:r>
            <a:endParaRPr lang="en-US" dirty="0"/>
          </a:p>
          <a:p>
            <a:r>
              <a:rPr lang="en-US" dirty="0"/>
              <a:t>Initial Motor Speed (RPM</a:t>
            </a:r>
            <a:r>
              <a:rPr lang="en-US" baseline="-25000" dirty="0"/>
              <a:t>1</a:t>
            </a:r>
            <a:r>
              <a:rPr lang="en-US" dirty="0"/>
              <a:t>) = 500</a:t>
            </a:r>
          </a:p>
          <a:p>
            <a:r>
              <a:rPr lang="en-US" dirty="0"/>
              <a:t>Initial Motor (hp</a:t>
            </a:r>
            <a:r>
              <a:rPr lang="en-US" baseline="-25000" dirty="0"/>
              <a:t>1</a:t>
            </a:r>
            <a:r>
              <a:rPr lang="en-US" dirty="0"/>
              <a:t>) = 5 </a:t>
            </a:r>
            <a:r>
              <a:rPr lang="en-US" dirty="0" err="1"/>
              <a:t>hp</a:t>
            </a:r>
            <a:endParaRPr lang="en-US" dirty="0"/>
          </a:p>
          <a:p>
            <a:r>
              <a:rPr lang="en-US" dirty="0"/>
              <a:t>Final Pressure (N</a:t>
            </a:r>
            <a:r>
              <a:rPr lang="en-US" baseline="-25000" dirty="0"/>
              <a:t>2</a:t>
            </a:r>
            <a:r>
              <a:rPr lang="en-US" dirty="0"/>
              <a:t>)= 1.5 in </a:t>
            </a:r>
            <a:r>
              <a:rPr lang="en-US" dirty="0" err="1" smtClean="0"/>
              <a:t>wg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p1/p2=(rpm1/rpm2)2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</a:t>
            </a:r>
            <a:r>
              <a:rPr lang="en-US" dirty="0" smtClean="0"/>
              <a:t>p1/hp2=(rpm1/rpm2)3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917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1000" y="442963"/>
            <a:ext cx="69342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  <a:t>To solve this problem you need to first solve for the new RPM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  <a:t>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oru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solidFill>
                <a:srgbClr val="000000"/>
              </a:solidFill>
              <a:latin typeface="Foru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  <a:t>N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  <a:t> = 490 RPM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  <a:t>Now to solve for the new horsepower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solidFill>
                <a:srgbClr val="000000"/>
              </a:solidFill>
              <a:latin typeface="Foru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oru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solidFill>
                <a:srgbClr val="000000"/>
              </a:solidFill>
              <a:latin typeface="Foru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oru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oru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  <a:t>Horsepower required  is now 9.2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  <a:t>Use 10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  <a:t>hp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orum"/>
              </a:rPr>
              <a:t> motor</a:t>
            </a:r>
          </a:p>
        </p:txBody>
      </p:sp>
      <p:pic>
        <p:nvPicPr>
          <p:cNvPr id="2050" name="Picture 2" descr="\frac{1.5_{1}}{1_{2}}=\left (\frac{N_{1}}{N_{2}}\right)^{2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1447800"/>
            <a:ext cx="2989262" cy="63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frac{hp_{1}}{hp_{2}}=\left (\frac{N_{1}}{N_{2}}\right)^{3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3499862"/>
            <a:ext cx="2227262" cy="117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875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362200"/>
            <a:ext cx="687124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i="1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/>
                <a:ea typeface="+mj-ea"/>
                <a:cs typeface="+mj-cs"/>
              </a:rPr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Lecture 9: Topic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010400" cy="4873752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Problems based on fan laws</a:t>
            </a:r>
          </a:p>
          <a:p>
            <a:pPr lvl="1" algn="just"/>
            <a:r>
              <a:rPr lang="en-US" sz="2900" dirty="0" smtClean="0"/>
              <a:t>Volume of Air Example</a:t>
            </a:r>
          </a:p>
          <a:p>
            <a:pPr lvl="1" algn="just"/>
            <a:r>
              <a:rPr lang="en-US" sz="2900" dirty="0" smtClean="0"/>
              <a:t>Pressure Example</a:t>
            </a:r>
          </a:p>
          <a:p>
            <a:pPr lvl="1" algn="just"/>
            <a:r>
              <a:rPr lang="en-US" sz="2900" dirty="0" smtClean="0"/>
              <a:t>Power Example</a:t>
            </a:r>
            <a:endParaRPr lang="en-IN" sz="2900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467600" cy="609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Volume of Air Example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229600" cy="5715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600" dirty="0" smtClean="0"/>
              <a:t>A Factory of </a:t>
            </a:r>
            <a:r>
              <a:rPr lang="en-US" sz="2600" dirty="0" smtClean="0">
                <a:solidFill>
                  <a:srgbClr val="FF0000"/>
                </a:solidFill>
              </a:rPr>
              <a:t>37500m</a:t>
            </a:r>
            <a:r>
              <a:rPr lang="en-US" sz="2600" baseline="30000" dirty="0" smtClean="0">
                <a:solidFill>
                  <a:srgbClr val="FF0000"/>
                </a:solidFill>
              </a:rPr>
              <a:t>3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space currently requires </a:t>
            </a:r>
            <a:r>
              <a:rPr lang="en-US" sz="2600" dirty="0" smtClean="0">
                <a:solidFill>
                  <a:srgbClr val="FF0000"/>
                </a:solidFill>
              </a:rPr>
              <a:t>five</a:t>
            </a:r>
            <a:r>
              <a:rPr lang="en-US" sz="2600" dirty="0" smtClean="0"/>
              <a:t> air changes </a:t>
            </a:r>
            <a:r>
              <a:rPr lang="en-US" sz="2600" dirty="0" smtClean="0">
                <a:solidFill>
                  <a:srgbClr val="FF0000"/>
                </a:solidFill>
              </a:rPr>
              <a:t>an hour </a:t>
            </a:r>
            <a:r>
              <a:rPr lang="en-US" sz="2600" dirty="0" smtClean="0"/>
              <a:t>to remove waste heat generated by industrial process machinery.</a:t>
            </a:r>
          </a:p>
          <a:p>
            <a:pPr algn="just">
              <a:buNone/>
            </a:pPr>
            <a:r>
              <a:rPr lang="en-US" sz="2600" dirty="0" smtClean="0"/>
              <a:t>Later additional machines are added to the factory and the required number of air changes per hour increases to </a:t>
            </a:r>
            <a:r>
              <a:rPr lang="en-US" sz="2600" dirty="0" smtClean="0">
                <a:solidFill>
                  <a:srgbClr val="FF0000"/>
                </a:solidFill>
              </a:rPr>
              <a:t>6</a:t>
            </a:r>
            <a:r>
              <a:rPr lang="en-US" sz="2600" dirty="0" smtClean="0"/>
              <a:t> to maintain the desired maximum air temperature within the factory.</a:t>
            </a:r>
          </a:p>
          <a:p>
            <a:pPr algn="just">
              <a:buNone/>
            </a:pPr>
            <a:r>
              <a:rPr lang="en-US" sz="2600" dirty="0" smtClean="0"/>
              <a:t>At a pressure loss of </a:t>
            </a:r>
            <a:r>
              <a:rPr lang="en-US" sz="2600" dirty="0" smtClean="0">
                <a:solidFill>
                  <a:srgbClr val="FF0000"/>
                </a:solidFill>
              </a:rPr>
              <a:t>40 Pa</a:t>
            </a:r>
            <a:r>
              <a:rPr lang="en-US" sz="2600" dirty="0" smtClean="0"/>
              <a:t> due to ductwork, louvers and other ancillary items. 20 number external rotor motor fans were used.</a:t>
            </a:r>
          </a:p>
          <a:p>
            <a:pPr algn="just">
              <a:buNone/>
            </a:pPr>
            <a:r>
              <a:rPr lang="en-US" sz="2600" dirty="0" smtClean="0"/>
              <a:t>From the manufacturer’s data sheet we know that to deliver this performance, the RPM of the fan is </a:t>
            </a:r>
            <a:r>
              <a:rPr lang="en-US" sz="2600" dirty="0" smtClean="0">
                <a:solidFill>
                  <a:srgbClr val="FF0000"/>
                </a:solidFill>
              </a:rPr>
              <a:t>865 u/min</a:t>
            </a:r>
            <a:r>
              <a:rPr lang="en-US" sz="2600" dirty="0" smtClean="0"/>
              <a:t>. So what is the </a:t>
            </a:r>
            <a:r>
              <a:rPr lang="en-US" sz="2600" dirty="0" smtClean="0">
                <a:solidFill>
                  <a:srgbClr val="FF0000"/>
                </a:solidFill>
              </a:rPr>
              <a:t>RPM</a:t>
            </a:r>
            <a:r>
              <a:rPr lang="en-US" sz="2600" dirty="0" smtClean="0"/>
              <a:t> of the fan required to be to deliver this flow rate increase?</a:t>
            </a:r>
          </a:p>
          <a:p>
            <a:pPr algn="just">
              <a:buNone/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i="1" dirty="0" smtClean="0"/>
              <a:t>The original air flow rate, V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 is 187500 m</a:t>
            </a:r>
            <a:r>
              <a:rPr lang="en-US" sz="2800" i="1" baseline="30000" dirty="0" smtClean="0"/>
              <a:t>3</a:t>
            </a:r>
            <a:r>
              <a:rPr lang="en-US" sz="2800" i="1" dirty="0" smtClean="0"/>
              <a:t>/hr to achieve this.</a:t>
            </a:r>
          </a:p>
          <a:p>
            <a:pPr algn="just"/>
            <a:r>
              <a:rPr lang="en-US" sz="2800" i="1" dirty="0" smtClean="0"/>
              <a:t>V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, calculated by multiplying the space by the new air change requirements, is simply 37500m</a:t>
            </a:r>
            <a:r>
              <a:rPr lang="en-US" sz="2800" i="1" baseline="30000" dirty="0" smtClean="0"/>
              <a:t>3</a:t>
            </a:r>
            <a:r>
              <a:rPr lang="en-US" sz="2800" i="1" dirty="0" smtClean="0"/>
              <a:t> x 6 which give a new requirement of 225000 m</a:t>
            </a:r>
            <a:r>
              <a:rPr lang="en-US" sz="2800" i="1" baseline="30000" dirty="0" smtClean="0"/>
              <a:t>3</a:t>
            </a:r>
            <a:r>
              <a:rPr lang="en-US" sz="2800" i="1" dirty="0" smtClean="0"/>
              <a:t>/hr.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0925"/>
            <a:ext cx="7772400" cy="6070179"/>
          </a:xfrm>
        </p:spPr>
      </p:pic>
    </p:spTree>
    <p:extLst>
      <p:ext uri="{BB962C8B-B14F-4D97-AF65-F5344CB8AC3E}">
        <p14:creationId xmlns:p14="http://schemas.microsoft.com/office/powerpoint/2010/main" val="2265231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Pressure Example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smtClean="0"/>
              <a:t>Continuing with our first situation of the industrial process factory which has added machinery and now requires additional air flow to maintain working conditions, what will the </a:t>
            </a:r>
            <a:r>
              <a:rPr lang="en-US" sz="3200" dirty="0" smtClean="0">
                <a:solidFill>
                  <a:srgbClr val="FF0000"/>
                </a:solidFill>
              </a:rPr>
              <a:t>pressure </a:t>
            </a:r>
            <a:r>
              <a:rPr lang="en-US" sz="3200" dirty="0" smtClean="0"/>
              <a:t>of the fans now be?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8001000" cy="4997395"/>
          </a:xfrm>
        </p:spPr>
      </p:pic>
    </p:spTree>
    <p:extLst>
      <p:ext uri="{BB962C8B-B14F-4D97-AF65-F5344CB8AC3E}">
        <p14:creationId xmlns:p14="http://schemas.microsoft.com/office/powerpoint/2010/main" val="314904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Power Example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smtClean="0"/>
              <a:t>From the original duty point, it is given that the power consumption was 2120 W at 187500 m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/hr @ 40Pa. </a:t>
            </a:r>
          </a:p>
          <a:p>
            <a:pPr algn="just">
              <a:buNone/>
            </a:pPr>
            <a:r>
              <a:rPr lang="en-US" sz="3200" dirty="0" smtClean="0"/>
              <a:t>So what will the total additional power consumption be for all 20 fans?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75" y="609600"/>
            <a:ext cx="7064925" cy="4648200"/>
          </a:xfrm>
        </p:spPr>
      </p:pic>
      <p:sp>
        <p:nvSpPr>
          <p:cNvPr id="5" name="Rectangle 4"/>
          <p:cNvSpPr/>
          <p:nvPr/>
        </p:nvSpPr>
        <p:spPr>
          <a:xfrm>
            <a:off x="533400" y="5562600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73535"/>
                </a:solidFill>
                <a:latin typeface="PT Sans"/>
              </a:rPr>
              <a:t>Over 20 fans the total power increase is </a:t>
            </a:r>
            <a:r>
              <a:rPr lang="en-US" dirty="0" smtClean="0">
                <a:solidFill>
                  <a:srgbClr val="373535"/>
                </a:solidFill>
                <a:latin typeface="PT Sans"/>
              </a:rPr>
              <a:t>34.6kW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8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396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Century Schoolbook</vt:lpstr>
      <vt:lpstr>Forum</vt:lpstr>
      <vt:lpstr>PT Sans</vt:lpstr>
      <vt:lpstr>Times New Roman</vt:lpstr>
      <vt:lpstr>Wingdings</vt:lpstr>
      <vt:lpstr>Wingdings 2</vt:lpstr>
      <vt:lpstr>Oriel</vt:lpstr>
      <vt:lpstr>NFE 415 FOOD STORAGE ENGINEERING</vt:lpstr>
      <vt:lpstr>Lecture 9: Topic</vt:lpstr>
      <vt:lpstr>Volume of Air Example</vt:lpstr>
      <vt:lpstr>Hint</vt:lpstr>
      <vt:lpstr>PowerPoint Presentation</vt:lpstr>
      <vt:lpstr>Pressure Example</vt:lpstr>
      <vt:lpstr>PowerPoint Presentation</vt:lpstr>
      <vt:lpstr>Power Example</vt:lpstr>
      <vt:lpstr>PowerPoint Presentation</vt:lpstr>
      <vt:lpstr>Problem </vt:lpstr>
      <vt:lpstr>Given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ABIR</dc:creator>
  <cp:lastModifiedBy>Microsoft account</cp:lastModifiedBy>
  <cp:revision>53</cp:revision>
  <dcterms:created xsi:type="dcterms:W3CDTF">2006-08-16T00:00:00Z</dcterms:created>
  <dcterms:modified xsi:type="dcterms:W3CDTF">2020-11-24T14:42:50Z</dcterms:modified>
</cp:coreProperties>
</file>