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8153400" cy="14700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NFE 415</a:t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en-US" sz="3600" dirty="0" smtClean="0">
                <a:solidFill>
                  <a:srgbClr val="002060"/>
                </a:solidFill>
              </a:rPr>
              <a:t>FOOD STORAGE ENGINEERING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200400"/>
            <a:ext cx="6019800" cy="2895600"/>
          </a:xfrm>
        </p:spPr>
        <p:txBody>
          <a:bodyPr>
            <a:normAutofit/>
          </a:bodyPr>
          <a:lstStyle/>
          <a:p>
            <a:r>
              <a:rPr lang="en-US" sz="3600" b="1" i="1" dirty="0" err="1" smtClean="0">
                <a:solidFill>
                  <a:schemeClr val="tx1"/>
                </a:solidFill>
              </a:rPr>
              <a:t>Humyra</a:t>
            </a:r>
            <a:r>
              <a:rPr lang="en-US" sz="3600" b="1" i="1" dirty="0" smtClean="0">
                <a:solidFill>
                  <a:schemeClr val="tx1"/>
                </a:solidFill>
              </a:rPr>
              <a:t> </a:t>
            </a:r>
            <a:r>
              <a:rPr lang="en-US" sz="3600" b="1" i="1" dirty="0" err="1" smtClean="0">
                <a:solidFill>
                  <a:schemeClr val="tx1"/>
                </a:solidFill>
              </a:rPr>
              <a:t>Nowshin</a:t>
            </a:r>
            <a:endParaRPr lang="en-US" sz="3600" b="1" i="1" smtClean="0">
              <a:solidFill>
                <a:schemeClr val="tx1"/>
              </a:solidFill>
            </a:endParaRPr>
          </a:p>
          <a:p>
            <a:r>
              <a:rPr lang="en-US" sz="2400" b="1" i="1" smtClean="0">
                <a:solidFill>
                  <a:schemeClr val="tx1"/>
                </a:solidFill>
              </a:rPr>
              <a:t>Lecturer</a:t>
            </a:r>
            <a:endParaRPr lang="en-US" sz="2400" b="1" i="1" dirty="0" smtClean="0">
              <a:solidFill>
                <a:schemeClr val="tx1"/>
              </a:solidFill>
            </a:endParaRPr>
          </a:p>
          <a:p>
            <a:r>
              <a:rPr lang="en-US" sz="2400" b="1" i="1" dirty="0" smtClean="0">
                <a:solidFill>
                  <a:schemeClr val="tx1"/>
                </a:solidFill>
              </a:rPr>
              <a:t>Dept. of Nutrition &amp; Food Engineering</a:t>
            </a:r>
          </a:p>
          <a:p>
            <a:r>
              <a:rPr lang="en-US" sz="2400" b="1" i="1" dirty="0" smtClean="0">
                <a:solidFill>
                  <a:schemeClr val="tx1"/>
                </a:solidFill>
              </a:rPr>
              <a:t>Daffodil International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Air handling in the food</a:t>
            </a:r>
            <a:br>
              <a:rPr lang="en-US" sz="2800" dirty="0" smtClean="0"/>
            </a:br>
            <a:r>
              <a:rPr lang="en-US" sz="2800" dirty="0" smtClean="0"/>
              <a:t>industry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Objective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Basic Considerations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Role of air handling systems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Factors affecting air handling systems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Illustration Practices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 &amp;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The quality of air within factory buildings is controlled by many food manufacturers. </a:t>
            </a:r>
          </a:p>
          <a:p>
            <a:pPr algn="just">
              <a:buNone/>
            </a:pPr>
            <a:r>
              <a:rPr lang="en-US" dirty="0" smtClean="0"/>
              <a:t>Environmental air of a </a:t>
            </a:r>
            <a:r>
              <a:rPr lang="en-US" dirty="0" err="1" smtClean="0"/>
              <a:t>speciﬁc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quality</a:t>
            </a:r>
            <a:r>
              <a:rPr lang="en-US" dirty="0" smtClean="0"/>
              <a:t> (temperature, humidity and particle concentration) and </a:t>
            </a:r>
            <a:r>
              <a:rPr lang="en-US" dirty="0" smtClean="0">
                <a:solidFill>
                  <a:srgbClr val="FF0000"/>
                </a:solidFill>
              </a:rPr>
              <a:t>quantity</a:t>
            </a:r>
            <a:r>
              <a:rPr lang="en-US" dirty="0" smtClean="0"/>
              <a:t> (fresh air volume) is required for the comfort and safety of employees. </a:t>
            </a:r>
          </a:p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70C0"/>
                </a:solidFill>
              </a:rPr>
              <a:t>Objective of Air Handling</a:t>
            </a:r>
          </a:p>
          <a:p>
            <a:pPr marL="0" indent="0" algn="just">
              <a:buNone/>
            </a:pPr>
            <a:r>
              <a:rPr lang="en-US" dirty="0" smtClean="0"/>
              <a:t>“To assist food producers and storage managers in the design, selection, installation, and operation of air handling systems.”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For the manufacture of some products, it is necessary to impose additional controls on environmental air quality to </a:t>
            </a:r>
            <a:r>
              <a:rPr lang="en-US" dirty="0" smtClean="0">
                <a:solidFill>
                  <a:srgbClr val="FF0000"/>
                </a:solidFill>
              </a:rPr>
              <a:t>reduce the possibility of contamination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Also, process air that comes in contact with food must be controlled.</a:t>
            </a:r>
          </a:p>
          <a:p>
            <a:pPr algn="just"/>
            <a:r>
              <a:rPr lang="en-US" dirty="0" smtClean="0"/>
              <a:t>The controlled properties of air, especially temperature and humidity, may be used to prevent or </a:t>
            </a:r>
            <a:r>
              <a:rPr lang="en-US" dirty="0" smtClean="0">
                <a:solidFill>
                  <a:srgbClr val="FF0000"/>
                </a:solidFill>
              </a:rPr>
              <a:t>reduce the growth rate </a:t>
            </a:r>
            <a:r>
              <a:rPr lang="en-US" dirty="0" smtClean="0"/>
              <a:t>of some micro-organisms in manufacturing and storage areas. </a:t>
            </a:r>
          </a:p>
          <a:p>
            <a:pPr algn="just"/>
            <a:r>
              <a:rPr lang="en-US" dirty="0" smtClean="0"/>
              <a:t>The particle content—dust and micro-organisms— can also be controlled to limit the </a:t>
            </a:r>
            <a:r>
              <a:rPr lang="en-US" dirty="0" smtClean="0">
                <a:solidFill>
                  <a:srgbClr val="FF0000"/>
                </a:solidFill>
              </a:rPr>
              <a:t>risk of product contamination</a:t>
            </a:r>
            <a:r>
              <a:rPr lang="en-US" dirty="0" smtClean="0"/>
              <a:t> and hence contribute to </a:t>
            </a:r>
            <a:r>
              <a:rPr lang="en-US" dirty="0" smtClean="0">
                <a:solidFill>
                  <a:srgbClr val="FF0000"/>
                </a:solidFill>
              </a:rPr>
              <a:t>safe food manufacture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air handling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n-US" sz="2700" dirty="0" smtClean="0"/>
              <a:t>Properly designed air handling systems control airborne particulates and odors and minimize the risks of products being contaminated by airborne contaminations such as:</a:t>
            </a:r>
          </a:p>
          <a:p>
            <a:pPr algn="just"/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FF0000"/>
                </a:solidFill>
              </a:rPr>
              <a:t>Infectious pathogens </a:t>
            </a:r>
            <a:r>
              <a:rPr lang="en-US" sz="2700" dirty="0" smtClean="0"/>
              <a:t>(e.g. Salmonella, </a:t>
            </a:r>
            <a:r>
              <a:rPr lang="en-US" sz="2700" dirty="0" err="1" smtClean="0"/>
              <a:t>Listeria</a:t>
            </a:r>
            <a:r>
              <a:rPr lang="en-US" sz="2700" dirty="0" smtClean="0"/>
              <a:t>, E. coli) and </a:t>
            </a:r>
          </a:p>
          <a:p>
            <a:pPr algn="just"/>
            <a:r>
              <a:rPr lang="en-US" sz="2700" dirty="0" err="1" smtClean="0">
                <a:solidFill>
                  <a:srgbClr val="FF0000"/>
                </a:solidFill>
              </a:rPr>
              <a:t>Toxigenic</a:t>
            </a:r>
            <a:r>
              <a:rPr lang="en-US" sz="2700" dirty="0" smtClean="0">
                <a:solidFill>
                  <a:srgbClr val="FF0000"/>
                </a:solidFill>
              </a:rPr>
              <a:t> pathogens </a:t>
            </a:r>
            <a:r>
              <a:rPr lang="en-US" sz="2700" dirty="0" smtClean="0"/>
              <a:t>(e.g. Staphylococcus </a:t>
            </a:r>
            <a:r>
              <a:rPr lang="en-US" sz="2700" dirty="0" err="1" smtClean="0"/>
              <a:t>aureus</a:t>
            </a:r>
            <a:r>
              <a:rPr lang="en-US" sz="2700" dirty="0" smtClean="0"/>
              <a:t> and clostridia) and </a:t>
            </a:r>
          </a:p>
          <a:p>
            <a:pPr algn="just"/>
            <a:r>
              <a:rPr lang="en-US" sz="2700" dirty="0" smtClean="0">
                <a:solidFill>
                  <a:srgbClr val="FF0000"/>
                </a:solidFill>
              </a:rPr>
              <a:t>Spoilage microorganisms </a:t>
            </a:r>
            <a:r>
              <a:rPr lang="en-US" sz="2700" dirty="0" smtClean="0"/>
              <a:t>(e.g. yeast, molds, </a:t>
            </a:r>
            <a:r>
              <a:rPr lang="en-US" sz="2700" dirty="0" err="1" smtClean="0"/>
              <a:t>pseudomonads</a:t>
            </a:r>
            <a:r>
              <a:rPr lang="en-US" sz="2700" dirty="0" smtClean="0"/>
              <a:t> and lactic acid bacteria).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regarding air handling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48737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600" dirty="0" smtClean="0"/>
              <a:t>In addition to control of airborne contamination, the following variables are important to the </a:t>
            </a:r>
            <a:r>
              <a:rPr lang="en-US" sz="2600" dirty="0" err="1" smtClean="0"/>
              <a:t>speciﬁcation</a:t>
            </a:r>
            <a:r>
              <a:rPr lang="en-US" sz="2600" dirty="0" smtClean="0"/>
              <a:t> of the air handling system:</a:t>
            </a:r>
          </a:p>
          <a:p>
            <a:pPr marL="0" indent="0" algn="just">
              <a:buFont typeface="Wingdings" pitchFamily="2" charset="2"/>
              <a:buChar char="ü"/>
            </a:pP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0070C0"/>
                </a:solidFill>
              </a:rPr>
              <a:t>Temperature: </a:t>
            </a:r>
            <a:r>
              <a:rPr lang="en-US" sz="2600" dirty="0" smtClean="0"/>
              <a:t>temperatures below </a:t>
            </a:r>
            <a:r>
              <a:rPr lang="en-US" sz="2600" dirty="0" smtClean="0">
                <a:solidFill>
                  <a:srgbClr val="FF0000"/>
                </a:solidFill>
              </a:rPr>
              <a:t>13°C</a:t>
            </a:r>
            <a:r>
              <a:rPr lang="en-US" sz="2600" dirty="0" smtClean="0"/>
              <a:t> should only be used when higher temperatures would be harmful to food safety.</a:t>
            </a:r>
          </a:p>
          <a:p>
            <a:pPr marL="0" indent="0" algn="just">
              <a:buFont typeface="Wingdings" pitchFamily="2" charset="2"/>
              <a:buChar char="ü"/>
            </a:pPr>
            <a:r>
              <a:rPr lang="en-US" sz="2600" dirty="0" smtClean="0">
                <a:solidFill>
                  <a:srgbClr val="0070C0"/>
                </a:solidFill>
              </a:rPr>
              <a:t> Air distribution: </a:t>
            </a:r>
            <a:r>
              <a:rPr lang="en-US" sz="2600" dirty="0" smtClean="0"/>
              <a:t>to remove the heat imposed by the processes and people, to provide </a:t>
            </a:r>
            <a:r>
              <a:rPr lang="en-US" sz="2600" dirty="0" err="1" smtClean="0"/>
              <a:t>sufﬁcient</a:t>
            </a:r>
            <a:r>
              <a:rPr lang="en-US" sz="2600" dirty="0" smtClean="0"/>
              <a:t> fresh air, prevent the </a:t>
            </a:r>
            <a:r>
              <a:rPr lang="en-US" sz="2600" dirty="0" smtClean="0">
                <a:solidFill>
                  <a:srgbClr val="FF0000"/>
                </a:solidFill>
              </a:rPr>
              <a:t>ingress</a:t>
            </a:r>
            <a:r>
              <a:rPr lang="en-US" sz="2600" dirty="0" smtClean="0"/>
              <a:t> of airborne contamination and avoid regions of static air.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affecting air handling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Factors that affect the </a:t>
            </a:r>
            <a:r>
              <a:rPr lang="en-US" dirty="0" smtClean="0">
                <a:solidFill>
                  <a:srgbClr val="FF0000"/>
                </a:solidFill>
              </a:rPr>
              <a:t>choice of air management </a:t>
            </a:r>
            <a:r>
              <a:rPr lang="en-US" dirty="0" smtClean="0"/>
              <a:t>are as follows: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Volume</a:t>
            </a:r>
            <a:r>
              <a:rPr lang="en-US" dirty="0" smtClean="0"/>
              <a:t> of the space;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Cooling capacity </a:t>
            </a:r>
            <a:r>
              <a:rPr lang="en-US" dirty="0" smtClean="0"/>
              <a:t>(removal of heat);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Number of people </a:t>
            </a:r>
            <a:r>
              <a:rPr lang="en-US" dirty="0" smtClean="0"/>
              <a:t>(fresh air requirement);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Temperature differences </a:t>
            </a:r>
            <a:r>
              <a:rPr lang="en-US" dirty="0" smtClean="0"/>
              <a:t>with adjoining work areas;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Humidity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odor</a:t>
            </a:r>
            <a:r>
              <a:rPr lang="en-US" dirty="0" smtClean="0"/>
              <a:t> control;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en-US" dirty="0" smtClean="0"/>
              <a:t> Over </a:t>
            </a:r>
            <a:r>
              <a:rPr lang="en-US" dirty="0" smtClean="0">
                <a:solidFill>
                  <a:srgbClr val="FF0000"/>
                </a:solidFill>
              </a:rPr>
              <a:t>pressure</a:t>
            </a:r>
            <a:r>
              <a:rPr lang="en-US" dirty="0" smtClean="0"/>
              <a:t> required;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Air quality </a:t>
            </a:r>
            <a:r>
              <a:rPr lang="en-US" dirty="0" smtClean="0"/>
              <a:t>required.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00"/>
            <a:ext cx="9144000" cy="5943600"/>
          </a:xfrm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Schematic Diagram Showing the Air Flow Pattern in a Common Plant/Storage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362200"/>
            <a:ext cx="687124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b="1" i="1" dirty="0" smtClean="0">
                <a:solidFill>
                  <a:srgbClr val="7030A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/>
                <a:ea typeface="+mj-ea"/>
                <a:cs typeface="+mj-cs"/>
              </a:rPr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420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NFE 415 FOOD STORAGE ENGINEERING</vt:lpstr>
      <vt:lpstr>Topics</vt:lpstr>
      <vt:lpstr>Introduction &amp; Objective</vt:lpstr>
      <vt:lpstr>Basic Considerations</vt:lpstr>
      <vt:lpstr>Role of air handling systems</vt:lpstr>
      <vt:lpstr>Variables regarding air handling systems</vt:lpstr>
      <vt:lpstr>Factors affecting air handling systems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NFE 415 FOOD STORAGE ENGINEERING</dc:title>
  <dc:creator>Administrator</dc:creator>
  <cp:lastModifiedBy>Mrs Emon</cp:lastModifiedBy>
  <cp:revision>21</cp:revision>
  <dcterms:created xsi:type="dcterms:W3CDTF">2006-08-16T00:00:00Z</dcterms:created>
  <dcterms:modified xsi:type="dcterms:W3CDTF">2020-05-13T06:48:05Z</dcterms:modified>
</cp:coreProperties>
</file>