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Dosis"/>
      <p:regular r:id="rId20"/>
      <p:bold r:id="rId21"/>
    </p:embeddedFont>
    <p:embeddedFont>
      <p:font typeface="Helvetica Neue"/>
      <p:regular r:id="rId22"/>
      <p:bold r:id="rId23"/>
      <p:italic r:id="rId24"/>
      <p:boldItalic r:id="rId25"/>
    </p:embeddedFont>
    <p:embeddedFont>
      <p:font typeface="Source Sans Pr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0" roundtripDataSignature="AMtx7mhneN97J9sRicxAW8FesGTv+WUU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BB96815-655C-4DA6-9625-81959EAF6890}">
  <a:tblStyle styleId="{3BB96815-655C-4DA6-9625-81959EAF689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50E52B85-9FEB-4A80-9EB2-2F93A609D030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Dosis-regular.fntdata"/><Relationship Id="rId22" Type="http://schemas.openxmlformats.org/officeDocument/2006/relationships/font" Target="fonts/HelveticaNeue-regular.fntdata"/><Relationship Id="rId21" Type="http://schemas.openxmlformats.org/officeDocument/2006/relationships/font" Target="fonts/Dosis-bold.fntdata"/><Relationship Id="rId24" Type="http://schemas.openxmlformats.org/officeDocument/2006/relationships/font" Target="fonts/HelveticaNeue-italic.fntdata"/><Relationship Id="rId23" Type="http://schemas.openxmlformats.org/officeDocument/2006/relationships/font" Target="fonts/HelveticaNeue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SourceSansPro-regular.fntdata"/><Relationship Id="rId25" Type="http://schemas.openxmlformats.org/officeDocument/2006/relationships/font" Target="fonts/HelveticaNeue-boldItalic.fntdata"/><Relationship Id="rId28" Type="http://schemas.openxmlformats.org/officeDocument/2006/relationships/font" Target="fonts/SourceSansPro-italic.fntdata"/><Relationship Id="rId27" Type="http://schemas.openxmlformats.org/officeDocument/2006/relationships/font" Target="fonts/SourceSans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SourceSansPr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1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p1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5:notes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8:notes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/>
          <p:nvPr/>
        </p:nvSpPr>
        <p:spPr>
          <a:xfrm rot="10800000">
            <a:off x="-150" y="4156674"/>
            <a:ext cx="9144000" cy="276600"/>
          </a:xfrm>
          <a:prstGeom prst="rect">
            <a:avLst/>
          </a:prstGeom>
          <a:solidFill>
            <a:srgbClr val="000000">
              <a:alpha val="313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0"/>
          <p:cNvSpPr/>
          <p:nvPr/>
        </p:nvSpPr>
        <p:spPr>
          <a:xfrm flipH="1">
            <a:off x="-150" y="0"/>
            <a:ext cx="9144000" cy="41567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0"/>
          <p:cNvSpPr txBox="1"/>
          <p:nvPr>
            <p:ph type="ctrTitle"/>
          </p:nvPr>
        </p:nvSpPr>
        <p:spPr>
          <a:xfrm>
            <a:off x="685800" y="2525225"/>
            <a:ext cx="5309699" cy="1159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1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13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1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1"/>
          <p:cNvSpPr txBox="1"/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7" name="Google Shape;17;p21"/>
          <p:cNvSpPr txBox="1"/>
          <p:nvPr>
            <p:ph idx="1" type="body"/>
          </p:nvPr>
        </p:nvSpPr>
        <p:spPr>
          <a:xfrm>
            <a:off x="844425" y="1534256"/>
            <a:ext cx="2804699" cy="33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⬩"/>
              <a:defRPr sz="2000"/>
            </a:lvl3pPr>
            <a:lvl4pPr indent="-355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⬞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8" name="Google Shape;18;p21"/>
          <p:cNvSpPr txBox="1"/>
          <p:nvPr>
            <p:ph idx="2" type="body"/>
          </p:nvPr>
        </p:nvSpPr>
        <p:spPr>
          <a:xfrm>
            <a:off x="3818122" y="1534256"/>
            <a:ext cx="2804699" cy="33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⬩"/>
              <a:defRPr sz="2000"/>
            </a:lvl3pPr>
            <a:lvl4pPr indent="-355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⬞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9" name="Google Shape;19;p21"/>
          <p:cNvSpPr txBox="1"/>
          <p:nvPr>
            <p:ph idx="12" type="sldNum"/>
          </p:nvPr>
        </p:nvSpPr>
        <p:spPr>
          <a:xfrm>
            <a:off x="-75" y="0"/>
            <a:ext cx="669599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Sub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/>
          <p:nvPr/>
        </p:nvSpPr>
        <p:spPr>
          <a:xfrm rot="10800000">
            <a:off x="-150" y="3082199"/>
            <a:ext cx="9144000" cy="687600"/>
          </a:xfrm>
          <a:prstGeom prst="rect">
            <a:avLst/>
          </a:prstGeom>
          <a:solidFill>
            <a:srgbClr val="000000">
              <a:alpha val="313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2"/>
          <p:cNvSpPr/>
          <p:nvPr/>
        </p:nvSpPr>
        <p:spPr>
          <a:xfrm flipH="1">
            <a:off x="-150" y="0"/>
            <a:ext cx="9144000" cy="30822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2"/>
          <p:cNvSpPr txBox="1"/>
          <p:nvPr>
            <p:ph type="ctrTitle"/>
          </p:nvPr>
        </p:nvSpPr>
        <p:spPr>
          <a:xfrm>
            <a:off x="685800" y="1907658"/>
            <a:ext cx="5008199" cy="1045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24" name="Google Shape;24;p22"/>
          <p:cNvSpPr txBox="1"/>
          <p:nvPr>
            <p:ph idx="1" type="subTitle"/>
          </p:nvPr>
        </p:nvSpPr>
        <p:spPr>
          <a:xfrm>
            <a:off x="685800" y="3082250"/>
            <a:ext cx="5008199" cy="6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9pPr>
          </a:lstStyle>
          <a:p/>
        </p:txBody>
      </p:sp>
      <p:sp>
        <p:nvSpPr>
          <p:cNvPr id="25" name="Google Shape;25;p22"/>
          <p:cNvSpPr txBox="1"/>
          <p:nvPr>
            <p:ph idx="12" type="sldNum"/>
          </p:nvPr>
        </p:nvSpPr>
        <p:spPr>
          <a:xfrm>
            <a:off x="-75" y="3420000"/>
            <a:ext cx="669599" cy="17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13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23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3"/>
          <p:cNvSpPr txBox="1"/>
          <p:nvPr>
            <p:ph idx="12" type="sldNum"/>
          </p:nvPr>
        </p:nvSpPr>
        <p:spPr>
          <a:xfrm>
            <a:off x="-75" y="0"/>
            <a:ext cx="669599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4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13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24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24"/>
          <p:cNvSpPr txBox="1"/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34" name="Google Shape;34;p24"/>
          <p:cNvSpPr txBox="1"/>
          <p:nvPr>
            <p:ph idx="1" type="body"/>
          </p:nvPr>
        </p:nvSpPr>
        <p:spPr>
          <a:xfrm>
            <a:off x="844425" y="1538075"/>
            <a:ext cx="5169000" cy="338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▹"/>
              <a:defRPr sz="2400"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▸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⬩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⬞"/>
              <a:defRPr sz="2400"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5" name="Google Shape;35;p24"/>
          <p:cNvSpPr txBox="1"/>
          <p:nvPr>
            <p:ph idx="12" type="sldNum"/>
          </p:nvPr>
        </p:nvSpPr>
        <p:spPr>
          <a:xfrm>
            <a:off x="-75" y="0"/>
            <a:ext cx="669599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/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/>
        </p:txBody>
      </p:sp>
      <p:sp>
        <p:nvSpPr>
          <p:cNvPr id="7" name="Google Shape;7;p19"/>
          <p:cNvSpPr txBox="1"/>
          <p:nvPr>
            <p:ph idx="1" type="body"/>
          </p:nvPr>
        </p:nvSpPr>
        <p:spPr>
          <a:xfrm>
            <a:off x="844425" y="1538075"/>
            <a:ext cx="5169000" cy="338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DB7C4"/>
              </a:buClr>
              <a:buSzPts val="3000"/>
              <a:buFont typeface="Source Sans Pro"/>
              <a:buChar char="▹"/>
              <a:defRPr b="0" i="0" sz="30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Source Sans Pro"/>
              <a:buChar char="▸"/>
              <a:defRPr b="0" i="0" sz="24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Source Sans Pro"/>
              <a:buChar char="⬩"/>
              <a:defRPr b="0" i="0" sz="24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⬞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○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■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●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○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■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9"/>
          <p:cNvSpPr txBox="1"/>
          <p:nvPr>
            <p:ph idx="12" type="sldNum"/>
          </p:nvPr>
        </p:nvSpPr>
        <p:spPr>
          <a:xfrm>
            <a:off x="-75" y="0"/>
            <a:ext cx="669599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/>
          <p:nvPr>
            <p:ph type="ctrTitle"/>
          </p:nvPr>
        </p:nvSpPr>
        <p:spPr>
          <a:xfrm>
            <a:off x="560978" y="609600"/>
            <a:ext cx="5610902" cy="181845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en-US" sz="5400"/>
              <a:t>Sequence </a:t>
            </a:r>
            <a:br>
              <a:rPr lang="en-US" sz="5400"/>
            </a:br>
            <a:r>
              <a:rPr lang="en-US" sz="5400"/>
              <a:t>Alignment</a:t>
            </a:r>
            <a:endParaRPr sz="5400"/>
          </a:p>
        </p:txBody>
      </p:sp>
      <p:sp>
        <p:nvSpPr>
          <p:cNvPr id="41" name="Google Shape;41;p1"/>
          <p:cNvSpPr txBox="1"/>
          <p:nvPr/>
        </p:nvSpPr>
        <p:spPr>
          <a:xfrm>
            <a:off x="645061" y="2816772"/>
            <a:ext cx="490833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Dosi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Lecture – 5</a:t>
            </a:r>
            <a:endParaRPr/>
          </a:p>
        </p:txBody>
      </p:sp>
      <p:sp>
        <p:nvSpPr>
          <p:cNvPr id="42" name="Google Shape;42;p1"/>
          <p:cNvSpPr txBox="1"/>
          <p:nvPr/>
        </p:nvSpPr>
        <p:spPr>
          <a:xfrm>
            <a:off x="645061" y="3728709"/>
            <a:ext cx="480715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Dosis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Department of CSE, DIU</a:t>
            </a:r>
            <a:endParaRPr b="0" i="0" sz="1600" u="none" cap="none" strike="noStrike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descr="https://cdn-images-1.medium.com/max/2400/1*MvF9NUzn54va1_TO8RMLoA.png" id="43" name="Google Shape;4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7888" y="0"/>
            <a:ext cx="4726111" cy="4150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/>
          <p:nvPr>
            <p:ph type="ctrTitle"/>
          </p:nvPr>
        </p:nvSpPr>
        <p:spPr>
          <a:xfrm>
            <a:off x="685800" y="1786760"/>
            <a:ext cx="7932683" cy="11660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3. Pairwise Sequence Alignment</a:t>
            </a:r>
            <a:endParaRPr/>
          </a:p>
        </p:txBody>
      </p:sp>
      <p:sp>
        <p:nvSpPr>
          <p:cNvPr id="111" name="Google Shape;111;p13"/>
          <p:cNvSpPr txBox="1"/>
          <p:nvPr>
            <p:ph idx="1" type="subTitle"/>
          </p:nvPr>
        </p:nvSpPr>
        <p:spPr>
          <a:xfrm>
            <a:off x="685800" y="3082250"/>
            <a:ext cx="7102366" cy="6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Global and Local methods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/>
          <p:nvPr>
            <p:ph type="title"/>
          </p:nvPr>
        </p:nvSpPr>
        <p:spPr>
          <a:xfrm>
            <a:off x="805532" y="512298"/>
            <a:ext cx="4817501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Global Alignment (Needleman-Wunsch)</a:t>
            </a:r>
            <a:endParaRPr/>
          </a:p>
        </p:txBody>
      </p:sp>
      <p:sp>
        <p:nvSpPr>
          <p:cNvPr id="117" name="Google Shape;117;p15"/>
          <p:cNvSpPr txBox="1"/>
          <p:nvPr>
            <p:ph idx="1" type="body"/>
          </p:nvPr>
        </p:nvSpPr>
        <p:spPr>
          <a:xfrm>
            <a:off x="805532" y="1075623"/>
            <a:ext cx="2905318" cy="117270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3 Major Steps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	-Create 2D Matrix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	-Trace back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	-Final Alignment</a:t>
            </a: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18" name="Google Shape;118;p15"/>
          <p:cNvSpPr txBox="1"/>
          <p:nvPr/>
        </p:nvSpPr>
        <p:spPr>
          <a:xfrm>
            <a:off x="805533" y="2237952"/>
            <a:ext cx="3630531" cy="25698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Create 2D Matrix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Row x Col 2D matrix draw (Row , Col 	   size of seq1 and seq2 respectively)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Place 2 seqs as Row and Column 	   Header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Cell (0,0) = 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Cell (0,1) to Cell (0,Column) and Cell 	   (1,0) to Cell (Row,0) value = delete 	   gap value from previous cell value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For other cell values, follow 	   equation in (1)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t/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19" name="Google Shape;119;p15"/>
          <p:cNvSpPr txBox="1"/>
          <p:nvPr/>
        </p:nvSpPr>
        <p:spPr>
          <a:xfrm>
            <a:off x="4738283" y="1039639"/>
            <a:ext cx="2905318" cy="9065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Trace back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Start from Cell (Row, Col)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Go back up to Cell (0,0)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 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120" name="Google Shape;120;p15"/>
          <p:cNvGrpSpPr/>
          <p:nvPr/>
        </p:nvGrpSpPr>
        <p:grpSpPr>
          <a:xfrm>
            <a:off x="4738283" y="2563185"/>
            <a:ext cx="2905318" cy="1714526"/>
            <a:chOff x="4738283" y="2416040"/>
            <a:chExt cx="2905318" cy="1714526"/>
          </a:xfrm>
        </p:grpSpPr>
        <p:sp>
          <p:nvSpPr>
            <p:cNvPr id="121" name="Google Shape;121;p15"/>
            <p:cNvSpPr txBox="1"/>
            <p:nvPr/>
          </p:nvSpPr>
          <p:spPr>
            <a:xfrm>
              <a:off x="4738283" y="2416040"/>
              <a:ext cx="2905318" cy="17145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Final Alignment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	- Start from Cell (Row, Col)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	- If           then, place 	   character in both seq</a:t>
              </a:r>
              <a:endParaRPr b="0" i="0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	- If              or        then 	   character in start seq &amp; 	   gap in end seq</a:t>
              </a:r>
              <a:endParaRPr b="0" i="0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	 </a:t>
              </a:r>
              <a:endParaRPr b="0" i="0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122" name="Google Shape;122;p15"/>
            <p:cNvCxnSpPr/>
            <p:nvPr/>
          </p:nvCxnSpPr>
          <p:spPr>
            <a:xfrm rot="10800000">
              <a:off x="6035518" y="2963920"/>
              <a:ext cx="155424" cy="147143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23" name="Google Shape;123;p15"/>
            <p:cNvCxnSpPr/>
            <p:nvPr/>
          </p:nvCxnSpPr>
          <p:spPr>
            <a:xfrm rot="10800000">
              <a:off x="6025008" y="3474326"/>
              <a:ext cx="252247" cy="4598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24" name="Google Shape;124;p15"/>
            <p:cNvCxnSpPr/>
            <p:nvPr/>
          </p:nvCxnSpPr>
          <p:spPr>
            <a:xfrm rot="10800000">
              <a:off x="6679720" y="3355755"/>
              <a:ext cx="0" cy="23714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6"/>
          <p:cNvSpPr txBox="1"/>
          <p:nvPr>
            <p:ph type="title"/>
          </p:nvPr>
        </p:nvSpPr>
        <p:spPr>
          <a:xfrm>
            <a:off x="805532" y="512298"/>
            <a:ext cx="6068234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Global Alignment (Needleman-Wunsch) - Example</a:t>
            </a:r>
            <a:endParaRPr/>
          </a:p>
        </p:txBody>
      </p:sp>
      <p:sp>
        <p:nvSpPr>
          <p:cNvPr id="130" name="Google Shape;130;p16"/>
          <p:cNvSpPr txBox="1"/>
          <p:nvPr>
            <p:ph idx="1" type="body"/>
          </p:nvPr>
        </p:nvSpPr>
        <p:spPr>
          <a:xfrm>
            <a:off x="805532" y="1076836"/>
            <a:ext cx="1686119" cy="9711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Input</a:t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    - seq1 =  AAAC</a:t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    - seq2 = AGC</a:t>
            </a:r>
            <a:endParaRPr/>
          </a:p>
        </p:txBody>
      </p:sp>
      <p:sp>
        <p:nvSpPr>
          <p:cNvPr id="131" name="Google Shape;131;p16"/>
          <p:cNvSpPr txBox="1"/>
          <p:nvPr/>
        </p:nvSpPr>
        <p:spPr>
          <a:xfrm>
            <a:off x="805532" y="2132289"/>
            <a:ext cx="2652370" cy="1354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Scoring Scheme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δ(x, x) = 1 (Match)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δ(x,-) = -2 (Gap)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δ(x, y) = -1 (Mis match)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t/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id="132" name="Google Shape;13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0447" y="3592896"/>
            <a:ext cx="3070207" cy="777639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6"/>
          <p:cNvSpPr txBox="1"/>
          <p:nvPr/>
        </p:nvSpPr>
        <p:spPr>
          <a:xfrm>
            <a:off x="1912640" y="4448791"/>
            <a:ext cx="1271995" cy="3363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Eq. 1: Cell Value</a:t>
            </a:r>
            <a:endParaRPr/>
          </a:p>
        </p:txBody>
      </p:sp>
      <p:graphicFrame>
        <p:nvGraphicFramePr>
          <p:cNvPr id="134" name="Google Shape;134;p16"/>
          <p:cNvGraphicFramePr/>
          <p:nvPr/>
        </p:nvGraphicFramePr>
        <p:xfrm>
          <a:off x="4736577" y="10554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{50E52B85-9FEB-4A80-9EB2-2F93A609D030}</a:tableStyleId>
              </a:tblPr>
              <a:tblGrid>
                <a:gridCol w="869375"/>
                <a:gridCol w="869375"/>
                <a:gridCol w="869375"/>
                <a:gridCol w="869375"/>
                <a:gridCol w="796925"/>
              </a:tblGrid>
              <a:tr h="644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rPr lang="en-US" sz="3600" u="none" cap="none" strike="noStrike"/>
                        <a:t>A</a:t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rPr lang="en-US" sz="3600" u="none" cap="none" strike="noStrike"/>
                        <a:t>G</a:t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rPr lang="en-US" sz="3600" u="none" cap="none" strike="noStrike"/>
                        <a:t>C</a:t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</a:tr>
              <a:tr h="644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</a:tr>
              <a:tr h="644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rPr lang="en-US" sz="3600" u="none" cap="none" strike="noStrike"/>
                        <a:t>A</a:t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</a:tr>
              <a:tr h="644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rPr b="0" i="0" lang="en-US" sz="3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</a:tr>
              <a:tr h="644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rPr lang="en-US" sz="3600" u="none" cap="none" strike="noStrike"/>
                        <a:t>A</a:t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</a:tr>
              <a:tr h="644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rPr lang="en-US" sz="3600" u="none" cap="none" strike="noStrike"/>
                        <a:t>C</a:t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35" name="Google Shape;135;p16"/>
          <p:cNvSpPr/>
          <p:nvPr/>
        </p:nvSpPr>
        <p:spPr>
          <a:xfrm>
            <a:off x="5822074" y="1677962"/>
            <a:ext cx="4381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136" name="Google Shape;136;p16"/>
          <p:cNvSpPr/>
          <p:nvPr/>
        </p:nvSpPr>
        <p:spPr>
          <a:xfrm>
            <a:off x="6578491" y="1677962"/>
            <a:ext cx="590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endParaRPr/>
          </a:p>
        </p:txBody>
      </p:sp>
      <p:sp>
        <p:nvSpPr>
          <p:cNvPr id="137" name="Google Shape;137;p16"/>
          <p:cNvSpPr/>
          <p:nvPr/>
        </p:nvSpPr>
        <p:spPr>
          <a:xfrm>
            <a:off x="7487308" y="1677962"/>
            <a:ext cx="590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</a:t>
            </a:r>
            <a:endParaRPr/>
          </a:p>
        </p:txBody>
      </p:sp>
      <p:sp>
        <p:nvSpPr>
          <p:cNvPr id="138" name="Google Shape;138;p16"/>
          <p:cNvSpPr/>
          <p:nvPr/>
        </p:nvSpPr>
        <p:spPr>
          <a:xfrm>
            <a:off x="8249131" y="1677962"/>
            <a:ext cx="590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-6</a:t>
            </a:r>
            <a:endParaRPr/>
          </a:p>
        </p:txBody>
      </p:sp>
      <p:sp>
        <p:nvSpPr>
          <p:cNvPr id="139" name="Google Shape;139;p16"/>
          <p:cNvSpPr/>
          <p:nvPr/>
        </p:nvSpPr>
        <p:spPr>
          <a:xfrm>
            <a:off x="5669674" y="2348927"/>
            <a:ext cx="590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endParaRPr/>
          </a:p>
        </p:txBody>
      </p:sp>
      <p:sp>
        <p:nvSpPr>
          <p:cNvPr id="140" name="Google Shape;140;p16"/>
          <p:cNvSpPr/>
          <p:nvPr/>
        </p:nvSpPr>
        <p:spPr>
          <a:xfrm>
            <a:off x="6730891" y="2348927"/>
            <a:ext cx="4381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41" name="Google Shape;141;p16"/>
          <p:cNvSpPr/>
          <p:nvPr/>
        </p:nvSpPr>
        <p:spPr>
          <a:xfrm>
            <a:off x="7487308" y="2348927"/>
            <a:ext cx="590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  <a:endParaRPr/>
          </a:p>
        </p:txBody>
      </p:sp>
      <p:sp>
        <p:nvSpPr>
          <p:cNvPr id="142" name="Google Shape;142;p16"/>
          <p:cNvSpPr/>
          <p:nvPr/>
        </p:nvSpPr>
        <p:spPr>
          <a:xfrm>
            <a:off x="8249131" y="2343537"/>
            <a:ext cx="590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-3</a:t>
            </a:r>
            <a:endParaRPr/>
          </a:p>
        </p:txBody>
      </p:sp>
      <p:sp>
        <p:nvSpPr>
          <p:cNvPr id="143" name="Google Shape;143;p16"/>
          <p:cNvSpPr/>
          <p:nvPr/>
        </p:nvSpPr>
        <p:spPr>
          <a:xfrm>
            <a:off x="5669674" y="2994051"/>
            <a:ext cx="590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</a:t>
            </a:r>
            <a:endParaRPr/>
          </a:p>
        </p:txBody>
      </p:sp>
      <p:sp>
        <p:nvSpPr>
          <p:cNvPr id="144" name="Google Shape;144;p16"/>
          <p:cNvSpPr/>
          <p:nvPr/>
        </p:nvSpPr>
        <p:spPr>
          <a:xfrm>
            <a:off x="5669674" y="3635401"/>
            <a:ext cx="590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-6</a:t>
            </a:r>
            <a:endParaRPr/>
          </a:p>
        </p:txBody>
      </p:sp>
      <p:sp>
        <p:nvSpPr>
          <p:cNvPr id="145" name="Google Shape;145;p16"/>
          <p:cNvSpPr/>
          <p:nvPr/>
        </p:nvSpPr>
        <p:spPr>
          <a:xfrm>
            <a:off x="5669674" y="4252137"/>
            <a:ext cx="590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-8</a:t>
            </a:r>
            <a:endParaRPr/>
          </a:p>
        </p:txBody>
      </p:sp>
      <p:sp>
        <p:nvSpPr>
          <p:cNvPr id="146" name="Google Shape;146;p16"/>
          <p:cNvSpPr/>
          <p:nvPr/>
        </p:nvSpPr>
        <p:spPr>
          <a:xfrm>
            <a:off x="6602771" y="3000036"/>
            <a:ext cx="590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  <a:endParaRPr/>
          </a:p>
        </p:txBody>
      </p:sp>
      <p:sp>
        <p:nvSpPr>
          <p:cNvPr id="147" name="Google Shape;147;p16"/>
          <p:cNvSpPr/>
          <p:nvPr/>
        </p:nvSpPr>
        <p:spPr>
          <a:xfrm>
            <a:off x="6578491" y="3661040"/>
            <a:ext cx="590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-3</a:t>
            </a:r>
            <a:endParaRPr/>
          </a:p>
        </p:txBody>
      </p:sp>
      <p:sp>
        <p:nvSpPr>
          <p:cNvPr id="148" name="Google Shape;148;p16"/>
          <p:cNvSpPr/>
          <p:nvPr/>
        </p:nvSpPr>
        <p:spPr>
          <a:xfrm>
            <a:off x="6578491" y="4252137"/>
            <a:ext cx="590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-5</a:t>
            </a:r>
            <a:endParaRPr/>
          </a:p>
        </p:txBody>
      </p:sp>
      <p:sp>
        <p:nvSpPr>
          <p:cNvPr id="149" name="Google Shape;149;p16"/>
          <p:cNvSpPr/>
          <p:nvPr/>
        </p:nvSpPr>
        <p:spPr>
          <a:xfrm>
            <a:off x="7593091" y="2985655"/>
            <a:ext cx="4381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150" name="Google Shape;150;p16"/>
          <p:cNvSpPr/>
          <p:nvPr/>
        </p:nvSpPr>
        <p:spPr>
          <a:xfrm>
            <a:off x="7466541" y="3636997"/>
            <a:ext cx="590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endParaRPr/>
          </a:p>
        </p:txBody>
      </p:sp>
      <p:sp>
        <p:nvSpPr>
          <p:cNvPr id="151" name="Google Shape;151;p16"/>
          <p:cNvSpPr/>
          <p:nvPr/>
        </p:nvSpPr>
        <p:spPr>
          <a:xfrm>
            <a:off x="7466541" y="4252137"/>
            <a:ext cx="590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-4</a:t>
            </a:r>
            <a:endParaRPr/>
          </a:p>
        </p:txBody>
      </p:sp>
      <p:sp>
        <p:nvSpPr>
          <p:cNvPr id="152" name="Google Shape;152;p16"/>
          <p:cNvSpPr/>
          <p:nvPr/>
        </p:nvSpPr>
        <p:spPr>
          <a:xfrm>
            <a:off x="8272440" y="2968281"/>
            <a:ext cx="590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endParaRPr/>
          </a:p>
        </p:txBody>
      </p:sp>
      <p:sp>
        <p:nvSpPr>
          <p:cNvPr id="153" name="Google Shape;153;p16"/>
          <p:cNvSpPr/>
          <p:nvPr/>
        </p:nvSpPr>
        <p:spPr>
          <a:xfrm>
            <a:off x="8286932" y="3625999"/>
            <a:ext cx="590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  <a:endParaRPr/>
          </a:p>
        </p:txBody>
      </p:sp>
      <p:sp>
        <p:nvSpPr>
          <p:cNvPr id="154" name="Google Shape;154;p16"/>
          <p:cNvSpPr/>
          <p:nvPr/>
        </p:nvSpPr>
        <p:spPr>
          <a:xfrm>
            <a:off x="8286932" y="4258600"/>
            <a:ext cx="590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  <a:endParaRPr/>
          </a:p>
        </p:txBody>
      </p:sp>
      <p:sp>
        <p:nvSpPr>
          <p:cNvPr id="155" name="Google Shape;155;p16"/>
          <p:cNvSpPr/>
          <p:nvPr/>
        </p:nvSpPr>
        <p:spPr>
          <a:xfrm rot="2055718">
            <a:off x="6321532" y="2274194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6"/>
          <p:cNvSpPr/>
          <p:nvPr/>
        </p:nvSpPr>
        <p:spPr>
          <a:xfrm>
            <a:off x="7178571" y="2492162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7954725" y="2492162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6"/>
          <p:cNvSpPr/>
          <p:nvPr/>
        </p:nvSpPr>
        <p:spPr>
          <a:xfrm rot="2055718">
            <a:off x="6321031" y="2916034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6"/>
          <p:cNvSpPr/>
          <p:nvPr/>
        </p:nvSpPr>
        <p:spPr>
          <a:xfrm rot="2055718">
            <a:off x="7218739" y="2899134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6"/>
          <p:cNvSpPr/>
          <p:nvPr/>
        </p:nvSpPr>
        <p:spPr>
          <a:xfrm rot="2055718">
            <a:off x="8076492" y="2893058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6"/>
          <p:cNvSpPr/>
          <p:nvPr/>
        </p:nvSpPr>
        <p:spPr>
          <a:xfrm rot="2055718">
            <a:off x="6321031" y="3571615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6"/>
          <p:cNvSpPr/>
          <p:nvPr/>
        </p:nvSpPr>
        <p:spPr>
          <a:xfrm rot="2055718">
            <a:off x="7218737" y="3572319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6"/>
          <p:cNvSpPr/>
          <p:nvPr/>
        </p:nvSpPr>
        <p:spPr>
          <a:xfrm rot="2055718">
            <a:off x="8117476" y="3578228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6"/>
          <p:cNvSpPr/>
          <p:nvPr/>
        </p:nvSpPr>
        <p:spPr>
          <a:xfrm rot="5400000">
            <a:off x="6844900" y="4218459"/>
            <a:ext cx="210130" cy="12953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6"/>
          <p:cNvSpPr/>
          <p:nvPr/>
        </p:nvSpPr>
        <p:spPr>
          <a:xfrm rot="2055718">
            <a:off x="7218738" y="4184922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6"/>
          <p:cNvSpPr/>
          <p:nvPr/>
        </p:nvSpPr>
        <p:spPr>
          <a:xfrm rot="2055718">
            <a:off x="8106644" y="4183154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6"/>
          <p:cNvSpPr/>
          <p:nvPr/>
        </p:nvSpPr>
        <p:spPr>
          <a:xfrm rot="-8694761">
            <a:off x="8235585" y="4011146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6"/>
          <p:cNvSpPr/>
          <p:nvPr/>
        </p:nvSpPr>
        <p:spPr>
          <a:xfrm rot="-8694761">
            <a:off x="7314290" y="3395405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6"/>
          <p:cNvSpPr/>
          <p:nvPr/>
        </p:nvSpPr>
        <p:spPr>
          <a:xfrm rot="-8694761">
            <a:off x="6403165" y="2744379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6"/>
          <p:cNvSpPr/>
          <p:nvPr/>
        </p:nvSpPr>
        <p:spPr>
          <a:xfrm rot="-5400000">
            <a:off x="5876305" y="2237243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6"/>
          <p:cNvSpPr/>
          <p:nvPr/>
        </p:nvSpPr>
        <p:spPr>
          <a:xfrm>
            <a:off x="5542596" y="1677962"/>
            <a:ext cx="3370176" cy="3219859"/>
          </a:xfrm>
          <a:custGeom>
            <a:rect b="b" l="l" r="r" t="t"/>
            <a:pathLst>
              <a:path extrusionOk="0" h="3247697" w="3365888">
                <a:moveTo>
                  <a:pt x="118192" y="115614"/>
                </a:moveTo>
                <a:lnTo>
                  <a:pt x="118192" y="115614"/>
                </a:lnTo>
                <a:cubicBezTo>
                  <a:pt x="141341" y="740657"/>
                  <a:pt x="115330" y="9225"/>
                  <a:pt x="139213" y="809297"/>
                </a:cubicBezTo>
                <a:cubicBezTo>
                  <a:pt x="142142" y="907412"/>
                  <a:pt x="140268" y="1005884"/>
                  <a:pt x="149723" y="1103586"/>
                </a:cubicBezTo>
                <a:cubicBezTo>
                  <a:pt x="151060" y="1117403"/>
                  <a:pt x="194676" y="1161582"/>
                  <a:pt x="202275" y="1166648"/>
                </a:cubicBezTo>
                <a:cubicBezTo>
                  <a:pt x="211493" y="1172794"/>
                  <a:pt x="224121" y="1171779"/>
                  <a:pt x="233806" y="1177159"/>
                </a:cubicBezTo>
                <a:cubicBezTo>
                  <a:pt x="297251" y="1212407"/>
                  <a:pt x="282119" y="1217504"/>
                  <a:pt x="338909" y="1240221"/>
                </a:cubicBezTo>
                <a:cubicBezTo>
                  <a:pt x="359482" y="1248450"/>
                  <a:pt x="383535" y="1248951"/>
                  <a:pt x="401971" y="1261242"/>
                </a:cubicBezTo>
                <a:lnTo>
                  <a:pt x="465033" y="1303283"/>
                </a:lnTo>
                <a:cubicBezTo>
                  <a:pt x="475543" y="1310290"/>
                  <a:pt x="486458" y="1316725"/>
                  <a:pt x="496564" y="1324304"/>
                </a:cubicBezTo>
                <a:cubicBezTo>
                  <a:pt x="547469" y="1362482"/>
                  <a:pt x="521987" y="1350296"/>
                  <a:pt x="570137" y="1366345"/>
                </a:cubicBezTo>
                <a:cubicBezTo>
                  <a:pt x="577144" y="1376855"/>
                  <a:pt x="581293" y="1389985"/>
                  <a:pt x="591157" y="1397876"/>
                </a:cubicBezTo>
                <a:cubicBezTo>
                  <a:pt x="675360" y="1465238"/>
                  <a:pt x="563106" y="1330582"/>
                  <a:pt x="654219" y="1439917"/>
                </a:cubicBezTo>
                <a:cubicBezTo>
                  <a:pt x="662306" y="1449621"/>
                  <a:pt x="665734" y="1463130"/>
                  <a:pt x="675240" y="1471448"/>
                </a:cubicBezTo>
                <a:cubicBezTo>
                  <a:pt x="694253" y="1488084"/>
                  <a:pt x="718091" y="1498332"/>
                  <a:pt x="738302" y="1513490"/>
                </a:cubicBezTo>
                <a:cubicBezTo>
                  <a:pt x="875743" y="1616569"/>
                  <a:pt x="704263" y="1489176"/>
                  <a:pt x="811875" y="1566042"/>
                </a:cubicBezTo>
                <a:cubicBezTo>
                  <a:pt x="822990" y="1573981"/>
                  <a:pt x="868929" y="1610334"/>
                  <a:pt x="885447" y="1618593"/>
                </a:cubicBezTo>
                <a:cubicBezTo>
                  <a:pt x="895356" y="1623548"/>
                  <a:pt x="907069" y="1624149"/>
                  <a:pt x="916978" y="1629104"/>
                </a:cubicBezTo>
                <a:cubicBezTo>
                  <a:pt x="928276" y="1634753"/>
                  <a:pt x="937542" y="1643857"/>
                  <a:pt x="948509" y="1650124"/>
                </a:cubicBezTo>
                <a:cubicBezTo>
                  <a:pt x="981214" y="1668813"/>
                  <a:pt x="994150" y="1668889"/>
                  <a:pt x="1022082" y="1692166"/>
                </a:cubicBezTo>
                <a:cubicBezTo>
                  <a:pt x="1074569" y="1735905"/>
                  <a:pt x="1029731" y="1715737"/>
                  <a:pt x="1085144" y="1734207"/>
                </a:cubicBezTo>
                <a:cubicBezTo>
                  <a:pt x="1095654" y="1744717"/>
                  <a:pt x="1104307" y="1757493"/>
                  <a:pt x="1116675" y="1765738"/>
                </a:cubicBezTo>
                <a:cubicBezTo>
                  <a:pt x="1125893" y="1771883"/>
                  <a:pt x="1139555" y="1769327"/>
                  <a:pt x="1148206" y="1776248"/>
                </a:cubicBezTo>
                <a:cubicBezTo>
                  <a:pt x="1158070" y="1784139"/>
                  <a:pt x="1161139" y="1798075"/>
                  <a:pt x="1169226" y="1807779"/>
                </a:cubicBezTo>
                <a:cubicBezTo>
                  <a:pt x="1178742" y="1819198"/>
                  <a:pt x="1189024" y="1830184"/>
                  <a:pt x="1200757" y="1839310"/>
                </a:cubicBezTo>
                <a:cubicBezTo>
                  <a:pt x="1220699" y="1854821"/>
                  <a:pt x="1242798" y="1867338"/>
                  <a:pt x="1263819" y="1881352"/>
                </a:cubicBezTo>
                <a:lnTo>
                  <a:pt x="1295350" y="1902373"/>
                </a:lnTo>
                <a:cubicBezTo>
                  <a:pt x="1302357" y="1912883"/>
                  <a:pt x="1306507" y="1926013"/>
                  <a:pt x="1316371" y="1933904"/>
                </a:cubicBezTo>
                <a:cubicBezTo>
                  <a:pt x="1325022" y="1940825"/>
                  <a:pt x="1338217" y="1939034"/>
                  <a:pt x="1347902" y="1944414"/>
                </a:cubicBezTo>
                <a:cubicBezTo>
                  <a:pt x="1369986" y="1956683"/>
                  <a:pt x="1389943" y="1972441"/>
                  <a:pt x="1410964" y="1986455"/>
                </a:cubicBezTo>
                <a:lnTo>
                  <a:pt x="1410964" y="1986455"/>
                </a:lnTo>
                <a:cubicBezTo>
                  <a:pt x="1421474" y="1996965"/>
                  <a:pt x="1430400" y="2009347"/>
                  <a:pt x="1442495" y="2017986"/>
                </a:cubicBezTo>
                <a:cubicBezTo>
                  <a:pt x="1455245" y="2027093"/>
                  <a:pt x="1471102" y="2030946"/>
                  <a:pt x="1484537" y="2039007"/>
                </a:cubicBezTo>
                <a:cubicBezTo>
                  <a:pt x="1506200" y="2052005"/>
                  <a:pt x="1526578" y="2067034"/>
                  <a:pt x="1547599" y="2081048"/>
                </a:cubicBezTo>
                <a:lnTo>
                  <a:pt x="1579130" y="2102069"/>
                </a:lnTo>
                <a:cubicBezTo>
                  <a:pt x="1589640" y="2109076"/>
                  <a:pt x="1598933" y="2118399"/>
                  <a:pt x="1610661" y="2123090"/>
                </a:cubicBezTo>
                <a:cubicBezTo>
                  <a:pt x="1638352" y="2134166"/>
                  <a:pt x="1679065" y="2148763"/>
                  <a:pt x="1705254" y="2165131"/>
                </a:cubicBezTo>
                <a:cubicBezTo>
                  <a:pt x="1724293" y="2177031"/>
                  <a:pt x="1756594" y="2206567"/>
                  <a:pt x="1778826" y="2217683"/>
                </a:cubicBezTo>
                <a:cubicBezTo>
                  <a:pt x="1788735" y="2222638"/>
                  <a:pt x="1799847" y="2224690"/>
                  <a:pt x="1810357" y="2228193"/>
                </a:cubicBezTo>
                <a:cubicBezTo>
                  <a:pt x="1847868" y="2284459"/>
                  <a:pt x="1822446" y="2250792"/>
                  <a:pt x="1894440" y="2322786"/>
                </a:cubicBezTo>
                <a:cubicBezTo>
                  <a:pt x="1934903" y="2363249"/>
                  <a:pt x="1913604" y="2346072"/>
                  <a:pt x="1957502" y="2375338"/>
                </a:cubicBezTo>
                <a:cubicBezTo>
                  <a:pt x="1996040" y="2433145"/>
                  <a:pt x="1957502" y="2384097"/>
                  <a:pt x="2010054" y="2427890"/>
                </a:cubicBezTo>
                <a:cubicBezTo>
                  <a:pt x="2091701" y="2495930"/>
                  <a:pt x="1985229" y="2422074"/>
                  <a:pt x="2083626" y="2490952"/>
                </a:cubicBezTo>
                <a:cubicBezTo>
                  <a:pt x="2104323" y="2505440"/>
                  <a:pt x="2128824" y="2515129"/>
                  <a:pt x="2146688" y="2532993"/>
                </a:cubicBezTo>
                <a:cubicBezTo>
                  <a:pt x="2157198" y="2543503"/>
                  <a:pt x="2166486" y="2555398"/>
                  <a:pt x="2178219" y="2564524"/>
                </a:cubicBezTo>
                <a:cubicBezTo>
                  <a:pt x="2198161" y="2580035"/>
                  <a:pt x="2223418" y="2588702"/>
                  <a:pt x="2241282" y="2606566"/>
                </a:cubicBezTo>
                <a:cubicBezTo>
                  <a:pt x="2280647" y="2645931"/>
                  <a:pt x="2258712" y="2633397"/>
                  <a:pt x="2304344" y="2648607"/>
                </a:cubicBezTo>
                <a:cubicBezTo>
                  <a:pt x="2314854" y="2655614"/>
                  <a:pt x="2326434" y="2661236"/>
                  <a:pt x="2335875" y="2669628"/>
                </a:cubicBezTo>
                <a:cubicBezTo>
                  <a:pt x="2358094" y="2689378"/>
                  <a:pt x="2370735" y="2723290"/>
                  <a:pt x="2398937" y="2732690"/>
                </a:cubicBezTo>
                <a:lnTo>
                  <a:pt x="2430468" y="2743200"/>
                </a:lnTo>
                <a:cubicBezTo>
                  <a:pt x="2479862" y="2792594"/>
                  <a:pt x="2449634" y="2766488"/>
                  <a:pt x="2525061" y="2816773"/>
                </a:cubicBezTo>
                <a:lnTo>
                  <a:pt x="2556592" y="2837793"/>
                </a:lnTo>
                <a:lnTo>
                  <a:pt x="2588123" y="2858814"/>
                </a:lnTo>
                <a:cubicBezTo>
                  <a:pt x="2610544" y="2926080"/>
                  <a:pt x="2579715" y="2861617"/>
                  <a:pt x="2630164" y="2900855"/>
                </a:cubicBezTo>
                <a:cubicBezTo>
                  <a:pt x="2653630" y="2919106"/>
                  <a:pt x="2668491" y="2947427"/>
                  <a:pt x="2693226" y="2963917"/>
                </a:cubicBezTo>
                <a:cubicBezTo>
                  <a:pt x="2703736" y="2970924"/>
                  <a:pt x="2715316" y="2976546"/>
                  <a:pt x="2724757" y="2984938"/>
                </a:cubicBezTo>
                <a:cubicBezTo>
                  <a:pt x="2746976" y="3004688"/>
                  <a:pt x="2771329" y="3023265"/>
                  <a:pt x="2787819" y="3048000"/>
                </a:cubicBezTo>
                <a:cubicBezTo>
                  <a:pt x="2794826" y="3058510"/>
                  <a:pt x="2799908" y="3070599"/>
                  <a:pt x="2808840" y="3079531"/>
                </a:cubicBezTo>
                <a:cubicBezTo>
                  <a:pt x="2817772" y="3088463"/>
                  <a:pt x="2829861" y="3093545"/>
                  <a:pt x="2840371" y="3100552"/>
                </a:cubicBezTo>
                <a:cubicBezTo>
                  <a:pt x="2875406" y="3153104"/>
                  <a:pt x="2850881" y="3125075"/>
                  <a:pt x="2924454" y="3174124"/>
                </a:cubicBezTo>
                <a:lnTo>
                  <a:pt x="2955985" y="3195145"/>
                </a:lnTo>
                <a:cubicBezTo>
                  <a:pt x="2966495" y="3202152"/>
                  <a:pt x="2975532" y="3212172"/>
                  <a:pt x="2987516" y="3216166"/>
                </a:cubicBezTo>
                <a:lnTo>
                  <a:pt x="3050578" y="3237186"/>
                </a:lnTo>
                <a:lnTo>
                  <a:pt x="3082109" y="3247697"/>
                </a:lnTo>
                <a:cubicBezTo>
                  <a:pt x="3127654" y="3244193"/>
                  <a:pt x="3173417" y="3242852"/>
                  <a:pt x="3218744" y="3237186"/>
                </a:cubicBezTo>
                <a:cubicBezTo>
                  <a:pt x="3239995" y="3234530"/>
                  <a:pt x="3266441" y="3219313"/>
                  <a:pt x="3281806" y="3205655"/>
                </a:cubicBezTo>
                <a:cubicBezTo>
                  <a:pt x="3340712" y="3153294"/>
                  <a:pt x="3333940" y="3158986"/>
                  <a:pt x="3365888" y="3111062"/>
                </a:cubicBezTo>
                <a:cubicBezTo>
                  <a:pt x="3362385" y="3076028"/>
                  <a:pt x="3363295" y="3040266"/>
                  <a:pt x="3355378" y="3005959"/>
                </a:cubicBezTo>
                <a:cubicBezTo>
                  <a:pt x="3352538" y="2993651"/>
                  <a:pt x="3340624" y="2985396"/>
                  <a:pt x="3334357" y="2974428"/>
                </a:cubicBezTo>
                <a:cubicBezTo>
                  <a:pt x="3318345" y="2946407"/>
                  <a:pt x="3311247" y="2930328"/>
                  <a:pt x="3302826" y="2900855"/>
                </a:cubicBezTo>
                <a:cubicBezTo>
                  <a:pt x="3282055" y="2828159"/>
                  <a:pt x="3301652" y="2884469"/>
                  <a:pt x="3281806" y="2785242"/>
                </a:cubicBezTo>
                <a:cubicBezTo>
                  <a:pt x="3279633" y="2774378"/>
                  <a:pt x="3274799" y="2764221"/>
                  <a:pt x="3271295" y="2753710"/>
                </a:cubicBezTo>
                <a:cubicBezTo>
                  <a:pt x="3267965" y="2723743"/>
                  <a:pt x="3267882" y="2662801"/>
                  <a:pt x="3250275" y="2627586"/>
                </a:cubicBezTo>
                <a:cubicBezTo>
                  <a:pt x="3244626" y="2616288"/>
                  <a:pt x="3238958" y="2604142"/>
                  <a:pt x="3229254" y="2596055"/>
                </a:cubicBezTo>
                <a:cubicBezTo>
                  <a:pt x="3217218" y="2586025"/>
                  <a:pt x="3201227" y="2582042"/>
                  <a:pt x="3187213" y="2575035"/>
                </a:cubicBezTo>
                <a:cubicBezTo>
                  <a:pt x="3131157" y="2490952"/>
                  <a:pt x="3204730" y="2592552"/>
                  <a:pt x="3134661" y="2522483"/>
                </a:cubicBezTo>
                <a:cubicBezTo>
                  <a:pt x="3064592" y="2452414"/>
                  <a:pt x="3166192" y="2525987"/>
                  <a:pt x="3082109" y="2469931"/>
                </a:cubicBezTo>
                <a:cubicBezTo>
                  <a:pt x="3033061" y="2396359"/>
                  <a:pt x="3061089" y="2420883"/>
                  <a:pt x="3008537" y="2385848"/>
                </a:cubicBezTo>
                <a:cubicBezTo>
                  <a:pt x="2961524" y="2315329"/>
                  <a:pt x="3016906" y="2384421"/>
                  <a:pt x="2955985" y="2343807"/>
                </a:cubicBezTo>
                <a:cubicBezTo>
                  <a:pt x="2880843" y="2293713"/>
                  <a:pt x="2971329" y="2323995"/>
                  <a:pt x="2882413" y="2301766"/>
                </a:cubicBezTo>
                <a:lnTo>
                  <a:pt x="2798330" y="2259724"/>
                </a:lnTo>
                <a:cubicBezTo>
                  <a:pt x="2784316" y="2252717"/>
                  <a:pt x="2771488" y="2242504"/>
                  <a:pt x="2756288" y="2238704"/>
                </a:cubicBezTo>
                <a:lnTo>
                  <a:pt x="2714247" y="2228193"/>
                </a:lnTo>
                <a:cubicBezTo>
                  <a:pt x="2623884" y="2167953"/>
                  <a:pt x="2738214" y="2240176"/>
                  <a:pt x="2651185" y="2196662"/>
                </a:cubicBezTo>
                <a:cubicBezTo>
                  <a:pt x="2578603" y="2160371"/>
                  <a:pt x="2665108" y="2187006"/>
                  <a:pt x="2577613" y="2165131"/>
                </a:cubicBezTo>
                <a:cubicBezTo>
                  <a:pt x="2556592" y="2151117"/>
                  <a:pt x="2539059" y="2129218"/>
                  <a:pt x="2514550" y="2123090"/>
                </a:cubicBezTo>
                <a:cubicBezTo>
                  <a:pt x="2461761" y="2109892"/>
                  <a:pt x="2486213" y="2117147"/>
                  <a:pt x="2440978" y="2102069"/>
                </a:cubicBezTo>
                <a:cubicBezTo>
                  <a:pt x="2419957" y="2088055"/>
                  <a:pt x="2401883" y="2068018"/>
                  <a:pt x="2377916" y="2060028"/>
                </a:cubicBezTo>
                <a:cubicBezTo>
                  <a:pt x="2367406" y="2056524"/>
                  <a:pt x="2356294" y="2054472"/>
                  <a:pt x="2346385" y="2049517"/>
                </a:cubicBezTo>
                <a:cubicBezTo>
                  <a:pt x="2335087" y="2043868"/>
                  <a:pt x="2325821" y="2034764"/>
                  <a:pt x="2314854" y="2028497"/>
                </a:cubicBezTo>
                <a:cubicBezTo>
                  <a:pt x="2301251" y="2020724"/>
                  <a:pt x="2286827" y="2014483"/>
                  <a:pt x="2272813" y="2007476"/>
                </a:cubicBezTo>
                <a:cubicBezTo>
                  <a:pt x="2265806" y="1996966"/>
                  <a:pt x="2260724" y="1984877"/>
                  <a:pt x="2251792" y="1975945"/>
                </a:cubicBezTo>
                <a:cubicBezTo>
                  <a:pt x="2242860" y="1967013"/>
                  <a:pt x="2228152" y="1964788"/>
                  <a:pt x="2220261" y="1954924"/>
                </a:cubicBezTo>
                <a:cubicBezTo>
                  <a:pt x="2213340" y="1946273"/>
                  <a:pt x="2216671" y="1932044"/>
                  <a:pt x="2209750" y="1923393"/>
                </a:cubicBezTo>
                <a:cubicBezTo>
                  <a:pt x="2201859" y="1913529"/>
                  <a:pt x="2187923" y="1910460"/>
                  <a:pt x="2178219" y="1902373"/>
                </a:cubicBezTo>
                <a:cubicBezTo>
                  <a:pt x="2166800" y="1892857"/>
                  <a:pt x="2158107" y="1880358"/>
                  <a:pt x="2146688" y="1870842"/>
                </a:cubicBezTo>
                <a:cubicBezTo>
                  <a:pt x="2136984" y="1862755"/>
                  <a:pt x="2124861" y="1857908"/>
                  <a:pt x="2115157" y="1849821"/>
                </a:cubicBezTo>
                <a:cubicBezTo>
                  <a:pt x="2103738" y="1840305"/>
                  <a:pt x="2095045" y="1827806"/>
                  <a:pt x="2083626" y="1818290"/>
                </a:cubicBezTo>
                <a:cubicBezTo>
                  <a:pt x="2073922" y="1810203"/>
                  <a:pt x="2061536" y="1805661"/>
                  <a:pt x="2052095" y="1797269"/>
                </a:cubicBezTo>
                <a:cubicBezTo>
                  <a:pt x="2029876" y="1777519"/>
                  <a:pt x="2013768" y="1750697"/>
                  <a:pt x="1989033" y="1734207"/>
                </a:cubicBezTo>
                <a:lnTo>
                  <a:pt x="1862909" y="1650124"/>
                </a:lnTo>
                <a:lnTo>
                  <a:pt x="1831378" y="1629104"/>
                </a:lnTo>
                <a:cubicBezTo>
                  <a:pt x="1820868" y="1622097"/>
                  <a:pt x="1811831" y="1612077"/>
                  <a:pt x="1799847" y="1608083"/>
                </a:cubicBezTo>
                <a:lnTo>
                  <a:pt x="1768316" y="1597573"/>
                </a:lnTo>
                <a:cubicBezTo>
                  <a:pt x="1747295" y="1583559"/>
                  <a:pt x="1727851" y="1566829"/>
                  <a:pt x="1705254" y="1555531"/>
                </a:cubicBezTo>
                <a:lnTo>
                  <a:pt x="1621171" y="1513490"/>
                </a:lnTo>
                <a:cubicBezTo>
                  <a:pt x="1610661" y="1502980"/>
                  <a:pt x="1601373" y="1491085"/>
                  <a:pt x="1589640" y="1481959"/>
                </a:cubicBezTo>
                <a:cubicBezTo>
                  <a:pt x="1569698" y="1466448"/>
                  <a:pt x="1526578" y="1439917"/>
                  <a:pt x="1526578" y="1439917"/>
                </a:cubicBezTo>
                <a:cubicBezTo>
                  <a:pt x="1512564" y="1418896"/>
                  <a:pt x="1502401" y="1394719"/>
                  <a:pt x="1484537" y="1376855"/>
                </a:cubicBezTo>
                <a:cubicBezTo>
                  <a:pt x="1474027" y="1366345"/>
                  <a:pt x="1462132" y="1357057"/>
                  <a:pt x="1453006" y="1345324"/>
                </a:cubicBezTo>
                <a:cubicBezTo>
                  <a:pt x="1437495" y="1325382"/>
                  <a:pt x="1424978" y="1303283"/>
                  <a:pt x="1410964" y="1282262"/>
                </a:cubicBezTo>
                <a:cubicBezTo>
                  <a:pt x="1403957" y="1271752"/>
                  <a:pt x="1401928" y="1254725"/>
                  <a:pt x="1389944" y="1250731"/>
                </a:cubicBezTo>
                <a:lnTo>
                  <a:pt x="1358413" y="1240221"/>
                </a:lnTo>
                <a:cubicBezTo>
                  <a:pt x="1302935" y="1184743"/>
                  <a:pt x="1352686" y="1229396"/>
                  <a:pt x="1274330" y="1177159"/>
                </a:cubicBezTo>
                <a:cubicBezTo>
                  <a:pt x="1260052" y="1167641"/>
                  <a:pt x="1219555" y="1134006"/>
                  <a:pt x="1200757" y="1124607"/>
                </a:cubicBezTo>
                <a:cubicBezTo>
                  <a:pt x="1183882" y="1116170"/>
                  <a:pt x="1165723" y="1110593"/>
                  <a:pt x="1148206" y="1103586"/>
                </a:cubicBezTo>
                <a:cubicBezTo>
                  <a:pt x="1088432" y="1043812"/>
                  <a:pt x="1145988" y="1091967"/>
                  <a:pt x="1085144" y="1061545"/>
                </a:cubicBezTo>
                <a:cubicBezTo>
                  <a:pt x="1073846" y="1055896"/>
                  <a:pt x="1064911" y="1046173"/>
                  <a:pt x="1053613" y="1040524"/>
                </a:cubicBezTo>
                <a:cubicBezTo>
                  <a:pt x="1043704" y="1035569"/>
                  <a:pt x="1032265" y="1034378"/>
                  <a:pt x="1022082" y="1030014"/>
                </a:cubicBezTo>
                <a:cubicBezTo>
                  <a:pt x="931168" y="991051"/>
                  <a:pt x="1022454" y="1023131"/>
                  <a:pt x="948509" y="998483"/>
                </a:cubicBezTo>
                <a:cubicBezTo>
                  <a:pt x="937999" y="991476"/>
                  <a:pt x="926682" y="985549"/>
                  <a:pt x="916978" y="977462"/>
                </a:cubicBezTo>
                <a:cubicBezTo>
                  <a:pt x="905559" y="967946"/>
                  <a:pt x="897815" y="954176"/>
                  <a:pt x="885447" y="945931"/>
                </a:cubicBezTo>
                <a:cubicBezTo>
                  <a:pt x="876229" y="939786"/>
                  <a:pt x="864426" y="938924"/>
                  <a:pt x="853916" y="935421"/>
                </a:cubicBezTo>
                <a:cubicBezTo>
                  <a:pt x="839902" y="924911"/>
                  <a:pt x="823513" y="916982"/>
                  <a:pt x="811875" y="903890"/>
                </a:cubicBezTo>
                <a:cubicBezTo>
                  <a:pt x="796013" y="886045"/>
                  <a:pt x="759505" y="827297"/>
                  <a:pt x="748813" y="798786"/>
                </a:cubicBezTo>
                <a:cubicBezTo>
                  <a:pt x="719727" y="721223"/>
                  <a:pt x="759879" y="789111"/>
                  <a:pt x="717282" y="725214"/>
                </a:cubicBezTo>
                <a:cubicBezTo>
                  <a:pt x="713778" y="707697"/>
                  <a:pt x="708388" y="690453"/>
                  <a:pt x="706771" y="672662"/>
                </a:cubicBezTo>
                <a:cubicBezTo>
                  <a:pt x="687239" y="457814"/>
                  <a:pt x="716683" y="555249"/>
                  <a:pt x="685750" y="462455"/>
                </a:cubicBezTo>
                <a:cubicBezTo>
                  <a:pt x="682247" y="437931"/>
                  <a:pt x="677976" y="413504"/>
                  <a:pt x="675240" y="388883"/>
                </a:cubicBezTo>
                <a:cubicBezTo>
                  <a:pt x="670967" y="350423"/>
                  <a:pt x="670203" y="311577"/>
                  <a:pt x="664730" y="273269"/>
                </a:cubicBezTo>
                <a:cubicBezTo>
                  <a:pt x="663163" y="262301"/>
                  <a:pt x="656906" y="252486"/>
                  <a:pt x="654219" y="241738"/>
                </a:cubicBezTo>
                <a:cubicBezTo>
                  <a:pt x="649886" y="224407"/>
                  <a:pt x="646905" y="206762"/>
                  <a:pt x="643709" y="189186"/>
                </a:cubicBezTo>
                <a:cubicBezTo>
                  <a:pt x="640981" y="174180"/>
                  <a:pt x="628060" y="73649"/>
                  <a:pt x="612178" y="63062"/>
                </a:cubicBezTo>
                <a:cubicBezTo>
                  <a:pt x="601668" y="56055"/>
                  <a:pt x="591945" y="47691"/>
                  <a:pt x="580647" y="42042"/>
                </a:cubicBezTo>
                <a:cubicBezTo>
                  <a:pt x="554169" y="28803"/>
                  <a:pt x="511436" y="25636"/>
                  <a:pt x="486054" y="21021"/>
                </a:cubicBezTo>
                <a:cubicBezTo>
                  <a:pt x="430253" y="10875"/>
                  <a:pt x="445727" y="14585"/>
                  <a:pt x="401971" y="0"/>
                </a:cubicBezTo>
                <a:lnTo>
                  <a:pt x="55130" y="21021"/>
                </a:lnTo>
                <a:cubicBezTo>
                  <a:pt x="-26904" y="27497"/>
                  <a:pt x="-2823" y="29731"/>
                  <a:pt x="34109" y="42042"/>
                </a:cubicBezTo>
                <a:cubicBezTo>
                  <a:pt x="44619" y="52552"/>
                  <a:pt x="53545" y="64934"/>
                  <a:pt x="65640" y="73573"/>
                </a:cubicBezTo>
                <a:cubicBezTo>
                  <a:pt x="78390" y="82680"/>
                  <a:pt x="97894" y="82358"/>
                  <a:pt x="107682" y="94593"/>
                </a:cubicBezTo>
                <a:cubicBezTo>
                  <a:pt x="114248" y="102800"/>
                  <a:pt x="116440" y="112111"/>
                  <a:pt x="118192" y="115614"/>
                </a:cubicBezTo>
                <a:close/>
              </a:path>
            </a:pathLst>
          </a:custGeom>
          <a:solidFill>
            <a:srgbClr val="00B050">
              <a:alpha val="29803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6"/>
          <p:cNvSpPr txBox="1"/>
          <p:nvPr/>
        </p:nvSpPr>
        <p:spPr>
          <a:xfrm>
            <a:off x="3277192" y="2145695"/>
            <a:ext cx="1086424" cy="6929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Final Alignment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    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73" name="Google Shape;173;p16"/>
          <p:cNvSpPr txBox="1"/>
          <p:nvPr/>
        </p:nvSpPr>
        <p:spPr>
          <a:xfrm>
            <a:off x="3242769" y="1026801"/>
            <a:ext cx="1066800" cy="1169988"/>
          </a:xfrm>
          <a:prstGeom prst="rect">
            <a:avLst/>
          </a:prstGeom>
          <a:noFill/>
          <a:ln cap="flat" cmpd="sng" w="9525">
            <a:solidFill>
              <a:srgbClr val="33CC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ts val="2800"/>
              <a:buFont typeface="Courier New"/>
              <a:buNone/>
            </a:pPr>
            <a:r>
              <a:rPr b="1" i="0" lang="en-US" sz="2800" u="none" cap="none" strike="noStrike">
                <a:solidFill>
                  <a:srgbClr val="33CC33"/>
                </a:solidFill>
                <a:latin typeface="Courier New"/>
                <a:ea typeface="Courier New"/>
                <a:cs typeface="Courier New"/>
                <a:sym typeface="Courier New"/>
              </a:rPr>
              <a:t>-AGC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33CC33"/>
              </a:buClr>
              <a:buSzPts val="2800"/>
              <a:buFont typeface="Courier New"/>
              <a:buNone/>
            </a:pPr>
            <a:r>
              <a:rPr b="1" i="0" lang="en-US" sz="2800" u="none" cap="none" strike="noStrike">
                <a:solidFill>
                  <a:srgbClr val="33CC33"/>
                </a:solidFill>
                <a:latin typeface="Courier New"/>
                <a:ea typeface="Courier New"/>
                <a:cs typeface="Courier New"/>
                <a:sym typeface="Courier New"/>
              </a:rPr>
              <a:t>AAAC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7"/>
          <p:cNvSpPr txBox="1"/>
          <p:nvPr>
            <p:ph type="title"/>
          </p:nvPr>
        </p:nvSpPr>
        <p:spPr>
          <a:xfrm>
            <a:off x="805533" y="512298"/>
            <a:ext cx="443913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Local Alignment (Smith-Waterman)</a:t>
            </a:r>
            <a:endParaRPr/>
          </a:p>
        </p:txBody>
      </p:sp>
      <p:sp>
        <p:nvSpPr>
          <p:cNvPr id="179" name="Google Shape;179;p17"/>
          <p:cNvSpPr txBox="1"/>
          <p:nvPr>
            <p:ph idx="1" type="body"/>
          </p:nvPr>
        </p:nvSpPr>
        <p:spPr>
          <a:xfrm>
            <a:off x="805533" y="1044092"/>
            <a:ext cx="2905318" cy="117270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3 Major Steps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	-Create 2D Matrix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	-Trace back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	-Final Alignment</a:t>
            </a: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80" name="Google Shape;180;p17"/>
          <p:cNvSpPr txBox="1"/>
          <p:nvPr/>
        </p:nvSpPr>
        <p:spPr>
          <a:xfrm>
            <a:off x="805533" y="2237952"/>
            <a:ext cx="3630531" cy="25698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Create 2D Matrix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Row x Col 2D matrix draw (Row , Col 	   size of seq1 and seq2 respectively)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Place 2 seqs as Row and Column 	   Header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First Row, First Column all value = 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For other cell values, follow 	   equation in (2)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t/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81" name="Google Shape;181;p17"/>
          <p:cNvSpPr txBox="1"/>
          <p:nvPr/>
        </p:nvSpPr>
        <p:spPr>
          <a:xfrm>
            <a:off x="4738283" y="1039639"/>
            <a:ext cx="4258572" cy="12726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Trace back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Start from each Cell which has the maximum 	   value in the entire matrix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Go back up to the Cell where first time 0 	   occurs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 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182" name="Google Shape;182;p17"/>
          <p:cNvGrpSpPr/>
          <p:nvPr/>
        </p:nvGrpSpPr>
        <p:grpSpPr>
          <a:xfrm>
            <a:off x="4738282" y="2563185"/>
            <a:ext cx="3974793" cy="1746056"/>
            <a:chOff x="4738282" y="2416040"/>
            <a:chExt cx="3974793" cy="1714526"/>
          </a:xfrm>
        </p:grpSpPr>
        <p:sp>
          <p:nvSpPr>
            <p:cNvPr id="183" name="Google Shape;183;p17"/>
            <p:cNvSpPr txBox="1"/>
            <p:nvPr/>
          </p:nvSpPr>
          <p:spPr>
            <a:xfrm>
              <a:off x="4738282" y="2416040"/>
              <a:ext cx="3974793" cy="17145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Final Alignment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	- Start from each Cell with max value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	- If           then, place character in both seq</a:t>
              </a:r>
              <a:endParaRPr b="0" i="0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	- If              or        then  character in start 	  	   seq &amp; gap in end seq</a:t>
              </a:r>
              <a:endParaRPr b="0" i="0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	 </a:t>
              </a:r>
              <a:endParaRPr b="0" i="0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184" name="Google Shape;184;p17"/>
            <p:cNvCxnSpPr/>
            <p:nvPr/>
          </p:nvCxnSpPr>
          <p:spPr>
            <a:xfrm rot="10800000">
              <a:off x="6035518" y="2963920"/>
              <a:ext cx="155424" cy="147143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85" name="Google Shape;185;p17"/>
            <p:cNvCxnSpPr/>
            <p:nvPr/>
          </p:nvCxnSpPr>
          <p:spPr>
            <a:xfrm rot="10800000">
              <a:off x="6035518" y="3264107"/>
              <a:ext cx="252247" cy="4598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86" name="Google Shape;186;p17"/>
            <p:cNvCxnSpPr/>
            <p:nvPr/>
          </p:nvCxnSpPr>
          <p:spPr>
            <a:xfrm rot="10800000">
              <a:off x="6725678" y="3154732"/>
              <a:ext cx="0" cy="23714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8"/>
          <p:cNvSpPr txBox="1"/>
          <p:nvPr>
            <p:ph type="title"/>
          </p:nvPr>
        </p:nvSpPr>
        <p:spPr>
          <a:xfrm>
            <a:off x="805532" y="512298"/>
            <a:ext cx="6068234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Local Alignment (Smith-Waterman) - Example</a:t>
            </a:r>
            <a:endParaRPr/>
          </a:p>
        </p:txBody>
      </p:sp>
      <p:sp>
        <p:nvSpPr>
          <p:cNvPr id="192" name="Google Shape;192;p18"/>
          <p:cNvSpPr txBox="1"/>
          <p:nvPr>
            <p:ph idx="1" type="body"/>
          </p:nvPr>
        </p:nvSpPr>
        <p:spPr>
          <a:xfrm>
            <a:off x="805532" y="1055487"/>
            <a:ext cx="1809894" cy="117270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Input</a:t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    - seq1 =  AAAC</a:t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    - seq2 = AAG</a:t>
            </a: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93" name="Google Shape;193;p18"/>
          <p:cNvSpPr txBox="1"/>
          <p:nvPr/>
        </p:nvSpPr>
        <p:spPr>
          <a:xfrm>
            <a:off x="805532" y="2132289"/>
            <a:ext cx="2652370" cy="1354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Scoring Scheme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δ(x, x) = 1 (Match)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δ(x,-) = -2 (Gap)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δ(x, y) = -1 (Mis match)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t/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94" name="Google Shape;194;p18"/>
          <p:cNvSpPr txBox="1"/>
          <p:nvPr/>
        </p:nvSpPr>
        <p:spPr>
          <a:xfrm>
            <a:off x="1912640" y="4448791"/>
            <a:ext cx="1271995" cy="3363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Eq. 2: Cell Value</a:t>
            </a:r>
            <a:endParaRPr/>
          </a:p>
        </p:txBody>
      </p:sp>
      <p:graphicFrame>
        <p:nvGraphicFramePr>
          <p:cNvPr id="195" name="Google Shape;195;p18"/>
          <p:cNvGraphicFramePr/>
          <p:nvPr/>
        </p:nvGraphicFramePr>
        <p:xfrm>
          <a:off x="4736577" y="10554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{50E52B85-9FEB-4A80-9EB2-2F93A609D030}</a:tableStyleId>
              </a:tblPr>
              <a:tblGrid>
                <a:gridCol w="869375"/>
                <a:gridCol w="869375"/>
                <a:gridCol w="869375"/>
                <a:gridCol w="869375"/>
                <a:gridCol w="796925"/>
              </a:tblGrid>
              <a:tr h="644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rPr lang="en-US" sz="3600" u="none" cap="none" strike="noStrike"/>
                        <a:t>A</a:t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rPr b="0" i="0" lang="en-US" sz="3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rPr b="0" i="0" lang="en-US" sz="3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</a:tr>
              <a:tr h="644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1400"/>
                        <a:buFont typeface="Noto Sans Symbols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</a:tr>
              <a:tr h="644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rPr lang="en-US" sz="3600" u="none" cap="none" strike="noStrike"/>
                        <a:t>A</a:t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</a:tr>
              <a:tr h="644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rPr b="0" i="0" lang="en-US" sz="3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</a:tr>
              <a:tr h="644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rPr lang="en-US" sz="3600" u="none" cap="none" strike="noStrike"/>
                        <a:t>A</a:t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</a:tr>
              <a:tr h="644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rPr lang="en-US" sz="3600" u="none" cap="none" strike="noStrike"/>
                        <a:t>C</a:t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ts val="2520"/>
                        <a:buFont typeface="Noto Sans Symbols"/>
                        <a:buNone/>
                      </a:pPr>
                      <a:r>
                        <a:t/>
                      </a:r>
                      <a:endParaRPr b="0" i="0" sz="3600" u="none" cap="none" strike="noStrike">
                        <a:solidFill>
                          <a:schemeClr val="dk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96" name="Google Shape;196;p18"/>
          <p:cNvSpPr/>
          <p:nvPr/>
        </p:nvSpPr>
        <p:spPr>
          <a:xfrm>
            <a:off x="5822074" y="1677962"/>
            <a:ext cx="4381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197" name="Google Shape;197;p18"/>
          <p:cNvSpPr/>
          <p:nvPr/>
        </p:nvSpPr>
        <p:spPr>
          <a:xfrm>
            <a:off x="6714432" y="1687693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8"/>
          <p:cNvSpPr/>
          <p:nvPr/>
        </p:nvSpPr>
        <p:spPr>
          <a:xfrm>
            <a:off x="7573256" y="1687693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8"/>
          <p:cNvSpPr/>
          <p:nvPr/>
        </p:nvSpPr>
        <p:spPr>
          <a:xfrm>
            <a:off x="8396125" y="1687693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8"/>
          <p:cNvSpPr/>
          <p:nvPr/>
        </p:nvSpPr>
        <p:spPr>
          <a:xfrm>
            <a:off x="5816459" y="2349599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8"/>
          <p:cNvSpPr/>
          <p:nvPr/>
        </p:nvSpPr>
        <p:spPr>
          <a:xfrm>
            <a:off x="6730891" y="2348927"/>
            <a:ext cx="4381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02" name="Google Shape;202;p18"/>
          <p:cNvSpPr/>
          <p:nvPr/>
        </p:nvSpPr>
        <p:spPr>
          <a:xfrm>
            <a:off x="7570339" y="2317233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8"/>
          <p:cNvSpPr/>
          <p:nvPr/>
        </p:nvSpPr>
        <p:spPr>
          <a:xfrm>
            <a:off x="8396125" y="2343759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8"/>
          <p:cNvSpPr/>
          <p:nvPr/>
        </p:nvSpPr>
        <p:spPr>
          <a:xfrm>
            <a:off x="5803997" y="2997934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8"/>
          <p:cNvSpPr/>
          <p:nvPr/>
        </p:nvSpPr>
        <p:spPr>
          <a:xfrm>
            <a:off x="5804714" y="3615524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8"/>
          <p:cNvSpPr/>
          <p:nvPr/>
        </p:nvSpPr>
        <p:spPr>
          <a:xfrm>
            <a:off x="5805163" y="4264621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8"/>
          <p:cNvSpPr/>
          <p:nvPr/>
        </p:nvSpPr>
        <p:spPr>
          <a:xfrm>
            <a:off x="6717206" y="3009829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08" name="Google Shape;208;p18"/>
          <p:cNvSpPr/>
          <p:nvPr/>
        </p:nvSpPr>
        <p:spPr>
          <a:xfrm>
            <a:off x="6714432" y="3595884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09" name="Google Shape;209;p18"/>
          <p:cNvSpPr/>
          <p:nvPr/>
        </p:nvSpPr>
        <p:spPr>
          <a:xfrm>
            <a:off x="6714432" y="4283717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210" name="Google Shape;210;p18"/>
          <p:cNvSpPr/>
          <p:nvPr/>
        </p:nvSpPr>
        <p:spPr>
          <a:xfrm>
            <a:off x="7593091" y="2985655"/>
            <a:ext cx="4381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8"/>
          <p:cNvSpPr/>
          <p:nvPr/>
        </p:nvSpPr>
        <p:spPr>
          <a:xfrm>
            <a:off x="7583763" y="3624543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8"/>
          <p:cNvSpPr/>
          <p:nvPr/>
        </p:nvSpPr>
        <p:spPr>
          <a:xfrm>
            <a:off x="7561724" y="4242215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8"/>
          <p:cNvSpPr/>
          <p:nvPr/>
        </p:nvSpPr>
        <p:spPr>
          <a:xfrm>
            <a:off x="8410785" y="2968840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214" name="Google Shape;214;p18"/>
          <p:cNvSpPr/>
          <p:nvPr/>
        </p:nvSpPr>
        <p:spPr>
          <a:xfrm>
            <a:off x="8396125" y="3624543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8"/>
          <p:cNvSpPr/>
          <p:nvPr/>
        </p:nvSpPr>
        <p:spPr>
          <a:xfrm>
            <a:off x="8389660" y="4240252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16" name="Google Shape;216;p18"/>
          <p:cNvSpPr/>
          <p:nvPr/>
        </p:nvSpPr>
        <p:spPr>
          <a:xfrm rot="2055718">
            <a:off x="6321532" y="2274194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8"/>
          <p:cNvSpPr/>
          <p:nvPr/>
        </p:nvSpPr>
        <p:spPr>
          <a:xfrm rot="2055718">
            <a:off x="6321031" y="2916034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8"/>
          <p:cNvSpPr/>
          <p:nvPr/>
        </p:nvSpPr>
        <p:spPr>
          <a:xfrm rot="2055718">
            <a:off x="7218739" y="2899134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8"/>
          <p:cNvSpPr/>
          <p:nvPr/>
        </p:nvSpPr>
        <p:spPr>
          <a:xfrm rot="2055718">
            <a:off x="8076492" y="2893058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8"/>
          <p:cNvSpPr/>
          <p:nvPr/>
        </p:nvSpPr>
        <p:spPr>
          <a:xfrm rot="2055718">
            <a:off x="6321031" y="3571615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8"/>
          <p:cNvSpPr/>
          <p:nvPr/>
        </p:nvSpPr>
        <p:spPr>
          <a:xfrm rot="2055718">
            <a:off x="7218737" y="3572319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8"/>
          <p:cNvSpPr/>
          <p:nvPr/>
        </p:nvSpPr>
        <p:spPr>
          <a:xfrm rot="2055718">
            <a:off x="8117476" y="3578228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8"/>
          <p:cNvSpPr/>
          <p:nvPr/>
        </p:nvSpPr>
        <p:spPr>
          <a:xfrm rot="2055718">
            <a:off x="7218738" y="4184922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8"/>
          <p:cNvSpPr/>
          <p:nvPr/>
        </p:nvSpPr>
        <p:spPr>
          <a:xfrm rot="2055718">
            <a:off x="8106644" y="4183154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" name="Google Shape;225;p18"/>
          <p:cNvPicPr preferRelativeResize="0"/>
          <p:nvPr/>
        </p:nvPicPr>
        <p:blipFill rotWithShape="1">
          <a:blip r:embed="rId3">
            <a:alphaModFix/>
          </a:blip>
          <a:srcRect b="0" l="0" r="14243" t="0"/>
          <a:stretch/>
        </p:blipFill>
        <p:spPr>
          <a:xfrm>
            <a:off x="803041" y="3154119"/>
            <a:ext cx="3454948" cy="1243927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18"/>
          <p:cNvSpPr/>
          <p:nvPr/>
        </p:nvSpPr>
        <p:spPr>
          <a:xfrm rot="2055718">
            <a:off x="7211406" y="2300457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8"/>
          <p:cNvSpPr/>
          <p:nvPr/>
        </p:nvSpPr>
        <p:spPr>
          <a:xfrm>
            <a:off x="7582584" y="3016456"/>
            <a:ext cx="431818" cy="586055"/>
          </a:xfrm>
          <a:prstGeom prst="ellipse">
            <a:avLst/>
          </a:prstGeom>
          <a:solidFill>
            <a:srgbClr val="FF0000">
              <a:alpha val="29803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8"/>
          <p:cNvSpPr/>
          <p:nvPr/>
        </p:nvSpPr>
        <p:spPr>
          <a:xfrm>
            <a:off x="7592194" y="3663443"/>
            <a:ext cx="431818" cy="586055"/>
          </a:xfrm>
          <a:prstGeom prst="ellipse">
            <a:avLst/>
          </a:prstGeom>
          <a:solidFill>
            <a:srgbClr val="FF0000">
              <a:alpha val="29803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8"/>
          <p:cNvSpPr/>
          <p:nvPr/>
        </p:nvSpPr>
        <p:spPr>
          <a:xfrm rot="-8768563">
            <a:off x="7313498" y="2699854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8"/>
          <p:cNvSpPr/>
          <p:nvPr/>
        </p:nvSpPr>
        <p:spPr>
          <a:xfrm rot="-8768563">
            <a:off x="6393814" y="2084210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8"/>
          <p:cNvSpPr/>
          <p:nvPr/>
        </p:nvSpPr>
        <p:spPr>
          <a:xfrm rot="-8768563">
            <a:off x="7265516" y="3345682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8"/>
          <p:cNvSpPr/>
          <p:nvPr/>
        </p:nvSpPr>
        <p:spPr>
          <a:xfrm rot="-8768563">
            <a:off x="6392202" y="2695354"/>
            <a:ext cx="331592" cy="18365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18"/>
          <p:cNvSpPr/>
          <p:nvPr/>
        </p:nvSpPr>
        <p:spPr>
          <a:xfrm rot="-3169046">
            <a:off x="6613238" y="1164430"/>
            <a:ext cx="798699" cy="3099166"/>
          </a:xfrm>
          <a:prstGeom prst="ellipse">
            <a:avLst/>
          </a:prstGeom>
          <a:solidFill>
            <a:srgbClr val="00B050">
              <a:alpha val="29803"/>
            </a:srgbClr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18"/>
          <p:cNvSpPr/>
          <p:nvPr/>
        </p:nvSpPr>
        <p:spPr>
          <a:xfrm rot="-3169046">
            <a:off x="6550616" y="1796636"/>
            <a:ext cx="798699" cy="3099166"/>
          </a:xfrm>
          <a:prstGeom prst="ellipse">
            <a:avLst/>
          </a:prstGeom>
          <a:solidFill>
            <a:srgbClr val="00B050">
              <a:alpha val="29803"/>
            </a:srgbClr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8"/>
          <p:cNvSpPr txBox="1"/>
          <p:nvPr/>
        </p:nvSpPr>
        <p:spPr>
          <a:xfrm>
            <a:off x="3277192" y="2145695"/>
            <a:ext cx="1086424" cy="6929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Final Alignment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    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36" name="Google Shape;236;p18"/>
          <p:cNvSpPr txBox="1"/>
          <p:nvPr/>
        </p:nvSpPr>
        <p:spPr>
          <a:xfrm>
            <a:off x="3242769" y="1026801"/>
            <a:ext cx="1066800" cy="1169988"/>
          </a:xfrm>
          <a:prstGeom prst="rect">
            <a:avLst/>
          </a:prstGeom>
          <a:noFill/>
          <a:ln cap="flat" cmpd="sng" w="9525">
            <a:solidFill>
              <a:srgbClr val="33CC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ts val="2800"/>
              <a:buFont typeface="Courier New"/>
              <a:buNone/>
            </a:pPr>
            <a:r>
              <a:rPr b="1" i="0" lang="en-US" sz="2800" u="none" cap="none" strike="noStrike">
                <a:solidFill>
                  <a:srgbClr val="33CC33"/>
                </a:solidFill>
                <a:latin typeface="Courier New"/>
                <a:ea typeface="Courier New"/>
                <a:cs typeface="Courier New"/>
                <a:sym typeface="Courier New"/>
              </a:rPr>
              <a:t>-AAG</a:t>
            </a:r>
            <a:endParaRPr b="1" i="0" sz="2800" u="none" cap="none" strike="noStrike">
              <a:solidFill>
                <a:srgbClr val="33CC3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33CC33"/>
              </a:buClr>
              <a:buSzPts val="2800"/>
              <a:buFont typeface="Courier New"/>
              <a:buNone/>
            </a:pPr>
            <a:r>
              <a:rPr b="1" i="0" lang="en-US" sz="2800" u="none" cap="none" strike="noStrike">
                <a:solidFill>
                  <a:srgbClr val="33CC33"/>
                </a:solidFill>
                <a:latin typeface="Courier New"/>
                <a:ea typeface="Courier New"/>
                <a:cs typeface="Courier New"/>
                <a:sym typeface="Courier New"/>
              </a:rPr>
              <a:t>AAAC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"/>
          <p:cNvSpPr txBox="1"/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CONTENTS</a:t>
            </a:r>
            <a:endParaRPr/>
          </a:p>
        </p:txBody>
      </p:sp>
      <p:sp>
        <p:nvSpPr>
          <p:cNvPr id="49" name="Google Shape;49;p2"/>
          <p:cNvSpPr txBox="1"/>
          <p:nvPr/>
        </p:nvSpPr>
        <p:spPr>
          <a:xfrm>
            <a:off x="2792011" y="1597659"/>
            <a:ext cx="4011251" cy="28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 Sequence Alignment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- Why align sequences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2.        Sequence Alignment Methods 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- Pairwise Alignment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- Multiple Sequence Alignment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3.        Pairwise Sequence Alignment Methods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-Global Alignment (Needleman-Wunsch)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- Local Alignment (Smith-Waterman)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type="ctrTitle"/>
          </p:nvPr>
        </p:nvSpPr>
        <p:spPr>
          <a:xfrm>
            <a:off x="685800" y="1907658"/>
            <a:ext cx="5389179" cy="1045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1. Sequence Alignment</a:t>
            </a:r>
            <a:endParaRPr/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685800" y="3082250"/>
            <a:ext cx="6377152" cy="6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</a:pPr>
            <a:r>
              <a:rPr lang="en-US"/>
              <a:t>Why and how align sequences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"/>
          <p:cNvSpPr txBox="1"/>
          <p:nvPr>
            <p:ph idx="4294967295" type="ctrTitle"/>
          </p:nvPr>
        </p:nvSpPr>
        <p:spPr>
          <a:xfrm>
            <a:off x="949309" y="882869"/>
            <a:ext cx="3696043" cy="167250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5400"/>
              <a:buFont typeface="Dosis"/>
              <a:buNone/>
            </a:pPr>
            <a:r>
              <a:rPr b="0" i="0" lang="en-US" sz="5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rPr>
              <a:t>Sequence Alignment</a:t>
            </a:r>
            <a:endParaRPr b="0" i="0" sz="5400" u="none" cap="none" strike="noStrike">
              <a:solidFill>
                <a:srgbClr val="0DB7C4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61" name="Google Shape;61;p4"/>
          <p:cNvSpPr txBox="1"/>
          <p:nvPr>
            <p:ph idx="4294967295" type="subTitle"/>
          </p:nvPr>
        </p:nvSpPr>
        <p:spPr>
          <a:xfrm>
            <a:off x="844426" y="2555377"/>
            <a:ext cx="4515851" cy="23634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2065" marR="508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None/>
            </a:pPr>
            <a:r>
              <a:rPr b="0" i="0" lang="en-US" sz="1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A way of arranging the sequences of DNA, RNA, or protein to identify regions of similarity that may be a consequence of functional, structural, or evolutionary relationships between the sequences</a:t>
            </a:r>
            <a:endParaRPr/>
          </a:p>
        </p:txBody>
      </p:sp>
      <p:grpSp>
        <p:nvGrpSpPr>
          <p:cNvPr id="62" name="Google Shape;62;p4"/>
          <p:cNvGrpSpPr/>
          <p:nvPr/>
        </p:nvGrpSpPr>
        <p:grpSpPr>
          <a:xfrm>
            <a:off x="7841620" y="3181753"/>
            <a:ext cx="320398" cy="320377"/>
            <a:chOff x="1951075" y="2333250"/>
            <a:chExt cx="381200" cy="381175"/>
          </a:xfrm>
        </p:grpSpPr>
        <p:sp>
          <p:nvSpPr>
            <p:cNvPr id="63" name="Google Shape;63;p4"/>
            <p:cNvSpPr/>
            <p:nvPr/>
          </p:nvSpPr>
          <p:spPr>
            <a:xfrm>
              <a:off x="1951075" y="2333250"/>
              <a:ext cx="381200" cy="381175"/>
            </a:xfrm>
            <a:custGeom>
              <a:rect b="b" l="l" r="r" t="t"/>
              <a:pathLst>
                <a:path extrusionOk="0" fill="none" h="15247" w="15248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21976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20418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2041800" y="2584100"/>
              <a:ext cx="199750" cy="41425"/>
            </a:xfrm>
            <a:custGeom>
              <a:rect b="b" l="l" r="r" t="t"/>
              <a:pathLst>
                <a:path extrusionOk="0" fill="none" h="1657" w="799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7" name="Google Shape;67;p4"/>
          <p:cNvGrpSpPr/>
          <p:nvPr/>
        </p:nvGrpSpPr>
        <p:grpSpPr>
          <a:xfrm>
            <a:off x="6134869" y="1247078"/>
            <a:ext cx="320377" cy="320377"/>
            <a:chOff x="1278900" y="2333250"/>
            <a:chExt cx="381175" cy="381175"/>
          </a:xfrm>
        </p:grpSpPr>
        <p:sp>
          <p:nvSpPr>
            <p:cNvPr id="68" name="Google Shape;68;p4"/>
            <p:cNvSpPr/>
            <p:nvPr/>
          </p:nvSpPr>
          <p:spPr>
            <a:xfrm>
              <a:off x="1278900" y="2333250"/>
              <a:ext cx="381175" cy="381175"/>
            </a:xfrm>
            <a:custGeom>
              <a:rect b="b" l="l" r="r" t="t"/>
              <a:pathLst>
                <a:path extrusionOk="0" fill="none" h="15247" w="15247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15254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13696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1369600" y="2604200"/>
              <a:ext cx="199750" cy="40825"/>
            </a:xfrm>
            <a:custGeom>
              <a:rect b="b" l="l" r="r" t="t"/>
              <a:pathLst>
                <a:path extrusionOk="0" fill="none" h="1633" w="799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" name="Google Shape;72;p4"/>
          <p:cNvSpPr txBox="1"/>
          <p:nvPr/>
        </p:nvSpPr>
        <p:spPr>
          <a:xfrm>
            <a:off x="5360277" y="2962238"/>
            <a:ext cx="3505010" cy="1079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93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A"/>
              </a:buClr>
              <a:buSzPts val="2800"/>
              <a:buFont typeface="Courier New"/>
              <a:buNone/>
            </a:pP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b="1" i="0" lang="en-US" sz="2800" u="none" cap="none" strike="noStrike">
                <a:solidFill>
                  <a:srgbClr val="9A33FF"/>
                </a:solidFill>
                <a:latin typeface="Courier New"/>
                <a:ea typeface="Courier New"/>
                <a:cs typeface="Courier New"/>
                <a:sym typeface="Courier New"/>
              </a:rPr>
              <a:t>TG</a:t>
            </a:r>
            <a:r>
              <a:rPr b="1" i="0" lang="en-US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b="1" i="0" lang="en-US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G</a:t>
            </a: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-C</a:t>
            </a:r>
            <a:r>
              <a:rPr b="1" i="0" lang="en-US" sz="2800" u="none" cap="none" strike="noStrike">
                <a:solidFill>
                  <a:srgbClr val="9A33FF"/>
                </a:solidFill>
                <a:latin typeface="Courier New"/>
                <a:ea typeface="Courier New"/>
                <a:cs typeface="Courier New"/>
                <a:sym typeface="Courier New"/>
              </a:rPr>
              <a:t>TG</a:t>
            </a: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CACG</a:t>
            </a:r>
            <a:endParaRPr b="0" i="0" sz="2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393700" marR="0" rtl="0" algn="l">
              <a:lnSpc>
                <a:spcPct val="100000"/>
              </a:lnSpc>
              <a:spcBef>
                <a:spcPts val="1689"/>
              </a:spcBef>
              <a:spcAft>
                <a:spcPts val="0"/>
              </a:spcAft>
              <a:buClr>
                <a:srgbClr val="33339A"/>
              </a:buClr>
              <a:buSzPts val="2800"/>
              <a:buFont typeface="Courier New"/>
              <a:buNone/>
            </a:pP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b="1" i="0" lang="en-US" sz="2800" u="none" cap="none" strike="noStrike">
                <a:solidFill>
                  <a:srgbClr val="9A33FF"/>
                </a:solidFill>
                <a:latin typeface="Courier New"/>
                <a:ea typeface="Courier New"/>
                <a:cs typeface="Courier New"/>
                <a:sym typeface="Courier New"/>
              </a:rPr>
              <a:t>TG</a:t>
            </a:r>
            <a:r>
              <a:rPr b="1" i="0" lang="en-US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b="1" i="0" lang="en-US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G-</a:t>
            </a:r>
            <a:r>
              <a:rPr b="1" i="0" lang="en-US" sz="2800" u="none" cap="none" strike="noStrike">
                <a:solidFill>
                  <a:srgbClr val="9A33FF"/>
                </a:solidFill>
                <a:latin typeface="Courier New"/>
                <a:ea typeface="Courier New"/>
                <a:cs typeface="Courier New"/>
                <a:sym typeface="Courier New"/>
              </a:rPr>
              <a:t>TG</a:t>
            </a: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----</a:t>
            </a:r>
            <a:endParaRPr b="0" i="0" sz="2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"/>
          <p:cNvSpPr txBox="1"/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Why align sequences?</a:t>
            </a:r>
            <a:endParaRPr/>
          </a:p>
        </p:txBody>
      </p:sp>
      <p:sp>
        <p:nvSpPr>
          <p:cNvPr id="78" name="Google Shape;78;p5"/>
          <p:cNvSpPr txBox="1"/>
          <p:nvPr>
            <p:ph idx="1" type="body"/>
          </p:nvPr>
        </p:nvSpPr>
        <p:spPr>
          <a:xfrm>
            <a:off x="844425" y="1538075"/>
            <a:ext cx="5169000" cy="338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6510" lvl="0" marL="23491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20"/>
              <a:buFont typeface="Arial"/>
              <a:buChar char="•"/>
            </a:pPr>
            <a:r>
              <a:rPr lang="en-US" sz="1720"/>
              <a:t>Useful for discovering</a:t>
            </a:r>
            <a:endParaRPr sz="1720"/>
          </a:p>
          <a:p>
            <a:pPr indent="-150867" lvl="1" marL="764422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324"/>
              <a:buFont typeface="Arial"/>
              <a:buChar char="•"/>
            </a:pPr>
            <a:r>
              <a:rPr lang="en-US" sz="1324"/>
              <a:t>Functional</a:t>
            </a:r>
            <a:endParaRPr sz="1324"/>
          </a:p>
          <a:p>
            <a:pPr indent="-150867" lvl="1" marL="764422" rtl="0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SzPts val="1324"/>
              <a:buFont typeface="Arial"/>
              <a:buChar char="•"/>
            </a:pPr>
            <a:r>
              <a:rPr lang="en-US" sz="1324"/>
              <a:t>Structural and</a:t>
            </a:r>
            <a:endParaRPr sz="1324"/>
          </a:p>
          <a:p>
            <a:pPr indent="-150867" lvl="1" marL="764422" rtl="0" algn="l">
              <a:lnSpc>
                <a:spcPct val="100000"/>
              </a:lnSpc>
              <a:spcBef>
                <a:spcPts val="311"/>
              </a:spcBef>
              <a:spcAft>
                <a:spcPts val="0"/>
              </a:spcAft>
              <a:buSzPts val="1324"/>
              <a:buFont typeface="Arial"/>
              <a:buChar char="•"/>
            </a:pPr>
            <a:r>
              <a:rPr lang="en-US" sz="1324"/>
              <a:t>Evolutionary relationship</a:t>
            </a:r>
            <a:endParaRPr sz="1324"/>
          </a:p>
          <a:p>
            <a:pPr indent="-188689" lvl="0" marL="499669" rtl="0" algn="l">
              <a:lnSpc>
                <a:spcPct val="100000"/>
              </a:lnSpc>
              <a:spcBef>
                <a:spcPts val="361"/>
              </a:spcBef>
              <a:spcAft>
                <a:spcPts val="0"/>
              </a:spcAft>
              <a:buSzPts val="1588"/>
              <a:buFont typeface="Arial"/>
              <a:buChar char="–"/>
            </a:pPr>
            <a:r>
              <a:rPr lang="en-US" sz="1588"/>
              <a:t>For example</a:t>
            </a:r>
            <a:endParaRPr/>
          </a:p>
          <a:p>
            <a:pPr indent="-151286" lvl="1" marL="764842" marR="75223" rtl="0" algn="l">
              <a:lnSpc>
                <a:spcPct val="100000"/>
              </a:lnSpc>
              <a:spcBef>
                <a:spcPts val="328"/>
              </a:spcBef>
              <a:spcAft>
                <a:spcPts val="0"/>
              </a:spcAft>
              <a:buSzPts val="1324"/>
              <a:buFont typeface="Arial"/>
              <a:buChar char="•"/>
            </a:pPr>
            <a:r>
              <a:rPr lang="en-US" sz="1324"/>
              <a:t>To find whether two (or more) genes or proteins are evolutionarily related to each other</a:t>
            </a:r>
            <a:endParaRPr sz="1324"/>
          </a:p>
          <a:p>
            <a:pPr indent="-151286" lvl="1" marL="764842" marR="3362" rtl="0" algn="l">
              <a:lnSpc>
                <a:spcPct val="100000"/>
              </a:lnSpc>
              <a:spcBef>
                <a:spcPts val="311"/>
              </a:spcBef>
              <a:spcAft>
                <a:spcPts val="0"/>
              </a:spcAft>
              <a:buSzPts val="1324"/>
              <a:buFont typeface="Arial"/>
              <a:buChar char="•"/>
            </a:pPr>
            <a:r>
              <a:rPr lang="en-US" sz="1324"/>
              <a:t>Two proteins with similar sequences will probably be structurally or functionally similar</a:t>
            </a:r>
            <a:endParaRPr sz="1324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"/>
          <p:cNvSpPr txBox="1"/>
          <p:nvPr>
            <p:ph type="ctrTitle"/>
          </p:nvPr>
        </p:nvSpPr>
        <p:spPr>
          <a:xfrm>
            <a:off x="685800" y="1907658"/>
            <a:ext cx="7869621" cy="1045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2. Sequence Alignment Methods</a:t>
            </a:r>
            <a:endParaRPr/>
          </a:p>
        </p:txBody>
      </p:sp>
      <p:sp>
        <p:nvSpPr>
          <p:cNvPr id="84" name="Google Shape;84;p6"/>
          <p:cNvSpPr txBox="1"/>
          <p:nvPr>
            <p:ph idx="1" type="subTitle"/>
          </p:nvPr>
        </p:nvSpPr>
        <p:spPr>
          <a:xfrm>
            <a:off x="685800" y="3082250"/>
            <a:ext cx="6377152" cy="6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Pairwise and Multiple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"/>
          <p:cNvSpPr txBox="1"/>
          <p:nvPr>
            <p:ph type="title"/>
          </p:nvPr>
        </p:nvSpPr>
        <p:spPr>
          <a:xfrm>
            <a:off x="805533" y="512298"/>
            <a:ext cx="3619322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Pairwise Sequence Alignment</a:t>
            </a:r>
            <a:endParaRPr/>
          </a:p>
        </p:txBody>
      </p:sp>
      <p:sp>
        <p:nvSpPr>
          <p:cNvPr id="90" name="Google Shape;90;p7"/>
          <p:cNvSpPr txBox="1"/>
          <p:nvPr>
            <p:ph idx="1" type="body"/>
          </p:nvPr>
        </p:nvSpPr>
        <p:spPr>
          <a:xfrm>
            <a:off x="935162" y="1618561"/>
            <a:ext cx="3994189" cy="21756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A pair of sequences as input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Align them in such a way that, for that particular alignment the assumed region of similarity produces higher score than all the other alignments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Methods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	- Global Alignment (Needleman-Wunsch)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r>
              <a:rPr lang="en-US" sz="1400">
                <a:latin typeface="Dosis"/>
                <a:ea typeface="Dosis"/>
                <a:cs typeface="Dosis"/>
                <a:sym typeface="Dosis"/>
              </a:rPr>
              <a:t>	- Local Alignment (Smith-Waterman)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91" name="Google Shape;91;p7"/>
          <p:cNvSpPr txBox="1"/>
          <p:nvPr/>
        </p:nvSpPr>
        <p:spPr>
          <a:xfrm>
            <a:off x="5290006" y="2264473"/>
            <a:ext cx="3217545" cy="808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CC00"/>
              </a:buClr>
              <a:buSzPts val="2800"/>
              <a:buFont typeface="Courier New"/>
              <a:buNone/>
            </a:pPr>
            <a:r>
              <a:rPr b="1" i="0" lang="en-US" sz="2800" u="none" cap="none" strike="noStrike">
                <a:solidFill>
                  <a:srgbClr val="9ACC00"/>
                </a:solidFill>
                <a:latin typeface="Courier New"/>
                <a:ea typeface="Courier New"/>
                <a:cs typeface="Courier New"/>
                <a:sym typeface="Courier New"/>
              </a:rPr>
              <a:t>CTGTCGC</a:t>
            </a:r>
            <a:r>
              <a:rPr b="1" i="0" lang="en-US" sz="2800" u="none" cap="none" strike="noStrike">
                <a:solidFill>
                  <a:srgbClr val="9A33FF"/>
                </a:solidFill>
                <a:latin typeface="Courier New"/>
                <a:ea typeface="Courier New"/>
                <a:cs typeface="Courier New"/>
                <a:sym typeface="Courier New"/>
              </a:rPr>
              <a:t>TGC</a:t>
            </a: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i="0" lang="en-US" sz="2800" u="none" cap="none" strike="noStrike">
                <a:solidFill>
                  <a:srgbClr val="9A33FF"/>
                </a:solidFill>
                <a:latin typeface="Courier New"/>
                <a:ea typeface="Courier New"/>
                <a:cs typeface="Courier New"/>
                <a:sym typeface="Courier New"/>
              </a:rPr>
              <a:t>CG</a:t>
            </a:r>
            <a:r>
              <a:rPr b="1" i="0" lang="en-US" sz="2800" u="none" cap="none" strike="noStrike">
                <a:solidFill>
                  <a:srgbClr val="9ACC00"/>
                </a:solidFill>
                <a:latin typeface="Courier New"/>
                <a:ea typeface="Courier New"/>
                <a:cs typeface="Courier New"/>
                <a:sym typeface="Courier New"/>
              </a:rPr>
              <a:t>--</a:t>
            </a:r>
            <a:endParaRPr b="0" i="0" sz="2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CC00"/>
              </a:buClr>
              <a:buSzPts val="2800"/>
              <a:buFont typeface="Courier New"/>
              <a:buNone/>
            </a:pPr>
            <a:r>
              <a:rPr b="1" i="0" lang="en-US" sz="2800" u="none" cap="none" strike="noStrike">
                <a:solidFill>
                  <a:srgbClr val="9ACC00"/>
                </a:solidFill>
                <a:latin typeface="Courier New"/>
                <a:ea typeface="Courier New"/>
                <a:cs typeface="Courier New"/>
                <a:sym typeface="Courier New"/>
              </a:rPr>
              <a:t>-------</a:t>
            </a:r>
            <a:r>
              <a:rPr b="1" i="0" lang="en-US" sz="2800" u="none" cap="none" strike="noStrike">
                <a:solidFill>
                  <a:srgbClr val="9A33FF"/>
                </a:solidFill>
                <a:latin typeface="Courier New"/>
                <a:ea typeface="Courier New"/>
                <a:cs typeface="Courier New"/>
                <a:sym typeface="Courier New"/>
              </a:rPr>
              <a:t>TGC</a:t>
            </a: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b="1" i="0" lang="en-US" sz="2800" u="none" cap="none" strike="noStrike">
                <a:solidFill>
                  <a:srgbClr val="9A33FF"/>
                </a:solidFill>
                <a:latin typeface="Courier New"/>
                <a:ea typeface="Courier New"/>
                <a:cs typeface="Courier New"/>
                <a:sym typeface="Courier New"/>
              </a:rPr>
              <a:t>CG</a:t>
            </a:r>
            <a:r>
              <a:rPr b="1" i="0" lang="en-US" sz="2800" u="none" cap="none" strike="noStrike">
                <a:solidFill>
                  <a:srgbClr val="9ACC00"/>
                </a:solidFill>
                <a:latin typeface="Courier New"/>
                <a:ea typeface="Courier New"/>
                <a:cs typeface="Courier New"/>
                <a:sym typeface="Courier New"/>
              </a:rPr>
              <a:t>TG</a:t>
            </a:r>
            <a:endParaRPr b="0" i="0" sz="2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 txBox="1"/>
          <p:nvPr>
            <p:ph type="title"/>
          </p:nvPr>
        </p:nvSpPr>
        <p:spPr>
          <a:xfrm>
            <a:off x="805533" y="512298"/>
            <a:ext cx="3619322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Pairwise Sequence Alignment</a:t>
            </a:r>
            <a:endParaRPr/>
          </a:p>
        </p:txBody>
      </p:sp>
      <p:sp>
        <p:nvSpPr>
          <p:cNvPr id="97" name="Google Shape;97;p8"/>
          <p:cNvSpPr txBox="1"/>
          <p:nvPr/>
        </p:nvSpPr>
        <p:spPr>
          <a:xfrm>
            <a:off x="1778292" y="1992336"/>
            <a:ext cx="4974992" cy="7104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26931" lvl="0" marL="2353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Idea:</a:t>
            </a:r>
            <a:endParaRPr/>
          </a:p>
          <a:p>
            <a:pPr indent="34458" lvl="0" marL="499669" marR="3362" rtl="0" algn="just">
              <a:lnSpc>
                <a:spcPct val="100000"/>
              </a:lnSpc>
              <a:spcBef>
                <a:spcPts val="506"/>
              </a:spcBef>
              <a:spcAft>
                <a:spcPts val="0"/>
              </a:spcAft>
              <a:buClr>
                <a:srgbClr val="415665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Display one sequence above another with spaces inserted in both to reveal similarity</a:t>
            </a:r>
            <a:endParaRPr/>
          </a:p>
        </p:txBody>
      </p:sp>
      <p:graphicFrame>
        <p:nvGraphicFramePr>
          <p:cNvPr id="98" name="Google Shape;98;p8"/>
          <p:cNvGraphicFramePr/>
          <p:nvPr/>
        </p:nvGraphicFramePr>
        <p:xfrm>
          <a:off x="2693697" y="300098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{3BB96815-655C-4DA6-9625-81959EAF6890}</a:tableStyleId>
              </a:tblPr>
              <a:tblGrid>
                <a:gridCol w="401275"/>
                <a:gridCol w="302550"/>
                <a:gridCol w="302500"/>
                <a:gridCol w="302525"/>
                <a:gridCol w="302525"/>
                <a:gridCol w="302500"/>
                <a:gridCol w="302500"/>
                <a:gridCol w="302525"/>
                <a:gridCol w="302500"/>
                <a:gridCol w="250050"/>
              </a:tblGrid>
              <a:tr h="349875">
                <a:tc>
                  <a:txBody>
                    <a:bodyPr/>
                    <a:lstStyle/>
                    <a:p>
                      <a:pPr indent="0" lvl="0" marL="349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A9A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9A9A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A: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43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43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</a:tr>
              <a:tr h="363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43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|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|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|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|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|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</a:tr>
              <a:tr h="349875">
                <a:tc>
                  <a:txBody>
                    <a:bodyPr/>
                    <a:lstStyle/>
                    <a:p>
                      <a:pPr indent="0" lvl="0" marL="349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A9A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9A9A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B: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43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G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G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/>
          <p:nvPr>
            <p:ph type="title"/>
          </p:nvPr>
        </p:nvSpPr>
        <p:spPr>
          <a:xfrm>
            <a:off x="805534" y="512298"/>
            <a:ext cx="3682384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Multiple Sequence Alignment</a:t>
            </a:r>
            <a:endParaRPr/>
          </a:p>
        </p:txBody>
      </p:sp>
      <p:sp>
        <p:nvSpPr>
          <p:cNvPr id="104" name="Google Shape;104;p12"/>
          <p:cNvSpPr txBox="1"/>
          <p:nvPr>
            <p:ph idx="1" type="body"/>
          </p:nvPr>
        </p:nvSpPr>
        <p:spPr>
          <a:xfrm>
            <a:off x="5349765" y="2272408"/>
            <a:ext cx="3436741" cy="18651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Three or more than three sequences as input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Align all the sequences altogether in such a manner that the alignment produces highest score</a:t>
            </a:r>
            <a:endParaRPr/>
          </a:p>
          <a:p>
            <a:pPr indent="-1968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1968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id="105" name="Google Shape;10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96715" y="1198179"/>
            <a:ext cx="3611800" cy="2939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erim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Nafis Neehal</dc:creator>
</cp:coreProperties>
</file>