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86" d="100"/>
          <a:sy n="86" d="100"/>
        </p:scale>
        <p:origin x="55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D1CD-44A8-443F-96E2-3F62C3A2D8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08D638-8403-437A-92EA-01EE035C9F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7E8339-D732-478B-B33F-5868D615DE56}"/>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5" name="Footer Placeholder 4">
            <a:extLst>
              <a:ext uri="{FF2B5EF4-FFF2-40B4-BE49-F238E27FC236}">
                <a16:creationId xmlns:a16="http://schemas.microsoft.com/office/drawing/2014/main" id="{8C3CAEC8-EB1A-434F-9369-5454B4BB6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403AD-E104-426C-ADCF-B5E3B3600BF5}"/>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35319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8D91-1AA0-496C-A548-925253A287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0BCA4B-72C2-4AD4-B7E3-BE2F7B181D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8DC5C-1510-4F59-A23A-C999B38FCDC5}"/>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5" name="Footer Placeholder 4">
            <a:extLst>
              <a:ext uri="{FF2B5EF4-FFF2-40B4-BE49-F238E27FC236}">
                <a16:creationId xmlns:a16="http://schemas.microsoft.com/office/drawing/2014/main" id="{2E12FC49-2213-44F3-BD43-A1FC6A3CE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936C8-7C9B-4385-A6F3-11BB0FC3DC77}"/>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14946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5473F-FF1A-47CF-9E09-CD8C3D1E5A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119ADA-4FE0-4BFF-B75C-813FBB5BB7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A71B5-DD20-4279-804B-6A5DD987CB72}"/>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5" name="Footer Placeholder 4">
            <a:extLst>
              <a:ext uri="{FF2B5EF4-FFF2-40B4-BE49-F238E27FC236}">
                <a16:creationId xmlns:a16="http://schemas.microsoft.com/office/drawing/2014/main" id="{39937AF7-B6C5-49E0-95E4-DDF39F652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F35C8-78DA-4F4E-A97A-CE59C0C0EB8D}"/>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173272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FC713-13EC-45B6-A2E5-F0AD37E1E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8C325-3F70-4135-AE43-361D55966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F06A8-1F5E-4DCC-BE9C-6777E9C6C3F9}"/>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5" name="Footer Placeholder 4">
            <a:extLst>
              <a:ext uri="{FF2B5EF4-FFF2-40B4-BE49-F238E27FC236}">
                <a16:creationId xmlns:a16="http://schemas.microsoft.com/office/drawing/2014/main" id="{B997FFB4-1271-4C8D-90D5-56195E7CB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9640A-B523-4ED5-9B2A-35165732020B}"/>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215348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35A2-4181-433E-9938-D3BC649A26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09C9A1-62FC-4E7C-B695-595CEB99D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4A7F8E-2FEF-4DEA-80D1-BE453F93B4F2}"/>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5" name="Footer Placeholder 4">
            <a:extLst>
              <a:ext uri="{FF2B5EF4-FFF2-40B4-BE49-F238E27FC236}">
                <a16:creationId xmlns:a16="http://schemas.microsoft.com/office/drawing/2014/main" id="{D2245919-459B-4DC8-BD64-6896EC4FE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D4E70-B764-4C90-87E3-450882081B00}"/>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332593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191AE-DEBB-4074-B402-E0C791518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F3BB27-4500-491B-ADF5-BCFA780251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8B33B5-C633-4B71-8FEF-89969D2696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714D74-D7EC-4768-9FAB-CAFB8FCA8AA7}"/>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6" name="Footer Placeholder 5">
            <a:extLst>
              <a:ext uri="{FF2B5EF4-FFF2-40B4-BE49-F238E27FC236}">
                <a16:creationId xmlns:a16="http://schemas.microsoft.com/office/drawing/2014/main" id="{9DCC7A0A-5660-492C-8AB7-3614D41CD6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B2716-969F-4FFD-8407-75BCF982B32E}"/>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15610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E687C-DAFD-4A72-A545-E0B37D8648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EC50F0-5C1D-4FD1-AE47-81A6227259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D749E4-E325-4202-8542-C3392D3498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195123-D5EF-4EE6-A90C-D4C6CBE78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8F80BA-1ED0-444D-B97F-995CBA6FEC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F478AE-630B-4ACC-AC0E-ED001F5BD5D9}"/>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8" name="Footer Placeholder 7">
            <a:extLst>
              <a:ext uri="{FF2B5EF4-FFF2-40B4-BE49-F238E27FC236}">
                <a16:creationId xmlns:a16="http://schemas.microsoft.com/office/drawing/2014/main" id="{C8B59387-DC7F-47AF-AF1D-717A843F18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32D805-BB6F-48FA-A3EE-557C1BDE5BA4}"/>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298649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4D86-9AE9-4B33-ACF4-B2A340A47E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0721E7-349A-45D0-BC44-0FCB0617DAE5}"/>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4" name="Footer Placeholder 3">
            <a:extLst>
              <a:ext uri="{FF2B5EF4-FFF2-40B4-BE49-F238E27FC236}">
                <a16:creationId xmlns:a16="http://schemas.microsoft.com/office/drawing/2014/main" id="{7C9C310E-765D-4074-9D96-F0EDB601D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015161-21EC-42A1-BD67-2051E210CC10}"/>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85875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A52808-D70A-4A5F-9DD8-E7A252229D59}"/>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3" name="Footer Placeholder 2">
            <a:extLst>
              <a:ext uri="{FF2B5EF4-FFF2-40B4-BE49-F238E27FC236}">
                <a16:creationId xmlns:a16="http://schemas.microsoft.com/office/drawing/2014/main" id="{6879D174-EDDF-40CA-83B7-E5632DE72D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D49FF5-8C6B-4E18-8E68-EF307B929491}"/>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201274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DCCC6-6ACA-4501-8AE6-DA09D9FBE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00A0A5-06C0-4EEB-9FAD-B568072B05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73FE34-7638-4048-A70B-1F6A21BA29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4B6BD-BB15-4932-BC3F-54C7AD14FCEB}"/>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6" name="Footer Placeholder 5">
            <a:extLst>
              <a:ext uri="{FF2B5EF4-FFF2-40B4-BE49-F238E27FC236}">
                <a16:creationId xmlns:a16="http://schemas.microsoft.com/office/drawing/2014/main" id="{6F8E16C8-CAF8-4BC9-B724-362E7DE02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850E06-7CE4-4A51-AA0C-C8195DC7CFD8}"/>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349601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90F3-A333-4D41-832B-93108658B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72B9D3-4B37-4BD4-A32F-8E600FFA21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0EDC20-6792-4AA3-BDB5-EE326C4DF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E2EFB-499B-4756-8AF6-16489AB271BA}"/>
              </a:ext>
            </a:extLst>
          </p:cNvPr>
          <p:cNvSpPr>
            <a:spLocks noGrp="1"/>
          </p:cNvSpPr>
          <p:nvPr>
            <p:ph type="dt" sz="half" idx="10"/>
          </p:nvPr>
        </p:nvSpPr>
        <p:spPr/>
        <p:txBody>
          <a:bodyPr/>
          <a:lstStyle/>
          <a:p>
            <a:fld id="{90CC7CD4-90C8-4A85-B2AA-E283A81FC7FE}" type="datetimeFigureOut">
              <a:rPr lang="en-US" smtClean="0"/>
              <a:t>3/24/2022</a:t>
            </a:fld>
            <a:endParaRPr lang="en-US"/>
          </a:p>
        </p:txBody>
      </p:sp>
      <p:sp>
        <p:nvSpPr>
          <p:cNvPr id="6" name="Footer Placeholder 5">
            <a:extLst>
              <a:ext uri="{FF2B5EF4-FFF2-40B4-BE49-F238E27FC236}">
                <a16:creationId xmlns:a16="http://schemas.microsoft.com/office/drawing/2014/main" id="{9ADBDE57-9151-443E-B2F9-7A7CB8ED3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AB9DFA-F3B9-4A3C-87D9-7E155379A6DA}"/>
              </a:ext>
            </a:extLst>
          </p:cNvPr>
          <p:cNvSpPr>
            <a:spLocks noGrp="1"/>
          </p:cNvSpPr>
          <p:nvPr>
            <p:ph type="sldNum" sz="quarter" idx="12"/>
          </p:nvPr>
        </p:nvSpPr>
        <p:spPr/>
        <p:txBody>
          <a:bodyPr/>
          <a:lstStyle/>
          <a:p>
            <a:fld id="{1753BA48-E3B8-417D-A5A3-38E5109D9D8A}" type="slidenum">
              <a:rPr lang="en-US" smtClean="0"/>
              <a:t>‹#›</a:t>
            </a:fld>
            <a:endParaRPr lang="en-US"/>
          </a:p>
        </p:txBody>
      </p:sp>
    </p:spTree>
    <p:extLst>
      <p:ext uri="{BB962C8B-B14F-4D97-AF65-F5344CB8AC3E}">
        <p14:creationId xmlns:p14="http://schemas.microsoft.com/office/powerpoint/2010/main" val="275542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E3F6FA-BB64-475D-84D4-8D39BB7D9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B41AD1-A4FD-4E9F-8FFB-42E2A55682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79E3F-A993-4556-ACF0-ABD470587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C7CD4-90C8-4A85-B2AA-E283A81FC7FE}" type="datetimeFigureOut">
              <a:rPr lang="en-US" smtClean="0"/>
              <a:t>3/24/2022</a:t>
            </a:fld>
            <a:endParaRPr lang="en-US"/>
          </a:p>
        </p:txBody>
      </p:sp>
      <p:sp>
        <p:nvSpPr>
          <p:cNvPr id="5" name="Footer Placeholder 4">
            <a:extLst>
              <a:ext uri="{FF2B5EF4-FFF2-40B4-BE49-F238E27FC236}">
                <a16:creationId xmlns:a16="http://schemas.microsoft.com/office/drawing/2014/main" id="{F6127D44-5CFA-4627-997B-95E75D9D0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7E888A-998E-46F6-80CE-B21C86694C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3BA48-E3B8-417D-A5A3-38E5109D9D8A}" type="slidenum">
              <a:rPr lang="en-US" smtClean="0"/>
              <a:t>‹#›</a:t>
            </a:fld>
            <a:endParaRPr lang="en-US"/>
          </a:p>
        </p:txBody>
      </p:sp>
    </p:spTree>
    <p:extLst>
      <p:ext uri="{BB962C8B-B14F-4D97-AF65-F5344CB8AC3E}">
        <p14:creationId xmlns:p14="http://schemas.microsoft.com/office/powerpoint/2010/main" val="215544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9CFFB-030D-4A23-AB8F-A50AE6E816BC}"/>
              </a:ext>
            </a:extLst>
          </p:cNvPr>
          <p:cNvSpPr>
            <a:spLocks noGrp="1"/>
          </p:cNvSpPr>
          <p:nvPr>
            <p:ph type="ctrTitle"/>
          </p:nvPr>
        </p:nvSpPr>
        <p:spPr/>
        <p:txBody>
          <a:bodyPr/>
          <a:lstStyle/>
          <a:p>
            <a:r>
              <a:rPr lang="en-US" dirty="0"/>
              <a:t>Importance of Computer in Chemical Industries</a:t>
            </a:r>
          </a:p>
        </p:txBody>
      </p:sp>
      <p:sp>
        <p:nvSpPr>
          <p:cNvPr id="3" name="Subtitle 2">
            <a:extLst>
              <a:ext uri="{FF2B5EF4-FFF2-40B4-BE49-F238E27FC236}">
                <a16:creationId xmlns:a16="http://schemas.microsoft.com/office/drawing/2014/main" id="{F6D3C488-10DB-4F70-BBE2-5F7A93ADA6FD}"/>
              </a:ext>
            </a:extLst>
          </p:cNvPr>
          <p:cNvSpPr>
            <a:spLocks noGrp="1"/>
          </p:cNvSpPr>
          <p:nvPr>
            <p:ph type="subTitle" idx="1"/>
          </p:nvPr>
        </p:nvSpPr>
        <p:spPr/>
        <p:txBody>
          <a:bodyPr/>
          <a:lstStyle/>
          <a:p>
            <a:r>
              <a:rPr lang="en-US" dirty="0"/>
              <a:t>Taslima Ferdaus </a:t>
            </a:r>
            <a:r>
              <a:rPr lang="en-US" dirty="0" err="1"/>
              <a:t>Shuva</a:t>
            </a:r>
            <a:endParaRPr lang="en-US" dirty="0"/>
          </a:p>
          <a:p>
            <a:r>
              <a:rPr lang="en-US" dirty="0"/>
              <a:t>Sr. Lecturer, Dept of CSE </a:t>
            </a:r>
          </a:p>
        </p:txBody>
      </p:sp>
    </p:spTree>
    <p:extLst>
      <p:ext uri="{BB962C8B-B14F-4D97-AF65-F5344CB8AC3E}">
        <p14:creationId xmlns:p14="http://schemas.microsoft.com/office/powerpoint/2010/main" val="2712964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1C102-260A-47CC-9661-6D3475E99226}"/>
              </a:ext>
            </a:extLst>
          </p:cNvPr>
          <p:cNvSpPr>
            <a:spLocks noGrp="1"/>
          </p:cNvSpPr>
          <p:nvPr>
            <p:ph type="title"/>
          </p:nvPr>
        </p:nvSpPr>
        <p:spPr/>
        <p:txBody>
          <a:bodyPr/>
          <a:lstStyle/>
          <a:p>
            <a:r>
              <a:rPr lang="en-US" dirty="0"/>
              <a:t>Area Covered</a:t>
            </a:r>
          </a:p>
        </p:txBody>
      </p:sp>
      <p:sp>
        <p:nvSpPr>
          <p:cNvPr id="3" name="Content Placeholder 2">
            <a:extLst>
              <a:ext uri="{FF2B5EF4-FFF2-40B4-BE49-F238E27FC236}">
                <a16:creationId xmlns:a16="http://schemas.microsoft.com/office/drawing/2014/main" id="{53AF2E36-9E13-4295-A906-7998D3667EC1}"/>
              </a:ext>
            </a:extLst>
          </p:cNvPr>
          <p:cNvSpPr>
            <a:spLocks noGrp="1"/>
          </p:cNvSpPr>
          <p:nvPr>
            <p:ph idx="1"/>
          </p:nvPr>
        </p:nvSpPr>
        <p:spPr/>
        <p:txBody>
          <a:bodyPr/>
          <a:lstStyle/>
          <a:p>
            <a:r>
              <a:rPr lang="en-US" dirty="0"/>
              <a:t>Uses of Computer in chemical industries</a:t>
            </a:r>
          </a:p>
          <a:p>
            <a:r>
              <a:rPr lang="en-US" dirty="0"/>
              <a:t>● DCS (distributed control system)</a:t>
            </a:r>
          </a:p>
          <a:p>
            <a:pPr lvl="1"/>
            <a:r>
              <a:rPr lang="en-US" dirty="0"/>
              <a:t>Fertilizer</a:t>
            </a:r>
          </a:p>
          <a:p>
            <a:pPr lvl="1"/>
            <a:r>
              <a:rPr lang="en-US" dirty="0"/>
              <a:t>Water Treatment</a:t>
            </a:r>
          </a:p>
          <a:p>
            <a:pPr lvl="1"/>
            <a:r>
              <a:rPr lang="en-US" dirty="0"/>
              <a:t>Chemical Plant</a:t>
            </a:r>
          </a:p>
          <a:p>
            <a:r>
              <a:rPr lang="en-US" dirty="0"/>
              <a:t>● Chromatography</a:t>
            </a:r>
          </a:p>
        </p:txBody>
      </p:sp>
    </p:spTree>
    <p:extLst>
      <p:ext uri="{BB962C8B-B14F-4D97-AF65-F5344CB8AC3E}">
        <p14:creationId xmlns:p14="http://schemas.microsoft.com/office/powerpoint/2010/main" val="782063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23F3-3403-44F7-9C62-61D28D3BC5D2}"/>
              </a:ext>
            </a:extLst>
          </p:cNvPr>
          <p:cNvSpPr>
            <a:spLocks noGrp="1"/>
          </p:cNvSpPr>
          <p:nvPr>
            <p:ph type="title"/>
          </p:nvPr>
        </p:nvSpPr>
        <p:spPr/>
        <p:txBody>
          <a:bodyPr>
            <a:normAutofit fontScale="90000"/>
          </a:bodyPr>
          <a:lstStyle/>
          <a:p>
            <a:r>
              <a:rPr lang="en-US" dirty="0"/>
              <a:t>Importance od Computer in chemical industries</a:t>
            </a:r>
            <a:br>
              <a:rPr lang="en-US" dirty="0"/>
            </a:br>
            <a:endParaRPr lang="en-US" dirty="0"/>
          </a:p>
        </p:txBody>
      </p:sp>
      <p:sp>
        <p:nvSpPr>
          <p:cNvPr id="3" name="Content Placeholder 2">
            <a:extLst>
              <a:ext uri="{FF2B5EF4-FFF2-40B4-BE49-F238E27FC236}">
                <a16:creationId xmlns:a16="http://schemas.microsoft.com/office/drawing/2014/main" id="{8A19A69F-36C0-4BF1-8CF5-8338B96B117F}"/>
              </a:ext>
            </a:extLst>
          </p:cNvPr>
          <p:cNvSpPr>
            <a:spLocks noGrp="1"/>
          </p:cNvSpPr>
          <p:nvPr>
            <p:ph idx="1"/>
          </p:nvPr>
        </p:nvSpPr>
        <p:spPr/>
        <p:txBody>
          <a:bodyPr/>
          <a:lstStyle/>
          <a:p>
            <a:r>
              <a:rPr lang="en-US" b="0" i="0" dirty="0">
                <a:solidFill>
                  <a:srgbClr val="1C1D1E"/>
                </a:solidFill>
                <a:effectLst/>
                <a:latin typeface="Open Sans" panose="020B0604020202020204" pitchFamily="34" charset="0"/>
              </a:rPr>
              <a:t>Computer-Aided Chemical Engineering is being done since 1950s to the present state in which virtually all chemical engineering is computer-aided. Computer-aids are used at every stage from deciding what chemical species to make, through the conceptual design of the processes, the detailed design, the on-line control, optimization and up to the decommissioning. Computer-aids are important for assessing and minimizing environmental impacts and hazards.</a:t>
            </a:r>
            <a:endParaRPr lang="en-US" dirty="0"/>
          </a:p>
        </p:txBody>
      </p:sp>
    </p:spTree>
    <p:extLst>
      <p:ext uri="{BB962C8B-B14F-4D97-AF65-F5344CB8AC3E}">
        <p14:creationId xmlns:p14="http://schemas.microsoft.com/office/powerpoint/2010/main" val="71286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41C48-7D4B-4A3A-8086-C1EA576994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7C6624-0AAD-49B4-B429-7E60270E31E5}"/>
              </a:ext>
            </a:extLst>
          </p:cNvPr>
          <p:cNvSpPr>
            <a:spLocks noGrp="1"/>
          </p:cNvSpPr>
          <p:nvPr>
            <p:ph idx="1"/>
          </p:nvPr>
        </p:nvSpPr>
        <p:spPr/>
        <p:txBody>
          <a:bodyPr/>
          <a:lstStyle/>
          <a:p>
            <a:r>
              <a:rPr lang="en-US" dirty="0"/>
              <a:t>There are several areas where Computerized systems are being used in Chemical Industries. Some of them are: </a:t>
            </a:r>
          </a:p>
          <a:p>
            <a:r>
              <a:rPr lang="en-US" dirty="0"/>
              <a:t>DCS (distributed control system)</a:t>
            </a:r>
          </a:p>
          <a:p>
            <a:pPr lvl="1"/>
            <a:r>
              <a:rPr lang="en-US" dirty="0"/>
              <a:t>○ Fertilizer</a:t>
            </a:r>
          </a:p>
          <a:p>
            <a:pPr lvl="1"/>
            <a:r>
              <a:rPr lang="en-US" dirty="0"/>
              <a:t>○ Water Treatment</a:t>
            </a:r>
          </a:p>
          <a:p>
            <a:pPr lvl="1"/>
            <a:r>
              <a:rPr lang="en-US" dirty="0"/>
              <a:t>○ Chemical Plant</a:t>
            </a:r>
          </a:p>
          <a:p>
            <a:r>
              <a:rPr lang="en-US" dirty="0"/>
              <a:t>● Chromatography</a:t>
            </a:r>
          </a:p>
        </p:txBody>
      </p:sp>
    </p:spTree>
    <p:extLst>
      <p:ext uri="{BB962C8B-B14F-4D97-AF65-F5344CB8AC3E}">
        <p14:creationId xmlns:p14="http://schemas.microsoft.com/office/powerpoint/2010/main" val="345615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D5C2-8830-463B-BEE7-CCF9888F2A98}"/>
              </a:ext>
            </a:extLst>
          </p:cNvPr>
          <p:cNvSpPr>
            <a:spLocks noGrp="1"/>
          </p:cNvSpPr>
          <p:nvPr>
            <p:ph type="title"/>
          </p:nvPr>
        </p:nvSpPr>
        <p:spPr/>
        <p:txBody>
          <a:bodyPr/>
          <a:lstStyle/>
          <a:p>
            <a:r>
              <a:rPr lang="en-US" dirty="0"/>
              <a:t>DCS (distributed control system)</a:t>
            </a:r>
            <a:br>
              <a:rPr lang="en-US" dirty="0"/>
            </a:br>
            <a:endParaRPr lang="en-US" dirty="0"/>
          </a:p>
        </p:txBody>
      </p:sp>
      <p:sp>
        <p:nvSpPr>
          <p:cNvPr id="3" name="Content Placeholder 2">
            <a:extLst>
              <a:ext uri="{FF2B5EF4-FFF2-40B4-BE49-F238E27FC236}">
                <a16:creationId xmlns:a16="http://schemas.microsoft.com/office/drawing/2014/main" id="{8C436775-7AD2-494E-AD9D-C582DB73CA13}"/>
              </a:ext>
            </a:extLst>
          </p:cNvPr>
          <p:cNvSpPr>
            <a:spLocks noGrp="1"/>
          </p:cNvSpPr>
          <p:nvPr>
            <p:ph idx="1"/>
          </p:nvPr>
        </p:nvSpPr>
        <p:spPr/>
        <p:txBody>
          <a:bodyPr/>
          <a:lstStyle/>
          <a:p>
            <a:r>
              <a:rPr lang="en-US" b="0" i="0" dirty="0">
                <a:solidFill>
                  <a:srgbClr val="2E2E2E"/>
                </a:solidFill>
                <a:effectLst/>
                <a:latin typeface="NexusSans"/>
              </a:rPr>
              <a:t>Distributed control systems (DCSs) are computer-software packages communicating with control hardware and providing a centralized human–machine interface (HMI) for controlled equipment.</a:t>
            </a:r>
            <a:endParaRPr lang="en-US" b="0" i="0" dirty="0">
              <a:solidFill>
                <a:srgbClr val="202124"/>
              </a:solidFill>
              <a:effectLst/>
              <a:latin typeface="arial" panose="020B0604020202020204" pitchFamily="34" charset="0"/>
            </a:endParaRPr>
          </a:p>
          <a:p>
            <a:r>
              <a:rPr lang="en-US" b="0" i="0" dirty="0">
                <a:solidFill>
                  <a:srgbClr val="202124"/>
                </a:solidFill>
                <a:effectLst/>
                <a:latin typeface="arial" panose="020B0604020202020204" pitchFamily="34" charset="0"/>
              </a:rPr>
              <a:t>It is a central computer that autonomously coordinates the many subsystems (such as sensors and controllers) located around a plant in real-time. </a:t>
            </a:r>
          </a:p>
          <a:p>
            <a:r>
              <a:rPr lang="en-US" b="0" i="0" dirty="0">
                <a:solidFill>
                  <a:srgbClr val="202124"/>
                </a:solidFill>
                <a:effectLst/>
                <a:latin typeface="arial" panose="020B0604020202020204" pitchFamily="34" charset="0"/>
              </a:rPr>
              <a:t>DCS are particularly important </a:t>
            </a:r>
            <a:r>
              <a:rPr lang="en-US" b="1" i="0" dirty="0">
                <a:solidFill>
                  <a:srgbClr val="202124"/>
                </a:solidFill>
                <a:effectLst/>
                <a:latin typeface="arial" panose="020B0604020202020204" pitchFamily="34" charset="0"/>
              </a:rPr>
              <a:t>for controlling complex processes or for large continuous manufacturing plants where top-down control and coordination is vital for efficiency</a:t>
            </a:r>
            <a:r>
              <a:rPr lang="en-US" b="0" i="0" dirty="0">
                <a:solidFill>
                  <a:srgbClr val="202124"/>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123833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D79EA-94FD-48BC-80CA-39802A759177}"/>
              </a:ext>
            </a:extLst>
          </p:cNvPr>
          <p:cNvSpPr>
            <a:spLocks noGrp="1"/>
          </p:cNvSpPr>
          <p:nvPr>
            <p:ph type="title"/>
          </p:nvPr>
        </p:nvSpPr>
        <p:spPr/>
        <p:txBody>
          <a:bodyPr/>
          <a:lstStyle/>
          <a:p>
            <a:r>
              <a:rPr lang="en-US" dirty="0"/>
              <a:t>DCS (distributed control system)</a:t>
            </a:r>
            <a:br>
              <a:rPr lang="en-US" dirty="0"/>
            </a:br>
            <a:endParaRPr lang="en-US" dirty="0"/>
          </a:p>
        </p:txBody>
      </p:sp>
      <p:sp>
        <p:nvSpPr>
          <p:cNvPr id="3" name="Content Placeholder 2">
            <a:extLst>
              <a:ext uri="{FF2B5EF4-FFF2-40B4-BE49-F238E27FC236}">
                <a16:creationId xmlns:a16="http://schemas.microsoft.com/office/drawing/2014/main" id="{20BF75FF-3982-400E-8BAC-BF0EDA6F4CB9}"/>
              </a:ext>
            </a:extLst>
          </p:cNvPr>
          <p:cNvSpPr>
            <a:spLocks noGrp="1"/>
          </p:cNvSpPr>
          <p:nvPr>
            <p:ph idx="1"/>
          </p:nvPr>
        </p:nvSpPr>
        <p:spPr/>
        <p:txBody>
          <a:bodyPr/>
          <a:lstStyle/>
          <a:p>
            <a:pPr marL="0" indent="0">
              <a:buNone/>
            </a:pPr>
            <a:r>
              <a:rPr lang="en-US" dirty="0"/>
              <a:t>  </a:t>
            </a:r>
          </a:p>
        </p:txBody>
      </p:sp>
      <p:pic>
        <p:nvPicPr>
          <p:cNvPr id="1026" name="Picture 2" descr="What is Distributed Control System (DCS)? - ELECTRICAL TECHNOLOGY">
            <a:extLst>
              <a:ext uri="{FF2B5EF4-FFF2-40B4-BE49-F238E27FC236}">
                <a16:creationId xmlns:a16="http://schemas.microsoft.com/office/drawing/2014/main" id="{E040822A-2A91-4D75-B5DD-C29BEE7FA6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031" y="1744892"/>
            <a:ext cx="6860897" cy="4920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01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22EE-B597-43BD-93D1-6C127CAD6719}"/>
              </a:ext>
            </a:extLst>
          </p:cNvPr>
          <p:cNvSpPr>
            <a:spLocks noGrp="1"/>
          </p:cNvSpPr>
          <p:nvPr>
            <p:ph type="title"/>
          </p:nvPr>
        </p:nvSpPr>
        <p:spPr/>
        <p:txBody>
          <a:bodyPr/>
          <a:lstStyle/>
          <a:p>
            <a:r>
              <a:rPr lang="en-US" dirty="0"/>
              <a:t>Chromatography</a:t>
            </a:r>
          </a:p>
        </p:txBody>
      </p:sp>
      <p:sp>
        <p:nvSpPr>
          <p:cNvPr id="3" name="Content Placeholder 2">
            <a:extLst>
              <a:ext uri="{FF2B5EF4-FFF2-40B4-BE49-F238E27FC236}">
                <a16:creationId xmlns:a16="http://schemas.microsoft.com/office/drawing/2014/main" id="{8447664A-C40D-41B3-A60F-246BCD6C1F53}"/>
              </a:ext>
            </a:extLst>
          </p:cNvPr>
          <p:cNvSpPr>
            <a:spLocks noGrp="1"/>
          </p:cNvSpPr>
          <p:nvPr>
            <p:ph idx="1"/>
          </p:nvPr>
        </p:nvSpPr>
        <p:spPr/>
        <p:txBody>
          <a:bodyPr>
            <a:normAutofit/>
          </a:bodyPr>
          <a:lstStyle/>
          <a:p>
            <a:r>
              <a:rPr lang="en-US" b="0" i="0" dirty="0">
                <a:solidFill>
                  <a:srgbClr val="202124"/>
                </a:solidFill>
                <a:effectLst/>
                <a:latin typeface="arial" panose="020B0604020202020204" pitchFamily="34" charset="0"/>
              </a:rPr>
              <a:t>Chromatography is </a:t>
            </a:r>
            <a:r>
              <a:rPr lang="en-US" b="1" i="0" dirty="0">
                <a:solidFill>
                  <a:srgbClr val="202124"/>
                </a:solidFill>
                <a:effectLst/>
                <a:latin typeface="arial" panose="020B0604020202020204" pitchFamily="34" charset="0"/>
              </a:rPr>
              <a:t>a process for separating components of a mixture</a:t>
            </a:r>
          </a:p>
          <a:p>
            <a:r>
              <a:rPr lang="en-US" b="1" dirty="0">
                <a:solidFill>
                  <a:srgbClr val="202124"/>
                </a:solidFill>
                <a:latin typeface="arial" panose="020B0604020202020204" pitchFamily="34" charset="0"/>
              </a:rPr>
              <a:t>Now a days computer aided systems are being used for chromatography. </a:t>
            </a:r>
            <a:r>
              <a:rPr lang="en-US" b="0" i="0" dirty="0">
                <a:solidFill>
                  <a:srgbClr val="282829"/>
                </a:solidFill>
                <a:effectLst/>
                <a:latin typeface="-apple-system"/>
              </a:rPr>
              <a:t>Chromatography is used to separate a mixture of sample causing them to separate. Using a computer to analyze the time taken for a compound to be detected, one can know what is the compound. This can be used for detecting unknown mixture found in crime scene, mapping DNA (you can google “DNA chromatography), and so on.</a:t>
            </a:r>
            <a:endParaRPr lang="en-US" dirty="0"/>
          </a:p>
        </p:txBody>
      </p:sp>
    </p:spTree>
    <p:extLst>
      <p:ext uri="{BB962C8B-B14F-4D97-AF65-F5344CB8AC3E}">
        <p14:creationId xmlns:p14="http://schemas.microsoft.com/office/powerpoint/2010/main" val="141611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4A728-EBB2-4920-BF75-627173D5E039}"/>
              </a:ext>
            </a:extLst>
          </p:cNvPr>
          <p:cNvSpPr>
            <a:spLocks noGrp="1"/>
          </p:cNvSpPr>
          <p:nvPr>
            <p:ph type="title"/>
          </p:nvPr>
        </p:nvSpPr>
        <p:spPr/>
        <p:txBody>
          <a:bodyPr/>
          <a:lstStyle/>
          <a:p>
            <a:r>
              <a:rPr lang="en-US" dirty="0"/>
              <a:t>Uses of Chromatography</a:t>
            </a:r>
          </a:p>
        </p:txBody>
      </p:sp>
      <p:sp>
        <p:nvSpPr>
          <p:cNvPr id="3" name="Content Placeholder 2">
            <a:extLst>
              <a:ext uri="{FF2B5EF4-FFF2-40B4-BE49-F238E27FC236}">
                <a16:creationId xmlns:a16="http://schemas.microsoft.com/office/drawing/2014/main" id="{DC8EF6A7-084B-489D-A461-E71D4168837F}"/>
              </a:ext>
            </a:extLst>
          </p:cNvPr>
          <p:cNvSpPr>
            <a:spLocks noGrp="1"/>
          </p:cNvSpPr>
          <p:nvPr>
            <p:ph idx="1"/>
          </p:nvPr>
        </p:nvSpPr>
        <p:spPr/>
        <p:txBody>
          <a:bodyPr>
            <a:normAutofit fontScale="85000" lnSpcReduction="20000"/>
          </a:bodyPr>
          <a:lstStyle/>
          <a:p>
            <a:pPr algn="l" rtl="0"/>
            <a:r>
              <a:rPr lang="en-US" b="0" i="0" dirty="0">
                <a:solidFill>
                  <a:srgbClr val="282829"/>
                </a:solidFill>
                <a:effectLst/>
                <a:latin typeface="-apple-system"/>
              </a:rPr>
              <a:t>Let's start with some areas where it is used more often. (Not limited to)</a:t>
            </a:r>
          </a:p>
          <a:p>
            <a:pPr algn="l" rtl="0"/>
            <a:r>
              <a:rPr lang="en-US" b="1" i="0" dirty="0">
                <a:solidFill>
                  <a:srgbClr val="282829"/>
                </a:solidFill>
                <a:effectLst/>
                <a:latin typeface="-apple-system"/>
              </a:rPr>
              <a:t>Pharmaceutical industry</a:t>
            </a:r>
            <a:r>
              <a:rPr lang="en-US" b="0" i="0" dirty="0">
                <a:solidFill>
                  <a:srgbClr val="282829"/>
                </a:solidFill>
                <a:effectLst/>
                <a:latin typeface="-apple-system"/>
              </a:rPr>
              <a:t>: In this field,(Includes Cosmetics and Herbal products too) it is mainly used to assertion purity of drugs. Identify impurities and develop chromatographic methods to quantify impurities.</a:t>
            </a:r>
          </a:p>
          <a:p>
            <a:pPr algn="l" rtl="0"/>
            <a:r>
              <a:rPr lang="en-US" b="1" i="0" dirty="0">
                <a:solidFill>
                  <a:srgbClr val="282829"/>
                </a:solidFill>
                <a:effectLst/>
                <a:latin typeface="-apple-system"/>
              </a:rPr>
              <a:t>Food and beverage industry: </a:t>
            </a:r>
            <a:r>
              <a:rPr lang="en-US" b="0" i="0" dirty="0">
                <a:solidFill>
                  <a:srgbClr val="282829"/>
                </a:solidFill>
                <a:effectLst/>
                <a:latin typeface="-apple-system"/>
              </a:rPr>
              <a:t>In this industry, it is used to majorly identify contaminants like pesticides content in beverages or heavy metal contents in water of food stuffs. </a:t>
            </a:r>
          </a:p>
          <a:p>
            <a:pPr algn="l" rtl="0"/>
            <a:r>
              <a:rPr lang="en-US" b="1" i="0" dirty="0">
                <a:solidFill>
                  <a:srgbClr val="282829"/>
                </a:solidFill>
                <a:effectLst/>
                <a:latin typeface="-apple-system"/>
              </a:rPr>
              <a:t>Forensic Labs: </a:t>
            </a:r>
            <a:r>
              <a:rPr lang="en-US" b="0" i="0" dirty="0">
                <a:solidFill>
                  <a:srgbClr val="282829"/>
                </a:solidFill>
                <a:effectLst/>
                <a:latin typeface="-apple-system"/>
              </a:rPr>
              <a:t>Here, chromatography is used to determine which fluids and compounds are present in human body after death or analyze blood samples to know whether he was poisoned to death etc. </a:t>
            </a:r>
          </a:p>
          <a:p>
            <a:pPr algn="l" rtl="0"/>
            <a:r>
              <a:rPr lang="en-US" b="1" i="0" dirty="0">
                <a:solidFill>
                  <a:srgbClr val="282829"/>
                </a:solidFill>
                <a:effectLst/>
                <a:latin typeface="-apple-system"/>
              </a:rPr>
              <a:t>Diagnostic Labs: </a:t>
            </a:r>
            <a:r>
              <a:rPr lang="en-US" b="0" i="0" dirty="0">
                <a:solidFill>
                  <a:srgbClr val="282829"/>
                </a:solidFill>
                <a:effectLst/>
                <a:latin typeface="-apple-system"/>
              </a:rPr>
              <a:t>In this Labs, we determine amount of drug present in blood, urine samples etc. You would be aware of dope tests where players are tested for banned steroids. </a:t>
            </a:r>
          </a:p>
          <a:p>
            <a:endParaRPr lang="en-US" dirty="0"/>
          </a:p>
        </p:txBody>
      </p:sp>
    </p:spTree>
    <p:extLst>
      <p:ext uri="{BB962C8B-B14F-4D97-AF65-F5344CB8AC3E}">
        <p14:creationId xmlns:p14="http://schemas.microsoft.com/office/powerpoint/2010/main" val="308610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4C5CA-0CD9-4D70-9746-32D1C71551BD}"/>
              </a:ext>
            </a:extLst>
          </p:cNvPr>
          <p:cNvSpPr>
            <a:spLocks noGrp="1"/>
          </p:cNvSpPr>
          <p:nvPr>
            <p:ph type="title"/>
          </p:nvPr>
        </p:nvSpPr>
        <p:spPr>
          <a:xfrm>
            <a:off x="923277" y="2308194"/>
            <a:ext cx="10510421" cy="1939263"/>
          </a:xfrm>
        </p:spPr>
        <p:txBody>
          <a:bodyPr>
            <a:normAutofit/>
          </a:bodyPr>
          <a:lstStyle/>
          <a:p>
            <a:r>
              <a:rPr lang="en-US" b="0" i="0" dirty="0">
                <a:solidFill>
                  <a:srgbClr val="2B333E"/>
                </a:solidFill>
                <a:effectLst/>
                <a:latin typeface="Brandon Grotesque Regular"/>
              </a:rPr>
              <a:t>“Tell me and I forget, teach me and I may remember, involve me and I learn.”</a:t>
            </a:r>
            <a:br>
              <a:rPr lang="en-US" dirty="0"/>
            </a:br>
            <a:r>
              <a:rPr lang="en-US" b="0" i="0" dirty="0">
                <a:solidFill>
                  <a:srgbClr val="2B333E"/>
                </a:solidFill>
                <a:effectLst/>
                <a:latin typeface="Brandon Grotesque Regular"/>
              </a:rPr>
              <a:t>― Benjamin Franklin</a:t>
            </a:r>
            <a:endParaRPr lang="en-US" dirty="0"/>
          </a:p>
        </p:txBody>
      </p:sp>
    </p:spTree>
    <p:extLst>
      <p:ext uri="{BB962C8B-B14F-4D97-AF65-F5344CB8AC3E}">
        <p14:creationId xmlns:p14="http://schemas.microsoft.com/office/powerpoint/2010/main" val="1918101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508</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-apple-system</vt:lpstr>
      <vt:lpstr>Arial</vt:lpstr>
      <vt:lpstr>Arial</vt:lpstr>
      <vt:lpstr>Brandon Grotesque Regular</vt:lpstr>
      <vt:lpstr>Calibri</vt:lpstr>
      <vt:lpstr>Calibri Light</vt:lpstr>
      <vt:lpstr>NexusSans</vt:lpstr>
      <vt:lpstr>Open Sans</vt:lpstr>
      <vt:lpstr>Office Theme</vt:lpstr>
      <vt:lpstr>Importance of Computer in Chemical Industries</vt:lpstr>
      <vt:lpstr>Area Covered</vt:lpstr>
      <vt:lpstr>Importance od Computer in chemical industries </vt:lpstr>
      <vt:lpstr>PowerPoint Presentation</vt:lpstr>
      <vt:lpstr>DCS (distributed control system) </vt:lpstr>
      <vt:lpstr>DCS (distributed control system) </vt:lpstr>
      <vt:lpstr>Chromatography</vt:lpstr>
      <vt:lpstr>Uses of Chromatography</vt:lpstr>
      <vt:lpstr>“Tell me and I forget, teach me and I may remember, involve me and I learn.” ― Benjamin Franklin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Computer in Chemical Industries</dc:title>
  <dc:creator>ferdaustaslima@outlook.com</dc:creator>
  <cp:lastModifiedBy>ferdaustaslima@outlook.com</cp:lastModifiedBy>
  <cp:revision>3</cp:revision>
  <dcterms:created xsi:type="dcterms:W3CDTF">2022-03-24T04:04:52Z</dcterms:created>
  <dcterms:modified xsi:type="dcterms:W3CDTF">2022-03-24T04:27:39Z</dcterms:modified>
</cp:coreProperties>
</file>