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1" r:id="rId7"/>
    <p:sldId id="264" r:id="rId8"/>
    <p:sldId id="273" r:id="rId9"/>
    <p:sldId id="265" r:id="rId10"/>
    <p:sldId id="266" r:id="rId11"/>
    <p:sldId id="267" r:id="rId12"/>
    <p:sldId id="268" r:id="rId13"/>
    <p:sldId id="269" r:id="rId14"/>
    <p:sldId id="270" r:id="rId15"/>
    <p:sldId id="271" r:id="rId16"/>
    <p:sldId id="272" r:id="rId17"/>
    <p:sldId id="274" r:id="rId18"/>
    <p:sldId id="275" r:id="rId19"/>
    <p:sldId id="276" r:id="rId20"/>
    <p:sldId id="278" r:id="rId21"/>
    <p:sldId id="277" r:id="rId22"/>
    <p:sldId id="279" r:id="rId23"/>
    <p:sldId id="280" r:id="rId24"/>
    <p:sldId id="281" r:id="rId25"/>
    <p:sldId id="282" r:id="rId26"/>
    <p:sldId id="283" r:id="rId27"/>
    <p:sldId id="287" r:id="rId28"/>
    <p:sldId id="288" r:id="rId29"/>
    <p:sldId id="289" r:id="rId30"/>
    <p:sldId id="290" r:id="rId31"/>
    <p:sldId id="291" r:id="rId32"/>
    <p:sldId id="292" r:id="rId33"/>
    <p:sldId id="293" r:id="rId34"/>
    <p:sldId id="294" r:id="rId35"/>
    <p:sldId id="295" r:id="rId36"/>
    <p:sldId id="296" r:id="rId37"/>
    <p:sldId id="297" r:id="rId38"/>
    <p:sldId id="302" r:id="rId39"/>
    <p:sldId id="306" r:id="rId40"/>
    <p:sldId id="307" r:id="rId41"/>
    <p:sldId id="308" r:id="rId42"/>
    <p:sldId id="309" r:id="rId43"/>
    <p:sldId id="310" r:id="rId44"/>
    <p:sldId id="311" r:id="rId45"/>
    <p:sldId id="312" r:id="rId46"/>
    <p:sldId id="313" r:id="rId47"/>
    <p:sldId id="314" r:id="rId48"/>
    <p:sldId id="315" r:id="rId49"/>
    <p:sldId id="316"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youtube.com/watch?v=MWaWoQQe6K4"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History of Translation Theory</a:t>
            </a:r>
          </a:p>
        </p:txBody>
      </p:sp>
      <p:sp>
        <p:nvSpPr>
          <p:cNvPr id="3" name="Subtitle 2"/>
          <p:cNvSpPr>
            <a:spLocks noGrp="1"/>
          </p:cNvSpPr>
          <p:nvPr>
            <p:ph type="subTitle" idx="1"/>
          </p:nvPr>
        </p:nvSpPr>
        <p:spPr/>
        <p:txBody>
          <a:bodyPr>
            <a:normAutofit/>
          </a:bodyPr>
          <a:lstStyle/>
          <a:p>
            <a:r>
              <a:rPr lang="en-US" sz="1600" dirty="0"/>
              <a:t>Md. </a:t>
            </a:r>
            <a:r>
              <a:rPr lang="en-US" sz="1600" dirty="0" err="1"/>
              <a:t>Hasan</a:t>
            </a:r>
            <a:r>
              <a:rPr lang="en-US" sz="1600" dirty="0"/>
              <a:t> </a:t>
            </a:r>
            <a:r>
              <a:rPr lang="en-US" sz="1600" dirty="0" err="1"/>
              <a:t>Ashik</a:t>
            </a:r>
            <a:r>
              <a:rPr lang="en-US" sz="1600" dirty="0"/>
              <a:t> </a:t>
            </a:r>
            <a:r>
              <a:rPr lang="en-US" sz="1600" dirty="0" err="1"/>
              <a:t>Rahman</a:t>
            </a:r>
            <a:endParaRPr lang="en-US" sz="1600" dirty="0"/>
          </a:p>
          <a:p>
            <a:r>
              <a:rPr lang="en-US" sz="1600" dirty="0"/>
              <a:t>Senior Lecturer, English</a:t>
            </a:r>
          </a:p>
          <a:p>
            <a:r>
              <a:rPr lang="en-US" sz="1600" dirty="0"/>
              <a:t> Daffodil International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Roman Empire</a:t>
            </a:r>
          </a:p>
        </p:txBody>
      </p:sp>
      <p:sp>
        <p:nvSpPr>
          <p:cNvPr id="3" name="Content Placeholder 2"/>
          <p:cNvSpPr>
            <a:spLocks noGrp="1"/>
          </p:cNvSpPr>
          <p:nvPr>
            <p:ph idx="1"/>
          </p:nvPr>
        </p:nvSpPr>
        <p:spPr/>
        <p:txBody>
          <a:bodyPr/>
          <a:lstStyle/>
          <a:p>
            <a:r>
              <a:rPr lang="en-US" dirty="0"/>
              <a:t>27BC – 476 AD</a:t>
            </a:r>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Cicero and Horace</a:t>
            </a:r>
          </a:p>
        </p:txBody>
      </p:sp>
      <p:sp>
        <p:nvSpPr>
          <p:cNvPr id="3" name="Content Placeholder 2"/>
          <p:cNvSpPr>
            <a:spLocks noGrp="1"/>
          </p:cNvSpPr>
          <p:nvPr>
            <p:ph idx="1"/>
          </p:nvPr>
        </p:nvSpPr>
        <p:spPr/>
        <p:txBody>
          <a:bodyPr/>
          <a:lstStyle/>
          <a:p>
            <a:r>
              <a:rPr lang="en-US" dirty="0"/>
              <a:t>both discuss translation within the wider context of the two main functions of the</a:t>
            </a:r>
          </a:p>
          <a:p>
            <a:pPr>
              <a:buNone/>
            </a:pPr>
            <a:r>
              <a:rPr lang="en-US" dirty="0"/>
              <a:t>   poet: </a:t>
            </a:r>
          </a:p>
          <a:p>
            <a:pPr marL="514350" indent="-514350">
              <a:buFont typeface="+mj-lt"/>
              <a:buAutoNum type="arabicPeriod"/>
            </a:pPr>
            <a:r>
              <a:rPr lang="en-US" dirty="0">
                <a:solidFill>
                  <a:srgbClr val="C00000"/>
                </a:solidFill>
              </a:rPr>
              <a:t>the universal human duty of acquiring and disseminating wisdom and </a:t>
            </a:r>
          </a:p>
          <a:p>
            <a:pPr marL="514350" indent="-514350">
              <a:buFont typeface="+mj-lt"/>
              <a:buAutoNum type="arabicPeriod"/>
            </a:pPr>
            <a:r>
              <a:rPr lang="en-US" dirty="0"/>
              <a:t>the special art of making and shaping a poem.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Wrong notions:</a:t>
            </a:r>
          </a:p>
        </p:txBody>
      </p:sp>
      <p:sp>
        <p:nvSpPr>
          <p:cNvPr id="3" name="Content Placeholder 2"/>
          <p:cNvSpPr>
            <a:spLocks noGrp="1"/>
          </p:cNvSpPr>
          <p:nvPr>
            <p:ph idx="1"/>
          </p:nvPr>
        </p:nvSpPr>
        <p:spPr/>
        <p:txBody>
          <a:bodyPr/>
          <a:lstStyle/>
          <a:p>
            <a:r>
              <a:rPr lang="en-US" dirty="0"/>
              <a:t>Romans accuse of lacking in creativity resulting in many translation works.</a:t>
            </a:r>
          </a:p>
          <a:p>
            <a:endParaRPr lang="en-US" dirty="0"/>
          </a:p>
          <a:p>
            <a:r>
              <a:rPr lang="en-US" dirty="0"/>
              <a:t>Greeks are considered more creative for their original works.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Romans perceived themselves as a continuation of their Greek models and Roman literary critics discussed Greek texts without seeing the language of those texts as being in any way an inhibiting factor.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With translation, the ideal SL text is there to be imitated and not to be crushed by the too rigid application of Reason. </a:t>
            </a:r>
          </a:p>
          <a:p>
            <a:r>
              <a:rPr lang="en-US" dirty="0"/>
              <a:t>Cicero nicely expresses this distinction: ‘If I render word for word, the result will sound uncouth, and if compelled by necessity I alter anything in the order or wording, I shall seem to have departed from the function of a translator.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stress on the aesthetic criteria of the TL product rather than on more rigid notions of ‘fidelity’</a:t>
            </a:r>
          </a:p>
          <a:p>
            <a:endParaRPr lang="en-US" dirty="0"/>
          </a:p>
          <a:p>
            <a:r>
              <a:rPr lang="en-US" dirty="0"/>
              <a:t>prevalent was the habit of borrowing or coining words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art of the translator, for Horace and Cicero, then, consisted in judicious interpretation of the SL text so as to produce a TL version based on the principle non verbum de </a:t>
            </a:r>
            <a:r>
              <a:rPr lang="en-US" dirty="0" err="1"/>
              <a:t>verbo</a:t>
            </a:r>
            <a:r>
              <a:rPr lang="en-US" dirty="0"/>
              <a:t>, </a:t>
            </a:r>
            <a:r>
              <a:rPr lang="en-US" dirty="0" err="1"/>
              <a:t>sed</a:t>
            </a:r>
            <a:r>
              <a:rPr lang="en-US" dirty="0"/>
              <a:t> </a:t>
            </a:r>
            <a:r>
              <a:rPr lang="en-US" dirty="0" err="1"/>
              <a:t>sensum</a:t>
            </a:r>
            <a:r>
              <a:rPr lang="en-US" dirty="0"/>
              <a:t> </a:t>
            </a:r>
            <a:r>
              <a:rPr lang="en-US" dirty="0" err="1"/>
              <a:t>exprimere</a:t>
            </a:r>
            <a:r>
              <a:rPr lang="en-US" dirty="0"/>
              <a:t> de </a:t>
            </a:r>
            <a:r>
              <a:rPr lang="en-US" dirty="0" err="1"/>
              <a:t>sensu</a:t>
            </a:r>
            <a:r>
              <a:rPr lang="en-US"/>
              <a:t> (</a:t>
            </a:r>
            <a:r>
              <a:rPr lang="en-US" dirty="0"/>
              <a:t>of expressing not word for word, but sense for sense), </a:t>
            </a:r>
            <a:r>
              <a:rPr lang="en-US"/>
              <a:t>and his responsibility </a:t>
            </a:r>
            <a:r>
              <a:rPr lang="en-US" dirty="0"/>
              <a:t>was to the TL readers.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Another important point to note is that:</a:t>
            </a:r>
          </a:p>
          <a:p>
            <a:endParaRPr lang="en-US" dirty="0"/>
          </a:p>
          <a:p>
            <a:r>
              <a:rPr lang="en-US" dirty="0"/>
              <a:t>As most of the Roman readers were already familiar with Greek literature, the Roman translators were free to be creative and made artistic changes in their work to make them worthwhile.</a:t>
            </a:r>
          </a:p>
          <a:p>
            <a:endParaRPr lang="en-US" dirty="0"/>
          </a:p>
          <a:p>
            <a:r>
              <a:rPr lang="en-US" dirty="0"/>
              <a:t>If the TL readers are not familiar with the SL text at all, then fidelity becomes more important.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lstStyle/>
          <a:p>
            <a:r>
              <a:rPr lang="en-US" dirty="0"/>
              <a:t>Bible Translation</a:t>
            </a:r>
          </a:p>
        </p:txBody>
      </p:sp>
      <p:cxnSp>
        <p:nvCxnSpPr>
          <p:cNvPr id="5" name="Straight Connector 4"/>
          <p:cNvCxnSpPr/>
          <p:nvPr/>
        </p:nvCxnSpPr>
        <p:spPr>
          <a:xfrm>
            <a:off x="2667000" y="2514600"/>
            <a:ext cx="38100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Aesthetic and Evangelistic</a:t>
            </a:r>
          </a:p>
          <a:p>
            <a:endParaRPr lang="en-US" dirty="0"/>
          </a:p>
          <a:p>
            <a:r>
              <a:rPr lang="en-US" dirty="0"/>
              <a:t>St. Jerome’s version (AD 384)</a:t>
            </a:r>
          </a:p>
          <a:p>
            <a:endParaRPr lang="en-US" dirty="0"/>
          </a:p>
          <a:p>
            <a:r>
              <a:rPr lang="en-US" dirty="0"/>
              <a:t>Stylistic </a:t>
            </a:r>
            <a:r>
              <a:rPr lang="en-US" dirty="0" err="1"/>
              <a:t>Licence</a:t>
            </a:r>
            <a:r>
              <a:rPr lang="en-US" dirty="0"/>
              <a:t> vs. Heretical Interpretation : A common problem in Bible translation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a:t>
            </a:r>
          </a:p>
        </p:txBody>
      </p:sp>
      <p:sp>
        <p:nvSpPr>
          <p:cNvPr id="3" name="Content Placeholder 2"/>
          <p:cNvSpPr>
            <a:spLocks noGrp="1"/>
          </p:cNvSpPr>
          <p:nvPr>
            <p:ph idx="1"/>
          </p:nvPr>
        </p:nvSpPr>
        <p:spPr/>
        <p:txBody>
          <a:bodyPr>
            <a:normAutofit/>
          </a:bodyPr>
          <a:lstStyle/>
          <a:p>
            <a:r>
              <a:rPr lang="en-US" sz="2800" dirty="0"/>
              <a:t>Chapter 2, “History of Translation Theory”, </a:t>
            </a:r>
            <a:r>
              <a:rPr lang="en-US" sz="2800" i="1" dirty="0"/>
              <a:t>Translation Studies </a:t>
            </a:r>
            <a:r>
              <a:rPr lang="en-US" sz="2800" dirty="0"/>
              <a:t>by Susan </a:t>
            </a:r>
            <a:r>
              <a:rPr lang="en-US" sz="2800" dirty="0" err="1"/>
              <a:t>Bassnett</a:t>
            </a:r>
            <a:r>
              <a:rPr lang="en-US" sz="2800" dirty="0"/>
              <a:t>, PP: 47-81.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In the 17</a:t>
            </a:r>
            <a:r>
              <a:rPr lang="en-US" baseline="30000" dirty="0"/>
              <a:t>th</a:t>
            </a:r>
            <a:r>
              <a:rPr lang="en-US" dirty="0"/>
              <a:t> century Reformation and Rise of National Culture took place.</a:t>
            </a:r>
          </a:p>
          <a:p>
            <a:endParaRPr lang="en-US" dirty="0"/>
          </a:p>
          <a:p>
            <a:r>
              <a:rPr lang="en-US" dirty="0"/>
              <a:t>End of dominance of Roman Catholic Church and of Latin language.</a:t>
            </a:r>
          </a:p>
          <a:p>
            <a:endParaRPr lang="en-US" dirty="0"/>
          </a:p>
          <a:p>
            <a:r>
              <a:rPr lang="en-US" dirty="0"/>
              <a:t>Translation of Bible in one’s mother tongue became important.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First English Bible: </a:t>
            </a:r>
            <a:r>
              <a:rPr lang="en-US" dirty="0" err="1"/>
              <a:t>Wycliffite</a:t>
            </a:r>
            <a:r>
              <a:rPr lang="en-US" dirty="0"/>
              <a:t> Bible (1380-1384)</a:t>
            </a:r>
          </a:p>
          <a:p>
            <a:pPr>
              <a:buNone/>
            </a:pPr>
            <a:r>
              <a:rPr lang="en-US" dirty="0"/>
              <a:t>    by John Wycliffe.</a:t>
            </a:r>
          </a:p>
          <a:p>
            <a:pPr>
              <a:buNone/>
            </a:pPr>
            <a:endParaRPr lang="en-US" dirty="0"/>
          </a:p>
          <a:p>
            <a:r>
              <a:rPr lang="en-US" dirty="0"/>
              <a:t>A revised version came in 1408 by his disciple John Purvey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for Bible Translation:</a:t>
            </a:r>
          </a:p>
        </p:txBody>
      </p:sp>
      <p:sp>
        <p:nvSpPr>
          <p:cNvPr id="3" name="Content Placeholder 2"/>
          <p:cNvSpPr>
            <a:spLocks noGrp="1"/>
          </p:cNvSpPr>
          <p:nvPr>
            <p:ph idx="1"/>
          </p:nvPr>
        </p:nvSpPr>
        <p:spPr/>
        <p:txBody>
          <a:bodyPr>
            <a:normAutofit fontScale="77500" lnSpcReduction="20000"/>
          </a:bodyPr>
          <a:lstStyle/>
          <a:p>
            <a:pPr marL="514350" indent="-514350">
              <a:buAutoNum type="arabicParenBoth"/>
            </a:pPr>
            <a:r>
              <a:rPr lang="en-US" dirty="0"/>
              <a:t>a collaborative effort of collecting old Bibles and glosses and </a:t>
            </a:r>
            <a:r>
              <a:rPr lang="en-US" dirty="0">
                <a:solidFill>
                  <a:srgbClr val="C00000"/>
                </a:solidFill>
              </a:rPr>
              <a:t>establishing an authentic Latin source text</a:t>
            </a:r>
            <a:r>
              <a:rPr lang="en-US" dirty="0"/>
              <a:t>;</a:t>
            </a:r>
          </a:p>
          <a:p>
            <a:pPr marL="514350" indent="-514350">
              <a:buAutoNum type="arabicParenBoth"/>
            </a:pPr>
            <a:endParaRPr lang="en-US" dirty="0"/>
          </a:p>
          <a:p>
            <a:pPr>
              <a:buNone/>
            </a:pPr>
            <a:r>
              <a:rPr lang="en-US" dirty="0"/>
              <a:t>(2) a </a:t>
            </a:r>
            <a:r>
              <a:rPr lang="en-US" dirty="0">
                <a:solidFill>
                  <a:srgbClr val="C00000"/>
                </a:solidFill>
              </a:rPr>
              <a:t>comparison</a:t>
            </a:r>
            <a:r>
              <a:rPr lang="en-US" dirty="0"/>
              <a:t> of the versions;</a:t>
            </a:r>
          </a:p>
          <a:p>
            <a:pPr>
              <a:buNone/>
            </a:pPr>
            <a:endParaRPr lang="en-US" dirty="0"/>
          </a:p>
          <a:p>
            <a:pPr>
              <a:buNone/>
            </a:pPr>
            <a:r>
              <a:rPr lang="en-US" dirty="0"/>
              <a:t>(3) </a:t>
            </a:r>
            <a:r>
              <a:rPr lang="en-US" dirty="0" err="1">
                <a:solidFill>
                  <a:srgbClr val="C00000"/>
                </a:solidFill>
              </a:rPr>
              <a:t>counselling</a:t>
            </a:r>
            <a:r>
              <a:rPr lang="en-US" dirty="0"/>
              <a:t> ‘with old grammarians and old divines’ about hard words and complex meanings; and</a:t>
            </a:r>
          </a:p>
          <a:p>
            <a:pPr>
              <a:buNone/>
            </a:pPr>
            <a:endParaRPr lang="en-US" dirty="0"/>
          </a:p>
          <a:p>
            <a:pPr>
              <a:buNone/>
            </a:pPr>
            <a:r>
              <a:rPr lang="en-US" dirty="0"/>
              <a:t>(4) translating as clearly as possible the ‘sentence’ (i.e. </a:t>
            </a:r>
            <a:r>
              <a:rPr lang="en-US" dirty="0">
                <a:solidFill>
                  <a:srgbClr val="C00000"/>
                </a:solidFill>
              </a:rPr>
              <a:t>meaning</a:t>
            </a:r>
            <a:r>
              <a:rPr lang="en-US" dirty="0"/>
              <a:t>), with the translation </a:t>
            </a:r>
            <a:r>
              <a:rPr lang="en-US" dirty="0">
                <a:solidFill>
                  <a:srgbClr val="C00000"/>
                </a:solidFill>
              </a:rPr>
              <a:t>corrected</a:t>
            </a:r>
            <a:r>
              <a:rPr lang="en-US" dirty="0"/>
              <a:t> by a group of collaborators.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They preferred for a translation where </a:t>
            </a:r>
            <a:r>
              <a:rPr lang="en-US" dirty="0">
                <a:solidFill>
                  <a:srgbClr val="C00000"/>
                </a:solidFill>
              </a:rPr>
              <a:t>meaning was understandable by common people</a:t>
            </a:r>
            <a:r>
              <a:rPr lang="en-US" dirty="0"/>
              <a:t>. (That is, an ‘after the sentence’ instead of ‘after the words’ approach.)</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16</a:t>
            </a:r>
            <a:r>
              <a:rPr lang="en-US" baseline="30000" dirty="0"/>
              <a:t>th</a:t>
            </a:r>
            <a:r>
              <a:rPr lang="en-US" dirty="0"/>
              <a:t> Generation: Advent of Printing Press made Bible more accessible by the common people.</a:t>
            </a:r>
          </a:p>
          <a:p>
            <a:endParaRPr lang="en-US" dirty="0"/>
          </a:p>
          <a:p>
            <a:r>
              <a:rPr lang="en-US" dirty="0"/>
              <a:t>Next important translation is </a:t>
            </a:r>
            <a:r>
              <a:rPr lang="en-US" dirty="0">
                <a:solidFill>
                  <a:srgbClr val="C00000"/>
                </a:solidFill>
              </a:rPr>
              <a:t>William Tyndale’s New Testament</a:t>
            </a:r>
            <a:r>
              <a:rPr lang="en-US" dirty="0"/>
              <a:t> (1525)</a:t>
            </a:r>
          </a:p>
          <a:p>
            <a:endParaRPr lang="en-US" dirty="0"/>
          </a:p>
          <a:p>
            <a:r>
              <a:rPr lang="en-US" dirty="0"/>
              <a:t>This was also targeted to be understandable by the layman.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Summary of 16</a:t>
            </a:r>
            <a:r>
              <a:rPr lang="en-US" baseline="30000" dirty="0"/>
              <a:t>th</a:t>
            </a:r>
            <a:r>
              <a:rPr lang="en-US" dirty="0"/>
              <a:t> Century Bible translation:</a:t>
            </a:r>
          </a:p>
        </p:txBody>
      </p:sp>
      <p:sp>
        <p:nvSpPr>
          <p:cNvPr id="3" name="Content Placeholder 2"/>
          <p:cNvSpPr>
            <a:spLocks noGrp="1"/>
          </p:cNvSpPr>
          <p:nvPr>
            <p:ph idx="1"/>
          </p:nvPr>
        </p:nvSpPr>
        <p:spPr/>
        <p:txBody>
          <a:bodyPr>
            <a:normAutofit fontScale="92500" lnSpcReduction="20000"/>
          </a:bodyPr>
          <a:lstStyle/>
          <a:p>
            <a:pPr marL="514350" indent="-514350">
              <a:buAutoNum type="arabicParenBoth"/>
            </a:pPr>
            <a:r>
              <a:rPr lang="en-US" dirty="0"/>
              <a:t>To </a:t>
            </a:r>
            <a:r>
              <a:rPr lang="en-US" dirty="0">
                <a:solidFill>
                  <a:srgbClr val="C00000"/>
                </a:solidFill>
              </a:rPr>
              <a:t>clarify errors </a:t>
            </a:r>
            <a:r>
              <a:rPr lang="en-US" dirty="0"/>
              <a:t>arising from previous versions, due to inadequate SL manuscripts or to linguistic incompetence.</a:t>
            </a:r>
          </a:p>
          <a:p>
            <a:pPr marL="514350" indent="-514350">
              <a:buAutoNum type="arabicParenBoth"/>
            </a:pPr>
            <a:endParaRPr lang="en-US" dirty="0"/>
          </a:p>
          <a:p>
            <a:pPr>
              <a:buNone/>
            </a:pPr>
            <a:r>
              <a:rPr lang="en-US" dirty="0"/>
              <a:t>(2) To </a:t>
            </a:r>
            <a:r>
              <a:rPr lang="en-US" dirty="0">
                <a:solidFill>
                  <a:srgbClr val="C00000"/>
                </a:solidFill>
              </a:rPr>
              <a:t>produce an accessible and aesthetically satisfying vernacular style</a:t>
            </a:r>
            <a:r>
              <a:rPr lang="en-US" dirty="0"/>
              <a:t>.</a:t>
            </a:r>
          </a:p>
          <a:p>
            <a:pPr>
              <a:buNone/>
            </a:pPr>
            <a:endParaRPr lang="en-US" dirty="0"/>
          </a:p>
          <a:p>
            <a:r>
              <a:rPr lang="en-US" dirty="0"/>
              <a:t>(3) To </a:t>
            </a:r>
            <a:r>
              <a:rPr lang="en-US" dirty="0">
                <a:solidFill>
                  <a:srgbClr val="C00000"/>
                </a:solidFill>
              </a:rPr>
              <a:t>clarify points of dogma </a:t>
            </a:r>
            <a:r>
              <a:rPr lang="en-US" dirty="0"/>
              <a:t>and reduce the extent to which the scriptures were interpreted </a:t>
            </a:r>
            <a:r>
              <a:rPr lang="en-US"/>
              <a:t>and re-presented </a:t>
            </a:r>
            <a:r>
              <a:rPr lang="en-US" dirty="0"/>
              <a:t>to the </a:t>
            </a:r>
            <a:r>
              <a:rPr lang="en-US"/>
              <a:t>laypeople as a </a:t>
            </a:r>
            <a:r>
              <a:rPr lang="en-US" dirty="0" err="1"/>
              <a:t>metatext</a:t>
            </a:r>
            <a:r>
              <a:rPr lang="en-US"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E5CD1-1F3B-42BB-BD4A-6BCA960C3C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CCFCE41-1F56-446B-95EB-9D11B2A29E5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47918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lstStyle/>
          <a:p>
            <a:r>
              <a:rPr lang="en-US" dirty="0"/>
              <a:t>Education and the Vernacular</a:t>
            </a:r>
          </a:p>
        </p:txBody>
      </p:sp>
      <p:cxnSp>
        <p:nvCxnSpPr>
          <p:cNvPr id="5" name="Straight Connector 4"/>
          <p:cNvCxnSpPr/>
          <p:nvPr/>
        </p:nvCxnSpPr>
        <p:spPr>
          <a:xfrm>
            <a:off x="1219200" y="2514600"/>
            <a:ext cx="67056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In the ninth century </a:t>
            </a:r>
            <a:r>
              <a:rPr lang="en-US" dirty="0">
                <a:solidFill>
                  <a:srgbClr val="FF0000"/>
                </a:solidFill>
              </a:rPr>
              <a:t>King Alfred </a:t>
            </a:r>
            <a:r>
              <a:rPr lang="en-US" dirty="0"/>
              <a:t>(reign 871–99),translated number of Latin texts, </a:t>
            </a:r>
          </a:p>
          <a:p>
            <a:endParaRPr lang="en-US" dirty="0"/>
          </a:p>
          <a:p>
            <a:r>
              <a:rPr lang="en-US" dirty="0"/>
              <a:t>the </a:t>
            </a:r>
            <a:r>
              <a:rPr lang="en-US" dirty="0">
                <a:solidFill>
                  <a:srgbClr val="FF0000"/>
                </a:solidFill>
              </a:rPr>
              <a:t>purpose of translating </a:t>
            </a:r>
            <a:r>
              <a:rPr lang="en-US" dirty="0"/>
              <a:t>was to help the English people to recover from the devastation of the Danish invasions </a:t>
            </a:r>
          </a:p>
          <a:p>
            <a:endParaRPr lang="en-US" dirty="0"/>
          </a:p>
          <a:p>
            <a:r>
              <a:rPr lang="en-US" dirty="0"/>
              <a:t>Alfred urges a </a:t>
            </a:r>
            <a:r>
              <a:rPr lang="en-US" dirty="0">
                <a:solidFill>
                  <a:srgbClr val="FF0000"/>
                </a:solidFill>
              </a:rPr>
              <a:t>revival of learning through greater accessibility of texts</a:t>
            </a:r>
            <a:r>
              <a:rPr lang="en-US" dirty="0"/>
              <a:t> as a direct result of translations into the vernacular,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Translation is perceived as having a moral and didactic purpose with a clear political role to play,</a:t>
            </a:r>
          </a:p>
          <a:p>
            <a:r>
              <a:rPr lang="en-US" dirty="0"/>
              <a:t>Just like the British? How?</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a:t>
            </a:r>
          </a:p>
        </p:txBody>
      </p:sp>
      <p:sp>
        <p:nvSpPr>
          <p:cNvPr id="3" name="Content Placeholder 2"/>
          <p:cNvSpPr>
            <a:spLocks noGrp="1"/>
          </p:cNvSpPr>
          <p:nvPr>
            <p:ph idx="1"/>
          </p:nvPr>
        </p:nvSpPr>
        <p:spPr/>
        <p:txBody>
          <a:bodyPr/>
          <a:lstStyle/>
          <a:p>
            <a:r>
              <a:rPr lang="en-US" dirty="0">
                <a:solidFill>
                  <a:srgbClr val="FF0000"/>
                </a:solidFill>
              </a:rPr>
              <a:t>certain basic </a:t>
            </a:r>
            <a:r>
              <a:rPr lang="en-US" i="1" dirty="0">
                <a:solidFill>
                  <a:srgbClr val="FF0000"/>
                </a:solidFill>
              </a:rPr>
              <a:t>lines of approach to translation have emerged at </a:t>
            </a:r>
            <a:r>
              <a:rPr lang="en-US" dirty="0">
                <a:solidFill>
                  <a:srgbClr val="FF0000"/>
                </a:solidFill>
              </a:rPr>
              <a:t>different periods </a:t>
            </a:r>
            <a:r>
              <a:rPr lang="en-US" dirty="0"/>
              <a:t>of European and American culture and to consider how the role and function of translation has varied.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https://www.youtube.com/watch?v=MWaWoQQe6K4</a:t>
            </a:r>
            <a:r>
              <a:rPr lang="en-US" dirty="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concept of </a:t>
            </a:r>
            <a:r>
              <a:rPr lang="en-US" dirty="0">
                <a:solidFill>
                  <a:srgbClr val="FF0000"/>
                </a:solidFill>
              </a:rPr>
              <a:t>translation as a writing exercise </a:t>
            </a:r>
            <a:r>
              <a:rPr lang="en-US" dirty="0"/>
              <a:t>and as a means of improving oratorical style was an important component in the medieval educational system</a:t>
            </a:r>
          </a:p>
          <a:p>
            <a:endParaRPr lang="en-US" dirty="0"/>
          </a:p>
          <a:p>
            <a:r>
              <a:rPr lang="en-US" dirty="0"/>
              <a:t>NOTE: same exercises are done in GTM in Bangladesh.</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Alfred had extolled the importance of translation as </a:t>
            </a:r>
            <a:r>
              <a:rPr lang="en-US" dirty="0">
                <a:solidFill>
                  <a:srgbClr val="FF0000"/>
                </a:solidFill>
              </a:rPr>
              <a:t>a means of spreading understanding</a:t>
            </a:r>
            <a:r>
              <a:rPr lang="en-US" dirty="0"/>
              <a:t>, and for him translation involved </a:t>
            </a:r>
            <a:r>
              <a:rPr lang="en-US" dirty="0">
                <a:solidFill>
                  <a:srgbClr val="FF0000"/>
                </a:solidFill>
              </a:rPr>
              <a:t>the creation of a </a:t>
            </a:r>
            <a:r>
              <a:rPr lang="en-US" i="1" dirty="0">
                <a:solidFill>
                  <a:srgbClr val="FF0000"/>
                </a:solidFill>
              </a:rPr>
              <a:t>vernacular SL text. </a:t>
            </a:r>
            <a:r>
              <a:rPr lang="en-US" i="1" dirty="0"/>
              <a:t>As emerging literatures with </a:t>
            </a:r>
            <a:r>
              <a:rPr lang="en-US" dirty="0"/>
              <a:t>little or no written tradition of their own to draw upon developed across Europe, works produced in other cultural contexts were translated, adapted and absorbed on a vast scale.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Vertical Translation= from a </a:t>
            </a:r>
            <a:r>
              <a:rPr lang="en-US" dirty="0" err="1"/>
              <a:t>perstigious</a:t>
            </a:r>
            <a:r>
              <a:rPr lang="en-US" dirty="0"/>
              <a:t> SL to a vernacular TL</a:t>
            </a:r>
          </a:p>
          <a:p>
            <a:endParaRPr lang="en-US" dirty="0"/>
          </a:p>
          <a:p>
            <a:r>
              <a:rPr lang="en-US" dirty="0"/>
              <a:t>Horizontal Translation= Both, SL and TL, belong to the same value level. (French to English)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lstStyle/>
          <a:p>
            <a:r>
              <a:rPr lang="en-US" dirty="0"/>
              <a:t>Early Theorist</a:t>
            </a:r>
          </a:p>
        </p:txBody>
      </p:sp>
      <p:cxnSp>
        <p:nvCxnSpPr>
          <p:cNvPr id="5" name="Straight Connector 4"/>
          <p:cNvCxnSpPr/>
          <p:nvPr/>
        </p:nvCxnSpPr>
        <p:spPr>
          <a:xfrm>
            <a:off x="3048000" y="2514600"/>
            <a:ext cx="30480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The15</a:t>
            </a:r>
            <a:r>
              <a:rPr lang="en-US" baseline="30000" dirty="0"/>
              <a:t>th</a:t>
            </a:r>
            <a:r>
              <a:rPr lang="en-US" dirty="0"/>
              <a:t> Century</a:t>
            </a:r>
          </a:p>
        </p:txBody>
      </p:sp>
      <p:sp>
        <p:nvSpPr>
          <p:cNvPr id="3" name="Content Placeholder 2"/>
          <p:cNvSpPr>
            <a:spLocks noGrp="1"/>
          </p:cNvSpPr>
          <p:nvPr>
            <p:ph idx="1"/>
          </p:nvPr>
        </p:nvSpPr>
        <p:spPr/>
        <p:txBody>
          <a:bodyPr/>
          <a:lstStyle/>
          <a:p>
            <a:r>
              <a:rPr lang="en-US" dirty="0"/>
              <a:t>Printing technology</a:t>
            </a:r>
          </a:p>
          <a:p>
            <a:r>
              <a:rPr lang="en-US" dirty="0"/>
              <a:t>Copernicus</a:t>
            </a:r>
          </a:p>
          <a:p>
            <a:r>
              <a:rPr lang="en-US" dirty="0"/>
              <a:t>New scientific discovery</a:t>
            </a:r>
          </a:p>
          <a:p>
            <a:r>
              <a:rPr lang="en-US" dirty="0"/>
              <a:t>Knowledge of other worlds outside Europe</a:t>
            </a:r>
          </a:p>
          <a:p>
            <a:endParaRPr lang="en-US" dirty="0"/>
          </a:p>
          <a:p>
            <a:r>
              <a:rPr lang="en-US" dirty="0"/>
              <a:t>Change in the concepts of culture and society.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 1540, </a:t>
            </a:r>
            <a:r>
              <a:rPr lang="en-US" dirty="0" err="1"/>
              <a:t>Dolet’s</a:t>
            </a:r>
            <a:r>
              <a:rPr lang="en-US" dirty="0"/>
              <a:t> five principles for the translator:</a:t>
            </a:r>
          </a:p>
        </p:txBody>
      </p:sp>
      <p:sp>
        <p:nvSpPr>
          <p:cNvPr id="3" name="Content Placeholder 2"/>
          <p:cNvSpPr>
            <a:spLocks noGrp="1"/>
          </p:cNvSpPr>
          <p:nvPr>
            <p:ph idx="1"/>
          </p:nvPr>
        </p:nvSpPr>
        <p:spPr/>
        <p:txBody>
          <a:bodyPr>
            <a:normAutofit fontScale="70000" lnSpcReduction="20000"/>
          </a:bodyPr>
          <a:lstStyle/>
          <a:p>
            <a:endParaRPr lang="en-US" dirty="0"/>
          </a:p>
          <a:p>
            <a:pPr>
              <a:buNone/>
            </a:pPr>
            <a:r>
              <a:rPr lang="en-US" dirty="0"/>
              <a:t>(1) The translator must </a:t>
            </a:r>
            <a:r>
              <a:rPr lang="en-US" dirty="0">
                <a:solidFill>
                  <a:srgbClr val="FF0000"/>
                </a:solidFill>
              </a:rPr>
              <a:t>fully understand the sense and meaning </a:t>
            </a:r>
            <a:r>
              <a:rPr lang="en-US" dirty="0"/>
              <a:t>of the original author</a:t>
            </a:r>
            <a:r>
              <a:rPr lang="en-US" dirty="0">
                <a:solidFill>
                  <a:srgbClr val="FF0000"/>
                </a:solidFill>
              </a:rPr>
              <a:t>, although he is at liberty to clarify obscurities.</a:t>
            </a:r>
          </a:p>
          <a:p>
            <a:pPr>
              <a:buNone/>
            </a:pPr>
            <a:endParaRPr lang="en-US" dirty="0"/>
          </a:p>
          <a:p>
            <a:pPr>
              <a:buNone/>
            </a:pPr>
            <a:r>
              <a:rPr lang="en-US" dirty="0"/>
              <a:t>(2) The translator should have </a:t>
            </a:r>
            <a:r>
              <a:rPr lang="en-US" dirty="0">
                <a:solidFill>
                  <a:srgbClr val="FF0000"/>
                </a:solidFill>
              </a:rPr>
              <a:t>a perfect knowledge of both SL and TL</a:t>
            </a:r>
            <a:r>
              <a:rPr lang="en-US" dirty="0"/>
              <a:t>.</a:t>
            </a:r>
          </a:p>
          <a:p>
            <a:pPr>
              <a:buNone/>
            </a:pPr>
            <a:endParaRPr lang="en-US" dirty="0"/>
          </a:p>
          <a:p>
            <a:pPr>
              <a:buNone/>
            </a:pPr>
            <a:r>
              <a:rPr lang="en-US" dirty="0"/>
              <a:t>(3) The translator should </a:t>
            </a:r>
            <a:r>
              <a:rPr lang="en-US" dirty="0">
                <a:solidFill>
                  <a:srgbClr val="FF0000"/>
                </a:solidFill>
              </a:rPr>
              <a:t>avoid word-for-word renderings</a:t>
            </a:r>
            <a:r>
              <a:rPr lang="en-US" dirty="0"/>
              <a:t>.</a:t>
            </a:r>
          </a:p>
          <a:p>
            <a:pPr>
              <a:buNone/>
            </a:pPr>
            <a:endParaRPr lang="en-US" dirty="0"/>
          </a:p>
          <a:p>
            <a:pPr>
              <a:buNone/>
            </a:pPr>
            <a:r>
              <a:rPr lang="en-US" dirty="0"/>
              <a:t>(4) The translator should </a:t>
            </a:r>
            <a:r>
              <a:rPr lang="en-US" dirty="0">
                <a:solidFill>
                  <a:srgbClr val="FF0000"/>
                </a:solidFill>
              </a:rPr>
              <a:t>use forms of speech in common use</a:t>
            </a:r>
            <a:r>
              <a:rPr lang="en-US" dirty="0"/>
              <a:t>.</a:t>
            </a:r>
          </a:p>
          <a:p>
            <a:pPr>
              <a:buNone/>
            </a:pPr>
            <a:endParaRPr lang="en-US" dirty="0"/>
          </a:p>
          <a:p>
            <a:pPr>
              <a:buNone/>
            </a:pPr>
            <a:r>
              <a:rPr lang="en-US" dirty="0"/>
              <a:t>(5) The translator should </a:t>
            </a:r>
            <a:r>
              <a:rPr lang="en-US" dirty="0">
                <a:solidFill>
                  <a:srgbClr val="FF0000"/>
                </a:solidFill>
              </a:rPr>
              <a:t>choose and order words appropriately to produce the correct tone</a:t>
            </a:r>
            <a:r>
              <a:rPr lang="en-US" dirty="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George Chapman’s while translating </a:t>
            </a:r>
            <a:r>
              <a:rPr lang="en-US" i="1" dirty="0"/>
              <a:t>The Iliad </a:t>
            </a:r>
            <a:r>
              <a:rPr lang="en-US" dirty="0"/>
              <a:t>suggests:</a:t>
            </a:r>
          </a:p>
        </p:txBody>
      </p:sp>
      <p:sp>
        <p:nvSpPr>
          <p:cNvPr id="3" name="Content Placeholder 2"/>
          <p:cNvSpPr>
            <a:spLocks noGrp="1"/>
          </p:cNvSpPr>
          <p:nvPr>
            <p:ph idx="1"/>
          </p:nvPr>
        </p:nvSpPr>
        <p:spPr/>
        <p:txBody>
          <a:bodyPr/>
          <a:lstStyle/>
          <a:p>
            <a:pPr>
              <a:buNone/>
            </a:pPr>
            <a:r>
              <a:rPr lang="en-US" dirty="0"/>
              <a:t>(1) avoid word for word renderings;</a:t>
            </a:r>
          </a:p>
          <a:p>
            <a:pPr>
              <a:buNone/>
            </a:pPr>
            <a:r>
              <a:rPr lang="en-US" dirty="0"/>
              <a:t>(2) attempt to reach the ‘spirit’ of the original;</a:t>
            </a:r>
          </a:p>
          <a:p>
            <a:pPr>
              <a:buNone/>
            </a:pPr>
            <a:r>
              <a:rPr lang="en-US" dirty="0"/>
              <a:t>(3) avoid </a:t>
            </a:r>
            <a:r>
              <a:rPr lang="en-US" dirty="0" err="1"/>
              <a:t>overloose</a:t>
            </a:r>
            <a:r>
              <a:rPr lang="en-US" dirty="0"/>
              <a:t> translations, by basing the translation on a sound scholarly investigation of other versions and glosses.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a:t>
            </a:r>
          </a:p>
        </p:txBody>
      </p:sp>
      <p:sp>
        <p:nvSpPr>
          <p:cNvPr id="3" name="Content Placeholder 2"/>
          <p:cNvSpPr>
            <a:spLocks noGrp="1"/>
          </p:cNvSpPr>
          <p:nvPr>
            <p:ph idx="1"/>
          </p:nvPr>
        </p:nvSpPr>
        <p:spPr/>
        <p:txBody>
          <a:bodyPr/>
          <a:lstStyle/>
          <a:p>
            <a:r>
              <a:rPr lang="en-US" dirty="0"/>
              <a:t>Translation was by no means a secondary activity, but a primary one, exerting a shaping force on the intellectual life of the age, and at times the figure of the translator appears almost as a revolutionary activist rather than the servant of an original author or text.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21363"/>
          </a:xfrm>
        </p:spPr>
        <p:txBody>
          <a:bodyPr>
            <a:noAutofit/>
          </a:bodyPr>
          <a:lstStyle/>
          <a:p>
            <a:r>
              <a:rPr lang="en-US" sz="2400" dirty="0"/>
              <a:t>The Romans</a:t>
            </a:r>
          </a:p>
          <a:p>
            <a:r>
              <a:rPr lang="en-US" sz="2400" dirty="0"/>
              <a:t>Bible Translation</a:t>
            </a:r>
          </a:p>
          <a:p>
            <a:r>
              <a:rPr lang="en-US" sz="2400" dirty="0"/>
              <a:t>Education and the Vernacular</a:t>
            </a:r>
          </a:p>
          <a:p>
            <a:r>
              <a:rPr lang="en-US" sz="2400" dirty="0"/>
              <a:t>Early Theorists</a:t>
            </a:r>
          </a:p>
          <a:p>
            <a:r>
              <a:rPr lang="en-US" sz="2400" dirty="0"/>
              <a:t>The Renaissance</a:t>
            </a:r>
          </a:p>
          <a:p>
            <a:r>
              <a:rPr lang="en-US" dirty="0">
                <a:solidFill>
                  <a:srgbClr val="C00000"/>
                </a:solidFill>
              </a:rPr>
              <a:t>The Seventeenth Century</a:t>
            </a:r>
          </a:p>
          <a:p>
            <a:r>
              <a:rPr lang="en-US" sz="2400" dirty="0"/>
              <a:t>The Eighteenth Century</a:t>
            </a:r>
          </a:p>
          <a:p>
            <a:r>
              <a:rPr lang="en-US" sz="2400" dirty="0"/>
              <a:t>Romanticism</a:t>
            </a:r>
          </a:p>
          <a:p>
            <a:r>
              <a:rPr lang="en-US" sz="2400" dirty="0"/>
              <a:t>Post Romanticism</a:t>
            </a:r>
          </a:p>
          <a:p>
            <a:r>
              <a:rPr lang="en-US" sz="2400" dirty="0"/>
              <a:t>The Victorians</a:t>
            </a:r>
          </a:p>
          <a:p>
            <a:r>
              <a:rPr lang="en-US" sz="2400" dirty="0" err="1"/>
              <a:t>Archizing</a:t>
            </a:r>
            <a:endParaRPr lang="en-US" sz="2400" dirty="0"/>
          </a:p>
          <a:p>
            <a:r>
              <a:rPr lang="en-US" sz="2400" dirty="0"/>
              <a:t>The Twentieth Century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 Study?</a:t>
            </a:r>
          </a:p>
        </p:txBody>
      </p:sp>
      <p:sp>
        <p:nvSpPr>
          <p:cNvPr id="3" name="Content Placeholder 2"/>
          <p:cNvSpPr>
            <a:spLocks noGrp="1"/>
          </p:cNvSpPr>
          <p:nvPr>
            <p:ph idx="1"/>
          </p:nvPr>
        </p:nvSpPr>
        <p:spPr/>
        <p:txBody>
          <a:bodyPr/>
          <a:lstStyle/>
          <a:p>
            <a:r>
              <a:rPr lang="en-US" dirty="0"/>
              <a:t>Problems?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lstStyle/>
          <a:p>
            <a:r>
              <a:rPr lang="en-US" dirty="0"/>
              <a:t>Education and the Vernacular</a:t>
            </a:r>
          </a:p>
        </p:txBody>
      </p:sp>
      <p:cxnSp>
        <p:nvCxnSpPr>
          <p:cNvPr id="5" name="Straight Connector 4"/>
          <p:cNvCxnSpPr/>
          <p:nvPr/>
        </p:nvCxnSpPr>
        <p:spPr>
          <a:xfrm>
            <a:off x="1219200" y="2514600"/>
            <a:ext cx="67056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Translation of the classics increased considerably in France between 1625 and 1660, </a:t>
            </a:r>
          </a:p>
          <a:p>
            <a:r>
              <a:rPr lang="en-US" dirty="0"/>
              <a:t>French writers and theorists were in turn enthusiastically translated into English.</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Augustan England </a:t>
            </a:r>
          </a:p>
        </p:txBody>
      </p:sp>
      <p:sp>
        <p:nvSpPr>
          <p:cNvPr id="3" name="Content Placeholder 2"/>
          <p:cNvSpPr>
            <a:spLocks noGrp="1"/>
          </p:cNvSpPr>
          <p:nvPr>
            <p:ph idx="1"/>
          </p:nvPr>
        </p:nvSpPr>
        <p:spPr/>
        <p:txBody>
          <a:bodyPr/>
          <a:lstStyle/>
          <a:p>
            <a:r>
              <a:rPr lang="en-US" dirty="0"/>
              <a:t>art was not perceived as a merely imitative skill. </a:t>
            </a:r>
          </a:p>
          <a:p>
            <a:r>
              <a:rPr lang="en-US" dirty="0"/>
              <a:t>Art was the ordering in a harmonious and elegant manner of Nature, the inborn ability that transcended definition and yet prescribed the finished form.</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Sir John Denham</a:t>
            </a:r>
          </a:p>
        </p:txBody>
      </p:sp>
      <p:sp>
        <p:nvSpPr>
          <p:cNvPr id="3" name="Content Placeholder 2"/>
          <p:cNvSpPr>
            <a:spLocks noGrp="1"/>
          </p:cNvSpPr>
          <p:nvPr>
            <p:ph idx="1"/>
          </p:nvPr>
        </p:nvSpPr>
        <p:spPr/>
        <p:txBody>
          <a:bodyPr>
            <a:normAutofit/>
          </a:bodyPr>
          <a:lstStyle/>
          <a:p>
            <a:pPr algn="ctr">
              <a:buNone/>
            </a:pPr>
            <a:endParaRPr lang="en-US" dirty="0"/>
          </a:p>
          <a:p>
            <a:pPr>
              <a:buNone/>
            </a:pPr>
            <a:r>
              <a:rPr lang="en-US" dirty="0"/>
              <a:t>    “for it is not his business alone to translate Language into Language, but </a:t>
            </a:r>
            <a:r>
              <a:rPr lang="en-US" dirty="0" err="1">
                <a:solidFill>
                  <a:srgbClr val="C00000"/>
                </a:solidFill>
              </a:rPr>
              <a:t>Poesie</a:t>
            </a:r>
            <a:r>
              <a:rPr lang="en-US" dirty="0">
                <a:solidFill>
                  <a:srgbClr val="C00000"/>
                </a:solidFill>
              </a:rPr>
              <a:t> into </a:t>
            </a:r>
            <a:r>
              <a:rPr lang="en-US" dirty="0" err="1">
                <a:solidFill>
                  <a:srgbClr val="C00000"/>
                </a:solidFill>
              </a:rPr>
              <a:t>Poesie</a:t>
            </a:r>
            <a:r>
              <a:rPr lang="en-US" dirty="0"/>
              <a:t>; and </a:t>
            </a:r>
            <a:r>
              <a:rPr lang="en-US" dirty="0" err="1"/>
              <a:t>Poesie</a:t>
            </a:r>
            <a:r>
              <a:rPr lang="en-US" dirty="0"/>
              <a:t> is of so </a:t>
            </a:r>
            <a:r>
              <a:rPr lang="en-US" dirty="0" err="1"/>
              <a:t>subtile</a:t>
            </a:r>
            <a:r>
              <a:rPr lang="en-US" dirty="0"/>
              <a:t> a spirit, that in pouring out of one Language into another, it will all evaporate; and if a new spirit be not added in the transfusion, there will remain nothing but a </a:t>
            </a:r>
            <a:r>
              <a:rPr lang="en-US" i="1" dirty="0"/>
              <a:t>Caput </a:t>
            </a:r>
            <a:r>
              <a:rPr lang="en-US" i="1" dirty="0" err="1"/>
              <a:t>mortuum</a:t>
            </a:r>
            <a:r>
              <a:rPr lang="en-US" i="1" dirty="0"/>
              <a:t> </a:t>
            </a:r>
            <a:r>
              <a:rPr lang="en-US" sz="2000" dirty="0"/>
              <a:t>(Dead Head) </a:t>
            </a:r>
            <a:r>
              <a:rPr lang="en-US" i="1" dirty="0"/>
              <a:t>.”</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Denham argues for a concept of translation that sees </a:t>
            </a:r>
          </a:p>
        </p:txBody>
      </p:sp>
      <p:sp>
        <p:nvSpPr>
          <p:cNvPr id="3" name="Content Placeholder 2"/>
          <p:cNvSpPr>
            <a:spLocks noGrp="1"/>
          </p:cNvSpPr>
          <p:nvPr>
            <p:ph idx="1"/>
          </p:nvPr>
        </p:nvSpPr>
        <p:spPr/>
        <p:txBody>
          <a:bodyPr>
            <a:normAutofit/>
          </a:bodyPr>
          <a:lstStyle/>
          <a:p>
            <a:r>
              <a:rPr lang="en-US" dirty="0"/>
              <a:t>translator and original writer as equals but operating in clearly differentiated social and temporal contexts. </a:t>
            </a:r>
          </a:p>
          <a:p>
            <a:r>
              <a:rPr lang="en-US" dirty="0"/>
              <a:t>He sees it as the translator’s duty to his source text to extract what he perceives as the essential core of the work and to reproduce or recreate the work in the target language.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Abraham Cowley </a:t>
            </a:r>
          </a:p>
        </p:txBody>
      </p:sp>
      <p:sp>
        <p:nvSpPr>
          <p:cNvPr id="3" name="Content Placeholder 2"/>
          <p:cNvSpPr>
            <a:spLocks noGrp="1"/>
          </p:cNvSpPr>
          <p:nvPr>
            <p:ph idx="1"/>
          </p:nvPr>
        </p:nvSpPr>
        <p:spPr/>
        <p:txBody>
          <a:bodyPr>
            <a:normAutofit/>
          </a:bodyPr>
          <a:lstStyle/>
          <a:p>
            <a:r>
              <a:rPr lang="en-US" i="1" dirty="0"/>
              <a:t>boldly asserts that he has </a:t>
            </a:r>
            <a:r>
              <a:rPr lang="en-US" dirty="0"/>
              <a:t>‘</a:t>
            </a:r>
            <a:r>
              <a:rPr lang="en-US" dirty="0">
                <a:solidFill>
                  <a:srgbClr val="C00000"/>
                </a:solidFill>
              </a:rPr>
              <a:t>taken, left out and added what I please</a:t>
            </a:r>
            <a:r>
              <a:rPr lang="en-US" dirty="0"/>
              <a:t>’ in his translations, aiming not so much at letting the reader know precisely what the original author said as ‘</a:t>
            </a:r>
            <a:r>
              <a:rPr lang="en-US" dirty="0">
                <a:solidFill>
                  <a:srgbClr val="C00000"/>
                </a:solidFill>
              </a:rPr>
              <a:t>what was his way and manner of speaking</a:t>
            </a:r>
            <a:r>
              <a:rPr lang="en-US" dirty="0"/>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Dryden</a:t>
            </a:r>
          </a:p>
        </p:txBody>
      </p:sp>
      <p:sp>
        <p:nvSpPr>
          <p:cNvPr id="3" name="Content Placeholder 2"/>
          <p:cNvSpPr>
            <a:spLocks noGrp="1"/>
          </p:cNvSpPr>
          <p:nvPr>
            <p:ph idx="1"/>
          </p:nvPr>
        </p:nvSpPr>
        <p:spPr/>
        <p:txBody>
          <a:bodyPr>
            <a:normAutofit lnSpcReduction="10000"/>
          </a:bodyPr>
          <a:lstStyle/>
          <a:p>
            <a:r>
              <a:rPr lang="en-US" dirty="0"/>
              <a:t>Formulated three basic types of Translation:</a:t>
            </a:r>
          </a:p>
          <a:p>
            <a:pPr>
              <a:buNone/>
            </a:pPr>
            <a:r>
              <a:rPr lang="en-US" dirty="0"/>
              <a:t>(1) </a:t>
            </a:r>
            <a:r>
              <a:rPr lang="en-US" i="1" dirty="0" err="1">
                <a:solidFill>
                  <a:srgbClr val="C00000"/>
                </a:solidFill>
              </a:rPr>
              <a:t>metaphrase</a:t>
            </a:r>
            <a:r>
              <a:rPr lang="en-US" i="1" dirty="0"/>
              <a:t>, or turning an author word by word, and line by </a:t>
            </a:r>
            <a:r>
              <a:rPr lang="en-US" dirty="0"/>
              <a:t>line, from one language into another;</a:t>
            </a:r>
          </a:p>
          <a:p>
            <a:pPr>
              <a:buNone/>
            </a:pPr>
            <a:r>
              <a:rPr lang="en-US" dirty="0"/>
              <a:t>(2) </a:t>
            </a:r>
            <a:r>
              <a:rPr lang="en-US" i="1" dirty="0">
                <a:solidFill>
                  <a:srgbClr val="C00000"/>
                </a:solidFill>
              </a:rPr>
              <a:t>paraphrase</a:t>
            </a:r>
            <a:r>
              <a:rPr lang="en-US" i="1" dirty="0"/>
              <a:t>, or translation with latitude, the Ciceronian ‘sense-for-</a:t>
            </a:r>
            <a:r>
              <a:rPr lang="en-US" dirty="0"/>
              <a:t>sense’ view of translation;</a:t>
            </a:r>
          </a:p>
          <a:p>
            <a:pPr>
              <a:buNone/>
            </a:pPr>
            <a:r>
              <a:rPr lang="en-US" dirty="0"/>
              <a:t>(3) </a:t>
            </a:r>
            <a:r>
              <a:rPr lang="en-US" i="1" dirty="0">
                <a:solidFill>
                  <a:srgbClr val="C00000"/>
                </a:solidFill>
              </a:rPr>
              <a:t>imitation</a:t>
            </a:r>
            <a:r>
              <a:rPr lang="en-US" i="1" dirty="0"/>
              <a:t>, where the translator can abandon the text of the original </a:t>
            </a:r>
            <a:r>
              <a:rPr lang="en-US" dirty="0"/>
              <a:t>as he sees fit.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a:t>    Dryden chooses ‘paraphrase’ the more balanced path, provided the translator fulfils certain criteria: to translate poetry:</a:t>
            </a:r>
          </a:p>
          <a:p>
            <a:pPr>
              <a:buNone/>
            </a:pPr>
            <a:r>
              <a:rPr lang="en-US" dirty="0"/>
              <a:t> </a:t>
            </a:r>
          </a:p>
          <a:p>
            <a:r>
              <a:rPr lang="en-US" dirty="0"/>
              <a:t>the translator must be a poet, </a:t>
            </a:r>
          </a:p>
          <a:p>
            <a:r>
              <a:rPr lang="en-US" dirty="0"/>
              <a:t>must be a master of both languages, and </a:t>
            </a:r>
          </a:p>
          <a:p>
            <a:r>
              <a:rPr lang="en-US" dirty="0"/>
              <a:t>must understand both the characteristics and ‘spirit’ of the original author, </a:t>
            </a:r>
          </a:p>
          <a:p>
            <a:r>
              <a:rPr lang="en-US" dirty="0"/>
              <a:t>conform to the aesthetic canons of his own age.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Dryden on translating Virgil (</a:t>
            </a:r>
            <a:r>
              <a:rPr lang="en-US" i="1" dirty="0" err="1"/>
              <a:t>Aeneis</a:t>
            </a:r>
            <a:r>
              <a:rPr lang="en-US" dirty="0"/>
              <a:t>)</a:t>
            </a:r>
          </a:p>
        </p:txBody>
      </p:sp>
      <p:sp>
        <p:nvSpPr>
          <p:cNvPr id="3" name="Content Placeholder 2"/>
          <p:cNvSpPr>
            <a:spLocks noGrp="1"/>
          </p:cNvSpPr>
          <p:nvPr>
            <p:ph idx="1"/>
          </p:nvPr>
        </p:nvSpPr>
        <p:spPr/>
        <p:txBody>
          <a:bodyPr/>
          <a:lstStyle/>
          <a:p>
            <a:pPr>
              <a:buNone/>
            </a:pPr>
            <a:r>
              <a:rPr lang="en-US" dirty="0"/>
              <a:t>    </a:t>
            </a:r>
          </a:p>
          <a:p>
            <a:pPr>
              <a:buNone/>
            </a:pPr>
            <a:r>
              <a:rPr lang="en-US" dirty="0"/>
              <a:t>   ‘I have endeavoured to make Virgil speak such English as he would himself have spoken, if he had been born in England, and in this present age.’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Alexander Pope</a:t>
            </a:r>
          </a:p>
        </p:txBody>
      </p:sp>
      <p:sp>
        <p:nvSpPr>
          <p:cNvPr id="3" name="Content Placeholder 2"/>
          <p:cNvSpPr>
            <a:spLocks noGrp="1"/>
          </p:cNvSpPr>
          <p:nvPr>
            <p:ph idx="1"/>
          </p:nvPr>
        </p:nvSpPr>
        <p:spPr/>
        <p:txBody>
          <a:bodyPr/>
          <a:lstStyle/>
          <a:p>
            <a:r>
              <a:rPr lang="en-US" dirty="0"/>
              <a:t>advocates the </a:t>
            </a:r>
            <a:r>
              <a:rPr lang="en-US" dirty="0">
                <a:solidFill>
                  <a:srgbClr val="C00000"/>
                </a:solidFill>
              </a:rPr>
              <a:t>same middle ground </a:t>
            </a:r>
            <a:r>
              <a:rPr lang="en-US" dirty="0"/>
              <a:t>as Dryden, </a:t>
            </a:r>
          </a:p>
          <a:p>
            <a:endParaRPr lang="en-US" dirty="0"/>
          </a:p>
          <a:p>
            <a:r>
              <a:rPr lang="en-US" dirty="0"/>
              <a:t>with stress on </a:t>
            </a:r>
            <a:r>
              <a:rPr lang="en-US" dirty="0">
                <a:solidFill>
                  <a:srgbClr val="C00000"/>
                </a:solidFill>
              </a:rPr>
              <a:t>close reading </a:t>
            </a:r>
            <a:r>
              <a:rPr lang="en-US" dirty="0"/>
              <a:t>of the original to note the </a:t>
            </a:r>
            <a:r>
              <a:rPr lang="en-US" dirty="0">
                <a:solidFill>
                  <a:srgbClr val="C00000"/>
                </a:solidFill>
              </a:rPr>
              <a:t>details of style and manner </a:t>
            </a:r>
          </a:p>
          <a:p>
            <a:endParaRPr lang="en-US" dirty="0">
              <a:solidFill>
                <a:srgbClr val="C00000"/>
              </a:solidFill>
            </a:endParaRPr>
          </a:p>
          <a:p>
            <a:r>
              <a:rPr lang="en-US" dirty="0"/>
              <a:t>whilst </a:t>
            </a:r>
            <a:r>
              <a:rPr lang="en-US" dirty="0" err="1"/>
              <a:t>endeavouring</a:t>
            </a:r>
            <a:r>
              <a:rPr lang="en-US" dirty="0"/>
              <a:t> to </a:t>
            </a:r>
            <a:r>
              <a:rPr lang="en-US" dirty="0">
                <a:solidFill>
                  <a:srgbClr val="C00000"/>
                </a:solidFill>
              </a:rPr>
              <a:t>keep alive the ‘fire</a:t>
            </a:r>
            <a:r>
              <a:rPr lang="en-US" dirty="0"/>
              <a:t>’ of the poem.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is virtually impossible to divide periods according to dates for, as </a:t>
            </a:r>
            <a:r>
              <a:rPr lang="en-US" dirty="0" err="1"/>
              <a:t>Lotman</a:t>
            </a:r>
            <a:r>
              <a:rPr lang="en-US" dirty="0"/>
              <a:t> points out, human culture is a dynamic </a:t>
            </a:r>
            <a:r>
              <a:rPr lang="en-US" dirty="0" err="1"/>
              <a:t>system.Attempts</a:t>
            </a:r>
            <a:r>
              <a:rPr lang="en-US" dirty="0"/>
              <a:t> to locate stages of cultural development within strict temporal boundaries contradict that dynamism.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Geogre</a:t>
            </a:r>
            <a:r>
              <a:rPr lang="en-US" dirty="0"/>
              <a:t> Steiner, divides translation into four different period:</a:t>
            </a:r>
          </a:p>
        </p:txBody>
      </p:sp>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nvGraphicFramePr>
        <p:xfrm>
          <a:off x="457200" y="1676400"/>
          <a:ext cx="8229600" cy="420624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936376">
                  <a:extLst>
                    <a:ext uri="{9D8B030D-6E8A-4147-A177-3AD203B41FA5}">
                      <a16:colId xmlns:a16="http://schemas.microsoft.com/office/drawing/2014/main" val="20001"/>
                    </a:ext>
                  </a:extLst>
                </a:gridCol>
                <a:gridCol w="4921624">
                  <a:extLst>
                    <a:ext uri="{9D8B030D-6E8A-4147-A177-3AD203B41FA5}">
                      <a16:colId xmlns:a16="http://schemas.microsoft.com/office/drawing/2014/main" val="20002"/>
                    </a:ext>
                  </a:extLst>
                </a:gridCol>
              </a:tblGrid>
              <a:tr h="666750">
                <a:tc>
                  <a:txBody>
                    <a:bodyPr/>
                    <a:lstStyle/>
                    <a:p>
                      <a:r>
                        <a:rPr lang="en-US" dirty="0"/>
                        <a:t>first</a:t>
                      </a:r>
                    </a:p>
                  </a:txBody>
                  <a:tcPr/>
                </a:tc>
                <a:tc>
                  <a:txBody>
                    <a:bodyPr/>
                    <a:lstStyle/>
                    <a:p>
                      <a:r>
                        <a:rPr lang="en-US" dirty="0"/>
                        <a:t>Horace to 1791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Immediate empirical</a:t>
                      </a:r>
                      <a:r>
                        <a:rPr lang="en-US" baseline="0" dirty="0"/>
                        <a:t> focus…</a:t>
                      </a:r>
                      <a:r>
                        <a:rPr lang="en-US" dirty="0"/>
                        <a:t>From practical work of translating</a:t>
                      </a:r>
                    </a:p>
                    <a:p>
                      <a:endParaRPr lang="en-US" dirty="0"/>
                    </a:p>
                  </a:txBody>
                  <a:tcPr/>
                </a:tc>
                <a:extLst>
                  <a:ext uri="{0D108BD9-81ED-4DB2-BD59-A6C34878D82A}">
                    <a16:rowId xmlns:a16="http://schemas.microsoft.com/office/drawing/2014/main" val="10000"/>
                  </a:ext>
                </a:extLst>
              </a:tr>
              <a:tr h="666750">
                <a:tc>
                  <a:txBody>
                    <a:bodyPr/>
                    <a:lstStyle/>
                    <a:p>
                      <a:r>
                        <a:rPr lang="en-US" dirty="0"/>
                        <a:t>Second</a:t>
                      </a:r>
                    </a:p>
                  </a:txBody>
                  <a:tcPr/>
                </a:tc>
                <a:tc>
                  <a:txBody>
                    <a:bodyPr/>
                    <a:lstStyle/>
                    <a:p>
                      <a:r>
                        <a:rPr lang="en-US" dirty="0" err="1"/>
                        <a:t>Upto</a:t>
                      </a:r>
                      <a:r>
                        <a:rPr lang="en-US" dirty="0"/>
                        <a:t> 1946</a:t>
                      </a:r>
                    </a:p>
                  </a:txBody>
                  <a:tcPr/>
                </a:tc>
                <a:tc>
                  <a:txBody>
                    <a:bodyPr/>
                    <a:lstStyle/>
                    <a:p>
                      <a:r>
                        <a:rPr lang="en-US" sz="1800" kern="1200" baseline="0" dirty="0">
                          <a:solidFill>
                            <a:schemeClr val="dk1"/>
                          </a:solidFill>
                          <a:latin typeface="+mn-lt"/>
                          <a:ea typeface="+mn-ea"/>
                          <a:cs typeface="+mn-cs"/>
                        </a:rPr>
                        <a:t>a period of theory and hermeneutic enquiry</a:t>
                      </a:r>
                    </a:p>
                    <a:p>
                      <a:r>
                        <a:rPr lang="en-US" sz="1800" kern="1200" baseline="0" dirty="0">
                          <a:solidFill>
                            <a:schemeClr val="dk1"/>
                          </a:solidFill>
                          <a:latin typeface="+mn-lt"/>
                          <a:ea typeface="+mn-ea"/>
                          <a:cs typeface="+mn-cs"/>
                        </a:rPr>
                        <a:t>with the development of a vocabulary and methodology of approaching translation.</a:t>
                      </a:r>
                      <a:endParaRPr lang="en-US" dirty="0"/>
                    </a:p>
                  </a:txBody>
                  <a:tcPr/>
                </a:tc>
                <a:extLst>
                  <a:ext uri="{0D108BD9-81ED-4DB2-BD59-A6C34878D82A}">
                    <a16:rowId xmlns:a16="http://schemas.microsoft.com/office/drawing/2014/main" val="10001"/>
                  </a:ext>
                </a:extLst>
              </a:tr>
              <a:tr h="666750">
                <a:tc>
                  <a:txBody>
                    <a:bodyPr/>
                    <a:lstStyle/>
                    <a:p>
                      <a:r>
                        <a:rPr lang="en-US" dirty="0">
                          <a:solidFill>
                            <a:srgbClr val="C00000"/>
                          </a:solidFill>
                        </a:rPr>
                        <a:t>Third</a:t>
                      </a:r>
                    </a:p>
                  </a:txBody>
                  <a:tcPr/>
                </a:tc>
                <a:tc>
                  <a:txBody>
                    <a:bodyPr/>
                    <a:lstStyle/>
                    <a:p>
                      <a:r>
                        <a:rPr lang="en-US" dirty="0" err="1">
                          <a:solidFill>
                            <a:srgbClr val="C00000"/>
                          </a:solidFill>
                        </a:rPr>
                        <a:t>Upto</a:t>
                      </a:r>
                      <a:r>
                        <a:rPr lang="en-US" dirty="0">
                          <a:solidFill>
                            <a:srgbClr val="C00000"/>
                          </a:solidFill>
                        </a:rPr>
                        <a:t> to 1940s</a:t>
                      </a:r>
                    </a:p>
                  </a:txBody>
                  <a:tcPr/>
                </a:tc>
                <a:tc>
                  <a:txBody>
                    <a:bodyPr/>
                    <a:lstStyle/>
                    <a:p>
                      <a:r>
                        <a:rPr lang="en-US" sz="1800" kern="1200" baseline="0" dirty="0">
                          <a:solidFill>
                            <a:srgbClr val="C00000"/>
                          </a:solidFill>
                          <a:latin typeface="+mn-lt"/>
                          <a:ea typeface="+mn-ea"/>
                          <a:cs typeface="+mn-cs"/>
                        </a:rPr>
                        <a:t>characterized by the introduction of structural linguistics and communication theory into the study of translation.</a:t>
                      </a:r>
                      <a:endParaRPr lang="en-US" dirty="0">
                        <a:solidFill>
                          <a:srgbClr val="C00000"/>
                        </a:solidFill>
                      </a:endParaRPr>
                    </a:p>
                  </a:txBody>
                  <a:tcPr/>
                </a:tc>
                <a:extLst>
                  <a:ext uri="{0D108BD9-81ED-4DB2-BD59-A6C34878D82A}">
                    <a16:rowId xmlns:a16="http://schemas.microsoft.com/office/drawing/2014/main" val="10002"/>
                  </a:ext>
                </a:extLst>
              </a:tr>
              <a:tr h="666750">
                <a:tc>
                  <a:txBody>
                    <a:bodyPr/>
                    <a:lstStyle/>
                    <a:p>
                      <a:r>
                        <a:rPr lang="en-US" dirty="0"/>
                        <a:t>Fourth</a:t>
                      </a:r>
                    </a:p>
                  </a:txBody>
                  <a:tcPr/>
                </a:tc>
                <a:tc>
                  <a:txBody>
                    <a:bodyPr/>
                    <a:lstStyle/>
                    <a:p>
                      <a:r>
                        <a:rPr lang="en-US" dirty="0"/>
                        <a:t>From 1960s</a:t>
                      </a:r>
                    </a:p>
                  </a:txBody>
                  <a:tcPr/>
                </a:tc>
                <a:tc>
                  <a:txBody>
                    <a:bodyPr/>
                    <a:lstStyle/>
                    <a:p>
                      <a:r>
                        <a:rPr lang="en-US" sz="1800" kern="1200" baseline="0" dirty="0">
                          <a:solidFill>
                            <a:schemeClr val="dk1"/>
                          </a:solidFill>
                          <a:latin typeface="+mn-lt"/>
                          <a:ea typeface="+mn-ea"/>
                          <a:cs typeface="+mn-cs"/>
                        </a:rPr>
                        <a:t>characterized by ‘a reversion to hermeneutic, almost metaphysical inquiries into translation and interpretation’; in short by a vision of translation that sets the discipline in a wide frame that includes a number of other disciplines</a:t>
                      </a:r>
                      <a:endParaRPr lang="en-US"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have tried to follow </a:t>
            </a:r>
            <a:r>
              <a:rPr lang="en-US" i="1" dirty="0"/>
              <a:t>lines of approach that may or may </a:t>
            </a:r>
            <a:r>
              <a:rPr lang="en-US" dirty="0"/>
              <a:t>not be easily locatable in a temporal context. So </a:t>
            </a:r>
            <a:r>
              <a:rPr lang="en-US" dirty="0">
                <a:solidFill>
                  <a:srgbClr val="C00000"/>
                </a:solidFill>
              </a:rPr>
              <a:t>the </a:t>
            </a:r>
            <a:r>
              <a:rPr lang="en-US" i="1" dirty="0">
                <a:solidFill>
                  <a:srgbClr val="C00000"/>
                </a:solidFill>
              </a:rPr>
              <a:t>word for word v. sense for sense lines can be seen emerging again and again</a:t>
            </a:r>
            <a:r>
              <a:rPr lang="en-US" i="1" dirty="0"/>
              <a:t> with </a:t>
            </a:r>
            <a:r>
              <a:rPr lang="en-US" dirty="0"/>
              <a:t>different degrees of emphasis in accordance with differing concepts of language and communication.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21363"/>
          </a:xfrm>
        </p:spPr>
        <p:txBody>
          <a:bodyPr>
            <a:normAutofit fontScale="92500" lnSpcReduction="20000"/>
          </a:bodyPr>
          <a:lstStyle/>
          <a:p>
            <a:r>
              <a:rPr lang="en-US" sz="3900" dirty="0">
                <a:solidFill>
                  <a:srgbClr val="C00000"/>
                </a:solidFill>
              </a:rPr>
              <a:t>The Romans</a:t>
            </a:r>
          </a:p>
          <a:p>
            <a:r>
              <a:rPr lang="en-US" sz="3900" dirty="0">
                <a:solidFill>
                  <a:srgbClr val="C00000"/>
                </a:solidFill>
              </a:rPr>
              <a:t>Bible Translation</a:t>
            </a:r>
          </a:p>
          <a:p>
            <a:r>
              <a:rPr lang="en-US" sz="3000" dirty="0"/>
              <a:t>Education and the Vernacular</a:t>
            </a:r>
          </a:p>
          <a:p>
            <a:r>
              <a:rPr lang="en-US" sz="3000" dirty="0"/>
              <a:t>Early Theorists</a:t>
            </a:r>
          </a:p>
          <a:p>
            <a:r>
              <a:rPr lang="en-US" sz="3000" dirty="0"/>
              <a:t>The Renaissance</a:t>
            </a:r>
          </a:p>
          <a:p>
            <a:r>
              <a:rPr lang="en-US" sz="3000" dirty="0"/>
              <a:t>The Seventeenth Century</a:t>
            </a:r>
          </a:p>
          <a:p>
            <a:r>
              <a:rPr lang="en-US" sz="3000" dirty="0"/>
              <a:t>The Eighteenth Century</a:t>
            </a:r>
          </a:p>
          <a:p>
            <a:r>
              <a:rPr lang="en-US" sz="3000" dirty="0"/>
              <a:t>Romanticism</a:t>
            </a:r>
          </a:p>
          <a:p>
            <a:r>
              <a:rPr lang="en-US" sz="3000" dirty="0"/>
              <a:t>Post Romanticism</a:t>
            </a:r>
          </a:p>
          <a:p>
            <a:r>
              <a:rPr lang="en-US" sz="3000" dirty="0"/>
              <a:t>The Victorians</a:t>
            </a:r>
          </a:p>
          <a:p>
            <a:r>
              <a:rPr lang="en-US" sz="3000" dirty="0" err="1"/>
              <a:t>Archizing</a:t>
            </a:r>
            <a:endParaRPr lang="en-US" sz="3000" dirty="0"/>
          </a:p>
          <a:p>
            <a:r>
              <a:rPr lang="en-US" sz="3000" dirty="0"/>
              <a:t>The Twentieth Century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lstStyle/>
          <a:p>
            <a:r>
              <a:rPr lang="en-US" dirty="0"/>
              <a:t>The Romans</a:t>
            </a:r>
          </a:p>
        </p:txBody>
      </p:sp>
      <p:sp>
        <p:nvSpPr>
          <p:cNvPr id="3" name="Content Placeholder 2"/>
          <p:cNvSpPr>
            <a:spLocks noGrp="1"/>
          </p:cNvSpPr>
          <p:nvPr>
            <p:ph idx="1"/>
          </p:nvPr>
        </p:nvSpPr>
        <p:spPr/>
        <p:txBody>
          <a:bodyPr/>
          <a:lstStyle/>
          <a:p>
            <a:endParaRPr lang="en-US" dirty="0"/>
          </a:p>
        </p:txBody>
      </p:sp>
      <p:cxnSp>
        <p:nvCxnSpPr>
          <p:cNvPr id="5" name="Straight Connector 4"/>
          <p:cNvCxnSpPr/>
          <p:nvPr/>
        </p:nvCxnSpPr>
        <p:spPr>
          <a:xfrm>
            <a:off x="3200400" y="2514600"/>
            <a:ext cx="2743200" cy="158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1872</Words>
  <Application>Microsoft Office PowerPoint</Application>
  <PresentationFormat>On-screen Show (4:3)</PresentationFormat>
  <Paragraphs>184</Paragraphs>
  <Slides>49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49</vt:i4>
      </vt:variant>
    </vt:vector>
  </HeadingPairs>
  <TitlesOfParts>
    <vt:vector size="52" baseType="lpstr">
      <vt:lpstr>Arial</vt:lpstr>
      <vt:lpstr>Calibri</vt:lpstr>
      <vt:lpstr>Office Theme</vt:lpstr>
      <vt:lpstr>History of Translation Theory</vt:lpstr>
      <vt:lpstr>Source</vt:lpstr>
      <vt:lpstr>Objective</vt:lpstr>
      <vt:lpstr>Period Study?</vt:lpstr>
      <vt:lpstr>PowerPoint Presentation</vt:lpstr>
      <vt:lpstr>Geogre Steiner, divides translation into four different period:</vt:lpstr>
      <vt:lpstr>PowerPoint Presentation</vt:lpstr>
      <vt:lpstr>PowerPoint Presentation</vt:lpstr>
      <vt:lpstr>The Romans</vt:lpstr>
      <vt:lpstr>Roman Empire</vt:lpstr>
      <vt:lpstr>Cicero and Horace</vt:lpstr>
      <vt:lpstr>Wrong notions:</vt:lpstr>
      <vt:lpstr>PowerPoint Presentation</vt:lpstr>
      <vt:lpstr>PowerPoint Presentation</vt:lpstr>
      <vt:lpstr>PowerPoint Presentation</vt:lpstr>
      <vt:lpstr>PowerPoint Presentation</vt:lpstr>
      <vt:lpstr>PowerPoint Presentation</vt:lpstr>
      <vt:lpstr>Bible Translation</vt:lpstr>
      <vt:lpstr>PowerPoint Presentation</vt:lpstr>
      <vt:lpstr>PowerPoint Presentation</vt:lpstr>
      <vt:lpstr>PowerPoint Presentation</vt:lpstr>
      <vt:lpstr>Process for Bible Translation:</vt:lpstr>
      <vt:lpstr>PowerPoint Presentation</vt:lpstr>
      <vt:lpstr>PowerPoint Presentation</vt:lpstr>
      <vt:lpstr>Summary of 16th Century Bible translation:</vt:lpstr>
      <vt:lpstr>PowerPoint Presentation</vt:lpstr>
      <vt:lpstr>Education and the Vernacular</vt:lpstr>
      <vt:lpstr>PowerPoint Presentation</vt:lpstr>
      <vt:lpstr>PowerPoint Presentation</vt:lpstr>
      <vt:lpstr>PowerPoint Presentation</vt:lpstr>
      <vt:lpstr>PowerPoint Presentation</vt:lpstr>
      <vt:lpstr>PowerPoint Presentation</vt:lpstr>
      <vt:lpstr>PowerPoint Presentation</vt:lpstr>
      <vt:lpstr>Early Theorist</vt:lpstr>
      <vt:lpstr>The15th Century</vt:lpstr>
      <vt:lpstr>In 1540, Dolet’s five principles for the translator:</vt:lpstr>
      <vt:lpstr>George Chapman’s while translating The Iliad suggests:</vt:lpstr>
      <vt:lpstr>Conclusion</vt:lpstr>
      <vt:lpstr>PowerPoint Presentation</vt:lpstr>
      <vt:lpstr>Education and the Vernacular</vt:lpstr>
      <vt:lpstr>PowerPoint Presentation</vt:lpstr>
      <vt:lpstr>Augustan England </vt:lpstr>
      <vt:lpstr>Sir John Denham</vt:lpstr>
      <vt:lpstr>Denham argues for a concept of translation that sees </vt:lpstr>
      <vt:lpstr>Abraham Cowley </vt:lpstr>
      <vt:lpstr>John Dryden</vt:lpstr>
      <vt:lpstr>PowerPoint Presentation</vt:lpstr>
      <vt:lpstr>Dryden on translating Virgil (Aeneis)</vt:lpstr>
      <vt:lpstr>Alexander Pope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Translation Theory</dc:title>
  <dc:creator>Teacher</dc:creator>
  <cp:lastModifiedBy>Md. Asif Kamal</cp:lastModifiedBy>
  <cp:revision>5</cp:revision>
  <dcterms:created xsi:type="dcterms:W3CDTF">2006-08-16T00:00:00Z</dcterms:created>
  <dcterms:modified xsi:type="dcterms:W3CDTF">2020-04-04T08:17:35Z</dcterms:modified>
</cp:coreProperties>
</file>