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3" r:id="rId8"/>
    <p:sldId id="270" r:id="rId9"/>
    <p:sldId id="266" r:id="rId10"/>
    <p:sldId id="267" r:id="rId11"/>
    <p:sldId id="268" r:id="rId12"/>
    <p:sldId id="269" r:id="rId13"/>
    <p:sldId id="264" r:id="rId14"/>
    <p:sldId id="265" r:id="rId15"/>
    <p:sldId id="262" r:id="rId16"/>
    <p:sldId id="271" r:id="rId17"/>
    <p:sldId id="272" r:id="rId18"/>
    <p:sldId id="273" r:id="rId19"/>
    <p:sldId id="274" r:id="rId20"/>
    <p:sldId id="275" r:id="rId21"/>
    <p:sldId id="278" r:id="rId22"/>
    <p:sldId id="279" r:id="rId23"/>
    <p:sldId id="27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E053A95-E291-4472-B4A0-9F047C446851}" type="datetimeFigureOut">
              <a:rPr lang="en-US" smtClean="0"/>
              <a:t>11-Oct-21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F8A83-DF94-4902-A6FC-151326CF890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053A95-E291-4472-B4A0-9F047C446851}" type="datetimeFigureOut">
              <a:rPr lang="en-US" smtClean="0"/>
              <a:t>11-Oct-21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F8A83-DF94-4902-A6FC-151326CF890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E053A95-E291-4472-B4A0-9F047C446851}" type="datetimeFigureOut">
              <a:rPr lang="en-US" smtClean="0"/>
              <a:t>11-Oct-21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F8A83-DF94-4902-A6FC-151326CF8904}"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053A95-E291-4472-B4A0-9F047C446851}" type="datetimeFigureOut">
              <a:rPr lang="en-US" smtClean="0"/>
              <a:t>11-Oct-21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F8A83-DF94-4902-A6FC-151326CF8904}"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053A95-E291-4472-B4A0-9F047C446851}" type="datetimeFigureOut">
              <a:rPr lang="en-US" smtClean="0"/>
              <a:t>11-Oct-21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F8A83-DF94-4902-A6FC-151326CF890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E053A95-E291-4472-B4A0-9F047C446851}" type="datetimeFigureOut">
              <a:rPr lang="en-US" smtClean="0"/>
              <a:t>11-Oct-21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F8A83-DF94-4902-A6FC-151326CF8904}"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E053A95-E291-4472-B4A0-9F047C446851}" type="datetimeFigureOut">
              <a:rPr lang="en-US" smtClean="0"/>
              <a:t>11-Oct-21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BF8A83-DF94-4902-A6FC-151326CF890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053A95-E291-4472-B4A0-9F047C446851}" type="datetimeFigureOut">
              <a:rPr lang="en-US" smtClean="0"/>
              <a:t>11-Oct-21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BF8A83-DF94-4902-A6FC-151326CF890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E053A95-E291-4472-B4A0-9F047C446851}" type="datetimeFigureOut">
              <a:rPr lang="en-US" smtClean="0"/>
              <a:t>11-Oct-21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BF8A83-DF94-4902-A6FC-151326CF890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E053A95-E291-4472-B4A0-9F047C446851}" type="datetimeFigureOut">
              <a:rPr lang="en-US" smtClean="0"/>
              <a:t>11-Oct-21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F8A83-DF94-4902-A6FC-151326CF8904}"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053A95-E291-4472-B4A0-9F047C446851}" type="datetimeFigureOut">
              <a:rPr lang="en-US" smtClean="0"/>
              <a:t>11-Oct-21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F8A83-DF94-4902-A6FC-151326CF8904}"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E053A95-E291-4472-B4A0-9F047C446851}" type="datetimeFigureOut">
              <a:rPr lang="en-US" smtClean="0"/>
              <a:t>11-Oct-21</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DBF8A83-DF94-4902-A6FC-151326CF8904}"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162800" cy="838200"/>
          </a:xfrm>
        </p:spPr>
        <p:txBody>
          <a:bodyPr/>
          <a:lstStyle/>
          <a:p>
            <a:r>
              <a:rPr lang="en-US" dirty="0"/>
              <a:t>Subjects of International Law</a:t>
            </a:r>
          </a:p>
        </p:txBody>
      </p:sp>
      <p:sp>
        <p:nvSpPr>
          <p:cNvPr id="3" name="Subtitle 2"/>
          <p:cNvSpPr>
            <a:spLocks noGrp="1"/>
          </p:cNvSpPr>
          <p:nvPr>
            <p:ph type="subTitle" idx="1"/>
          </p:nvPr>
        </p:nvSpPr>
        <p:spPr>
          <a:xfrm>
            <a:off x="838200" y="2209800"/>
            <a:ext cx="6477000" cy="2819401"/>
          </a:xfrm>
        </p:spPr>
        <p:txBody>
          <a:bodyPr>
            <a:normAutofit/>
          </a:bodyPr>
          <a:lstStyle/>
          <a:p>
            <a:pPr marL="685800" indent="-685800" algn="l">
              <a:buFont typeface="Wingdings" pitchFamily="2" charset="2"/>
              <a:buChar char="v"/>
            </a:pPr>
            <a:r>
              <a:rPr lang="en-US" sz="2800" dirty="0" smtClean="0">
                <a:solidFill>
                  <a:schemeClr val="bg2">
                    <a:lumMod val="10000"/>
                  </a:schemeClr>
                </a:solidFill>
                <a:latin typeface="Times New Roman" pitchFamily="18" charset="0"/>
                <a:cs typeface="Times New Roman" pitchFamily="18" charset="0"/>
              </a:rPr>
              <a:t>State</a:t>
            </a:r>
          </a:p>
          <a:p>
            <a:pPr marL="685800" indent="-685800" algn="l">
              <a:buFont typeface="Wingdings" pitchFamily="2" charset="2"/>
              <a:buChar char="v"/>
            </a:pPr>
            <a:r>
              <a:rPr lang="en-US" sz="2800" dirty="0" smtClean="0">
                <a:solidFill>
                  <a:schemeClr val="bg2">
                    <a:lumMod val="10000"/>
                  </a:schemeClr>
                </a:solidFill>
                <a:latin typeface="Times New Roman" pitchFamily="18" charset="0"/>
                <a:cs typeface="Times New Roman" pitchFamily="18" charset="0"/>
              </a:rPr>
              <a:t>International Organizations</a:t>
            </a:r>
            <a:endParaRPr lang="en-US" sz="2800" dirty="0">
              <a:solidFill>
                <a:schemeClr val="bg2">
                  <a:lumMod val="10000"/>
                </a:schemeClr>
              </a:solidFill>
              <a:latin typeface="Times New Roman" pitchFamily="18" charset="0"/>
              <a:cs typeface="Times New Roman" pitchFamily="18" charset="0"/>
            </a:endParaRPr>
          </a:p>
          <a:p>
            <a:pPr marL="685800" indent="-685800" algn="l">
              <a:buFont typeface="Wingdings" pitchFamily="2" charset="2"/>
              <a:buChar char="v"/>
            </a:pPr>
            <a:r>
              <a:rPr lang="en-US" sz="2800" dirty="0" smtClean="0">
                <a:solidFill>
                  <a:schemeClr val="bg2">
                    <a:lumMod val="10000"/>
                  </a:schemeClr>
                </a:solidFill>
                <a:latin typeface="Times New Roman" pitchFamily="18" charset="0"/>
                <a:cs typeface="Times New Roman" pitchFamily="18" charset="0"/>
              </a:rPr>
              <a:t>Non-State </a:t>
            </a:r>
            <a:r>
              <a:rPr lang="en-US" sz="2800" dirty="0">
                <a:solidFill>
                  <a:schemeClr val="bg2">
                    <a:lumMod val="10000"/>
                  </a:schemeClr>
                </a:solidFill>
                <a:latin typeface="Times New Roman" pitchFamily="18" charset="0"/>
                <a:cs typeface="Times New Roman" pitchFamily="18" charset="0"/>
              </a:rPr>
              <a:t>Entities</a:t>
            </a:r>
          </a:p>
          <a:p>
            <a:pPr marL="685800" indent="-685800" algn="l">
              <a:buFont typeface="Wingdings" pitchFamily="2" charset="2"/>
              <a:buChar char="v"/>
            </a:pPr>
            <a:r>
              <a:rPr lang="en-US" sz="2800" dirty="0" smtClean="0">
                <a:solidFill>
                  <a:schemeClr val="bg2">
                    <a:lumMod val="10000"/>
                  </a:schemeClr>
                </a:solidFill>
                <a:latin typeface="Times New Roman" pitchFamily="18" charset="0"/>
                <a:cs typeface="Times New Roman" pitchFamily="18" charset="0"/>
              </a:rPr>
              <a:t>Individual</a:t>
            </a:r>
            <a:endParaRPr lang="en-US" sz="2800" dirty="0">
              <a:solidFill>
                <a:schemeClr val="bg2">
                  <a:lumMod val="10000"/>
                </a:schemeClr>
              </a:solidFill>
              <a:latin typeface="Times New Roman" pitchFamily="18" charset="0"/>
              <a:cs typeface="Times New Roman" pitchFamily="18" charset="0"/>
            </a:endParaRP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1219199"/>
            <a:ext cx="2822575" cy="525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00828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662333" cy="3450696"/>
          </a:xfrm>
        </p:spPr>
        <p:txBody>
          <a:bodyPr>
            <a:normAutofit fontScale="92500" lnSpcReduction="10000"/>
          </a:bodyPr>
          <a:lstStyle/>
          <a:p>
            <a:pPr marL="0" indent="0" algn="just">
              <a:buNone/>
            </a:pPr>
            <a:r>
              <a:rPr lang="en-US" dirty="0">
                <a:solidFill>
                  <a:schemeClr val="bg2">
                    <a:lumMod val="10000"/>
                  </a:schemeClr>
                </a:solidFill>
                <a:latin typeface="Times New Roman" pitchFamily="18" charset="0"/>
                <a:cs typeface="Times New Roman" pitchFamily="18" charset="0"/>
              </a:rPr>
              <a:t>At the same time,</a:t>
            </a:r>
          </a:p>
          <a:p>
            <a:pPr marL="0" indent="0" algn="just">
              <a:buNone/>
            </a:pPr>
            <a:endParaRPr lang="en-US" dirty="0">
              <a:solidFill>
                <a:schemeClr val="bg2">
                  <a:lumMod val="10000"/>
                </a:schemeClr>
              </a:solidFill>
              <a:latin typeface="Times New Roman" pitchFamily="18" charset="0"/>
              <a:cs typeface="Times New Roman" pitchFamily="18" charset="0"/>
            </a:endParaRPr>
          </a:p>
          <a:p>
            <a:pPr marL="0" indent="0" algn="just">
              <a:buNone/>
            </a:pPr>
            <a:r>
              <a:rPr lang="en-US" dirty="0">
                <a:solidFill>
                  <a:schemeClr val="bg2">
                    <a:lumMod val="10000"/>
                  </a:schemeClr>
                </a:solidFill>
                <a:latin typeface="Times New Roman" pitchFamily="18" charset="0"/>
                <a:cs typeface="Times New Roman" pitchFamily="18" charset="0"/>
              </a:rPr>
              <a:t>the N</a:t>
            </a:r>
            <a:r>
              <a:rPr lang="en-US" b="1" dirty="0">
                <a:solidFill>
                  <a:schemeClr val="bg2">
                    <a:lumMod val="10000"/>
                  </a:schemeClr>
                </a:solidFill>
                <a:latin typeface="Times New Roman" pitchFamily="18" charset="0"/>
                <a:cs typeface="Times New Roman" pitchFamily="18" charset="0"/>
              </a:rPr>
              <a:t>uremberg Trials </a:t>
            </a:r>
            <a:r>
              <a:rPr lang="en-US" i="1" dirty="0">
                <a:solidFill>
                  <a:schemeClr val="bg2">
                    <a:lumMod val="10000"/>
                  </a:schemeClr>
                </a:solidFill>
                <a:latin typeface="Times New Roman" pitchFamily="18" charset="0"/>
                <a:cs typeface="Times New Roman" pitchFamily="18" charset="0"/>
              </a:rPr>
              <a:t>(Trial of the major war criminals, held between 20 November 1945 and 1 October 1946) </a:t>
            </a:r>
            <a:r>
              <a:rPr lang="en-US" dirty="0">
                <a:solidFill>
                  <a:schemeClr val="bg2">
                    <a:lumMod val="10000"/>
                  </a:schemeClr>
                </a:solidFill>
                <a:latin typeface="Times New Roman" pitchFamily="18" charset="0"/>
                <a:cs typeface="Times New Roman" pitchFamily="18" charset="0"/>
              </a:rPr>
              <a:t>may be viewed as an early step in the development of international criminal law, which may be seen at the origin of international duties for the individuals.</a:t>
            </a:r>
          </a:p>
          <a:p>
            <a:pPr marL="0" indent="0" algn="just">
              <a:buNone/>
            </a:pPr>
            <a:r>
              <a:rPr lang="en-US" dirty="0">
                <a:solidFill>
                  <a:schemeClr val="bg2">
                    <a:lumMod val="10000"/>
                  </a:schemeClr>
                </a:solidFill>
                <a:latin typeface="Times New Roman" pitchFamily="18" charset="0"/>
                <a:cs typeface="Times New Roman" pitchFamily="18" charset="0"/>
              </a:rPr>
              <a:t>Compared with the earlier situation this implies a potential broadening of the circle of subjects of international law towards individuals.</a:t>
            </a:r>
          </a:p>
          <a:p>
            <a:endParaRPr lang="en-US" dirty="0"/>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78123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9800"/>
            <a:ext cx="7408333" cy="3916363"/>
          </a:xfrm>
        </p:spPr>
        <p:txBody>
          <a:bodyPr>
            <a:normAutofit lnSpcReduction="10000"/>
          </a:bodyPr>
          <a:lstStyle/>
          <a:p>
            <a:endParaRPr lang="en-US" dirty="0"/>
          </a:p>
          <a:p>
            <a:pPr marL="0" indent="0" algn="just">
              <a:buNone/>
            </a:pPr>
            <a:r>
              <a:rPr lang="en-US" dirty="0">
                <a:solidFill>
                  <a:schemeClr val="bg2">
                    <a:lumMod val="10000"/>
                  </a:schemeClr>
                </a:solidFill>
                <a:latin typeface="Times New Roman" pitchFamily="18" charset="0"/>
                <a:cs typeface="Times New Roman" pitchFamily="18" charset="0"/>
              </a:rPr>
              <a:t>In recent times several treaties have been entered into wherein certain rights have been conferred and duties have been imposed upon the individuals.</a:t>
            </a:r>
          </a:p>
          <a:p>
            <a:pPr marL="0" indent="0" algn="just">
              <a:buNone/>
            </a:pPr>
            <a:endParaRPr lang="en-US" dirty="0">
              <a:solidFill>
                <a:schemeClr val="bg2">
                  <a:lumMod val="10000"/>
                </a:schemeClr>
              </a:solidFill>
              <a:latin typeface="Times New Roman" pitchFamily="18" charset="0"/>
              <a:cs typeface="Times New Roman" pitchFamily="18" charset="0"/>
            </a:endParaRPr>
          </a:p>
          <a:p>
            <a:pPr algn="just">
              <a:buFont typeface="Wingdings" pitchFamily="2" charset="2"/>
              <a:buChar char="§"/>
            </a:pPr>
            <a:r>
              <a:rPr lang="en-US" b="1" dirty="0" smtClean="0">
                <a:solidFill>
                  <a:schemeClr val="bg2">
                    <a:lumMod val="10000"/>
                  </a:schemeClr>
                </a:solidFill>
                <a:latin typeface="Times New Roman" pitchFamily="18" charset="0"/>
                <a:cs typeface="Times New Roman" pitchFamily="18" charset="0"/>
              </a:rPr>
              <a:t>Harmful </a:t>
            </a:r>
            <a:r>
              <a:rPr lang="en-US" b="1" dirty="0">
                <a:solidFill>
                  <a:schemeClr val="bg2">
                    <a:lumMod val="10000"/>
                  </a:schemeClr>
                </a:solidFill>
                <a:latin typeface="Times New Roman" pitchFamily="18" charset="0"/>
                <a:cs typeface="Times New Roman" pitchFamily="18" charset="0"/>
              </a:rPr>
              <a:t>acts of individual: </a:t>
            </a:r>
            <a:r>
              <a:rPr lang="en-US" dirty="0">
                <a:solidFill>
                  <a:schemeClr val="bg2">
                    <a:lumMod val="10000"/>
                  </a:schemeClr>
                </a:solidFill>
                <a:latin typeface="Times New Roman" pitchFamily="18" charset="0"/>
                <a:cs typeface="Times New Roman" pitchFamily="18" charset="0"/>
              </a:rPr>
              <a:t>State responsible for the harmful acts of their individuals.</a:t>
            </a:r>
          </a:p>
          <a:p>
            <a:pPr algn="just">
              <a:buFont typeface="Wingdings" pitchFamily="2" charset="2"/>
              <a:buChar char="§"/>
            </a:pPr>
            <a:r>
              <a:rPr lang="en-US" b="1" dirty="0" smtClean="0">
                <a:solidFill>
                  <a:schemeClr val="bg2">
                    <a:lumMod val="10000"/>
                  </a:schemeClr>
                </a:solidFill>
                <a:latin typeface="Times New Roman" pitchFamily="18" charset="0"/>
                <a:cs typeface="Times New Roman" pitchFamily="18" charset="0"/>
              </a:rPr>
              <a:t>Foreigners</a:t>
            </a:r>
            <a:r>
              <a:rPr lang="en-US" b="1" dirty="0">
                <a:solidFill>
                  <a:schemeClr val="bg2">
                    <a:lumMod val="10000"/>
                  </a:schemeClr>
                </a:solidFill>
                <a:latin typeface="Times New Roman" pitchFamily="18" charset="0"/>
                <a:cs typeface="Times New Roman" pitchFamily="18" charset="0"/>
              </a:rPr>
              <a:t>: </a:t>
            </a:r>
            <a:r>
              <a:rPr lang="en-US" dirty="0">
                <a:solidFill>
                  <a:schemeClr val="bg2">
                    <a:lumMod val="10000"/>
                  </a:schemeClr>
                </a:solidFill>
                <a:latin typeface="Times New Roman" pitchFamily="18" charset="0"/>
                <a:cs typeface="Times New Roman" pitchFamily="18" charset="0"/>
              </a:rPr>
              <a:t>States are responsible to give foreigners those rights which it generally confers upon its own citizen.</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sz="4000" b="1" dirty="0" smtClean="0">
                <a:latin typeface="Times New Roman" pitchFamily="18" charset="0"/>
                <a:cs typeface="Times New Roman" pitchFamily="18" charset="0"/>
              </a:rPr>
              <a:t>Place </a:t>
            </a:r>
            <a:r>
              <a:rPr lang="en-US" sz="4000" b="1" dirty="0">
                <a:latin typeface="Times New Roman" pitchFamily="18" charset="0"/>
                <a:cs typeface="Times New Roman" pitchFamily="18" charset="0"/>
              </a:rPr>
              <a:t>of individuals under international law:</a:t>
            </a:r>
            <a:r>
              <a:rPr lang="en-US" dirty="0"/>
              <a:t/>
            </a:r>
            <a:br>
              <a:rPr lang="en-US" dirty="0"/>
            </a:br>
            <a:endParaRPr lang="en-US" dirty="0"/>
          </a:p>
        </p:txBody>
      </p:sp>
    </p:spTree>
    <p:extLst>
      <p:ext uri="{BB962C8B-B14F-4D97-AF65-F5344CB8AC3E}">
        <p14:creationId xmlns:p14="http://schemas.microsoft.com/office/powerpoint/2010/main" val="18985950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1" y="2209800"/>
            <a:ext cx="8382000" cy="4343400"/>
          </a:xfrm>
        </p:spPr>
        <p:txBody>
          <a:bodyPr>
            <a:normAutofit fontScale="92500" lnSpcReduction="10000"/>
          </a:bodyPr>
          <a:lstStyle/>
          <a:p>
            <a:pPr algn="just">
              <a:buFont typeface="Wingdings" pitchFamily="2" charset="2"/>
              <a:buChar char="§"/>
            </a:pPr>
            <a:r>
              <a:rPr lang="en-US" b="1" dirty="0" smtClean="0">
                <a:solidFill>
                  <a:schemeClr val="bg2">
                    <a:lumMod val="10000"/>
                  </a:schemeClr>
                </a:solidFill>
                <a:latin typeface="Times New Roman" pitchFamily="18" charset="0"/>
                <a:cs typeface="Times New Roman" pitchFamily="18" charset="0"/>
              </a:rPr>
              <a:t>War </a:t>
            </a:r>
            <a:r>
              <a:rPr lang="en-US" b="1" dirty="0">
                <a:solidFill>
                  <a:schemeClr val="bg2">
                    <a:lumMod val="10000"/>
                  </a:schemeClr>
                </a:solidFill>
                <a:latin typeface="Times New Roman" pitchFamily="18" charset="0"/>
                <a:cs typeface="Times New Roman" pitchFamily="18" charset="0"/>
              </a:rPr>
              <a:t>criminals: </a:t>
            </a:r>
            <a:r>
              <a:rPr lang="en-US" dirty="0">
                <a:solidFill>
                  <a:schemeClr val="bg2">
                    <a:lumMod val="10000"/>
                  </a:schemeClr>
                </a:solidFill>
                <a:latin typeface="Times New Roman" pitchFamily="18" charset="0"/>
                <a:cs typeface="Times New Roman" pitchFamily="18" charset="0"/>
              </a:rPr>
              <a:t>They can be punished under international law.</a:t>
            </a:r>
          </a:p>
          <a:p>
            <a:pPr algn="just">
              <a:buFont typeface="Wingdings" pitchFamily="2" charset="2"/>
              <a:buChar char="§"/>
            </a:pPr>
            <a:r>
              <a:rPr lang="en-US" b="1" dirty="0" smtClean="0">
                <a:solidFill>
                  <a:schemeClr val="bg2">
                    <a:lumMod val="10000"/>
                  </a:schemeClr>
                </a:solidFill>
                <a:latin typeface="Times New Roman" pitchFamily="18" charset="0"/>
                <a:cs typeface="Times New Roman" pitchFamily="18" charset="0"/>
              </a:rPr>
              <a:t>Espionage</a:t>
            </a:r>
            <a:r>
              <a:rPr lang="en-US" dirty="0">
                <a:solidFill>
                  <a:schemeClr val="bg2">
                    <a:lumMod val="10000"/>
                  </a:schemeClr>
                </a:solidFill>
                <a:latin typeface="Times New Roman" pitchFamily="18" charset="0"/>
                <a:cs typeface="Times New Roman" pitchFamily="18" charset="0"/>
              </a:rPr>
              <a:t>: Spies can be apprehended </a:t>
            </a:r>
            <a:r>
              <a:rPr lang="en-US" dirty="0" smtClean="0">
                <a:solidFill>
                  <a:schemeClr val="bg2">
                    <a:lumMod val="10000"/>
                  </a:schemeClr>
                </a:solidFill>
                <a:latin typeface="Times New Roman" pitchFamily="18" charset="0"/>
                <a:cs typeface="Times New Roman" pitchFamily="18" charset="0"/>
              </a:rPr>
              <a:t>and </a:t>
            </a:r>
            <a:r>
              <a:rPr lang="en-US" dirty="0">
                <a:solidFill>
                  <a:schemeClr val="bg2">
                    <a:lumMod val="10000"/>
                  </a:schemeClr>
                </a:solidFill>
                <a:latin typeface="Times New Roman" pitchFamily="18" charset="0"/>
                <a:cs typeface="Times New Roman" pitchFamily="18" charset="0"/>
              </a:rPr>
              <a:t>punished.</a:t>
            </a:r>
          </a:p>
          <a:p>
            <a:pPr algn="just">
              <a:buFont typeface="Wingdings" pitchFamily="2" charset="2"/>
              <a:buChar char="§"/>
            </a:pPr>
            <a:r>
              <a:rPr lang="en-US" b="1" dirty="0" smtClean="0">
                <a:solidFill>
                  <a:schemeClr val="bg2">
                    <a:lumMod val="10000"/>
                  </a:schemeClr>
                </a:solidFill>
                <a:latin typeface="Times New Roman" pitchFamily="18" charset="0"/>
                <a:cs typeface="Times New Roman" pitchFamily="18" charset="0"/>
              </a:rPr>
              <a:t>Preamble </a:t>
            </a:r>
            <a:r>
              <a:rPr lang="en-US" b="1" dirty="0">
                <a:solidFill>
                  <a:schemeClr val="bg2">
                    <a:lumMod val="10000"/>
                  </a:schemeClr>
                </a:solidFill>
                <a:latin typeface="Times New Roman" pitchFamily="18" charset="0"/>
                <a:cs typeface="Times New Roman" pitchFamily="18" charset="0"/>
              </a:rPr>
              <a:t>of UN Charter: </a:t>
            </a:r>
            <a:r>
              <a:rPr lang="en-US" dirty="0">
                <a:solidFill>
                  <a:schemeClr val="bg2">
                    <a:lumMod val="10000"/>
                  </a:schemeClr>
                </a:solidFill>
                <a:latin typeface="Times New Roman" pitchFamily="18" charset="0"/>
                <a:cs typeface="Times New Roman" pitchFamily="18" charset="0"/>
              </a:rPr>
              <a:t>Starts with the words "we the people of UN....."</a:t>
            </a:r>
          </a:p>
          <a:p>
            <a:pPr algn="just">
              <a:buFont typeface="Wingdings" pitchFamily="2" charset="2"/>
              <a:buChar char="§"/>
            </a:pPr>
            <a:r>
              <a:rPr lang="en-US" b="1" dirty="0" smtClean="0">
                <a:solidFill>
                  <a:schemeClr val="bg2">
                    <a:lumMod val="10000"/>
                  </a:schemeClr>
                </a:solidFill>
                <a:latin typeface="Times New Roman" pitchFamily="18" charset="0"/>
                <a:cs typeface="Times New Roman" pitchFamily="18" charset="0"/>
              </a:rPr>
              <a:t>1948 </a:t>
            </a:r>
            <a:r>
              <a:rPr lang="en-US" b="1" dirty="0">
                <a:solidFill>
                  <a:schemeClr val="bg2">
                    <a:lumMod val="10000"/>
                  </a:schemeClr>
                </a:solidFill>
                <a:latin typeface="Times New Roman" pitchFamily="18" charset="0"/>
                <a:cs typeface="Times New Roman" pitchFamily="18" charset="0"/>
              </a:rPr>
              <a:t>UDHR</a:t>
            </a:r>
            <a:r>
              <a:rPr lang="en-US" dirty="0">
                <a:solidFill>
                  <a:schemeClr val="bg2">
                    <a:lumMod val="10000"/>
                  </a:schemeClr>
                </a:solidFill>
                <a:latin typeface="Times New Roman" pitchFamily="18" charset="0"/>
                <a:cs typeface="Times New Roman" pitchFamily="18" charset="0"/>
              </a:rPr>
              <a:t>: Mentioned in detail the fundamental rights and freedoms of individuals.</a:t>
            </a:r>
          </a:p>
          <a:p>
            <a:pPr algn="just">
              <a:buFont typeface="Wingdings" pitchFamily="2" charset="2"/>
              <a:buChar char="§"/>
            </a:pPr>
            <a:r>
              <a:rPr lang="en-US" b="1" dirty="0" smtClean="0">
                <a:solidFill>
                  <a:schemeClr val="bg2">
                    <a:lumMod val="10000"/>
                  </a:schemeClr>
                </a:solidFill>
                <a:latin typeface="Times New Roman" pitchFamily="18" charset="0"/>
                <a:cs typeface="Times New Roman" pitchFamily="18" charset="0"/>
              </a:rPr>
              <a:t>1948 </a:t>
            </a:r>
            <a:r>
              <a:rPr lang="en-US" b="1" dirty="0">
                <a:solidFill>
                  <a:schemeClr val="bg2">
                    <a:lumMod val="10000"/>
                  </a:schemeClr>
                </a:solidFill>
                <a:latin typeface="Times New Roman" pitchFamily="18" charset="0"/>
                <a:cs typeface="Times New Roman" pitchFamily="18" charset="0"/>
              </a:rPr>
              <a:t>Genocide Convention</a:t>
            </a:r>
            <a:r>
              <a:rPr lang="en-US" dirty="0">
                <a:solidFill>
                  <a:schemeClr val="bg2">
                    <a:lumMod val="10000"/>
                  </a:schemeClr>
                </a:solidFill>
                <a:latin typeface="Times New Roman" pitchFamily="18" charset="0"/>
                <a:cs typeface="Times New Roman" pitchFamily="18" charset="0"/>
              </a:rPr>
              <a:t>: Person convicted for genocide will be punished under international law.</a:t>
            </a:r>
          </a:p>
          <a:p>
            <a:pPr algn="just">
              <a:buFont typeface="Wingdings" pitchFamily="2" charset="2"/>
              <a:buChar char="§"/>
            </a:pPr>
            <a:r>
              <a:rPr lang="en-US" b="1" dirty="0" smtClean="0">
                <a:solidFill>
                  <a:schemeClr val="bg2">
                    <a:lumMod val="10000"/>
                  </a:schemeClr>
                </a:solidFill>
                <a:latin typeface="Times New Roman" pitchFamily="18" charset="0"/>
                <a:cs typeface="Times New Roman" pitchFamily="18" charset="0"/>
              </a:rPr>
              <a:t>UNCHR</a:t>
            </a:r>
            <a:r>
              <a:rPr lang="en-US" b="1" dirty="0">
                <a:solidFill>
                  <a:schemeClr val="bg2">
                    <a:lumMod val="10000"/>
                  </a:schemeClr>
                </a:solidFill>
                <a:latin typeface="Times New Roman" pitchFamily="18" charset="0"/>
                <a:cs typeface="Times New Roman" pitchFamily="18" charset="0"/>
              </a:rPr>
              <a:t>: </a:t>
            </a:r>
            <a:r>
              <a:rPr lang="en-US" dirty="0">
                <a:solidFill>
                  <a:schemeClr val="bg2">
                    <a:lumMod val="10000"/>
                  </a:schemeClr>
                </a:solidFill>
                <a:latin typeface="Times New Roman" pitchFamily="18" charset="0"/>
                <a:cs typeface="Times New Roman" pitchFamily="18" charset="0"/>
              </a:rPr>
              <a:t>An individual may send a petition to the commission for violation of human rights.</a:t>
            </a:r>
          </a:p>
          <a:p>
            <a:pPr algn="just">
              <a:buFont typeface="Wingdings" pitchFamily="2" charset="2"/>
              <a:buChar char="§"/>
            </a:pPr>
            <a:r>
              <a:rPr lang="en-US" b="1" dirty="0" smtClean="0">
                <a:solidFill>
                  <a:schemeClr val="bg2">
                    <a:lumMod val="10000"/>
                  </a:schemeClr>
                </a:solidFill>
                <a:latin typeface="Times New Roman" pitchFamily="18" charset="0"/>
                <a:cs typeface="Times New Roman" pitchFamily="18" charset="0"/>
              </a:rPr>
              <a:t>1965 </a:t>
            </a:r>
            <a:r>
              <a:rPr lang="en-US" b="1" dirty="0">
                <a:solidFill>
                  <a:schemeClr val="bg2">
                    <a:lumMod val="10000"/>
                  </a:schemeClr>
                </a:solidFill>
                <a:latin typeface="Times New Roman" pitchFamily="18" charset="0"/>
                <a:cs typeface="Times New Roman" pitchFamily="18" charset="0"/>
              </a:rPr>
              <a:t>ICSID: </a:t>
            </a:r>
            <a:r>
              <a:rPr lang="en-US" dirty="0">
                <a:solidFill>
                  <a:schemeClr val="bg2">
                    <a:lumMod val="10000"/>
                  </a:schemeClr>
                </a:solidFill>
                <a:latin typeface="Times New Roman" pitchFamily="18" charset="0"/>
                <a:cs typeface="Times New Roman" pitchFamily="18" charset="0"/>
              </a:rPr>
              <a:t>Settled the disputes between the state and the nationals of other states.</a:t>
            </a:r>
          </a:p>
          <a:p>
            <a:endParaRPr lang="en-US" dirty="0"/>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0469338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814733" cy="3450696"/>
          </a:xfrm>
        </p:spPr>
        <p:txBody>
          <a:bodyPr/>
          <a:lstStyle/>
          <a:p>
            <a:pPr marL="0" indent="0" algn="just">
              <a:buNone/>
            </a:pPr>
            <a:r>
              <a:rPr lang="en-US" dirty="0">
                <a:solidFill>
                  <a:schemeClr val="bg2">
                    <a:lumMod val="10000"/>
                  </a:schemeClr>
                </a:solidFill>
                <a:latin typeface="Times New Roman" pitchFamily="18" charset="0"/>
                <a:cs typeface="Times New Roman" pitchFamily="18" charset="0"/>
              </a:rPr>
              <a:t>The European Commission for the Danube was the first international organization which was granted a limited international legal personality.</a:t>
            </a:r>
          </a:p>
          <a:p>
            <a:pPr marL="0" indent="0" algn="just">
              <a:buNone/>
            </a:pPr>
            <a:endParaRPr lang="en-US" dirty="0" smtClean="0">
              <a:solidFill>
                <a:schemeClr val="bg2">
                  <a:lumMod val="10000"/>
                </a:schemeClr>
              </a:solidFill>
              <a:latin typeface="Times New Roman" pitchFamily="18" charset="0"/>
              <a:cs typeface="Times New Roman" pitchFamily="18" charset="0"/>
            </a:endParaRPr>
          </a:p>
          <a:p>
            <a:pPr marL="0" indent="0" algn="just">
              <a:buNone/>
            </a:pPr>
            <a:r>
              <a:rPr lang="en-US" dirty="0" smtClean="0">
                <a:solidFill>
                  <a:schemeClr val="bg2">
                    <a:lumMod val="10000"/>
                  </a:schemeClr>
                </a:solidFill>
                <a:latin typeface="Times New Roman" pitchFamily="18" charset="0"/>
                <a:cs typeface="Times New Roman" pitchFamily="18" charset="0"/>
              </a:rPr>
              <a:t>However</a:t>
            </a:r>
            <a:r>
              <a:rPr lang="en-US" dirty="0">
                <a:solidFill>
                  <a:schemeClr val="bg2">
                    <a:lumMod val="10000"/>
                  </a:schemeClr>
                </a:solidFill>
                <a:latin typeface="Times New Roman" pitchFamily="18" charset="0"/>
                <a:cs typeface="Times New Roman" pitchFamily="18" charset="0"/>
              </a:rPr>
              <a:t>, as a strictly legal question the endowment of international organizations with international legal personality only came after the creation of the United Nations.</a:t>
            </a:r>
          </a:p>
          <a:p>
            <a:endParaRPr lang="en-US" dirty="0"/>
          </a:p>
          <a:p>
            <a:endParaRPr lang="en-US" dirty="0"/>
          </a:p>
        </p:txBody>
      </p:sp>
      <p:sp>
        <p:nvSpPr>
          <p:cNvPr id="3" name="Title 2"/>
          <p:cNvSpPr>
            <a:spLocks noGrp="1"/>
          </p:cNvSpPr>
          <p:nvPr>
            <p:ph type="title"/>
          </p:nvPr>
        </p:nvSpPr>
        <p:spPr/>
        <p:txBody>
          <a:bodyPr>
            <a:normAutofit fontScale="90000"/>
          </a:bodyPr>
          <a:lstStyle/>
          <a:p>
            <a:r>
              <a:rPr lang="en-US" sz="4000" dirty="0" smtClean="0"/>
              <a:t/>
            </a:r>
            <a:br>
              <a:rPr lang="en-US" sz="4000" dirty="0" smtClean="0"/>
            </a:br>
            <a:r>
              <a:rPr lang="en-US" sz="4000" b="1" dirty="0" smtClean="0"/>
              <a:t>International </a:t>
            </a:r>
            <a:r>
              <a:rPr lang="en-US" sz="4000" b="1" dirty="0"/>
              <a:t>Organizations </a:t>
            </a:r>
            <a:r>
              <a:rPr lang="en-US" dirty="0"/>
              <a:t/>
            </a:r>
            <a:br>
              <a:rPr lang="en-US" dirty="0"/>
            </a:br>
            <a:r>
              <a:rPr lang="en-US" sz="2700" b="1" i="1" dirty="0">
                <a:solidFill>
                  <a:schemeClr val="bg2">
                    <a:lumMod val="10000"/>
                  </a:schemeClr>
                </a:solidFill>
              </a:rPr>
              <a:t>as a subject of international </a:t>
            </a:r>
            <a:r>
              <a:rPr lang="en-US" sz="2700" b="1" i="1" dirty="0" smtClean="0">
                <a:solidFill>
                  <a:schemeClr val="bg2">
                    <a:lumMod val="10000"/>
                  </a:schemeClr>
                </a:solidFill>
              </a:rPr>
              <a:t>law:</a:t>
            </a:r>
            <a:r>
              <a:rPr lang="en-US" dirty="0"/>
              <a:t/>
            </a:r>
            <a:br>
              <a:rPr lang="en-US" dirty="0"/>
            </a:br>
            <a:endParaRPr lang="en-US" dirty="0"/>
          </a:p>
        </p:txBody>
      </p:sp>
    </p:spTree>
    <p:extLst>
      <p:ext uri="{BB962C8B-B14F-4D97-AF65-F5344CB8AC3E}">
        <p14:creationId xmlns:p14="http://schemas.microsoft.com/office/powerpoint/2010/main" val="8533815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9800"/>
            <a:ext cx="7408333" cy="3916363"/>
          </a:xfrm>
        </p:spPr>
        <p:txBody>
          <a:bodyPr>
            <a:normAutofit lnSpcReduction="10000"/>
          </a:bodyPr>
          <a:lstStyle/>
          <a:p>
            <a:pPr algn="just"/>
            <a:r>
              <a:rPr lang="en-US" sz="2600" b="1" dirty="0">
                <a:solidFill>
                  <a:schemeClr val="bg2">
                    <a:lumMod val="10000"/>
                  </a:schemeClr>
                </a:solidFill>
                <a:latin typeface="Times New Roman" pitchFamily="18" charset="0"/>
                <a:cs typeface="Times New Roman" pitchFamily="18" charset="0"/>
              </a:rPr>
              <a:t>UN Case: Reparation for injuries:</a:t>
            </a:r>
          </a:p>
          <a:p>
            <a:pPr marL="0" indent="0" algn="just">
              <a:buNone/>
            </a:pPr>
            <a:r>
              <a:rPr lang="en-US" i="1" dirty="0">
                <a:solidFill>
                  <a:schemeClr val="bg2">
                    <a:lumMod val="10000"/>
                  </a:schemeClr>
                </a:solidFill>
                <a:latin typeface="Times New Roman" pitchFamily="18" charset="0"/>
                <a:cs typeface="Times New Roman" pitchFamily="18" charset="0"/>
              </a:rPr>
              <a:t>(Reparations for injuries suffered in the service of the United Nations, Advisory Opinion of 11 April 1949)</a:t>
            </a:r>
          </a:p>
          <a:p>
            <a:pPr algn="just"/>
            <a:endParaRPr lang="en-US" dirty="0">
              <a:solidFill>
                <a:schemeClr val="bg2">
                  <a:lumMod val="10000"/>
                </a:schemeClr>
              </a:solidFill>
              <a:latin typeface="Times New Roman" pitchFamily="18" charset="0"/>
              <a:cs typeface="Times New Roman" pitchFamily="18" charset="0"/>
            </a:endParaRPr>
          </a:p>
          <a:p>
            <a:pPr marL="0" indent="0" algn="just">
              <a:buNone/>
            </a:pPr>
            <a:r>
              <a:rPr lang="en-US" dirty="0">
                <a:solidFill>
                  <a:schemeClr val="bg2">
                    <a:lumMod val="10000"/>
                  </a:schemeClr>
                </a:solidFill>
                <a:latin typeface="Times New Roman" pitchFamily="18" charset="0"/>
                <a:cs typeface="Times New Roman" pitchFamily="18" charset="0"/>
              </a:rPr>
              <a:t>In 1949, UN sought to bring a claim for reparations concerning injuries which one of its employees had suffered while being in active service of the organization.</a:t>
            </a:r>
          </a:p>
          <a:p>
            <a:pPr marL="0" indent="0" algn="just">
              <a:buNone/>
            </a:pPr>
            <a:endParaRPr lang="en-US" dirty="0" smtClean="0">
              <a:solidFill>
                <a:schemeClr val="bg2">
                  <a:lumMod val="10000"/>
                </a:schemeClr>
              </a:solidFill>
              <a:latin typeface="Times New Roman" pitchFamily="18" charset="0"/>
              <a:cs typeface="Times New Roman" pitchFamily="18" charset="0"/>
            </a:endParaRPr>
          </a:p>
          <a:p>
            <a:pPr marL="0" indent="0" algn="just">
              <a:buNone/>
            </a:pPr>
            <a:r>
              <a:rPr lang="en-US" dirty="0" smtClean="0">
                <a:solidFill>
                  <a:schemeClr val="bg2">
                    <a:lumMod val="10000"/>
                  </a:schemeClr>
                </a:solidFill>
                <a:latin typeface="Times New Roman" pitchFamily="18" charset="0"/>
                <a:cs typeface="Times New Roman" pitchFamily="18" charset="0"/>
              </a:rPr>
              <a:t>In </a:t>
            </a:r>
            <a:r>
              <a:rPr lang="en-US" dirty="0">
                <a:solidFill>
                  <a:schemeClr val="bg2">
                    <a:lumMod val="10000"/>
                  </a:schemeClr>
                </a:solidFill>
                <a:latin typeface="Times New Roman" pitchFamily="18" charset="0"/>
                <a:cs typeface="Times New Roman" pitchFamily="18" charset="0"/>
              </a:rPr>
              <a:t>the ensuing advisory opinion the ICJ ruled that the UN must be considered as an international person. </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3079553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en-US" dirty="0">
                <a:solidFill>
                  <a:schemeClr val="bg2">
                    <a:lumMod val="10000"/>
                  </a:schemeClr>
                </a:solidFill>
                <a:latin typeface="Times New Roman" pitchFamily="18" charset="0"/>
                <a:cs typeface="Times New Roman" pitchFamily="18" charset="0"/>
              </a:rPr>
              <a:t>In sum, the major changes in the area of international personality during the first half of the 20th century concerned the acceptance of international organizations as new subjects of international law</a:t>
            </a:r>
            <a:r>
              <a:rPr lang="en-US" dirty="0" smtClean="0">
                <a:solidFill>
                  <a:schemeClr val="bg2">
                    <a:lumMod val="10000"/>
                  </a:schemeClr>
                </a:solidFill>
                <a:latin typeface="Times New Roman" pitchFamily="18" charset="0"/>
                <a:cs typeface="Times New Roman" pitchFamily="18" charset="0"/>
              </a:rPr>
              <a:t>.</a:t>
            </a:r>
          </a:p>
          <a:p>
            <a:pPr marL="0" indent="0" algn="just">
              <a:buNone/>
            </a:pPr>
            <a:endParaRPr lang="en-US" dirty="0">
              <a:solidFill>
                <a:schemeClr val="bg2">
                  <a:lumMod val="10000"/>
                </a:schemeClr>
              </a:solidFill>
              <a:latin typeface="Times New Roman" pitchFamily="18" charset="0"/>
              <a:cs typeface="Times New Roman" pitchFamily="18" charset="0"/>
            </a:endParaRPr>
          </a:p>
          <a:p>
            <a:pPr marL="0" indent="0" algn="just">
              <a:buNone/>
            </a:pPr>
            <a:r>
              <a:rPr lang="en-US" dirty="0">
                <a:solidFill>
                  <a:schemeClr val="bg2">
                    <a:lumMod val="10000"/>
                  </a:schemeClr>
                </a:solidFill>
                <a:latin typeface="Times New Roman" pitchFamily="18" charset="0"/>
                <a:cs typeface="Times New Roman" pitchFamily="18" charset="0"/>
              </a:rPr>
              <a:t>Today, the international legal personality of international organizations is generally accepted.</a:t>
            </a:r>
          </a:p>
          <a:p>
            <a:endParaRPr lang="en-US" dirty="0"/>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1128855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endParaRPr lang="en-US" dirty="0">
              <a:solidFill>
                <a:schemeClr val="bg2">
                  <a:lumMod val="10000"/>
                </a:schemeClr>
              </a:solidFill>
              <a:latin typeface="Times New Roman" pitchFamily="18" charset="0"/>
              <a:cs typeface="Times New Roman" pitchFamily="18" charset="0"/>
            </a:endParaRPr>
          </a:p>
          <a:p>
            <a:pPr marL="0" indent="0">
              <a:buNone/>
            </a:pPr>
            <a:r>
              <a:rPr lang="en-US" dirty="0">
                <a:solidFill>
                  <a:schemeClr val="bg2">
                    <a:lumMod val="10000"/>
                  </a:schemeClr>
                </a:solidFill>
                <a:latin typeface="Times New Roman" pitchFamily="18" charset="0"/>
                <a:cs typeface="Times New Roman" pitchFamily="18" charset="0"/>
              </a:rPr>
              <a:t>The acceptance of Non-state entities such as Non-Self-Governing People, Insurgents and Movements of National Liberation as a subject of international law is a delicate issue.</a:t>
            </a:r>
          </a:p>
          <a:p>
            <a:pPr marL="0" indent="0">
              <a:buNone/>
            </a:pPr>
            <a:r>
              <a:rPr lang="en-US" dirty="0">
                <a:solidFill>
                  <a:schemeClr val="bg2">
                    <a:lumMod val="10000"/>
                  </a:schemeClr>
                </a:solidFill>
                <a:latin typeface="Times New Roman" pitchFamily="18" charset="0"/>
                <a:cs typeface="Times New Roman" pitchFamily="18" charset="0"/>
              </a:rPr>
              <a:t>Hence, governments are usually reluctant to admit a specific international status of such entities as these issues are considered as purely domestic.</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sz="4000" b="1" dirty="0" smtClean="0">
                <a:latin typeface="Times New Roman" pitchFamily="18" charset="0"/>
                <a:cs typeface="Times New Roman" pitchFamily="18" charset="0"/>
              </a:rPr>
              <a:t>Non-State </a:t>
            </a:r>
            <a:r>
              <a:rPr lang="en-US" sz="4000" b="1" dirty="0">
                <a:latin typeface="Times New Roman" pitchFamily="18" charset="0"/>
                <a:cs typeface="Times New Roman" pitchFamily="18" charset="0"/>
              </a:rPr>
              <a:t>Entities</a:t>
            </a:r>
            <a:r>
              <a:rPr lang="en-US" dirty="0"/>
              <a:t/>
            </a:r>
            <a:br>
              <a:rPr lang="en-US" dirty="0"/>
            </a:br>
            <a:r>
              <a:rPr lang="en-US" sz="2700" b="1" i="1" dirty="0">
                <a:solidFill>
                  <a:schemeClr val="bg2">
                    <a:lumMod val="10000"/>
                  </a:schemeClr>
                </a:solidFill>
                <a:latin typeface="Times New Roman" pitchFamily="18" charset="0"/>
                <a:cs typeface="Times New Roman" pitchFamily="18" charset="0"/>
              </a:rPr>
              <a:t> as a subject of international </a:t>
            </a:r>
            <a:r>
              <a:rPr lang="en-US" sz="2700" b="1" i="1" dirty="0" smtClean="0">
                <a:solidFill>
                  <a:schemeClr val="bg2">
                    <a:lumMod val="10000"/>
                  </a:schemeClr>
                </a:solidFill>
                <a:latin typeface="Times New Roman" pitchFamily="18" charset="0"/>
                <a:cs typeface="Times New Roman" pitchFamily="18" charset="0"/>
              </a:rPr>
              <a:t>law</a:t>
            </a:r>
            <a:r>
              <a:rPr lang="en-US" dirty="0"/>
              <a:t/>
            </a:r>
            <a:br>
              <a:rPr lang="en-US" dirty="0"/>
            </a:br>
            <a:endParaRPr lang="en-US" dirty="0"/>
          </a:p>
        </p:txBody>
      </p:sp>
    </p:spTree>
    <p:extLst>
      <p:ext uri="{BB962C8B-B14F-4D97-AF65-F5344CB8AC3E}">
        <p14:creationId xmlns:p14="http://schemas.microsoft.com/office/powerpoint/2010/main" val="31652091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en-US" dirty="0">
                <a:solidFill>
                  <a:schemeClr val="bg2">
                    <a:lumMod val="10000"/>
                  </a:schemeClr>
                </a:solidFill>
                <a:latin typeface="Times New Roman" pitchFamily="18" charset="0"/>
                <a:cs typeface="Times New Roman" pitchFamily="18" charset="0"/>
              </a:rPr>
              <a:t>However, when a rebel movement has gained de facto control of a certain territory and where the upheaval has reached a certain degree of intensity, certain international rules of the laws of war do apply and render the belligerent group a subject of international law.</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7454215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lgn="ctr">
              <a:buNone/>
            </a:pPr>
            <a:r>
              <a:rPr lang="en-US" sz="2600" b="1" dirty="0">
                <a:solidFill>
                  <a:schemeClr val="tx1"/>
                </a:solidFill>
                <a:latin typeface="Times New Roman" pitchFamily="18" charset="0"/>
                <a:cs typeface="Times New Roman" pitchFamily="18" charset="0"/>
              </a:rPr>
              <a:t>Indigenous people:</a:t>
            </a:r>
          </a:p>
          <a:p>
            <a:pPr marL="0" indent="0" algn="just">
              <a:buNone/>
            </a:pPr>
            <a:endParaRPr lang="en-US" dirty="0">
              <a:solidFill>
                <a:schemeClr val="tx1"/>
              </a:solidFill>
              <a:latin typeface="Times New Roman" pitchFamily="18" charset="0"/>
              <a:cs typeface="Times New Roman" pitchFamily="18" charset="0"/>
            </a:endParaRPr>
          </a:p>
          <a:p>
            <a:pPr marL="0" indent="0" algn="just">
              <a:buNone/>
            </a:pPr>
            <a:r>
              <a:rPr lang="en-US" dirty="0">
                <a:solidFill>
                  <a:schemeClr val="tx1"/>
                </a:solidFill>
                <a:latin typeface="Times New Roman" pitchFamily="18" charset="0"/>
                <a:cs typeface="Times New Roman" pitchFamily="18" charset="0"/>
              </a:rPr>
              <a:t>United Nations Human Rights Council adopted in 2006, as one of its first actions, the draft for a </a:t>
            </a:r>
            <a:r>
              <a:rPr lang="en-US" i="1" dirty="0">
                <a:solidFill>
                  <a:schemeClr val="tx1"/>
                </a:solidFill>
                <a:latin typeface="Times New Roman" pitchFamily="18" charset="0"/>
                <a:cs typeface="Times New Roman" pitchFamily="18" charset="0"/>
              </a:rPr>
              <a:t>United Nations Declaration on the Rights of Indigenous People</a:t>
            </a:r>
            <a:r>
              <a:rPr lang="en-US" dirty="0">
                <a:solidFill>
                  <a:schemeClr val="tx1"/>
                </a:solidFill>
                <a:latin typeface="Times New Roman" pitchFamily="18" charset="0"/>
                <a:cs typeface="Times New Roman" pitchFamily="18" charset="0"/>
              </a:rPr>
              <a:t>, which contains in its Art.3.</a:t>
            </a:r>
          </a:p>
          <a:p>
            <a:pPr marL="0" indent="0" algn="just">
              <a:buNone/>
            </a:pPr>
            <a:r>
              <a:rPr lang="en-US" dirty="0" smtClean="0">
                <a:solidFill>
                  <a:schemeClr val="tx1"/>
                </a:solidFill>
                <a:latin typeface="Times New Roman" pitchFamily="18" charset="0"/>
                <a:cs typeface="Times New Roman" pitchFamily="18" charset="0"/>
              </a:rPr>
              <a:t>The </a:t>
            </a:r>
            <a:r>
              <a:rPr lang="en-US" dirty="0">
                <a:solidFill>
                  <a:schemeClr val="tx1"/>
                </a:solidFill>
                <a:latin typeface="Times New Roman" pitchFamily="18" charset="0"/>
                <a:cs typeface="Times New Roman" pitchFamily="18" charset="0"/>
              </a:rPr>
              <a:t>express recognition that indigenous peoples have the right to self-determination.</a:t>
            </a:r>
          </a:p>
          <a:p>
            <a:pPr marL="0" indent="0" algn="just">
              <a:buNone/>
            </a:pPr>
            <a:r>
              <a:rPr lang="en-US" dirty="0">
                <a:solidFill>
                  <a:schemeClr val="tx1"/>
                </a:solidFill>
                <a:latin typeface="Times New Roman" pitchFamily="18" charset="0"/>
                <a:cs typeface="Times New Roman" pitchFamily="18" charset="0"/>
              </a:rPr>
              <a:t>If this approach is continued, indigenous peoples may qualify as subjects of international law in the future.</a:t>
            </a:r>
          </a:p>
          <a:p>
            <a:endParaRPr lang="en-US" dirty="0">
              <a:solidFill>
                <a:schemeClr val="tx1"/>
              </a:solidFill>
            </a:endParaRPr>
          </a:p>
          <a:p>
            <a:endParaRPr lang="en-US" dirty="0">
              <a:solidFill>
                <a:schemeClr val="tx1"/>
              </a:solidFill>
            </a:endParaRPr>
          </a:p>
        </p:txBody>
      </p:sp>
      <p:sp>
        <p:nvSpPr>
          <p:cNvPr id="3" name="Title 2"/>
          <p:cNvSpPr>
            <a:spLocks noGrp="1"/>
          </p:cNvSpPr>
          <p:nvPr>
            <p:ph type="title"/>
          </p:nvPr>
        </p:nvSpPr>
        <p:spPr/>
        <p:txBody>
          <a:bodyPr>
            <a:normAutofit/>
          </a:bodyPr>
          <a:lstStyle/>
          <a:p>
            <a:r>
              <a:rPr lang="en-US" sz="3200" b="1" dirty="0">
                <a:solidFill>
                  <a:schemeClr val="bg1"/>
                </a:solidFill>
                <a:latin typeface="Times New Roman" pitchFamily="18" charset="0"/>
                <a:cs typeface="Times New Roman" pitchFamily="18" charset="0"/>
              </a:rPr>
              <a:t>The position of other entities as a subject of international law</a:t>
            </a:r>
          </a:p>
        </p:txBody>
      </p:sp>
    </p:spTree>
    <p:extLst>
      <p:ext uri="{BB962C8B-B14F-4D97-AF65-F5344CB8AC3E}">
        <p14:creationId xmlns:p14="http://schemas.microsoft.com/office/powerpoint/2010/main" val="7014901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133600"/>
            <a:ext cx="7408333" cy="3992563"/>
          </a:xfrm>
        </p:spPr>
        <p:txBody>
          <a:bodyPr>
            <a:normAutofit fontScale="92500" lnSpcReduction="20000"/>
          </a:bodyPr>
          <a:lstStyle/>
          <a:p>
            <a:endParaRPr lang="en-US" dirty="0"/>
          </a:p>
          <a:p>
            <a:pPr marL="0" indent="0" algn="just">
              <a:buNone/>
            </a:pPr>
            <a:r>
              <a:rPr lang="en-US" dirty="0">
                <a:solidFill>
                  <a:schemeClr val="tx1"/>
                </a:solidFill>
                <a:latin typeface="Times New Roman" pitchFamily="18" charset="0"/>
                <a:cs typeface="Times New Roman" pitchFamily="18" charset="0"/>
              </a:rPr>
              <a:t>A quit recent development concerns the creation of so-called agencies endowed with personality by international organizations. </a:t>
            </a:r>
          </a:p>
          <a:p>
            <a:pPr algn="just"/>
            <a:endParaRPr lang="en-US" dirty="0">
              <a:solidFill>
                <a:schemeClr val="tx1"/>
              </a:solidFill>
              <a:latin typeface="Times New Roman" pitchFamily="18" charset="0"/>
              <a:cs typeface="Times New Roman" pitchFamily="18" charset="0"/>
            </a:endParaRPr>
          </a:p>
          <a:p>
            <a:pPr marL="0" indent="0" algn="just">
              <a:buNone/>
            </a:pPr>
            <a:r>
              <a:rPr lang="en-US" b="1" dirty="0">
                <a:solidFill>
                  <a:schemeClr val="tx1"/>
                </a:solidFill>
                <a:latin typeface="Times New Roman" pitchFamily="18" charset="0"/>
                <a:cs typeface="Times New Roman" pitchFamily="18" charset="0"/>
              </a:rPr>
              <a:t>For example, </a:t>
            </a:r>
            <a:r>
              <a:rPr lang="en-US" i="1" dirty="0">
                <a:solidFill>
                  <a:schemeClr val="tx1"/>
                </a:solidFill>
                <a:latin typeface="Times New Roman" pitchFamily="18" charset="0"/>
                <a:cs typeface="Times New Roman" pitchFamily="18" charset="0"/>
              </a:rPr>
              <a:t>FRONTEX</a:t>
            </a:r>
            <a:r>
              <a:rPr lang="en-US" dirty="0">
                <a:solidFill>
                  <a:schemeClr val="tx1"/>
                </a:solidFill>
                <a:latin typeface="Times New Roman" pitchFamily="18" charset="0"/>
                <a:cs typeface="Times New Roman" pitchFamily="18" charset="0"/>
              </a:rPr>
              <a:t> established by European Union is expressly granted the legal personality without any specification as to whether this implies international legal personality</a:t>
            </a:r>
            <a:r>
              <a:rPr lang="en-US" dirty="0" smtClean="0">
                <a:solidFill>
                  <a:schemeClr val="tx1"/>
                </a:solidFill>
                <a:latin typeface="Times New Roman" pitchFamily="18" charset="0"/>
                <a:cs typeface="Times New Roman" pitchFamily="18" charset="0"/>
              </a:rPr>
              <a:t>.</a:t>
            </a:r>
          </a:p>
          <a:p>
            <a:pPr marL="0" indent="0" algn="just">
              <a:buNone/>
            </a:pPr>
            <a:endParaRPr lang="en-US" dirty="0">
              <a:solidFill>
                <a:schemeClr val="tx1"/>
              </a:solidFill>
              <a:latin typeface="Times New Roman" pitchFamily="18" charset="0"/>
              <a:cs typeface="Times New Roman" pitchFamily="18" charset="0"/>
            </a:endParaRPr>
          </a:p>
          <a:p>
            <a:pPr marL="0" indent="0" algn="just">
              <a:buNone/>
            </a:pPr>
            <a:r>
              <a:rPr lang="en-US" dirty="0">
                <a:solidFill>
                  <a:schemeClr val="tx1"/>
                </a:solidFill>
                <a:latin typeface="Times New Roman" pitchFamily="18" charset="0"/>
                <a:cs typeface="Times New Roman" pitchFamily="18" charset="0"/>
              </a:rPr>
              <a:t>This raises the question of whether or not international organizations have an autonomous capacity to create new subjects of international law.</a:t>
            </a:r>
          </a:p>
          <a:p>
            <a:endParaRPr lang="en-US" dirty="0"/>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sz="3600" b="1" dirty="0" smtClean="0">
                <a:latin typeface="Times New Roman" pitchFamily="18" charset="0"/>
                <a:cs typeface="Times New Roman" pitchFamily="18" charset="0"/>
              </a:rPr>
              <a:t>Independent </a:t>
            </a:r>
            <a:r>
              <a:rPr lang="en-US" sz="3600" b="1" dirty="0">
                <a:latin typeface="Times New Roman" pitchFamily="18" charset="0"/>
                <a:cs typeface="Times New Roman" pitchFamily="18" charset="0"/>
              </a:rPr>
              <a:t>agencies created by international organizations:</a:t>
            </a:r>
            <a:r>
              <a:rPr lang="en-US" dirty="0"/>
              <a:t/>
            </a:r>
            <a:br>
              <a:rPr lang="en-US" dirty="0"/>
            </a:br>
            <a:endParaRPr lang="en-US" dirty="0"/>
          </a:p>
        </p:txBody>
      </p:sp>
    </p:spTree>
    <p:extLst>
      <p:ext uri="{BB962C8B-B14F-4D97-AF65-F5344CB8AC3E}">
        <p14:creationId xmlns:p14="http://schemas.microsoft.com/office/powerpoint/2010/main" val="40526787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1" y="2133600"/>
            <a:ext cx="8229600" cy="3992563"/>
          </a:xfrm>
        </p:spPr>
        <p:txBody>
          <a:bodyPr>
            <a:normAutofit fontScale="92500" lnSpcReduction="10000"/>
          </a:bodyPr>
          <a:lstStyle/>
          <a:p>
            <a:pPr marL="0" indent="0">
              <a:buNone/>
            </a:pPr>
            <a:r>
              <a:rPr lang="en-US" dirty="0">
                <a:solidFill>
                  <a:schemeClr val="bg2">
                    <a:lumMod val="10000"/>
                  </a:schemeClr>
                </a:solidFill>
                <a:latin typeface="Times New Roman" pitchFamily="18" charset="0"/>
                <a:cs typeface="Times New Roman" pitchFamily="18" charset="0"/>
              </a:rPr>
              <a:t>Subjects of international law may be defined as entities which are capable of possessing international rights and duties. States are the more obvious and universally accepted subjects of international law.</a:t>
            </a:r>
          </a:p>
          <a:p>
            <a:pPr marL="0" indent="0">
              <a:buNone/>
            </a:pPr>
            <a:r>
              <a:rPr lang="en-US" dirty="0">
                <a:solidFill>
                  <a:schemeClr val="bg2">
                    <a:lumMod val="10000"/>
                  </a:schemeClr>
                </a:solidFill>
                <a:latin typeface="Times New Roman" pitchFamily="18" charset="0"/>
                <a:cs typeface="Times New Roman" pitchFamily="18" charset="0"/>
              </a:rPr>
              <a:t>But there are many other candidates ranging from</a:t>
            </a:r>
          </a:p>
          <a:p>
            <a:endParaRPr lang="en-US" dirty="0">
              <a:solidFill>
                <a:schemeClr val="bg2">
                  <a:lumMod val="10000"/>
                </a:schemeClr>
              </a:solidFill>
              <a:latin typeface="Times New Roman" pitchFamily="18" charset="0"/>
              <a:cs typeface="Times New Roman" pitchFamily="18" charset="0"/>
            </a:endParaRPr>
          </a:p>
          <a:p>
            <a:pPr>
              <a:buFont typeface="Wingdings" pitchFamily="2" charset="2"/>
              <a:buChar char="ü"/>
            </a:pPr>
            <a:r>
              <a:rPr lang="en-US" dirty="0" smtClean="0">
                <a:solidFill>
                  <a:schemeClr val="bg2">
                    <a:lumMod val="10000"/>
                  </a:schemeClr>
                </a:solidFill>
                <a:latin typeface="Times New Roman" pitchFamily="18" charset="0"/>
                <a:cs typeface="Times New Roman" pitchFamily="18" charset="0"/>
              </a:rPr>
              <a:t>International </a:t>
            </a:r>
            <a:r>
              <a:rPr lang="en-US" dirty="0">
                <a:solidFill>
                  <a:schemeClr val="bg2">
                    <a:lumMod val="10000"/>
                  </a:schemeClr>
                </a:solidFill>
                <a:latin typeface="Times New Roman" pitchFamily="18" charset="0"/>
                <a:cs typeface="Times New Roman" pitchFamily="18" charset="0"/>
              </a:rPr>
              <a:t>organizations,</a:t>
            </a:r>
          </a:p>
          <a:p>
            <a:pPr>
              <a:buFont typeface="Wingdings" pitchFamily="2" charset="2"/>
              <a:buChar char="ü"/>
            </a:pPr>
            <a:r>
              <a:rPr lang="en-US" dirty="0" smtClean="0">
                <a:solidFill>
                  <a:schemeClr val="bg2">
                    <a:lumMod val="10000"/>
                  </a:schemeClr>
                </a:solidFill>
                <a:latin typeface="Times New Roman" pitchFamily="18" charset="0"/>
                <a:cs typeface="Times New Roman" pitchFamily="18" charset="0"/>
              </a:rPr>
              <a:t>Dependent </a:t>
            </a:r>
            <a:r>
              <a:rPr lang="en-US" dirty="0">
                <a:solidFill>
                  <a:schemeClr val="bg2">
                    <a:lumMod val="10000"/>
                  </a:schemeClr>
                </a:solidFill>
                <a:latin typeface="Times New Roman" pitchFamily="18" charset="0"/>
                <a:cs typeface="Times New Roman" pitchFamily="18" charset="0"/>
              </a:rPr>
              <a:t>territories.</a:t>
            </a:r>
          </a:p>
          <a:p>
            <a:pPr>
              <a:buFont typeface="Wingdings" pitchFamily="2" charset="2"/>
              <a:buChar char="ü"/>
            </a:pPr>
            <a:r>
              <a:rPr lang="en-US" dirty="0" smtClean="0">
                <a:solidFill>
                  <a:schemeClr val="bg2">
                    <a:lumMod val="10000"/>
                  </a:schemeClr>
                </a:solidFill>
                <a:latin typeface="Times New Roman" pitchFamily="18" charset="0"/>
                <a:cs typeface="Times New Roman" pitchFamily="18" charset="0"/>
              </a:rPr>
              <a:t>belligerent </a:t>
            </a:r>
            <a:r>
              <a:rPr lang="en-US" dirty="0">
                <a:solidFill>
                  <a:schemeClr val="bg2">
                    <a:lumMod val="10000"/>
                  </a:schemeClr>
                </a:solidFill>
                <a:latin typeface="Times New Roman" pitchFamily="18" charset="0"/>
                <a:cs typeface="Times New Roman" pitchFamily="18" charset="0"/>
              </a:rPr>
              <a:t>groups,</a:t>
            </a:r>
          </a:p>
          <a:p>
            <a:pPr>
              <a:buFont typeface="Wingdings" pitchFamily="2" charset="2"/>
              <a:buChar char="ü"/>
            </a:pPr>
            <a:r>
              <a:rPr lang="en-US" dirty="0" smtClean="0">
                <a:solidFill>
                  <a:schemeClr val="bg2">
                    <a:lumMod val="10000"/>
                  </a:schemeClr>
                </a:solidFill>
                <a:latin typeface="Times New Roman" pitchFamily="18" charset="0"/>
                <a:cs typeface="Times New Roman" pitchFamily="18" charset="0"/>
              </a:rPr>
              <a:t>multinational </a:t>
            </a:r>
            <a:r>
              <a:rPr lang="en-US" dirty="0">
                <a:solidFill>
                  <a:schemeClr val="bg2">
                    <a:lumMod val="10000"/>
                  </a:schemeClr>
                </a:solidFill>
                <a:latin typeface="Times New Roman" pitchFamily="18" charset="0"/>
                <a:cs typeface="Times New Roman" pitchFamily="18" charset="0"/>
              </a:rPr>
              <a:t>enterprises,</a:t>
            </a:r>
          </a:p>
          <a:p>
            <a:pPr>
              <a:buFont typeface="Wingdings" pitchFamily="2" charset="2"/>
              <a:buChar char="ü"/>
            </a:pPr>
            <a:r>
              <a:rPr lang="en-US" dirty="0" smtClean="0">
                <a:solidFill>
                  <a:schemeClr val="bg2">
                    <a:lumMod val="10000"/>
                  </a:schemeClr>
                </a:solidFill>
                <a:latin typeface="Times New Roman" pitchFamily="18" charset="0"/>
                <a:cs typeface="Times New Roman" pitchFamily="18" charset="0"/>
              </a:rPr>
              <a:t>non-governmental </a:t>
            </a:r>
            <a:r>
              <a:rPr lang="en-US" dirty="0">
                <a:solidFill>
                  <a:schemeClr val="bg2">
                    <a:lumMod val="10000"/>
                  </a:schemeClr>
                </a:solidFill>
                <a:latin typeface="Times New Roman" pitchFamily="18" charset="0"/>
                <a:cs typeface="Times New Roman" pitchFamily="18" charset="0"/>
              </a:rPr>
              <a:t>organizations </a:t>
            </a:r>
          </a:p>
          <a:p>
            <a:pPr>
              <a:buFont typeface="Wingdings" pitchFamily="2" charset="2"/>
              <a:buChar char="ü"/>
            </a:pPr>
            <a:r>
              <a:rPr lang="en-US" dirty="0" smtClean="0">
                <a:solidFill>
                  <a:schemeClr val="bg2">
                    <a:lumMod val="10000"/>
                  </a:schemeClr>
                </a:solidFill>
                <a:latin typeface="Times New Roman" pitchFamily="18" charset="0"/>
                <a:cs typeface="Times New Roman" pitchFamily="18" charset="0"/>
              </a:rPr>
              <a:t>Individual</a:t>
            </a:r>
            <a:r>
              <a:rPr lang="en-US" dirty="0">
                <a:solidFill>
                  <a:schemeClr val="bg2">
                    <a:lumMod val="10000"/>
                  </a:schemeClr>
                </a:solidFill>
                <a:latin typeface="Times New Roman" pitchFamily="18" charset="0"/>
                <a:cs typeface="Times New Roman" pitchFamily="18" charset="0"/>
              </a:rPr>
              <a:t>.</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9748237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en-US" dirty="0">
                <a:solidFill>
                  <a:schemeClr val="tx1"/>
                </a:solidFill>
                <a:latin typeface="Times New Roman" pitchFamily="18" charset="0"/>
                <a:cs typeface="Times New Roman" pitchFamily="18" charset="0"/>
              </a:rPr>
              <a:t>However, until now, the subsidiary organ of the UN, e.g., UNSC, ECOSOC do not enjoy an independent legal personality.</a:t>
            </a:r>
          </a:p>
          <a:p>
            <a:pPr marL="0" indent="0" algn="just">
              <a:buNone/>
            </a:pPr>
            <a:endParaRPr lang="en-US" dirty="0">
              <a:solidFill>
                <a:schemeClr val="tx1"/>
              </a:solidFill>
              <a:latin typeface="Times New Roman" pitchFamily="18" charset="0"/>
              <a:cs typeface="Times New Roman" pitchFamily="18" charset="0"/>
            </a:endParaRPr>
          </a:p>
          <a:p>
            <a:pPr marL="0" indent="0" algn="just">
              <a:buNone/>
            </a:pPr>
            <a:r>
              <a:rPr lang="en-US" dirty="0">
                <a:solidFill>
                  <a:schemeClr val="tx1"/>
                </a:solidFill>
                <a:latin typeface="Times New Roman" pitchFamily="18" charset="0"/>
                <a:cs typeface="Times New Roman" pitchFamily="18" charset="0"/>
              </a:rPr>
              <a:t>So, the status of such independent agencies as a subject of international law is not determined yet.</a:t>
            </a:r>
          </a:p>
          <a:p>
            <a:endParaRPr lang="en-US" dirty="0"/>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5080944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lgn="just">
              <a:buNone/>
            </a:pPr>
            <a:r>
              <a:rPr lang="en-US" dirty="0" smtClean="0">
                <a:solidFill>
                  <a:schemeClr val="tx1"/>
                </a:solidFill>
                <a:latin typeface="Times New Roman" pitchFamily="18" charset="0"/>
                <a:cs typeface="Times New Roman" pitchFamily="18" charset="0"/>
              </a:rPr>
              <a:t>International </a:t>
            </a:r>
            <a:r>
              <a:rPr lang="en-US" dirty="0">
                <a:solidFill>
                  <a:schemeClr val="tx1"/>
                </a:solidFill>
                <a:latin typeface="Times New Roman" pitchFamily="18" charset="0"/>
                <a:cs typeface="Times New Roman" pitchFamily="18" charset="0"/>
              </a:rPr>
              <a:t>legal personality refers to the entities endowed with rights and obligations under public international law. </a:t>
            </a:r>
            <a:endParaRPr lang="en-US" dirty="0" smtClean="0">
              <a:solidFill>
                <a:schemeClr val="tx1"/>
              </a:solidFill>
              <a:latin typeface="Times New Roman" pitchFamily="18" charset="0"/>
              <a:cs typeface="Times New Roman" pitchFamily="18" charset="0"/>
            </a:endParaRPr>
          </a:p>
          <a:p>
            <a:pPr marL="0" indent="0" algn="just">
              <a:buNone/>
            </a:pPr>
            <a:endParaRPr lang="en-US" dirty="0">
              <a:solidFill>
                <a:schemeClr val="tx1"/>
              </a:solidFill>
              <a:latin typeface="Times New Roman" pitchFamily="18" charset="0"/>
              <a:cs typeface="Times New Roman" pitchFamily="18" charset="0"/>
            </a:endParaRPr>
          </a:p>
          <a:p>
            <a:pPr marL="0" indent="0" algn="just">
              <a:buNone/>
            </a:pPr>
            <a:r>
              <a:rPr lang="en-US" dirty="0" smtClean="0">
                <a:solidFill>
                  <a:schemeClr val="tx1"/>
                </a:solidFill>
                <a:latin typeface="Times New Roman" pitchFamily="18" charset="0"/>
                <a:cs typeface="Times New Roman" pitchFamily="18" charset="0"/>
              </a:rPr>
              <a:t>The </a:t>
            </a:r>
            <a:r>
              <a:rPr lang="en-US" dirty="0">
                <a:solidFill>
                  <a:schemeClr val="tx1"/>
                </a:solidFill>
                <a:latin typeface="Times New Roman" pitchFamily="18" charset="0"/>
                <a:cs typeface="Times New Roman" pitchFamily="18" charset="0"/>
              </a:rPr>
              <a:t>term includes both human and non-human entities. Generally, international legal entities are states, international organizations, non-governmental organizations and to a limited extent private individuals and corporations within a state.</a:t>
            </a:r>
          </a:p>
          <a:p>
            <a:endParaRPr lang="en-US" dirty="0"/>
          </a:p>
          <a:p>
            <a:endParaRPr lang="en-US" dirty="0"/>
          </a:p>
        </p:txBody>
      </p:sp>
      <p:sp>
        <p:nvSpPr>
          <p:cNvPr id="3" name="Title 2"/>
          <p:cNvSpPr>
            <a:spLocks noGrp="1"/>
          </p:cNvSpPr>
          <p:nvPr>
            <p:ph type="title"/>
          </p:nvPr>
        </p:nvSpPr>
        <p:spPr/>
        <p:txBody>
          <a:bodyPr>
            <a:normAutofit fontScale="90000"/>
          </a:bodyPr>
          <a:lstStyle/>
          <a:p>
            <a:r>
              <a:rPr lang="en-US" sz="4000" b="1" dirty="0">
                <a:latin typeface="Times New Roman" pitchFamily="18" charset="0"/>
                <a:cs typeface="Times New Roman" pitchFamily="18" charset="0"/>
              </a:rPr>
              <a:t>International Legal Personality:</a:t>
            </a:r>
            <a:r>
              <a:rPr lang="en-US" dirty="0"/>
              <a:t/>
            </a:r>
            <a:br>
              <a:rPr lang="en-US" dirty="0"/>
            </a:br>
            <a:endParaRPr lang="en-US" dirty="0"/>
          </a:p>
        </p:txBody>
      </p:sp>
    </p:spTree>
    <p:extLst>
      <p:ext uri="{BB962C8B-B14F-4D97-AF65-F5344CB8AC3E}">
        <p14:creationId xmlns:p14="http://schemas.microsoft.com/office/powerpoint/2010/main" val="16052799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094133" cy="4144963"/>
          </a:xfrm>
        </p:spPr>
        <p:txBody>
          <a:bodyPr>
            <a:normAutofit fontScale="92500" lnSpcReduction="10000"/>
          </a:bodyPr>
          <a:lstStyle/>
          <a:p>
            <a:pPr marL="0" indent="0">
              <a:buNone/>
            </a:pPr>
            <a:endParaRPr lang="en-US" dirty="0"/>
          </a:p>
          <a:p>
            <a:pPr marL="0" indent="0">
              <a:buNone/>
            </a:pPr>
            <a:r>
              <a:rPr lang="en-US" dirty="0">
                <a:solidFill>
                  <a:schemeClr val="tx1"/>
                </a:solidFill>
                <a:latin typeface="Times New Roman" pitchFamily="18" charset="0"/>
                <a:cs typeface="Times New Roman" pitchFamily="18" charset="0"/>
              </a:rPr>
              <a:t>States are considered to have the full legal personality and other subjects have the partial legal personality.</a:t>
            </a:r>
          </a:p>
          <a:p>
            <a:pPr marL="0" indent="0">
              <a:buNone/>
            </a:pPr>
            <a:endParaRPr lang="en-US" dirty="0">
              <a:solidFill>
                <a:schemeClr val="tx1"/>
              </a:solidFill>
              <a:latin typeface="Times New Roman" pitchFamily="18" charset="0"/>
              <a:cs typeface="Times New Roman" pitchFamily="18" charset="0"/>
            </a:endParaRPr>
          </a:p>
          <a:p>
            <a:pPr marL="0" indent="0">
              <a:buNone/>
            </a:pPr>
            <a:r>
              <a:rPr lang="en-US" dirty="0">
                <a:solidFill>
                  <a:schemeClr val="tx1"/>
                </a:solidFill>
                <a:latin typeface="Times New Roman" pitchFamily="18" charset="0"/>
                <a:cs typeface="Times New Roman" pitchFamily="18" charset="0"/>
              </a:rPr>
              <a:t>States possess all international legal rights and are subject to all international legal duties.</a:t>
            </a:r>
          </a:p>
          <a:p>
            <a:pPr marL="0" indent="0">
              <a:buNone/>
            </a:pPr>
            <a:endParaRPr lang="en-US" dirty="0">
              <a:solidFill>
                <a:schemeClr val="tx1"/>
              </a:solidFill>
              <a:latin typeface="Times New Roman" pitchFamily="18" charset="0"/>
              <a:cs typeface="Times New Roman" pitchFamily="18" charset="0"/>
            </a:endParaRPr>
          </a:p>
          <a:p>
            <a:pPr marL="0" indent="0">
              <a:buNone/>
            </a:pPr>
            <a:r>
              <a:rPr lang="en-US" dirty="0">
                <a:solidFill>
                  <a:schemeClr val="tx1"/>
                </a:solidFill>
                <a:latin typeface="Times New Roman" pitchFamily="18" charset="0"/>
                <a:cs typeface="Times New Roman" pitchFamily="18" charset="0"/>
              </a:rPr>
              <a:t>By contrast, other subjects of international law, e.g., international organizations are only considered partial subjects in the sense that their rights and duties are limited by the founding documents in which the respective rights and obligations are conferred upon by organizations by the founding states.</a:t>
            </a:r>
          </a:p>
          <a:p>
            <a:endParaRPr lang="en-US" dirty="0"/>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sz="4000" b="1" dirty="0" smtClean="0">
                <a:latin typeface="Times New Roman" pitchFamily="18" charset="0"/>
                <a:cs typeface="Times New Roman" pitchFamily="18" charset="0"/>
              </a:rPr>
              <a:t>Full </a:t>
            </a:r>
            <a:r>
              <a:rPr lang="en-US" sz="4000" b="1" dirty="0">
                <a:latin typeface="Times New Roman" pitchFamily="18" charset="0"/>
                <a:cs typeface="Times New Roman" pitchFamily="18" charset="0"/>
              </a:rPr>
              <a:t>or Partial International Legal Personality:</a:t>
            </a:r>
            <a:r>
              <a:rPr lang="en-US" dirty="0"/>
              <a:t/>
            </a:r>
            <a:br>
              <a:rPr lang="en-US" dirty="0"/>
            </a:br>
            <a:endParaRPr lang="en-US" dirty="0"/>
          </a:p>
        </p:txBody>
      </p:sp>
    </p:spTree>
    <p:extLst>
      <p:ext uri="{BB962C8B-B14F-4D97-AF65-F5344CB8AC3E}">
        <p14:creationId xmlns:p14="http://schemas.microsoft.com/office/powerpoint/2010/main" val="33588124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lgn="just">
              <a:buNone/>
            </a:pPr>
            <a:r>
              <a:rPr lang="en-US" dirty="0">
                <a:solidFill>
                  <a:schemeClr val="tx1"/>
                </a:solidFill>
                <a:latin typeface="Times New Roman" pitchFamily="18" charset="0"/>
                <a:cs typeface="Times New Roman" pitchFamily="18" charset="0"/>
              </a:rPr>
              <a:t>States are qualified as original subjects of international law. Because, a State by born becomes the subject of international law.</a:t>
            </a:r>
          </a:p>
          <a:p>
            <a:pPr marL="0" indent="0" algn="just">
              <a:buNone/>
            </a:pPr>
            <a:endParaRPr lang="en-US" dirty="0">
              <a:solidFill>
                <a:schemeClr val="tx1"/>
              </a:solidFill>
              <a:latin typeface="Times New Roman" pitchFamily="18" charset="0"/>
              <a:cs typeface="Times New Roman" pitchFamily="18" charset="0"/>
            </a:endParaRPr>
          </a:p>
          <a:p>
            <a:pPr marL="0" indent="0" algn="just">
              <a:buNone/>
            </a:pPr>
            <a:r>
              <a:rPr lang="en-US" dirty="0">
                <a:solidFill>
                  <a:schemeClr val="tx1"/>
                </a:solidFill>
                <a:latin typeface="Times New Roman" pitchFamily="18" charset="0"/>
                <a:cs typeface="Times New Roman" pitchFamily="18" charset="0"/>
              </a:rPr>
              <a:t>On the other hand, international organizations do not possess international legal personality by their own but depend on the action of States as their creators. Hence they are often qualified as or created subject of international </a:t>
            </a:r>
            <a:r>
              <a:rPr lang="en-US" dirty="0" smtClean="0">
                <a:solidFill>
                  <a:schemeClr val="tx1"/>
                </a:solidFill>
                <a:latin typeface="Times New Roman" pitchFamily="18" charset="0"/>
                <a:cs typeface="Times New Roman" pitchFamily="18" charset="0"/>
              </a:rPr>
              <a:t>law.</a:t>
            </a:r>
            <a:endParaRPr lang="en-US" dirty="0">
              <a:solidFill>
                <a:schemeClr val="tx1"/>
              </a:solidFill>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normAutofit/>
          </a:bodyPr>
          <a:lstStyle/>
          <a:p>
            <a:r>
              <a:rPr lang="en-US" sz="3600" b="1" dirty="0">
                <a:latin typeface="Times New Roman" pitchFamily="18" charset="0"/>
                <a:cs typeface="Times New Roman" pitchFamily="18" charset="0"/>
              </a:rPr>
              <a:t>Original and Derived Subjects of International Law:</a:t>
            </a:r>
          </a:p>
        </p:txBody>
      </p:sp>
    </p:spTree>
    <p:extLst>
      <p:ext uri="{BB962C8B-B14F-4D97-AF65-F5344CB8AC3E}">
        <p14:creationId xmlns:p14="http://schemas.microsoft.com/office/powerpoint/2010/main" val="9865531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a:solidFill>
                  <a:schemeClr val="bg2">
                    <a:lumMod val="10000"/>
                  </a:schemeClr>
                </a:solidFill>
                <a:latin typeface="Times New Roman" pitchFamily="18" charset="0"/>
                <a:cs typeface="Times New Roman" pitchFamily="18" charset="0"/>
              </a:rPr>
              <a:t>So, subjects of international law may be categorized as follows: </a:t>
            </a:r>
          </a:p>
          <a:p>
            <a:endParaRPr lang="en-US" dirty="0">
              <a:solidFill>
                <a:schemeClr val="bg2">
                  <a:lumMod val="10000"/>
                </a:schemeClr>
              </a:solidFill>
              <a:latin typeface="Times New Roman" pitchFamily="18" charset="0"/>
              <a:cs typeface="Times New Roman" pitchFamily="18" charset="0"/>
            </a:endParaRPr>
          </a:p>
          <a:p>
            <a:pPr>
              <a:buFont typeface="Wingdings" pitchFamily="2" charset="2"/>
              <a:buChar char="Ø"/>
            </a:pPr>
            <a:r>
              <a:rPr lang="en-US" b="1" dirty="0" smtClean="0">
                <a:solidFill>
                  <a:schemeClr val="bg2">
                    <a:lumMod val="10000"/>
                  </a:schemeClr>
                </a:solidFill>
                <a:latin typeface="Times New Roman" pitchFamily="18" charset="0"/>
                <a:cs typeface="Times New Roman" pitchFamily="18" charset="0"/>
              </a:rPr>
              <a:t>State</a:t>
            </a:r>
          </a:p>
          <a:p>
            <a:pPr>
              <a:buFont typeface="Wingdings" pitchFamily="2" charset="2"/>
              <a:buChar char="Ø"/>
            </a:pPr>
            <a:r>
              <a:rPr lang="en-US" b="1" dirty="0" smtClean="0">
                <a:solidFill>
                  <a:schemeClr val="bg2">
                    <a:lumMod val="10000"/>
                  </a:schemeClr>
                </a:solidFill>
                <a:latin typeface="Times New Roman" pitchFamily="18" charset="0"/>
                <a:cs typeface="Times New Roman" pitchFamily="18" charset="0"/>
              </a:rPr>
              <a:t>Individual</a:t>
            </a:r>
            <a:endParaRPr lang="en-US" b="1" dirty="0">
              <a:solidFill>
                <a:schemeClr val="bg2">
                  <a:lumMod val="10000"/>
                </a:schemeClr>
              </a:solidFill>
              <a:latin typeface="Times New Roman" pitchFamily="18" charset="0"/>
              <a:cs typeface="Times New Roman" pitchFamily="18" charset="0"/>
            </a:endParaRPr>
          </a:p>
          <a:p>
            <a:pPr>
              <a:buFont typeface="Wingdings" pitchFamily="2" charset="2"/>
              <a:buChar char="Ø"/>
            </a:pPr>
            <a:r>
              <a:rPr lang="en-US" b="1" dirty="0" smtClean="0">
                <a:solidFill>
                  <a:schemeClr val="bg2">
                    <a:lumMod val="10000"/>
                  </a:schemeClr>
                </a:solidFill>
                <a:latin typeface="Times New Roman" pitchFamily="18" charset="0"/>
                <a:cs typeface="Times New Roman" pitchFamily="18" charset="0"/>
              </a:rPr>
              <a:t>International </a:t>
            </a:r>
            <a:r>
              <a:rPr lang="en-US" b="1" dirty="0">
                <a:solidFill>
                  <a:schemeClr val="bg2">
                    <a:lumMod val="10000"/>
                  </a:schemeClr>
                </a:solidFill>
                <a:latin typeface="Times New Roman" pitchFamily="18" charset="0"/>
                <a:cs typeface="Times New Roman" pitchFamily="18" charset="0"/>
              </a:rPr>
              <a:t>Organizations</a:t>
            </a:r>
          </a:p>
          <a:p>
            <a:pPr>
              <a:buFont typeface="Wingdings" pitchFamily="2" charset="2"/>
              <a:buChar char="Ø"/>
            </a:pPr>
            <a:r>
              <a:rPr lang="en-US" b="1" dirty="0" smtClean="0">
                <a:solidFill>
                  <a:schemeClr val="bg2">
                    <a:lumMod val="10000"/>
                  </a:schemeClr>
                </a:solidFill>
                <a:latin typeface="Times New Roman" pitchFamily="18" charset="0"/>
                <a:cs typeface="Times New Roman" pitchFamily="18" charset="0"/>
              </a:rPr>
              <a:t>Non-State </a:t>
            </a:r>
            <a:r>
              <a:rPr lang="en-US" b="1" dirty="0">
                <a:solidFill>
                  <a:schemeClr val="bg2">
                    <a:lumMod val="10000"/>
                  </a:schemeClr>
                </a:solidFill>
                <a:latin typeface="Times New Roman" pitchFamily="18" charset="0"/>
                <a:cs typeface="Times New Roman" pitchFamily="18" charset="0"/>
              </a:rPr>
              <a:t>Entities</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413686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133600"/>
            <a:ext cx="7408333" cy="3992563"/>
          </a:xfrm>
        </p:spPr>
        <p:txBody>
          <a:bodyPr>
            <a:normAutofit fontScale="92500" lnSpcReduction="20000"/>
          </a:bodyPr>
          <a:lstStyle/>
          <a:p>
            <a:pPr marL="0" indent="0">
              <a:buNone/>
            </a:pPr>
            <a:r>
              <a:rPr lang="en-US" dirty="0">
                <a:solidFill>
                  <a:schemeClr val="bg2">
                    <a:lumMod val="10000"/>
                  </a:schemeClr>
                </a:solidFill>
                <a:latin typeface="Times New Roman" pitchFamily="18" charset="0"/>
                <a:cs typeface="Times New Roman" pitchFamily="18" charset="0"/>
              </a:rPr>
              <a:t>It is mentioned in </a:t>
            </a:r>
            <a:r>
              <a:rPr lang="en-US" b="1" i="1" dirty="0">
                <a:solidFill>
                  <a:schemeClr val="bg2">
                    <a:lumMod val="10000"/>
                  </a:schemeClr>
                </a:solidFill>
                <a:latin typeface="Times New Roman" pitchFamily="18" charset="0"/>
                <a:cs typeface="Times New Roman" pitchFamily="18" charset="0"/>
              </a:rPr>
              <a:t>Article 34(1) </a:t>
            </a:r>
            <a:r>
              <a:rPr lang="en-US" dirty="0">
                <a:solidFill>
                  <a:schemeClr val="bg2">
                    <a:lumMod val="10000"/>
                  </a:schemeClr>
                </a:solidFill>
                <a:latin typeface="Times New Roman" pitchFamily="18" charset="0"/>
                <a:cs typeface="Times New Roman" pitchFamily="18" charset="0"/>
              </a:rPr>
              <a:t>of the Statute of ICJ that, "</a:t>
            </a:r>
            <a:r>
              <a:rPr lang="en-US" i="1" dirty="0">
                <a:solidFill>
                  <a:schemeClr val="bg2">
                    <a:lumMod val="10000"/>
                  </a:schemeClr>
                </a:solidFill>
                <a:latin typeface="Times New Roman" pitchFamily="18" charset="0"/>
                <a:cs typeface="Times New Roman" pitchFamily="18" charset="0"/>
              </a:rPr>
              <a:t>Only states may be the parties in cases before the Court</a:t>
            </a:r>
            <a:r>
              <a:rPr lang="en-US" dirty="0">
                <a:solidFill>
                  <a:schemeClr val="bg2">
                    <a:lumMod val="10000"/>
                  </a:schemeClr>
                </a:solidFill>
                <a:latin typeface="Times New Roman" pitchFamily="18" charset="0"/>
                <a:cs typeface="Times New Roman" pitchFamily="18" charset="0"/>
              </a:rPr>
              <a:t>."</a:t>
            </a:r>
          </a:p>
          <a:p>
            <a:endParaRPr lang="en-US" dirty="0">
              <a:solidFill>
                <a:schemeClr val="bg2">
                  <a:lumMod val="10000"/>
                </a:schemeClr>
              </a:solidFill>
              <a:latin typeface="Times New Roman" pitchFamily="18" charset="0"/>
              <a:cs typeface="Times New Roman" pitchFamily="18" charset="0"/>
            </a:endParaRPr>
          </a:p>
          <a:p>
            <a:pPr marL="0" indent="0">
              <a:buNone/>
            </a:pPr>
            <a:r>
              <a:rPr lang="en-US" dirty="0">
                <a:solidFill>
                  <a:schemeClr val="bg2">
                    <a:lumMod val="10000"/>
                  </a:schemeClr>
                </a:solidFill>
                <a:latin typeface="Times New Roman" pitchFamily="18" charset="0"/>
                <a:cs typeface="Times New Roman" pitchFamily="18" charset="0"/>
              </a:rPr>
              <a:t>Moreover Article 65(1) of the Statute says that, "</a:t>
            </a:r>
            <a:r>
              <a:rPr lang="en-US" i="1" dirty="0">
                <a:solidFill>
                  <a:schemeClr val="bg2">
                    <a:lumMod val="10000"/>
                  </a:schemeClr>
                </a:solidFill>
                <a:latin typeface="Times New Roman" pitchFamily="18" charset="0"/>
                <a:cs typeface="Times New Roman" pitchFamily="18" charset="0"/>
              </a:rPr>
              <a:t>the Court may give opinion on any legal question at the request of whatever body</a:t>
            </a:r>
            <a:r>
              <a:rPr lang="en-US" dirty="0">
                <a:solidFill>
                  <a:schemeClr val="bg2">
                    <a:lumMod val="10000"/>
                  </a:schemeClr>
                </a:solidFill>
                <a:latin typeface="Times New Roman" pitchFamily="18" charset="0"/>
                <a:cs typeface="Times New Roman" pitchFamily="18" charset="0"/>
              </a:rPr>
              <a:t>"</a:t>
            </a:r>
          </a:p>
          <a:p>
            <a:endParaRPr lang="en-US" dirty="0">
              <a:solidFill>
                <a:schemeClr val="bg2">
                  <a:lumMod val="10000"/>
                </a:schemeClr>
              </a:solidFill>
              <a:latin typeface="Times New Roman" pitchFamily="18" charset="0"/>
              <a:cs typeface="Times New Roman" pitchFamily="18" charset="0"/>
            </a:endParaRPr>
          </a:p>
          <a:p>
            <a:pPr marL="0" indent="0">
              <a:buNone/>
            </a:pPr>
            <a:r>
              <a:rPr lang="en-US" dirty="0">
                <a:solidFill>
                  <a:schemeClr val="bg2">
                    <a:lumMod val="10000"/>
                  </a:schemeClr>
                </a:solidFill>
                <a:latin typeface="Times New Roman" pitchFamily="18" charset="0"/>
                <a:cs typeface="Times New Roman" pitchFamily="18" charset="0"/>
              </a:rPr>
              <a:t>Here, the expression "body" may include any state or any other body or organization internationally recognized.</a:t>
            </a:r>
          </a:p>
          <a:p>
            <a:endParaRPr lang="en-US" dirty="0">
              <a:solidFill>
                <a:schemeClr val="bg2">
                  <a:lumMod val="10000"/>
                </a:schemeClr>
              </a:solidFill>
              <a:latin typeface="Times New Roman" pitchFamily="18" charset="0"/>
              <a:cs typeface="Times New Roman" pitchFamily="18" charset="0"/>
            </a:endParaRPr>
          </a:p>
          <a:p>
            <a:pPr marL="0" indent="0">
              <a:buNone/>
            </a:pPr>
            <a:r>
              <a:rPr lang="en-US" dirty="0">
                <a:solidFill>
                  <a:schemeClr val="bg2">
                    <a:lumMod val="10000"/>
                  </a:schemeClr>
                </a:solidFill>
                <a:latin typeface="Times New Roman" pitchFamily="18" charset="0"/>
                <a:cs typeface="Times New Roman" pitchFamily="18" charset="0"/>
              </a:rPr>
              <a:t>So, State is the initial and fundamental subject of international law.</a:t>
            </a:r>
          </a:p>
          <a:p>
            <a:endParaRPr lang="en-US" dirty="0"/>
          </a:p>
          <a:p>
            <a:endParaRPr lang="en-US" dirty="0"/>
          </a:p>
          <a:p>
            <a:endParaRPr lang="en-US" dirty="0"/>
          </a:p>
        </p:txBody>
      </p:sp>
      <p:sp>
        <p:nvSpPr>
          <p:cNvPr id="3" name="Title 2"/>
          <p:cNvSpPr>
            <a:spLocks noGrp="1"/>
          </p:cNvSpPr>
          <p:nvPr>
            <p:ph type="title"/>
          </p:nvPr>
        </p:nvSpPr>
        <p:spPr/>
        <p:txBody>
          <a:bodyPr>
            <a:normAutofit/>
          </a:bodyPr>
          <a:lstStyle/>
          <a:p>
            <a:r>
              <a:rPr lang="en-US" dirty="0">
                <a:latin typeface="Times New Roman" pitchFamily="18" charset="0"/>
                <a:cs typeface="Times New Roman" pitchFamily="18" charset="0"/>
              </a:rPr>
              <a:t>State</a:t>
            </a:r>
            <a:br>
              <a:rPr lang="en-US" dirty="0">
                <a:latin typeface="Times New Roman" pitchFamily="18" charset="0"/>
                <a:cs typeface="Times New Roman" pitchFamily="18" charset="0"/>
              </a:rPr>
            </a:br>
            <a:r>
              <a:rPr lang="en-US" sz="2700" i="1" dirty="0">
                <a:solidFill>
                  <a:schemeClr val="bg2">
                    <a:lumMod val="10000"/>
                  </a:schemeClr>
                </a:solidFill>
                <a:latin typeface="Times New Roman" pitchFamily="18" charset="0"/>
                <a:cs typeface="Times New Roman" pitchFamily="18" charset="0"/>
              </a:rPr>
              <a:t>as the principle subject of international </a:t>
            </a:r>
            <a:r>
              <a:rPr lang="en-US" sz="2700" i="1" dirty="0" smtClean="0">
                <a:solidFill>
                  <a:schemeClr val="bg2">
                    <a:lumMod val="10000"/>
                  </a:schemeClr>
                </a:solidFill>
                <a:latin typeface="Times New Roman" pitchFamily="18" charset="0"/>
                <a:cs typeface="Times New Roman" pitchFamily="18" charset="0"/>
              </a:rPr>
              <a:t>law:</a:t>
            </a:r>
            <a:endParaRPr lang="en-US" sz="2700" i="1" dirty="0">
              <a:solidFill>
                <a:schemeClr val="bg2">
                  <a:lumMod val="1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995412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599" y="2362200"/>
            <a:ext cx="8001001" cy="3763963"/>
          </a:xfrm>
        </p:spPr>
        <p:txBody>
          <a:bodyPr>
            <a:normAutofit fontScale="92500" lnSpcReduction="10000"/>
          </a:bodyPr>
          <a:lstStyle/>
          <a:p>
            <a:pPr marL="0" indent="0" algn="just">
              <a:buNone/>
            </a:pPr>
            <a:r>
              <a:rPr lang="en-US" dirty="0">
                <a:solidFill>
                  <a:schemeClr val="bg2">
                    <a:lumMod val="10000"/>
                  </a:schemeClr>
                </a:solidFill>
                <a:latin typeface="Times New Roman" pitchFamily="18" charset="0"/>
                <a:cs typeface="Times New Roman" pitchFamily="18" charset="0"/>
              </a:rPr>
              <a:t>State is considered as the principle of international law, because:</a:t>
            </a:r>
          </a:p>
          <a:p>
            <a:pPr algn="just"/>
            <a:endParaRPr lang="en-US" dirty="0">
              <a:solidFill>
                <a:schemeClr val="bg2">
                  <a:lumMod val="10000"/>
                </a:schemeClr>
              </a:solidFill>
              <a:latin typeface="Times New Roman" pitchFamily="18" charset="0"/>
              <a:cs typeface="Times New Roman" pitchFamily="18" charset="0"/>
            </a:endParaRPr>
          </a:p>
          <a:p>
            <a:pPr marL="514350" indent="-514350" algn="just">
              <a:buFont typeface="+mj-lt"/>
              <a:buAutoNum type="romanLcPeriod"/>
            </a:pPr>
            <a:r>
              <a:rPr lang="en-US" dirty="0" smtClean="0">
                <a:solidFill>
                  <a:schemeClr val="bg2">
                    <a:lumMod val="10000"/>
                  </a:schemeClr>
                </a:solidFill>
                <a:latin typeface="Times New Roman" pitchFamily="18" charset="0"/>
                <a:cs typeface="Times New Roman" pitchFamily="18" charset="0"/>
              </a:rPr>
              <a:t>Sovereignty </a:t>
            </a:r>
            <a:r>
              <a:rPr lang="en-US" dirty="0">
                <a:solidFill>
                  <a:schemeClr val="bg2">
                    <a:lumMod val="10000"/>
                  </a:schemeClr>
                </a:solidFill>
                <a:latin typeface="Times New Roman" pitchFamily="18" charset="0"/>
                <a:cs typeface="Times New Roman" pitchFamily="18" charset="0"/>
              </a:rPr>
              <a:t>is the core content of a state which helps the state to build inter-state relations.</a:t>
            </a:r>
          </a:p>
          <a:p>
            <a:pPr marL="514350" indent="-514350" algn="just">
              <a:buFont typeface="+mj-lt"/>
              <a:buAutoNum type="romanLcPeriod"/>
            </a:pPr>
            <a:r>
              <a:rPr lang="en-US" dirty="0" smtClean="0">
                <a:solidFill>
                  <a:schemeClr val="bg2">
                    <a:lumMod val="10000"/>
                  </a:schemeClr>
                </a:solidFill>
                <a:latin typeface="Times New Roman" pitchFamily="18" charset="0"/>
                <a:cs typeface="Times New Roman" pitchFamily="18" charset="0"/>
              </a:rPr>
              <a:t>Treaties</a:t>
            </a:r>
            <a:r>
              <a:rPr lang="en-US" dirty="0">
                <a:solidFill>
                  <a:schemeClr val="bg2">
                    <a:lumMod val="10000"/>
                  </a:schemeClr>
                </a:solidFill>
                <a:latin typeface="Times New Roman" pitchFamily="18" charset="0"/>
                <a:cs typeface="Times New Roman" pitchFamily="18" charset="0"/>
              </a:rPr>
              <a:t>, the main source of international law are executed by the states.</a:t>
            </a:r>
          </a:p>
          <a:p>
            <a:pPr marL="514350" indent="-514350" algn="just">
              <a:buFont typeface="+mj-lt"/>
              <a:buAutoNum type="romanLcPeriod"/>
            </a:pPr>
            <a:r>
              <a:rPr lang="en-US" dirty="0" smtClean="0">
                <a:solidFill>
                  <a:schemeClr val="bg2">
                    <a:lumMod val="10000"/>
                  </a:schemeClr>
                </a:solidFill>
                <a:latin typeface="Times New Roman" pitchFamily="18" charset="0"/>
                <a:cs typeface="Times New Roman" pitchFamily="18" charset="0"/>
              </a:rPr>
              <a:t>According </a:t>
            </a:r>
            <a:r>
              <a:rPr lang="en-US" dirty="0">
                <a:solidFill>
                  <a:schemeClr val="bg2">
                    <a:lumMod val="10000"/>
                  </a:schemeClr>
                </a:solidFill>
                <a:latin typeface="Times New Roman" pitchFamily="18" charset="0"/>
                <a:cs typeface="Times New Roman" pitchFamily="18" charset="0"/>
              </a:rPr>
              <a:t>to the Statute of ICJ, only states may be the parties in cases before the Court.</a:t>
            </a:r>
          </a:p>
          <a:p>
            <a:pPr marL="514350" indent="-514350" algn="just">
              <a:buFont typeface="+mj-lt"/>
              <a:buAutoNum type="romanLcPeriod"/>
            </a:pPr>
            <a:r>
              <a:rPr lang="en-US" dirty="0" smtClean="0">
                <a:solidFill>
                  <a:schemeClr val="bg2">
                    <a:lumMod val="10000"/>
                  </a:schemeClr>
                </a:solidFill>
                <a:latin typeface="Times New Roman" pitchFamily="18" charset="0"/>
                <a:cs typeface="Times New Roman" pitchFamily="18" charset="0"/>
              </a:rPr>
              <a:t>Rights </a:t>
            </a:r>
            <a:r>
              <a:rPr lang="en-US" dirty="0">
                <a:solidFill>
                  <a:schemeClr val="bg2">
                    <a:lumMod val="10000"/>
                  </a:schemeClr>
                </a:solidFill>
                <a:latin typeface="Times New Roman" pitchFamily="18" charset="0"/>
                <a:cs typeface="Times New Roman" pitchFamily="18" charset="0"/>
              </a:rPr>
              <a:t>and privileges created by international law are enjoyed, protected and followed by the states.</a:t>
            </a:r>
          </a:p>
          <a:p>
            <a:endParaRPr lang="en-US" dirty="0"/>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5412164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solidFill>
                  <a:schemeClr val="bg2">
                    <a:lumMod val="10000"/>
                  </a:schemeClr>
                </a:solidFill>
                <a:latin typeface="Times New Roman" pitchFamily="18" charset="0"/>
                <a:cs typeface="Times New Roman" pitchFamily="18" charset="0"/>
              </a:rPr>
              <a:t>Essential elements required to be a State:</a:t>
            </a:r>
          </a:p>
          <a:p>
            <a:pPr marL="0" indent="0">
              <a:buNone/>
            </a:pPr>
            <a:endParaRPr lang="en-US" dirty="0">
              <a:solidFill>
                <a:schemeClr val="bg2">
                  <a:lumMod val="10000"/>
                </a:schemeClr>
              </a:solidFill>
              <a:latin typeface="Times New Roman" pitchFamily="18" charset="0"/>
              <a:cs typeface="Times New Roman" pitchFamily="18" charset="0"/>
            </a:endParaRPr>
          </a:p>
          <a:p>
            <a:pPr>
              <a:buFont typeface="Wingdings" pitchFamily="2" charset="2"/>
              <a:buChar char="ü"/>
            </a:pPr>
            <a:r>
              <a:rPr lang="en-US" dirty="0" smtClean="0">
                <a:solidFill>
                  <a:schemeClr val="bg2">
                    <a:lumMod val="10000"/>
                  </a:schemeClr>
                </a:solidFill>
                <a:latin typeface="Times New Roman" pitchFamily="18" charset="0"/>
                <a:cs typeface="Times New Roman" pitchFamily="18" charset="0"/>
              </a:rPr>
              <a:t>A </a:t>
            </a:r>
            <a:r>
              <a:rPr lang="en-US" dirty="0">
                <a:solidFill>
                  <a:schemeClr val="bg2">
                    <a:lumMod val="10000"/>
                  </a:schemeClr>
                </a:solidFill>
                <a:latin typeface="Times New Roman" pitchFamily="18" charset="0"/>
                <a:cs typeface="Times New Roman" pitchFamily="18" charset="0"/>
              </a:rPr>
              <a:t>certain group of people or permanent population</a:t>
            </a:r>
          </a:p>
          <a:p>
            <a:pPr>
              <a:buFont typeface="Wingdings" pitchFamily="2" charset="2"/>
              <a:buChar char="ü"/>
            </a:pPr>
            <a:r>
              <a:rPr lang="en-US" dirty="0" smtClean="0">
                <a:solidFill>
                  <a:schemeClr val="bg2">
                    <a:lumMod val="10000"/>
                  </a:schemeClr>
                </a:solidFill>
                <a:latin typeface="Times New Roman" pitchFamily="18" charset="0"/>
                <a:cs typeface="Times New Roman" pitchFamily="18" charset="0"/>
              </a:rPr>
              <a:t>A </a:t>
            </a:r>
            <a:r>
              <a:rPr lang="en-US" dirty="0">
                <a:solidFill>
                  <a:schemeClr val="bg2">
                    <a:lumMod val="10000"/>
                  </a:schemeClr>
                </a:solidFill>
                <a:latin typeface="Times New Roman" pitchFamily="18" charset="0"/>
                <a:cs typeface="Times New Roman" pitchFamily="18" charset="0"/>
              </a:rPr>
              <a:t>defined territory</a:t>
            </a:r>
          </a:p>
          <a:p>
            <a:pPr>
              <a:buFont typeface="Wingdings" pitchFamily="2" charset="2"/>
              <a:buChar char="ü"/>
            </a:pPr>
            <a:r>
              <a:rPr lang="en-US" dirty="0" smtClean="0">
                <a:solidFill>
                  <a:schemeClr val="bg2">
                    <a:lumMod val="10000"/>
                  </a:schemeClr>
                </a:solidFill>
                <a:latin typeface="Times New Roman" pitchFamily="18" charset="0"/>
                <a:cs typeface="Times New Roman" pitchFamily="18" charset="0"/>
              </a:rPr>
              <a:t>Government</a:t>
            </a:r>
            <a:endParaRPr lang="en-US" dirty="0">
              <a:solidFill>
                <a:schemeClr val="bg2">
                  <a:lumMod val="10000"/>
                </a:schemeClr>
              </a:solidFill>
              <a:latin typeface="Times New Roman" pitchFamily="18" charset="0"/>
              <a:cs typeface="Times New Roman" pitchFamily="18" charset="0"/>
            </a:endParaRPr>
          </a:p>
          <a:p>
            <a:pPr>
              <a:buFont typeface="Wingdings" pitchFamily="2" charset="2"/>
              <a:buChar char="ü"/>
            </a:pPr>
            <a:r>
              <a:rPr lang="en-US" dirty="0" smtClean="0">
                <a:solidFill>
                  <a:schemeClr val="bg2">
                    <a:lumMod val="10000"/>
                  </a:schemeClr>
                </a:solidFill>
                <a:latin typeface="Times New Roman" pitchFamily="18" charset="0"/>
                <a:cs typeface="Times New Roman" pitchFamily="18" charset="0"/>
              </a:rPr>
              <a:t>Sovereignty</a:t>
            </a:r>
            <a:endParaRPr lang="en-US" dirty="0">
              <a:solidFill>
                <a:schemeClr val="bg2">
                  <a:lumMod val="10000"/>
                </a:schemeClr>
              </a:solidFill>
              <a:latin typeface="Times New Roman" pitchFamily="18" charset="0"/>
              <a:cs typeface="Times New Roman" pitchFamily="18" charset="0"/>
            </a:endParaRPr>
          </a:p>
          <a:p>
            <a:endParaRPr lang="en-US" dirty="0"/>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800344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586133" cy="3801533"/>
          </a:xfrm>
        </p:spPr>
        <p:txBody>
          <a:bodyPr/>
          <a:lstStyle/>
          <a:p>
            <a:r>
              <a:rPr lang="en-US" b="1" dirty="0">
                <a:solidFill>
                  <a:schemeClr val="bg2">
                    <a:lumMod val="10000"/>
                  </a:schemeClr>
                </a:solidFill>
                <a:latin typeface="Times New Roman" pitchFamily="18" charset="0"/>
                <a:cs typeface="Times New Roman" pitchFamily="18" charset="0"/>
              </a:rPr>
              <a:t>Relevant Case:</a:t>
            </a:r>
          </a:p>
          <a:p>
            <a:pPr marL="0" indent="0">
              <a:buNone/>
            </a:pPr>
            <a:endParaRPr lang="en-US" dirty="0" smtClean="0">
              <a:solidFill>
                <a:schemeClr val="bg2">
                  <a:lumMod val="10000"/>
                </a:schemeClr>
              </a:solidFill>
              <a:latin typeface="Times New Roman" pitchFamily="18" charset="0"/>
              <a:cs typeface="Times New Roman" pitchFamily="18" charset="0"/>
            </a:endParaRPr>
          </a:p>
          <a:p>
            <a:pPr marL="0" indent="0">
              <a:buNone/>
            </a:pPr>
            <a:r>
              <a:rPr lang="en-US" i="1" dirty="0" err="1" smtClean="0">
                <a:solidFill>
                  <a:schemeClr val="bg2">
                    <a:lumMod val="10000"/>
                  </a:schemeClr>
                </a:solidFill>
                <a:latin typeface="Times New Roman" pitchFamily="18" charset="0"/>
                <a:cs typeface="Times New Roman" pitchFamily="18" charset="0"/>
              </a:rPr>
              <a:t>Tinoco</a:t>
            </a:r>
            <a:r>
              <a:rPr lang="en-US" i="1" dirty="0" smtClean="0">
                <a:solidFill>
                  <a:schemeClr val="bg2">
                    <a:lumMod val="10000"/>
                  </a:schemeClr>
                </a:solidFill>
                <a:latin typeface="Times New Roman" pitchFamily="18" charset="0"/>
                <a:cs typeface="Times New Roman" pitchFamily="18" charset="0"/>
              </a:rPr>
              <a:t> </a:t>
            </a:r>
            <a:r>
              <a:rPr lang="en-US" i="1" dirty="0">
                <a:solidFill>
                  <a:schemeClr val="bg2">
                    <a:lumMod val="10000"/>
                  </a:schemeClr>
                </a:solidFill>
                <a:latin typeface="Times New Roman" pitchFamily="18" charset="0"/>
                <a:cs typeface="Times New Roman" pitchFamily="18" charset="0"/>
              </a:rPr>
              <a:t>Arbitration Case (UK Vs. Costa Rica, 1923</a:t>
            </a:r>
            <a:r>
              <a:rPr lang="en-US" i="1" dirty="0" smtClean="0">
                <a:solidFill>
                  <a:schemeClr val="bg2">
                    <a:lumMod val="10000"/>
                  </a:schemeClr>
                </a:solidFill>
                <a:latin typeface="Times New Roman" pitchFamily="18" charset="0"/>
                <a:cs typeface="Times New Roman" pitchFamily="18" charset="0"/>
              </a:rPr>
              <a:t>)</a:t>
            </a:r>
          </a:p>
          <a:p>
            <a:pPr marL="0" indent="0">
              <a:buNone/>
            </a:pPr>
            <a:endParaRPr lang="en-US" i="1" dirty="0">
              <a:solidFill>
                <a:schemeClr val="bg2">
                  <a:lumMod val="10000"/>
                </a:schemeClr>
              </a:solidFill>
              <a:latin typeface="Times New Roman" pitchFamily="18" charset="0"/>
              <a:cs typeface="Times New Roman" pitchFamily="18" charset="0"/>
            </a:endParaRPr>
          </a:p>
          <a:p>
            <a:pPr marL="0" indent="0" algn="just">
              <a:buNone/>
            </a:pPr>
            <a:r>
              <a:rPr lang="en-US" dirty="0" smtClean="0">
                <a:solidFill>
                  <a:schemeClr val="bg2">
                    <a:lumMod val="10000"/>
                  </a:schemeClr>
                </a:solidFill>
                <a:latin typeface="Times New Roman" pitchFamily="18" charset="0"/>
                <a:cs typeface="Times New Roman" pitchFamily="18" charset="0"/>
              </a:rPr>
              <a:t>“The </a:t>
            </a:r>
            <a:r>
              <a:rPr lang="en-US" dirty="0">
                <a:solidFill>
                  <a:schemeClr val="bg2">
                    <a:lumMod val="10000"/>
                  </a:schemeClr>
                </a:solidFill>
                <a:latin typeface="Times New Roman" pitchFamily="18" charset="0"/>
                <a:cs typeface="Times New Roman" pitchFamily="18" charset="0"/>
              </a:rPr>
              <a:t>contracts executed by an effective Government system will be devolved on its subsequent government and no matter whether the previous government was formed in a democratic or constitutional way</a:t>
            </a:r>
            <a:r>
              <a:rPr lang="en-US" dirty="0" smtClean="0">
                <a:solidFill>
                  <a:schemeClr val="bg2">
                    <a:lumMod val="10000"/>
                  </a:schemeClr>
                </a:solidFill>
                <a:latin typeface="Times New Roman" pitchFamily="18" charset="0"/>
                <a:cs typeface="Times New Roman" pitchFamily="18" charset="0"/>
              </a:rPr>
              <a:t>.”</a:t>
            </a:r>
            <a:endParaRPr lang="en-US" dirty="0">
              <a:solidFill>
                <a:schemeClr val="bg2">
                  <a:lumMod val="10000"/>
                </a:schemeClr>
              </a:solidFill>
              <a:latin typeface="Times New Roman" pitchFamily="18" charset="0"/>
              <a:cs typeface="Times New Roman" pitchFamily="18" charset="0"/>
            </a:endParaRPr>
          </a:p>
          <a:p>
            <a:endParaRPr lang="en-US" dirty="0"/>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1018554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2675467"/>
            <a:ext cx="8305801" cy="3450696"/>
          </a:xfrm>
        </p:spPr>
        <p:txBody>
          <a:bodyPr>
            <a:normAutofit lnSpcReduction="10000"/>
          </a:bodyPr>
          <a:lstStyle/>
          <a:p>
            <a:pPr marL="0" indent="0">
              <a:buNone/>
            </a:pPr>
            <a:r>
              <a:rPr lang="en-US" dirty="0">
                <a:solidFill>
                  <a:schemeClr val="bg2">
                    <a:lumMod val="10000"/>
                  </a:schemeClr>
                </a:solidFill>
                <a:latin typeface="Times New Roman" pitchFamily="18" charset="0"/>
                <a:cs typeface="Times New Roman" pitchFamily="18" charset="0"/>
              </a:rPr>
              <a:t>According to </a:t>
            </a:r>
            <a:r>
              <a:rPr lang="en-US" b="1" dirty="0">
                <a:solidFill>
                  <a:schemeClr val="bg2">
                    <a:lumMod val="10000"/>
                  </a:schemeClr>
                </a:solidFill>
                <a:latin typeface="Times New Roman" pitchFamily="18" charset="0"/>
                <a:cs typeface="Times New Roman" pitchFamily="18" charset="0"/>
              </a:rPr>
              <a:t>keelson</a:t>
            </a:r>
            <a:r>
              <a:rPr lang="en-US" dirty="0">
                <a:solidFill>
                  <a:schemeClr val="bg2">
                    <a:lumMod val="10000"/>
                  </a:schemeClr>
                </a:solidFill>
                <a:latin typeface="Times New Roman" pitchFamily="18" charset="0"/>
                <a:cs typeface="Times New Roman" pitchFamily="18" charset="0"/>
              </a:rPr>
              <a:t>, both state law and international law apply on individuals and the duties and rights of states are the duties and rights of man who compose it. </a:t>
            </a:r>
            <a:endParaRPr lang="en-US" dirty="0" smtClean="0">
              <a:solidFill>
                <a:schemeClr val="bg2">
                  <a:lumMod val="10000"/>
                </a:schemeClr>
              </a:solidFill>
              <a:latin typeface="Times New Roman" pitchFamily="18" charset="0"/>
              <a:cs typeface="Times New Roman" pitchFamily="18" charset="0"/>
            </a:endParaRPr>
          </a:p>
          <a:p>
            <a:pPr marL="0" indent="0">
              <a:buNone/>
            </a:pPr>
            <a:r>
              <a:rPr lang="en-US" dirty="0" smtClean="0">
                <a:solidFill>
                  <a:schemeClr val="bg2">
                    <a:lumMod val="10000"/>
                  </a:schemeClr>
                </a:solidFill>
                <a:latin typeface="Times New Roman" pitchFamily="18" charset="0"/>
                <a:cs typeface="Times New Roman" pitchFamily="18" charset="0"/>
              </a:rPr>
              <a:t>In </a:t>
            </a:r>
            <a:r>
              <a:rPr lang="en-US" dirty="0">
                <a:solidFill>
                  <a:schemeClr val="bg2">
                    <a:lumMod val="10000"/>
                  </a:schemeClr>
                </a:solidFill>
                <a:latin typeface="Times New Roman" pitchFamily="18" charset="0"/>
                <a:cs typeface="Times New Roman" pitchFamily="18" charset="0"/>
              </a:rPr>
              <a:t>present international law, individuals got </a:t>
            </a:r>
            <a:r>
              <a:rPr lang="en-US" dirty="0" smtClean="0">
                <a:solidFill>
                  <a:schemeClr val="bg2">
                    <a:lumMod val="10000"/>
                  </a:schemeClr>
                </a:solidFill>
                <a:latin typeface="Times New Roman" pitchFamily="18" charset="0"/>
                <a:cs typeface="Times New Roman" pitchFamily="18" charset="0"/>
              </a:rPr>
              <a:t>the </a:t>
            </a:r>
            <a:r>
              <a:rPr lang="en-US" dirty="0">
                <a:solidFill>
                  <a:schemeClr val="bg2">
                    <a:lumMod val="10000"/>
                  </a:schemeClr>
                </a:solidFill>
                <a:latin typeface="Times New Roman" pitchFamily="18" charset="0"/>
                <a:cs typeface="Times New Roman" pitchFamily="18" charset="0"/>
              </a:rPr>
              <a:t>recognition as a subject of international law.</a:t>
            </a:r>
          </a:p>
          <a:p>
            <a:pPr marL="0" indent="0">
              <a:buNone/>
            </a:pPr>
            <a:endParaRPr lang="en-US" dirty="0">
              <a:solidFill>
                <a:schemeClr val="bg2">
                  <a:lumMod val="10000"/>
                </a:schemeClr>
              </a:solidFill>
              <a:latin typeface="Times New Roman" pitchFamily="18" charset="0"/>
              <a:cs typeface="Times New Roman" pitchFamily="18" charset="0"/>
            </a:endParaRPr>
          </a:p>
          <a:p>
            <a:pPr marL="0" indent="0">
              <a:buNone/>
            </a:pPr>
            <a:r>
              <a:rPr lang="en-US" dirty="0">
                <a:solidFill>
                  <a:schemeClr val="bg2">
                    <a:lumMod val="10000"/>
                  </a:schemeClr>
                </a:solidFill>
                <a:latin typeface="Times New Roman" pitchFamily="18" charset="0"/>
                <a:cs typeface="Times New Roman" pitchFamily="18" charset="0"/>
              </a:rPr>
              <a:t>The development of individual law in the second half of the 20th century may be described as a move towards the creation of internal rights and duties of the individuals.</a:t>
            </a:r>
          </a:p>
          <a:p>
            <a:endParaRPr lang="en-US" dirty="0"/>
          </a:p>
        </p:txBody>
      </p:sp>
      <p:sp>
        <p:nvSpPr>
          <p:cNvPr id="3" name="Title 2"/>
          <p:cNvSpPr>
            <a:spLocks noGrp="1"/>
          </p:cNvSpPr>
          <p:nvPr>
            <p:ph type="title"/>
          </p:nvPr>
        </p:nvSpPr>
        <p:spPr/>
        <p:txBody>
          <a:bodyPr>
            <a:noAutofit/>
          </a:bodyPr>
          <a:lstStyle/>
          <a:p>
            <a:r>
              <a:rPr lang="en-US" sz="2800" dirty="0" smtClean="0"/>
              <a:t/>
            </a:r>
            <a:br>
              <a:rPr lang="en-US" sz="2800" dirty="0" smtClean="0"/>
            </a:br>
            <a:r>
              <a:rPr lang="en-US" sz="2800" dirty="0"/>
              <a:t/>
            </a:r>
            <a:br>
              <a:rPr lang="en-US" sz="2800" dirty="0"/>
            </a:br>
            <a:r>
              <a:rPr lang="en-US" sz="3600" b="1" dirty="0" smtClean="0">
                <a:latin typeface="Times New Roman" pitchFamily="18" charset="0"/>
                <a:cs typeface="Times New Roman" pitchFamily="18" charset="0"/>
              </a:rPr>
              <a:t>Individuals </a:t>
            </a:r>
            <a:r>
              <a:rPr lang="en-US" sz="2800" dirty="0"/>
              <a:t/>
            </a:r>
            <a:br>
              <a:rPr lang="en-US" sz="2800" dirty="0"/>
            </a:br>
            <a:r>
              <a:rPr lang="en-US" sz="2400" b="1" i="1" dirty="0" smtClean="0">
                <a:solidFill>
                  <a:schemeClr val="bg2">
                    <a:lumMod val="10000"/>
                  </a:schemeClr>
                </a:solidFill>
                <a:latin typeface="Times New Roman" pitchFamily="18" charset="0"/>
                <a:cs typeface="Times New Roman" pitchFamily="18" charset="0"/>
              </a:rPr>
              <a:t>as </a:t>
            </a:r>
            <a:r>
              <a:rPr lang="en-US" sz="2400" b="1" i="1" dirty="0">
                <a:solidFill>
                  <a:schemeClr val="bg2">
                    <a:lumMod val="10000"/>
                  </a:schemeClr>
                </a:solidFill>
                <a:latin typeface="Times New Roman" pitchFamily="18" charset="0"/>
                <a:cs typeface="Times New Roman" pitchFamily="18" charset="0"/>
              </a:rPr>
              <a:t>a subject of international law:</a:t>
            </a:r>
            <a:r>
              <a:rPr lang="en-US" sz="2800" dirty="0"/>
              <a:t/>
            </a:r>
            <a:br>
              <a:rPr lang="en-US" sz="2800" dirty="0"/>
            </a:br>
            <a:r>
              <a:rPr lang="en-US" sz="2800" dirty="0"/>
              <a:t/>
            </a:r>
            <a:br>
              <a:rPr lang="en-US" sz="2800" dirty="0"/>
            </a:br>
            <a:endParaRPr lang="en-US" sz="2800" dirty="0"/>
          </a:p>
        </p:txBody>
      </p:sp>
    </p:spTree>
    <p:extLst>
      <p:ext uri="{BB962C8B-B14F-4D97-AF65-F5344CB8AC3E}">
        <p14:creationId xmlns:p14="http://schemas.microsoft.com/office/powerpoint/2010/main" val="35522052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lgn="just">
              <a:buNone/>
            </a:pPr>
            <a:r>
              <a:rPr lang="en-US" dirty="0">
                <a:solidFill>
                  <a:schemeClr val="bg2">
                    <a:lumMod val="10000"/>
                  </a:schemeClr>
                </a:solidFill>
                <a:latin typeface="Times New Roman" pitchFamily="18" charset="0"/>
                <a:cs typeface="Times New Roman" pitchFamily="18" charset="0"/>
              </a:rPr>
              <a:t>With the adoption of international human rights catalogues such as the</a:t>
            </a:r>
          </a:p>
          <a:p>
            <a:pPr marL="0" indent="0" algn="just">
              <a:buNone/>
            </a:pPr>
            <a:endParaRPr lang="en-US" dirty="0">
              <a:solidFill>
                <a:schemeClr val="bg2">
                  <a:lumMod val="10000"/>
                </a:schemeClr>
              </a:solidFill>
              <a:latin typeface="Times New Roman" pitchFamily="18" charset="0"/>
              <a:cs typeface="Times New Roman" pitchFamily="18" charset="0"/>
            </a:endParaRPr>
          </a:p>
          <a:p>
            <a:pPr algn="just">
              <a:buFont typeface="Wingdings" pitchFamily="2" charset="2"/>
              <a:buChar char="ü"/>
            </a:pPr>
            <a:r>
              <a:rPr lang="en-US" dirty="0" smtClean="0">
                <a:solidFill>
                  <a:schemeClr val="bg2">
                    <a:lumMod val="10000"/>
                  </a:schemeClr>
                </a:solidFill>
                <a:latin typeface="Times New Roman" pitchFamily="18" charset="0"/>
                <a:cs typeface="Times New Roman" pitchFamily="18" charset="0"/>
              </a:rPr>
              <a:t>Universal </a:t>
            </a:r>
            <a:r>
              <a:rPr lang="en-US" dirty="0">
                <a:solidFill>
                  <a:schemeClr val="bg2">
                    <a:lumMod val="10000"/>
                  </a:schemeClr>
                </a:solidFill>
                <a:latin typeface="Times New Roman" pitchFamily="18" charset="0"/>
                <a:cs typeface="Times New Roman" pitchFamily="18" charset="0"/>
              </a:rPr>
              <a:t>Declaration of Human Rights (1948)</a:t>
            </a:r>
          </a:p>
          <a:p>
            <a:pPr algn="just">
              <a:buFont typeface="Wingdings" pitchFamily="2" charset="2"/>
              <a:buChar char="ü"/>
            </a:pPr>
            <a:r>
              <a:rPr lang="en-US" dirty="0" smtClean="0">
                <a:solidFill>
                  <a:schemeClr val="bg2">
                    <a:lumMod val="10000"/>
                  </a:schemeClr>
                </a:solidFill>
                <a:latin typeface="Times New Roman" pitchFamily="18" charset="0"/>
                <a:cs typeface="Times New Roman" pitchFamily="18" charset="0"/>
              </a:rPr>
              <a:t>International </a:t>
            </a:r>
            <a:r>
              <a:rPr lang="en-US" dirty="0">
                <a:solidFill>
                  <a:schemeClr val="bg2">
                    <a:lumMod val="10000"/>
                  </a:schemeClr>
                </a:solidFill>
                <a:latin typeface="Times New Roman" pitchFamily="18" charset="0"/>
                <a:cs typeface="Times New Roman" pitchFamily="18" charset="0"/>
              </a:rPr>
              <a:t>Covenant on Civil and Political Rights (1966)</a:t>
            </a:r>
          </a:p>
          <a:p>
            <a:pPr algn="just">
              <a:buFont typeface="Wingdings" pitchFamily="2" charset="2"/>
              <a:buChar char="ü"/>
            </a:pPr>
            <a:r>
              <a:rPr lang="en-US" dirty="0" smtClean="0">
                <a:solidFill>
                  <a:schemeClr val="bg2">
                    <a:lumMod val="10000"/>
                  </a:schemeClr>
                </a:solidFill>
                <a:latin typeface="Times New Roman" pitchFamily="18" charset="0"/>
                <a:cs typeface="Times New Roman" pitchFamily="18" charset="0"/>
              </a:rPr>
              <a:t>International </a:t>
            </a:r>
            <a:r>
              <a:rPr lang="en-US" dirty="0">
                <a:solidFill>
                  <a:schemeClr val="bg2">
                    <a:lumMod val="10000"/>
                  </a:schemeClr>
                </a:solidFill>
                <a:latin typeface="Times New Roman" pitchFamily="18" charset="0"/>
                <a:cs typeface="Times New Roman" pitchFamily="18" charset="0"/>
              </a:rPr>
              <a:t>Covenant on Economic, Social and Cultural Rights (1969)</a:t>
            </a:r>
          </a:p>
          <a:p>
            <a:pPr marL="0" indent="0" algn="just">
              <a:buNone/>
            </a:pPr>
            <a:endParaRPr lang="en-US" dirty="0">
              <a:solidFill>
                <a:schemeClr val="bg2">
                  <a:lumMod val="10000"/>
                </a:schemeClr>
              </a:solidFill>
              <a:latin typeface="Times New Roman" pitchFamily="18" charset="0"/>
              <a:cs typeface="Times New Roman" pitchFamily="18" charset="0"/>
            </a:endParaRPr>
          </a:p>
          <a:p>
            <a:pPr marL="0" indent="0" algn="just">
              <a:buNone/>
            </a:pPr>
            <a:r>
              <a:rPr lang="en-US" dirty="0">
                <a:solidFill>
                  <a:schemeClr val="bg2">
                    <a:lumMod val="10000"/>
                  </a:schemeClr>
                </a:solidFill>
                <a:latin typeface="Times New Roman" pitchFamily="18" charset="0"/>
                <a:cs typeface="Times New Roman" pitchFamily="18" charset="0"/>
              </a:rPr>
              <a:t>Led to the creation of individual rights on the international level.</a:t>
            </a:r>
          </a:p>
          <a:p>
            <a:endParaRPr lang="en-US" dirty="0"/>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6780875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269</TotalTime>
  <Words>1347</Words>
  <Application>Microsoft Office PowerPoint</Application>
  <PresentationFormat>On-screen Show (4:3)</PresentationFormat>
  <Paragraphs>124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Waveform</vt:lpstr>
      <vt:lpstr>Subjects of International Law</vt:lpstr>
      <vt:lpstr>PowerPoint Presentation</vt:lpstr>
      <vt:lpstr>PowerPoint Presentation</vt:lpstr>
      <vt:lpstr>State as the principle subject of international law:</vt:lpstr>
      <vt:lpstr>PowerPoint Presentation</vt:lpstr>
      <vt:lpstr>PowerPoint Presentation</vt:lpstr>
      <vt:lpstr>PowerPoint Presentation</vt:lpstr>
      <vt:lpstr>  Individuals  as a subject of international law:  </vt:lpstr>
      <vt:lpstr>PowerPoint Presentation</vt:lpstr>
      <vt:lpstr>PowerPoint Presentation</vt:lpstr>
      <vt:lpstr> Place of individuals under international law: </vt:lpstr>
      <vt:lpstr>PowerPoint Presentation</vt:lpstr>
      <vt:lpstr> International Organizations  as a subject of international law: </vt:lpstr>
      <vt:lpstr>PowerPoint Presentation</vt:lpstr>
      <vt:lpstr>PowerPoint Presentation</vt:lpstr>
      <vt:lpstr> Non-State Entities  as a subject of international law </vt:lpstr>
      <vt:lpstr>PowerPoint Presentation</vt:lpstr>
      <vt:lpstr>The position of other entities as a subject of international law</vt:lpstr>
      <vt:lpstr> Independent agencies created by international organizations: </vt:lpstr>
      <vt:lpstr>PowerPoint Presentation</vt:lpstr>
      <vt:lpstr>International Legal Personality: </vt:lpstr>
      <vt:lpstr> Full or Partial International Legal Personality: </vt:lpstr>
      <vt:lpstr>Original and Derived Subjects of International Law: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Subjects of International Law</dc:title>
  <dc:creator>Home</dc:creator>
  <cp:lastModifiedBy>Home</cp:lastModifiedBy>
  <cp:revision>14</cp:revision>
  <dcterms:created xsi:type="dcterms:W3CDTF">2021-10-07T16:02:23Z</dcterms:created>
  <dcterms:modified xsi:type="dcterms:W3CDTF">2021-10-11T03:44:05Z</dcterms:modified>
</cp:coreProperties>
</file>