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5" r:id="rId9"/>
    <p:sldId id="266" r:id="rId10"/>
    <p:sldId id="267" r:id="rId11"/>
    <p:sldId id="264"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4DBF42DF-B602-4968-8B88-4E8C0D41E539}" type="datetimeFigureOut">
              <a:rPr lang="en-US" smtClean="0"/>
              <a:t>1/19/2022</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BE2223F1-D55D-4D0B-A2B0-0E4D07137B51}" type="slidenum">
              <a:rPr lang="en-US" smtClean="0"/>
              <a:t>‹#›</a:t>
            </a:fld>
            <a:endParaRPr lang="en-US"/>
          </a:p>
        </p:txBody>
      </p:sp>
    </p:spTree>
    <p:extLst>
      <p:ext uri="{BB962C8B-B14F-4D97-AF65-F5344CB8AC3E}">
        <p14:creationId xmlns:p14="http://schemas.microsoft.com/office/powerpoint/2010/main" val="122421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BF42DF-B602-4968-8B88-4E8C0D41E53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223F1-D55D-4D0B-A2B0-0E4D07137B51}" type="slidenum">
              <a:rPr lang="en-US" smtClean="0"/>
              <a:t>‹#›</a:t>
            </a:fld>
            <a:endParaRPr lang="en-US"/>
          </a:p>
        </p:txBody>
      </p:sp>
    </p:spTree>
    <p:extLst>
      <p:ext uri="{BB962C8B-B14F-4D97-AF65-F5344CB8AC3E}">
        <p14:creationId xmlns:p14="http://schemas.microsoft.com/office/powerpoint/2010/main" val="3595471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BF42DF-B602-4968-8B88-4E8C0D41E53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223F1-D55D-4D0B-A2B0-0E4D07137B51}" type="slidenum">
              <a:rPr lang="en-US" smtClean="0"/>
              <a:t>‹#›</a:t>
            </a:fld>
            <a:endParaRPr lang="en-US"/>
          </a:p>
        </p:txBody>
      </p:sp>
    </p:spTree>
    <p:extLst>
      <p:ext uri="{BB962C8B-B14F-4D97-AF65-F5344CB8AC3E}">
        <p14:creationId xmlns:p14="http://schemas.microsoft.com/office/powerpoint/2010/main" val="366832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BF42DF-B602-4968-8B88-4E8C0D41E53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223F1-D55D-4D0B-A2B0-0E4D07137B51}" type="slidenum">
              <a:rPr lang="en-US" smtClean="0"/>
              <a:t>‹#›</a:t>
            </a:fld>
            <a:endParaRPr lang="en-US"/>
          </a:p>
        </p:txBody>
      </p:sp>
    </p:spTree>
    <p:extLst>
      <p:ext uri="{BB962C8B-B14F-4D97-AF65-F5344CB8AC3E}">
        <p14:creationId xmlns:p14="http://schemas.microsoft.com/office/powerpoint/2010/main" val="57685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BF42DF-B602-4968-8B88-4E8C0D41E53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223F1-D55D-4D0B-A2B0-0E4D07137B51}" type="slidenum">
              <a:rPr lang="en-US" smtClean="0"/>
              <a:t>‹#›</a:t>
            </a:fld>
            <a:endParaRPr lang="en-US"/>
          </a:p>
        </p:txBody>
      </p:sp>
    </p:spTree>
    <p:extLst>
      <p:ext uri="{BB962C8B-B14F-4D97-AF65-F5344CB8AC3E}">
        <p14:creationId xmlns:p14="http://schemas.microsoft.com/office/powerpoint/2010/main" val="285996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BF42DF-B602-4968-8B88-4E8C0D41E53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223F1-D55D-4D0B-A2B0-0E4D07137B51}" type="slidenum">
              <a:rPr lang="en-US" smtClean="0"/>
              <a:t>‹#›</a:t>
            </a:fld>
            <a:endParaRPr lang="en-US"/>
          </a:p>
        </p:txBody>
      </p:sp>
    </p:spTree>
    <p:extLst>
      <p:ext uri="{BB962C8B-B14F-4D97-AF65-F5344CB8AC3E}">
        <p14:creationId xmlns:p14="http://schemas.microsoft.com/office/powerpoint/2010/main" val="3265042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BF42DF-B602-4968-8B88-4E8C0D41E539}"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2223F1-D55D-4D0B-A2B0-0E4D07137B51}" type="slidenum">
              <a:rPr lang="en-US" smtClean="0"/>
              <a:t>‹#›</a:t>
            </a:fld>
            <a:endParaRPr lang="en-US"/>
          </a:p>
        </p:txBody>
      </p:sp>
    </p:spTree>
    <p:extLst>
      <p:ext uri="{BB962C8B-B14F-4D97-AF65-F5344CB8AC3E}">
        <p14:creationId xmlns:p14="http://schemas.microsoft.com/office/powerpoint/2010/main" val="1464726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BF42DF-B602-4968-8B88-4E8C0D41E539}"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2223F1-D55D-4D0B-A2B0-0E4D07137B51}" type="slidenum">
              <a:rPr lang="en-US" smtClean="0"/>
              <a:t>‹#›</a:t>
            </a:fld>
            <a:endParaRPr lang="en-US"/>
          </a:p>
        </p:txBody>
      </p:sp>
    </p:spTree>
    <p:extLst>
      <p:ext uri="{BB962C8B-B14F-4D97-AF65-F5344CB8AC3E}">
        <p14:creationId xmlns:p14="http://schemas.microsoft.com/office/powerpoint/2010/main" val="281272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BF42DF-B602-4968-8B88-4E8C0D41E539}"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2223F1-D55D-4D0B-A2B0-0E4D07137B51}" type="slidenum">
              <a:rPr lang="en-US" smtClean="0"/>
              <a:t>‹#›</a:t>
            </a:fld>
            <a:endParaRPr lang="en-US"/>
          </a:p>
        </p:txBody>
      </p:sp>
    </p:spTree>
    <p:extLst>
      <p:ext uri="{BB962C8B-B14F-4D97-AF65-F5344CB8AC3E}">
        <p14:creationId xmlns:p14="http://schemas.microsoft.com/office/powerpoint/2010/main" val="44003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4DBF42DF-B602-4968-8B88-4E8C0D41E53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E2223F1-D55D-4D0B-A2B0-0E4D07137B51}" type="slidenum">
              <a:rPr lang="en-US" smtClean="0"/>
              <a:t>‹#›</a:t>
            </a:fld>
            <a:endParaRPr lang="en-US"/>
          </a:p>
        </p:txBody>
      </p:sp>
    </p:spTree>
    <p:extLst>
      <p:ext uri="{BB962C8B-B14F-4D97-AF65-F5344CB8AC3E}">
        <p14:creationId xmlns:p14="http://schemas.microsoft.com/office/powerpoint/2010/main" val="564915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4DBF42DF-B602-4968-8B88-4E8C0D41E539}" type="datetimeFigureOut">
              <a:rPr lang="en-US" smtClean="0"/>
              <a:t>1/19/2022</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BE2223F1-D55D-4D0B-A2B0-0E4D07137B51}" type="slidenum">
              <a:rPr lang="en-US" smtClean="0"/>
              <a:t>‹#›</a:t>
            </a:fld>
            <a:endParaRPr lang="en-US"/>
          </a:p>
        </p:txBody>
      </p:sp>
    </p:spTree>
    <p:extLst>
      <p:ext uri="{BB962C8B-B14F-4D97-AF65-F5344CB8AC3E}">
        <p14:creationId xmlns:p14="http://schemas.microsoft.com/office/powerpoint/2010/main" val="49968200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4DBF42DF-B602-4968-8B88-4E8C0D41E539}" type="datetimeFigureOut">
              <a:rPr lang="en-US" smtClean="0"/>
              <a:t>1/19/2022</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BE2223F1-D55D-4D0B-A2B0-0E4D07137B51}" type="slidenum">
              <a:rPr lang="en-US" smtClean="0"/>
              <a:t>‹#›</a:t>
            </a:fld>
            <a:endParaRPr lang="en-US"/>
          </a:p>
        </p:txBody>
      </p:sp>
    </p:spTree>
    <p:extLst>
      <p:ext uri="{BB962C8B-B14F-4D97-AF65-F5344CB8AC3E}">
        <p14:creationId xmlns:p14="http://schemas.microsoft.com/office/powerpoint/2010/main" val="1143599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mage3.slideserve.com/5548827/basic-terms-l.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image3.slideserve.com/5548827/camera-distance-l.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image3.slideserve.com/5548827/camera-angles-l.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mage3.slideserve.com/5548827/mise-en-sc-ne-l.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26BD9-7B80-46E9-9B8F-33A81F0D6EF9}"/>
              </a:ext>
            </a:extLst>
          </p:cNvPr>
          <p:cNvSpPr>
            <a:spLocks noGrp="1"/>
          </p:cNvSpPr>
          <p:nvPr>
            <p:ph type="ctrTitle"/>
          </p:nvPr>
        </p:nvSpPr>
        <p:spPr/>
        <p:txBody>
          <a:bodyPr/>
          <a:lstStyle/>
          <a:p>
            <a:r>
              <a:rPr lang="en-US" dirty="0"/>
              <a:t>Chapter – 1</a:t>
            </a:r>
            <a:br>
              <a:rPr lang="en-US" dirty="0"/>
            </a:br>
            <a:r>
              <a:rPr lang="en-US" b="1" dirty="0"/>
              <a:t>Introduction to Film Studies</a:t>
            </a:r>
          </a:p>
        </p:txBody>
      </p:sp>
      <p:sp>
        <p:nvSpPr>
          <p:cNvPr id="3" name="Subtitle 2">
            <a:extLst>
              <a:ext uri="{FF2B5EF4-FFF2-40B4-BE49-F238E27FC236}">
                <a16:creationId xmlns:a16="http://schemas.microsoft.com/office/drawing/2014/main" id="{B03D0BA4-A74E-4FF8-B729-F7A2A854D361}"/>
              </a:ext>
            </a:extLst>
          </p:cNvPr>
          <p:cNvSpPr>
            <a:spLocks noGrp="1"/>
          </p:cNvSpPr>
          <p:nvPr>
            <p:ph type="subTitle" idx="1"/>
          </p:nvPr>
        </p:nvSpPr>
        <p:spPr>
          <a:xfrm>
            <a:off x="667512" y="4488024"/>
            <a:ext cx="10594537" cy="1599508"/>
          </a:xfrm>
        </p:spPr>
        <p:txBody>
          <a:bodyPr/>
          <a:lstStyle/>
          <a:p>
            <a:pPr algn="r"/>
            <a:r>
              <a:rPr lang="en-US" dirty="0"/>
              <a:t>Prepared by</a:t>
            </a:r>
          </a:p>
          <a:p>
            <a:pPr algn="r"/>
            <a:r>
              <a:rPr lang="en-US" dirty="0"/>
              <a:t>Sadia Mustafa </a:t>
            </a:r>
            <a:r>
              <a:rPr lang="en-US" dirty="0" err="1"/>
              <a:t>Sraboni</a:t>
            </a:r>
            <a:endParaRPr lang="en-US" dirty="0"/>
          </a:p>
        </p:txBody>
      </p:sp>
    </p:spTree>
    <p:extLst>
      <p:ext uri="{BB962C8B-B14F-4D97-AF65-F5344CB8AC3E}">
        <p14:creationId xmlns:p14="http://schemas.microsoft.com/office/powerpoint/2010/main" val="3253598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21142-D73E-416D-A296-565897C9944A}"/>
              </a:ext>
            </a:extLst>
          </p:cNvPr>
          <p:cNvSpPr>
            <a:spLocks noGrp="1"/>
          </p:cNvSpPr>
          <p:nvPr>
            <p:ph type="title"/>
          </p:nvPr>
        </p:nvSpPr>
        <p:spPr/>
        <p:txBody>
          <a:bodyPr/>
          <a:lstStyle/>
          <a:p>
            <a:r>
              <a:rPr lang="en-US" b="1" u="sng" dirty="0">
                <a:hlinkClick r:id="rId2" tooltip="basic terms"/>
              </a:rPr>
              <a:t>Basic Terms</a:t>
            </a:r>
            <a:endParaRPr lang="en-US" dirty="0"/>
          </a:p>
        </p:txBody>
      </p:sp>
      <p:sp>
        <p:nvSpPr>
          <p:cNvPr id="3" name="Content Placeholder 2">
            <a:extLst>
              <a:ext uri="{FF2B5EF4-FFF2-40B4-BE49-F238E27FC236}">
                <a16:creationId xmlns:a16="http://schemas.microsoft.com/office/drawing/2014/main" id="{6260CDF8-C0CE-41D5-A5A2-A90CC70A4608}"/>
              </a:ext>
            </a:extLst>
          </p:cNvPr>
          <p:cNvSpPr>
            <a:spLocks noGrp="1"/>
          </p:cNvSpPr>
          <p:nvPr>
            <p:ph idx="1"/>
          </p:nvPr>
        </p:nvSpPr>
        <p:spPr/>
        <p:txBody>
          <a:bodyPr/>
          <a:lstStyle/>
          <a:p>
            <a:pPr algn="just"/>
            <a:r>
              <a:rPr lang="en-US" dirty="0"/>
              <a:t>• </a:t>
            </a:r>
            <a:r>
              <a:rPr lang="en-US" b="1" dirty="0"/>
              <a:t>Shot:</a:t>
            </a:r>
            <a:r>
              <a:rPr lang="en-US" dirty="0"/>
              <a:t> A shot is the basic element of filmmaking—a piece of film run through the camera, exposed, and developed; an uninterrupted run of the camera; or an uninterrupted image on film. </a:t>
            </a:r>
          </a:p>
          <a:p>
            <a:pPr algn="just"/>
            <a:r>
              <a:rPr lang="en-US" dirty="0"/>
              <a:t>• </a:t>
            </a:r>
            <a:r>
              <a:rPr lang="en-US" b="1" dirty="0"/>
              <a:t>Scene:</a:t>
            </a:r>
            <a:r>
              <a:rPr lang="en-US" dirty="0"/>
              <a:t> While a shot is a unit of length or duration—a minimal unit of dramatic material, a scene is a longer unit, usually of several shots or more. </a:t>
            </a:r>
          </a:p>
          <a:p>
            <a:pPr algn="just"/>
            <a:r>
              <a:rPr lang="en-US" dirty="0"/>
              <a:t>• </a:t>
            </a:r>
            <a:r>
              <a:rPr lang="en-US" b="1" dirty="0"/>
              <a:t>Take:</a:t>
            </a:r>
            <a:r>
              <a:rPr lang="en-US" dirty="0"/>
              <a:t> a single recording of a shot. If the director doesn’t like something that occurs in Take 1, she may run the shot again by calling out “Take 2”—until she is ready to call “print!”</a:t>
            </a:r>
          </a:p>
        </p:txBody>
      </p:sp>
    </p:spTree>
    <p:extLst>
      <p:ext uri="{BB962C8B-B14F-4D97-AF65-F5344CB8AC3E}">
        <p14:creationId xmlns:p14="http://schemas.microsoft.com/office/powerpoint/2010/main" val="4195442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C0528-B764-464F-BBF8-8EC5D0CA0D5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9FD2C68-A33E-4147-A02C-BD64CC5386F9}"/>
              </a:ext>
            </a:extLst>
          </p:cNvPr>
          <p:cNvSpPr>
            <a:spLocks noGrp="1"/>
          </p:cNvSpPr>
          <p:nvPr>
            <p:ph idx="1"/>
          </p:nvPr>
        </p:nvSpPr>
        <p:spPr/>
        <p:txBody>
          <a:bodyPr/>
          <a:lstStyle/>
          <a:p>
            <a:pPr>
              <a:buFont typeface="Arial" panose="020B0604020202020204" pitchFamily="34" charset="0"/>
              <a:buChar char="•"/>
            </a:pPr>
            <a:r>
              <a:rPr lang="en-US" b="1" dirty="0"/>
              <a:t>Cut:</a:t>
            </a:r>
            <a:r>
              <a:rPr lang="en-US" dirty="0"/>
              <a:t> A cut is the basic element of film editing—an abrupt film transition from one sequence to another. The cut, dissolve and wipe serve as the three primary transitions. </a:t>
            </a:r>
          </a:p>
          <a:p>
            <a:pPr marL="0" indent="0">
              <a:buNone/>
            </a:pPr>
            <a:r>
              <a:rPr lang="en-US" dirty="0"/>
              <a:t>• </a:t>
            </a:r>
            <a:r>
              <a:rPr lang="en-US" b="1" dirty="0"/>
              <a:t>Dissolve:</a:t>
            </a:r>
            <a:r>
              <a:rPr lang="en-US" dirty="0"/>
              <a:t> moving gradually from one picture to another. Sometimes refers to a series of such transitions. </a:t>
            </a:r>
          </a:p>
          <a:p>
            <a:pPr marL="0" indent="0">
              <a:buNone/>
            </a:pPr>
            <a:r>
              <a:rPr lang="en-US" dirty="0"/>
              <a:t>• </a:t>
            </a:r>
            <a:r>
              <a:rPr lang="en-US" b="1" dirty="0"/>
              <a:t>Wipe:</a:t>
            </a:r>
            <a:r>
              <a:rPr lang="en-US" dirty="0"/>
              <a:t> one shot replaces another by traveling from one side of the frame to another or with a special shape. </a:t>
            </a:r>
          </a:p>
          <a:p>
            <a:pPr marL="0" indent="0">
              <a:buNone/>
            </a:pPr>
            <a:r>
              <a:rPr lang="en-US" dirty="0"/>
              <a:t>• </a:t>
            </a:r>
            <a:r>
              <a:rPr lang="en-US" b="1" dirty="0"/>
              <a:t>Fade:</a:t>
            </a:r>
            <a:r>
              <a:rPr lang="en-US" dirty="0"/>
              <a:t> The terms fade-out and fade-in are used to describe a transition to and from a blank image.</a:t>
            </a:r>
          </a:p>
          <a:p>
            <a:endParaRPr lang="en-US" dirty="0"/>
          </a:p>
        </p:txBody>
      </p:sp>
    </p:spTree>
    <p:extLst>
      <p:ext uri="{BB962C8B-B14F-4D97-AF65-F5344CB8AC3E}">
        <p14:creationId xmlns:p14="http://schemas.microsoft.com/office/powerpoint/2010/main" val="3769871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7AFA-8C4B-4D15-B4AF-3D4D80BA02A8}"/>
              </a:ext>
            </a:extLst>
          </p:cNvPr>
          <p:cNvSpPr>
            <a:spLocks noGrp="1"/>
          </p:cNvSpPr>
          <p:nvPr>
            <p:ph type="title"/>
          </p:nvPr>
        </p:nvSpPr>
        <p:spPr/>
        <p:txBody>
          <a:bodyPr/>
          <a:lstStyle/>
          <a:p>
            <a:r>
              <a:rPr lang="en-US" b="1" u="sng" dirty="0">
                <a:hlinkClick r:id="rId2" tooltip="camera distance"/>
              </a:rPr>
              <a:t>Camera Distance</a:t>
            </a:r>
            <a:endParaRPr lang="en-US" dirty="0"/>
          </a:p>
        </p:txBody>
      </p:sp>
      <p:sp>
        <p:nvSpPr>
          <p:cNvPr id="3" name="Content Placeholder 2">
            <a:extLst>
              <a:ext uri="{FF2B5EF4-FFF2-40B4-BE49-F238E27FC236}">
                <a16:creationId xmlns:a16="http://schemas.microsoft.com/office/drawing/2014/main" id="{491B4E2F-F51D-43AD-8454-E2C250285647}"/>
              </a:ext>
            </a:extLst>
          </p:cNvPr>
          <p:cNvSpPr>
            <a:spLocks noGrp="1"/>
          </p:cNvSpPr>
          <p:nvPr>
            <p:ph idx="1"/>
          </p:nvPr>
        </p:nvSpPr>
        <p:spPr/>
        <p:txBody>
          <a:bodyPr/>
          <a:lstStyle/>
          <a:p>
            <a:r>
              <a:rPr lang="en-US" dirty="0"/>
              <a:t>One way directors have of providing expression to each shot they film is to vary the distance between the camera and the subject being filmed. In general, the closer the camera is to the subject, the more emotional weight the subject gains: </a:t>
            </a:r>
          </a:p>
          <a:p>
            <a:r>
              <a:rPr lang="en-US" dirty="0"/>
              <a:t>• A CLOSE-UP is a shot that isolates an object in the image, making it appear relatively large. </a:t>
            </a:r>
          </a:p>
          <a:p>
            <a:r>
              <a:rPr lang="en-US" dirty="0"/>
              <a:t>• An EXTREME CLOSE-UP might be of the person’s eyes—or mouth—or nose—or any element isolated at very close range in the image. </a:t>
            </a:r>
          </a:p>
          <a:p>
            <a:r>
              <a:rPr lang="en-US" dirty="0"/>
              <a:t>• A MEDIUM SHOT appears to be taken from a medium distance; in terms of the human body, it’s from the waist up.</a:t>
            </a:r>
          </a:p>
        </p:txBody>
      </p:sp>
    </p:spTree>
    <p:extLst>
      <p:ext uri="{BB962C8B-B14F-4D97-AF65-F5344CB8AC3E}">
        <p14:creationId xmlns:p14="http://schemas.microsoft.com/office/powerpoint/2010/main" val="3799903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E5008-8CC3-4605-8392-64F522E047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0CC0F9-76CB-48DD-9B95-D08590A6D244}"/>
              </a:ext>
            </a:extLst>
          </p:cNvPr>
          <p:cNvSpPr>
            <a:spLocks noGrp="1"/>
          </p:cNvSpPr>
          <p:nvPr>
            <p:ph idx="1"/>
          </p:nvPr>
        </p:nvSpPr>
        <p:spPr/>
        <p:txBody>
          <a:bodyPr/>
          <a:lstStyle/>
          <a:p>
            <a:pPr>
              <a:buFont typeface="Arial" panose="020B0604020202020204" pitchFamily="34" charset="0"/>
              <a:buChar char="•"/>
            </a:pPr>
            <a:r>
              <a:rPr lang="en-US" dirty="0"/>
              <a:t>A THREEQUARTER SHOT takes in the human body from just below the knees. </a:t>
            </a:r>
          </a:p>
          <a:p>
            <a:pPr marL="0" indent="0">
              <a:buNone/>
            </a:pPr>
            <a:r>
              <a:rPr lang="en-US" dirty="0"/>
              <a:t>• A FULL SHOT is of the entire human body. </a:t>
            </a:r>
          </a:p>
          <a:p>
            <a:pPr marL="0" indent="0">
              <a:buNone/>
            </a:pPr>
            <a:r>
              <a:rPr lang="en-US" dirty="0"/>
              <a:t>• A LONG SHOT appears to be taken from a long distance. Remember: lenses are able to create the illusion of distance or closeness. </a:t>
            </a:r>
          </a:p>
          <a:p>
            <a:pPr marL="0" indent="0">
              <a:buNone/>
            </a:pPr>
            <a:r>
              <a:rPr lang="en-US" dirty="0"/>
              <a:t>• There are also EXTREME LONG SHOTS, which show the object or person at a vast distance surrounded by a great amount of the surrounding space.</a:t>
            </a:r>
          </a:p>
        </p:txBody>
      </p:sp>
    </p:spTree>
    <p:extLst>
      <p:ext uri="{BB962C8B-B14F-4D97-AF65-F5344CB8AC3E}">
        <p14:creationId xmlns:p14="http://schemas.microsoft.com/office/powerpoint/2010/main" val="1731089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C01DA-5A45-4880-AF71-648999802C2C}"/>
              </a:ext>
            </a:extLst>
          </p:cNvPr>
          <p:cNvSpPr>
            <a:spLocks noGrp="1"/>
          </p:cNvSpPr>
          <p:nvPr>
            <p:ph type="title"/>
          </p:nvPr>
        </p:nvSpPr>
        <p:spPr/>
        <p:txBody>
          <a:bodyPr/>
          <a:lstStyle/>
          <a:p>
            <a:r>
              <a:rPr lang="en-US" b="1" u="sng" dirty="0">
                <a:hlinkClick r:id="rId2" tooltip="camera angles"/>
              </a:rPr>
              <a:t>Camera Angles</a:t>
            </a:r>
            <a:endParaRPr lang="en-US" dirty="0"/>
          </a:p>
        </p:txBody>
      </p:sp>
      <p:sp>
        <p:nvSpPr>
          <p:cNvPr id="3" name="Content Placeholder 2">
            <a:extLst>
              <a:ext uri="{FF2B5EF4-FFF2-40B4-BE49-F238E27FC236}">
                <a16:creationId xmlns:a16="http://schemas.microsoft.com/office/drawing/2014/main" id="{F6A1E597-3FE0-4246-8ACA-42E7A3811D41}"/>
              </a:ext>
            </a:extLst>
          </p:cNvPr>
          <p:cNvSpPr>
            <a:spLocks noGrp="1"/>
          </p:cNvSpPr>
          <p:nvPr>
            <p:ph idx="1"/>
          </p:nvPr>
        </p:nvSpPr>
        <p:spPr/>
        <p:txBody>
          <a:bodyPr/>
          <a:lstStyle/>
          <a:p>
            <a:pPr algn="just"/>
            <a:r>
              <a:rPr lang="en-US" dirty="0"/>
              <a:t>In addition to subject-camera distance, directors employ different camera angles to provide expressive content to the subjects they film. When directors simply want to film a person or room or landscape from an angle that seems unobtrusive and normal (whatever the word normal actually means), they place the camera at the level of an adult’s eyes, which is to say five or six feet off the ground when the characters are standing, lower when they are seated. This, not surprisingly, is called an EYE LEVEL SHOT.</a:t>
            </a:r>
          </a:p>
          <a:p>
            <a:pPr algn="just"/>
            <a:r>
              <a:rPr lang="en-US" dirty="0"/>
              <a:t>When the director shoots his or her subjects from below, the result is a LOW-ANGLE SHOT; with a low-angle shot, the camera is in effect looking up at the subject. Typically, directors use low-angle shots to aggrandize their subjects. After all, “to look up to someone” means that you admire that person.</a:t>
            </a:r>
          </a:p>
          <a:p>
            <a:endParaRPr lang="en-US" dirty="0"/>
          </a:p>
        </p:txBody>
      </p:sp>
    </p:spTree>
    <p:extLst>
      <p:ext uri="{BB962C8B-B14F-4D97-AF65-F5344CB8AC3E}">
        <p14:creationId xmlns:p14="http://schemas.microsoft.com/office/powerpoint/2010/main" val="3630929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B3364-28B9-49D0-AE04-F6E1340B42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074B91-FBD3-4629-82D6-5147D99AF700}"/>
              </a:ext>
            </a:extLst>
          </p:cNvPr>
          <p:cNvSpPr>
            <a:spLocks noGrp="1"/>
          </p:cNvSpPr>
          <p:nvPr>
            <p:ph idx="1"/>
          </p:nvPr>
        </p:nvSpPr>
        <p:spPr/>
        <p:txBody>
          <a:bodyPr/>
          <a:lstStyle/>
          <a:p>
            <a:r>
              <a:rPr lang="en-US" dirty="0"/>
              <a:t>And when he or she shoots the subject from above, the result is a HIGH-ANGLE SHOT; the camera is looking down. High-angle shots, because they look down on the subject, are often used to subtly criticize the subject by making him or her seem slightly diminished, or to distance an audience emotionally from the character.</a:t>
            </a:r>
          </a:p>
          <a:p>
            <a:r>
              <a:rPr lang="en-US" dirty="0"/>
              <a:t>An extreme overhead shot, taken seemingly from the sky or ceiling and looking straight down on the subject, is known as a BIRD’S-EYE VIEW.</a:t>
            </a:r>
          </a:p>
          <a:p>
            <a:r>
              <a:rPr lang="en-US" dirty="0"/>
              <a:t>The terms close-up, low-angle shot, extreme long shot, and others assume that the camera is facing the subject squarely, and for the most part shots in feature films are indeed taken straight-on. But a camera can tilt laterally on its axis, too. When the camera tilts horizontally and/or vertically it’s called a DUTCH TILT or a canted angle.</a:t>
            </a:r>
          </a:p>
          <a:p>
            <a:endParaRPr lang="en-US" dirty="0"/>
          </a:p>
          <a:p>
            <a:endParaRPr lang="en-US" dirty="0"/>
          </a:p>
        </p:txBody>
      </p:sp>
    </p:spTree>
    <p:extLst>
      <p:ext uri="{BB962C8B-B14F-4D97-AF65-F5344CB8AC3E}">
        <p14:creationId xmlns:p14="http://schemas.microsoft.com/office/powerpoint/2010/main" val="3741441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660F-AD27-4B71-B1A8-3874504E7F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BCE9DEA-7297-4F1E-BC5D-EA501732F7AE}"/>
              </a:ext>
            </a:extLst>
          </p:cNvPr>
          <p:cNvSpPr>
            <a:spLocks noGrp="1"/>
          </p:cNvSpPr>
          <p:nvPr>
            <p:ph idx="1"/>
          </p:nvPr>
        </p:nvSpPr>
        <p:spPr/>
        <p:txBody>
          <a:bodyPr/>
          <a:lstStyle/>
          <a:p>
            <a:r>
              <a:rPr lang="en-US" dirty="0"/>
              <a:t>When a director sets up a TWO-SHOT, he or she creates a shot in which two people appear, generally in medium distance or closer, though of course there can be two-shots of a couple or other type of pair walking that would reveal more of their lower bodies. The point is that two-shots are dominated spatially by two people, making them ideal for conversations.</a:t>
            </a:r>
          </a:p>
          <a:p>
            <a:r>
              <a:rPr lang="en-US" dirty="0"/>
              <a:t>REVERSE-SHOT PATTERN:  an editing technique that records the interaction between two characters, usually a conversation, who are facing one another with one series of shots often taken over the shoulder of one character and another series of shots taken over the shoulder of the other character; note that the so-called reverse shot is not actually taken from the truly opposite angle, because such an angle would violate the 180° system.</a:t>
            </a:r>
          </a:p>
          <a:p>
            <a:endParaRPr lang="en-US" dirty="0"/>
          </a:p>
        </p:txBody>
      </p:sp>
    </p:spTree>
    <p:extLst>
      <p:ext uri="{BB962C8B-B14F-4D97-AF65-F5344CB8AC3E}">
        <p14:creationId xmlns:p14="http://schemas.microsoft.com/office/powerpoint/2010/main" val="4049375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0BB1-50FA-4EED-A6A9-F087DAFAFD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4EC1C0-BC18-4D48-BEC2-09221D01FA1F}"/>
              </a:ext>
            </a:extLst>
          </p:cNvPr>
          <p:cNvSpPr>
            <a:spLocks noGrp="1"/>
          </p:cNvSpPr>
          <p:nvPr>
            <p:ph idx="1"/>
          </p:nvPr>
        </p:nvSpPr>
        <p:spPr/>
        <p:txBody>
          <a:bodyPr/>
          <a:lstStyle/>
          <a:p>
            <a:r>
              <a:rPr lang="en-US" dirty="0"/>
              <a:t>A THREE-SHOT, of course, contains three people—not three people surrounded by a crowd, but three people who are framed in such a way as to constitute a distinct group.</a:t>
            </a:r>
          </a:p>
          <a:p>
            <a:r>
              <a:rPr lang="en-US" dirty="0"/>
              <a:t>Finally, a MASTER SHOT is a shot taken from a long distance that includes as much of the set or location as possible as well all the characters in the scene. For example, a scene set in a dining room could be filmed in master shot if the camera was placed so that it captured.</a:t>
            </a:r>
          </a:p>
          <a:p>
            <a:endParaRPr lang="en-US" dirty="0"/>
          </a:p>
        </p:txBody>
      </p:sp>
    </p:spTree>
    <p:extLst>
      <p:ext uri="{BB962C8B-B14F-4D97-AF65-F5344CB8AC3E}">
        <p14:creationId xmlns:p14="http://schemas.microsoft.com/office/powerpoint/2010/main" val="3198343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0E13B-10FF-4A49-9337-15B0DC86E915}"/>
              </a:ext>
            </a:extLst>
          </p:cNvPr>
          <p:cNvSpPr>
            <a:spLocks noGrp="1"/>
          </p:cNvSpPr>
          <p:nvPr>
            <p:ph type="title"/>
          </p:nvPr>
        </p:nvSpPr>
        <p:spPr/>
        <p:txBody>
          <a:bodyPr/>
          <a:lstStyle/>
          <a:p>
            <a:r>
              <a:rPr lang="en-US" b="1" u="sng" dirty="0">
                <a:solidFill>
                  <a:srgbClr val="0070C0"/>
                </a:solidFill>
              </a:rPr>
              <a:t>Perspective</a:t>
            </a:r>
          </a:p>
        </p:txBody>
      </p:sp>
      <p:sp>
        <p:nvSpPr>
          <p:cNvPr id="3" name="Content Placeholder 2">
            <a:extLst>
              <a:ext uri="{FF2B5EF4-FFF2-40B4-BE49-F238E27FC236}">
                <a16:creationId xmlns:a16="http://schemas.microsoft.com/office/drawing/2014/main" id="{42C79AD7-059F-46F5-A065-73A79DEFD18E}"/>
              </a:ext>
            </a:extLst>
          </p:cNvPr>
          <p:cNvSpPr>
            <a:spLocks noGrp="1"/>
          </p:cNvSpPr>
          <p:nvPr>
            <p:ph idx="1"/>
          </p:nvPr>
        </p:nvSpPr>
        <p:spPr/>
        <p:txBody>
          <a:bodyPr/>
          <a:lstStyle/>
          <a:p>
            <a:pPr lvl="0"/>
            <a:r>
              <a:rPr lang="en-US" b="1" dirty="0"/>
              <a:t>One-point perspective: </a:t>
            </a:r>
            <a:r>
              <a:rPr lang="en-US" dirty="0"/>
              <a:t>One vanishing point is typically used for roads, railway tracks, hallways, or buildings viewed so that the front is directly facing the viewer. from above (or below).</a:t>
            </a:r>
          </a:p>
          <a:p>
            <a:pPr lvl="0"/>
            <a:r>
              <a:rPr lang="en-US" b="1" dirty="0">
                <a:solidFill>
                  <a:schemeClr val="tx1"/>
                </a:solidFill>
              </a:rPr>
              <a:t>Two-point perspective: </a:t>
            </a:r>
            <a:r>
              <a:rPr lang="en-US" dirty="0"/>
              <a:t>Two-point perspective can be used to draw the same objects as one-point perspective, rotated: looking at the corner of a house, or looking at two forked roads shrink into the distance, for example</a:t>
            </a:r>
          </a:p>
          <a:p>
            <a:pPr lvl="0"/>
            <a:r>
              <a:rPr lang="en-US" b="1" dirty="0"/>
              <a:t>Three-point perspective:</a:t>
            </a:r>
            <a:r>
              <a:rPr lang="en-US" dirty="0"/>
              <a:t> Three-point perspective is usually used for buildings seen from above (or below). In addition to the two vanishing points from before, one for each wall, there is now one for how those walls recede into the ground or into the sky.</a:t>
            </a:r>
          </a:p>
          <a:p>
            <a:endParaRPr lang="en-US" dirty="0"/>
          </a:p>
        </p:txBody>
      </p:sp>
    </p:spTree>
    <p:extLst>
      <p:ext uri="{BB962C8B-B14F-4D97-AF65-F5344CB8AC3E}">
        <p14:creationId xmlns:p14="http://schemas.microsoft.com/office/powerpoint/2010/main" val="523017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9879C-3AAD-46A1-9C4E-0666C207EFC7}"/>
              </a:ext>
            </a:extLst>
          </p:cNvPr>
          <p:cNvSpPr>
            <a:spLocks noGrp="1"/>
          </p:cNvSpPr>
          <p:nvPr>
            <p:ph type="title"/>
          </p:nvPr>
        </p:nvSpPr>
        <p:spPr/>
        <p:txBody>
          <a:bodyPr/>
          <a:lstStyle/>
          <a:p>
            <a:r>
              <a:rPr lang="en-US" dirty="0"/>
              <a:t>What is Film studies ?</a:t>
            </a:r>
          </a:p>
        </p:txBody>
      </p:sp>
      <p:sp>
        <p:nvSpPr>
          <p:cNvPr id="3" name="Content Placeholder 2">
            <a:extLst>
              <a:ext uri="{FF2B5EF4-FFF2-40B4-BE49-F238E27FC236}">
                <a16:creationId xmlns:a16="http://schemas.microsoft.com/office/drawing/2014/main" id="{8B34FBB7-979B-48E3-A2F8-AD5A90A529F5}"/>
              </a:ext>
            </a:extLst>
          </p:cNvPr>
          <p:cNvSpPr>
            <a:spLocks noGrp="1"/>
          </p:cNvSpPr>
          <p:nvPr>
            <p:ph idx="1"/>
          </p:nvPr>
        </p:nvSpPr>
        <p:spPr/>
        <p:txBody>
          <a:bodyPr>
            <a:normAutofit fontScale="92500"/>
          </a:bodyPr>
          <a:lstStyle/>
          <a:p>
            <a:pPr algn="just"/>
            <a:r>
              <a:rPr lang="en-US" dirty="0"/>
              <a:t>Film studies is an academic discipline that deals with various theoretical, historical, and critical approaches to cinema as an art form and a medium. It is sometimes subsumed within media studies and is often compared to television studies.</a:t>
            </a:r>
          </a:p>
          <a:p>
            <a:pPr algn="just"/>
            <a:r>
              <a:rPr lang="en-US" dirty="0"/>
              <a:t>Film studies is an institutionalized academic discipline that focuses on the serious study of films, cinematic history and film culture and is majorly informed by film theory. Unlike what some people may believe, film studies is not concerned with filmmaking or the technicalities of film production itself but is rather focused on studying cinema the way one would with art or literature. It involves not just analyzing the content of a film, but also looking into its form, the narrative, technique, stylistic elements and the historical, socio-political, economic, and cultural aspects and context surrounding it. This article aims to provide an introduction to what the field entails by delving into its history and further looking into some of the major concepts involved.</a:t>
            </a:r>
          </a:p>
        </p:txBody>
      </p:sp>
    </p:spTree>
    <p:extLst>
      <p:ext uri="{BB962C8B-B14F-4D97-AF65-F5344CB8AC3E}">
        <p14:creationId xmlns:p14="http://schemas.microsoft.com/office/powerpoint/2010/main" val="350634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6588-3A14-4B6F-9386-9816F4944B2E}"/>
              </a:ext>
            </a:extLst>
          </p:cNvPr>
          <p:cNvSpPr>
            <a:spLocks noGrp="1"/>
          </p:cNvSpPr>
          <p:nvPr>
            <p:ph type="title"/>
          </p:nvPr>
        </p:nvSpPr>
        <p:spPr/>
        <p:txBody>
          <a:bodyPr/>
          <a:lstStyle/>
          <a:p>
            <a:r>
              <a:rPr lang="en-US" dirty="0"/>
              <a:t>Modern film studies</a:t>
            </a:r>
          </a:p>
        </p:txBody>
      </p:sp>
      <p:sp>
        <p:nvSpPr>
          <p:cNvPr id="3" name="Content Placeholder 2">
            <a:extLst>
              <a:ext uri="{FF2B5EF4-FFF2-40B4-BE49-F238E27FC236}">
                <a16:creationId xmlns:a16="http://schemas.microsoft.com/office/drawing/2014/main" id="{5207E747-9A49-4B4F-93DF-F9AE4A47DCAE}"/>
              </a:ext>
            </a:extLst>
          </p:cNvPr>
          <p:cNvSpPr>
            <a:spLocks noGrp="1"/>
          </p:cNvSpPr>
          <p:nvPr>
            <p:ph idx="1"/>
          </p:nvPr>
        </p:nvSpPr>
        <p:spPr/>
        <p:txBody>
          <a:bodyPr/>
          <a:lstStyle/>
          <a:p>
            <a:pPr algn="just"/>
            <a:r>
              <a:rPr lang="en-US" dirty="0"/>
              <a:t>Today film studies exists worldwide as a discipline with specific schools dedicated to it. The aspects of film studies have grown to encompass numerous methods for teaching history, culture and society. Although each institution has the power to form the study material, students are usually expected to grasp a knowledge of conceptual shifts in film, a vocabulary for the analysis of film form and style, a sense of ideological dimensions of film, and an awareness of extra textual domains and possible direction of film in the future. Universities offer their students a course in the field of film analysis to critically engage with the production of films which also allows the students to take part in research and seminars of specialized topics to enhance their critical abilities.</a:t>
            </a:r>
          </a:p>
        </p:txBody>
      </p:sp>
    </p:spTree>
    <p:extLst>
      <p:ext uri="{BB962C8B-B14F-4D97-AF65-F5344CB8AC3E}">
        <p14:creationId xmlns:p14="http://schemas.microsoft.com/office/powerpoint/2010/main" val="1915868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B2655-E5D3-4F40-AC25-190C10FB971B}"/>
              </a:ext>
            </a:extLst>
          </p:cNvPr>
          <p:cNvSpPr>
            <a:spLocks noGrp="1"/>
          </p:cNvSpPr>
          <p:nvPr>
            <p:ph type="title"/>
          </p:nvPr>
        </p:nvSpPr>
        <p:spPr/>
        <p:txBody>
          <a:bodyPr/>
          <a:lstStyle/>
          <a:p>
            <a:r>
              <a:rPr lang="en-US" dirty="0"/>
              <a:t>Common curriculum</a:t>
            </a:r>
          </a:p>
        </p:txBody>
      </p:sp>
      <p:sp>
        <p:nvSpPr>
          <p:cNvPr id="3" name="Content Placeholder 2">
            <a:extLst>
              <a:ext uri="{FF2B5EF4-FFF2-40B4-BE49-F238E27FC236}">
                <a16:creationId xmlns:a16="http://schemas.microsoft.com/office/drawing/2014/main" id="{A236B316-0755-4E0E-A85B-CAA9032E412F}"/>
              </a:ext>
            </a:extLst>
          </p:cNvPr>
          <p:cNvSpPr>
            <a:spLocks noGrp="1"/>
          </p:cNvSpPr>
          <p:nvPr>
            <p:ph idx="1"/>
          </p:nvPr>
        </p:nvSpPr>
        <p:spPr/>
        <p:txBody>
          <a:bodyPr>
            <a:normAutofit fontScale="92500" lnSpcReduction="20000"/>
          </a:bodyPr>
          <a:lstStyle/>
          <a:p>
            <a:pPr marL="457200" lvl="0" indent="-457200">
              <a:buFont typeface="+mj-lt"/>
              <a:buAutoNum type="arabicPeriod"/>
            </a:pPr>
            <a:r>
              <a:rPr lang="en-US" dirty="0"/>
              <a:t>Introduction to film studies</a:t>
            </a:r>
          </a:p>
          <a:p>
            <a:pPr marL="457200" lvl="0" indent="-457200">
              <a:buFont typeface="+mj-lt"/>
              <a:buAutoNum type="arabicPeriod"/>
            </a:pPr>
            <a:r>
              <a:rPr lang="en-US" dirty="0"/>
              <a:t>Modes of film studies</a:t>
            </a:r>
          </a:p>
          <a:p>
            <a:pPr marL="457200" lvl="0" indent="-457200">
              <a:buFont typeface="+mj-lt"/>
              <a:buAutoNum type="arabicPeriod"/>
            </a:pPr>
            <a:r>
              <a:rPr lang="en-US" dirty="0"/>
              <a:t>Close analysis of film</a:t>
            </a:r>
          </a:p>
          <a:p>
            <a:pPr marL="457200" lvl="0" indent="-457200">
              <a:buFont typeface="+mj-lt"/>
              <a:buAutoNum type="arabicPeriod"/>
            </a:pPr>
            <a:r>
              <a:rPr lang="en-US" dirty="0"/>
              <a:t>History of film/media</a:t>
            </a:r>
          </a:p>
          <a:p>
            <a:pPr marL="457200" indent="-457200">
              <a:buFont typeface="+mj-lt"/>
              <a:buAutoNum type="arabicPeriod"/>
            </a:pPr>
            <a:r>
              <a:rPr lang="en-US" dirty="0"/>
              <a:t>Analysis with emphasis</a:t>
            </a:r>
          </a:p>
          <a:p>
            <a:pPr lvl="0"/>
            <a:r>
              <a:rPr lang="en-US" dirty="0"/>
              <a:t>                       -Attention to time period</a:t>
            </a:r>
          </a:p>
          <a:p>
            <a:pPr lvl="0"/>
            <a:r>
              <a:rPr lang="en-US" dirty="0"/>
              <a:t>                       -Attention to regional creation</a:t>
            </a:r>
          </a:p>
          <a:p>
            <a:pPr lvl="0"/>
            <a:r>
              <a:rPr lang="en-US" dirty="0"/>
              <a:t>                       -Attention to genre</a:t>
            </a:r>
          </a:p>
          <a:p>
            <a:pPr lvl="0"/>
            <a:r>
              <a:rPr lang="en-US" dirty="0"/>
              <a:t>                       -Attention to creators</a:t>
            </a:r>
          </a:p>
          <a:p>
            <a:pPr marL="0" lvl="0" indent="0">
              <a:buNone/>
            </a:pPr>
            <a:r>
              <a:rPr lang="en-US" dirty="0"/>
              <a:t>6.   Methods of film production</a:t>
            </a:r>
          </a:p>
          <a:p>
            <a:endParaRPr lang="en-US" dirty="0"/>
          </a:p>
        </p:txBody>
      </p:sp>
    </p:spTree>
    <p:extLst>
      <p:ext uri="{BB962C8B-B14F-4D97-AF65-F5344CB8AC3E}">
        <p14:creationId xmlns:p14="http://schemas.microsoft.com/office/powerpoint/2010/main" val="2079425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39742-53EE-48BD-A51B-D6D8F90C7B90}"/>
              </a:ext>
            </a:extLst>
          </p:cNvPr>
          <p:cNvSpPr>
            <a:spLocks noGrp="1"/>
          </p:cNvSpPr>
          <p:nvPr>
            <p:ph type="title"/>
          </p:nvPr>
        </p:nvSpPr>
        <p:spPr/>
        <p:txBody>
          <a:bodyPr/>
          <a:lstStyle/>
          <a:p>
            <a:r>
              <a:rPr lang="en-US" dirty="0"/>
              <a:t>Career opportunities</a:t>
            </a:r>
          </a:p>
        </p:txBody>
      </p:sp>
      <p:sp>
        <p:nvSpPr>
          <p:cNvPr id="3" name="Content Placeholder 2">
            <a:extLst>
              <a:ext uri="{FF2B5EF4-FFF2-40B4-BE49-F238E27FC236}">
                <a16:creationId xmlns:a16="http://schemas.microsoft.com/office/drawing/2014/main" id="{B03C6F2B-8722-4899-8A90-0ABD3328C23F}"/>
              </a:ext>
            </a:extLst>
          </p:cNvPr>
          <p:cNvSpPr>
            <a:spLocks noGrp="1"/>
          </p:cNvSpPr>
          <p:nvPr>
            <p:ph idx="1"/>
          </p:nvPr>
        </p:nvSpPr>
        <p:spPr/>
        <p:txBody>
          <a:bodyPr>
            <a:normAutofit/>
          </a:bodyPr>
          <a:lstStyle/>
          <a:p>
            <a:pPr>
              <a:buFont typeface="Arial" panose="020B0604020202020204" pitchFamily="34" charset="0"/>
              <a:buChar char="•"/>
            </a:pPr>
            <a:r>
              <a:rPr lang="en-US" dirty="0"/>
              <a:t>Broadcast presenter</a:t>
            </a:r>
          </a:p>
          <a:p>
            <a:pPr>
              <a:buFont typeface="Arial" panose="020B0604020202020204" pitchFamily="34" charset="0"/>
              <a:buChar char="•"/>
            </a:pPr>
            <a:r>
              <a:rPr lang="en-US" dirty="0"/>
              <a:t>Film director</a:t>
            </a:r>
          </a:p>
          <a:p>
            <a:pPr>
              <a:buFont typeface="Arial" panose="020B0604020202020204" pitchFamily="34" charset="0"/>
              <a:buChar char="•"/>
            </a:pPr>
            <a:r>
              <a:rPr lang="en-US" dirty="0"/>
              <a:t>Film/video editor</a:t>
            </a:r>
          </a:p>
          <a:p>
            <a:pPr>
              <a:buFont typeface="Arial" panose="020B0604020202020204" pitchFamily="34" charset="0"/>
              <a:buChar char="•"/>
            </a:pPr>
            <a:r>
              <a:rPr lang="en-US" dirty="0"/>
              <a:t>Production designer, theatre/television/film</a:t>
            </a:r>
          </a:p>
          <a:p>
            <a:pPr>
              <a:buFont typeface="Arial" panose="020B0604020202020204" pitchFamily="34" charset="0"/>
              <a:buChar char="•"/>
            </a:pPr>
            <a:r>
              <a:rPr lang="en-US" dirty="0" err="1"/>
              <a:t>Programme</a:t>
            </a:r>
            <a:r>
              <a:rPr lang="en-US" dirty="0"/>
              <a:t> researcher, broadcasting/film/video</a:t>
            </a:r>
          </a:p>
          <a:p>
            <a:pPr>
              <a:buFont typeface="Arial" panose="020B0604020202020204" pitchFamily="34" charset="0"/>
              <a:buChar char="•"/>
            </a:pPr>
            <a:r>
              <a:rPr lang="en-US" dirty="0"/>
              <a:t>Television camera operator</a:t>
            </a:r>
          </a:p>
          <a:p>
            <a:pPr>
              <a:buFont typeface="Arial" panose="020B0604020202020204" pitchFamily="34" charset="0"/>
              <a:buChar char="•"/>
            </a:pPr>
            <a:r>
              <a:rPr lang="en-US" dirty="0"/>
              <a:t>Television/film/video producer</a:t>
            </a:r>
          </a:p>
          <a:p>
            <a:pPr>
              <a:buFont typeface="Arial" panose="020B0604020202020204" pitchFamily="34" charset="0"/>
              <a:buChar char="•"/>
            </a:pPr>
            <a:r>
              <a:rPr lang="en-US" dirty="0"/>
              <a:t>Television production coordinator</a:t>
            </a:r>
          </a:p>
          <a:p>
            <a:endParaRPr lang="en-US" dirty="0"/>
          </a:p>
        </p:txBody>
      </p:sp>
    </p:spTree>
    <p:extLst>
      <p:ext uri="{BB962C8B-B14F-4D97-AF65-F5344CB8AC3E}">
        <p14:creationId xmlns:p14="http://schemas.microsoft.com/office/powerpoint/2010/main" val="2331660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1DA65-1CCD-47EF-8071-E355216707FA}"/>
              </a:ext>
            </a:extLst>
          </p:cNvPr>
          <p:cNvSpPr>
            <a:spLocks noGrp="1"/>
          </p:cNvSpPr>
          <p:nvPr>
            <p:ph type="title"/>
          </p:nvPr>
        </p:nvSpPr>
        <p:spPr/>
        <p:txBody>
          <a:bodyPr/>
          <a:lstStyle/>
          <a:p>
            <a:r>
              <a:rPr lang="en-US" dirty="0"/>
              <a:t>Career opportunities</a:t>
            </a:r>
          </a:p>
        </p:txBody>
      </p:sp>
      <p:sp>
        <p:nvSpPr>
          <p:cNvPr id="3" name="Content Placeholder 2">
            <a:extLst>
              <a:ext uri="{FF2B5EF4-FFF2-40B4-BE49-F238E27FC236}">
                <a16:creationId xmlns:a16="http://schemas.microsoft.com/office/drawing/2014/main" id="{6C7AD538-1272-45BB-B69D-4E1030F5F557}"/>
              </a:ext>
            </a:extLst>
          </p:cNvPr>
          <p:cNvSpPr>
            <a:spLocks noGrp="1"/>
          </p:cNvSpPr>
          <p:nvPr>
            <p:ph sz="half" idx="1"/>
          </p:nvPr>
        </p:nvSpPr>
        <p:spPr/>
        <p:txBody>
          <a:bodyPr>
            <a:normAutofit/>
          </a:bodyPr>
          <a:lstStyle/>
          <a:p>
            <a:r>
              <a:rPr lang="en-US" dirty="0"/>
              <a:t>Jobs where your degree would be useful include:</a:t>
            </a:r>
          </a:p>
          <a:p>
            <a:pPr lvl="0"/>
            <a:r>
              <a:rPr lang="en-US" dirty="0"/>
              <a:t>Advertising art director</a:t>
            </a:r>
          </a:p>
          <a:p>
            <a:pPr lvl="0"/>
            <a:r>
              <a:rPr lang="en-US" dirty="0"/>
              <a:t>Arts administrator</a:t>
            </a:r>
          </a:p>
          <a:p>
            <a:pPr lvl="0"/>
            <a:r>
              <a:rPr lang="en-US" dirty="0"/>
              <a:t>Community arts worker</a:t>
            </a:r>
          </a:p>
          <a:p>
            <a:pPr lvl="0"/>
            <a:r>
              <a:rPr lang="en-US" dirty="0"/>
              <a:t>Concept artist</a:t>
            </a:r>
          </a:p>
          <a:p>
            <a:pPr lvl="0"/>
            <a:r>
              <a:rPr lang="en-US" dirty="0"/>
              <a:t>Event manager</a:t>
            </a:r>
          </a:p>
          <a:p>
            <a:endParaRPr lang="en-US" dirty="0"/>
          </a:p>
        </p:txBody>
      </p:sp>
      <p:sp>
        <p:nvSpPr>
          <p:cNvPr id="4" name="Content Placeholder 3">
            <a:extLst>
              <a:ext uri="{FF2B5EF4-FFF2-40B4-BE49-F238E27FC236}">
                <a16:creationId xmlns:a16="http://schemas.microsoft.com/office/drawing/2014/main" id="{4281EE6C-B935-43F0-B3D9-03B81BF7E41A}"/>
              </a:ext>
            </a:extLst>
          </p:cNvPr>
          <p:cNvSpPr>
            <a:spLocks noGrp="1"/>
          </p:cNvSpPr>
          <p:nvPr>
            <p:ph sz="half" idx="2"/>
          </p:nvPr>
        </p:nvSpPr>
        <p:spPr>
          <a:xfrm>
            <a:off x="6011330" y="1998134"/>
            <a:ext cx="4663440" cy="3767328"/>
          </a:xfrm>
        </p:spPr>
        <p:txBody>
          <a:bodyPr/>
          <a:lstStyle/>
          <a:p>
            <a:pPr lvl="0"/>
            <a:r>
              <a:rPr lang="en-US" dirty="0"/>
              <a:t>Marketing executive</a:t>
            </a:r>
          </a:p>
          <a:p>
            <a:pPr lvl="0"/>
            <a:r>
              <a:rPr lang="en-US" dirty="0"/>
              <a:t>Public relations officer</a:t>
            </a:r>
          </a:p>
          <a:p>
            <a:pPr lvl="0"/>
            <a:r>
              <a:rPr lang="en-US" dirty="0"/>
              <a:t>Special effects technician</a:t>
            </a:r>
          </a:p>
          <a:p>
            <a:pPr lvl="0"/>
            <a:r>
              <a:rPr lang="en-US" dirty="0"/>
              <a:t>Talent agent</a:t>
            </a:r>
          </a:p>
          <a:p>
            <a:pPr lvl="0"/>
            <a:r>
              <a:rPr lang="en-US" dirty="0"/>
              <a:t>VFX artist</a:t>
            </a:r>
          </a:p>
          <a:p>
            <a:endParaRPr lang="en-US" dirty="0"/>
          </a:p>
        </p:txBody>
      </p:sp>
    </p:spTree>
    <p:extLst>
      <p:ext uri="{BB962C8B-B14F-4D97-AF65-F5344CB8AC3E}">
        <p14:creationId xmlns:p14="http://schemas.microsoft.com/office/powerpoint/2010/main" val="175338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76FBC-BABC-4905-A715-7627EBB8DABB}"/>
              </a:ext>
            </a:extLst>
          </p:cNvPr>
          <p:cNvSpPr>
            <a:spLocks noGrp="1"/>
          </p:cNvSpPr>
          <p:nvPr>
            <p:ph type="title"/>
          </p:nvPr>
        </p:nvSpPr>
        <p:spPr/>
        <p:txBody>
          <a:bodyPr/>
          <a:lstStyle/>
          <a:p>
            <a:r>
              <a:rPr lang="en-US" dirty="0"/>
              <a:t>What is Film?</a:t>
            </a:r>
          </a:p>
        </p:txBody>
      </p:sp>
      <p:sp>
        <p:nvSpPr>
          <p:cNvPr id="3" name="Content Placeholder 2">
            <a:extLst>
              <a:ext uri="{FF2B5EF4-FFF2-40B4-BE49-F238E27FC236}">
                <a16:creationId xmlns:a16="http://schemas.microsoft.com/office/drawing/2014/main" id="{DADB8349-1182-4F20-93F7-B5E0744B4A3A}"/>
              </a:ext>
            </a:extLst>
          </p:cNvPr>
          <p:cNvSpPr>
            <a:spLocks noGrp="1"/>
          </p:cNvSpPr>
          <p:nvPr>
            <p:ph idx="1"/>
          </p:nvPr>
        </p:nvSpPr>
        <p:spPr/>
        <p:txBody>
          <a:bodyPr/>
          <a:lstStyle/>
          <a:p>
            <a:pPr algn="just"/>
            <a:r>
              <a:rPr lang="en-US" dirty="0"/>
              <a:t>A film, also called a movie, motion picture or moving picture, is a work of visual art used to simulate experiences that communicate ideas, stories, perceptions, feelings, beauty, or atmosphere through the use of moving images. These images are generally accompanied by sound, and more rarely, other sensory stimulations.</a:t>
            </a:r>
            <a:r>
              <a:rPr lang="en-US" baseline="30000" dirty="0"/>
              <a:t> </a:t>
            </a:r>
            <a:r>
              <a:rPr lang="en-US" dirty="0"/>
              <a:t>The word "cinema", short for cinematography, is often used to refer to filmmaking and the film industry, and to the art form that is the result of it.</a:t>
            </a:r>
          </a:p>
          <a:p>
            <a:pPr algn="just"/>
            <a:r>
              <a:rPr lang="en-US" dirty="0"/>
              <a:t>The moving images of a film are created by photographing actual scenes with a motion-picture camera, by photographing drawings or miniature models using traditional animation techniques, by means of CGI and computer animation, or by a combination of some or all of these techniques, and other visual effects.</a:t>
            </a:r>
          </a:p>
          <a:p>
            <a:endParaRPr lang="en-US" dirty="0"/>
          </a:p>
        </p:txBody>
      </p:sp>
    </p:spTree>
    <p:extLst>
      <p:ext uri="{BB962C8B-B14F-4D97-AF65-F5344CB8AC3E}">
        <p14:creationId xmlns:p14="http://schemas.microsoft.com/office/powerpoint/2010/main" val="2012157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6AB2-B5BD-44A2-A65D-1E8AD95CF7A2}"/>
              </a:ext>
            </a:extLst>
          </p:cNvPr>
          <p:cNvSpPr>
            <a:spLocks noGrp="1"/>
          </p:cNvSpPr>
          <p:nvPr>
            <p:ph type="title"/>
          </p:nvPr>
        </p:nvSpPr>
        <p:spPr/>
        <p:txBody>
          <a:bodyPr/>
          <a:lstStyle/>
          <a:p>
            <a:r>
              <a:rPr lang="en-US" b="1" dirty="0">
                <a:solidFill>
                  <a:srgbClr val="0070C0"/>
                </a:solidFill>
              </a:rPr>
              <a:t>Key words about Film</a:t>
            </a:r>
          </a:p>
        </p:txBody>
      </p:sp>
      <p:sp>
        <p:nvSpPr>
          <p:cNvPr id="3" name="Content Placeholder 2">
            <a:extLst>
              <a:ext uri="{FF2B5EF4-FFF2-40B4-BE49-F238E27FC236}">
                <a16:creationId xmlns:a16="http://schemas.microsoft.com/office/drawing/2014/main" id="{0C6F2924-7871-420E-BC5C-FB5C37EA3158}"/>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5615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3740-B815-4E41-A709-1A6914552B00}"/>
              </a:ext>
            </a:extLst>
          </p:cNvPr>
          <p:cNvSpPr>
            <a:spLocks noGrp="1"/>
          </p:cNvSpPr>
          <p:nvPr>
            <p:ph type="title"/>
          </p:nvPr>
        </p:nvSpPr>
        <p:spPr/>
        <p:txBody>
          <a:bodyPr/>
          <a:lstStyle/>
          <a:p>
            <a:r>
              <a:rPr lang="en-US" b="1" u="sng" dirty="0">
                <a:hlinkClick r:id="rId2" tooltip="mise en sc ne"/>
              </a:rPr>
              <a:t>Mise-</a:t>
            </a:r>
            <a:r>
              <a:rPr lang="en-US" b="1" u="sng" dirty="0" err="1">
                <a:hlinkClick r:id="rId2" tooltip="mise en sc ne"/>
              </a:rPr>
              <a:t>en</a:t>
            </a:r>
            <a:r>
              <a:rPr lang="en-US" b="1" u="sng" dirty="0">
                <a:hlinkClick r:id="rId2" tooltip="mise en sc ne"/>
              </a:rPr>
              <a:t>-</a:t>
            </a:r>
            <a:r>
              <a:rPr lang="en-US" b="1" u="sng" dirty="0" err="1">
                <a:hlinkClick r:id="rId2" tooltip="mise en sc ne"/>
              </a:rPr>
              <a:t>scéne</a:t>
            </a:r>
            <a:endParaRPr lang="en-US" dirty="0"/>
          </a:p>
        </p:txBody>
      </p:sp>
      <p:sp>
        <p:nvSpPr>
          <p:cNvPr id="3" name="Content Placeholder 2">
            <a:extLst>
              <a:ext uri="{FF2B5EF4-FFF2-40B4-BE49-F238E27FC236}">
                <a16:creationId xmlns:a16="http://schemas.microsoft.com/office/drawing/2014/main" id="{DA28F894-1DF9-4F68-90C4-D8D72C2D567D}"/>
              </a:ext>
            </a:extLst>
          </p:cNvPr>
          <p:cNvSpPr>
            <a:spLocks noGrp="1"/>
          </p:cNvSpPr>
          <p:nvPr>
            <p:ph idx="1"/>
          </p:nvPr>
        </p:nvSpPr>
        <p:spPr/>
        <p:txBody>
          <a:bodyPr/>
          <a:lstStyle/>
          <a:p>
            <a:pPr algn="just"/>
            <a:r>
              <a:rPr lang="en-US" dirty="0"/>
              <a:t>• From the French, it was originally a stage (not screen) term that meant that which has been put into the scene or put onstage. • In cinema, mise-</a:t>
            </a:r>
            <a:r>
              <a:rPr lang="en-US" dirty="0" err="1"/>
              <a:t>en</a:t>
            </a:r>
            <a:r>
              <a:rPr lang="en-US" dirty="0"/>
              <a:t>-scene consists of all of the elements placed in front of the camera to be photographed: • figure behavior • meaning actors • their gestures • and their facial expressions • and the camera’s actions • and angles • and the cinematography. Settings props lighting costumes makeup</a:t>
            </a:r>
          </a:p>
        </p:txBody>
      </p:sp>
    </p:spTree>
    <p:extLst>
      <p:ext uri="{BB962C8B-B14F-4D97-AF65-F5344CB8AC3E}">
        <p14:creationId xmlns:p14="http://schemas.microsoft.com/office/powerpoint/2010/main" val="3488768637"/>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Metropolitan</Template>
  <TotalTime>206</TotalTime>
  <Words>1360</Words>
  <Application>Microsoft Office PowerPoint</Application>
  <PresentationFormat>Widescreen</PresentationFormat>
  <Paragraphs>77</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 Light</vt:lpstr>
      <vt:lpstr>Metropolitan</vt:lpstr>
      <vt:lpstr>Chapter – 1 Introduction to Film Studies</vt:lpstr>
      <vt:lpstr>What is Film studies ?</vt:lpstr>
      <vt:lpstr>Modern film studies</vt:lpstr>
      <vt:lpstr>Common curriculum</vt:lpstr>
      <vt:lpstr>Career opportunities</vt:lpstr>
      <vt:lpstr>Career opportunities</vt:lpstr>
      <vt:lpstr>What is Film?</vt:lpstr>
      <vt:lpstr>Key words about Film</vt:lpstr>
      <vt:lpstr>Mise-en-scéne</vt:lpstr>
      <vt:lpstr>Basic Terms</vt:lpstr>
      <vt:lpstr>PowerPoint Presentation</vt:lpstr>
      <vt:lpstr>Camera Distance</vt:lpstr>
      <vt:lpstr>PowerPoint Presentation</vt:lpstr>
      <vt:lpstr>Camera Angles</vt:lpstr>
      <vt:lpstr>PowerPoint Presentation</vt:lpstr>
      <vt:lpstr>PowerPoint Presentation</vt:lpstr>
      <vt:lpstr>PowerPoint Presentation</vt:lpstr>
      <vt:lpstr>Perspective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 1 Introduction to Film Studies</dc:title>
  <dc:creator>Sadia Mustafa</dc:creator>
  <cp:lastModifiedBy>Sadia Mustafa</cp:lastModifiedBy>
  <cp:revision>14</cp:revision>
  <dcterms:created xsi:type="dcterms:W3CDTF">2022-01-19T14:26:00Z</dcterms:created>
  <dcterms:modified xsi:type="dcterms:W3CDTF">2022-01-19T17:52:45Z</dcterms:modified>
</cp:coreProperties>
</file>