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93" r:id="rId32"/>
    <p:sldId id="287" r:id="rId33"/>
    <p:sldId id="294" r:id="rId34"/>
    <p:sldId id="295" r:id="rId35"/>
    <p:sldId id="296" r:id="rId36"/>
    <p:sldId id="288" r:id="rId37"/>
    <p:sldId id="289" r:id="rId38"/>
    <p:sldId id="297" r:id="rId39"/>
    <p:sldId id="290" r:id="rId40"/>
    <p:sldId id="291" r:id="rId41"/>
    <p:sldId id="292" r:id="rId42"/>
    <p:sldId id="298" r:id="rId43"/>
    <p:sldId id="299" r:id="rId44"/>
    <p:sldId id="300" r:id="rId45"/>
    <p:sldId id="301" r:id="rId46"/>
    <p:sldId id="303" r:id="rId47"/>
    <p:sldId id="304" r:id="rId48"/>
    <p:sldId id="305" r:id="rId49"/>
    <p:sldId id="306" r:id="rId50"/>
    <p:sldId id="307" r:id="rId51"/>
    <p:sldId id="308" r:id="rId52"/>
    <p:sldId id="309" r:id="rId53"/>
    <p:sldId id="310" r:id="rId54"/>
    <p:sldId id="311" r:id="rId55"/>
    <p:sldId id="313" r:id="rId56"/>
    <p:sldId id="316" r:id="rId57"/>
    <p:sldId id="318"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681" autoAdjust="0"/>
  </p:normalViewPr>
  <p:slideViewPr>
    <p:cSldViewPr snapToObjects="1">
      <p:cViewPr varScale="1">
        <p:scale>
          <a:sx n="79" d="100"/>
          <a:sy n="79" d="100"/>
        </p:scale>
        <p:origin x="157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40272EC3-EF5F-4DF8-8738-D3DC9487D403}" type="datetimeFigureOut">
              <a:rPr lang="en-US" smtClean="0"/>
              <a:pPr>
                <a:defRPr/>
              </a:pPr>
              <a:t>2/3/2022</a:t>
            </a:fld>
            <a:endParaRPr lang="en-US"/>
          </a:p>
        </p:txBody>
      </p:sp>
      <p:sp>
        <p:nvSpPr>
          <p:cNvPr id="5" name="Footer Placeholder 4"/>
          <p:cNvSpPr>
            <a:spLocks noGrp="1"/>
          </p:cNvSpPr>
          <p:nvPr>
            <p:ph type="ftr" sz="quarter" idx="11"/>
          </p:nvPr>
        </p:nvSpPr>
        <p:spPr>
          <a:xfrm>
            <a:off x="812805" y="6272785"/>
            <a:ext cx="4745736" cy="365125"/>
          </a:xfrm>
        </p:spPr>
        <p:txBody>
          <a:bodyPr/>
          <a:lstStyle/>
          <a:p>
            <a:endParaRPr lang="en-US"/>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DE526647-2C14-4AB8-BE14-B1EAE1EE74DA}" type="slidenum">
              <a:rPr lang="en-US" smtClean="0"/>
              <a:pPr/>
              <a:t>‹#›</a:t>
            </a:fld>
            <a:endParaRPr lang="en-US"/>
          </a:p>
        </p:txBody>
      </p:sp>
    </p:spTree>
    <p:extLst>
      <p:ext uri="{BB962C8B-B14F-4D97-AF65-F5344CB8AC3E}">
        <p14:creationId xmlns:p14="http://schemas.microsoft.com/office/powerpoint/2010/main" val="1787358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B0D1EF4E-BB78-4254-BCC1-E4273A85E172}" type="datetimeFigureOut">
              <a:rPr lang="en-US" smtClean="0"/>
              <a:pPr>
                <a:defRPr/>
              </a:pPr>
              <a:t>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C33F5D-2005-4245-8C75-FCDE4DD3F250}" type="slidenum">
              <a:rPr lang="en-US" smtClean="0"/>
              <a:pPr/>
              <a:t>‹#›</a:t>
            </a:fld>
            <a:endParaRPr lang="en-US"/>
          </a:p>
        </p:txBody>
      </p:sp>
    </p:spTree>
    <p:extLst>
      <p:ext uri="{BB962C8B-B14F-4D97-AF65-F5344CB8AC3E}">
        <p14:creationId xmlns:p14="http://schemas.microsoft.com/office/powerpoint/2010/main" val="258567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CF5FA0E6-04C4-468E-9FE7-5AD4A521A4DC}" type="datetimeFigureOut">
              <a:rPr lang="en-US" smtClean="0"/>
              <a:pPr>
                <a:defRPr/>
              </a:pPr>
              <a:t>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10D476-1AEC-4049-829B-54DAB321B4FC}" type="slidenum">
              <a:rPr lang="en-US" smtClean="0"/>
              <a:pPr/>
              <a:t>‹#›</a:t>
            </a:fld>
            <a:endParaRPr lang="en-US"/>
          </a:p>
        </p:txBody>
      </p:sp>
    </p:spTree>
    <p:extLst>
      <p:ext uri="{BB962C8B-B14F-4D97-AF65-F5344CB8AC3E}">
        <p14:creationId xmlns:p14="http://schemas.microsoft.com/office/powerpoint/2010/main" val="1929383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70FDBE29-0BFB-42A6-B13A-D0D40F4CEE5F}" type="datetimeFigureOut">
              <a:rPr lang="en-US" smtClean="0"/>
              <a:pPr>
                <a:defRPr/>
              </a:pPr>
              <a:t>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667044-7239-4A0D-B611-106E3916A848}" type="slidenum">
              <a:rPr lang="en-US" smtClean="0"/>
              <a:pPr/>
              <a:t>‹#›</a:t>
            </a:fld>
            <a:endParaRPr lang="en-US"/>
          </a:p>
        </p:txBody>
      </p:sp>
    </p:spTree>
    <p:extLst>
      <p:ext uri="{BB962C8B-B14F-4D97-AF65-F5344CB8AC3E}">
        <p14:creationId xmlns:p14="http://schemas.microsoft.com/office/powerpoint/2010/main" val="1906770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pPr>
              <a:defRPr/>
            </a:pPr>
            <a:fld id="{C187EAF9-C086-444C-92BD-9D61546A486B}" type="datetimeFigureOut">
              <a:rPr lang="en-US" smtClean="0"/>
              <a:pPr>
                <a:defRPr/>
              </a:pPr>
              <a:t>2/3/2022</a:t>
            </a:fld>
            <a:endParaRPr lang="en-US"/>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CC275BB4-2CD9-4DE3-A870-9CEB4EEDB765}" type="slidenum">
              <a:rPr lang="en-US" smtClean="0"/>
              <a:pPr/>
              <a:t>‹#›</a:t>
            </a:fld>
            <a:endParaRPr lang="en-US"/>
          </a:p>
        </p:txBody>
      </p:sp>
    </p:spTree>
    <p:extLst>
      <p:ext uri="{BB962C8B-B14F-4D97-AF65-F5344CB8AC3E}">
        <p14:creationId xmlns:p14="http://schemas.microsoft.com/office/powerpoint/2010/main" val="3509790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8E45C990-E66B-47AB-ABCA-6A12F9CB9DF9}" type="datetimeFigureOut">
              <a:rPr lang="en-US" smtClean="0"/>
              <a:pPr>
                <a:defRPr/>
              </a:pPr>
              <a:t>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A52216-0D37-499E-963B-CD79C0718C03}" type="slidenum">
              <a:rPr lang="en-US" smtClean="0"/>
              <a:pPr/>
              <a:t>‹#›</a:t>
            </a:fld>
            <a:endParaRPr lang="en-US"/>
          </a:p>
        </p:txBody>
      </p:sp>
    </p:spTree>
    <p:extLst>
      <p:ext uri="{BB962C8B-B14F-4D97-AF65-F5344CB8AC3E}">
        <p14:creationId xmlns:p14="http://schemas.microsoft.com/office/powerpoint/2010/main" val="3190112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1FB31057-D990-4375-91ED-14B419CA5C65}" type="datetimeFigureOut">
              <a:rPr lang="en-US" smtClean="0"/>
              <a:pPr>
                <a:defRPr/>
              </a:pPr>
              <a:t>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FA2A1C-A91B-4AFE-8BAA-40D8FD0AE5A4}" type="slidenum">
              <a:rPr lang="en-US" smtClean="0"/>
              <a:pPr/>
              <a:t>‹#›</a:t>
            </a:fld>
            <a:endParaRPr lang="en-US"/>
          </a:p>
        </p:txBody>
      </p:sp>
    </p:spTree>
    <p:extLst>
      <p:ext uri="{BB962C8B-B14F-4D97-AF65-F5344CB8AC3E}">
        <p14:creationId xmlns:p14="http://schemas.microsoft.com/office/powerpoint/2010/main" val="833376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pPr>
              <a:defRPr/>
            </a:pPr>
            <a:fld id="{CBFA47A0-B10E-4B0C-A07D-40A627EB6B8F}" type="datetimeFigureOut">
              <a:rPr lang="en-US" smtClean="0"/>
              <a:pPr>
                <a:defRPr/>
              </a:pPr>
              <a:t>2/3/2022</a:t>
            </a:fld>
            <a:endParaRPr lang="en-US"/>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a:p>
        </p:txBody>
      </p:sp>
      <p:sp>
        <p:nvSpPr>
          <p:cNvPr id="5" name="Slide Number Placeholder 4"/>
          <p:cNvSpPr>
            <a:spLocks noGrp="1"/>
          </p:cNvSpPr>
          <p:nvPr>
            <p:ph type="sldNum" sz="quarter" idx="12"/>
          </p:nvPr>
        </p:nvSpPr>
        <p:spPr/>
        <p:txBody>
          <a:bodyPr/>
          <a:lstStyle/>
          <a:p>
            <a:fld id="{140FC643-ED39-4921-AA97-76890295F4F2}" type="slidenum">
              <a:rPr lang="en-US" smtClean="0"/>
              <a:pPr/>
              <a:t>‹#›</a:t>
            </a:fld>
            <a:endParaRPr lang="en-US"/>
          </a:p>
        </p:txBody>
      </p:sp>
    </p:spTree>
    <p:extLst>
      <p:ext uri="{BB962C8B-B14F-4D97-AF65-F5344CB8AC3E}">
        <p14:creationId xmlns:p14="http://schemas.microsoft.com/office/powerpoint/2010/main" val="3145056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15A9C33-A30E-46D2-8733-A046C2C05204}" type="datetimeFigureOut">
              <a:rPr lang="en-US" smtClean="0"/>
              <a:pPr>
                <a:defRPr/>
              </a:pPr>
              <a:t>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F09133-EC24-4544-82DF-F1182454516C}" type="slidenum">
              <a:rPr lang="en-US" smtClean="0"/>
              <a:pPr/>
              <a:t>‹#›</a:t>
            </a:fld>
            <a:endParaRPr lang="en-US"/>
          </a:p>
        </p:txBody>
      </p:sp>
    </p:spTree>
    <p:extLst>
      <p:ext uri="{BB962C8B-B14F-4D97-AF65-F5344CB8AC3E}">
        <p14:creationId xmlns:p14="http://schemas.microsoft.com/office/powerpoint/2010/main" val="1073580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pPr>
              <a:defRPr/>
            </a:pPr>
            <a:fld id="{AF4C099B-7A31-468A-9ED1-7A558538FE30}" type="datetimeFigureOut">
              <a:rPr lang="en-US" smtClean="0"/>
              <a:pPr>
                <a:defRPr/>
              </a:pPr>
              <a:t>2/3/2022</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7F9ABF29-CCBB-464C-8410-2DEF6C395121}" type="slidenum">
              <a:rPr lang="en-US" smtClean="0"/>
              <a:pPr/>
              <a:t>‹#›</a:t>
            </a:fld>
            <a:endParaRPr lang="en-US"/>
          </a:p>
        </p:txBody>
      </p:sp>
    </p:spTree>
    <p:extLst>
      <p:ext uri="{BB962C8B-B14F-4D97-AF65-F5344CB8AC3E}">
        <p14:creationId xmlns:p14="http://schemas.microsoft.com/office/powerpoint/2010/main" val="642411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pPr>
              <a:defRPr/>
            </a:pPr>
            <a:fld id="{95AF14BE-DD5E-4936-AA34-063EED42CBB7}" type="datetimeFigureOut">
              <a:rPr lang="en-US" smtClean="0"/>
              <a:pPr>
                <a:defRPr/>
              </a:pPr>
              <a:t>2/3/2022</a:t>
            </a:fld>
            <a:endParaRPr lang="en-US"/>
          </a:p>
        </p:txBody>
      </p:sp>
      <p:sp>
        <p:nvSpPr>
          <p:cNvPr id="10" name="Slide Number Placeholder 9"/>
          <p:cNvSpPr>
            <a:spLocks noGrp="1"/>
          </p:cNvSpPr>
          <p:nvPr>
            <p:ph type="sldNum" sz="quarter" idx="12"/>
          </p:nvPr>
        </p:nvSpPr>
        <p:spPr/>
        <p:txBody>
          <a:bodyPr/>
          <a:lstStyle/>
          <a:p>
            <a:fld id="{1B7EE91D-B688-47CB-A122-8E92D7B87821}" type="slidenum">
              <a:rPr lang="en-US" smtClean="0"/>
              <a:pPr/>
              <a:t>‹#›</a:t>
            </a:fld>
            <a:endParaRPr lang="en-US"/>
          </a:p>
        </p:txBody>
      </p:sp>
    </p:spTree>
    <p:extLst>
      <p:ext uri="{BB962C8B-B14F-4D97-AF65-F5344CB8AC3E}">
        <p14:creationId xmlns:p14="http://schemas.microsoft.com/office/powerpoint/2010/main" val="3382584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pPr>
              <a:defRPr/>
            </a:pPr>
            <a:fld id="{0B1CD332-0E59-4546-9C5F-B730CC19DC5D}" type="datetimeFigureOut">
              <a:rPr lang="en-US" smtClean="0"/>
              <a:pPr>
                <a:defRPr/>
              </a:pPr>
              <a:t>2/3/2022</a:t>
            </a:fld>
            <a:endParaRPr lang="en-US"/>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64C18CD5-7BAD-4C44-9427-6563FC56FB88}" type="slidenum">
              <a:rPr lang="en-US" smtClean="0"/>
              <a:pPr/>
              <a:t>‹#›</a:t>
            </a:fld>
            <a:endParaRPr lang="en-US"/>
          </a:p>
        </p:txBody>
      </p:sp>
    </p:spTree>
    <p:extLst>
      <p:ext uri="{BB962C8B-B14F-4D97-AF65-F5344CB8AC3E}">
        <p14:creationId xmlns:p14="http://schemas.microsoft.com/office/powerpoint/2010/main" val="110069376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shutterstock.com/blog/exposure-what-is-shutter-speed"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youtube.com/watch?v=sqNfr7ISCgc"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youtube.com/watch?v=XH6vb55K4x4"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youtube.com/watch?v=O2kdLSWvXF0"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loc.gov/item/98500970" TargetMode="External"/><Relationship Id="rId2" Type="http://schemas.openxmlformats.org/officeDocument/2006/relationships/hyperlink" Target="http"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youtube.com/watch?v=Dc3ei1tsee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youtube.com/watch?v=-sa1MblIgE0"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hyperlink" Target="https://en.wikipedia.org/wiki/Kolkata" TargetMode="External"/><Relationship Id="rId3" Type="http://schemas.openxmlformats.org/officeDocument/2006/relationships/hyperlink" Target="https://en.wikipedia.org/wiki/Hiralal_Sen" TargetMode="External"/><Relationship Id="rId7" Type="http://schemas.openxmlformats.org/officeDocument/2006/relationships/hyperlink" Target="https://en.wikipedia.org/wiki/Minerva_Theatre,_Kolkata" TargetMode="External"/><Relationship Id="rId2" Type="http://schemas.openxmlformats.org/officeDocument/2006/relationships/hyperlink" Target="https://en.wikipedia.org/wiki/Paris" TargetMode="External"/><Relationship Id="rId1" Type="http://schemas.openxmlformats.org/officeDocument/2006/relationships/slideLayout" Target="../slideLayouts/slideLayout2.xml"/><Relationship Id="rId6" Type="http://schemas.openxmlformats.org/officeDocument/2006/relationships/hyperlink" Target="https://en.wikipedia.org/wiki/Star_Theatre,_Calcutta" TargetMode="External"/><Relationship Id="rId5" Type="http://schemas.openxmlformats.org/officeDocument/2006/relationships/hyperlink" Target="https://en.wikipedia.org/wiki/Royal_Bioscope_Company" TargetMode="External"/><Relationship Id="rId4" Type="http://schemas.openxmlformats.org/officeDocument/2006/relationships/hyperlink" Target="https://en.wikipedia.org/wiki/Victorian_era" TargetMode="External"/></Relationships>
</file>

<file path=ppt/slides/_rels/slide47.xml.rels><?xml version="1.0" encoding="UTF-8" standalone="yes"?>
<Relationships xmlns="http://schemas.openxmlformats.org/package/2006/relationships"><Relationship Id="rId8" Type="http://schemas.openxmlformats.org/officeDocument/2006/relationships/hyperlink" Target="https://en.wikipedia.org/wiki/Bilat_Ferat(1921)" TargetMode="External"/><Relationship Id="rId3" Type="http://schemas.openxmlformats.org/officeDocument/2006/relationships/hyperlink" Target="https://en.wikipedia.org/wiki/Billwamangal" TargetMode="External"/><Relationship Id="rId7" Type="http://schemas.openxmlformats.org/officeDocument/2006/relationships/hyperlink" Target="https://en.wikipedia.org/wiki/Rabindranath_Tagore" TargetMode="External"/><Relationship Id="rId2" Type="http://schemas.openxmlformats.org/officeDocument/2006/relationships/hyperlink" Target="https://en.wikipedia.org/wiki/Madan_Theatre" TargetMode="External"/><Relationship Id="rId1" Type="http://schemas.openxmlformats.org/officeDocument/2006/relationships/slideLayout" Target="../slideLayouts/slideLayout2.xml"/><Relationship Id="rId6" Type="http://schemas.openxmlformats.org/officeDocument/2006/relationships/hyperlink" Target="https://en.wikipedia.org/wiki/Dhirendra_Nath_Ganguly" TargetMode="External"/><Relationship Id="rId11" Type="http://schemas.openxmlformats.org/officeDocument/2006/relationships/hyperlink" Target="https://en.wikipedia.org/wiki/Amar_Choudhury" TargetMode="External"/><Relationship Id="rId5" Type="http://schemas.openxmlformats.org/officeDocument/2006/relationships/hyperlink" Target="https://en.wikipedia.org/wiki/Indo_British_Film_Co" TargetMode="External"/><Relationship Id="rId10" Type="http://schemas.openxmlformats.org/officeDocument/2006/relationships/hyperlink" Target="https://en.wikipedia.org/wiki/Talkie" TargetMode="External"/><Relationship Id="rId4" Type="http://schemas.openxmlformats.org/officeDocument/2006/relationships/hyperlink" Target="https://en.wikipedia.org/wiki/Nawab" TargetMode="External"/><Relationship Id="rId9" Type="http://schemas.openxmlformats.org/officeDocument/2006/relationships/hyperlink" Target="https://en.wikipedia.org/wiki/Jamai_Shashthi"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en.wikipedia.org/wiki/East_Bengal" TargetMode="External"/><Relationship Id="rId7" Type="http://schemas.openxmlformats.org/officeDocument/2006/relationships/hyperlink" Target="https://en.wikipedia.org/wiki/Nazir_Ahmed_(filmmaker)" TargetMode="External"/><Relationship Id="rId2" Type="http://schemas.openxmlformats.org/officeDocument/2006/relationships/hyperlink" Target="https://en.wikipedia.org/wiki/Partition_of_India" TargetMode="External"/><Relationship Id="rId1" Type="http://schemas.openxmlformats.org/officeDocument/2006/relationships/slideLayout" Target="../slideLayouts/slideLayout2.xml"/><Relationship Id="rId6" Type="http://schemas.openxmlformats.org/officeDocument/2006/relationships/hyperlink" Target="https://en.wikipedia.org/wiki/East_Pakistan" TargetMode="External"/><Relationship Id="rId5" Type="http://schemas.openxmlformats.org/officeDocument/2006/relationships/hyperlink" Target="https://en.wikipedia.org/wiki/Mohammad_Ali_Jinnah" TargetMode="External"/><Relationship Id="rId4" Type="http://schemas.openxmlformats.org/officeDocument/2006/relationships/hyperlink" Target="https://en.wikipedia.org/wiki/Governor-General_of_Pakistan" TargetMode="External"/></Relationships>
</file>

<file path=ppt/slides/_rels/slide49.xml.rels><?xml version="1.0" encoding="UTF-8" standalone="yes"?>
<Relationships xmlns="http://schemas.openxmlformats.org/package/2006/relationships"><Relationship Id="rId13" Type="http://schemas.openxmlformats.org/officeDocument/2006/relationships/hyperlink" Target="https://en.wikipedia.org/wiki/Dukhai" TargetMode="External"/><Relationship Id="rId18" Type="http://schemas.openxmlformats.org/officeDocument/2006/relationships/hyperlink" Target="https://en.wikipedia.org/wiki/Muktir_Kotha" TargetMode="External"/><Relationship Id="rId26" Type="http://schemas.openxmlformats.org/officeDocument/2006/relationships/hyperlink" Target="https://en.wikipedia.org/wiki/Rupantor" TargetMode="External"/><Relationship Id="rId39" Type="http://schemas.openxmlformats.org/officeDocument/2006/relationships/hyperlink" Target="https://en.wikipedia.org/wiki/Meherjaan" TargetMode="External"/><Relationship Id="rId3" Type="http://schemas.openxmlformats.org/officeDocument/2006/relationships/hyperlink" Target="https://en.wikipedia.org/wiki/Stop_Genocide" TargetMode="External"/><Relationship Id="rId21" Type="http://schemas.openxmlformats.org/officeDocument/2006/relationships/hyperlink" Target="https://en.wikipedia.org/wiki/Aguner_Poroshmoni" TargetMode="External"/><Relationship Id="rId34" Type="http://schemas.openxmlformats.org/officeDocument/2006/relationships/hyperlink" Target="https://en.wikipedia.org/wiki/Doob:_No_Bed_of_Roses" TargetMode="External"/><Relationship Id="rId42" Type="http://schemas.openxmlformats.org/officeDocument/2006/relationships/hyperlink" Target="https://en.wikipedia.org/wiki/Are_You_Listening!" TargetMode="External"/><Relationship Id="rId47" Type="http://schemas.openxmlformats.org/officeDocument/2006/relationships/hyperlink" Target="https://en.wikipedia.org/wiki/Aynabaji" TargetMode="External"/><Relationship Id="rId50" Type="http://schemas.openxmlformats.org/officeDocument/2006/relationships/hyperlink" Target="https://en.wikipedia.org/wiki/Matir_Moina" TargetMode="External"/><Relationship Id="rId7" Type="http://schemas.openxmlformats.org/officeDocument/2006/relationships/hyperlink" Target="https://en.wikipedia.org/wiki/Tanvir_Mokammel" TargetMode="External"/><Relationship Id="rId12" Type="http://schemas.openxmlformats.org/officeDocument/2006/relationships/hyperlink" Target="https://en.wikipedia.org/wiki/Dipu_Number_Two_(Film)" TargetMode="External"/><Relationship Id="rId17" Type="http://schemas.openxmlformats.org/officeDocument/2006/relationships/hyperlink" Target="https://en.wikipedia.org/wiki/Muktir_Gaan" TargetMode="External"/><Relationship Id="rId25" Type="http://schemas.openxmlformats.org/officeDocument/2006/relationships/hyperlink" Target="https://en.wikipedia.org/wiki/Shankhonad" TargetMode="External"/><Relationship Id="rId33" Type="http://schemas.openxmlformats.org/officeDocument/2006/relationships/hyperlink" Target="https://en.wikipedia.org/wiki/Television_(2012_film)" TargetMode="External"/><Relationship Id="rId38" Type="http://schemas.openxmlformats.org/officeDocument/2006/relationships/hyperlink" Target="https://en.wikipedia.org/wiki/Rubaiyat_Hossain" TargetMode="External"/><Relationship Id="rId46" Type="http://schemas.openxmlformats.org/officeDocument/2006/relationships/hyperlink" Target="https://en.wikipedia.org/wiki/Amitabh_Reza_Chowdhury" TargetMode="External"/><Relationship Id="rId2" Type="http://schemas.openxmlformats.org/officeDocument/2006/relationships/hyperlink" Target="https://en.wikipedia.org/wiki/Zahir_Raihan" TargetMode="External"/><Relationship Id="rId16" Type="http://schemas.openxmlformats.org/officeDocument/2006/relationships/hyperlink" Target="https://en.wikipedia.org/wiki/Adam_Surat" TargetMode="External"/><Relationship Id="rId20" Type="http://schemas.openxmlformats.org/officeDocument/2006/relationships/hyperlink" Target="https://en.wikipedia.org/wiki/Humayun_Ahmed" TargetMode="External"/><Relationship Id="rId29" Type="http://schemas.openxmlformats.org/officeDocument/2006/relationships/hyperlink" Target="https://en.wikipedia.org/wiki/On_the_Wings_of_Dreams" TargetMode="External"/><Relationship Id="rId41" Type="http://schemas.openxmlformats.org/officeDocument/2006/relationships/hyperlink" Target="https://en.wikipedia.org/wiki/Kamar_Ahmad_Simon" TargetMode="External"/><Relationship Id="rId1" Type="http://schemas.openxmlformats.org/officeDocument/2006/relationships/slideLayout" Target="../slideLayouts/slideLayout2.xml"/><Relationship Id="rId6" Type="http://schemas.openxmlformats.org/officeDocument/2006/relationships/hyperlink" Target="https://en.wikipedia.org/wiki/Sheikh_Niamat_Ali" TargetMode="External"/><Relationship Id="rId11" Type="http://schemas.openxmlformats.org/officeDocument/2006/relationships/hyperlink" Target="https://en.wikipedia.org/wiki/Morshedul_Islam" TargetMode="External"/><Relationship Id="rId24" Type="http://schemas.openxmlformats.org/officeDocument/2006/relationships/hyperlink" Target="https://en.wikipedia.org/wiki/Kittonkhola" TargetMode="External"/><Relationship Id="rId32" Type="http://schemas.openxmlformats.org/officeDocument/2006/relationships/hyperlink" Target="https://en.wikipedia.org/wiki/Third_Person_Singular_Number" TargetMode="External"/><Relationship Id="rId37" Type="http://schemas.openxmlformats.org/officeDocument/2006/relationships/hyperlink" Target="https://en.wikipedia.org/wiki/The_Unnamed_(film)" TargetMode="External"/><Relationship Id="rId40" Type="http://schemas.openxmlformats.org/officeDocument/2006/relationships/hyperlink" Target="https://en.wikipedia.org/wiki/Under_Construction_(film)" TargetMode="External"/><Relationship Id="rId45" Type="http://schemas.openxmlformats.org/officeDocument/2006/relationships/hyperlink" Target="https://en.wikipedia.org/wiki/Mor_Thengari" TargetMode="External"/><Relationship Id="rId5" Type="http://schemas.openxmlformats.org/officeDocument/2006/relationships/hyperlink" Target="https://en.wikipedia.org/wiki/Titash_Ekti_Nadir_Naam" TargetMode="External"/><Relationship Id="rId15" Type="http://schemas.openxmlformats.org/officeDocument/2006/relationships/hyperlink" Target="https://en.wikipedia.org/wiki/Tareque_Masud" TargetMode="External"/><Relationship Id="rId23" Type="http://schemas.openxmlformats.org/officeDocument/2006/relationships/hyperlink" Target="https://en.wikipedia.org/wiki/Abu_Sayeed_(Film_Director)" TargetMode="External"/><Relationship Id="rId28" Type="http://schemas.openxmlformats.org/officeDocument/2006/relationships/hyperlink" Target="https://en.wikipedia.org/wiki/Aha!_(film)" TargetMode="External"/><Relationship Id="rId36" Type="http://schemas.openxmlformats.org/officeDocument/2006/relationships/hyperlink" Target="https://en.wikipedia.org/wiki/Joyjatra" TargetMode="External"/><Relationship Id="rId49" Type="http://schemas.openxmlformats.org/officeDocument/2006/relationships/hyperlink" Target="https://en.wikipedia.org/wiki/Cannes_Film_Festival" TargetMode="External"/><Relationship Id="rId10" Type="http://schemas.openxmlformats.org/officeDocument/2006/relationships/hyperlink" Target="https://en.wikipedia.org/wiki/Lalon_(film)" TargetMode="External"/><Relationship Id="rId19" Type="http://schemas.openxmlformats.org/officeDocument/2006/relationships/hyperlink" Target="https://en.wikipedia.org/wiki/The_Clay_Bird" TargetMode="External"/><Relationship Id="rId31" Type="http://schemas.openxmlformats.org/officeDocument/2006/relationships/hyperlink" Target="https://en.wikipedia.org/wiki/Bachelor_(2004_film)" TargetMode="External"/><Relationship Id="rId44" Type="http://schemas.openxmlformats.org/officeDocument/2006/relationships/hyperlink" Target="https://en.wikipedia.org/wiki/Meghmallar" TargetMode="External"/><Relationship Id="rId4" Type="http://schemas.openxmlformats.org/officeDocument/2006/relationships/hyperlink" Target="https://en.wikipedia.org/wiki/Ritwik_Ghatak" TargetMode="External"/><Relationship Id="rId9" Type="http://schemas.openxmlformats.org/officeDocument/2006/relationships/hyperlink" Target="https://en.wikipedia.org/wiki/Lalsalu_(film)" TargetMode="External"/><Relationship Id="rId14" Type="http://schemas.openxmlformats.org/officeDocument/2006/relationships/hyperlink" Target="https://en.wikipedia.org/wiki/Amar_Bondhu_Rashed" TargetMode="External"/><Relationship Id="rId22" Type="http://schemas.openxmlformats.org/officeDocument/2006/relationships/hyperlink" Target="https://en.wikipedia.org/wiki/Shyamol_Chhaya" TargetMode="External"/><Relationship Id="rId27" Type="http://schemas.openxmlformats.org/officeDocument/2006/relationships/hyperlink" Target="https://en.wikipedia.org/wiki/Enamul_Karim_Nirjhar" TargetMode="External"/><Relationship Id="rId30" Type="http://schemas.openxmlformats.org/officeDocument/2006/relationships/hyperlink" Target="https://en.wikipedia.org/wiki/Mostofa_Sarwar_Farooki" TargetMode="External"/><Relationship Id="rId35" Type="http://schemas.openxmlformats.org/officeDocument/2006/relationships/hyperlink" Target="https://en.wikipedia.org/wiki/Tauquir_Ahmed" TargetMode="External"/><Relationship Id="rId43" Type="http://schemas.openxmlformats.org/officeDocument/2006/relationships/hyperlink" Target="https://en.wikipedia.org/wiki/Zahidur_Rahim_Anjan" TargetMode="External"/><Relationship Id="rId48" Type="http://schemas.openxmlformats.org/officeDocument/2006/relationships/hyperlink" Target="https://en.wikipedia.org/wiki/FIPRESCI" TargetMode="External"/><Relationship Id="rId8" Type="http://schemas.openxmlformats.org/officeDocument/2006/relationships/hyperlink" Target="https://en.wikipedia.org/wiki/Chitra_Nodir_Pare"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hyperlink" Target="https://en.wikipedia.org/wiki/Fatman_Films" TargetMode="External"/><Relationship Id="rId3" Type="http://schemas.openxmlformats.org/officeDocument/2006/relationships/hyperlink" Target="https://en.wikipedia.org/wiki/Shakib_Khan" TargetMode="External"/><Relationship Id="rId7" Type="http://schemas.openxmlformats.org/officeDocument/2006/relationships/hyperlink" Target="https://en.wikipedia.org/w/index.php?title=The_Abhi_Kathachitra&amp;action=edit&amp;redlink=1" TargetMode="External"/><Relationship Id="rId2" Type="http://schemas.openxmlformats.org/officeDocument/2006/relationships/hyperlink" Target="https://en.wikipedia.org/wiki/Impress_Telefilm" TargetMode="External"/><Relationship Id="rId1" Type="http://schemas.openxmlformats.org/officeDocument/2006/relationships/slideLayout" Target="../slideLayouts/slideLayout2.xml"/><Relationship Id="rId6" Type="http://schemas.openxmlformats.org/officeDocument/2006/relationships/hyperlink" Target="https://en.wikipedia.org/wiki/Tiger_Media_Limited" TargetMode="External"/><Relationship Id="rId5" Type="http://schemas.openxmlformats.org/officeDocument/2006/relationships/hyperlink" Target="https://en.wikipedia.org/wiki/Jaaz_Multimedia" TargetMode="External"/><Relationship Id="rId4" Type="http://schemas.openxmlformats.org/officeDocument/2006/relationships/hyperlink" Target="https://en.wikipedia.org/wiki/Monsoon_Films" TargetMode="External"/><Relationship Id="rId9" Type="http://schemas.openxmlformats.org/officeDocument/2006/relationships/hyperlink" Target="https://en.wikipedia.org/wiki/Bongo_BD"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en.wikipedia.org/wiki/Mukh_O_Mukhosh" TargetMode="External"/><Relationship Id="rId2" Type="http://schemas.openxmlformats.org/officeDocument/2006/relationships/hyperlink" Target="https://en.wikipedia.org/wiki/The_Last_Kiss_(1931_film)" TargetMode="External"/><Relationship Id="rId1" Type="http://schemas.openxmlformats.org/officeDocument/2006/relationships/slideLayout" Target="../slideLayouts/slideLayout2.xml"/><Relationship Id="rId6" Type="http://schemas.openxmlformats.org/officeDocument/2006/relationships/hyperlink" Target="https://en.wikipedia.org/wiki/Matir_Pahar" TargetMode="External"/><Relationship Id="rId5" Type="http://schemas.openxmlformats.org/officeDocument/2006/relationships/hyperlink" Target="https://en.wikipedia.org/wiki/Akash_Ar_Mati" TargetMode="External"/><Relationship Id="rId4" Type="http://schemas.openxmlformats.org/officeDocument/2006/relationships/hyperlink" Target="https://en.wikipedia.org/wiki/The_Day_Shall_Dawn"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en.wikipedia.org/wiki/Megher_Onek_Rong" TargetMode="External"/><Relationship Id="rId7" Type="http://schemas.openxmlformats.org/officeDocument/2006/relationships/hyperlink" Target="https://en.wikipedia.org/wiki/Beder_Meye_Josna" TargetMode="External"/><Relationship Id="rId2" Type="http://schemas.openxmlformats.org/officeDocument/2006/relationships/hyperlink" Target="https://en.wikipedia.org/wiki/Alor_Michil" TargetMode="External"/><Relationship Id="rId1" Type="http://schemas.openxmlformats.org/officeDocument/2006/relationships/slideLayout" Target="../slideLayouts/slideLayout2.xml"/><Relationship Id="rId6" Type="http://schemas.openxmlformats.org/officeDocument/2006/relationships/hyperlink" Target="https://en.wikipedia.org/wiki/Boro_Bhalo_Lok_Chhilo" TargetMode="External"/><Relationship Id="rId5" Type="http://schemas.openxmlformats.org/officeDocument/2006/relationships/hyperlink" Target="https://en.wikipedia.org/wiki/Devdas_(1982_film)" TargetMode="External"/><Relationship Id="rId4" Type="http://schemas.openxmlformats.org/officeDocument/2006/relationships/hyperlink" Target="https://en.wikipedia.org/wiki/Chhutir_Ghonta" TargetMode="External"/></Relationships>
</file>

<file path=ppt/slides/_rels/slide53.xml.rels><?xml version="1.0" encoding="UTF-8" standalone="yes"?>
<Relationships xmlns="http://schemas.openxmlformats.org/package/2006/relationships"><Relationship Id="rId8" Type="http://schemas.openxmlformats.org/officeDocument/2006/relationships/hyperlink" Target="https://en.wikipedia.org/wiki/Ant_Story" TargetMode="External"/><Relationship Id="rId13" Type="http://schemas.openxmlformats.org/officeDocument/2006/relationships/hyperlink" Target="https://en.wikipedia.org/wiki/Glow_of_the_Firefly" TargetMode="External"/><Relationship Id="rId3" Type="http://schemas.openxmlformats.org/officeDocument/2006/relationships/hyperlink" Target="https://en.wikipedia.org/wiki/Meherjaan" TargetMode="External"/><Relationship Id="rId7" Type="http://schemas.openxmlformats.org/officeDocument/2006/relationships/hyperlink" Target="https://en.wikipedia.org/wiki/Television_(2012_film)" TargetMode="External"/><Relationship Id="rId12" Type="http://schemas.openxmlformats.org/officeDocument/2006/relationships/hyperlink" Target="https://en.wikipedia.org/wiki/Desha:_The_Leader" TargetMode="External"/><Relationship Id="rId2" Type="http://schemas.openxmlformats.org/officeDocument/2006/relationships/hyperlink" Target="https://en.wikipedia.org/wiki/Jaago_(2010_film)" TargetMode="External"/><Relationship Id="rId1" Type="http://schemas.openxmlformats.org/officeDocument/2006/relationships/slideLayout" Target="../slideLayouts/slideLayout2.xml"/><Relationship Id="rId6" Type="http://schemas.openxmlformats.org/officeDocument/2006/relationships/hyperlink" Target="https://en.wikipedia.org/wiki/Are_You_Listening!" TargetMode="External"/><Relationship Id="rId11" Type="http://schemas.openxmlformats.org/officeDocument/2006/relationships/hyperlink" Target="https://en.wikipedia.org/wiki/Kistimaat" TargetMode="External"/><Relationship Id="rId5" Type="http://schemas.openxmlformats.org/officeDocument/2006/relationships/hyperlink" Target="https://en.wikipedia.org/wiki/Lal_Tip" TargetMode="External"/><Relationship Id="rId10" Type="http://schemas.openxmlformats.org/officeDocument/2006/relationships/hyperlink" Target="https://en.wikipedia.org/wiki/Taarkata" TargetMode="External"/><Relationship Id="rId4" Type="http://schemas.openxmlformats.org/officeDocument/2006/relationships/hyperlink" Target="https://en.wikipedia.org/wiki/Chorabali" TargetMode="External"/><Relationship Id="rId9" Type="http://schemas.openxmlformats.org/officeDocument/2006/relationships/hyperlink" Target="https://en.wikipedia.org/wiki/Agnee_(2014_film)" TargetMode="External"/><Relationship Id="rId14" Type="http://schemas.openxmlformats.org/officeDocument/2006/relationships/hyperlink" Target="https://en.wikipedia.org/wiki/Brihonnola" TargetMode="External"/></Relationships>
</file>

<file path=ppt/slides/_rels/slide54.xml.rels><?xml version="1.0" encoding="UTF-8" standalone="yes"?>
<Relationships xmlns="http://schemas.openxmlformats.org/package/2006/relationships"><Relationship Id="rId8" Type="http://schemas.openxmlformats.org/officeDocument/2006/relationships/hyperlink" Target="https://en.wikipedia.org/wiki/Kukkhato_Khuni" TargetMode="External"/><Relationship Id="rId3" Type="http://schemas.openxmlformats.org/officeDocument/2006/relationships/hyperlink" Target="https://en.wikipedia.org/wiki/Devdas_(1982_film)" TargetMode="External"/><Relationship Id="rId7" Type="http://schemas.openxmlformats.org/officeDocument/2006/relationships/hyperlink" Target="https://en.wikipedia.org/wiki/Coolie_(1997_film)" TargetMode="External"/><Relationship Id="rId2" Type="http://schemas.openxmlformats.org/officeDocument/2006/relationships/hyperlink" Target="https://en.wikipedia.org/wiki/Chhutir_Ghonta" TargetMode="External"/><Relationship Id="rId1" Type="http://schemas.openxmlformats.org/officeDocument/2006/relationships/slideLayout" Target="../slideLayouts/slideLayout2.xml"/><Relationship Id="rId6" Type="http://schemas.openxmlformats.org/officeDocument/2006/relationships/hyperlink" Target="https://en.wikipedia.org/wiki/Dipu_Number_Two_(Film)" TargetMode="External"/><Relationship Id="rId5" Type="http://schemas.openxmlformats.org/officeDocument/2006/relationships/hyperlink" Target="https://en.wikipedia.org/wiki/Aguner_Poroshmoni" TargetMode="External"/><Relationship Id="rId10" Type="http://schemas.openxmlformats.org/officeDocument/2006/relationships/hyperlink" Target="https://en.wikipedia.org/wiki/Most_Welcome" TargetMode="External"/><Relationship Id="rId4" Type="http://schemas.openxmlformats.org/officeDocument/2006/relationships/hyperlink" Target="https://en.wikipedia.org/wiki/Beder_Meye_Josna" TargetMode="External"/><Relationship Id="rId9" Type="http://schemas.openxmlformats.org/officeDocument/2006/relationships/hyperlink" Target="https://en.wikipedia.org/wiki/Monpura"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en.wikipedia.org/wiki/Bangladesh_Short_Film_Forum" TargetMode="External"/><Relationship Id="rId2" Type="http://schemas.openxmlformats.org/officeDocument/2006/relationships/hyperlink" Target="https://en.wikipedia.org/wiki/Dhaka_International_Film_Festival" TargetMode="External"/><Relationship Id="rId1" Type="http://schemas.openxmlformats.org/officeDocument/2006/relationships/slideLayout" Target="../slideLayouts/slideLayout2.xml"/><Relationship Id="rId5" Type="http://schemas.openxmlformats.org/officeDocument/2006/relationships/hyperlink" Target="http://www.cfsbangladesh.org/" TargetMode="External"/><Relationship Id="rId4" Type="http://schemas.openxmlformats.org/officeDocument/2006/relationships/hyperlink" Target="http://www.dhakafilmfestival.org/"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en.wikipedia.org/wiki/National_Film_Awards_(Bangladesh)" TargetMode="External"/><Relationship Id="rId2" Type="http://schemas.openxmlformats.org/officeDocument/2006/relationships/hyperlink" Target="https://en.wikipedia.org/wiki/Bachsas_Awards" TargetMode="External"/><Relationship Id="rId1" Type="http://schemas.openxmlformats.org/officeDocument/2006/relationships/slideLayout" Target="../slideLayouts/slideLayout2.xml"/><Relationship Id="rId6" Type="http://schemas.openxmlformats.org/officeDocument/2006/relationships/hyperlink" Target="https://en.wikipedia.org/wiki/Ifad_Film_Club_Award" TargetMode="External"/><Relationship Id="rId5" Type="http://schemas.openxmlformats.org/officeDocument/2006/relationships/hyperlink" Target="https://en.wikipedia.org/wiki/Babisas_Award" TargetMode="External"/><Relationship Id="rId4" Type="http://schemas.openxmlformats.org/officeDocument/2006/relationships/hyperlink" Target="https://en.wikipedia.org/wiki/Meril_Prothom_Alo_Awards" TargetMode="External"/></Relationships>
</file>

<file path=ppt/slides/_rels/slide57.xml.rels><?xml version="1.0" encoding="UTF-8" standalone="yes"?>
<Relationships xmlns="http://schemas.openxmlformats.org/package/2006/relationships"><Relationship Id="rId8" Type="http://schemas.openxmlformats.org/officeDocument/2006/relationships/hyperlink" Target="https://en.wikipedia.org/wiki/Shanto-Mariam_University_of_Creative_Technology" TargetMode="External"/><Relationship Id="rId13" Type="http://schemas.openxmlformats.org/officeDocument/2006/relationships/hyperlink" Target="https://en.wikipedia.org/wiki/Daffodil_International_University" TargetMode="External"/><Relationship Id="rId18" Type="http://schemas.openxmlformats.org/officeDocument/2006/relationships/hyperlink" Target="http://tanvirmokammel.com/home/index.php?option=com_content&amp;view=article&amp;id=38&amp;Itemid=27/" TargetMode="External"/><Relationship Id="rId3" Type="http://schemas.openxmlformats.org/officeDocument/2006/relationships/hyperlink" Target="https://en.wikipedia.org/wiki/UniFrance" TargetMode="External"/><Relationship Id="rId21" Type="http://schemas.openxmlformats.org/officeDocument/2006/relationships/hyperlink" Target="https://web.archive.org/web/20160623231606/http:/bfta.edu.bd/" TargetMode="External"/><Relationship Id="rId7" Type="http://schemas.openxmlformats.org/officeDocument/2006/relationships/hyperlink" Target="https://en.wikipedia.org/wiki/University_of_Dhaka" TargetMode="External"/><Relationship Id="rId12" Type="http://schemas.openxmlformats.org/officeDocument/2006/relationships/hyperlink" Target="http://mct.daffodilvarsity.edu.bd/" TargetMode="External"/><Relationship Id="rId17" Type="http://schemas.openxmlformats.org/officeDocument/2006/relationships/hyperlink" Target="https://en.wikipedia.org/wiki/Independent_University,_Bangladesh" TargetMode="External"/><Relationship Id="rId2" Type="http://schemas.openxmlformats.org/officeDocument/2006/relationships/hyperlink" Target="http://www.bcti.gov.bd/" TargetMode="External"/><Relationship Id="rId16" Type="http://schemas.openxmlformats.org/officeDocument/2006/relationships/hyperlink" Target="http://slass.iub.edu.bd/mediacomm/" TargetMode="External"/><Relationship Id="rId20" Type="http://schemas.openxmlformats.org/officeDocument/2006/relationships/hyperlink" Target="https://en.wikipedia.org/wiki/Moviyana_Film_Society" TargetMode="External"/><Relationship Id="rId1" Type="http://schemas.openxmlformats.org/officeDocument/2006/relationships/slideLayout" Target="../slideLayouts/slideLayout2.xml"/><Relationship Id="rId6" Type="http://schemas.openxmlformats.org/officeDocument/2006/relationships/hyperlink" Target="http://www.du.ac.bd/academic/department_item/TFS/" TargetMode="External"/><Relationship Id="rId11" Type="http://schemas.openxmlformats.org/officeDocument/2006/relationships/hyperlink" Target="https://en.wikipedia.org/wiki/Stamford_University_Bangladesh" TargetMode="External"/><Relationship Id="rId5" Type="http://schemas.openxmlformats.org/officeDocument/2006/relationships/hyperlink" Target="https://en.wikipedia.org/wiki/Jagannath_University" TargetMode="External"/><Relationship Id="rId15" Type="http://schemas.openxmlformats.org/officeDocument/2006/relationships/hyperlink" Target="https://en.wikipedia.org/wiki/Green_University_of_Bangladesh" TargetMode="External"/><Relationship Id="rId10" Type="http://schemas.openxmlformats.org/officeDocument/2006/relationships/hyperlink" Target="https://web.archive.org/web/20181230060209/http:/www.stamforduniversity.edu.bd/UI/ProgramCourseOutlineUI.aspx?Program_Name=Master+of+Arts+in+Film+%26+Media%28Preliminary+%26+Final%29%20&amp;Program_Code=MFM%2F" TargetMode="External"/><Relationship Id="rId19" Type="http://schemas.openxmlformats.org/officeDocument/2006/relationships/hyperlink" Target="http://www.bfibd.com/" TargetMode="External"/><Relationship Id="rId4" Type="http://schemas.openxmlformats.org/officeDocument/2006/relationships/hyperlink" Target="https://www.jnu.ac.bd/dept/portal/web/film_television" TargetMode="External"/><Relationship Id="rId9" Type="http://schemas.openxmlformats.org/officeDocument/2006/relationships/hyperlink" Target="https://web.archive.org/web/20181230060216/http:/www.stamforduniversity.edu.bd/UI/ProgramCourseOutlineUI.aspx?Program_Name=Bachelor+of+Arts+in+Film+%26+Media%20&amp;Program_Code=FLM%2F" TargetMode="External"/><Relationship Id="rId14" Type="http://schemas.openxmlformats.org/officeDocument/2006/relationships/hyperlink" Target="https://web.archive.org/web/20160125035740/http:/www.green.edu.bd/academics/undergraduate-programs/ftdm" TargetMode="External"/><Relationship Id="rId22" Type="http://schemas.openxmlformats.org/officeDocument/2006/relationships/hyperlink" Target="https://web.archive.org/web/20150907112718/http:/pathshala.net/category/department/cinema/"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youtube.com/watch?v=dAoa0mv2id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youtube.com/watch?v=-3yarT_h2w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p:nvPr>
        </p:nvSpPr>
        <p:spPr/>
        <p:txBody>
          <a:bodyPr/>
          <a:lstStyle/>
          <a:p>
            <a:pPr algn="ctr"/>
            <a:r>
              <a:rPr lang="en-US" sz="4000" dirty="0">
                <a:solidFill>
                  <a:srgbClr val="404040"/>
                </a:solidFill>
                <a:ea typeface="ＭＳ Ｐゴシック" pitchFamily="-72" charset="-128"/>
                <a:cs typeface="ＭＳ Ｐゴシック" pitchFamily="-72" charset="-128"/>
              </a:rPr>
              <a:t>Chapter - 2</a:t>
            </a:r>
            <a:br>
              <a:rPr lang="en-US" sz="4000" dirty="0">
                <a:solidFill>
                  <a:srgbClr val="404040"/>
                </a:solidFill>
                <a:ea typeface="ＭＳ Ｐゴシック" pitchFamily="-72" charset="-128"/>
                <a:cs typeface="ＭＳ Ｐゴシック" pitchFamily="-72" charset="-128"/>
              </a:rPr>
            </a:br>
            <a:r>
              <a:rPr lang="en-US" dirty="0">
                <a:solidFill>
                  <a:srgbClr val="404040"/>
                </a:solidFill>
                <a:ea typeface="ＭＳ Ｐゴシック" pitchFamily="-72" charset="-128"/>
                <a:cs typeface="ＭＳ Ｐゴシック" pitchFamily="-72" charset="-128"/>
              </a:rPr>
              <a:t>History of film</a:t>
            </a:r>
          </a:p>
        </p:txBody>
      </p:sp>
      <p:sp>
        <p:nvSpPr>
          <p:cNvPr id="16386" name="Subtitle 2"/>
          <p:cNvSpPr>
            <a:spLocks noGrp="1"/>
          </p:cNvSpPr>
          <p:nvPr>
            <p:ph type="subTitle" idx="1"/>
          </p:nvPr>
        </p:nvSpPr>
        <p:spPr>
          <a:xfrm>
            <a:off x="802386" y="4581128"/>
            <a:ext cx="5918454" cy="877840"/>
          </a:xfrm>
        </p:spPr>
        <p:txBody>
          <a:bodyPr>
            <a:normAutofit/>
          </a:bodyPr>
          <a:lstStyle/>
          <a:p>
            <a:r>
              <a:rPr lang="en-US" sz="2000" b="1" dirty="0"/>
              <a:t>Prepared by</a:t>
            </a:r>
          </a:p>
          <a:p>
            <a:r>
              <a:rPr lang="en-US" sz="2000" b="1" dirty="0"/>
              <a:t>Sadia Mustafa </a:t>
            </a:r>
            <a:r>
              <a:rPr lang="en-US" sz="2000" b="1" dirty="0" err="1"/>
              <a:t>Sraboni</a:t>
            </a:r>
            <a:endParaRPr lang="en-US" sz="20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a:solidFill>
                  <a:schemeClr val="tx1">
                    <a:lumMod val="75000"/>
                    <a:lumOff val="25000"/>
                  </a:schemeClr>
                </a:solidFill>
                <a:ea typeface="+mj-ea"/>
                <a:cs typeface="+mj-cs"/>
              </a:rPr>
              <a:t>Pre-conditions for Motion Pictures </a:t>
            </a:r>
          </a:p>
        </p:txBody>
      </p:sp>
      <p:sp>
        <p:nvSpPr>
          <p:cNvPr id="25602" name="Content Placeholder 2"/>
          <p:cNvSpPr>
            <a:spLocks noGrp="1"/>
          </p:cNvSpPr>
          <p:nvPr>
            <p:ph idx="1"/>
          </p:nvPr>
        </p:nvSpPr>
        <p:spPr/>
        <p:txBody>
          <a:bodyPr/>
          <a:lstStyle/>
          <a:p>
            <a:r>
              <a:rPr lang="en-US" dirty="0"/>
              <a:t>3</a:t>
            </a:r>
            <a:r>
              <a:rPr lang="en-US" baseline="30000" dirty="0"/>
              <a:t>rd</a:t>
            </a:r>
            <a:r>
              <a:rPr lang="en-US" dirty="0"/>
              <a:t>: Ability to use photography to make successive pictures on clear surface </a:t>
            </a:r>
          </a:p>
          <a:p>
            <a:r>
              <a:rPr lang="en-US" dirty="0"/>
              <a:t>Speed up </a:t>
            </a:r>
            <a:r>
              <a:rPr lang="en-US" dirty="0">
                <a:solidFill>
                  <a:srgbClr val="660066"/>
                </a:solidFill>
              </a:rPr>
              <a:t>exposure</a:t>
            </a:r>
            <a:r>
              <a:rPr lang="en-US" dirty="0"/>
              <a:t> time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a:t>Exposure</a:t>
            </a:r>
          </a:p>
        </p:txBody>
      </p:sp>
      <p:sp>
        <p:nvSpPr>
          <p:cNvPr id="26626" name="Content Placeholder 2"/>
          <p:cNvSpPr>
            <a:spLocks noGrp="1"/>
          </p:cNvSpPr>
          <p:nvPr>
            <p:ph idx="1"/>
          </p:nvPr>
        </p:nvSpPr>
        <p:spPr/>
        <p:txBody>
          <a:bodyPr/>
          <a:lstStyle/>
          <a:p>
            <a:r>
              <a:rPr lang="en-US" dirty="0"/>
              <a:t>the act of presenting rays of light to a photosensitive surface.</a:t>
            </a:r>
          </a:p>
          <a:p>
            <a:r>
              <a:rPr lang="en-US" dirty="0"/>
              <a:t>First photograph/frame had exposure time of 8 hours (1839)</a:t>
            </a:r>
          </a:p>
          <a:p>
            <a:r>
              <a:rPr lang="en-US" dirty="0"/>
              <a:t>Motion pictures=split-second exposure</a:t>
            </a:r>
          </a:p>
          <a:p>
            <a:pPr lvl="1"/>
            <a:r>
              <a:rPr lang="en-US" dirty="0"/>
              <a:t>This became feasible in 1878</a:t>
            </a:r>
          </a:p>
        </p:txBody>
      </p:sp>
      <p:pic>
        <p:nvPicPr>
          <p:cNvPr id="3" name="Picture 2">
            <a:extLst>
              <a:ext uri="{FF2B5EF4-FFF2-40B4-BE49-F238E27FC236}">
                <a16:creationId xmlns:a16="http://schemas.microsoft.com/office/drawing/2014/main" id="{12B3FB0C-07EB-42C7-ACFD-3BED288EBD6D}"/>
              </a:ext>
            </a:extLst>
          </p:cNvPr>
          <p:cNvPicPr>
            <a:picLocks noChangeAspect="1"/>
          </p:cNvPicPr>
          <p:nvPr/>
        </p:nvPicPr>
        <p:blipFill>
          <a:blip r:embed="rId2"/>
          <a:stretch>
            <a:fillRect/>
          </a:stretch>
        </p:blipFill>
        <p:spPr>
          <a:xfrm>
            <a:off x="2447764" y="3939952"/>
            <a:ext cx="4248472" cy="223224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a:solidFill>
                  <a:schemeClr val="tx1">
                    <a:lumMod val="75000"/>
                    <a:lumOff val="25000"/>
                  </a:schemeClr>
                </a:solidFill>
                <a:ea typeface="+mj-ea"/>
                <a:cs typeface="+mj-cs"/>
              </a:rPr>
              <a:t>Pre-conditions for Motion Pictures </a:t>
            </a:r>
          </a:p>
        </p:txBody>
      </p:sp>
      <p:sp>
        <p:nvSpPr>
          <p:cNvPr id="27650" name="Content Placeholder 2"/>
          <p:cNvSpPr>
            <a:spLocks noGrp="1"/>
          </p:cNvSpPr>
          <p:nvPr>
            <p:ph idx="1"/>
          </p:nvPr>
        </p:nvSpPr>
        <p:spPr/>
        <p:txBody>
          <a:bodyPr/>
          <a:lstStyle/>
          <a:p>
            <a:r>
              <a:rPr lang="en-US"/>
              <a:t>4</a:t>
            </a:r>
            <a:r>
              <a:rPr lang="en-US" baseline="30000"/>
              <a:t>th</a:t>
            </a:r>
            <a:r>
              <a:rPr lang="en-US"/>
              <a:t>: Photographs needed to be printed on a base flexible enough to be passed through a camera rapidly.</a:t>
            </a:r>
          </a:p>
          <a:p>
            <a:r>
              <a:rPr lang="en-US"/>
              <a:t>1888: George Eastman devised a camera that made photographs on rolls of </a:t>
            </a:r>
            <a:r>
              <a:rPr lang="en-US" b="1"/>
              <a:t>thin paper.</a:t>
            </a:r>
            <a:r>
              <a:rPr lang="en-US"/>
              <a:t> Kodak! </a:t>
            </a:r>
          </a:p>
          <a:p>
            <a:r>
              <a:rPr lang="en-US"/>
              <a:t>The next year, he introduced transparent </a:t>
            </a:r>
            <a:r>
              <a:rPr lang="en-US" b="1"/>
              <a:t>roll of film</a:t>
            </a:r>
            <a:r>
              <a:rPr lang="en-US"/>
              <a:t> creating a breakthrough in the move toward cinema. </a:t>
            </a:r>
          </a:p>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a:solidFill>
                  <a:schemeClr val="tx1">
                    <a:lumMod val="75000"/>
                    <a:lumOff val="25000"/>
                  </a:schemeClr>
                </a:solidFill>
                <a:ea typeface="+mj-ea"/>
                <a:cs typeface="+mj-cs"/>
              </a:rPr>
              <a:t>Pre-conditions of Motion Picture</a:t>
            </a:r>
          </a:p>
        </p:txBody>
      </p:sp>
      <p:sp>
        <p:nvSpPr>
          <p:cNvPr id="28674" name="Content Placeholder 2"/>
          <p:cNvSpPr>
            <a:spLocks noGrp="1"/>
          </p:cNvSpPr>
          <p:nvPr>
            <p:ph idx="1"/>
          </p:nvPr>
        </p:nvSpPr>
        <p:spPr/>
        <p:txBody>
          <a:bodyPr/>
          <a:lstStyle/>
          <a:p>
            <a:r>
              <a:rPr lang="en-US" dirty="0"/>
              <a:t>5</a:t>
            </a:r>
            <a:r>
              <a:rPr lang="en-US" baseline="30000" dirty="0"/>
              <a:t>th</a:t>
            </a:r>
            <a:r>
              <a:rPr lang="en-US" dirty="0"/>
              <a:t>: Needed to find a suitable mechanism for cameras and projectors.  </a:t>
            </a:r>
          </a:p>
          <a:p>
            <a:r>
              <a:rPr lang="en-US" dirty="0"/>
              <a:t>The camera: the film strip had to stop briefly while light entered through the lens and </a:t>
            </a:r>
            <a:r>
              <a:rPr lang="en-US" dirty="0">
                <a:solidFill>
                  <a:srgbClr val="660066"/>
                </a:solidFill>
              </a:rPr>
              <a:t>exposed</a:t>
            </a:r>
            <a:r>
              <a:rPr lang="en-US" dirty="0"/>
              <a:t> each frame; a </a:t>
            </a:r>
            <a:r>
              <a:rPr lang="en-US" b="1" dirty="0">
                <a:solidFill>
                  <a:srgbClr val="660066"/>
                </a:solidFill>
              </a:rPr>
              <a:t>shutter</a:t>
            </a:r>
            <a:r>
              <a:rPr lang="en-US" dirty="0"/>
              <a:t> then covered the film as another frame moved into place.</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dirty="0"/>
              <a:t>Shutter &amp; Aperture</a:t>
            </a:r>
          </a:p>
        </p:txBody>
      </p:sp>
      <p:sp>
        <p:nvSpPr>
          <p:cNvPr id="29698" name="Content Placeholder 2"/>
          <p:cNvSpPr>
            <a:spLocks noGrp="1"/>
          </p:cNvSpPr>
          <p:nvPr>
            <p:ph idx="1"/>
          </p:nvPr>
        </p:nvSpPr>
        <p:spPr/>
        <p:txBody>
          <a:bodyPr/>
          <a:lstStyle/>
          <a:p>
            <a:pPr>
              <a:lnSpc>
                <a:spcPct val="150000"/>
              </a:lnSpc>
            </a:pPr>
            <a:r>
              <a:rPr lang="en-US" dirty="0"/>
              <a:t>a mechanical device for opening and closing the </a:t>
            </a:r>
            <a:r>
              <a:rPr lang="en-US" dirty="0">
                <a:solidFill>
                  <a:srgbClr val="660066"/>
                </a:solidFill>
              </a:rPr>
              <a:t>aperture </a:t>
            </a:r>
            <a:r>
              <a:rPr lang="en-US" dirty="0"/>
              <a:t>of a camera lens to expose film or the like.</a:t>
            </a:r>
          </a:p>
          <a:p>
            <a:pPr>
              <a:lnSpc>
                <a:spcPct val="150000"/>
              </a:lnSpc>
            </a:pPr>
            <a:r>
              <a:rPr lang="en-US" dirty="0"/>
              <a:t>an opening, usually circular, that limits the quantity of light that can enter an optical instrument. </a:t>
            </a:r>
          </a:p>
          <a:p>
            <a:pPr marL="0" indent="0">
              <a:buNone/>
            </a:pPr>
            <a:r>
              <a:rPr lang="en-US" dirty="0">
                <a:hlinkClick r:id="rId2"/>
              </a:rPr>
              <a:t>https://www.shutterstock.com/blog/exposure-what-is-shutter-speed</a:t>
            </a:r>
            <a:endParaRPr lang="en-US" dirty="0"/>
          </a:p>
          <a:p>
            <a:pPr marL="0" indent="0">
              <a:buNone/>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a:solidFill>
                  <a:schemeClr val="tx1">
                    <a:lumMod val="75000"/>
                    <a:lumOff val="25000"/>
                  </a:schemeClr>
                </a:solidFill>
                <a:ea typeface="+mj-ea"/>
                <a:cs typeface="+mj-cs"/>
              </a:rPr>
              <a:t>Invention of the Motion Picture</a:t>
            </a:r>
          </a:p>
        </p:txBody>
      </p:sp>
      <p:sp>
        <p:nvSpPr>
          <p:cNvPr id="31746" name="Content Placeholder 2"/>
          <p:cNvSpPr>
            <a:spLocks noGrp="1"/>
          </p:cNvSpPr>
          <p:nvPr>
            <p:ph idx="1"/>
          </p:nvPr>
        </p:nvSpPr>
        <p:spPr/>
        <p:txBody>
          <a:bodyPr/>
          <a:lstStyle/>
          <a:p>
            <a:pPr algn="just">
              <a:lnSpc>
                <a:spcPct val="150000"/>
              </a:lnSpc>
            </a:pPr>
            <a:r>
              <a:rPr lang="en-US" dirty="0"/>
              <a:t>Thomas Edison developed </a:t>
            </a:r>
            <a:r>
              <a:rPr lang="en-US" dirty="0">
                <a:solidFill>
                  <a:srgbClr val="660066"/>
                </a:solidFill>
              </a:rPr>
              <a:t>Kinetoscope</a:t>
            </a:r>
            <a:r>
              <a:rPr lang="en-US" dirty="0"/>
              <a:t> in 1891 the first motion picture system (peep show in a box)</a:t>
            </a:r>
          </a:p>
          <a:p>
            <a:pPr algn="just">
              <a:lnSpc>
                <a:spcPct val="150000"/>
              </a:lnSpc>
            </a:pPr>
            <a:r>
              <a:rPr lang="en-US" dirty="0"/>
              <a:t>Scottish-English immigrant William Dixson joined Edison’s team to help develop the technology that would combine pictures and sound</a:t>
            </a:r>
          </a:p>
          <a:p>
            <a:pPr algn="just">
              <a:lnSpc>
                <a:spcPct val="150000"/>
              </a:lnSpc>
            </a:pPr>
            <a:r>
              <a:rPr lang="en-US" dirty="0"/>
              <a:t>Looped in :30 vignettes, no story connecting them.</a:t>
            </a:r>
          </a:p>
          <a:p>
            <a:pPr marL="0" indent="0" algn="just">
              <a:lnSpc>
                <a:spcPct val="150000"/>
              </a:lnSpc>
              <a:buNone/>
            </a:pPr>
            <a:endParaRPr lang="en-US" dirty="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a:solidFill>
                  <a:srgbClr val="660066"/>
                </a:solidFill>
              </a:rPr>
              <a:t>Kinetoscope</a:t>
            </a:r>
          </a:p>
        </p:txBody>
      </p:sp>
      <p:sp>
        <p:nvSpPr>
          <p:cNvPr id="3" name="Content Placeholder 2"/>
          <p:cNvSpPr>
            <a:spLocks noGrp="1"/>
          </p:cNvSpPr>
          <p:nvPr>
            <p:ph idx="1"/>
          </p:nvPr>
        </p:nvSpPr>
        <p:spPr/>
        <p:txBody>
          <a:bodyPr rtlCol="0">
            <a:normAutofit/>
          </a:bodyPr>
          <a:lstStyle/>
          <a:p>
            <a:pPr marL="342900" lvl="1" indent="-342900" algn="just" fontAlgn="auto">
              <a:lnSpc>
                <a:spcPct val="150000"/>
              </a:lnSpc>
              <a:spcBef>
                <a:spcPts val="2000"/>
              </a:spcBef>
              <a:spcAft>
                <a:spcPts val="0"/>
              </a:spcAft>
              <a:buClr>
                <a:schemeClr val="tx1">
                  <a:lumMod val="75000"/>
                  <a:lumOff val="25000"/>
                </a:schemeClr>
              </a:buClr>
              <a:buFont typeface="Arial" pitchFamily="34" charset="0"/>
              <a:buChar char="•"/>
              <a:defRPr/>
            </a:pPr>
            <a:r>
              <a:rPr lang="en-US" dirty="0">
                <a:solidFill>
                  <a:schemeClr val="tx1">
                    <a:lumMod val="75000"/>
                    <a:lumOff val="25000"/>
                  </a:schemeClr>
                </a:solidFill>
                <a:ea typeface="+mn-ea"/>
              </a:rPr>
              <a:t>A phonograph inside the cabinet. The viewer would look into the peep-holes of the </a:t>
            </a:r>
            <a:r>
              <a:rPr lang="en-US" dirty="0" err="1">
                <a:solidFill>
                  <a:schemeClr val="tx1">
                    <a:lumMod val="75000"/>
                    <a:lumOff val="25000"/>
                  </a:schemeClr>
                </a:solidFill>
                <a:ea typeface="+mn-ea"/>
              </a:rPr>
              <a:t>Kinetoscope</a:t>
            </a:r>
            <a:r>
              <a:rPr lang="en-US" dirty="0">
                <a:solidFill>
                  <a:schemeClr val="tx1">
                    <a:lumMod val="75000"/>
                    <a:lumOff val="25000"/>
                  </a:schemeClr>
                </a:solidFill>
                <a:ea typeface="+mn-ea"/>
              </a:rPr>
              <a:t> to watch the motion picture while listening to the accompanying phonograph through two rubber ear tubes connected to the machine. The picture and sound were made somewhat synchronous by connecting the two with a belt</a:t>
            </a:r>
          </a:p>
          <a:p>
            <a:pPr marL="342900" lvl="1" indent="-342900" algn="just" fontAlgn="auto">
              <a:lnSpc>
                <a:spcPct val="150000"/>
              </a:lnSpc>
              <a:spcBef>
                <a:spcPts val="2000"/>
              </a:spcBef>
              <a:spcAft>
                <a:spcPts val="0"/>
              </a:spcAft>
              <a:buClr>
                <a:schemeClr val="tx1">
                  <a:lumMod val="75000"/>
                  <a:lumOff val="25000"/>
                </a:schemeClr>
              </a:buClr>
              <a:buFont typeface="Arial" pitchFamily="34" charset="0"/>
              <a:buChar char="•"/>
              <a:defRPr/>
            </a:pPr>
            <a:r>
              <a:rPr lang="en-US" dirty="0">
                <a:solidFill>
                  <a:schemeClr val="tx1">
                    <a:lumMod val="75000"/>
                    <a:lumOff val="25000"/>
                  </a:schemeClr>
                </a:solidFill>
                <a:ea typeface="+mn-ea"/>
              </a:rPr>
              <a:t>46 frames per second</a:t>
            </a:r>
          </a:p>
          <a:p>
            <a:pPr fontAlgn="auto">
              <a:spcAft>
                <a:spcPts val="0"/>
              </a:spcAft>
              <a:buClr>
                <a:schemeClr val="tx1">
                  <a:lumMod val="75000"/>
                  <a:lumOff val="25000"/>
                </a:schemeClr>
              </a:buClr>
              <a:buFont typeface="Arial" pitchFamily="34" charset="0"/>
              <a:buChar char="•"/>
              <a:defRPr/>
            </a:pPr>
            <a:endParaRPr lang="en-US" dirty="0">
              <a:solidFill>
                <a:schemeClr val="tx1">
                  <a:lumMod val="75000"/>
                  <a:lumOff val="25000"/>
                </a:schemeClr>
              </a:solidFill>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a:t>Kinetoscope</a:t>
            </a:r>
          </a:p>
        </p:txBody>
      </p:sp>
      <p:sp>
        <p:nvSpPr>
          <p:cNvPr id="33794" name="Content Placeholder 2"/>
          <p:cNvSpPr>
            <a:spLocks noGrp="1"/>
          </p:cNvSpPr>
          <p:nvPr>
            <p:ph idx="1"/>
          </p:nvPr>
        </p:nvSpPr>
        <p:spPr/>
        <p:txBody>
          <a:bodyPr/>
          <a:lstStyle/>
          <a:p>
            <a:endParaRPr lang="en-US"/>
          </a:p>
        </p:txBody>
      </p:sp>
      <p:pic>
        <p:nvPicPr>
          <p:cNvPr id="33795" name="Picture 3" descr="kinetophone.jpg"/>
          <p:cNvPicPr>
            <a:picLocks noChangeAspect="1"/>
          </p:cNvPicPr>
          <p:nvPr/>
        </p:nvPicPr>
        <p:blipFill>
          <a:blip r:embed="rId2"/>
          <a:srcRect/>
          <a:stretch>
            <a:fillRect/>
          </a:stretch>
        </p:blipFill>
        <p:spPr bwMode="auto">
          <a:xfrm>
            <a:off x="2895600" y="1752600"/>
            <a:ext cx="3556000" cy="47244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a:solidFill>
                  <a:srgbClr val="660066"/>
                </a:solidFill>
              </a:rPr>
              <a:t>The Bioscop</a:t>
            </a:r>
          </a:p>
        </p:txBody>
      </p:sp>
      <p:sp>
        <p:nvSpPr>
          <p:cNvPr id="34818" name="Content Placeholder 2"/>
          <p:cNvSpPr>
            <a:spLocks noGrp="1"/>
          </p:cNvSpPr>
          <p:nvPr>
            <p:ph idx="1"/>
          </p:nvPr>
        </p:nvSpPr>
        <p:spPr/>
        <p:txBody>
          <a:bodyPr/>
          <a:lstStyle/>
          <a:p>
            <a:r>
              <a:rPr lang="en-US"/>
              <a:t>Invented by Skladanowsky brothers</a:t>
            </a:r>
          </a:p>
          <a:p>
            <a:r>
              <a:rPr lang="en-US"/>
              <a:t>Held two strips of 3 ½” film running side by side-frames projected alternately</a:t>
            </a:r>
          </a:p>
          <a:p>
            <a:r>
              <a:rPr lang="en-US"/>
              <a:t>15 minute programs</a:t>
            </a:r>
          </a:p>
          <a:p>
            <a:r>
              <a:rPr lang="en-US"/>
              <a:t>Too cumbersome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a:t>The Bioscop</a:t>
            </a:r>
          </a:p>
        </p:txBody>
      </p:sp>
      <p:sp>
        <p:nvSpPr>
          <p:cNvPr id="35842" name="Content Placeholder 2"/>
          <p:cNvSpPr>
            <a:spLocks noGrp="1"/>
          </p:cNvSpPr>
          <p:nvPr>
            <p:ph idx="1"/>
          </p:nvPr>
        </p:nvSpPr>
        <p:spPr/>
        <p:txBody>
          <a:bodyPr/>
          <a:lstStyle/>
          <a:p>
            <a:endParaRPr lang="en-US"/>
          </a:p>
        </p:txBody>
      </p:sp>
      <p:pic>
        <p:nvPicPr>
          <p:cNvPr id="35843" name="Picture 3"/>
          <p:cNvPicPr>
            <a:picLocks noChangeAspect="1"/>
          </p:cNvPicPr>
          <p:nvPr/>
        </p:nvPicPr>
        <p:blipFill>
          <a:blip r:embed="rId2"/>
          <a:srcRect/>
          <a:stretch>
            <a:fillRect/>
          </a:stretch>
        </p:blipFill>
        <p:spPr bwMode="auto">
          <a:xfrm>
            <a:off x="2667000" y="1887538"/>
            <a:ext cx="3200400" cy="41783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a:t>Early Years</a:t>
            </a:r>
          </a:p>
        </p:txBody>
      </p:sp>
      <p:sp>
        <p:nvSpPr>
          <p:cNvPr id="17410" name="Content Placeholder 2"/>
          <p:cNvSpPr>
            <a:spLocks noGrp="1"/>
          </p:cNvSpPr>
          <p:nvPr>
            <p:ph idx="1"/>
          </p:nvPr>
        </p:nvSpPr>
        <p:spPr/>
        <p:txBody>
          <a:bodyPr/>
          <a:lstStyle/>
          <a:p>
            <a:pPr>
              <a:buFont typeface="Arial" pitchFamily="-72" charset="0"/>
              <a:buNone/>
            </a:pPr>
            <a:endParaRPr lang="en-US" dirty="0"/>
          </a:p>
          <a:p>
            <a:r>
              <a:rPr lang="en-US" dirty="0"/>
              <a:t>17</a:t>
            </a:r>
            <a:r>
              <a:rPr lang="en-US" baseline="30000" dirty="0"/>
              <a:t>th</a:t>
            </a:r>
            <a:r>
              <a:rPr lang="en-US" dirty="0"/>
              <a:t> -18</a:t>
            </a:r>
            <a:r>
              <a:rPr lang="en-US" baseline="30000" dirty="0"/>
              <a:t>th</a:t>
            </a:r>
            <a:r>
              <a:rPr lang="en-US" dirty="0"/>
              <a:t> century: </a:t>
            </a:r>
            <a:r>
              <a:rPr lang="en-US" dirty="0">
                <a:solidFill>
                  <a:srgbClr val="660066"/>
                </a:solidFill>
                <a:hlinkClick r:id="rId2"/>
              </a:rPr>
              <a:t>Lantern slides</a:t>
            </a:r>
            <a:endParaRPr lang="en-US" dirty="0">
              <a:solidFill>
                <a:srgbClr val="660066"/>
              </a:solidFill>
            </a:endParaRPr>
          </a:p>
          <a:p>
            <a:r>
              <a:rPr lang="en-US" dirty="0"/>
              <a:t>19</a:t>
            </a:r>
            <a:r>
              <a:rPr lang="en-US" baseline="30000" dirty="0"/>
              <a:t>th</a:t>
            </a:r>
            <a:r>
              <a:rPr lang="en-US" dirty="0"/>
              <a:t> century saw vast proliferation of visual forms of popular culture</a:t>
            </a:r>
          </a:p>
          <a:p>
            <a:r>
              <a:rPr lang="en-US" dirty="0"/>
              <a:t>Industrial Era</a:t>
            </a:r>
          </a:p>
          <a:p>
            <a:pPr lvl="1"/>
            <a:r>
              <a:rPr lang="en-US" dirty="0"/>
              <a:t>Books of photographs, illustrated fiction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a:t>The Lumiere Brothers</a:t>
            </a:r>
          </a:p>
        </p:txBody>
      </p:sp>
      <p:sp>
        <p:nvSpPr>
          <p:cNvPr id="36866" name="Content Placeholder 2"/>
          <p:cNvSpPr>
            <a:spLocks noGrp="1"/>
          </p:cNvSpPr>
          <p:nvPr>
            <p:ph idx="1"/>
          </p:nvPr>
        </p:nvSpPr>
        <p:spPr/>
        <p:txBody>
          <a:bodyPr/>
          <a:lstStyle/>
          <a:p>
            <a:r>
              <a:rPr lang="en-US"/>
              <a:t>Invented a projection system that helped make cinema a commercially viable enterprise internationally!!</a:t>
            </a:r>
          </a:p>
          <a:p>
            <a:r>
              <a:rPr lang="en-US"/>
              <a:t>Designed the “cinematographe”</a:t>
            </a:r>
          </a:p>
          <a:p>
            <a:r>
              <a:rPr lang="en-US"/>
              <a:t>35 mm film</a:t>
            </a:r>
          </a:p>
          <a:p>
            <a:r>
              <a:rPr lang="en-US"/>
              <a:t>16 frames per second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a:t>Lumiere Brothers</a:t>
            </a:r>
          </a:p>
        </p:txBody>
      </p:sp>
      <p:sp>
        <p:nvSpPr>
          <p:cNvPr id="37890" name="Content Placeholder 2"/>
          <p:cNvSpPr>
            <a:spLocks noGrp="1"/>
          </p:cNvSpPr>
          <p:nvPr>
            <p:ph idx="1"/>
          </p:nvPr>
        </p:nvSpPr>
        <p:spPr/>
        <p:txBody>
          <a:bodyPr/>
          <a:lstStyle/>
          <a:p>
            <a:r>
              <a:rPr lang="en-US" i="1" dirty="0">
                <a:hlinkClick r:id="rId2"/>
              </a:rPr>
              <a:t>Workers Leaving the Factory</a:t>
            </a:r>
            <a:r>
              <a:rPr lang="en-US" dirty="0"/>
              <a:t>, 1895</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a:t>American Developments</a:t>
            </a:r>
          </a:p>
        </p:txBody>
      </p:sp>
      <p:sp>
        <p:nvSpPr>
          <p:cNvPr id="38914" name="Content Placeholder 2"/>
          <p:cNvSpPr>
            <a:spLocks noGrp="1"/>
          </p:cNvSpPr>
          <p:nvPr>
            <p:ph idx="1"/>
          </p:nvPr>
        </p:nvSpPr>
        <p:spPr>
          <a:xfrm>
            <a:off x="467544" y="1844824"/>
            <a:ext cx="7772400" cy="4050792"/>
          </a:xfrm>
        </p:spPr>
        <p:txBody>
          <a:bodyPr/>
          <a:lstStyle/>
          <a:p>
            <a:pPr algn="just">
              <a:lnSpc>
                <a:spcPct val="100000"/>
              </a:lnSpc>
            </a:pPr>
            <a:r>
              <a:rPr lang="en-US" dirty="0"/>
              <a:t>Edison’s Kinetoscope evolved into </a:t>
            </a:r>
            <a:r>
              <a:rPr lang="en-US" dirty="0">
                <a:solidFill>
                  <a:srgbClr val="660066"/>
                </a:solidFill>
              </a:rPr>
              <a:t>Vitascope</a:t>
            </a:r>
            <a:r>
              <a:rPr lang="en-US" dirty="0"/>
              <a:t> (life scope) October 1895</a:t>
            </a:r>
          </a:p>
          <a:p>
            <a:pPr lvl="1" algn="just">
              <a:lnSpc>
                <a:spcPct val="100000"/>
              </a:lnSpc>
            </a:pPr>
            <a:r>
              <a:rPr lang="en-US" i="1" dirty="0"/>
              <a:t>Rough Sea at Dover</a:t>
            </a:r>
          </a:p>
          <a:p>
            <a:pPr lvl="1" algn="just">
              <a:lnSpc>
                <a:spcPct val="100000"/>
              </a:lnSpc>
            </a:pPr>
            <a:endParaRPr lang="en-US" i="1" dirty="0"/>
          </a:p>
          <a:p>
            <a:pPr marL="274320" lvl="1" indent="0" algn="just">
              <a:lnSpc>
                <a:spcPct val="100000"/>
              </a:lnSpc>
              <a:buNone/>
            </a:pPr>
            <a:endParaRPr lang="en-US" i="1" dirty="0"/>
          </a:p>
          <a:p>
            <a:pPr marL="274320" lvl="1" indent="0" algn="just">
              <a:lnSpc>
                <a:spcPct val="100000"/>
              </a:lnSpc>
              <a:buNone/>
            </a:pPr>
            <a:endParaRPr lang="en-US" i="1" dirty="0"/>
          </a:p>
          <a:p>
            <a:pPr algn="just">
              <a:lnSpc>
                <a:spcPct val="100000"/>
              </a:lnSpc>
            </a:pPr>
            <a:r>
              <a:rPr lang="en-US" dirty="0"/>
              <a:t>Inventor, Thomas </a:t>
            </a:r>
            <a:r>
              <a:rPr lang="en-US" dirty="0" err="1"/>
              <a:t>Armat</a:t>
            </a:r>
            <a:r>
              <a:rPr lang="en-US" dirty="0"/>
              <a:t> created Vitascope and Edison manufactured it.</a:t>
            </a:r>
          </a:p>
          <a:p>
            <a:pPr algn="just">
              <a:lnSpc>
                <a:spcPct val="100000"/>
              </a:lnSpc>
            </a:pPr>
            <a:r>
              <a:rPr lang="en-US" dirty="0"/>
              <a:t>1894: American </a:t>
            </a:r>
            <a:r>
              <a:rPr lang="en-US" dirty="0" err="1">
                <a:solidFill>
                  <a:schemeClr val="accent1"/>
                </a:solidFill>
              </a:rPr>
              <a:t>Mutoscope</a:t>
            </a:r>
            <a:r>
              <a:rPr lang="en-US" dirty="0"/>
              <a:t> Company</a:t>
            </a:r>
          </a:p>
          <a:p>
            <a:pPr lvl="1" algn="just">
              <a:lnSpc>
                <a:spcPct val="100000"/>
              </a:lnSpc>
            </a:pPr>
            <a:r>
              <a:rPr lang="en-US" dirty="0"/>
              <a:t>70 mm film that yielded larger, sharper images</a:t>
            </a:r>
          </a:p>
          <a:p>
            <a:pPr lvl="1"/>
            <a:endParaRPr lang="en-US" dirty="0"/>
          </a:p>
        </p:txBody>
      </p:sp>
      <p:pic>
        <p:nvPicPr>
          <p:cNvPr id="3" name="Picture 2">
            <a:extLst>
              <a:ext uri="{FF2B5EF4-FFF2-40B4-BE49-F238E27FC236}">
                <a16:creationId xmlns:a16="http://schemas.microsoft.com/office/drawing/2014/main" id="{CAFC0317-40A9-400C-A9B5-2638D8C06D3C}"/>
              </a:ext>
            </a:extLst>
          </p:cNvPr>
          <p:cNvPicPr>
            <a:picLocks noChangeAspect="1"/>
          </p:cNvPicPr>
          <p:nvPr/>
        </p:nvPicPr>
        <p:blipFill>
          <a:blip r:embed="rId2"/>
          <a:stretch>
            <a:fillRect/>
          </a:stretch>
        </p:blipFill>
        <p:spPr>
          <a:xfrm>
            <a:off x="6012159" y="2232981"/>
            <a:ext cx="2096288" cy="1759507"/>
          </a:xfrm>
          <a:prstGeom prst="rect">
            <a:avLst/>
          </a:prstGeom>
        </p:spPr>
      </p:pic>
      <p:pic>
        <p:nvPicPr>
          <p:cNvPr id="5" name="Picture 4">
            <a:extLst>
              <a:ext uri="{FF2B5EF4-FFF2-40B4-BE49-F238E27FC236}">
                <a16:creationId xmlns:a16="http://schemas.microsoft.com/office/drawing/2014/main" id="{209DA8FE-E7D3-4749-B6BD-FE3875EB7B13}"/>
              </a:ext>
            </a:extLst>
          </p:cNvPr>
          <p:cNvPicPr>
            <a:picLocks noChangeAspect="1"/>
          </p:cNvPicPr>
          <p:nvPr/>
        </p:nvPicPr>
        <p:blipFill>
          <a:blip r:embed="rId3"/>
          <a:stretch>
            <a:fillRect/>
          </a:stretch>
        </p:blipFill>
        <p:spPr>
          <a:xfrm>
            <a:off x="6012159" y="4653136"/>
            <a:ext cx="2113939" cy="160934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a:t>American Developments</a:t>
            </a:r>
          </a:p>
        </p:txBody>
      </p:sp>
      <p:sp>
        <p:nvSpPr>
          <p:cNvPr id="39938" name="Content Placeholder 2"/>
          <p:cNvSpPr>
            <a:spLocks noGrp="1"/>
          </p:cNvSpPr>
          <p:nvPr>
            <p:ph idx="1"/>
          </p:nvPr>
        </p:nvSpPr>
        <p:spPr/>
        <p:txBody>
          <a:bodyPr/>
          <a:lstStyle/>
          <a:p>
            <a:r>
              <a:rPr lang="en-US" dirty="0"/>
              <a:t>1897: 2 means of film exhibition</a:t>
            </a:r>
          </a:p>
          <a:p>
            <a:pPr lvl="1"/>
            <a:r>
              <a:rPr lang="en-US" dirty="0"/>
              <a:t>Peep show devices for individual viewing</a:t>
            </a:r>
          </a:p>
          <a:p>
            <a:pPr lvl="1"/>
            <a:r>
              <a:rPr lang="en-US" dirty="0"/>
              <a:t>Projection systems for audiences</a:t>
            </a:r>
          </a:p>
          <a:p>
            <a:pPr marL="274320" lvl="1" indent="0">
              <a:buNone/>
            </a:pPr>
            <a:r>
              <a:rPr lang="en-US"/>
              <a:t>https://www.youtube.com/watch?v=iZc4C7SgtJI&amp;t=156s</a:t>
            </a:r>
            <a:endParaRPr lang="en-US" dirty="0"/>
          </a:p>
          <a:p>
            <a:pPr marL="274320" lvl="1" indent="0">
              <a:buNone/>
            </a:pPr>
            <a:endParaRPr lang="en-US" dirty="0"/>
          </a:p>
          <a:p>
            <a:r>
              <a:rPr lang="en-US" dirty="0"/>
              <a:t>Types of cinema:</a:t>
            </a:r>
          </a:p>
          <a:p>
            <a:pPr lvl="1"/>
            <a:r>
              <a:rPr lang="en-US">
                <a:solidFill>
                  <a:srgbClr val="660066"/>
                </a:solidFill>
              </a:rPr>
              <a:t>Scenics, topicals</a:t>
            </a:r>
            <a:r>
              <a:rPr lang="en-US"/>
              <a:t> </a:t>
            </a:r>
            <a:r>
              <a:rPr lang="en-US" dirty="0"/>
              <a:t>and </a:t>
            </a:r>
            <a:r>
              <a:rPr lang="en-US" dirty="0">
                <a:solidFill>
                  <a:srgbClr val="660066"/>
                </a:solidFill>
              </a:rPr>
              <a:t>fiction films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a:t>Scenics</a:t>
            </a:r>
          </a:p>
        </p:txBody>
      </p:sp>
      <p:sp>
        <p:nvSpPr>
          <p:cNvPr id="40962" name="Content Placeholder 2"/>
          <p:cNvSpPr>
            <a:spLocks noGrp="1"/>
          </p:cNvSpPr>
          <p:nvPr>
            <p:ph idx="1"/>
          </p:nvPr>
        </p:nvSpPr>
        <p:spPr/>
        <p:txBody>
          <a:bodyPr/>
          <a:lstStyle/>
          <a:p>
            <a:r>
              <a:rPr lang="en-US">
                <a:hlinkClick r:id="rId2"/>
              </a:rPr>
              <a:t>Short travelogues </a:t>
            </a:r>
            <a:r>
              <a:rPr lang="en-US"/>
              <a:t>offering views of distant lands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a:t>Topicals</a:t>
            </a:r>
          </a:p>
        </p:txBody>
      </p:sp>
      <p:sp>
        <p:nvSpPr>
          <p:cNvPr id="41986" name="Content Placeholder 2"/>
          <p:cNvSpPr>
            <a:spLocks noGrp="1"/>
          </p:cNvSpPr>
          <p:nvPr>
            <p:ph idx="1"/>
          </p:nvPr>
        </p:nvSpPr>
        <p:spPr/>
        <p:txBody>
          <a:bodyPr/>
          <a:lstStyle/>
          <a:p>
            <a:r>
              <a:rPr lang="en-US" dirty="0"/>
              <a:t>News events, recreations of key occurrences in studio</a:t>
            </a:r>
          </a:p>
          <a:p>
            <a:pPr lvl="1"/>
            <a:r>
              <a:rPr lang="en-US" dirty="0">
                <a:hlinkClick r:id="rId2" action="ppaction://hlinkfile"/>
              </a:rPr>
              <a:t>Sinking of battleship Maine during Spanish-American War (1898)</a:t>
            </a:r>
            <a:endParaRPr lang="en-US" dirty="0"/>
          </a:p>
          <a:p>
            <a:pPr marL="274320" lvl="1" indent="0">
              <a:buNone/>
            </a:pPr>
            <a:r>
              <a:rPr lang="en-US" dirty="0">
                <a:hlinkClick r:id="rId3"/>
              </a:rPr>
              <a:t>https://www.loc.gov/item/98500970</a:t>
            </a:r>
            <a:endParaRPr lang="en-US" dirty="0"/>
          </a:p>
          <a:p>
            <a:pPr marL="274320" lvl="1" indent="0">
              <a:buNone/>
            </a:pP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dirty="0"/>
              <a:t>Fiction Films</a:t>
            </a:r>
          </a:p>
        </p:txBody>
      </p:sp>
      <p:sp>
        <p:nvSpPr>
          <p:cNvPr id="3" name="Content Placeholder 2"/>
          <p:cNvSpPr>
            <a:spLocks noGrp="1"/>
          </p:cNvSpPr>
          <p:nvPr>
            <p:ph idx="1"/>
          </p:nvPr>
        </p:nvSpPr>
        <p:spPr/>
        <p:txBody>
          <a:bodyPr rtlCol="0">
            <a:normAutofit/>
          </a:bodyPr>
          <a:lstStyle/>
          <a:p>
            <a:pPr fontAlgn="auto">
              <a:spcAft>
                <a:spcPts val="0"/>
              </a:spcAft>
              <a:buClr>
                <a:schemeClr val="tx1">
                  <a:lumMod val="75000"/>
                  <a:lumOff val="25000"/>
                </a:schemeClr>
              </a:buClr>
              <a:buFont typeface="Arial" pitchFamily="34" charset="0"/>
              <a:buChar char="•"/>
              <a:defRPr/>
            </a:pPr>
            <a:r>
              <a:rPr lang="en-US" dirty="0">
                <a:solidFill>
                  <a:schemeClr val="tx1">
                    <a:lumMod val="75000"/>
                    <a:lumOff val="25000"/>
                  </a:schemeClr>
                </a:solidFill>
                <a:ea typeface="+mn-ea"/>
                <a:cs typeface="+mn-cs"/>
                <a:hlinkClick r:id="rId2"/>
              </a:rPr>
              <a:t>Brief staged scenes </a:t>
            </a:r>
            <a:r>
              <a:rPr lang="en-US" dirty="0">
                <a:solidFill>
                  <a:schemeClr val="tx1">
                    <a:lumMod val="75000"/>
                    <a:lumOff val="25000"/>
                  </a:schemeClr>
                </a:solidFill>
                <a:ea typeface="+mn-ea"/>
                <a:cs typeface="+mn-cs"/>
              </a:rPr>
              <a:t>telling a story</a:t>
            </a:r>
          </a:p>
          <a:p>
            <a:pPr fontAlgn="auto">
              <a:spcAft>
                <a:spcPts val="0"/>
              </a:spcAft>
              <a:buClr>
                <a:schemeClr val="tx1">
                  <a:lumMod val="75000"/>
                  <a:lumOff val="25000"/>
                </a:schemeClr>
              </a:buClr>
              <a:buFont typeface="Arial" pitchFamily="34" charset="0"/>
              <a:buChar char="•"/>
              <a:defRPr/>
            </a:pPr>
            <a:r>
              <a:rPr lang="en-US" dirty="0">
                <a:solidFill>
                  <a:schemeClr val="tx1">
                    <a:lumMod val="75000"/>
                    <a:lumOff val="25000"/>
                  </a:schemeClr>
                </a:solidFill>
                <a:ea typeface="+mn-ea"/>
                <a:cs typeface="+mn-cs"/>
              </a:rPr>
              <a:t>Some shot outdoors, but most shot in front of painted backdrops</a:t>
            </a:r>
          </a:p>
          <a:p>
            <a:pPr fontAlgn="auto">
              <a:spcAft>
                <a:spcPts val="0"/>
              </a:spcAft>
              <a:buClr>
                <a:schemeClr val="tx1">
                  <a:lumMod val="75000"/>
                  <a:lumOff val="25000"/>
                </a:schemeClr>
              </a:buClr>
              <a:buFont typeface="Arial" pitchFamily="34" charset="0"/>
              <a:buChar char="•"/>
              <a:defRPr/>
            </a:pPr>
            <a:r>
              <a:rPr lang="en-US" dirty="0">
                <a:solidFill>
                  <a:schemeClr val="tx1">
                    <a:lumMod val="75000"/>
                    <a:lumOff val="25000"/>
                  </a:schemeClr>
                </a:solidFill>
                <a:ea typeface="+mn-ea"/>
                <a:cs typeface="+mn-cs"/>
              </a:rPr>
              <a:t>1904-became the industry’s main product</a:t>
            </a:r>
          </a:p>
          <a:p>
            <a:pPr fontAlgn="auto">
              <a:spcAft>
                <a:spcPts val="0"/>
              </a:spcAft>
              <a:buClr>
                <a:schemeClr val="tx1">
                  <a:lumMod val="75000"/>
                  <a:lumOff val="25000"/>
                </a:schemeClr>
              </a:buClr>
              <a:buFont typeface="Arial" pitchFamily="34" charset="0"/>
              <a:buChar char="•"/>
              <a:defRPr/>
            </a:pPr>
            <a:r>
              <a:rPr lang="en-US" dirty="0">
                <a:solidFill>
                  <a:schemeClr val="tx1">
                    <a:lumMod val="75000"/>
                    <a:lumOff val="25000"/>
                  </a:schemeClr>
                </a:solidFill>
                <a:ea typeface="+mn-ea"/>
                <a:cs typeface="+mn-cs"/>
              </a:rPr>
              <a:t>Camera set up in one position and action unfolded in one continuous take. </a:t>
            </a:r>
          </a:p>
          <a:p>
            <a:pPr fontAlgn="auto">
              <a:spcAft>
                <a:spcPts val="0"/>
              </a:spcAft>
              <a:buClr>
                <a:schemeClr val="tx1">
                  <a:lumMod val="75000"/>
                  <a:lumOff val="25000"/>
                </a:schemeClr>
              </a:buClr>
              <a:buFont typeface="Arial" pitchFamily="34" charset="0"/>
              <a:buChar char="•"/>
              <a:defRPr/>
            </a:pPr>
            <a:r>
              <a:rPr lang="en-US" dirty="0">
                <a:solidFill>
                  <a:schemeClr val="tx1">
                    <a:lumMod val="75000"/>
                    <a:lumOff val="25000"/>
                  </a:schemeClr>
                </a:solidFill>
                <a:ea typeface="+mn-ea"/>
                <a:cs typeface="+mn-cs"/>
              </a:rPr>
              <a:t>No credits, music	</a:t>
            </a:r>
          </a:p>
          <a:p>
            <a:pPr lvl="1" fontAlgn="auto">
              <a:spcAft>
                <a:spcPts val="0"/>
              </a:spcAft>
              <a:buClr>
                <a:schemeClr val="bg2">
                  <a:lumMod val="60000"/>
                  <a:lumOff val="40000"/>
                </a:schemeClr>
              </a:buClr>
              <a:buFont typeface="Arial" pitchFamily="34" charset="0"/>
              <a:buChar char="•"/>
              <a:defRPr/>
            </a:pPr>
            <a:r>
              <a:rPr lang="en-US" dirty="0">
                <a:solidFill>
                  <a:schemeClr val="tx1">
                    <a:lumMod val="75000"/>
                    <a:lumOff val="25000"/>
                  </a:schemeClr>
                </a:solidFill>
                <a:ea typeface="+mn-ea"/>
              </a:rPr>
              <a:t>Provided live</a:t>
            </a:r>
          </a:p>
          <a:p>
            <a:pPr lvl="1" fontAlgn="auto">
              <a:spcAft>
                <a:spcPts val="0"/>
              </a:spcAft>
              <a:buClr>
                <a:schemeClr val="bg2">
                  <a:lumMod val="60000"/>
                  <a:lumOff val="40000"/>
                </a:schemeClr>
              </a:buClr>
              <a:buFont typeface="Arial" pitchFamily="34" charset="0"/>
              <a:buChar char="•"/>
              <a:defRPr/>
            </a:pPr>
            <a:r>
              <a:rPr lang="en-US" dirty="0">
                <a:solidFill>
                  <a:schemeClr val="tx1">
                    <a:lumMod val="75000"/>
                    <a:lumOff val="25000"/>
                  </a:schemeClr>
                </a:solidFill>
                <a:ea typeface="+mn-ea"/>
              </a:rPr>
              <a:t> by the “exhibitor”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a:t>American Developments</a:t>
            </a:r>
          </a:p>
        </p:txBody>
      </p:sp>
      <p:sp>
        <p:nvSpPr>
          <p:cNvPr id="3" name="Content Placeholder 2"/>
          <p:cNvSpPr>
            <a:spLocks noGrp="1"/>
          </p:cNvSpPr>
          <p:nvPr>
            <p:ph idx="1"/>
          </p:nvPr>
        </p:nvSpPr>
        <p:spPr/>
        <p:txBody>
          <a:bodyPr rtlCol="0">
            <a:normAutofit/>
          </a:bodyPr>
          <a:lstStyle/>
          <a:p>
            <a:pPr fontAlgn="auto">
              <a:spcAft>
                <a:spcPts val="0"/>
              </a:spcAft>
              <a:buClr>
                <a:schemeClr val="tx1">
                  <a:lumMod val="75000"/>
                  <a:lumOff val="25000"/>
                </a:schemeClr>
              </a:buClr>
              <a:buFont typeface="Arial" pitchFamily="34" charset="0"/>
              <a:buChar char="•"/>
              <a:defRPr/>
            </a:pPr>
            <a:r>
              <a:rPr lang="en-US" dirty="0">
                <a:solidFill>
                  <a:schemeClr val="tx1">
                    <a:lumMod val="75000"/>
                    <a:lumOff val="25000"/>
                  </a:schemeClr>
                </a:solidFill>
                <a:ea typeface="+mn-ea"/>
                <a:cs typeface="+mn-cs"/>
              </a:rPr>
              <a:t>1905- Admission to </a:t>
            </a:r>
            <a:r>
              <a:rPr lang="en-US" dirty="0">
                <a:solidFill>
                  <a:srgbClr val="660066"/>
                </a:solidFill>
                <a:ea typeface="+mn-ea"/>
                <a:cs typeface="+mn-cs"/>
              </a:rPr>
              <a:t>Nickelodeon</a:t>
            </a:r>
            <a:r>
              <a:rPr lang="en-US" dirty="0">
                <a:solidFill>
                  <a:schemeClr val="tx1">
                    <a:lumMod val="75000"/>
                    <a:lumOff val="25000"/>
                  </a:schemeClr>
                </a:solidFill>
                <a:ea typeface="+mn-ea"/>
                <a:cs typeface="+mn-cs"/>
              </a:rPr>
              <a:t> (movie theater) = $.05-$.10 for a 15-60 minute production</a:t>
            </a:r>
          </a:p>
          <a:p>
            <a:pPr fontAlgn="auto">
              <a:spcAft>
                <a:spcPts val="0"/>
              </a:spcAft>
              <a:buClr>
                <a:schemeClr val="tx1">
                  <a:lumMod val="75000"/>
                  <a:lumOff val="25000"/>
                </a:schemeClr>
              </a:buClr>
              <a:buFont typeface="Arial" pitchFamily="34" charset="0"/>
              <a:buChar char="•"/>
              <a:defRPr/>
            </a:pPr>
            <a:r>
              <a:rPr lang="en-US" dirty="0">
                <a:solidFill>
                  <a:schemeClr val="tx1">
                    <a:lumMod val="75000"/>
                    <a:lumOff val="25000"/>
                  </a:schemeClr>
                </a:solidFill>
                <a:ea typeface="+mn-ea"/>
                <a:cs typeface="+mn-cs"/>
              </a:rPr>
              <a:t>Audiences sat on benches, wooden seats</a:t>
            </a:r>
          </a:p>
          <a:p>
            <a:pPr fontAlgn="auto">
              <a:spcAft>
                <a:spcPts val="0"/>
              </a:spcAft>
              <a:buClr>
                <a:schemeClr val="tx1">
                  <a:lumMod val="75000"/>
                  <a:lumOff val="25000"/>
                </a:schemeClr>
              </a:buClr>
              <a:buFont typeface="Arial" pitchFamily="34" charset="0"/>
              <a:buChar char="•"/>
              <a:defRPr/>
            </a:pPr>
            <a:r>
              <a:rPr lang="en-US" dirty="0">
                <a:solidFill>
                  <a:schemeClr val="tx1">
                    <a:lumMod val="75000"/>
                    <a:lumOff val="25000"/>
                  </a:schemeClr>
                </a:solidFill>
                <a:ea typeface="+mn-ea"/>
                <a:cs typeface="+mn-cs"/>
              </a:rPr>
              <a:t>Front display=hand painted signs</a:t>
            </a:r>
          </a:p>
          <a:p>
            <a:pPr fontAlgn="auto">
              <a:spcAft>
                <a:spcPts val="0"/>
              </a:spcAft>
              <a:buClr>
                <a:schemeClr val="tx1">
                  <a:lumMod val="75000"/>
                  <a:lumOff val="25000"/>
                </a:schemeClr>
              </a:buClr>
              <a:buFont typeface="Arial" pitchFamily="34" charset="0"/>
              <a:buChar char="•"/>
              <a:defRPr/>
            </a:pPr>
            <a:r>
              <a:rPr lang="en-US" dirty="0">
                <a:solidFill>
                  <a:schemeClr val="tx1">
                    <a:lumMod val="75000"/>
                    <a:lumOff val="25000"/>
                  </a:schemeClr>
                </a:solidFill>
                <a:ea typeface="+mn-ea"/>
                <a:cs typeface="+mn-cs"/>
              </a:rPr>
              <a:t>Actors stood behind screen and spoke dialogue in synchronization with the action on the screen</a:t>
            </a:r>
          </a:p>
          <a:p>
            <a:pPr fontAlgn="auto">
              <a:spcAft>
                <a:spcPts val="0"/>
              </a:spcAft>
              <a:buClr>
                <a:schemeClr val="tx1">
                  <a:lumMod val="75000"/>
                  <a:lumOff val="25000"/>
                </a:schemeClr>
              </a:buClr>
              <a:buFont typeface="Arial" pitchFamily="34" charset="0"/>
              <a:buChar char="•"/>
              <a:defRPr/>
            </a:pPr>
            <a:r>
              <a:rPr lang="en-US" dirty="0">
                <a:solidFill>
                  <a:schemeClr val="tx1">
                    <a:lumMod val="75000"/>
                    <a:lumOff val="25000"/>
                  </a:schemeClr>
                </a:solidFill>
                <a:ea typeface="+mn-ea"/>
                <a:cs typeface="+mn-cs"/>
              </a:rPr>
              <a:t>Sound effects were made with noisemakers behind the screen</a:t>
            </a:r>
          </a:p>
          <a:p>
            <a:pPr fontAlgn="auto">
              <a:spcAft>
                <a:spcPts val="0"/>
              </a:spcAft>
              <a:buClr>
                <a:schemeClr val="tx1">
                  <a:lumMod val="75000"/>
                  <a:lumOff val="25000"/>
                </a:schemeClr>
              </a:buClr>
              <a:buFont typeface="Arial" pitchFamily="34" charset="0"/>
              <a:buChar char="•"/>
              <a:defRPr/>
            </a:pPr>
            <a:r>
              <a:rPr lang="en-US" dirty="0">
                <a:solidFill>
                  <a:schemeClr val="tx1">
                    <a:lumMod val="75000"/>
                    <a:lumOff val="25000"/>
                  </a:schemeClr>
                </a:solidFill>
                <a:ea typeface="+mn-ea"/>
                <a:cs typeface="+mn-cs"/>
              </a:rPr>
              <a:t>Warner Bros., Universal, Paramount, MGM got there start as Nickelodeon exhibitors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a:t>Nickelodeon</a:t>
            </a:r>
          </a:p>
        </p:txBody>
      </p:sp>
      <p:sp>
        <p:nvSpPr>
          <p:cNvPr id="45058" name="Content Placeholder 2"/>
          <p:cNvSpPr>
            <a:spLocks noGrp="1"/>
          </p:cNvSpPr>
          <p:nvPr>
            <p:ph idx="1"/>
          </p:nvPr>
        </p:nvSpPr>
        <p:spPr/>
        <p:txBody>
          <a:bodyPr/>
          <a:lstStyle/>
          <a:p>
            <a:endParaRPr lang="en-US"/>
          </a:p>
        </p:txBody>
      </p:sp>
      <p:pic>
        <p:nvPicPr>
          <p:cNvPr id="45059" name="Picture 3"/>
          <p:cNvPicPr>
            <a:picLocks noChangeAspect="1"/>
          </p:cNvPicPr>
          <p:nvPr/>
        </p:nvPicPr>
        <p:blipFill>
          <a:blip r:embed="rId2"/>
          <a:srcRect/>
          <a:stretch>
            <a:fillRect/>
          </a:stretch>
        </p:blipFill>
        <p:spPr bwMode="auto">
          <a:xfrm>
            <a:off x="900113" y="2133600"/>
            <a:ext cx="2882900" cy="2819400"/>
          </a:xfrm>
          <a:prstGeom prst="rect">
            <a:avLst/>
          </a:prstGeom>
          <a:noFill/>
          <a:ln w="9525">
            <a:noFill/>
            <a:miter lim="800000"/>
            <a:headEnd/>
            <a:tailEnd/>
          </a:ln>
        </p:spPr>
      </p:pic>
      <p:pic>
        <p:nvPicPr>
          <p:cNvPr id="45060" name="Picture 4"/>
          <p:cNvPicPr>
            <a:picLocks noChangeAspect="1"/>
          </p:cNvPicPr>
          <p:nvPr/>
        </p:nvPicPr>
        <p:blipFill>
          <a:blip r:embed="rId3"/>
          <a:srcRect/>
          <a:stretch>
            <a:fillRect/>
          </a:stretch>
        </p:blipFill>
        <p:spPr bwMode="auto">
          <a:xfrm>
            <a:off x="4495800" y="1905000"/>
            <a:ext cx="4130675" cy="368617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a:solidFill>
                  <a:schemeClr val="tx1">
                    <a:lumMod val="75000"/>
                    <a:lumOff val="25000"/>
                  </a:schemeClr>
                </a:solidFill>
                <a:ea typeface="+mj-ea"/>
                <a:cs typeface="+mj-cs"/>
              </a:rPr>
              <a:t>American Cinema: Pre WWI</a:t>
            </a:r>
          </a:p>
        </p:txBody>
      </p:sp>
      <p:sp>
        <p:nvSpPr>
          <p:cNvPr id="46082" name="Content Placeholder 2"/>
          <p:cNvSpPr>
            <a:spLocks noGrp="1"/>
          </p:cNvSpPr>
          <p:nvPr>
            <p:ph idx="1"/>
          </p:nvPr>
        </p:nvSpPr>
        <p:spPr/>
        <p:txBody>
          <a:bodyPr/>
          <a:lstStyle/>
          <a:p>
            <a:r>
              <a:rPr lang="en-US"/>
              <a:t>Industry professionals focused on swiftly expanding the demand for film in America</a:t>
            </a:r>
          </a:p>
          <a:p>
            <a:r>
              <a:rPr lang="en-US"/>
              <a:t>Nickelodeon theaters were clustered in business districts and working-class neighborhoods</a:t>
            </a:r>
          </a:p>
          <a:p>
            <a:r>
              <a:rPr lang="en-US"/>
              <a:t>1908 Nickelodeons were the main form of exhibition</a:t>
            </a:r>
          </a:p>
          <a:p>
            <a:r>
              <a:rPr lang="en-US"/>
              <a:t>Most films came from abroad </a:t>
            </a:r>
          </a:p>
          <a:p>
            <a:r>
              <a:rPr lang="en-US"/>
              <a:t>Studio System born from the Nickelodeon boom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a:t>Early Years</a:t>
            </a:r>
          </a:p>
        </p:txBody>
      </p:sp>
      <p:sp>
        <p:nvSpPr>
          <p:cNvPr id="18434" name="Content Placeholder 2"/>
          <p:cNvSpPr>
            <a:spLocks noGrp="1"/>
          </p:cNvSpPr>
          <p:nvPr>
            <p:ph idx="1"/>
          </p:nvPr>
        </p:nvSpPr>
        <p:spPr/>
        <p:txBody>
          <a:bodyPr/>
          <a:lstStyle/>
          <a:p>
            <a:pPr>
              <a:lnSpc>
                <a:spcPct val="200000"/>
              </a:lnSpc>
            </a:pPr>
            <a:r>
              <a:rPr lang="en-US" dirty="0"/>
              <a:t>Middle/working class: </a:t>
            </a:r>
          </a:p>
          <a:p>
            <a:pPr lvl="1">
              <a:lnSpc>
                <a:spcPct val="200000"/>
              </a:lnSpc>
            </a:pPr>
            <a:r>
              <a:rPr lang="en-US" dirty="0"/>
              <a:t>Visit circuses, amusement parks, music halls, theater troupes, </a:t>
            </a:r>
            <a:r>
              <a:rPr lang="en-US" dirty="0">
                <a:solidFill>
                  <a:srgbClr val="660066"/>
                </a:solidFill>
              </a:rPr>
              <a:t>dioramas</a:t>
            </a:r>
            <a:r>
              <a:rPr lang="en-US" dirty="0"/>
              <a:t>, </a:t>
            </a:r>
            <a:r>
              <a:rPr lang="en-US" dirty="0">
                <a:solidFill>
                  <a:srgbClr val="660066"/>
                </a:solidFill>
              </a:rPr>
              <a:t>stereoscopes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a:solidFill>
                  <a:schemeClr val="tx1">
                    <a:lumMod val="75000"/>
                    <a:lumOff val="25000"/>
                  </a:schemeClr>
                </a:solidFill>
                <a:ea typeface="+mj-ea"/>
                <a:cs typeface="+mj-cs"/>
              </a:rPr>
              <a:t>American Cinema: Pre-WWI</a:t>
            </a:r>
          </a:p>
        </p:txBody>
      </p:sp>
      <p:sp>
        <p:nvSpPr>
          <p:cNvPr id="3" name="Content Placeholder 2"/>
          <p:cNvSpPr>
            <a:spLocks noGrp="1"/>
          </p:cNvSpPr>
          <p:nvPr>
            <p:ph idx="1"/>
          </p:nvPr>
        </p:nvSpPr>
        <p:spPr/>
        <p:txBody>
          <a:bodyPr rtlCol="0">
            <a:normAutofit/>
          </a:bodyPr>
          <a:lstStyle/>
          <a:p>
            <a:pPr fontAlgn="auto">
              <a:spcAft>
                <a:spcPts val="0"/>
              </a:spcAft>
              <a:buClr>
                <a:schemeClr val="tx1">
                  <a:lumMod val="75000"/>
                  <a:lumOff val="25000"/>
                </a:schemeClr>
              </a:buClr>
              <a:buFont typeface="Arial" pitchFamily="34" charset="0"/>
              <a:buChar char="•"/>
              <a:defRPr/>
            </a:pPr>
            <a:r>
              <a:rPr lang="en-US" dirty="0">
                <a:solidFill>
                  <a:schemeClr val="tx1">
                    <a:lumMod val="75000"/>
                    <a:lumOff val="25000"/>
                  </a:schemeClr>
                </a:solidFill>
                <a:ea typeface="+mn-ea"/>
                <a:cs typeface="+mn-cs"/>
              </a:rPr>
              <a:t>Edison company vs. American </a:t>
            </a:r>
            <a:r>
              <a:rPr lang="en-US" dirty="0" err="1">
                <a:solidFill>
                  <a:schemeClr val="tx1">
                    <a:lumMod val="75000"/>
                    <a:lumOff val="25000"/>
                  </a:schemeClr>
                </a:solidFill>
                <a:ea typeface="+mn-ea"/>
                <a:cs typeface="+mn-cs"/>
              </a:rPr>
              <a:t>Mutoscope</a:t>
            </a:r>
            <a:r>
              <a:rPr lang="en-US" dirty="0">
                <a:solidFill>
                  <a:schemeClr val="tx1">
                    <a:lumMod val="75000"/>
                    <a:lumOff val="25000"/>
                  </a:schemeClr>
                </a:solidFill>
                <a:ea typeface="+mn-ea"/>
                <a:cs typeface="+mn-cs"/>
              </a:rPr>
              <a:t> and </a:t>
            </a:r>
            <a:r>
              <a:rPr lang="en-US" dirty="0" err="1">
                <a:solidFill>
                  <a:schemeClr val="tx1">
                    <a:lumMod val="75000"/>
                    <a:lumOff val="25000"/>
                  </a:schemeClr>
                </a:solidFill>
                <a:ea typeface="+mn-ea"/>
                <a:cs typeface="+mn-cs"/>
              </a:rPr>
              <a:t>Biograph</a:t>
            </a:r>
            <a:endParaRPr lang="en-US" dirty="0">
              <a:solidFill>
                <a:schemeClr val="tx1">
                  <a:lumMod val="75000"/>
                  <a:lumOff val="25000"/>
                </a:schemeClr>
              </a:solidFill>
              <a:ea typeface="+mn-ea"/>
              <a:cs typeface="+mn-cs"/>
            </a:endParaRPr>
          </a:p>
          <a:p>
            <a:pPr fontAlgn="auto">
              <a:spcAft>
                <a:spcPts val="0"/>
              </a:spcAft>
              <a:buClr>
                <a:schemeClr val="tx1">
                  <a:lumMod val="75000"/>
                  <a:lumOff val="25000"/>
                </a:schemeClr>
              </a:buClr>
              <a:buFont typeface="Arial" pitchFamily="34" charset="0"/>
              <a:buChar char="•"/>
              <a:defRPr/>
            </a:pPr>
            <a:r>
              <a:rPr lang="en-US" dirty="0">
                <a:solidFill>
                  <a:schemeClr val="tx1">
                    <a:lumMod val="75000"/>
                    <a:lumOff val="25000"/>
                  </a:schemeClr>
                </a:solidFill>
                <a:ea typeface="+mn-ea"/>
                <a:cs typeface="+mn-cs"/>
              </a:rPr>
              <a:t>Conflicts over camera </a:t>
            </a:r>
            <a:r>
              <a:rPr lang="en-US" dirty="0">
                <a:solidFill>
                  <a:srgbClr val="660066"/>
                </a:solidFill>
                <a:ea typeface="+mn-ea"/>
                <a:cs typeface="+mn-cs"/>
              </a:rPr>
              <a:t>patents</a:t>
            </a:r>
            <a:r>
              <a:rPr lang="en-US" dirty="0">
                <a:solidFill>
                  <a:schemeClr val="tx1">
                    <a:lumMod val="75000"/>
                    <a:lumOff val="25000"/>
                  </a:schemeClr>
                </a:solidFill>
                <a:ea typeface="+mn-ea"/>
                <a:cs typeface="+mn-cs"/>
              </a:rPr>
              <a:t> and equipment licensing distracted the two companies from the distribution aspect. </a:t>
            </a:r>
          </a:p>
          <a:p>
            <a:pPr fontAlgn="auto">
              <a:spcAft>
                <a:spcPts val="0"/>
              </a:spcAft>
              <a:buClr>
                <a:schemeClr val="tx1">
                  <a:lumMod val="75000"/>
                  <a:lumOff val="25000"/>
                </a:schemeClr>
              </a:buClr>
              <a:buFont typeface="Arial" pitchFamily="34" charset="0"/>
              <a:buChar char="•"/>
              <a:defRPr/>
            </a:pPr>
            <a:r>
              <a:rPr lang="en-US" dirty="0">
                <a:solidFill>
                  <a:schemeClr val="tx1">
                    <a:lumMod val="75000"/>
                    <a:lumOff val="25000"/>
                  </a:schemeClr>
                </a:solidFill>
                <a:ea typeface="+mn-ea"/>
                <a:cs typeface="+mn-cs"/>
              </a:rPr>
              <a:t>Two companies decided to cooperate-created Motion Pictures Patent Company that owned and charged licensing fees on key existing patents.</a:t>
            </a:r>
          </a:p>
          <a:p>
            <a:pPr fontAlgn="auto">
              <a:spcAft>
                <a:spcPts val="0"/>
              </a:spcAft>
              <a:buClr>
                <a:schemeClr val="tx1">
                  <a:lumMod val="75000"/>
                  <a:lumOff val="25000"/>
                </a:schemeClr>
              </a:buClr>
              <a:buFont typeface="Arial" pitchFamily="34" charset="0"/>
              <a:buChar char="•"/>
              <a:defRPr/>
            </a:pPr>
            <a:r>
              <a:rPr lang="en-US" dirty="0">
                <a:solidFill>
                  <a:schemeClr val="tx1">
                    <a:lumMod val="75000"/>
                    <a:lumOff val="25000"/>
                  </a:schemeClr>
                </a:solidFill>
                <a:ea typeface="+mn-ea"/>
                <a:cs typeface="+mn-cs"/>
              </a:rPr>
              <a:t>Production companies had to pay MPPC licensing fees in order to exist.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a:t>Patent</a:t>
            </a:r>
          </a:p>
        </p:txBody>
      </p:sp>
      <p:sp>
        <p:nvSpPr>
          <p:cNvPr id="48130" name="Content Placeholder 2"/>
          <p:cNvSpPr>
            <a:spLocks noGrp="1"/>
          </p:cNvSpPr>
          <p:nvPr>
            <p:ph idx="1"/>
          </p:nvPr>
        </p:nvSpPr>
        <p:spPr/>
        <p:txBody>
          <a:bodyPr/>
          <a:lstStyle/>
          <a:p>
            <a:r>
              <a:rPr lang="en-US"/>
              <a:t>An invention or process protected by this right</a:t>
            </a:r>
          </a:p>
          <a:p>
            <a:pPr lvl="1"/>
            <a:r>
              <a:rPr lang="en-US"/>
              <a:t>The Vitascope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a:solidFill>
                  <a:schemeClr val="tx1">
                    <a:lumMod val="75000"/>
                    <a:lumOff val="25000"/>
                  </a:schemeClr>
                </a:solidFill>
                <a:ea typeface="+mj-ea"/>
                <a:cs typeface="+mj-cs"/>
              </a:rPr>
              <a:t>American Cinema: Pre-WWI</a:t>
            </a:r>
          </a:p>
        </p:txBody>
      </p:sp>
      <p:sp>
        <p:nvSpPr>
          <p:cNvPr id="49154" name="Content Placeholder 2"/>
          <p:cNvSpPr>
            <a:spLocks noGrp="1"/>
          </p:cNvSpPr>
          <p:nvPr>
            <p:ph idx="1"/>
          </p:nvPr>
        </p:nvSpPr>
        <p:spPr/>
        <p:txBody>
          <a:bodyPr/>
          <a:lstStyle/>
          <a:p>
            <a:r>
              <a:rPr lang="en-US"/>
              <a:t>MPPC limited number of foreign companies</a:t>
            </a:r>
          </a:p>
          <a:p>
            <a:r>
              <a:rPr lang="en-US"/>
              <a:t>MPPC’s goal was to control all three aspects of the industry: </a:t>
            </a:r>
            <a:r>
              <a:rPr lang="en-US">
                <a:solidFill>
                  <a:srgbClr val="660066"/>
                </a:solidFill>
              </a:rPr>
              <a:t>production</a:t>
            </a:r>
            <a:r>
              <a:rPr lang="en-US"/>
              <a:t>, </a:t>
            </a:r>
            <a:r>
              <a:rPr lang="en-US">
                <a:solidFill>
                  <a:srgbClr val="660066"/>
                </a:solidFill>
              </a:rPr>
              <a:t>distribution</a:t>
            </a:r>
            <a:r>
              <a:rPr lang="en-US"/>
              <a:t> and </a:t>
            </a:r>
            <a:r>
              <a:rPr lang="en-US">
                <a:solidFill>
                  <a:srgbClr val="660066"/>
                </a:solidFill>
              </a:rPr>
              <a:t>exhibition.</a:t>
            </a:r>
          </a:p>
          <a:p>
            <a:r>
              <a:rPr lang="en-US"/>
              <a:t>Only licensed companies could produce, distribute and exhibit films=</a:t>
            </a:r>
            <a:r>
              <a:rPr lang="en-US">
                <a:solidFill>
                  <a:srgbClr val="660066"/>
                </a:solidFill>
              </a:rPr>
              <a:t>oligopoly</a:t>
            </a:r>
          </a:p>
          <a:p>
            <a:pPr lvl="2"/>
            <a:r>
              <a:rPr lang="en-US"/>
              <a:t>Eastman Kodak only sold films to MPPC licensed companies, etc.</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a:t>Production</a:t>
            </a:r>
          </a:p>
        </p:txBody>
      </p:sp>
      <p:sp>
        <p:nvSpPr>
          <p:cNvPr id="50178" name="Content Placeholder 2"/>
          <p:cNvSpPr>
            <a:spLocks noGrp="1"/>
          </p:cNvSpPr>
          <p:nvPr>
            <p:ph idx="1"/>
          </p:nvPr>
        </p:nvSpPr>
        <p:spPr/>
        <p:txBody>
          <a:bodyPr/>
          <a:lstStyle/>
          <a:p>
            <a:r>
              <a:rPr lang="en-US"/>
              <a:t>The whole creative process involved in the making of a film (shooting footage, set design, costume, directing, editing, etc)</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a:t>Distribution</a:t>
            </a:r>
          </a:p>
        </p:txBody>
      </p:sp>
      <p:sp>
        <p:nvSpPr>
          <p:cNvPr id="51202" name="Content Placeholder 2"/>
          <p:cNvSpPr>
            <a:spLocks noGrp="1"/>
          </p:cNvSpPr>
          <p:nvPr>
            <p:ph idx="1"/>
          </p:nvPr>
        </p:nvSpPr>
        <p:spPr/>
        <p:txBody>
          <a:bodyPr/>
          <a:lstStyle/>
          <a:p>
            <a:r>
              <a:rPr lang="en-US"/>
              <a:t>The process of selling and marketing the film</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a:t>Exhibition</a:t>
            </a:r>
          </a:p>
        </p:txBody>
      </p:sp>
      <p:sp>
        <p:nvSpPr>
          <p:cNvPr id="52226" name="Content Placeholder 2"/>
          <p:cNvSpPr>
            <a:spLocks noGrp="1"/>
          </p:cNvSpPr>
          <p:nvPr>
            <p:ph idx="1"/>
          </p:nvPr>
        </p:nvSpPr>
        <p:spPr/>
        <p:txBody>
          <a:bodyPr/>
          <a:lstStyle/>
          <a:p>
            <a:r>
              <a:rPr lang="en-US"/>
              <a:t>The process of showing the film in theaters </a:t>
            </a:r>
          </a:p>
          <a:p>
            <a:pPr lvl="1"/>
            <a:r>
              <a:rPr lang="en-US"/>
              <a:t>Exhibitors were those who owned and operated theaters and were involved in the buying/renting process of films.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a:t>Oligopoly</a:t>
            </a:r>
          </a:p>
        </p:txBody>
      </p:sp>
      <p:sp>
        <p:nvSpPr>
          <p:cNvPr id="3" name="Content Placeholder 2"/>
          <p:cNvSpPr>
            <a:spLocks noGrp="1"/>
          </p:cNvSpPr>
          <p:nvPr>
            <p:ph idx="1"/>
          </p:nvPr>
        </p:nvSpPr>
        <p:spPr/>
        <p:txBody>
          <a:bodyPr rtlCol="0">
            <a:normAutofit/>
          </a:bodyPr>
          <a:lstStyle/>
          <a:p>
            <a:pPr fontAlgn="auto">
              <a:spcAft>
                <a:spcPts val="0"/>
              </a:spcAft>
              <a:buClr>
                <a:schemeClr val="tx1">
                  <a:lumMod val="75000"/>
                  <a:lumOff val="25000"/>
                </a:schemeClr>
              </a:buClr>
              <a:buFont typeface="Arial" pitchFamily="34" charset="0"/>
              <a:buChar char="•"/>
              <a:defRPr/>
            </a:pPr>
            <a:r>
              <a:rPr lang="en-US" dirty="0">
                <a:solidFill>
                  <a:schemeClr val="tx1">
                    <a:lumMod val="75000"/>
                    <a:lumOff val="25000"/>
                  </a:schemeClr>
                </a:solidFill>
                <a:ea typeface="+mn-ea"/>
                <a:cs typeface="+mn-cs"/>
              </a:rPr>
              <a:t>When a small number of firms cooperate to control the market.</a:t>
            </a:r>
          </a:p>
          <a:p>
            <a:pPr fontAlgn="auto">
              <a:spcAft>
                <a:spcPts val="0"/>
              </a:spcAft>
              <a:buClr>
                <a:schemeClr val="tx1">
                  <a:lumMod val="75000"/>
                  <a:lumOff val="25000"/>
                </a:schemeClr>
              </a:buClr>
              <a:buFont typeface="Arial" pitchFamily="34" charset="0"/>
              <a:buChar char="•"/>
              <a:defRPr/>
            </a:pPr>
            <a:r>
              <a:rPr lang="en-US" dirty="0">
                <a:solidFill>
                  <a:schemeClr val="tx1">
                    <a:lumMod val="75000"/>
                    <a:lumOff val="25000"/>
                  </a:schemeClr>
                </a:solidFill>
                <a:ea typeface="+mn-ea"/>
                <a:cs typeface="+mn-cs"/>
              </a:rPr>
              <a:t>In the film industry, when any other unlicensed firmed attempted to shoot, distribute, or exhibit a film, MPPC would threatened to sue for patent infringement.</a:t>
            </a:r>
          </a:p>
          <a:p>
            <a:pPr lvl="1" fontAlgn="auto">
              <a:spcAft>
                <a:spcPts val="0"/>
              </a:spcAft>
              <a:buClr>
                <a:schemeClr val="bg2">
                  <a:lumMod val="60000"/>
                  <a:lumOff val="40000"/>
                </a:schemeClr>
              </a:buClr>
              <a:buFont typeface="Arial" pitchFamily="34" charset="0"/>
              <a:buChar char="•"/>
              <a:defRPr/>
            </a:pPr>
            <a:endParaRPr lang="en-US" dirty="0">
              <a:solidFill>
                <a:schemeClr val="tx1">
                  <a:lumMod val="75000"/>
                  <a:lumOff val="25000"/>
                </a:schemeClr>
              </a:solidFill>
              <a:ea typeface="+mn-ea"/>
            </a:endParaRPr>
          </a:p>
          <a:p>
            <a:pPr lvl="1" fontAlgn="auto">
              <a:spcAft>
                <a:spcPts val="0"/>
              </a:spcAft>
              <a:buClr>
                <a:schemeClr val="bg2">
                  <a:lumMod val="60000"/>
                  <a:lumOff val="40000"/>
                </a:schemeClr>
              </a:buClr>
              <a:buFont typeface="Arial" pitchFamily="34" charset="0"/>
              <a:buChar char="•"/>
              <a:defRPr/>
            </a:pPr>
            <a:endParaRPr lang="en-US" dirty="0">
              <a:solidFill>
                <a:schemeClr val="tx1">
                  <a:lumMod val="75000"/>
                  <a:lumOff val="25000"/>
                </a:schemeClr>
              </a:solidFill>
              <a:ea typeface="+mn-ea"/>
            </a:endParaRPr>
          </a:p>
          <a:p>
            <a:pPr lvl="1" fontAlgn="auto">
              <a:spcAft>
                <a:spcPts val="0"/>
              </a:spcAft>
              <a:buClr>
                <a:schemeClr val="bg2">
                  <a:lumMod val="60000"/>
                  <a:lumOff val="40000"/>
                </a:schemeClr>
              </a:buClr>
              <a:buFont typeface="Arial" pitchFamily="34" charset="0"/>
              <a:buChar char="•"/>
              <a:defRPr/>
            </a:pPr>
            <a:endParaRPr lang="en-US" dirty="0">
              <a:solidFill>
                <a:schemeClr val="tx1">
                  <a:lumMod val="75000"/>
                  <a:lumOff val="25000"/>
                </a:schemeClr>
              </a:solidFill>
              <a:ea typeface="+mn-ea"/>
            </a:endParaRPr>
          </a:p>
          <a:p>
            <a:pPr lvl="1" fontAlgn="auto">
              <a:spcAft>
                <a:spcPts val="0"/>
              </a:spcAft>
              <a:buClr>
                <a:schemeClr val="bg2">
                  <a:lumMod val="60000"/>
                  <a:lumOff val="40000"/>
                </a:schemeClr>
              </a:buClr>
              <a:buFont typeface="Arial" pitchFamily="34" charset="0"/>
              <a:buChar char="•"/>
              <a:defRPr/>
            </a:pPr>
            <a:r>
              <a:rPr lang="en-US" dirty="0">
                <a:solidFill>
                  <a:schemeClr val="tx1">
                    <a:lumMod val="75000"/>
                    <a:lumOff val="25000"/>
                  </a:schemeClr>
                </a:solidFill>
                <a:ea typeface="+mn-ea"/>
              </a:rPr>
              <a:t>Monopoly: when one firm controls the market</a:t>
            </a:r>
          </a:p>
          <a:p>
            <a:pPr lvl="1" fontAlgn="auto">
              <a:spcAft>
                <a:spcPts val="0"/>
              </a:spcAft>
              <a:buClr>
                <a:schemeClr val="bg2">
                  <a:lumMod val="60000"/>
                  <a:lumOff val="40000"/>
                </a:schemeClr>
              </a:buClr>
              <a:buFont typeface="Arial" pitchFamily="34" charset="0"/>
              <a:buChar char="•"/>
              <a:defRPr/>
            </a:pPr>
            <a:endParaRPr lang="en-US" dirty="0">
              <a:solidFill>
                <a:schemeClr val="tx1">
                  <a:lumMod val="75000"/>
                  <a:lumOff val="25000"/>
                </a:schemeClr>
              </a:solidFill>
              <a:ea typeface="+mn-ea"/>
            </a:endParaRPr>
          </a:p>
          <a:p>
            <a:pPr lvl="1" fontAlgn="auto">
              <a:spcAft>
                <a:spcPts val="0"/>
              </a:spcAft>
              <a:buClr>
                <a:schemeClr val="bg2">
                  <a:lumMod val="60000"/>
                  <a:lumOff val="40000"/>
                </a:schemeClr>
              </a:buClr>
              <a:buFont typeface="Arial" pitchFamily="34" charset="0"/>
              <a:buChar char="•"/>
              <a:defRPr/>
            </a:pPr>
            <a:endParaRPr lang="en-US" dirty="0">
              <a:solidFill>
                <a:schemeClr val="tx1">
                  <a:lumMod val="75000"/>
                  <a:lumOff val="25000"/>
                </a:schemeClr>
              </a:solidFill>
              <a:ea typeface="+mn-ea"/>
            </a:endParaRPr>
          </a:p>
          <a:p>
            <a:pPr lvl="1" fontAlgn="auto">
              <a:spcAft>
                <a:spcPts val="0"/>
              </a:spcAft>
              <a:buClr>
                <a:schemeClr val="bg2">
                  <a:lumMod val="60000"/>
                  <a:lumOff val="40000"/>
                </a:schemeClr>
              </a:buClr>
              <a:buFont typeface="Arial" pitchFamily="34" charset="0"/>
              <a:buNone/>
              <a:defRPr/>
            </a:pPr>
            <a:endParaRPr lang="en-US" dirty="0">
              <a:solidFill>
                <a:schemeClr val="tx1">
                  <a:lumMod val="75000"/>
                  <a:lumOff val="25000"/>
                </a:schemeClr>
              </a:solidFill>
              <a:ea typeface="+mn-e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a:solidFill>
                  <a:schemeClr val="tx1">
                    <a:lumMod val="75000"/>
                    <a:lumOff val="25000"/>
                  </a:schemeClr>
                </a:solidFill>
                <a:ea typeface="+mj-ea"/>
                <a:cs typeface="+mj-cs"/>
              </a:rPr>
              <a:t>American Cinema: Pre-WWI</a:t>
            </a:r>
          </a:p>
        </p:txBody>
      </p:sp>
      <p:sp>
        <p:nvSpPr>
          <p:cNvPr id="54274" name="Content Placeholder 2"/>
          <p:cNvSpPr>
            <a:spLocks noGrp="1"/>
          </p:cNvSpPr>
          <p:nvPr>
            <p:ph idx="1"/>
          </p:nvPr>
        </p:nvSpPr>
        <p:spPr/>
        <p:txBody>
          <a:bodyPr/>
          <a:lstStyle/>
          <a:p>
            <a:r>
              <a:rPr lang="en-US"/>
              <a:t>The independents fought back!!</a:t>
            </a:r>
          </a:p>
          <a:p>
            <a:r>
              <a:rPr lang="en-US"/>
              <a:t>6000 theaters agreed to pay the fees to MPPC</a:t>
            </a:r>
          </a:p>
          <a:p>
            <a:r>
              <a:rPr lang="en-US"/>
              <a:t>2000 refused</a:t>
            </a:r>
          </a:p>
          <a:p>
            <a:r>
              <a:rPr lang="en-US"/>
              <a:t>A market for unlicensed producers and distributors was created by these 2000</a:t>
            </a:r>
          </a:p>
          <a:p>
            <a:r>
              <a:rPr lang="en-US"/>
              <a:t>This portion of the industry was identified as the </a:t>
            </a:r>
            <a:r>
              <a:rPr lang="en-US">
                <a:solidFill>
                  <a:srgbClr val="660066"/>
                </a:solidFill>
              </a:rPr>
              <a:t>independents.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a:t>Independents</a:t>
            </a:r>
          </a:p>
        </p:txBody>
      </p:sp>
      <p:sp>
        <p:nvSpPr>
          <p:cNvPr id="55298" name="Content Placeholder 2"/>
          <p:cNvSpPr>
            <a:spLocks noGrp="1"/>
          </p:cNvSpPr>
          <p:nvPr>
            <p:ph idx="1"/>
          </p:nvPr>
        </p:nvSpPr>
        <p:spPr/>
        <p:txBody>
          <a:bodyPr/>
          <a:lstStyle/>
          <a:p>
            <a:r>
              <a:rPr lang="en-US"/>
              <a:t>A group of professionals in the film industry who were not licensed through the MPPC to create, distribute, and exhibit films.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a:solidFill>
                  <a:schemeClr val="tx1">
                    <a:lumMod val="75000"/>
                    <a:lumOff val="25000"/>
                  </a:schemeClr>
                </a:solidFill>
                <a:ea typeface="+mj-ea"/>
                <a:cs typeface="+mj-cs"/>
              </a:rPr>
              <a:t>American Cinema: Pre WWI</a:t>
            </a:r>
          </a:p>
        </p:txBody>
      </p:sp>
      <p:sp>
        <p:nvSpPr>
          <p:cNvPr id="56322" name="Content Placeholder 2"/>
          <p:cNvSpPr>
            <a:spLocks noGrp="1"/>
          </p:cNvSpPr>
          <p:nvPr>
            <p:ph idx="1"/>
          </p:nvPr>
        </p:nvSpPr>
        <p:spPr/>
        <p:txBody>
          <a:bodyPr/>
          <a:lstStyle/>
          <a:p>
            <a:r>
              <a:rPr lang="en-US"/>
              <a:t>The Independent Movement</a:t>
            </a:r>
          </a:p>
          <a:p>
            <a:r>
              <a:rPr lang="en-US"/>
              <a:t>Independent Motion Picture Company, New York Motion Picture Company</a:t>
            </a:r>
          </a:p>
          <a:p>
            <a:pPr lvl="1"/>
            <a:r>
              <a:rPr lang="en-US"/>
              <a:t>These companies could rent films from European companies that MPPC had shut out. </a:t>
            </a:r>
          </a:p>
          <a:p>
            <a:pPr lvl="1"/>
            <a:r>
              <a:rPr lang="en-US"/>
              <a:t>To avoid patent infringement suits they claimed to be using cameras that employed different mechanisms than Edison’s.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a:t>Diorama</a:t>
            </a:r>
          </a:p>
        </p:txBody>
      </p:sp>
      <p:sp>
        <p:nvSpPr>
          <p:cNvPr id="19458" name="Content Placeholder 2"/>
          <p:cNvSpPr>
            <a:spLocks noGrp="1"/>
          </p:cNvSpPr>
          <p:nvPr>
            <p:ph idx="1"/>
          </p:nvPr>
        </p:nvSpPr>
        <p:spPr/>
        <p:txBody>
          <a:bodyPr/>
          <a:lstStyle/>
          <a:p>
            <a:r>
              <a:rPr lang="en-US"/>
              <a:t>Painted backdrops featuring 3-D figures depicting historical events</a:t>
            </a:r>
          </a:p>
        </p:txBody>
      </p:sp>
      <p:pic>
        <p:nvPicPr>
          <p:cNvPr id="19459" name="Picture 4"/>
          <p:cNvPicPr>
            <a:picLocks noChangeAspect="1"/>
          </p:cNvPicPr>
          <p:nvPr/>
        </p:nvPicPr>
        <p:blipFill>
          <a:blip r:embed="rId2"/>
          <a:srcRect/>
          <a:stretch>
            <a:fillRect/>
          </a:stretch>
        </p:blipFill>
        <p:spPr bwMode="auto">
          <a:xfrm>
            <a:off x="1828800" y="2971800"/>
            <a:ext cx="5486400" cy="3662363"/>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a:solidFill>
                  <a:schemeClr val="tx1">
                    <a:lumMod val="75000"/>
                    <a:lumOff val="25000"/>
                  </a:schemeClr>
                </a:solidFill>
                <a:ea typeface="+mj-ea"/>
                <a:cs typeface="+mj-cs"/>
              </a:rPr>
              <a:t>American Cinema: Pre-WWI</a:t>
            </a:r>
          </a:p>
        </p:txBody>
      </p:sp>
      <p:sp>
        <p:nvSpPr>
          <p:cNvPr id="3" name="Content Placeholder 2"/>
          <p:cNvSpPr>
            <a:spLocks noGrp="1"/>
          </p:cNvSpPr>
          <p:nvPr>
            <p:ph idx="1"/>
          </p:nvPr>
        </p:nvSpPr>
        <p:spPr/>
        <p:txBody>
          <a:bodyPr rtlCol="0">
            <a:normAutofit/>
          </a:bodyPr>
          <a:lstStyle/>
          <a:p>
            <a:pPr fontAlgn="auto">
              <a:spcAft>
                <a:spcPts val="0"/>
              </a:spcAft>
              <a:buClr>
                <a:schemeClr val="tx1">
                  <a:lumMod val="75000"/>
                  <a:lumOff val="25000"/>
                </a:schemeClr>
              </a:buClr>
              <a:buFont typeface="Arial" pitchFamily="34" charset="0"/>
              <a:buChar char="•"/>
              <a:defRPr/>
            </a:pPr>
            <a:r>
              <a:rPr lang="en-US" dirty="0">
                <a:solidFill>
                  <a:schemeClr val="tx1">
                    <a:lumMod val="75000"/>
                    <a:lumOff val="25000"/>
                  </a:schemeClr>
                </a:solidFill>
                <a:ea typeface="+mn-ea"/>
                <a:cs typeface="+mn-cs"/>
              </a:rPr>
              <a:t>The MPPC retaliated and created the General Film Company in 1910 in an attempt to monopolize the distribution aspect of filmmaking. </a:t>
            </a:r>
          </a:p>
          <a:p>
            <a:pPr fontAlgn="auto">
              <a:spcAft>
                <a:spcPts val="0"/>
              </a:spcAft>
              <a:buClr>
                <a:schemeClr val="tx1">
                  <a:lumMod val="75000"/>
                  <a:lumOff val="25000"/>
                </a:schemeClr>
              </a:buClr>
              <a:buFont typeface="Arial" pitchFamily="34" charset="0"/>
              <a:buChar char="•"/>
              <a:defRPr/>
            </a:pPr>
            <a:r>
              <a:rPr lang="en-US" dirty="0">
                <a:solidFill>
                  <a:schemeClr val="tx1">
                    <a:lumMod val="75000"/>
                    <a:lumOff val="25000"/>
                  </a:schemeClr>
                </a:solidFill>
                <a:ea typeface="+mn-ea"/>
                <a:cs typeface="+mn-cs"/>
              </a:rPr>
              <a:t>GFC released ALL films made by MPPC producers.</a:t>
            </a:r>
          </a:p>
          <a:p>
            <a:pPr fontAlgn="auto">
              <a:spcAft>
                <a:spcPts val="0"/>
              </a:spcAft>
              <a:buClr>
                <a:schemeClr val="tx1">
                  <a:lumMod val="75000"/>
                  <a:lumOff val="25000"/>
                </a:schemeClr>
              </a:buClr>
              <a:buFont typeface="Arial" pitchFamily="34" charset="0"/>
              <a:buChar char="•"/>
              <a:defRPr/>
            </a:pPr>
            <a:r>
              <a:rPr lang="en-US" dirty="0">
                <a:solidFill>
                  <a:schemeClr val="tx1">
                    <a:lumMod val="75000"/>
                    <a:lumOff val="25000"/>
                  </a:schemeClr>
                </a:solidFill>
                <a:ea typeface="+mn-ea"/>
                <a:cs typeface="+mn-cs"/>
              </a:rPr>
              <a:t>MPPC also hired detectives to investigate the Independents claims in regards to mechanisms. </a:t>
            </a:r>
          </a:p>
          <a:p>
            <a:pPr fontAlgn="auto">
              <a:spcAft>
                <a:spcPts val="0"/>
              </a:spcAft>
              <a:buClr>
                <a:schemeClr val="tx1">
                  <a:lumMod val="75000"/>
                  <a:lumOff val="25000"/>
                </a:schemeClr>
              </a:buClr>
              <a:buFont typeface="Arial" pitchFamily="34" charset="0"/>
              <a:buChar char="•"/>
              <a:defRPr/>
            </a:pPr>
            <a:r>
              <a:rPr lang="en-US" dirty="0">
                <a:solidFill>
                  <a:schemeClr val="tx1">
                    <a:lumMod val="75000"/>
                    <a:lumOff val="25000"/>
                  </a:schemeClr>
                </a:solidFill>
                <a:ea typeface="+mn-ea"/>
                <a:cs typeface="+mn-cs"/>
              </a:rPr>
              <a:t>MPPC lost a key suit where IMP claimed to be using a different mechanism and after investigations, the court ruled that this particular mechanism had been anticipated in earlier patents, so therefore was not a violation</a:t>
            </a:r>
          </a:p>
          <a:p>
            <a:pPr fontAlgn="auto">
              <a:spcAft>
                <a:spcPts val="0"/>
              </a:spcAft>
              <a:buClr>
                <a:schemeClr val="tx1">
                  <a:lumMod val="75000"/>
                  <a:lumOff val="25000"/>
                </a:schemeClr>
              </a:buClr>
              <a:buFont typeface="Arial" pitchFamily="34" charset="0"/>
              <a:buChar char="•"/>
              <a:defRPr/>
            </a:pPr>
            <a:r>
              <a:rPr lang="en-US" dirty="0">
                <a:solidFill>
                  <a:schemeClr val="tx1">
                    <a:lumMod val="75000"/>
                    <a:lumOff val="25000"/>
                  </a:schemeClr>
                </a:solidFill>
                <a:ea typeface="+mn-ea"/>
                <a:cs typeface="+mn-cs"/>
              </a:rPr>
              <a:t>This freed all independents from the fear of infringement law suits!!!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a:solidFill>
                  <a:schemeClr val="tx1">
                    <a:lumMod val="75000"/>
                    <a:lumOff val="25000"/>
                  </a:schemeClr>
                </a:solidFill>
                <a:ea typeface="+mj-ea"/>
                <a:cs typeface="+mj-cs"/>
              </a:rPr>
              <a:t>American Cinema: Pre-WWI</a:t>
            </a:r>
          </a:p>
        </p:txBody>
      </p:sp>
      <p:sp>
        <p:nvSpPr>
          <p:cNvPr id="58370" name="Content Placeholder 2"/>
          <p:cNvSpPr>
            <a:spLocks noGrp="1"/>
          </p:cNvSpPr>
          <p:nvPr>
            <p:ph idx="1"/>
          </p:nvPr>
        </p:nvSpPr>
        <p:spPr/>
        <p:txBody>
          <a:bodyPr/>
          <a:lstStyle/>
          <a:p>
            <a:r>
              <a:rPr lang="en-US"/>
              <a:t>After key loss, MPCC suffered, and many independents began banding together.</a:t>
            </a:r>
          </a:p>
          <a:p>
            <a:r>
              <a:rPr lang="en-US"/>
              <a:t>It was during this time that the feature film length was established AND it was the birth of the Hollywood Studio System.</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53242-514A-48B9-B6D1-E35D5E04212D}"/>
              </a:ext>
            </a:extLst>
          </p:cNvPr>
          <p:cNvSpPr>
            <a:spLocks noGrp="1"/>
          </p:cNvSpPr>
          <p:nvPr>
            <p:ph type="title"/>
          </p:nvPr>
        </p:nvSpPr>
        <p:spPr/>
        <p:txBody>
          <a:bodyPr>
            <a:normAutofit fontScale="90000"/>
          </a:bodyPr>
          <a:lstStyle/>
          <a:p>
            <a:r>
              <a:rPr lang="en-US" b="1" dirty="0"/>
              <a:t>Advancement of film language</a:t>
            </a:r>
            <a:br>
              <a:rPr lang="en-US" b="1" dirty="0"/>
            </a:br>
            <a:endParaRPr lang="en-US" dirty="0"/>
          </a:p>
        </p:txBody>
      </p:sp>
      <p:sp>
        <p:nvSpPr>
          <p:cNvPr id="3" name="Content Placeholder 2">
            <a:extLst>
              <a:ext uri="{FF2B5EF4-FFF2-40B4-BE49-F238E27FC236}">
                <a16:creationId xmlns:a16="http://schemas.microsoft.com/office/drawing/2014/main" id="{2297C349-CA20-4B0C-86BF-B70FC0F2DADE}"/>
              </a:ext>
            </a:extLst>
          </p:cNvPr>
          <p:cNvSpPr>
            <a:spLocks noGrp="1"/>
          </p:cNvSpPr>
          <p:nvPr>
            <p:ph idx="1"/>
          </p:nvPr>
        </p:nvSpPr>
        <p:spPr/>
        <p:txBody>
          <a:bodyPr/>
          <a:lstStyle/>
          <a:p>
            <a:pPr algn="just"/>
            <a:r>
              <a:rPr lang="en-US" dirty="0"/>
              <a:t>Development of editing techniques and special effects, along with the capacity for increased runtimes provided by the Latham loop, allowed for the advancement of narratives to flourish as audiences grew more familiar to the novelty of seeing motion captured on screen and competing inventors sought newer material.</a:t>
            </a:r>
          </a:p>
        </p:txBody>
      </p:sp>
      <p:pic>
        <p:nvPicPr>
          <p:cNvPr id="7" name="Picture 6">
            <a:extLst>
              <a:ext uri="{FF2B5EF4-FFF2-40B4-BE49-F238E27FC236}">
                <a16:creationId xmlns:a16="http://schemas.microsoft.com/office/drawing/2014/main" id="{9E110B1D-E1DA-469B-8B76-66440F9F9120}"/>
              </a:ext>
            </a:extLst>
          </p:cNvPr>
          <p:cNvPicPr>
            <a:picLocks noChangeAspect="1"/>
          </p:cNvPicPr>
          <p:nvPr/>
        </p:nvPicPr>
        <p:blipFill>
          <a:blip r:embed="rId2"/>
          <a:stretch>
            <a:fillRect/>
          </a:stretch>
        </p:blipFill>
        <p:spPr>
          <a:xfrm>
            <a:off x="5292080" y="3789040"/>
            <a:ext cx="2930649" cy="2232248"/>
          </a:xfrm>
          <a:prstGeom prst="rect">
            <a:avLst/>
          </a:prstGeom>
        </p:spPr>
      </p:pic>
    </p:spTree>
    <p:extLst>
      <p:ext uri="{BB962C8B-B14F-4D97-AF65-F5344CB8AC3E}">
        <p14:creationId xmlns:p14="http://schemas.microsoft.com/office/powerpoint/2010/main" val="565927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5B756-BE84-49ED-BEDF-D2B9B754FC03}"/>
              </a:ext>
            </a:extLst>
          </p:cNvPr>
          <p:cNvSpPr>
            <a:spLocks noGrp="1"/>
          </p:cNvSpPr>
          <p:nvPr>
            <p:ph type="title"/>
          </p:nvPr>
        </p:nvSpPr>
        <p:spPr/>
        <p:txBody>
          <a:bodyPr/>
          <a:lstStyle/>
          <a:p>
            <a:r>
              <a:rPr lang="en-US" b="1" dirty="0"/>
              <a:t>Maturation and film business</a:t>
            </a:r>
            <a:br>
              <a:rPr lang="en-US" b="1" dirty="0"/>
            </a:br>
            <a:endParaRPr lang="en-US" dirty="0"/>
          </a:p>
        </p:txBody>
      </p:sp>
      <p:sp>
        <p:nvSpPr>
          <p:cNvPr id="3" name="Content Placeholder 2">
            <a:extLst>
              <a:ext uri="{FF2B5EF4-FFF2-40B4-BE49-F238E27FC236}">
                <a16:creationId xmlns:a16="http://schemas.microsoft.com/office/drawing/2014/main" id="{6F3F8A28-ED81-4F95-B24A-6561AD2C5765}"/>
              </a:ext>
            </a:extLst>
          </p:cNvPr>
          <p:cNvSpPr>
            <a:spLocks noGrp="1"/>
          </p:cNvSpPr>
          <p:nvPr>
            <p:ph idx="1"/>
          </p:nvPr>
        </p:nvSpPr>
        <p:spPr/>
        <p:txBody>
          <a:bodyPr/>
          <a:lstStyle/>
          <a:p>
            <a:pPr algn="just"/>
            <a:r>
              <a:rPr lang="en-US" dirty="0"/>
              <a:t>The first successful permanent theatre showing only films was "The Nickelodeon", which was opened in Pittsburgh in 1905. By then, there were enough films several minutes long available to fill a </a:t>
            </a:r>
            <a:r>
              <a:rPr lang="en-US" dirty="0" err="1"/>
              <a:t>programme</a:t>
            </a:r>
            <a:r>
              <a:rPr lang="en-US" dirty="0"/>
              <a:t> running for at least half an hour, and which could be changed weekly when the local audience became bored with it. Other exhibitors in the United States quickly followed suit, and within two years, there were 8,000 of these nickelodeons in operation across the United States. The American experience led to a worldwide boom in the production and exhibition of films from 1906 onwards.</a:t>
            </a:r>
          </a:p>
          <a:p>
            <a:pPr algn="just"/>
            <a:r>
              <a:rPr lang="en-US" dirty="0"/>
              <a:t>Movie theaters became popular entertainment venues and social hubs in the early 20th century, much like cabarets and other theaters.</a:t>
            </a:r>
          </a:p>
          <a:p>
            <a:endParaRPr lang="en-US" dirty="0"/>
          </a:p>
        </p:txBody>
      </p:sp>
    </p:spTree>
    <p:extLst>
      <p:ext uri="{BB962C8B-B14F-4D97-AF65-F5344CB8AC3E}">
        <p14:creationId xmlns:p14="http://schemas.microsoft.com/office/powerpoint/2010/main" val="30070456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AC6D0-11A9-4C09-B8DB-E8A9B77E9A39}"/>
              </a:ext>
            </a:extLst>
          </p:cNvPr>
          <p:cNvSpPr>
            <a:spLocks noGrp="1"/>
          </p:cNvSpPr>
          <p:nvPr>
            <p:ph type="title"/>
          </p:nvPr>
        </p:nvSpPr>
        <p:spPr/>
        <p:txBody>
          <a:bodyPr/>
          <a:lstStyle/>
          <a:p>
            <a:r>
              <a:rPr lang="en-US" b="1" dirty="0"/>
              <a:t>Early animation</a:t>
            </a:r>
            <a:br>
              <a:rPr lang="en-US" b="1" dirty="0"/>
            </a:br>
            <a:endParaRPr lang="en-US" dirty="0"/>
          </a:p>
        </p:txBody>
      </p:sp>
      <p:sp>
        <p:nvSpPr>
          <p:cNvPr id="3" name="Content Placeholder 2">
            <a:extLst>
              <a:ext uri="{FF2B5EF4-FFF2-40B4-BE49-F238E27FC236}">
                <a16:creationId xmlns:a16="http://schemas.microsoft.com/office/drawing/2014/main" id="{0CAE5CFC-C6AD-49AD-B090-87CD93A93497}"/>
              </a:ext>
            </a:extLst>
          </p:cNvPr>
          <p:cNvSpPr>
            <a:spLocks noGrp="1"/>
          </p:cNvSpPr>
          <p:nvPr>
            <p:ph idx="1"/>
          </p:nvPr>
        </p:nvSpPr>
        <p:spPr/>
        <p:txBody>
          <a:bodyPr/>
          <a:lstStyle/>
          <a:p>
            <a:r>
              <a:rPr lang="en-US" dirty="0">
                <a:hlinkClick r:id="rId2"/>
              </a:rPr>
              <a:t>https://www.youtube.com/watch?v=-sa1MblIgE0</a:t>
            </a:r>
            <a:endParaRPr lang="en-US" dirty="0"/>
          </a:p>
          <a:p>
            <a:pPr marL="0" indent="0">
              <a:buNone/>
            </a:pPr>
            <a:endParaRPr lang="en-US" dirty="0"/>
          </a:p>
        </p:txBody>
      </p:sp>
    </p:spTree>
    <p:extLst>
      <p:ext uri="{BB962C8B-B14F-4D97-AF65-F5344CB8AC3E}">
        <p14:creationId xmlns:p14="http://schemas.microsoft.com/office/powerpoint/2010/main" val="11639496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59EB3-6C85-4C7F-802B-A95AC3D91940}"/>
              </a:ext>
            </a:extLst>
          </p:cNvPr>
          <p:cNvSpPr>
            <a:spLocks noGrp="1"/>
          </p:cNvSpPr>
          <p:nvPr>
            <p:ph type="title"/>
          </p:nvPr>
        </p:nvSpPr>
        <p:spPr/>
        <p:txBody>
          <a:bodyPr/>
          <a:lstStyle/>
          <a:p>
            <a:r>
              <a:rPr lang="en-US" dirty="0"/>
              <a:t>Cinema of Bangladesh</a:t>
            </a:r>
            <a:br>
              <a:rPr lang="en-US" dirty="0"/>
            </a:br>
            <a:endParaRPr lang="en-US" dirty="0"/>
          </a:p>
        </p:txBody>
      </p:sp>
      <p:sp>
        <p:nvSpPr>
          <p:cNvPr id="3" name="Content Placeholder 2">
            <a:extLst>
              <a:ext uri="{FF2B5EF4-FFF2-40B4-BE49-F238E27FC236}">
                <a16:creationId xmlns:a16="http://schemas.microsoft.com/office/drawing/2014/main" id="{5388A305-7825-4C96-85B6-8828B1068BDB}"/>
              </a:ext>
            </a:extLst>
          </p:cNvPr>
          <p:cNvSpPr>
            <a:spLocks noGrp="1"/>
          </p:cNvSpPr>
          <p:nvPr>
            <p:ph idx="1"/>
          </p:nvPr>
        </p:nvSpPr>
        <p:spPr>
          <a:xfrm>
            <a:off x="539552" y="1844824"/>
            <a:ext cx="7918648" cy="4680520"/>
          </a:xfrm>
        </p:spPr>
        <p:txBody>
          <a:bodyPr>
            <a:normAutofit fontScale="92500" lnSpcReduction="20000"/>
          </a:bodyPr>
          <a:lstStyle/>
          <a:p>
            <a:pPr algn="just"/>
            <a:r>
              <a:rPr lang="en-US" dirty="0"/>
              <a:t>The </a:t>
            </a:r>
            <a:r>
              <a:rPr lang="en-US" b="1" dirty="0"/>
              <a:t>cinema of Bangladesh</a:t>
            </a:r>
            <a:r>
              <a:rPr lang="en-US" dirty="0"/>
              <a:t>, better known as </a:t>
            </a:r>
            <a:r>
              <a:rPr lang="en-US" b="1" dirty="0"/>
              <a:t>Dhallywood</a:t>
            </a:r>
            <a:r>
              <a:rPr lang="en-US" dirty="0"/>
              <a:t> (Bengali: </a:t>
            </a:r>
            <a:r>
              <a:rPr lang="en-US" dirty="0" err="1"/>
              <a:t>ঢালিউড</a:t>
            </a:r>
            <a:r>
              <a:rPr lang="en-US" dirty="0"/>
              <a:t>), is the Bengali-language film industry based in Dhaka, Bangladesh. It has often been a significant film industry since the early 1970s. The dominant style of Bangladeshi cinema is melodramatic cinema, which developed from 1947 to 1990 and characterizes most films to this day. Cinema was introduced in Bangladesh in 1898 by the Bradford Bioscope Company, credited to have arranged the first film release in Bangladesh. Between 1913 and 1914, the first production company, Picture House, was opened. A 1928 short silent film titled </a:t>
            </a:r>
            <a:r>
              <a:rPr lang="en-US" i="1" dirty="0" err="1"/>
              <a:t>Sukumari</a:t>
            </a:r>
            <a:r>
              <a:rPr lang="en-US" dirty="0"/>
              <a:t> (</a:t>
            </a:r>
            <a:r>
              <a:rPr lang="en-US" i="1" dirty="0"/>
              <a:t>The Good Girl</a:t>
            </a:r>
            <a:r>
              <a:rPr lang="en-US" dirty="0"/>
              <a:t>) was the first Bengali-produced film in the region. The first full-length film, </a:t>
            </a:r>
            <a:r>
              <a:rPr lang="en-US" i="1" dirty="0"/>
              <a:t>The Last Kiss</a:t>
            </a:r>
            <a:r>
              <a:rPr lang="en-US" dirty="0"/>
              <a:t>, was released in 1931. Following the separation of Bangladesh from Pakistan, Dhaka became the center of the Bangladeshi film industry, and has generated the majority share of revenue, production and audiences for Dhallywood films. </a:t>
            </a:r>
            <a:r>
              <a:rPr lang="en-US" i="1" dirty="0"/>
              <a:t>The Face and the Mask</a:t>
            </a:r>
            <a:r>
              <a:rPr lang="en-US" dirty="0"/>
              <a:t>, the first Bengali-language full-length feature film was produced in 1956. During the 1970s, many Dhallywood films were inspired by Indian films, with some of the films being unofficial remakes of those films. The industry continued to grow, and many successful Bangladeshi films were produced throughout the 1970s, 1980s and the first half of the 1990s.</a:t>
            </a:r>
          </a:p>
        </p:txBody>
      </p:sp>
    </p:spTree>
    <p:extLst>
      <p:ext uri="{BB962C8B-B14F-4D97-AF65-F5344CB8AC3E}">
        <p14:creationId xmlns:p14="http://schemas.microsoft.com/office/powerpoint/2010/main" val="2288411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2C37C-0902-459B-8FE0-8E8DD9A5036A}"/>
              </a:ext>
            </a:extLst>
          </p:cNvPr>
          <p:cNvSpPr>
            <a:spLocks noGrp="1"/>
          </p:cNvSpPr>
          <p:nvPr>
            <p:ph type="title"/>
          </p:nvPr>
        </p:nvSpPr>
        <p:spPr/>
        <p:txBody>
          <a:bodyPr/>
          <a:lstStyle/>
          <a:p>
            <a:r>
              <a:rPr lang="en-US" b="1" dirty="0"/>
              <a:t>Origin</a:t>
            </a:r>
            <a:br>
              <a:rPr lang="en-US" b="1" dirty="0"/>
            </a:br>
            <a:endParaRPr lang="en-US" dirty="0"/>
          </a:p>
        </p:txBody>
      </p:sp>
      <p:sp>
        <p:nvSpPr>
          <p:cNvPr id="3" name="Content Placeholder 2">
            <a:extLst>
              <a:ext uri="{FF2B5EF4-FFF2-40B4-BE49-F238E27FC236}">
                <a16:creationId xmlns:a16="http://schemas.microsoft.com/office/drawing/2014/main" id="{AC90B109-071E-45E8-BA0F-59CA21A943C2}"/>
              </a:ext>
            </a:extLst>
          </p:cNvPr>
          <p:cNvSpPr>
            <a:spLocks noGrp="1"/>
          </p:cNvSpPr>
          <p:nvPr>
            <p:ph idx="1"/>
          </p:nvPr>
        </p:nvSpPr>
        <p:spPr>
          <a:xfrm>
            <a:off x="685800" y="1844824"/>
            <a:ext cx="7990656" cy="4528544"/>
          </a:xfrm>
        </p:spPr>
        <p:txBody>
          <a:bodyPr>
            <a:normAutofit fontScale="85000" lnSpcReduction="20000"/>
          </a:bodyPr>
          <a:lstStyle/>
          <a:p>
            <a:r>
              <a:rPr lang="en-US" dirty="0"/>
              <a:t>On 28 December 1895, the Lumière brothers began commercial bioscope shows in </a:t>
            </a:r>
            <a:r>
              <a:rPr lang="en-US" dirty="0">
                <a:hlinkClick r:id="rId2" tooltip="Paris"/>
              </a:rPr>
              <a:t>Paris</a:t>
            </a:r>
            <a:r>
              <a:rPr lang="en-US" dirty="0"/>
              <a:t>, with the first bioscope shows of the Indian subcontinent occurring the following year, including one in Calcutta and another at the Crown Theatre in Dhaka. The Bradford Bioscope Company of Calcutta arranged the show, which featured very short news items and other short features including footage of the jubilee of Queen Victoria, battles between Greek and Turkish forces, and the French underground railway.</a:t>
            </a:r>
            <a:r>
              <a:rPr lang="en-US" baseline="30000" dirty="0"/>
              <a:t> </a:t>
            </a:r>
            <a:r>
              <a:rPr lang="en-US" dirty="0"/>
              <a:t> The price of a ticket to the show was an expensive eight </a:t>
            </a:r>
            <a:r>
              <a:rPr lang="en-US" dirty="0" err="1"/>
              <a:t>anas</a:t>
            </a:r>
            <a:r>
              <a:rPr lang="en-US" dirty="0"/>
              <a:t> to three taka. Bioscope shows continued to be shown throughout the region, including in Bhola, </a:t>
            </a:r>
            <a:r>
              <a:rPr lang="en-US" dirty="0" err="1"/>
              <a:t>Manikganj</a:t>
            </a:r>
            <a:r>
              <a:rPr lang="en-US" dirty="0"/>
              <a:t>, Gazipur, </a:t>
            </a:r>
            <a:r>
              <a:rPr lang="en-US" dirty="0" err="1"/>
              <a:t>Rajbari</a:t>
            </a:r>
            <a:r>
              <a:rPr lang="en-US" dirty="0"/>
              <a:t>, and Faridpur. These became the first films ever to be released in Bangladesh.</a:t>
            </a:r>
            <a:r>
              <a:rPr lang="en-US" baseline="30000" dirty="0"/>
              <a:t> </a:t>
            </a:r>
            <a:r>
              <a:rPr lang="en-US" dirty="0"/>
              <a:t>The first seeds of Bengali cinema were sown by </a:t>
            </a:r>
            <a:r>
              <a:rPr lang="en-US" dirty="0" err="1">
                <a:hlinkClick r:id="rId3" tooltip="Hiralal Sen"/>
              </a:rPr>
              <a:t>Hiralal</a:t>
            </a:r>
            <a:r>
              <a:rPr lang="en-US" dirty="0">
                <a:hlinkClick r:id="rId3" tooltip="Hiralal Sen"/>
              </a:rPr>
              <a:t> Sen</a:t>
            </a:r>
            <a:r>
              <a:rPr lang="en-US" dirty="0"/>
              <a:t>, a native of </a:t>
            </a:r>
            <a:r>
              <a:rPr lang="en-US" dirty="0" err="1"/>
              <a:t>Bogjuri</a:t>
            </a:r>
            <a:r>
              <a:rPr lang="en-US" dirty="0"/>
              <a:t> who is considered a stalwart of </a:t>
            </a:r>
            <a:r>
              <a:rPr lang="en-US" dirty="0">
                <a:hlinkClick r:id="rId4" tooltip="Victorian era"/>
              </a:rPr>
              <a:t>Victorian era</a:t>
            </a:r>
            <a:r>
              <a:rPr lang="en-US" dirty="0"/>
              <a:t> cinema. Sen founded a company named The </a:t>
            </a:r>
            <a:r>
              <a:rPr lang="en-US" dirty="0">
                <a:hlinkClick r:id="rId5" tooltip="Royal Bioscope Company"/>
              </a:rPr>
              <a:t>Royal Bioscope Company</a:t>
            </a:r>
            <a:r>
              <a:rPr lang="en-US" dirty="0"/>
              <a:t> in 1898, producing scenes from the stage productions of a number of popular shows</a:t>
            </a:r>
            <a:r>
              <a:rPr lang="en-US" baseline="30000" dirty="0"/>
              <a:t> </a:t>
            </a:r>
            <a:r>
              <a:rPr lang="en-US" dirty="0"/>
              <a:t>at the </a:t>
            </a:r>
            <a:r>
              <a:rPr lang="en-US" dirty="0">
                <a:hlinkClick r:id="rId6" tooltip="Star Theatre, Calcutta"/>
              </a:rPr>
              <a:t>Star Theater</a:t>
            </a:r>
            <a:r>
              <a:rPr lang="en-US" dirty="0"/>
              <a:t>, </a:t>
            </a:r>
            <a:r>
              <a:rPr lang="en-US" dirty="0">
                <a:hlinkClick r:id="rId7" tooltip="Minerva Theatre, Kolkata"/>
              </a:rPr>
              <a:t>Minerva Theater</a:t>
            </a:r>
            <a:r>
              <a:rPr lang="en-US" dirty="0"/>
              <a:t>, and Classic Theater in </a:t>
            </a:r>
            <a:r>
              <a:rPr lang="en-US" dirty="0">
                <a:hlinkClick r:id="rId8" tooltip="Kolkata"/>
              </a:rPr>
              <a:t>Kolkata</a:t>
            </a:r>
            <a:r>
              <a:rPr lang="en-US" dirty="0"/>
              <a:t>. He pioneered film-making in the Calcutta in 1901, and shot footage in his home region. This was the first filming of what is now the nation of Bangladesh.</a:t>
            </a:r>
          </a:p>
          <a:p>
            <a:r>
              <a:rPr lang="en-US" dirty="0"/>
              <a:t>At the time when Calcutta-based film production houses were forming, East Bengal cinema halls were showing films produced in Calcutta, Bombay, Madras, Hollywood, and Paris. Sequential bioscope shows were started in Dhaka in 1913–14 in a jute store. It was named Picture House, becoming the first theater to be built in present-day Bangladesh.</a:t>
            </a:r>
          </a:p>
        </p:txBody>
      </p:sp>
    </p:spTree>
    <p:extLst>
      <p:ext uri="{BB962C8B-B14F-4D97-AF65-F5344CB8AC3E}">
        <p14:creationId xmlns:p14="http://schemas.microsoft.com/office/powerpoint/2010/main" val="33487506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6DA97-2E2E-40CD-B27F-A594C0E5B155}"/>
              </a:ext>
            </a:extLst>
          </p:cNvPr>
          <p:cNvSpPr>
            <a:spLocks noGrp="1"/>
          </p:cNvSpPr>
          <p:nvPr>
            <p:ph type="title"/>
          </p:nvPr>
        </p:nvSpPr>
        <p:spPr/>
        <p:txBody>
          <a:bodyPr/>
          <a:lstStyle/>
          <a:p>
            <a:r>
              <a:rPr lang="en-US" b="1" dirty="0"/>
              <a:t>Silent era</a:t>
            </a:r>
            <a:br>
              <a:rPr lang="en-US" b="1" dirty="0"/>
            </a:br>
            <a:endParaRPr lang="en-US" dirty="0"/>
          </a:p>
        </p:txBody>
      </p:sp>
      <p:sp>
        <p:nvSpPr>
          <p:cNvPr id="3" name="Content Placeholder 2">
            <a:extLst>
              <a:ext uri="{FF2B5EF4-FFF2-40B4-BE49-F238E27FC236}">
                <a16:creationId xmlns:a16="http://schemas.microsoft.com/office/drawing/2014/main" id="{CCBAB1F4-3F36-4E26-8D64-5A2EEE6F42D0}"/>
              </a:ext>
            </a:extLst>
          </p:cNvPr>
          <p:cNvSpPr>
            <a:spLocks noGrp="1"/>
          </p:cNvSpPr>
          <p:nvPr>
            <p:ph idx="1"/>
          </p:nvPr>
        </p:nvSpPr>
        <p:spPr/>
        <p:txBody>
          <a:bodyPr/>
          <a:lstStyle/>
          <a:p>
            <a:r>
              <a:rPr lang="en-US" dirty="0"/>
              <a:t>The </a:t>
            </a:r>
            <a:r>
              <a:rPr lang="en-US" dirty="0">
                <a:hlinkClick r:id="rId2" tooltip="Madan Theatre"/>
              </a:rPr>
              <a:t>Madan Theatre</a:t>
            </a:r>
            <a:r>
              <a:rPr lang="en-US" dirty="0"/>
              <a:t> started making films in Calcutta in 1916. The first Bengali feature film, </a:t>
            </a:r>
            <a:r>
              <a:rPr lang="en-US" i="1" dirty="0" err="1">
                <a:hlinkClick r:id="rId3" tooltip="Billwamangal"/>
              </a:rPr>
              <a:t>Billwamangal</a:t>
            </a:r>
            <a:r>
              <a:rPr lang="en-US" dirty="0"/>
              <a:t>, was produced and released in 1919 under the banner of the Madan Theatre. The movie was directed by </a:t>
            </a:r>
            <a:r>
              <a:rPr lang="en-US" dirty="0" err="1"/>
              <a:t>Rustomji</a:t>
            </a:r>
            <a:r>
              <a:rPr lang="en-US" dirty="0"/>
              <a:t> </a:t>
            </a:r>
            <a:r>
              <a:rPr lang="en-US" dirty="0" err="1"/>
              <a:t>Dhotiwala</a:t>
            </a:r>
            <a:r>
              <a:rPr lang="en-US" dirty="0"/>
              <a:t> and produced by </a:t>
            </a:r>
            <a:r>
              <a:rPr lang="en-US" dirty="0" err="1"/>
              <a:t>Priyonath</a:t>
            </a:r>
            <a:r>
              <a:rPr lang="en-US" dirty="0"/>
              <a:t> Ganguli, the son of a </a:t>
            </a:r>
            <a:r>
              <a:rPr lang="en-US" dirty="0">
                <a:hlinkClick r:id="rId4" tooltip="Nawab"/>
              </a:rPr>
              <a:t>nawab</a:t>
            </a:r>
            <a:r>
              <a:rPr lang="en-US" dirty="0"/>
              <a:t> estate of Dhaka. A Bengali film organization named the </a:t>
            </a:r>
            <a:r>
              <a:rPr lang="en-US" dirty="0">
                <a:hlinkClick r:id="rId5" tooltip="Indo British Film Co"/>
              </a:rPr>
              <a:t>Indo British Film Co</a:t>
            </a:r>
            <a:r>
              <a:rPr lang="en-US" dirty="0"/>
              <a:t> was soon formed in Calcutta under the ownership of </a:t>
            </a:r>
            <a:r>
              <a:rPr lang="en-US" dirty="0">
                <a:hlinkClick r:id="rId6" tooltip="Dhirendra Nath Ganguly"/>
              </a:rPr>
              <a:t>Dhirendra Nath </a:t>
            </a:r>
            <a:r>
              <a:rPr lang="en-US" dirty="0" err="1">
                <a:hlinkClick r:id="rId6" tooltip="Dhirendra Nath Ganguly"/>
              </a:rPr>
              <a:t>Ganguly</a:t>
            </a:r>
            <a:r>
              <a:rPr lang="en-US" dirty="0"/>
              <a:t>, a relative of </a:t>
            </a:r>
            <a:r>
              <a:rPr lang="en-US" dirty="0">
                <a:hlinkClick r:id="rId7" tooltip="Rabindranath Tagore"/>
              </a:rPr>
              <a:t>Rabindranath Tagore</a:t>
            </a:r>
            <a:r>
              <a:rPr lang="en-US" dirty="0"/>
              <a:t>. </a:t>
            </a:r>
            <a:r>
              <a:rPr lang="en-US" dirty="0" err="1"/>
              <a:t>Ganguly</a:t>
            </a:r>
            <a:r>
              <a:rPr lang="en-US" dirty="0"/>
              <a:t> directed and wrote </a:t>
            </a:r>
            <a:r>
              <a:rPr lang="en-US" i="1" dirty="0">
                <a:hlinkClick r:id="rId8" tooltip="Bilat Ferat(1921)"/>
              </a:rPr>
              <a:t>Bilat </a:t>
            </a:r>
            <a:r>
              <a:rPr lang="en-US" i="1" dirty="0" err="1">
                <a:hlinkClick r:id="rId8" tooltip="Bilat Ferat(1921)"/>
              </a:rPr>
              <a:t>Ferat</a:t>
            </a:r>
            <a:r>
              <a:rPr lang="en-US" dirty="0"/>
              <a:t> in 1921. The film was the first production of the Indo British Film Co. The Madan Theatre production of </a:t>
            </a:r>
            <a:r>
              <a:rPr lang="en-US" i="1" dirty="0" err="1">
                <a:hlinkClick r:id="rId9" tooltip="Jamai Shashthi"/>
              </a:rPr>
              <a:t>Jamai</a:t>
            </a:r>
            <a:r>
              <a:rPr lang="en-US" i="1" dirty="0">
                <a:hlinkClick r:id="rId9" tooltip="Jamai Shashthi"/>
              </a:rPr>
              <a:t> </a:t>
            </a:r>
            <a:r>
              <a:rPr lang="en-US" i="1" dirty="0" err="1">
                <a:hlinkClick r:id="rId9" tooltip="Jamai Shashthi"/>
              </a:rPr>
              <a:t>Shashthi</a:t>
            </a:r>
            <a:r>
              <a:rPr lang="en-US" dirty="0"/>
              <a:t>(1931) was the first Bengali </a:t>
            </a:r>
            <a:r>
              <a:rPr lang="en-US" dirty="0">
                <a:hlinkClick r:id="rId10" tooltip="Talkie"/>
              </a:rPr>
              <a:t>talkie</a:t>
            </a:r>
            <a:r>
              <a:rPr lang="en-US" dirty="0"/>
              <a:t> directed by </a:t>
            </a:r>
            <a:r>
              <a:rPr lang="en-US" dirty="0">
                <a:hlinkClick r:id="rId11" tooltip="Amar Choudhury"/>
              </a:rPr>
              <a:t>Amar Choudhury</a:t>
            </a:r>
            <a:r>
              <a:rPr lang="en-US" dirty="0"/>
              <a:t>.</a:t>
            </a:r>
          </a:p>
        </p:txBody>
      </p:sp>
    </p:spTree>
    <p:extLst>
      <p:ext uri="{BB962C8B-B14F-4D97-AF65-F5344CB8AC3E}">
        <p14:creationId xmlns:p14="http://schemas.microsoft.com/office/powerpoint/2010/main" val="18355415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480B1-AD43-441A-85A3-9D1003B44E39}"/>
              </a:ext>
            </a:extLst>
          </p:cNvPr>
          <p:cNvSpPr>
            <a:spLocks noGrp="1"/>
          </p:cNvSpPr>
          <p:nvPr>
            <p:ph type="title"/>
          </p:nvPr>
        </p:nvSpPr>
        <p:spPr/>
        <p:txBody>
          <a:bodyPr>
            <a:normAutofit fontScale="90000"/>
          </a:bodyPr>
          <a:lstStyle/>
          <a:p>
            <a:r>
              <a:rPr lang="en-US" b="1" dirty="0"/>
              <a:t>Early development:</a:t>
            </a:r>
            <a:br>
              <a:rPr lang="en-US" b="1" dirty="0"/>
            </a:br>
            <a:r>
              <a:rPr lang="en-US" b="1" dirty="0"/>
              <a:t>Pakistan era</a:t>
            </a:r>
            <a:br>
              <a:rPr lang="en-US" b="1" dirty="0"/>
            </a:br>
            <a:endParaRPr lang="en-US" dirty="0"/>
          </a:p>
        </p:txBody>
      </p:sp>
      <p:sp>
        <p:nvSpPr>
          <p:cNvPr id="3" name="Content Placeholder 2">
            <a:extLst>
              <a:ext uri="{FF2B5EF4-FFF2-40B4-BE49-F238E27FC236}">
                <a16:creationId xmlns:a16="http://schemas.microsoft.com/office/drawing/2014/main" id="{D9510324-441F-4375-B6ED-1AD2E7737236}"/>
              </a:ext>
            </a:extLst>
          </p:cNvPr>
          <p:cNvSpPr>
            <a:spLocks noGrp="1"/>
          </p:cNvSpPr>
          <p:nvPr>
            <p:ph idx="1"/>
          </p:nvPr>
        </p:nvSpPr>
        <p:spPr/>
        <p:txBody>
          <a:bodyPr/>
          <a:lstStyle/>
          <a:p>
            <a:r>
              <a:rPr lang="en-US" dirty="0"/>
              <a:t>By 1947, there were around 80 cinemas in Bangladesh.</a:t>
            </a:r>
            <a:r>
              <a:rPr lang="en-US" baseline="30000" dirty="0"/>
              <a:t>  </a:t>
            </a:r>
            <a:r>
              <a:rPr lang="en-US" dirty="0"/>
              <a:t>After the </a:t>
            </a:r>
            <a:r>
              <a:rPr lang="en-US" dirty="0">
                <a:hlinkClick r:id="rId2" tooltip="Partition of India"/>
              </a:rPr>
              <a:t>partition of India</a:t>
            </a:r>
            <a:r>
              <a:rPr lang="en-US" dirty="0"/>
              <a:t> in 1947, there were efforts to turn Dhaka into </a:t>
            </a:r>
            <a:r>
              <a:rPr lang="en-US" dirty="0">
                <a:hlinkClick r:id="rId3" tooltip="East Bengal"/>
              </a:rPr>
              <a:t>East Bengal</a:t>
            </a:r>
            <a:r>
              <a:rPr lang="en-US" dirty="0"/>
              <a:t>'s cultural center, with various individuals like </a:t>
            </a:r>
            <a:r>
              <a:rPr lang="en-US" dirty="0" err="1"/>
              <a:t>Abbasuddin</a:t>
            </a:r>
            <a:r>
              <a:rPr lang="en-US" dirty="0"/>
              <a:t> Ahmed creating short-lived film production companies in the city. In March 1948, when the </a:t>
            </a:r>
            <a:r>
              <a:rPr lang="en-US" dirty="0">
                <a:hlinkClick r:id="rId4" tooltip="Governor-General of Pakistan"/>
              </a:rPr>
              <a:t>Governor-General of Pakistan</a:t>
            </a:r>
            <a:r>
              <a:rPr lang="en-US" dirty="0"/>
              <a:t> </a:t>
            </a:r>
            <a:r>
              <a:rPr lang="en-US" dirty="0">
                <a:hlinkClick r:id="rId5" tooltip="Mohammad Ali Jinnah"/>
              </a:rPr>
              <a:t>Mohammad Ali Jinnah</a:t>
            </a:r>
            <a:r>
              <a:rPr lang="en-US" dirty="0"/>
              <a:t> came to visit </a:t>
            </a:r>
            <a:r>
              <a:rPr lang="en-US" dirty="0">
                <a:hlinkClick r:id="rId6" tooltip="East Pakistan"/>
              </a:rPr>
              <a:t>East Pakistan</a:t>
            </a:r>
            <a:r>
              <a:rPr lang="en-US" dirty="0"/>
              <a:t>, the radio broadcaster and filmmaker </a:t>
            </a:r>
            <a:r>
              <a:rPr lang="en-US" dirty="0">
                <a:hlinkClick r:id="rId7" tooltip="Nazir Ahmed (filmmaker)"/>
              </a:rPr>
              <a:t>Nazir Ahmed</a:t>
            </a:r>
            <a:r>
              <a:rPr lang="en-US" dirty="0"/>
              <a:t> was commissioned to create the informational film </a:t>
            </a:r>
            <a:r>
              <a:rPr lang="en-US" i="1" dirty="0"/>
              <a:t>In Our Midst</a:t>
            </a:r>
            <a:r>
              <a:rPr lang="en-US" dirty="0"/>
              <a:t> with the help of Calcutta-based film technicians. It was the first informational film of Bangladesh.</a:t>
            </a:r>
          </a:p>
        </p:txBody>
      </p:sp>
    </p:spTree>
    <p:extLst>
      <p:ext uri="{BB962C8B-B14F-4D97-AF65-F5344CB8AC3E}">
        <p14:creationId xmlns:p14="http://schemas.microsoft.com/office/powerpoint/2010/main" val="2974188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05460-1D2A-4AFD-B6E9-E1CEF7B7C3AE}"/>
              </a:ext>
            </a:extLst>
          </p:cNvPr>
          <p:cNvSpPr>
            <a:spLocks noGrp="1"/>
          </p:cNvSpPr>
          <p:nvPr>
            <p:ph type="title"/>
          </p:nvPr>
        </p:nvSpPr>
        <p:spPr/>
        <p:txBody>
          <a:bodyPr>
            <a:normAutofit fontScale="90000"/>
          </a:bodyPr>
          <a:lstStyle/>
          <a:p>
            <a:r>
              <a:rPr lang="en-US" dirty="0"/>
              <a:t>International recognition of Bangladeshi cinema</a:t>
            </a:r>
            <a:br>
              <a:rPr lang="en-US" dirty="0"/>
            </a:br>
            <a:br>
              <a:rPr lang="en-US" b="1" dirty="0"/>
            </a:br>
            <a:endParaRPr lang="en-US" dirty="0"/>
          </a:p>
        </p:txBody>
      </p:sp>
      <p:sp>
        <p:nvSpPr>
          <p:cNvPr id="3" name="Content Placeholder 2">
            <a:extLst>
              <a:ext uri="{FF2B5EF4-FFF2-40B4-BE49-F238E27FC236}">
                <a16:creationId xmlns:a16="http://schemas.microsoft.com/office/drawing/2014/main" id="{008474BF-B434-4380-84E1-BBF002DF6C3F}"/>
              </a:ext>
            </a:extLst>
          </p:cNvPr>
          <p:cNvSpPr>
            <a:spLocks noGrp="1"/>
          </p:cNvSpPr>
          <p:nvPr>
            <p:ph idx="1"/>
          </p:nvPr>
        </p:nvSpPr>
        <p:spPr>
          <a:xfrm>
            <a:off x="467544" y="1484784"/>
            <a:ext cx="8208912" cy="4968552"/>
          </a:xfrm>
        </p:spPr>
        <p:txBody>
          <a:bodyPr>
            <a:normAutofit fontScale="85000" lnSpcReduction="20000"/>
          </a:bodyPr>
          <a:lstStyle/>
          <a:p>
            <a:r>
              <a:rPr lang="en-US" dirty="0"/>
              <a:t>Internationally acclaimed Bangladeshi films include, </a:t>
            </a:r>
            <a:r>
              <a:rPr lang="en-US" dirty="0" err="1">
                <a:hlinkClick r:id="rId2" tooltip="Zahir Raihan"/>
              </a:rPr>
              <a:t>Zahir</a:t>
            </a:r>
            <a:r>
              <a:rPr lang="en-US" dirty="0">
                <a:hlinkClick r:id="rId2" tooltip="Zahir Raihan"/>
              </a:rPr>
              <a:t> Raihan</a:t>
            </a:r>
            <a:r>
              <a:rPr lang="en-US" dirty="0"/>
              <a:t>'s </a:t>
            </a:r>
            <a:r>
              <a:rPr lang="en-US" i="1" dirty="0">
                <a:hlinkClick r:id="rId3" tooltip="Stop Genocide"/>
              </a:rPr>
              <a:t>Stop Genocide</a:t>
            </a:r>
            <a:r>
              <a:rPr lang="en-US" dirty="0"/>
              <a:t> (1971); </a:t>
            </a:r>
            <a:r>
              <a:rPr lang="en-US" dirty="0" err="1">
                <a:hlinkClick r:id="rId4" tooltip="Ritwik Ghatak"/>
              </a:rPr>
              <a:t>Ritwik</a:t>
            </a:r>
            <a:r>
              <a:rPr lang="en-US" dirty="0">
                <a:hlinkClick r:id="rId4" tooltip="Ritwik Ghatak"/>
              </a:rPr>
              <a:t> </a:t>
            </a:r>
            <a:r>
              <a:rPr lang="en-US" dirty="0" err="1">
                <a:hlinkClick r:id="rId4" tooltip="Ritwik Ghatak"/>
              </a:rPr>
              <a:t>Ghatak</a:t>
            </a:r>
            <a:r>
              <a:rPr lang="en-US" dirty="0" err="1"/>
              <a:t>'s</a:t>
            </a:r>
            <a:r>
              <a:rPr lang="en-US" dirty="0"/>
              <a:t> </a:t>
            </a:r>
            <a:r>
              <a:rPr lang="en-US" i="1" dirty="0">
                <a:hlinkClick r:id="rId5" tooltip="Titash Ekti Nadir Naam"/>
              </a:rPr>
              <a:t>A river called </a:t>
            </a:r>
            <a:r>
              <a:rPr lang="en-US" i="1" dirty="0" err="1">
                <a:hlinkClick r:id="rId5" tooltip="Titash Ekti Nadir Naam"/>
              </a:rPr>
              <a:t>Titas</a:t>
            </a:r>
            <a:r>
              <a:rPr lang="en-US" dirty="0"/>
              <a:t> (1973); </a:t>
            </a:r>
            <a:r>
              <a:rPr lang="en-US" dirty="0">
                <a:hlinkClick r:id="rId6" tooltip="Sheikh Niamat Ali"/>
              </a:rPr>
              <a:t>Sheikh </a:t>
            </a:r>
            <a:r>
              <a:rPr lang="en-US" dirty="0" err="1">
                <a:hlinkClick r:id="rId6" tooltip="Sheikh Niamat Ali"/>
              </a:rPr>
              <a:t>Niamat</a:t>
            </a:r>
            <a:r>
              <a:rPr lang="en-US" dirty="0">
                <a:hlinkClick r:id="rId6" tooltip="Sheikh Niamat Ali"/>
              </a:rPr>
              <a:t> Ali</a:t>
            </a:r>
            <a:r>
              <a:rPr lang="en-US" dirty="0"/>
              <a:t> and </a:t>
            </a:r>
            <a:r>
              <a:rPr lang="en-US" dirty="0" err="1"/>
              <a:t>Moshiuddin</a:t>
            </a:r>
            <a:r>
              <a:rPr lang="en-US" dirty="0"/>
              <a:t> Shaker's </a:t>
            </a:r>
            <a:r>
              <a:rPr lang="en-US" i="1" dirty="0" err="1"/>
              <a:t>Surjo</a:t>
            </a:r>
            <a:r>
              <a:rPr lang="en-US" i="1" dirty="0"/>
              <a:t> </a:t>
            </a:r>
            <a:r>
              <a:rPr lang="en-US" i="1" dirty="0" err="1"/>
              <a:t>Dighal</a:t>
            </a:r>
            <a:r>
              <a:rPr lang="en-US" i="1" dirty="0"/>
              <a:t> Bari</a:t>
            </a:r>
            <a:r>
              <a:rPr lang="en-US" dirty="0"/>
              <a:t> (1979); </a:t>
            </a:r>
            <a:r>
              <a:rPr lang="en-US" dirty="0">
                <a:hlinkClick r:id="rId7" tooltip="Tanvir Mokammel"/>
              </a:rPr>
              <a:t>Tanvir </a:t>
            </a:r>
            <a:r>
              <a:rPr lang="en-US" dirty="0" err="1">
                <a:hlinkClick r:id="rId7" tooltip="Tanvir Mokammel"/>
              </a:rPr>
              <a:t>Mokammel</a:t>
            </a:r>
            <a:r>
              <a:rPr lang="en-US" dirty="0" err="1"/>
              <a:t>'s</a:t>
            </a:r>
            <a:r>
              <a:rPr lang="en-US" dirty="0"/>
              <a:t> </a:t>
            </a:r>
            <a:r>
              <a:rPr lang="en-US" i="1" dirty="0" err="1"/>
              <a:t>Hooliya</a:t>
            </a:r>
            <a:r>
              <a:rPr lang="en-US" dirty="0"/>
              <a:t> (1984), </a:t>
            </a:r>
            <a:r>
              <a:rPr lang="en-US" i="1" dirty="0"/>
              <a:t>Nadir Naam </a:t>
            </a:r>
            <a:r>
              <a:rPr lang="en-US" i="1" dirty="0" err="1"/>
              <a:t>Modhumati</a:t>
            </a:r>
            <a:r>
              <a:rPr lang="en-US" dirty="0"/>
              <a:t> (1995) </a:t>
            </a:r>
            <a:r>
              <a:rPr lang="en-US" i="1" dirty="0">
                <a:hlinkClick r:id="rId8" tooltip="Chitra Nodir Pare"/>
              </a:rPr>
              <a:t>Quiet Flows the River Chitra</a:t>
            </a:r>
            <a:r>
              <a:rPr lang="en-US" dirty="0"/>
              <a:t> (1999), </a:t>
            </a:r>
            <a:r>
              <a:rPr lang="en-US" i="1" dirty="0" err="1">
                <a:hlinkClick r:id="rId9" tooltip="Lalsalu (film)"/>
              </a:rPr>
              <a:t>Lalsalu</a:t>
            </a:r>
            <a:r>
              <a:rPr lang="en-US" dirty="0"/>
              <a:t> (2001) and </a:t>
            </a:r>
            <a:r>
              <a:rPr lang="en-US" i="1" dirty="0" err="1">
                <a:hlinkClick r:id="rId10" tooltip="Lalon (film)"/>
              </a:rPr>
              <a:t>Lalon</a:t>
            </a:r>
            <a:r>
              <a:rPr lang="en-US" dirty="0"/>
              <a:t> (2004); </a:t>
            </a:r>
            <a:r>
              <a:rPr lang="en-US" dirty="0" err="1">
                <a:hlinkClick r:id="rId11" tooltip="Morshedul Islam"/>
              </a:rPr>
              <a:t>Morshedul</a:t>
            </a:r>
            <a:r>
              <a:rPr lang="en-US" dirty="0">
                <a:hlinkClick r:id="rId11" tooltip="Morshedul Islam"/>
              </a:rPr>
              <a:t> Islam</a:t>
            </a:r>
            <a:r>
              <a:rPr lang="en-US" dirty="0"/>
              <a:t>'s </a:t>
            </a:r>
            <a:r>
              <a:rPr lang="en-US" i="1" dirty="0" err="1"/>
              <a:t>Agami</a:t>
            </a:r>
            <a:r>
              <a:rPr lang="en-US" dirty="0"/>
              <a:t> (1984), </a:t>
            </a:r>
            <a:r>
              <a:rPr lang="en-US" i="1" dirty="0"/>
              <a:t>Chaka</a:t>
            </a:r>
            <a:r>
              <a:rPr lang="en-US" dirty="0"/>
              <a:t> (1993), </a:t>
            </a:r>
            <a:r>
              <a:rPr lang="en-US" i="1" dirty="0" err="1">
                <a:hlinkClick r:id="rId12" tooltip="Dipu Number Two (Film)"/>
              </a:rPr>
              <a:t>Dipu</a:t>
            </a:r>
            <a:r>
              <a:rPr lang="en-US" i="1" dirty="0">
                <a:hlinkClick r:id="rId12" tooltip="Dipu Number Two (Film)"/>
              </a:rPr>
              <a:t> Number Two</a:t>
            </a:r>
            <a:r>
              <a:rPr lang="en-US" dirty="0"/>
              <a:t> (1996), </a:t>
            </a:r>
            <a:r>
              <a:rPr lang="en-US" i="1" dirty="0" err="1">
                <a:hlinkClick r:id="rId13" tooltip="Dukhai"/>
              </a:rPr>
              <a:t>Dukhai</a:t>
            </a:r>
            <a:r>
              <a:rPr lang="en-US" dirty="0"/>
              <a:t> (1997), </a:t>
            </a:r>
            <a:r>
              <a:rPr lang="en-US" i="1" dirty="0" err="1"/>
              <a:t>Duratta</a:t>
            </a:r>
            <a:r>
              <a:rPr lang="en-US" dirty="0"/>
              <a:t> (2004) and </a:t>
            </a:r>
            <a:r>
              <a:rPr lang="en-US" i="1" u="sng" dirty="0">
                <a:hlinkClick r:id="rId14"/>
              </a:rPr>
              <a:t>Amar </a:t>
            </a:r>
            <a:r>
              <a:rPr lang="en-US" i="1" u="sng" dirty="0" err="1">
                <a:hlinkClick r:id="rId14"/>
              </a:rPr>
              <a:t>Bondhu</a:t>
            </a:r>
            <a:r>
              <a:rPr lang="en-US" i="1" u="sng" dirty="0">
                <a:hlinkClick r:id="rId14"/>
              </a:rPr>
              <a:t> </a:t>
            </a:r>
            <a:r>
              <a:rPr lang="en-US" i="1" u="sng" dirty="0" err="1">
                <a:hlinkClick r:id="rId14"/>
              </a:rPr>
              <a:t>Rashed</a:t>
            </a:r>
            <a:r>
              <a:rPr lang="en-US" dirty="0"/>
              <a:t> (2011); </a:t>
            </a:r>
            <a:r>
              <a:rPr lang="en-US" dirty="0" err="1">
                <a:hlinkClick r:id="rId15" tooltip="Tareque Masud"/>
              </a:rPr>
              <a:t>Tareque</a:t>
            </a:r>
            <a:r>
              <a:rPr lang="en-US" dirty="0">
                <a:hlinkClick r:id="rId15" tooltip="Tareque Masud"/>
              </a:rPr>
              <a:t> </a:t>
            </a:r>
            <a:r>
              <a:rPr lang="en-US" dirty="0" err="1">
                <a:hlinkClick r:id="rId15" tooltip="Tareque Masud"/>
              </a:rPr>
              <a:t>Masud</a:t>
            </a:r>
            <a:r>
              <a:rPr lang="en-US" dirty="0" err="1"/>
              <a:t>'s</a:t>
            </a:r>
            <a:r>
              <a:rPr lang="en-US" dirty="0"/>
              <a:t> </a:t>
            </a:r>
            <a:r>
              <a:rPr lang="en-US" i="1" dirty="0">
                <a:hlinkClick r:id="rId16" tooltip="Adam Surat"/>
              </a:rPr>
              <a:t>The Inner Strength</a:t>
            </a:r>
            <a:r>
              <a:rPr lang="en-US" dirty="0"/>
              <a:t> (1989), </a:t>
            </a:r>
            <a:r>
              <a:rPr lang="en-US" i="1" dirty="0">
                <a:hlinkClick r:id="rId17" tooltip="Muktir Gaan"/>
              </a:rPr>
              <a:t>Song of Freedom</a:t>
            </a:r>
            <a:r>
              <a:rPr lang="en-US" dirty="0"/>
              <a:t> (1995), </a:t>
            </a:r>
            <a:r>
              <a:rPr lang="en-US" i="1" dirty="0">
                <a:hlinkClick r:id="rId18" tooltip="Muktir Kotha"/>
              </a:rPr>
              <a:t>Story of Freedom</a:t>
            </a:r>
            <a:r>
              <a:rPr lang="en-US" dirty="0"/>
              <a:t> (1999) and </a:t>
            </a:r>
            <a:r>
              <a:rPr lang="en-US" i="1" dirty="0">
                <a:hlinkClick r:id="rId19" tooltip="The Clay Bird"/>
              </a:rPr>
              <a:t>The Clay Bird</a:t>
            </a:r>
            <a:r>
              <a:rPr lang="en-US" dirty="0"/>
              <a:t> (2002); </a:t>
            </a:r>
            <a:r>
              <a:rPr lang="en-US" dirty="0">
                <a:hlinkClick r:id="rId20" tooltip="Humayun Ahmed"/>
              </a:rPr>
              <a:t>Humayun Ahmed</a:t>
            </a:r>
            <a:r>
              <a:rPr lang="en-US" dirty="0"/>
              <a:t>'s </a:t>
            </a:r>
            <a:r>
              <a:rPr lang="en-US" i="1" dirty="0" err="1">
                <a:hlinkClick r:id="rId21" tooltip="Aguner Poroshmoni"/>
              </a:rPr>
              <a:t>Aguner</a:t>
            </a:r>
            <a:r>
              <a:rPr lang="en-US" i="1" dirty="0">
                <a:hlinkClick r:id="rId21" tooltip="Aguner Poroshmoni"/>
              </a:rPr>
              <a:t> </a:t>
            </a:r>
            <a:r>
              <a:rPr lang="en-US" i="1" dirty="0" err="1">
                <a:hlinkClick r:id="rId21" tooltip="Aguner Poroshmoni"/>
              </a:rPr>
              <a:t>Poroshmoni</a:t>
            </a:r>
            <a:r>
              <a:rPr lang="en-US" dirty="0"/>
              <a:t> (1994)</a:t>
            </a:r>
            <a:r>
              <a:rPr lang="en-US" baseline="30000" dirty="0"/>
              <a:t> </a:t>
            </a:r>
            <a:r>
              <a:rPr lang="en-US" dirty="0"/>
              <a:t>and </a:t>
            </a:r>
            <a:r>
              <a:rPr lang="en-US" i="1" dirty="0" err="1">
                <a:hlinkClick r:id="rId22" tooltip="Shyamol Chhaya"/>
              </a:rPr>
              <a:t>Shyamol</a:t>
            </a:r>
            <a:r>
              <a:rPr lang="en-US" i="1" dirty="0">
                <a:hlinkClick r:id="rId22" tooltip="Shyamol Chhaya"/>
              </a:rPr>
              <a:t> </a:t>
            </a:r>
            <a:r>
              <a:rPr lang="en-US" i="1" dirty="0" err="1">
                <a:hlinkClick r:id="rId22" tooltip="Shyamol Chhaya"/>
              </a:rPr>
              <a:t>Chhaya</a:t>
            </a:r>
            <a:r>
              <a:rPr lang="en-US" dirty="0"/>
              <a:t> (2004); </a:t>
            </a:r>
            <a:r>
              <a:rPr lang="en-US" dirty="0">
                <a:hlinkClick r:id="rId23" tooltip="Abu Sayeed (Film Director)"/>
              </a:rPr>
              <a:t>Abu Sayeed</a:t>
            </a:r>
            <a:r>
              <a:rPr lang="en-US" dirty="0"/>
              <a:t>'s </a:t>
            </a:r>
            <a:r>
              <a:rPr lang="en-US" i="1" dirty="0" err="1">
                <a:hlinkClick r:id="rId24" tooltip="Kittonkhola"/>
              </a:rPr>
              <a:t>kittonkhola</a:t>
            </a:r>
            <a:r>
              <a:rPr lang="en-US" dirty="0"/>
              <a:t> (2000), </a:t>
            </a:r>
            <a:r>
              <a:rPr lang="en-US" i="1" dirty="0" err="1">
                <a:hlinkClick r:id="rId25" tooltip="Shankhonad"/>
              </a:rPr>
              <a:t>Shankhonad</a:t>
            </a:r>
            <a:r>
              <a:rPr lang="en-US" dirty="0"/>
              <a:t> (2004), </a:t>
            </a:r>
            <a:r>
              <a:rPr lang="en-US" i="1" dirty="0" err="1">
                <a:hlinkClick r:id="rId26" tooltip="Rupantor"/>
              </a:rPr>
              <a:t>Rupantor</a:t>
            </a:r>
            <a:r>
              <a:rPr lang="en-US" dirty="0"/>
              <a:t> (2008); </a:t>
            </a:r>
            <a:r>
              <a:rPr lang="en-US" dirty="0" err="1">
                <a:hlinkClick r:id="rId27" tooltip="Enamul Karim Nirjhar"/>
              </a:rPr>
              <a:t>Enamul</a:t>
            </a:r>
            <a:r>
              <a:rPr lang="en-US" dirty="0">
                <a:hlinkClick r:id="rId27" tooltip="Enamul Karim Nirjhar"/>
              </a:rPr>
              <a:t> Karim </a:t>
            </a:r>
            <a:r>
              <a:rPr lang="en-US" dirty="0" err="1">
                <a:hlinkClick r:id="rId27" tooltip="Enamul Karim Nirjhar"/>
              </a:rPr>
              <a:t>Nirjhar</a:t>
            </a:r>
            <a:r>
              <a:rPr lang="en-US" dirty="0" err="1"/>
              <a:t>'s</a:t>
            </a:r>
            <a:r>
              <a:rPr lang="en-US" dirty="0"/>
              <a:t> </a:t>
            </a:r>
            <a:r>
              <a:rPr lang="en-US" i="1" dirty="0">
                <a:hlinkClick r:id="rId28" tooltip="Aha! (film)"/>
              </a:rPr>
              <a:t>Aha!</a:t>
            </a:r>
            <a:r>
              <a:rPr lang="en-US" dirty="0"/>
              <a:t> (2007); Golam </a:t>
            </a:r>
            <a:r>
              <a:rPr lang="en-US" dirty="0" err="1"/>
              <a:t>Rabbany</a:t>
            </a:r>
            <a:r>
              <a:rPr lang="en-US" dirty="0"/>
              <a:t> </a:t>
            </a:r>
            <a:r>
              <a:rPr lang="en-US" dirty="0" err="1"/>
              <a:t>Biplob's</a:t>
            </a:r>
            <a:r>
              <a:rPr lang="en-US" dirty="0"/>
              <a:t> </a:t>
            </a:r>
            <a:r>
              <a:rPr lang="en-US" i="1" dirty="0">
                <a:hlinkClick r:id="rId29" tooltip="On the Wings of Dreams"/>
              </a:rPr>
              <a:t>On the Wings of Dreams</a:t>
            </a:r>
            <a:r>
              <a:rPr lang="en-US" dirty="0"/>
              <a:t> (2007); </a:t>
            </a:r>
            <a:r>
              <a:rPr lang="en-US" dirty="0" err="1">
                <a:hlinkClick r:id="rId30" tooltip="Mostofa Sarwar Farooki"/>
              </a:rPr>
              <a:t>Mostofa</a:t>
            </a:r>
            <a:r>
              <a:rPr lang="en-US" dirty="0">
                <a:hlinkClick r:id="rId30" tooltip="Mostofa Sarwar Farooki"/>
              </a:rPr>
              <a:t> Sarwar </a:t>
            </a:r>
            <a:r>
              <a:rPr lang="en-US" dirty="0" err="1">
                <a:hlinkClick r:id="rId30" tooltip="Mostofa Sarwar Farooki"/>
              </a:rPr>
              <a:t>Farooki</a:t>
            </a:r>
            <a:r>
              <a:rPr lang="en-US" dirty="0" err="1"/>
              <a:t>'s</a:t>
            </a:r>
            <a:r>
              <a:rPr lang="en-US" dirty="0"/>
              <a:t> </a:t>
            </a:r>
            <a:r>
              <a:rPr lang="en-US" i="1" dirty="0">
                <a:hlinkClick r:id="rId31" tooltip="Bachelor (2004 film)"/>
              </a:rPr>
              <a:t>Bachelor</a:t>
            </a:r>
            <a:r>
              <a:rPr lang="en-US" dirty="0"/>
              <a:t> (2003), </a:t>
            </a:r>
            <a:r>
              <a:rPr lang="en-US" i="1" dirty="0">
                <a:hlinkClick r:id="rId32" tooltip="Third Person Singular Number"/>
              </a:rPr>
              <a:t>Third Person Singular Number</a:t>
            </a:r>
            <a:r>
              <a:rPr lang="en-US" dirty="0"/>
              <a:t> (2009), </a:t>
            </a:r>
            <a:r>
              <a:rPr lang="en-US" i="1" dirty="0">
                <a:hlinkClick r:id="rId33" tooltip="Television (2012 film)"/>
              </a:rPr>
              <a:t>Television</a:t>
            </a:r>
            <a:r>
              <a:rPr lang="en-US" dirty="0"/>
              <a:t> (2013) and </a:t>
            </a:r>
            <a:r>
              <a:rPr lang="en-US" i="1" dirty="0">
                <a:hlinkClick r:id="rId34" tooltip="Doob: No Bed of Roses"/>
              </a:rPr>
              <a:t>No Bed of Roses</a:t>
            </a:r>
            <a:r>
              <a:rPr lang="en-US" dirty="0"/>
              <a:t>; </a:t>
            </a:r>
            <a:r>
              <a:rPr lang="en-US" dirty="0" err="1">
                <a:hlinkClick r:id="rId35" tooltip="Tauquir Ahmed"/>
              </a:rPr>
              <a:t>Tauquir</a:t>
            </a:r>
            <a:r>
              <a:rPr lang="en-US" dirty="0">
                <a:hlinkClick r:id="rId35" tooltip="Tauquir Ahmed"/>
              </a:rPr>
              <a:t> Ahmed</a:t>
            </a:r>
            <a:r>
              <a:rPr lang="en-US" dirty="0"/>
              <a:t>'s </a:t>
            </a:r>
            <a:r>
              <a:rPr lang="en-US" i="1" dirty="0" err="1">
                <a:hlinkClick r:id="rId36" tooltip="Joyjatra"/>
              </a:rPr>
              <a:t>Joyjatra</a:t>
            </a:r>
            <a:r>
              <a:rPr lang="en-US" dirty="0"/>
              <a:t> (2004) and </a:t>
            </a:r>
            <a:r>
              <a:rPr lang="en-US" i="1" dirty="0" err="1">
                <a:hlinkClick r:id="rId37" tooltip="The Unnamed (film)"/>
              </a:rPr>
              <a:t>Oggyatonama</a:t>
            </a:r>
            <a:r>
              <a:rPr lang="en-US" dirty="0"/>
              <a:t> (2016); </a:t>
            </a:r>
            <a:r>
              <a:rPr lang="en-US" dirty="0">
                <a:hlinkClick r:id="rId38" tooltip="Rubaiyat Hossain"/>
              </a:rPr>
              <a:t>Rubaiyat Hossain</a:t>
            </a:r>
            <a:r>
              <a:rPr lang="en-US" dirty="0"/>
              <a:t>'s </a:t>
            </a:r>
            <a:r>
              <a:rPr lang="en-US" i="1" dirty="0" err="1">
                <a:hlinkClick r:id="rId39" tooltip="Meherjaan"/>
              </a:rPr>
              <a:t>Meherjaan</a:t>
            </a:r>
            <a:r>
              <a:rPr lang="en-US" dirty="0"/>
              <a:t> (2011) and </a:t>
            </a:r>
            <a:r>
              <a:rPr lang="en-US" i="1" dirty="0">
                <a:hlinkClick r:id="rId40" tooltip="Under Construction (film)"/>
              </a:rPr>
              <a:t>Under Construction</a:t>
            </a:r>
            <a:r>
              <a:rPr lang="en-US" dirty="0"/>
              <a:t> (2016); </a:t>
            </a:r>
            <a:r>
              <a:rPr lang="en-US" dirty="0" err="1">
                <a:hlinkClick r:id="rId41" tooltip="Kamar Ahmad Simon"/>
              </a:rPr>
              <a:t>Kamar</a:t>
            </a:r>
            <a:r>
              <a:rPr lang="en-US" dirty="0">
                <a:hlinkClick r:id="rId41" tooltip="Kamar Ahmad Simon"/>
              </a:rPr>
              <a:t> Ahmad Simon</a:t>
            </a:r>
            <a:r>
              <a:rPr lang="en-US" dirty="0"/>
              <a:t>'s </a:t>
            </a:r>
            <a:r>
              <a:rPr lang="en-US" i="1" dirty="0" err="1">
                <a:hlinkClick r:id="rId42" tooltip="Are You Listening!"/>
              </a:rPr>
              <a:t>Shunte</a:t>
            </a:r>
            <a:r>
              <a:rPr lang="en-US" i="1" dirty="0">
                <a:hlinkClick r:id="rId42" tooltip="Are You Listening!"/>
              </a:rPr>
              <a:t> Ki Pao! (Are You Listening!)</a:t>
            </a:r>
            <a:r>
              <a:rPr lang="en-US" dirty="0"/>
              <a:t> (2012); </a:t>
            </a:r>
            <a:r>
              <a:rPr lang="en-US" dirty="0" err="1">
                <a:hlinkClick r:id="rId43" tooltip="Zahidur Rahim Anjan"/>
              </a:rPr>
              <a:t>Zahidur</a:t>
            </a:r>
            <a:r>
              <a:rPr lang="en-US" dirty="0">
                <a:hlinkClick r:id="rId43" tooltip="Zahidur Rahim Anjan"/>
              </a:rPr>
              <a:t> Rahim </a:t>
            </a:r>
            <a:r>
              <a:rPr lang="en-US" dirty="0" err="1">
                <a:hlinkClick r:id="rId43" tooltip="Zahidur Rahim Anjan"/>
              </a:rPr>
              <a:t>Anjan</a:t>
            </a:r>
            <a:r>
              <a:rPr lang="en-US" dirty="0" err="1"/>
              <a:t>'s</a:t>
            </a:r>
            <a:r>
              <a:rPr lang="en-US" dirty="0"/>
              <a:t> </a:t>
            </a:r>
            <a:r>
              <a:rPr lang="en-US" i="1" dirty="0" err="1">
                <a:hlinkClick r:id="rId44" tooltip="Meghmallar"/>
              </a:rPr>
              <a:t>Meghmallar</a:t>
            </a:r>
            <a:r>
              <a:rPr lang="en-US" dirty="0"/>
              <a:t> (2014); Aung Rakhine's </a:t>
            </a:r>
            <a:r>
              <a:rPr lang="en-US" i="1" dirty="0">
                <a:hlinkClick r:id="rId45" tooltip="Mor Thengari"/>
              </a:rPr>
              <a:t>My Bicycle</a:t>
            </a:r>
            <a:r>
              <a:rPr lang="en-US" dirty="0"/>
              <a:t> (2015); </a:t>
            </a:r>
            <a:r>
              <a:rPr lang="en-US" dirty="0" err="1"/>
              <a:t>Bijon</a:t>
            </a:r>
            <a:r>
              <a:rPr lang="en-US" dirty="0"/>
              <a:t> Imtiaz's </a:t>
            </a:r>
            <a:r>
              <a:rPr lang="en-US" i="1" dirty="0" err="1"/>
              <a:t>Matir</a:t>
            </a:r>
            <a:r>
              <a:rPr lang="en-US" i="1" dirty="0"/>
              <a:t> </a:t>
            </a:r>
            <a:r>
              <a:rPr lang="en-US" i="1" dirty="0" err="1"/>
              <a:t>Projar</a:t>
            </a:r>
            <a:r>
              <a:rPr lang="en-US" i="1" dirty="0"/>
              <a:t> </a:t>
            </a:r>
            <a:r>
              <a:rPr lang="en-US" i="1" dirty="0" err="1"/>
              <a:t>Deshe</a:t>
            </a:r>
            <a:r>
              <a:rPr lang="en-US" i="1" dirty="0"/>
              <a:t>-Kingdom of Clay Subjects</a:t>
            </a:r>
            <a:r>
              <a:rPr lang="en-US" dirty="0"/>
              <a:t> (2016), </a:t>
            </a:r>
            <a:r>
              <a:rPr lang="en-US" dirty="0">
                <a:hlinkClick r:id="rId46" tooltip="Amitabh Reza Chowdhury"/>
              </a:rPr>
              <a:t>Amitabh Reza Chowdhury</a:t>
            </a:r>
            <a:r>
              <a:rPr lang="en-US" dirty="0"/>
              <a:t>'s </a:t>
            </a:r>
            <a:r>
              <a:rPr lang="en-US" i="1" dirty="0" err="1">
                <a:hlinkClick r:id="rId47" tooltip="Aynabaji"/>
              </a:rPr>
              <a:t>Aynabaji</a:t>
            </a:r>
            <a:r>
              <a:rPr lang="en-US" dirty="0"/>
              <a:t> (2016) etc. These films won many international acclaims introducing Bangladeshi films to a wide international audiences.</a:t>
            </a:r>
            <a:r>
              <a:rPr lang="en-US" baseline="30000" dirty="0"/>
              <a:t> </a:t>
            </a:r>
            <a:r>
              <a:rPr lang="en-US" dirty="0"/>
              <a:t>The late </a:t>
            </a:r>
            <a:r>
              <a:rPr lang="en-US" dirty="0" err="1">
                <a:hlinkClick r:id="rId15" tooltip="Tareque Masud"/>
              </a:rPr>
              <a:t>Tareque</a:t>
            </a:r>
            <a:r>
              <a:rPr lang="en-US" dirty="0">
                <a:hlinkClick r:id="rId15" tooltip="Tareque Masud"/>
              </a:rPr>
              <a:t> </a:t>
            </a:r>
            <a:r>
              <a:rPr lang="en-US" dirty="0" err="1">
                <a:hlinkClick r:id="rId15" tooltip="Tareque Masud"/>
              </a:rPr>
              <a:t>Masud</a:t>
            </a:r>
            <a:r>
              <a:rPr lang="en-US" dirty="0"/>
              <a:t> is regarded as one of Bangladesh's outstanding directors due to his numerous productions on historical and social issues. </a:t>
            </a:r>
            <a:r>
              <a:rPr lang="en-US" dirty="0" err="1"/>
              <a:t>Masud</a:t>
            </a:r>
            <a:r>
              <a:rPr lang="en-US" dirty="0"/>
              <a:t> was honored by </a:t>
            </a:r>
            <a:r>
              <a:rPr lang="en-US" dirty="0">
                <a:hlinkClick r:id="rId48" tooltip="FIPRESCI"/>
              </a:rPr>
              <a:t>FIPRESCI</a:t>
            </a:r>
            <a:r>
              <a:rPr lang="en-US" dirty="0"/>
              <a:t> at the </a:t>
            </a:r>
            <a:r>
              <a:rPr lang="en-US" dirty="0">
                <a:hlinkClick r:id="rId49" tooltip="Cannes Film Festival"/>
              </a:rPr>
              <a:t>Cannes Film Festival</a:t>
            </a:r>
            <a:r>
              <a:rPr lang="en-US" dirty="0"/>
              <a:t> in 2002 for his film </a:t>
            </a:r>
            <a:r>
              <a:rPr lang="en-US" i="1" dirty="0">
                <a:hlinkClick r:id="rId50" tooltip="Matir Moina"/>
              </a:rPr>
              <a:t>The Clay Bird</a:t>
            </a:r>
            <a:r>
              <a:rPr lang="en-US" dirty="0"/>
              <a:t> (2002).</a:t>
            </a:r>
          </a:p>
        </p:txBody>
      </p:sp>
    </p:spTree>
    <p:extLst>
      <p:ext uri="{BB962C8B-B14F-4D97-AF65-F5344CB8AC3E}">
        <p14:creationId xmlns:p14="http://schemas.microsoft.com/office/powerpoint/2010/main" val="1936090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a:t>Stereoscopes</a:t>
            </a:r>
          </a:p>
        </p:txBody>
      </p:sp>
      <p:sp>
        <p:nvSpPr>
          <p:cNvPr id="20482" name="Content Placeholder 2"/>
          <p:cNvSpPr>
            <a:spLocks noGrp="1"/>
          </p:cNvSpPr>
          <p:nvPr>
            <p:ph idx="1"/>
          </p:nvPr>
        </p:nvSpPr>
        <p:spPr/>
        <p:txBody>
          <a:bodyPr/>
          <a:lstStyle/>
          <a:p>
            <a:r>
              <a:rPr lang="en-US"/>
              <a:t>Hand-held viewers that created three dimensional effects by using oblong cards with two photographs printed side by side </a:t>
            </a:r>
          </a:p>
        </p:txBody>
      </p:sp>
      <p:pic>
        <p:nvPicPr>
          <p:cNvPr id="20483" name="Picture 3"/>
          <p:cNvPicPr>
            <a:picLocks noChangeAspect="1" noChangeArrowheads="1"/>
          </p:cNvPicPr>
          <p:nvPr/>
        </p:nvPicPr>
        <p:blipFill>
          <a:blip r:embed="rId2"/>
          <a:srcRect/>
          <a:stretch>
            <a:fillRect/>
          </a:stretch>
        </p:blipFill>
        <p:spPr bwMode="auto">
          <a:xfrm>
            <a:off x="2514600" y="3581400"/>
            <a:ext cx="3810000" cy="281940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639C5-99B1-4D24-842B-DD2692344750}"/>
              </a:ext>
            </a:extLst>
          </p:cNvPr>
          <p:cNvSpPr>
            <a:spLocks noGrp="1"/>
          </p:cNvSpPr>
          <p:nvPr>
            <p:ph type="title"/>
          </p:nvPr>
        </p:nvSpPr>
        <p:spPr/>
        <p:txBody>
          <a:bodyPr>
            <a:normAutofit fontScale="90000"/>
          </a:bodyPr>
          <a:lstStyle/>
          <a:p>
            <a:r>
              <a:rPr lang="en-US" dirty="0"/>
              <a:t>Film production and distribution house</a:t>
            </a:r>
            <a:br>
              <a:rPr lang="en-US" dirty="0"/>
            </a:br>
            <a:endParaRPr lang="en-US" dirty="0"/>
          </a:p>
        </p:txBody>
      </p:sp>
      <p:sp>
        <p:nvSpPr>
          <p:cNvPr id="3" name="Content Placeholder 2">
            <a:extLst>
              <a:ext uri="{FF2B5EF4-FFF2-40B4-BE49-F238E27FC236}">
                <a16:creationId xmlns:a16="http://schemas.microsoft.com/office/drawing/2014/main" id="{F193EEC6-AFC4-47BE-9794-647BDFD7BD22}"/>
              </a:ext>
            </a:extLst>
          </p:cNvPr>
          <p:cNvSpPr>
            <a:spLocks noGrp="1"/>
          </p:cNvSpPr>
          <p:nvPr>
            <p:ph idx="1"/>
          </p:nvPr>
        </p:nvSpPr>
        <p:spPr/>
        <p:txBody>
          <a:bodyPr/>
          <a:lstStyle/>
          <a:p>
            <a:r>
              <a:rPr lang="en-US" dirty="0"/>
              <a:t>There are more than 100 production houses in the Bangladeshi film industry, but few have managed to be successful in the market. Such production houses and distribution houses have helped Bangladeshi movies to reach a national and international platform, releasing films and distributing them to audiences overseas. Some well-known production houses in the Bangladeshi cinema include, </a:t>
            </a:r>
            <a:r>
              <a:rPr lang="en-US" dirty="0">
                <a:hlinkClick r:id="rId2" tooltip="Impress Telefilm"/>
              </a:rPr>
              <a:t>Impress Telefilm</a:t>
            </a:r>
            <a:r>
              <a:rPr lang="en-US" dirty="0"/>
              <a:t>, </a:t>
            </a:r>
            <a:r>
              <a:rPr lang="en-US" dirty="0" err="1"/>
              <a:t>Khona</a:t>
            </a:r>
            <a:r>
              <a:rPr lang="en-US" dirty="0"/>
              <a:t> Talkies, </a:t>
            </a:r>
            <a:r>
              <a:rPr lang="en-US" dirty="0">
                <a:hlinkClick r:id="rId3" tooltip="Shakib Khan"/>
              </a:rPr>
              <a:t>SK Films</a:t>
            </a:r>
            <a:r>
              <a:rPr lang="en-US" dirty="0"/>
              <a:t>, </a:t>
            </a:r>
            <a:r>
              <a:rPr lang="en-US" dirty="0">
                <a:hlinkClick r:id="rId4" tooltip="Monsoon Films"/>
              </a:rPr>
              <a:t>Monsoon Films</a:t>
            </a:r>
            <a:r>
              <a:rPr lang="en-US" dirty="0"/>
              <a:t>, </a:t>
            </a:r>
            <a:r>
              <a:rPr lang="en-US" dirty="0" err="1">
                <a:hlinkClick r:id="rId5" tooltip="Jaaz Multimedia"/>
              </a:rPr>
              <a:t>Jaaz</a:t>
            </a:r>
            <a:r>
              <a:rPr lang="en-US" dirty="0">
                <a:hlinkClick r:id="rId5" tooltip="Jaaz Multimedia"/>
              </a:rPr>
              <a:t> Multimedia</a:t>
            </a:r>
            <a:r>
              <a:rPr lang="en-US" dirty="0"/>
              <a:t>, </a:t>
            </a:r>
            <a:r>
              <a:rPr lang="en-US" dirty="0">
                <a:hlinkClick r:id="rId6" tooltip="Tiger Media Limited"/>
              </a:rPr>
              <a:t>Tiger Media Limited</a:t>
            </a:r>
            <a:r>
              <a:rPr lang="en-US" dirty="0"/>
              <a:t>, </a:t>
            </a:r>
            <a:r>
              <a:rPr lang="en-US" dirty="0">
                <a:hlinkClick r:id="rId7" tooltip="The Abhi Kathachitra (page does not exist)"/>
              </a:rPr>
              <a:t>The </a:t>
            </a:r>
            <a:r>
              <a:rPr lang="en-US" dirty="0" err="1">
                <a:hlinkClick r:id="rId7" tooltip="The Abhi Kathachitra (page does not exist)"/>
              </a:rPr>
              <a:t>Abhi</a:t>
            </a:r>
            <a:r>
              <a:rPr lang="en-US" dirty="0">
                <a:hlinkClick r:id="rId7" tooltip="The Abhi Kathachitra (page does not exist)"/>
              </a:rPr>
              <a:t> Pictures</a:t>
            </a:r>
            <a:r>
              <a:rPr lang="en-US" dirty="0"/>
              <a:t>, </a:t>
            </a:r>
            <a:r>
              <a:rPr lang="en-US" dirty="0" err="1">
                <a:hlinkClick r:id="rId8" tooltip="Fatman Films"/>
              </a:rPr>
              <a:t>Fatman</a:t>
            </a:r>
            <a:r>
              <a:rPr lang="en-US" dirty="0">
                <a:hlinkClick r:id="rId8" tooltip="Fatman Films"/>
              </a:rPr>
              <a:t> Films</a:t>
            </a:r>
            <a:r>
              <a:rPr lang="en-US" dirty="0"/>
              <a:t>, </a:t>
            </a:r>
            <a:r>
              <a:rPr lang="en-US" dirty="0">
                <a:hlinkClick r:id="rId9" tooltip="Bongo BD"/>
              </a:rPr>
              <a:t>Bongo BD</a:t>
            </a:r>
            <a:r>
              <a:rPr lang="en-US" dirty="0"/>
              <a:t>.</a:t>
            </a:r>
          </a:p>
        </p:txBody>
      </p:sp>
    </p:spTree>
    <p:extLst>
      <p:ext uri="{BB962C8B-B14F-4D97-AF65-F5344CB8AC3E}">
        <p14:creationId xmlns:p14="http://schemas.microsoft.com/office/powerpoint/2010/main" val="20582164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DB28A-613C-4700-839C-70CE6D3AC3DE}"/>
              </a:ext>
            </a:extLst>
          </p:cNvPr>
          <p:cNvSpPr>
            <a:spLocks noGrp="1"/>
          </p:cNvSpPr>
          <p:nvPr>
            <p:ph type="title"/>
          </p:nvPr>
        </p:nvSpPr>
        <p:spPr/>
        <p:txBody>
          <a:bodyPr>
            <a:normAutofit fontScale="90000"/>
          </a:bodyPr>
          <a:lstStyle/>
          <a:p>
            <a:r>
              <a:rPr lang="en-US" dirty="0"/>
              <a:t>Notable films: </a:t>
            </a:r>
            <a:br>
              <a:rPr lang="en-US" dirty="0"/>
            </a:br>
            <a:r>
              <a:rPr lang="en-US" b="1" dirty="0"/>
              <a:t>Classics</a:t>
            </a:r>
            <a:br>
              <a:rPr lang="en-US" dirty="0"/>
            </a:br>
            <a:endParaRPr lang="en-US" dirty="0"/>
          </a:p>
        </p:txBody>
      </p:sp>
      <p:sp>
        <p:nvSpPr>
          <p:cNvPr id="3" name="Content Placeholder 2">
            <a:extLst>
              <a:ext uri="{FF2B5EF4-FFF2-40B4-BE49-F238E27FC236}">
                <a16:creationId xmlns:a16="http://schemas.microsoft.com/office/drawing/2014/main" id="{C83B7B74-FCD4-4760-9907-6DA7A33723FB}"/>
              </a:ext>
            </a:extLst>
          </p:cNvPr>
          <p:cNvSpPr>
            <a:spLocks noGrp="1"/>
          </p:cNvSpPr>
          <p:nvPr>
            <p:ph idx="1"/>
          </p:nvPr>
        </p:nvSpPr>
        <p:spPr/>
        <p:txBody>
          <a:bodyPr>
            <a:normAutofit fontScale="85000" lnSpcReduction="20000"/>
          </a:bodyPr>
          <a:lstStyle/>
          <a:p>
            <a:r>
              <a:rPr lang="en-US" i="1" dirty="0" err="1"/>
              <a:t>Sukumari</a:t>
            </a:r>
            <a:r>
              <a:rPr lang="en-US" i="1" dirty="0"/>
              <a:t>-The good girl</a:t>
            </a:r>
            <a:r>
              <a:rPr lang="en-US" dirty="0"/>
              <a:t> (1927–28)</a:t>
            </a:r>
          </a:p>
          <a:p>
            <a:r>
              <a:rPr lang="en-US" i="1" dirty="0">
                <a:hlinkClick r:id="rId2" tooltip="The Last Kiss (1931 film)"/>
              </a:rPr>
              <a:t>The Last Kiss</a:t>
            </a:r>
            <a:r>
              <a:rPr lang="en-US" dirty="0"/>
              <a:t> (1931)</a:t>
            </a:r>
          </a:p>
          <a:p>
            <a:r>
              <a:rPr lang="en-US" i="1" dirty="0">
                <a:hlinkClick r:id="rId3" tooltip="Mukh O Mukhosh"/>
              </a:rPr>
              <a:t>The Face and the Mask</a:t>
            </a:r>
            <a:r>
              <a:rPr lang="en-US" dirty="0"/>
              <a:t> (1956)</a:t>
            </a:r>
          </a:p>
          <a:p>
            <a:r>
              <a:rPr lang="en-US" i="1" dirty="0">
                <a:hlinkClick r:id="rId4" tooltip="The Day Shall Dawn"/>
              </a:rPr>
              <a:t>The Day Shall Dawn</a:t>
            </a:r>
            <a:r>
              <a:rPr lang="en-US" dirty="0"/>
              <a:t> (1959)</a:t>
            </a:r>
          </a:p>
          <a:p>
            <a:r>
              <a:rPr lang="en-US" i="1" dirty="0">
                <a:hlinkClick r:id="rId5" tooltip="Akash Ar Mati"/>
              </a:rPr>
              <a:t>The Sky and The Earth</a:t>
            </a:r>
            <a:r>
              <a:rPr lang="en-US" dirty="0"/>
              <a:t> (1959)</a:t>
            </a:r>
          </a:p>
          <a:p>
            <a:r>
              <a:rPr lang="en-US" i="1" dirty="0">
                <a:hlinkClick r:id="rId6" tooltip="Matir Pahar"/>
              </a:rPr>
              <a:t>The Clay Hill</a:t>
            </a:r>
            <a:r>
              <a:rPr lang="en-US" dirty="0"/>
              <a:t> (1959)</a:t>
            </a:r>
          </a:p>
          <a:p>
            <a:r>
              <a:rPr lang="en-US" i="1" dirty="0" err="1"/>
              <a:t>Asiya</a:t>
            </a:r>
            <a:r>
              <a:rPr lang="en-US" dirty="0"/>
              <a:t> (1960)</a:t>
            </a:r>
          </a:p>
          <a:p>
            <a:r>
              <a:rPr lang="en-US" i="1" dirty="0" err="1"/>
              <a:t>Kokhono</a:t>
            </a:r>
            <a:r>
              <a:rPr lang="en-US" i="1" dirty="0"/>
              <a:t> </a:t>
            </a:r>
            <a:r>
              <a:rPr lang="en-US" i="1" dirty="0" err="1"/>
              <a:t>Asheni</a:t>
            </a:r>
            <a:r>
              <a:rPr lang="en-US" dirty="0"/>
              <a:t> (1961)</a:t>
            </a:r>
          </a:p>
          <a:p>
            <a:r>
              <a:rPr lang="en-US" i="1" dirty="0" err="1"/>
              <a:t>Shonar</a:t>
            </a:r>
            <a:r>
              <a:rPr lang="en-US" i="1" dirty="0"/>
              <a:t> </a:t>
            </a:r>
            <a:r>
              <a:rPr lang="en-US" i="1" dirty="0" err="1"/>
              <a:t>Kajol</a:t>
            </a:r>
            <a:r>
              <a:rPr lang="en-US" dirty="0"/>
              <a:t> (1962)</a:t>
            </a:r>
          </a:p>
          <a:p>
            <a:r>
              <a:rPr lang="en-US" i="1" dirty="0" err="1"/>
              <a:t>Kancher</a:t>
            </a:r>
            <a:r>
              <a:rPr lang="en-US" i="1" dirty="0"/>
              <a:t> </a:t>
            </a:r>
            <a:r>
              <a:rPr lang="en-US" i="1" dirty="0" err="1"/>
              <a:t>Deyal</a:t>
            </a:r>
            <a:r>
              <a:rPr lang="en-US" i="1" dirty="0"/>
              <a:t>-The Glass Wall</a:t>
            </a:r>
            <a:r>
              <a:rPr lang="en-US" dirty="0"/>
              <a:t> (1963)</a:t>
            </a:r>
          </a:p>
          <a:p>
            <a:r>
              <a:rPr lang="en-US" i="1" dirty="0" err="1"/>
              <a:t>Shangam</a:t>
            </a:r>
            <a:r>
              <a:rPr lang="en-US" dirty="0"/>
              <a:t> (1964)</a:t>
            </a:r>
          </a:p>
          <a:p>
            <a:r>
              <a:rPr lang="en-US" i="1" dirty="0" err="1"/>
              <a:t>Bahana</a:t>
            </a:r>
            <a:r>
              <a:rPr lang="en-US" dirty="0"/>
              <a:t> (1965)</a:t>
            </a:r>
          </a:p>
        </p:txBody>
      </p:sp>
    </p:spTree>
    <p:extLst>
      <p:ext uri="{BB962C8B-B14F-4D97-AF65-F5344CB8AC3E}">
        <p14:creationId xmlns:p14="http://schemas.microsoft.com/office/powerpoint/2010/main" val="31566168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4085F-6C2B-47B6-A79D-9057430D32A5}"/>
              </a:ext>
            </a:extLst>
          </p:cNvPr>
          <p:cNvSpPr>
            <a:spLocks noGrp="1"/>
          </p:cNvSpPr>
          <p:nvPr>
            <p:ph type="title"/>
          </p:nvPr>
        </p:nvSpPr>
        <p:spPr/>
        <p:txBody>
          <a:bodyPr/>
          <a:lstStyle/>
          <a:p>
            <a:r>
              <a:rPr lang="en-US" b="1" dirty="0"/>
              <a:t>Cult films</a:t>
            </a:r>
            <a:br>
              <a:rPr lang="en-US" b="1" dirty="0"/>
            </a:br>
            <a:endParaRPr lang="en-US" dirty="0"/>
          </a:p>
        </p:txBody>
      </p:sp>
      <p:sp>
        <p:nvSpPr>
          <p:cNvPr id="3" name="Content Placeholder 2">
            <a:extLst>
              <a:ext uri="{FF2B5EF4-FFF2-40B4-BE49-F238E27FC236}">
                <a16:creationId xmlns:a16="http://schemas.microsoft.com/office/drawing/2014/main" id="{6FEAA468-66E3-49C2-83DF-4154A796EC11}"/>
              </a:ext>
            </a:extLst>
          </p:cNvPr>
          <p:cNvSpPr>
            <a:spLocks noGrp="1"/>
          </p:cNvSpPr>
          <p:nvPr>
            <p:ph idx="1"/>
          </p:nvPr>
        </p:nvSpPr>
        <p:spPr/>
        <p:txBody>
          <a:bodyPr/>
          <a:lstStyle/>
          <a:p>
            <a:r>
              <a:rPr lang="en-US" i="1" dirty="0" err="1">
                <a:hlinkClick r:id="rId2" tooltip="Alor Michil"/>
              </a:rPr>
              <a:t>Alor</a:t>
            </a:r>
            <a:r>
              <a:rPr lang="en-US" i="1" dirty="0">
                <a:hlinkClick r:id="rId2" tooltip="Alor Michil"/>
              </a:rPr>
              <a:t> </a:t>
            </a:r>
            <a:r>
              <a:rPr lang="en-US" i="1" dirty="0" err="1">
                <a:hlinkClick r:id="rId2" tooltip="Alor Michil"/>
              </a:rPr>
              <a:t>Michil</a:t>
            </a:r>
            <a:r>
              <a:rPr lang="en-US" dirty="0"/>
              <a:t> (1974)</a:t>
            </a:r>
          </a:p>
          <a:p>
            <a:r>
              <a:rPr lang="en-US" i="1" dirty="0" err="1">
                <a:hlinkClick r:id="rId3" tooltip="Megher Onek Rong"/>
              </a:rPr>
              <a:t>Megher</a:t>
            </a:r>
            <a:r>
              <a:rPr lang="en-US" i="1" dirty="0">
                <a:hlinkClick r:id="rId3" tooltip="Megher Onek Rong"/>
              </a:rPr>
              <a:t> </a:t>
            </a:r>
            <a:r>
              <a:rPr lang="en-US" i="1" dirty="0" err="1">
                <a:hlinkClick r:id="rId3" tooltip="Megher Onek Rong"/>
              </a:rPr>
              <a:t>Onek</a:t>
            </a:r>
            <a:r>
              <a:rPr lang="en-US" i="1" dirty="0">
                <a:hlinkClick r:id="rId3" tooltip="Megher Onek Rong"/>
              </a:rPr>
              <a:t> Rong</a:t>
            </a:r>
            <a:r>
              <a:rPr lang="en-US" dirty="0"/>
              <a:t> (1976)</a:t>
            </a:r>
          </a:p>
          <a:p>
            <a:r>
              <a:rPr lang="en-US" i="1" dirty="0" err="1"/>
              <a:t>Shimana</a:t>
            </a:r>
            <a:r>
              <a:rPr lang="en-US" i="1" dirty="0"/>
              <a:t> </a:t>
            </a:r>
            <a:r>
              <a:rPr lang="en-US" i="1" dirty="0" err="1"/>
              <a:t>Periye</a:t>
            </a:r>
            <a:r>
              <a:rPr lang="en-US" dirty="0"/>
              <a:t> (1977)</a:t>
            </a:r>
          </a:p>
          <a:p>
            <a:r>
              <a:rPr lang="en-US" i="1" dirty="0" err="1">
                <a:hlinkClick r:id="rId4" tooltip="Chhutir Ghonta"/>
              </a:rPr>
              <a:t>Chhutir</a:t>
            </a:r>
            <a:r>
              <a:rPr lang="en-US" i="1" dirty="0">
                <a:hlinkClick r:id="rId4" tooltip="Chhutir Ghonta"/>
              </a:rPr>
              <a:t> </a:t>
            </a:r>
            <a:r>
              <a:rPr lang="en-US" i="1" dirty="0" err="1">
                <a:hlinkClick r:id="rId4" tooltip="Chhutir Ghonta"/>
              </a:rPr>
              <a:t>Ghonta</a:t>
            </a:r>
            <a:r>
              <a:rPr lang="en-US" i="1" dirty="0"/>
              <a:t> (Holiday Hours)</a:t>
            </a:r>
            <a:r>
              <a:rPr lang="en-US" dirty="0"/>
              <a:t> (1980)</a:t>
            </a:r>
          </a:p>
          <a:p>
            <a:r>
              <a:rPr lang="en-US" i="1" dirty="0" err="1"/>
              <a:t>Emiler</a:t>
            </a:r>
            <a:r>
              <a:rPr lang="en-US" i="1" dirty="0"/>
              <a:t> </a:t>
            </a:r>
            <a:r>
              <a:rPr lang="en-US" i="1" dirty="0" err="1"/>
              <a:t>Goenda</a:t>
            </a:r>
            <a:r>
              <a:rPr lang="en-US" i="1" dirty="0"/>
              <a:t> </a:t>
            </a:r>
            <a:r>
              <a:rPr lang="en-US" i="1" dirty="0" err="1"/>
              <a:t>Bahini</a:t>
            </a:r>
            <a:r>
              <a:rPr lang="en-US" i="1" dirty="0"/>
              <a:t>-Emil and the Detectives</a:t>
            </a:r>
            <a:r>
              <a:rPr lang="en-US" dirty="0"/>
              <a:t> (1980)</a:t>
            </a:r>
          </a:p>
          <a:p>
            <a:r>
              <a:rPr lang="en-US" i="1" dirty="0" err="1">
                <a:hlinkClick r:id="rId5" tooltip="Devdas (1982 film)"/>
              </a:rPr>
              <a:t>Devdas</a:t>
            </a:r>
            <a:r>
              <a:rPr lang="en-US" dirty="0"/>
              <a:t> (1982)</a:t>
            </a:r>
          </a:p>
          <a:p>
            <a:r>
              <a:rPr lang="en-US" i="1" u="sng" dirty="0" err="1">
                <a:hlinkClick r:id="rId6"/>
              </a:rPr>
              <a:t>Boro</a:t>
            </a:r>
            <a:r>
              <a:rPr lang="en-US" i="1" u="sng" dirty="0">
                <a:hlinkClick r:id="rId6"/>
              </a:rPr>
              <a:t> </a:t>
            </a:r>
            <a:r>
              <a:rPr lang="en-US" i="1" u="sng" dirty="0" err="1">
                <a:hlinkClick r:id="rId6"/>
              </a:rPr>
              <a:t>Bhalo</a:t>
            </a:r>
            <a:r>
              <a:rPr lang="en-US" i="1" u="sng" dirty="0">
                <a:hlinkClick r:id="rId6"/>
              </a:rPr>
              <a:t> Lok </a:t>
            </a:r>
            <a:r>
              <a:rPr lang="en-US" i="1" u="sng" dirty="0" err="1">
                <a:hlinkClick r:id="rId6"/>
              </a:rPr>
              <a:t>Chhilo</a:t>
            </a:r>
            <a:r>
              <a:rPr lang="en-US" dirty="0"/>
              <a:t> (1982)</a:t>
            </a:r>
          </a:p>
          <a:p>
            <a:r>
              <a:rPr lang="en-US" i="1" dirty="0" err="1"/>
              <a:t>Hooliya</a:t>
            </a:r>
            <a:r>
              <a:rPr lang="en-US" i="1" dirty="0"/>
              <a:t> (Wanted)</a:t>
            </a:r>
            <a:r>
              <a:rPr lang="en-US" dirty="0"/>
              <a:t> (1984)</a:t>
            </a:r>
          </a:p>
          <a:p>
            <a:r>
              <a:rPr lang="en-US" i="1" dirty="0">
                <a:hlinkClick r:id="rId7" tooltip="Beder Meye Josna"/>
              </a:rPr>
              <a:t>The Gypsy Girl</a:t>
            </a:r>
            <a:r>
              <a:rPr lang="en-US" dirty="0"/>
              <a:t> (1989)</a:t>
            </a:r>
          </a:p>
        </p:txBody>
      </p:sp>
    </p:spTree>
    <p:extLst>
      <p:ext uri="{BB962C8B-B14F-4D97-AF65-F5344CB8AC3E}">
        <p14:creationId xmlns:p14="http://schemas.microsoft.com/office/powerpoint/2010/main" val="19674083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EECB6-DDD9-40C4-A06A-7C0C48603907}"/>
              </a:ext>
            </a:extLst>
          </p:cNvPr>
          <p:cNvSpPr>
            <a:spLocks noGrp="1"/>
          </p:cNvSpPr>
          <p:nvPr>
            <p:ph type="title"/>
          </p:nvPr>
        </p:nvSpPr>
        <p:spPr/>
        <p:txBody>
          <a:bodyPr/>
          <a:lstStyle/>
          <a:p>
            <a:r>
              <a:rPr lang="en-US" b="1" dirty="0"/>
              <a:t>Modern era films</a:t>
            </a:r>
            <a:endParaRPr lang="en-US" dirty="0"/>
          </a:p>
        </p:txBody>
      </p:sp>
      <p:sp>
        <p:nvSpPr>
          <p:cNvPr id="3" name="Content Placeholder 2">
            <a:extLst>
              <a:ext uri="{FF2B5EF4-FFF2-40B4-BE49-F238E27FC236}">
                <a16:creationId xmlns:a16="http://schemas.microsoft.com/office/drawing/2014/main" id="{C0A6203B-233E-40E8-8F7A-75F405BAEBD2}"/>
              </a:ext>
            </a:extLst>
          </p:cNvPr>
          <p:cNvSpPr>
            <a:spLocks noGrp="1"/>
          </p:cNvSpPr>
          <p:nvPr>
            <p:ph idx="1"/>
          </p:nvPr>
        </p:nvSpPr>
        <p:spPr>
          <a:xfrm>
            <a:off x="685800" y="1916832"/>
            <a:ext cx="7772400" cy="4255368"/>
          </a:xfrm>
        </p:spPr>
        <p:txBody>
          <a:bodyPr>
            <a:normAutofit fontScale="70000" lnSpcReduction="20000"/>
          </a:bodyPr>
          <a:lstStyle/>
          <a:p>
            <a:r>
              <a:rPr lang="en-US" i="1" dirty="0" err="1">
                <a:hlinkClick r:id="rId2" tooltip="Jaago (2010 film)"/>
              </a:rPr>
              <a:t>Jaago</a:t>
            </a:r>
            <a:r>
              <a:rPr lang="en-US" dirty="0"/>
              <a:t>(2010)</a:t>
            </a:r>
          </a:p>
          <a:p>
            <a:r>
              <a:rPr lang="en-US" i="1" dirty="0" err="1">
                <a:hlinkClick r:id="rId3" tooltip="Meherjaan"/>
              </a:rPr>
              <a:t>Meherjaan</a:t>
            </a:r>
            <a:r>
              <a:rPr lang="en-US" dirty="0"/>
              <a:t> (2011)</a:t>
            </a:r>
          </a:p>
          <a:p>
            <a:r>
              <a:rPr lang="en-US" i="1" dirty="0">
                <a:hlinkClick r:id="rId4" tooltip="Chorabali"/>
              </a:rPr>
              <a:t>Quicksand</a:t>
            </a:r>
            <a:r>
              <a:rPr lang="en-US" dirty="0"/>
              <a:t> (2012)</a:t>
            </a:r>
          </a:p>
          <a:p>
            <a:r>
              <a:rPr lang="en-US" i="1" dirty="0">
                <a:hlinkClick r:id="rId5" tooltip="Lal Tip"/>
              </a:rPr>
              <a:t>Lal Tip</a:t>
            </a:r>
            <a:r>
              <a:rPr lang="en-US" dirty="0"/>
              <a:t> (2012)</a:t>
            </a:r>
          </a:p>
          <a:p>
            <a:r>
              <a:rPr lang="en-US" i="1" dirty="0" err="1">
                <a:hlinkClick r:id="rId6" tooltip="Are You Listening!"/>
              </a:rPr>
              <a:t>Shunte</a:t>
            </a:r>
            <a:r>
              <a:rPr lang="en-US" i="1" dirty="0">
                <a:hlinkClick r:id="rId6" tooltip="Are You Listening!"/>
              </a:rPr>
              <a:t> Ki Pao! (Are You Listening!)</a:t>
            </a:r>
            <a:r>
              <a:rPr lang="en-US" dirty="0"/>
              <a:t> (2012)</a:t>
            </a:r>
          </a:p>
          <a:p>
            <a:r>
              <a:rPr lang="en-US" i="1" dirty="0">
                <a:hlinkClick r:id="rId7" tooltip="Television (2012 film)"/>
              </a:rPr>
              <a:t>Television</a:t>
            </a:r>
            <a:r>
              <a:rPr lang="en-US" dirty="0"/>
              <a:t> (2013)</a:t>
            </a:r>
          </a:p>
          <a:p>
            <a:r>
              <a:rPr lang="en-US" i="1" dirty="0">
                <a:hlinkClick r:id="rId8" tooltip="Ant Story"/>
              </a:rPr>
              <a:t>Ant Story</a:t>
            </a:r>
            <a:r>
              <a:rPr lang="en-US" dirty="0"/>
              <a:t> (2014)</a:t>
            </a:r>
          </a:p>
          <a:p>
            <a:r>
              <a:rPr lang="en-US" i="1" dirty="0" err="1"/>
              <a:t>Faand</a:t>
            </a:r>
            <a:r>
              <a:rPr lang="en-US" i="1" dirty="0"/>
              <a:t>: The Trap</a:t>
            </a:r>
            <a:r>
              <a:rPr lang="en-US" dirty="0"/>
              <a:t> (2014)</a:t>
            </a:r>
          </a:p>
          <a:p>
            <a:r>
              <a:rPr lang="en-US" i="1" dirty="0" err="1">
                <a:hlinkClick r:id="rId9" tooltip="Agnee (2014 film)"/>
              </a:rPr>
              <a:t>Agnee</a:t>
            </a:r>
            <a:r>
              <a:rPr lang="en-US" dirty="0"/>
              <a:t> (2014)</a:t>
            </a:r>
          </a:p>
          <a:p>
            <a:r>
              <a:rPr lang="en-US" i="1" dirty="0" err="1">
                <a:hlinkClick r:id="rId10" tooltip="Taarkata"/>
              </a:rPr>
              <a:t>Taarkata</a:t>
            </a:r>
            <a:r>
              <a:rPr lang="en-US" dirty="0"/>
              <a:t> (2014)</a:t>
            </a:r>
          </a:p>
          <a:p>
            <a:r>
              <a:rPr lang="en-US" i="1" dirty="0">
                <a:hlinkClick r:id="rId11" tooltip="Kistimaat"/>
              </a:rPr>
              <a:t>Checkmate</a:t>
            </a:r>
            <a:r>
              <a:rPr lang="en-US" dirty="0"/>
              <a:t> (2014)</a:t>
            </a:r>
          </a:p>
          <a:p>
            <a:r>
              <a:rPr lang="en-US" i="1" dirty="0">
                <a:hlinkClick r:id="rId12" tooltip="Desha: The Leader"/>
              </a:rPr>
              <a:t>Desha: The Leader</a:t>
            </a:r>
            <a:r>
              <a:rPr lang="en-US" dirty="0"/>
              <a:t> (2014)</a:t>
            </a:r>
          </a:p>
          <a:p>
            <a:r>
              <a:rPr lang="en-US" i="1" u="sng" dirty="0">
                <a:hlinkClick r:id="rId13"/>
              </a:rPr>
              <a:t>Glow of the Firefly</a:t>
            </a:r>
            <a:r>
              <a:rPr lang="en-US" dirty="0"/>
              <a:t> (2014)</a:t>
            </a:r>
          </a:p>
          <a:p>
            <a:r>
              <a:rPr lang="en-US" i="1" dirty="0" err="1">
                <a:hlinkClick r:id="rId14" tooltip="Brihonnola"/>
              </a:rPr>
              <a:t>Brihonnola</a:t>
            </a:r>
            <a:r>
              <a:rPr lang="en-US" dirty="0"/>
              <a:t> (2014)</a:t>
            </a:r>
          </a:p>
          <a:p>
            <a:pPr marL="0" indent="0">
              <a:buNone/>
            </a:pPr>
            <a:endParaRPr lang="en-US" dirty="0"/>
          </a:p>
        </p:txBody>
      </p:sp>
    </p:spTree>
    <p:extLst>
      <p:ext uri="{BB962C8B-B14F-4D97-AF65-F5344CB8AC3E}">
        <p14:creationId xmlns:p14="http://schemas.microsoft.com/office/powerpoint/2010/main" val="33092392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84BEE-19C9-4BB6-AF48-FDE0DF031E33}"/>
              </a:ext>
            </a:extLst>
          </p:cNvPr>
          <p:cNvSpPr>
            <a:spLocks noGrp="1"/>
          </p:cNvSpPr>
          <p:nvPr>
            <p:ph type="title"/>
          </p:nvPr>
        </p:nvSpPr>
        <p:spPr/>
        <p:txBody>
          <a:bodyPr/>
          <a:lstStyle/>
          <a:p>
            <a:r>
              <a:rPr lang="en-US" b="1" dirty="0"/>
              <a:t>Commercial successes</a:t>
            </a:r>
            <a:endParaRPr lang="en-US" dirty="0"/>
          </a:p>
        </p:txBody>
      </p:sp>
      <p:sp>
        <p:nvSpPr>
          <p:cNvPr id="3" name="Content Placeholder 2">
            <a:extLst>
              <a:ext uri="{FF2B5EF4-FFF2-40B4-BE49-F238E27FC236}">
                <a16:creationId xmlns:a16="http://schemas.microsoft.com/office/drawing/2014/main" id="{1986DDB2-A445-428C-BEFB-E65CC76AB8EC}"/>
              </a:ext>
            </a:extLst>
          </p:cNvPr>
          <p:cNvSpPr>
            <a:spLocks noGrp="1"/>
          </p:cNvSpPr>
          <p:nvPr>
            <p:ph idx="1"/>
          </p:nvPr>
        </p:nvSpPr>
        <p:spPr/>
        <p:txBody>
          <a:bodyPr>
            <a:normAutofit fontScale="85000" lnSpcReduction="20000"/>
          </a:bodyPr>
          <a:lstStyle/>
          <a:p>
            <a:r>
              <a:rPr lang="en-US" i="1" dirty="0" err="1"/>
              <a:t>Surjo</a:t>
            </a:r>
            <a:r>
              <a:rPr lang="en-US" i="1" dirty="0"/>
              <a:t> </a:t>
            </a:r>
            <a:r>
              <a:rPr lang="en-US" i="1" dirty="0" err="1"/>
              <a:t>Dighal</a:t>
            </a:r>
            <a:r>
              <a:rPr lang="en-US" i="1" dirty="0"/>
              <a:t> Bari</a:t>
            </a:r>
            <a:r>
              <a:rPr lang="en-US" dirty="0"/>
              <a:t> (1979)</a:t>
            </a:r>
          </a:p>
          <a:p>
            <a:r>
              <a:rPr lang="en-US" i="1" dirty="0" err="1">
                <a:hlinkClick r:id="rId2" tooltip="Chhutir Ghonta"/>
              </a:rPr>
              <a:t>Chhutir</a:t>
            </a:r>
            <a:r>
              <a:rPr lang="en-US" i="1" dirty="0">
                <a:hlinkClick r:id="rId2" tooltip="Chhutir Ghonta"/>
              </a:rPr>
              <a:t> </a:t>
            </a:r>
            <a:r>
              <a:rPr lang="en-US" i="1" dirty="0" err="1">
                <a:hlinkClick r:id="rId2" tooltip="Chhutir Ghonta"/>
              </a:rPr>
              <a:t>Ghonta</a:t>
            </a:r>
            <a:r>
              <a:rPr lang="en-US" i="1" dirty="0"/>
              <a:t> (Holiday Hours)</a:t>
            </a:r>
            <a:r>
              <a:rPr lang="en-US" dirty="0"/>
              <a:t> (1980)</a:t>
            </a:r>
          </a:p>
          <a:p>
            <a:r>
              <a:rPr lang="en-US" i="1" dirty="0" err="1"/>
              <a:t>Emiler</a:t>
            </a:r>
            <a:r>
              <a:rPr lang="en-US" i="1" dirty="0"/>
              <a:t> </a:t>
            </a:r>
            <a:r>
              <a:rPr lang="en-US" i="1" dirty="0" err="1"/>
              <a:t>Goenda</a:t>
            </a:r>
            <a:r>
              <a:rPr lang="en-US" i="1" dirty="0"/>
              <a:t> </a:t>
            </a:r>
            <a:r>
              <a:rPr lang="en-US" i="1" dirty="0" err="1"/>
              <a:t>Bahini</a:t>
            </a:r>
            <a:r>
              <a:rPr lang="en-US" dirty="0"/>
              <a:t> (1980)</a:t>
            </a:r>
          </a:p>
          <a:p>
            <a:r>
              <a:rPr lang="en-US" i="1" dirty="0" err="1">
                <a:hlinkClick r:id="rId3" tooltip="Devdas (1982 film)"/>
              </a:rPr>
              <a:t>Devdas</a:t>
            </a:r>
            <a:r>
              <a:rPr lang="en-US" dirty="0"/>
              <a:t> (1982)</a:t>
            </a:r>
          </a:p>
          <a:p>
            <a:r>
              <a:rPr lang="en-US" i="1" dirty="0">
                <a:hlinkClick r:id="rId4" tooltip="Beder Meye Josna"/>
              </a:rPr>
              <a:t>The Gypsy Girl</a:t>
            </a:r>
            <a:r>
              <a:rPr lang="en-US" dirty="0"/>
              <a:t> (1989)</a:t>
            </a:r>
          </a:p>
          <a:p>
            <a:r>
              <a:rPr lang="en-US" i="1" dirty="0" err="1"/>
              <a:t>Chakor</a:t>
            </a:r>
            <a:r>
              <a:rPr lang="en-US" dirty="0"/>
              <a:t>(1992)</a:t>
            </a:r>
          </a:p>
          <a:p>
            <a:r>
              <a:rPr lang="en-US" i="1" dirty="0" err="1">
                <a:hlinkClick r:id="rId5" tooltip="Aguner Poroshmoni"/>
              </a:rPr>
              <a:t>Aguner</a:t>
            </a:r>
            <a:r>
              <a:rPr lang="en-US" i="1" dirty="0">
                <a:hlinkClick r:id="rId5" tooltip="Aguner Poroshmoni"/>
              </a:rPr>
              <a:t> </a:t>
            </a:r>
            <a:r>
              <a:rPr lang="en-US" i="1" dirty="0" err="1">
                <a:hlinkClick r:id="rId5" tooltip="Aguner Poroshmoni"/>
              </a:rPr>
              <a:t>Poroshmoni</a:t>
            </a:r>
            <a:r>
              <a:rPr lang="en-US" dirty="0"/>
              <a:t> (1994)</a:t>
            </a:r>
          </a:p>
          <a:p>
            <a:r>
              <a:rPr lang="en-US" i="1" dirty="0" err="1">
                <a:hlinkClick r:id="rId6" tooltip="Dipu Number Two (Film)"/>
              </a:rPr>
              <a:t>Dipu</a:t>
            </a:r>
            <a:r>
              <a:rPr lang="en-US" i="1" dirty="0">
                <a:hlinkClick r:id="rId6" tooltip="Dipu Number Two (Film)"/>
              </a:rPr>
              <a:t> Number Two</a:t>
            </a:r>
            <a:r>
              <a:rPr lang="en-US" dirty="0"/>
              <a:t> (1996)</a:t>
            </a:r>
          </a:p>
          <a:p>
            <a:r>
              <a:rPr lang="en-US" i="1" dirty="0">
                <a:hlinkClick r:id="rId7" tooltip="Coolie (1997 film)"/>
              </a:rPr>
              <a:t>Coolie</a:t>
            </a:r>
            <a:r>
              <a:rPr lang="en-US" dirty="0"/>
              <a:t> (1997)</a:t>
            </a:r>
          </a:p>
          <a:p>
            <a:r>
              <a:rPr lang="en-US" i="1" dirty="0" err="1">
                <a:hlinkClick r:id="rId8" tooltip="Kukkhato Khuni"/>
              </a:rPr>
              <a:t>Kukkhato</a:t>
            </a:r>
            <a:r>
              <a:rPr lang="en-US" i="1" dirty="0">
                <a:hlinkClick r:id="rId8" tooltip="Kukkhato Khuni"/>
              </a:rPr>
              <a:t> </a:t>
            </a:r>
            <a:r>
              <a:rPr lang="en-US" i="1" dirty="0" err="1">
                <a:hlinkClick r:id="rId8" tooltip="Kukkhato Khuni"/>
              </a:rPr>
              <a:t>Khuni</a:t>
            </a:r>
            <a:r>
              <a:rPr lang="en-US" dirty="0"/>
              <a:t> (2000)</a:t>
            </a:r>
          </a:p>
          <a:p>
            <a:r>
              <a:rPr lang="en-US" i="1" dirty="0" err="1">
                <a:hlinkClick r:id="rId9" tooltip="Monpura"/>
              </a:rPr>
              <a:t>Monpura</a:t>
            </a:r>
            <a:r>
              <a:rPr lang="en-US" dirty="0"/>
              <a:t> (2009)</a:t>
            </a:r>
          </a:p>
          <a:p>
            <a:r>
              <a:rPr lang="en-US" i="1" dirty="0">
                <a:hlinkClick r:id="rId10" tooltip="Most Welcome"/>
              </a:rPr>
              <a:t>Most Welcome</a:t>
            </a:r>
            <a:r>
              <a:rPr lang="en-US" dirty="0"/>
              <a:t> (2012)</a:t>
            </a:r>
          </a:p>
        </p:txBody>
      </p:sp>
    </p:spTree>
    <p:extLst>
      <p:ext uri="{BB962C8B-B14F-4D97-AF65-F5344CB8AC3E}">
        <p14:creationId xmlns:p14="http://schemas.microsoft.com/office/powerpoint/2010/main" val="2395622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44E65-8C60-4726-BBC0-9065B680CB33}"/>
              </a:ext>
            </a:extLst>
          </p:cNvPr>
          <p:cNvSpPr>
            <a:spLocks noGrp="1"/>
          </p:cNvSpPr>
          <p:nvPr>
            <p:ph type="title"/>
          </p:nvPr>
        </p:nvSpPr>
        <p:spPr/>
        <p:txBody>
          <a:bodyPr/>
          <a:lstStyle/>
          <a:p>
            <a:r>
              <a:rPr lang="en-US" b="1" dirty="0"/>
              <a:t>Festivals</a:t>
            </a:r>
            <a:br>
              <a:rPr lang="en-US" b="1" dirty="0"/>
            </a:br>
            <a:endParaRPr lang="en-US" dirty="0"/>
          </a:p>
        </p:txBody>
      </p:sp>
      <p:sp>
        <p:nvSpPr>
          <p:cNvPr id="3" name="Content Placeholder 2">
            <a:extLst>
              <a:ext uri="{FF2B5EF4-FFF2-40B4-BE49-F238E27FC236}">
                <a16:creationId xmlns:a16="http://schemas.microsoft.com/office/drawing/2014/main" id="{C82FA196-9790-4231-AE5C-D69F3C139345}"/>
              </a:ext>
            </a:extLst>
          </p:cNvPr>
          <p:cNvSpPr>
            <a:spLocks noGrp="1"/>
          </p:cNvSpPr>
          <p:nvPr>
            <p:ph idx="1"/>
          </p:nvPr>
        </p:nvSpPr>
        <p:spPr/>
        <p:txBody>
          <a:bodyPr/>
          <a:lstStyle/>
          <a:p>
            <a:r>
              <a:rPr lang="en-US" dirty="0">
                <a:hlinkClick r:id="rId2" tooltip="Dhaka International Film Festival"/>
              </a:rPr>
              <a:t>Dhaka International Film Festival</a:t>
            </a:r>
            <a:endParaRPr lang="en-US" dirty="0"/>
          </a:p>
          <a:p>
            <a:r>
              <a:rPr lang="en-US" dirty="0">
                <a:hlinkClick r:id="rId3" tooltip="Bangladesh Short Film Forum"/>
              </a:rPr>
              <a:t>Bangladesh Short Film Forum</a:t>
            </a:r>
            <a:endParaRPr lang="en-US" dirty="0"/>
          </a:p>
          <a:p>
            <a:r>
              <a:rPr lang="en-US" u="sng" dirty="0">
                <a:hlinkClick r:id="rId4"/>
              </a:rPr>
              <a:t>International Short and Independent Film Festival</a:t>
            </a:r>
            <a:endParaRPr lang="en-US" dirty="0"/>
          </a:p>
          <a:p>
            <a:r>
              <a:rPr lang="en-US" dirty="0">
                <a:hlinkClick r:id="rId5"/>
              </a:rPr>
              <a:t>International Children's Film Festival</a:t>
            </a:r>
            <a:endParaRPr lang="en-US" dirty="0"/>
          </a:p>
        </p:txBody>
      </p:sp>
    </p:spTree>
    <p:extLst>
      <p:ext uri="{BB962C8B-B14F-4D97-AF65-F5344CB8AC3E}">
        <p14:creationId xmlns:p14="http://schemas.microsoft.com/office/powerpoint/2010/main" val="36023490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CF4DB-84AD-404A-BF69-D79913F6BC83}"/>
              </a:ext>
            </a:extLst>
          </p:cNvPr>
          <p:cNvSpPr>
            <a:spLocks noGrp="1"/>
          </p:cNvSpPr>
          <p:nvPr>
            <p:ph type="title"/>
          </p:nvPr>
        </p:nvSpPr>
        <p:spPr/>
        <p:txBody>
          <a:bodyPr/>
          <a:lstStyle/>
          <a:p>
            <a:r>
              <a:rPr lang="en-US" b="1" dirty="0"/>
              <a:t>Awards</a:t>
            </a:r>
            <a:br>
              <a:rPr lang="en-US" b="1" dirty="0"/>
            </a:br>
            <a:endParaRPr lang="en-US" dirty="0"/>
          </a:p>
        </p:txBody>
      </p:sp>
      <p:sp>
        <p:nvSpPr>
          <p:cNvPr id="3" name="Content Placeholder 2">
            <a:extLst>
              <a:ext uri="{FF2B5EF4-FFF2-40B4-BE49-F238E27FC236}">
                <a16:creationId xmlns:a16="http://schemas.microsoft.com/office/drawing/2014/main" id="{06AEF9D4-04B8-4814-8DCF-E5635BF89449}"/>
              </a:ext>
            </a:extLst>
          </p:cNvPr>
          <p:cNvSpPr>
            <a:spLocks noGrp="1"/>
          </p:cNvSpPr>
          <p:nvPr>
            <p:ph idx="1"/>
          </p:nvPr>
        </p:nvSpPr>
        <p:spPr/>
        <p:txBody>
          <a:bodyPr/>
          <a:lstStyle/>
          <a:p>
            <a:r>
              <a:rPr lang="en-US" dirty="0" err="1">
                <a:hlinkClick r:id="rId2" tooltip="Bachsas Awards"/>
              </a:rPr>
              <a:t>Bachsas</a:t>
            </a:r>
            <a:r>
              <a:rPr lang="en-US" dirty="0">
                <a:hlinkClick r:id="rId2" tooltip="Bachsas Awards"/>
              </a:rPr>
              <a:t> Film Awards</a:t>
            </a:r>
            <a:r>
              <a:rPr lang="en-US" dirty="0"/>
              <a:t> – since 1972</a:t>
            </a:r>
          </a:p>
          <a:p>
            <a:r>
              <a:rPr lang="en-US" dirty="0">
                <a:hlinkClick r:id="rId3" tooltip="National Film Awards (Bangladesh)"/>
              </a:rPr>
              <a:t>National Film Awards</a:t>
            </a:r>
            <a:r>
              <a:rPr lang="en-US" dirty="0"/>
              <a:t> – since 1975</a:t>
            </a:r>
          </a:p>
          <a:p>
            <a:r>
              <a:rPr lang="en-US" dirty="0" err="1">
                <a:hlinkClick r:id="rId4" tooltip="Meril Prothom Alo Awards"/>
              </a:rPr>
              <a:t>Meril</a:t>
            </a:r>
            <a:r>
              <a:rPr lang="en-US" dirty="0">
                <a:hlinkClick r:id="rId4" tooltip="Meril Prothom Alo Awards"/>
              </a:rPr>
              <a:t> </a:t>
            </a:r>
            <a:r>
              <a:rPr lang="en-US" dirty="0" err="1">
                <a:hlinkClick r:id="rId4" tooltip="Meril Prothom Alo Awards"/>
              </a:rPr>
              <a:t>Prothom</a:t>
            </a:r>
            <a:r>
              <a:rPr lang="en-US" dirty="0">
                <a:hlinkClick r:id="rId4" tooltip="Meril Prothom Alo Awards"/>
              </a:rPr>
              <a:t> </a:t>
            </a:r>
            <a:r>
              <a:rPr lang="en-US" dirty="0" err="1">
                <a:hlinkClick r:id="rId4" tooltip="Meril Prothom Alo Awards"/>
              </a:rPr>
              <a:t>Alo</a:t>
            </a:r>
            <a:r>
              <a:rPr lang="en-US" dirty="0">
                <a:hlinkClick r:id="rId4" tooltip="Meril Prothom Alo Awards"/>
              </a:rPr>
              <a:t> Awards</a:t>
            </a:r>
            <a:r>
              <a:rPr lang="en-US" dirty="0"/>
              <a:t> – since 1998</a:t>
            </a:r>
          </a:p>
          <a:p>
            <a:r>
              <a:rPr lang="en-US" u="sng" dirty="0" err="1">
                <a:hlinkClick r:id="rId5"/>
              </a:rPr>
              <a:t>Babisas</a:t>
            </a:r>
            <a:r>
              <a:rPr lang="en-US" u="sng" dirty="0">
                <a:hlinkClick r:id="rId5"/>
              </a:rPr>
              <a:t> Award</a:t>
            </a:r>
            <a:r>
              <a:rPr lang="en-US" dirty="0"/>
              <a:t> – since 2004</a:t>
            </a:r>
          </a:p>
          <a:p>
            <a:r>
              <a:rPr lang="en-US" dirty="0" err="1">
                <a:hlinkClick r:id="rId6" tooltip="Ifad Film Club Award"/>
              </a:rPr>
              <a:t>Ifad</a:t>
            </a:r>
            <a:r>
              <a:rPr lang="en-US" dirty="0">
                <a:hlinkClick r:id="rId6" tooltip="Ifad Film Club Award"/>
              </a:rPr>
              <a:t> Film Club Award</a:t>
            </a:r>
            <a:r>
              <a:rPr lang="en-US" dirty="0"/>
              <a:t> – since 2012</a:t>
            </a:r>
          </a:p>
          <a:p>
            <a:r>
              <a:rPr lang="en-US" dirty="0"/>
              <a:t>Lux Channel I Performance Award</a:t>
            </a:r>
          </a:p>
          <a:p>
            <a:r>
              <a:rPr lang="en-US" dirty="0"/>
              <a:t>Green Bangla </a:t>
            </a:r>
            <a:r>
              <a:rPr lang="en-US" dirty="0" err="1"/>
              <a:t>Binodon</a:t>
            </a:r>
            <a:r>
              <a:rPr lang="en-US" dirty="0"/>
              <a:t> </a:t>
            </a:r>
            <a:r>
              <a:rPr lang="en-US" dirty="0" err="1"/>
              <a:t>Bichitra</a:t>
            </a:r>
            <a:r>
              <a:rPr lang="en-US" dirty="0"/>
              <a:t> Performance Award</a:t>
            </a:r>
          </a:p>
        </p:txBody>
      </p:sp>
    </p:spTree>
    <p:extLst>
      <p:ext uri="{BB962C8B-B14F-4D97-AF65-F5344CB8AC3E}">
        <p14:creationId xmlns:p14="http://schemas.microsoft.com/office/powerpoint/2010/main" val="1459041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BBFDE-D351-4183-87D7-BCCA694B858F}"/>
              </a:ext>
            </a:extLst>
          </p:cNvPr>
          <p:cNvSpPr>
            <a:spLocks noGrp="1"/>
          </p:cNvSpPr>
          <p:nvPr>
            <p:ph type="title"/>
          </p:nvPr>
        </p:nvSpPr>
        <p:spPr/>
        <p:txBody>
          <a:bodyPr/>
          <a:lstStyle/>
          <a:p>
            <a:r>
              <a:rPr lang="en-US" dirty="0"/>
              <a:t>Film education</a:t>
            </a:r>
            <a:br>
              <a:rPr lang="en-US" dirty="0"/>
            </a:br>
            <a:endParaRPr lang="en-US" dirty="0"/>
          </a:p>
        </p:txBody>
      </p:sp>
      <p:sp>
        <p:nvSpPr>
          <p:cNvPr id="3" name="Content Placeholder 2">
            <a:extLst>
              <a:ext uri="{FF2B5EF4-FFF2-40B4-BE49-F238E27FC236}">
                <a16:creationId xmlns:a16="http://schemas.microsoft.com/office/drawing/2014/main" id="{427118F1-AFDC-4F09-AA27-8D10B4CE07F2}"/>
              </a:ext>
            </a:extLst>
          </p:cNvPr>
          <p:cNvSpPr>
            <a:spLocks noGrp="1"/>
          </p:cNvSpPr>
          <p:nvPr>
            <p:ph idx="1"/>
          </p:nvPr>
        </p:nvSpPr>
        <p:spPr>
          <a:xfrm>
            <a:off x="685800" y="1772816"/>
            <a:ext cx="7772400" cy="4600552"/>
          </a:xfrm>
        </p:spPr>
        <p:txBody>
          <a:bodyPr>
            <a:normAutofit fontScale="62500" lnSpcReduction="20000"/>
          </a:bodyPr>
          <a:lstStyle/>
          <a:p>
            <a:r>
              <a:rPr lang="en-US" dirty="0">
                <a:hlinkClick r:id="rId2"/>
              </a:rPr>
              <a:t>Bangladesh Film And Television Institute</a:t>
            </a:r>
            <a:endParaRPr lang="en-US" dirty="0"/>
          </a:p>
          <a:p>
            <a:r>
              <a:rPr lang="en-US" dirty="0"/>
              <a:t>International Academy of Film and Media (IAFM), partner of the event </a:t>
            </a:r>
            <a:r>
              <a:rPr lang="en-US" b="1" dirty="0"/>
              <a:t>International Student Award</a:t>
            </a:r>
            <a:r>
              <a:rPr lang="en-US" dirty="0"/>
              <a:t> </a:t>
            </a:r>
            <a:r>
              <a:rPr lang="en-US" dirty="0" err="1"/>
              <a:t>organised</a:t>
            </a:r>
            <a:r>
              <a:rPr lang="en-US" dirty="0"/>
              <a:t> by </a:t>
            </a:r>
            <a:r>
              <a:rPr lang="en-US" dirty="0" err="1">
                <a:hlinkClick r:id="rId3" tooltip="UniFrance"/>
              </a:rPr>
              <a:t>UniFrance</a:t>
            </a:r>
            <a:endParaRPr lang="en-US" dirty="0"/>
          </a:p>
          <a:p>
            <a:r>
              <a:rPr lang="en-US" dirty="0">
                <a:hlinkClick r:id="rId4"/>
              </a:rPr>
              <a:t>Department of Film and Television</a:t>
            </a:r>
            <a:r>
              <a:rPr lang="en-US" dirty="0"/>
              <a:t> (Under </a:t>
            </a:r>
            <a:r>
              <a:rPr lang="en-US" dirty="0">
                <a:hlinkClick r:id="rId5" tooltip="Jagannath University"/>
              </a:rPr>
              <a:t>Jagannath University</a:t>
            </a:r>
            <a:r>
              <a:rPr lang="en-US" dirty="0"/>
              <a:t>)</a:t>
            </a:r>
          </a:p>
          <a:p>
            <a:r>
              <a:rPr lang="en-US" dirty="0">
                <a:hlinkClick r:id="rId6"/>
              </a:rPr>
              <a:t>Television and Film Studies</a:t>
            </a:r>
            <a:r>
              <a:rPr lang="en-US" dirty="0"/>
              <a:t> (Under </a:t>
            </a:r>
            <a:r>
              <a:rPr lang="en-US" dirty="0">
                <a:hlinkClick r:id="rId7" tooltip="University of Dhaka"/>
              </a:rPr>
              <a:t>University of Dhaka</a:t>
            </a:r>
            <a:r>
              <a:rPr lang="en-US" dirty="0"/>
              <a:t>)</a:t>
            </a:r>
          </a:p>
          <a:p>
            <a:r>
              <a:rPr lang="en-US" dirty="0"/>
              <a:t>Graphics Design &amp; Multimedia, BA(Hons.) </a:t>
            </a:r>
            <a:r>
              <a:rPr lang="en-US" dirty="0">
                <a:hlinkClick r:id="rId8" tooltip="Shanto-Mariam University of Creative Technology"/>
              </a:rPr>
              <a:t>(</a:t>
            </a:r>
            <a:r>
              <a:rPr lang="en-US" b="1" dirty="0" err="1">
                <a:hlinkClick r:id="rId8" tooltip="Shanto-Mariam University of Creative Technology"/>
              </a:rPr>
              <a:t>Shanto</a:t>
            </a:r>
            <a:r>
              <a:rPr lang="en-US" b="1" dirty="0">
                <a:hlinkClick r:id="rId8" tooltip="Shanto-Mariam University of Creative Technology"/>
              </a:rPr>
              <a:t>-Mariam University of Creative Technology (SMUCT</a:t>
            </a:r>
            <a:r>
              <a:rPr lang="en-US" dirty="0">
                <a:hlinkClick r:id="rId8" tooltip="Shanto-Mariam University of Creative Technology"/>
              </a:rPr>
              <a:t>)</a:t>
            </a:r>
            <a:endParaRPr lang="en-US" dirty="0"/>
          </a:p>
          <a:p>
            <a:r>
              <a:rPr lang="en-US" dirty="0">
                <a:hlinkClick r:id="rId9"/>
              </a:rPr>
              <a:t>Film and Media Studies, BA(Hons.)</a:t>
            </a:r>
            <a:r>
              <a:rPr lang="en-US" dirty="0"/>
              <a:t>, </a:t>
            </a:r>
            <a:r>
              <a:rPr lang="en-US" dirty="0">
                <a:hlinkClick r:id="rId10"/>
              </a:rPr>
              <a:t>Film and Media Studies, MA</a:t>
            </a:r>
            <a:r>
              <a:rPr lang="en-US" dirty="0"/>
              <a:t> (Under </a:t>
            </a:r>
            <a:r>
              <a:rPr lang="en-US" dirty="0">
                <a:hlinkClick r:id="rId11" tooltip="Stamford University Bangladesh"/>
              </a:rPr>
              <a:t>Stamford University Bangladesh</a:t>
            </a:r>
            <a:r>
              <a:rPr lang="en-US" dirty="0"/>
              <a:t>)</a:t>
            </a:r>
          </a:p>
          <a:p>
            <a:r>
              <a:rPr lang="en-US" dirty="0">
                <a:hlinkClick r:id="rId12"/>
              </a:rPr>
              <a:t>Multimedia &amp; Creative Technology</a:t>
            </a:r>
            <a:r>
              <a:rPr lang="en-US" dirty="0"/>
              <a:t> (Under </a:t>
            </a:r>
            <a:r>
              <a:rPr lang="en-US" dirty="0">
                <a:hlinkClick r:id="rId13" tooltip="Daffodil International University"/>
              </a:rPr>
              <a:t>Daffodil International University</a:t>
            </a:r>
            <a:r>
              <a:rPr lang="en-US" dirty="0"/>
              <a:t>)</a:t>
            </a:r>
          </a:p>
          <a:p>
            <a:r>
              <a:rPr lang="en-US" u="sng" dirty="0">
                <a:hlinkClick r:id="rId14"/>
              </a:rPr>
              <a:t>Department of Film, Television and Digital Media (FTDM)</a:t>
            </a:r>
            <a:r>
              <a:rPr lang="en-US" dirty="0"/>
              <a:t> (Under </a:t>
            </a:r>
            <a:r>
              <a:rPr lang="en-US" dirty="0">
                <a:hlinkClick r:id="rId15" tooltip="Green University of Bangladesh"/>
              </a:rPr>
              <a:t>Green University of Bangladesh</a:t>
            </a:r>
            <a:r>
              <a:rPr lang="en-US" dirty="0"/>
              <a:t>)</a:t>
            </a:r>
          </a:p>
          <a:p>
            <a:r>
              <a:rPr lang="en-US" dirty="0">
                <a:hlinkClick r:id="rId16"/>
              </a:rPr>
              <a:t>Department of Media and Communication</a:t>
            </a:r>
            <a:r>
              <a:rPr lang="en-US" dirty="0"/>
              <a:t> (Under </a:t>
            </a:r>
            <a:r>
              <a:rPr lang="en-US" dirty="0">
                <a:hlinkClick r:id="rId17" tooltip="Independent University, Bangladesh"/>
              </a:rPr>
              <a:t>Independent University, Bangladesh</a:t>
            </a:r>
            <a:r>
              <a:rPr lang="en-US" dirty="0"/>
              <a:t>)</a:t>
            </a:r>
          </a:p>
          <a:p>
            <a:r>
              <a:rPr lang="en-US" dirty="0">
                <a:hlinkClick r:id="rId18"/>
              </a:rPr>
              <a:t>Bangladesh Film Institute</a:t>
            </a:r>
            <a:r>
              <a:rPr lang="en-US" dirty="0"/>
              <a:t> (Past) and </a:t>
            </a:r>
            <a:r>
              <a:rPr lang="en-US" dirty="0">
                <a:hlinkClick r:id="rId19"/>
              </a:rPr>
              <a:t>Bangladesh Film Institute</a:t>
            </a:r>
            <a:r>
              <a:rPr lang="en-US" dirty="0"/>
              <a:t> (Present)</a:t>
            </a:r>
          </a:p>
          <a:p>
            <a:r>
              <a:rPr lang="en-US" dirty="0" err="1">
                <a:hlinkClick r:id="rId20" tooltip="Moviyana Film Society"/>
              </a:rPr>
              <a:t>Moviyana</a:t>
            </a:r>
            <a:r>
              <a:rPr lang="en-US" dirty="0">
                <a:hlinkClick r:id="rId20" tooltip="Moviyana Film Society"/>
              </a:rPr>
              <a:t> Film Society</a:t>
            </a:r>
            <a:endParaRPr lang="en-US" dirty="0"/>
          </a:p>
          <a:p>
            <a:r>
              <a:rPr lang="en-US" dirty="0">
                <a:hlinkClick r:id="rId21"/>
              </a:rPr>
              <a:t>Bangladesh Film and Television Academy</a:t>
            </a:r>
            <a:endParaRPr lang="en-US" dirty="0"/>
          </a:p>
          <a:p>
            <a:r>
              <a:rPr lang="en-US" dirty="0" err="1">
                <a:hlinkClick r:id="rId22"/>
              </a:rPr>
              <a:t>Pathshala</a:t>
            </a:r>
            <a:r>
              <a:rPr lang="en-US" dirty="0">
                <a:hlinkClick r:id="rId22"/>
              </a:rPr>
              <a:t> Cinema Department</a:t>
            </a:r>
            <a:endParaRPr lang="en-US" dirty="0"/>
          </a:p>
          <a:p>
            <a:r>
              <a:rPr lang="en-US" dirty="0"/>
              <a:t>Bangladesh Film School</a:t>
            </a:r>
          </a:p>
        </p:txBody>
      </p:sp>
    </p:spTree>
    <p:extLst>
      <p:ext uri="{BB962C8B-B14F-4D97-AF65-F5344CB8AC3E}">
        <p14:creationId xmlns:p14="http://schemas.microsoft.com/office/powerpoint/2010/main" val="882828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a:solidFill>
                  <a:schemeClr val="tx1">
                    <a:lumMod val="75000"/>
                    <a:lumOff val="25000"/>
                  </a:schemeClr>
                </a:solidFill>
                <a:ea typeface="+mj-ea"/>
                <a:cs typeface="+mj-cs"/>
              </a:rPr>
              <a:t>Pre-conditions for Motion Pictures</a:t>
            </a:r>
          </a:p>
        </p:txBody>
      </p:sp>
      <p:sp>
        <p:nvSpPr>
          <p:cNvPr id="21506" name="Content Placeholder 2"/>
          <p:cNvSpPr>
            <a:spLocks noGrp="1"/>
          </p:cNvSpPr>
          <p:nvPr>
            <p:ph idx="1"/>
          </p:nvPr>
        </p:nvSpPr>
        <p:spPr/>
        <p:txBody>
          <a:bodyPr/>
          <a:lstStyle/>
          <a:p>
            <a:pPr algn="just">
              <a:lnSpc>
                <a:spcPct val="150000"/>
              </a:lnSpc>
            </a:pPr>
            <a:r>
              <a:rPr lang="en-US" dirty="0"/>
              <a:t>1</a:t>
            </a:r>
            <a:r>
              <a:rPr lang="en-US" baseline="30000" dirty="0"/>
              <a:t>st</a:t>
            </a:r>
            <a:r>
              <a:rPr lang="en-US" dirty="0"/>
              <a:t>: Scientists had to realize, the human eye will perceive motion if a series of slightly different images is placed before it in rapid succession-minimally around 16 per second.</a:t>
            </a:r>
          </a:p>
          <a:p>
            <a:pPr marL="0" indent="0">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a:solidFill>
                  <a:srgbClr val="660066"/>
                </a:solidFill>
              </a:rPr>
              <a:t>Phenakistoscope (1832)</a:t>
            </a:r>
          </a:p>
        </p:txBody>
      </p:sp>
      <p:sp>
        <p:nvSpPr>
          <p:cNvPr id="22530" name="Content Placeholder 2"/>
          <p:cNvSpPr>
            <a:spLocks noGrp="1"/>
          </p:cNvSpPr>
          <p:nvPr>
            <p:ph idx="1"/>
          </p:nvPr>
        </p:nvSpPr>
        <p:spPr/>
        <p:txBody>
          <a:bodyPr/>
          <a:lstStyle/>
          <a:p>
            <a:r>
              <a:rPr lang="en-US" dirty="0"/>
              <a:t>Deceiving scope</a:t>
            </a:r>
          </a:p>
          <a:p>
            <a:r>
              <a:rPr lang="en-US" b="1" u="sng" dirty="0">
                <a:hlinkClick r:id="rId2"/>
              </a:rPr>
              <a:t>http://www.youtube.com/watch?v=dAoa0mv2id4</a:t>
            </a:r>
            <a:r>
              <a:rPr lang="en-US" dirty="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a:solidFill>
                  <a:srgbClr val="660066"/>
                </a:solidFill>
              </a:rPr>
              <a:t>Zoetrope (1833)</a:t>
            </a:r>
          </a:p>
        </p:txBody>
      </p:sp>
      <p:sp>
        <p:nvSpPr>
          <p:cNvPr id="23554" name="Content Placeholder 2"/>
          <p:cNvSpPr>
            <a:spLocks noGrp="1"/>
          </p:cNvSpPr>
          <p:nvPr>
            <p:ph idx="1"/>
          </p:nvPr>
        </p:nvSpPr>
        <p:spPr/>
        <p:txBody>
          <a:bodyPr/>
          <a:lstStyle/>
          <a:p>
            <a:r>
              <a:rPr lang="en-US" dirty="0"/>
              <a:t>Life + turn</a:t>
            </a:r>
          </a:p>
          <a:p>
            <a:r>
              <a:rPr lang="en-US" b="1" u="sng" dirty="0">
                <a:hlinkClick r:id="rId2"/>
              </a:rPr>
              <a:t>http://www.youtube.com/watch?v=-3yarT_h2ws</a:t>
            </a:r>
            <a:endParaRPr lang="en-US" dirty="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a:solidFill>
                  <a:schemeClr val="tx1">
                    <a:lumMod val="75000"/>
                    <a:lumOff val="25000"/>
                  </a:schemeClr>
                </a:solidFill>
                <a:ea typeface="+mj-ea"/>
                <a:cs typeface="+mj-cs"/>
              </a:rPr>
              <a:t>Pre-conditions for Motion Pictures</a:t>
            </a:r>
          </a:p>
        </p:txBody>
      </p:sp>
      <p:sp>
        <p:nvSpPr>
          <p:cNvPr id="24578" name="Content Placeholder 2"/>
          <p:cNvSpPr>
            <a:spLocks noGrp="1"/>
          </p:cNvSpPr>
          <p:nvPr>
            <p:ph idx="1"/>
          </p:nvPr>
        </p:nvSpPr>
        <p:spPr/>
        <p:txBody>
          <a:bodyPr/>
          <a:lstStyle/>
          <a:p>
            <a:r>
              <a:rPr lang="en-US"/>
              <a:t>2</a:t>
            </a:r>
            <a:r>
              <a:rPr lang="en-US" baseline="30000"/>
              <a:t>nd</a:t>
            </a:r>
            <a:r>
              <a:rPr lang="en-US"/>
              <a:t>: these fast-moving images needed to be projected on a surface</a:t>
            </a:r>
          </a:p>
          <a:p>
            <a:r>
              <a:rPr lang="en-US"/>
              <a:t>17</a:t>
            </a:r>
            <a:r>
              <a:rPr lang="en-US" baseline="30000"/>
              <a:t>th</a:t>
            </a:r>
            <a:r>
              <a:rPr lang="en-US"/>
              <a:t> Century “magic lanterns” projecting glass lantern slides (paintings illuminated by glass), but couldn’t flash large numbers of images fast enough to create illusion of motion.</a:t>
            </a:r>
          </a:p>
          <a:p>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Wood Type</Template>
  <TotalTime>725</TotalTime>
  <Words>1555</Words>
  <Application>Microsoft Office PowerPoint</Application>
  <PresentationFormat>On-screen Show (4:3)</PresentationFormat>
  <Paragraphs>261</Paragraphs>
  <Slides>57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Arial</vt:lpstr>
      <vt:lpstr>Rockwell</vt:lpstr>
      <vt:lpstr>Rockwell Condensed</vt:lpstr>
      <vt:lpstr>Wingdings</vt:lpstr>
      <vt:lpstr>Wood Type</vt:lpstr>
      <vt:lpstr>Chapter - 2 History of film</vt:lpstr>
      <vt:lpstr>Early Years</vt:lpstr>
      <vt:lpstr>Early Years</vt:lpstr>
      <vt:lpstr>Diorama</vt:lpstr>
      <vt:lpstr>Stereoscopes</vt:lpstr>
      <vt:lpstr>Pre-conditions for Motion Pictures</vt:lpstr>
      <vt:lpstr>Phenakistoscope (1832)</vt:lpstr>
      <vt:lpstr>Zoetrope (1833)</vt:lpstr>
      <vt:lpstr>Pre-conditions for Motion Pictures</vt:lpstr>
      <vt:lpstr>Pre-conditions for Motion Pictures </vt:lpstr>
      <vt:lpstr>Exposure</vt:lpstr>
      <vt:lpstr>Pre-conditions for Motion Pictures </vt:lpstr>
      <vt:lpstr>Pre-conditions of Motion Picture</vt:lpstr>
      <vt:lpstr>Shutter &amp; Aperture</vt:lpstr>
      <vt:lpstr>Invention of the Motion Picture</vt:lpstr>
      <vt:lpstr>Kinetoscope</vt:lpstr>
      <vt:lpstr>Kinetoscope</vt:lpstr>
      <vt:lpstr>The Bioscop</vt:lpstr>
      <vt:lpstr>The Bioscop</vt:lpstr>
      <vt:lpstr>The Lumiere Brothers</vt:lpstr>
      <vt:lpstr>Lumiere Brothers</vt:lpstr>
      <vt:lpstr>American Developments</vt:lpstr>
      <vt:lpstr>American Developments</vt:lpstr>
      <vt:lpstr>Scenics</vt:lpstr>
      <vt:lpstr>Topicals</vt:lpstr>
      <vt:lpstr>Fiction Films</vt:lpstr>
      <vt:lpstr>American Developments</vt:lpstr>
      <vt:lpstr>Nickelodeon</vt:lpstr>
      <vt:lpstr>American Cinema: Pre WWI</vt:lpstr>
      <vt:lpstr>American Cinema: Pre-WWI</vt:lpstr>
      <vt:lpstr>Patent</vt:lpstr>
      <vt:lpstr>American Cinema: Pre-WWI</vt:lpstr>
      <vt:lpstr>Production</vt:lpstr>
      <vt:lpstr>Distribution</vt:lpstr>
      <vt:lpstr>Exhibition</vt:lpstr>
      <vt:lpstr>Oligopoly</vt:lpstr>
      <vt:lpstr>American Cinema: Pre-WWI</vt:lpstr>
      <vt:lpstr>Independents</vt:lpstr>
      <vt:lpstr>American Cinema: Pre WWI</vt:lpstr>
      <vt:lpstr>American Cinema: Pre-WWI</vt:lpstr>
      <vt:lpstr>American Cinema: Pre-WWI</vt:lpstr>
      <vt:lpstr>Advancement of film language </vt:lpstr>
      <vt:lpstr>Maturation and film business </vt:lpstr>
      <vt:lpstr>Early animation </vt:lpstr>
      <vt:lpstr>Cinema of Bangladesh </vt:lpstr>
      <vt:lpstr>Origin </vt:lpstr>
      <vt:lpstr>Silent era </vt:lpstr>
      <vt:lpstr>Early development: Pakistan era </vt:lpstr>
      <vt:lpstr>International recognition of Bangladeshi cinema  </vt:lpstr>
      <vt:lpstr>Film production and distribution house </vt:lpstr>
      <vt:lpstr>Notable films:  Classics </vt:lpstr>
      <vt:lpstr>Cult films </vt:lpstr>
      <vt:lpstr>Modern era films</vt:lpstr>
      <vt:lpstr>Commercial successes</vt:lpstr>
      <vt:lpstr>Festivals </vt:lpstr>
      <vt:lpstr>Awards </vt:lpstr>
      <vt:lpstr>Film education </vt:lpstr>
    </vt:vector>
  </TitlesOfParts>
  <Company>Chapman Univeristy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Cinema</dc:title>
  <dc:creator>Angela Hall</dc:creator>
  <cp:lastModifiedBy>Sadia Mustafa</cp:lastModifiedBy>
  <cp:revision>28</cp:revision>
  <dcterms:created xsi:type="dcterms:W3CDTF">2011-02-09T22:04:14Z</dcterms:created>
  <dcterms:modified xsi:type="dcterms:W3CDTF">2022-02-03T15:33:57Z</dcterms:modified>
</cp:coreProperties>
</file>