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47D76-CA27-4240-8968-D3E71349E8E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185577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47D76-CA27-4240-8968-D3E71349E8E5}"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272715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47D76-CA27-4240-8968-D3E71349E8E5}"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63890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47D76-CA27-4240-8968-D3E71349E8E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205846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47D76-CA27-4240-8968-D3E71349E8E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168546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D747D76-CA27-4240-8968-D3E71349E8E5}" type="datetimeFigureOut">
              <a:rPr lang="en-US" smtClean="0"/>
              <a:t>2/3/2022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130936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D747D76-CA27-4240-8968-D3E71349E8E5}" type="datetimeFigureOut">
              <a:rPr lang="en-US" smtClean="0"/>
              <a:t>2/3/2022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37867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D747D76-CA27-4240-8968-D3E71349E8E5}" type="datetimeFigureOut">
              <a:rPr lang="en-US" smtClean="0"/>
              <a:t>2/3/2022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89133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747D76-CA27-4240-8968-D3E71349E8E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272263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747D76-CA27-4240-8968-D3E71349E8E5}" type="datetimeFigureOut">
              <a:rPr lang="en-US" smtClean="0"/>
              <a:t>2/3/2022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321153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747D76-CA27-4240-8968-D3E71349E8E5}" type="datetimeFigureOut">
              <a:rPr lang="en-US" smtClean="0"/>
              <a:t>2/3/2022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D37CD2A-86FB-4C39-939E-000B751490E6}" type="slidenum">
              <a:rPr lang="en-US" smtClean="0"/>
              <a:t>‹#›</a:t>
            </a:fld>
            <a:endParaRPr lang="en-US"/>
          </a:p>
        </p:txBody>
      </p:sp>
    </p:spTree>
    <p:extLst>
      <p:ext uri="{BB962C8B-B14F-4D97-AF65-F5344CB8AC3E}">
        <p14:creationId xmlns:p14="http://schemas.microsoft.com/office/powerpoint/2010/main" val="115770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D747D76-CA27-4240-8968-D3E71349E8E5}" type="datetimeFigureOut">
              <a:rPr lang="en-US" smtClean="0"/>
              <a:t>2/3/2022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D37CD2A-86FB-4C39-939E-000B751490E6}" type="slidenum">
              <a:rPr lang="en-US" smtClean="0"/>
              <a:t>‹#›</a:t>
            </a:fld>
            <a:endParaRPr lang="en-US"/>
          </a:p>
        </p:txBody>
      </p:sp>
    </p:spTree>
    <p:extLst>
      <p:ext uri="{BB962C8B-B14F-4D97-AF65-F5344CB8AC3E}">
        <p14:creationId xmlns:p14="http://schemas.microsoft.com/office/powerpoint/2010/main" val="79749646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C9BA-13BC-4AFF-8B82-0046063573BF}"/>
              </a:ext>
            </a:extLst>
          </p:cNvPr>
          <p:cNvSpPr>
            <a:spLocks noGrp="1"/>
          </p:cNvSpPr>
          <p:nvPr>
            <p:ph type="ctrTitle"/>
          </p:nvPr>
        </p:nvSpPr>
        <p:spPr>
          <a:xfrm>
            <a:off x="849087" y="758952"/>
            <a:ext cx="10627566" cy="1527048"/>
          </a:xfrm>
        </p:spPr>
        <p:txBody>
          <a:bodyPr>
            <a:normAutofit fontScale="90000"/>
          </a:bodyPr>
          <a:lstStyle/>
          <a:p>
            <a:pPr algn="l"/>
            <a:r>
              <a:rPr lang="en-US" dirty="0"/>
              <a:t>Chapter - 3</a:t>
            </a:r>
            <a:br>
              <a:rPr lang="en-US" dirty="0"/>
            </a:br>
            <a:r>
              <a:rPr lang="en-US" dirty="0"/>
              <a:t>The Film Making Process </a:t>
            </a:r>
          </a:p>
        </p:txBody>
      </p:sp>
      <p:sp>
        <p:nvSpPr>
          <p:cNvPr id="3" name="Subtitle 2">
            <a:extLst>
              <a:ext uri="{FF2B5EF4-FFF2-40B4-BE49-F238E27FC236}">
                <a16:creationId xmlns:a16="http://schemas.microsoft.com/office/drawing/2014/main" id="{B8FF86DA-CE11-407F-A879-3DF6B87AAE83}"/>
              </a:ext>
            </a:extLst>
          </p:cNvPr>
          <p:cNvSpPr>
            <a:spLocks noGrp="1"/>
          </p:cNvSpPr>
          <p:nvPr>
            <p:ph type="subTitle" idx="1"/>
          </p:nvPr>
        </p:nvSpPr>
        <p:spPr>
          <a:xfrm>
            <a:off x="947230" y="4488024"/>
            <a:ext cx="7766936" cy="911634"/>
          </a:xfrm>
        </p:spPr>
        <p:txBody>
          <a:bodyPr/>
          <a:lstStyle/>
          <a:p>
            <a:r>
              <a:rPr lang="en-US" b="1" dirty="0"/>
              <a:t>Prepared by</a:t>
            </a:r>
          </a:p>
          <a:p>
            <a:r>
              <a:rPr lang="en-US" b="1" dirty="0"/>
              <a:t>Sadia Mustafa </a:t>
            </a:r>
            <a:r>
              <a:rPr lang="en-US" b="1" dirty="0" err="1"/>
              <a:t>Sraboni</a:t>
            </a:r>
            <a:endParaRPr lang="en-US" b="1" dirty="0"/>
          </a:p>
          <a:p>
            <a:endParaRPr lang="en-US" dirty="0"/>
          </a:p>
        </p:txBody>
      </p:sp>
    </p:spTree>
    <p:extLst>
      <p:ext uri="{BB962C8B-B14F-4D97-AF65-F5344CB8AC3E}">
        <p14:creationId xmlns:p14="http://schemas.microsoft.com/office/powerpoint/2010/main" val="324424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C9F5-017F-4DD1-9C07-691052C86E93}"/>
              </a:ext>
            </a:extLst>
          </p:cNvPr>
          <p:cNvSpPr>
            <a:spLocks noGrp="1"/>
          </p:cNvSpPr>
          <p:nvPr>
            <p:ph type="title"/>
          </p:nvPr>
        </p:nvSpPr>
        <p:spPr/>
        <p:txBody>
          <a:bodyPr/>
          <a:lstStyle/>
          <a:p>
            <a:r>
              <a:rPr lang="en-US" b="1" dirty="0"/>
              <a:t>Step 7 – Storyboards and shot lists</a:t>
            </a:r>
            <a:br>
              <a:rPr lang="en-US" b="1" dirty="0"/>
            </a:br>
            <a:endParaRPr lang="en-US" dirty="0"/>
          </a:p>
        </p:txBody>
      </p:sp>
      <p:sp>
        <p:nvSpPr>
          <p:cNvPr id="3" name="Content Placeholder 2">
            <a:extLst>
              <a:ext uri="{FF2B5EF4-FFF2-40B4-BE49-F238E27FC236}">
                <a16:creationId xmlns:a16="http://schemas.microsoft.com/office/drawing/2014/main" id="{003D0DA6-6C74-43C8-873E-E46E72181BFE}"/>
              </a:ext>
            </a:extLst>
          </p:cNvPr>
          <p:cNvSpPr>
            <a:spLocks noGrp="1"/>
          </p:cNvSpPr>
          <p:nvPr>
            <p:ph idx="1"/>
          </p:nvPr>
        </p:nvSpPr>
        <p:spPr/>
        <p:txBody>
          <a:bodyPr/>
          <a:lstStyle/>
          <a:p>
            <a:r>
              <a:rPr lang="en-US" dirty="0"/>
              <a:t>Storyboards are like a script for the camera to follow. Instead of words, they describe key scene shots and camera angles with illustrations.</a:t>
            </a:r>
          </a:p>
          <a:p>
            <a:r>
              <a:rPr lang="en-US" dirty="0"/>
              <a:t>A bit like a comic book they break scene action into a sequence of panels numbered for production reference. Typically hand-drawn in a rough sketchy way, you needn’t be an artist to get the point across. Software like Plot can be helpful in this part of the film production process.</a:t>
            </a:r>
          </a:p>
          <a:p>
            <a:r>
              <a:rPr lang="en-US" dirty="0"/>
              <a:t>Shot lists go alongside to describe the contents of every shot or scene, what will happen and what’s needed.</a:t>
            </a:r>
          </a:p>
        </p:txBody>
      </p:sp>
      <p:pic>
        <p:nvPicPr>
          <p:cNvPr id="5" name="Picture 4">
            <a:extLst>
              <a:ext uri="{FF2B5EF4-FFF2-40B4-BE49-F238E27FC236}">
                <a16:creationId xmlns:a16="http://schemas.microsoft.com/office/drawing/2014/main" id="{E27B3419-261B-4DBB-AC44-E4A3B9C54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42" y="4481992"/>
            <a:ext cx="3150636" cy="2236048"/>
          </a:xfrm>
          <a:prstGeom prst="rect">
            <a:avLst/>
          </a:prstGeom>
        </p:spPr>
      </p:pic>
    </p:spTree>
    <p:extLst>
      <p:ext uri="{BB962C8B-B14F-4D97-AF65-F5344CB8AC3E}">
        <p14:creationId xmlns:p14="http://schemas.microsoft.com/office/powerpoint/2010/main" val="237758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B965-C28C-40A0-A5C6-EE3B589AD251}"/>
              </a:ext>
            </a:extLst>
          </p:cNvPr>
          <p:cNvSpPr>
            <a:spLocks noGrp="1"/>
          </p:cNvSpPr>
          <p:nvPr>
            <p:ph type="title"/>
          </p:nvPr>
        </p:nvSpPr>
        <p:spPr/>
        <p:txBody>
          <a:bodyPr/>
          <a:lstStyle/>
          <a:p>
            <a:r>
              <a:rPr lang="en-US" b="1" dirty="0"/>
              <a:t>Step 8 – Production schedules</a:t>
            </a:r>
            <a:br>
              <a:rPr lang="en-US" b="1" dirty="0"/>
            </a:br>
            <a:endParaRPr lang="en-US" dirty="0"/>
          </a:p>
        </p:txBody>
      </p:sp>
      <p:sp>
        <p:nvSpPr>
          <p:cNvPr id="3" name="Content Placeholder 2">
            <a:extLst>
              <a:ext uri="{FF2B5EF4-FFF2-40B4-BE49-F238E27FC236}">
                <a16:creationId xmlns:a16="http://schemas.microsoft.com/office/drawing/2014/main" id="{7C9D5A23-5A99-4B40-B3A5-E7815AA3CDAA}"/>
              </a:ext>
            </a:extLst>
          </p:cNvPr>
          <p:cNvSpPr>
            <a:spLocks noGrp="1"/>
          </p:cNvSpPr>
          <p:nvPr>
            <p:ph idx="1"/>
          </p:nvPr>
        </p:nvSpPr>
        <p:spPr/>
        <p:txBody>
          <a:bodyPr/>
          <a:lstStyle/>
          <a:p>
            <a:r>
              <a:rPr lang="en-US" dirty="0"/>
              <a:t>A production schedule helps with keeping the film production process organized. It typically takes the form of a day-by-day calendar, spreadsheet, or chart that timetables the filming.</a:t>
            </a:r>
          </a:p>
          <a:p>
            <a:pPr fontAlgn="base"/>
            <a:r>
              <a:rPr lang="en-US" dirty="0"/>
              <a:t>Divide script pages into days, allowing extra time for complex scenes.</a:t>
            </a:r>
          </a:p>
          <a:p>
            <a:pPr fontAlgn="base"/>
            <a:r>
              <a:rPr lang="en-US" dirty="0"/>
              <a:t>Make breakdown sheets and production strips for scene elements. </a:t>
            </a:r>
          </a:p>
          <a:p>
            <a:pPr fontAlgn="base"/>
            <a:r>
              <a:rPr lang="en-US" dirty="0"/>
              <a:t>Schedule in practical filming order rather than in script order.</a:t>
            </a:r>
          </a:p>
          <a:p>
            <a:r>
              <a:rPr lang="en-US" dirty="0"/>
              <a:t>Call sheets can then be created to instruct the crew on what needs to be done, by who, where, and when.</a:t>
            </a:r>
          </a:p>
        </p:txBody>
      </p:sp>
      <p:pic>
        <p:nvPicPr>
          <p:cNvPr id="5" name="Picture 4">
            <a:extLst>
              <a:ext uri="{FF2B5EF4-FFF2-40B4-BE49-F238E27FC236}">
                <a16:creationId xmlns:a16="http://schemas.microsoft.com/office/drawing/2014/main" id="{6DDF0587-F8E7-4AAA-8CA9-664FBF7C5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2" y="4561708"/>
            <a:ext cx="3255407" cy="2171331"/>
          </a:xfrm>
          <a:prstGeom prst="rect">
            <a:avLst/>
          </a:prstGeom>
        </p:spPr>
      </p:pic>
    </p:spTree>
    <p:extLst>
      <p:ext uri="{BB962C8B-B14F-4D97-AF65-F5344CB8AC3E}">
        <p14:creationId xmlns:p14="http://schemas.microsoft.com/office/powerpoint/2010/main" val="335531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0513-BF23-4965-89FF-464BEA73965D}"/>
              </a:ext>
            </a:extLst>
          </p:cNvPr>
          <p:cNvSpPr>
            <a:spLocks noGrp="1"/>
          </p:cNvSpPr>
          <p:nvPr>
            <p:ph type="title"/>
          </p:nvPr>
        </p:nvSpPr>
        <p:spPr/>
        <p:txBody>
          <a:bodyPr/>
          <a:lstStyle/>
          <a:p>
            <a:r>
              <a:rPr lang="en-US" b="1" dirty="0"/>
              <a:t>Production</a:t>
            </a:r>
            <a:br>
              <a:rPr lang="en-US" b="1" dirty="0"/>
            </a:br>
            <a:endParaRPr lang="en-US" dirty="0"/>
          </a:p>
        </p:txBody>
      </p:sp>
      <p:sp>
        <p:nvSpPr>
          <p:cNvPr id="3" name="Content Placeholder 2">
            <a:extLst>
              <a:ext uri="{FF2B5EF4-FFF2-40B4-BE49-F238E27FC236}">
                <a16:creationId xmlns:a16="http://schemas.microsoft.com/office/drawing/2014/main" id="{D6FD518A-E91F-4339-8CC4-6E218E40095E}"/>
              </a:ext>
            </a:extLst>
          </p:cNvPr>
          <p:cNvSpPr>
            <a:spLocks noGrp="1"/>
          </p:cNvSpPr>
          <p:nvPr>
            <p:ph idx="1"/>
          </p:nvPr>
        </p:nvSpPr>
        <p:spPr/>
        <p:txBody>
          <a:bodyPr/>
          <a:lstStyle/>
          <a:p>
            <a:r>
              <a:rPr lang="en-US" dirty="0"/>
              <a:t>With the project all planned, production can begin. This requires filming (or shooting) all the scenes you’ve scheduled, including both the visuals and audio.</a:t>
            </a:r>
          </a:p>
        </p:txBody>
      </p:sp>
    </p:spTree>
    <p:extLst>
      <p:ext uri="{BB962C8B-B14F-4D97-AF65-F5344CB8AC3E}">
        <p14:creationId xmlns:p14="http://schemas.microsoft.com/office/powerpoint/2010/main" val="288390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836C-FAEC-4B1B-B144-02AAE92966F2}"/>
              </a:ext>
            </a:extLst>
          </p:cNvPr>
          <p:cNvSpPr>
            <a:spLocks noGrp="1"/>
          </p:cNvSpPr>
          <p:nvPr>
            <p:ph type="title"/>
          </p:nvPr>
        </p:nvSpPr>
        <p:spPr/>
        <p:txBody>
          <a:bodyPr/>
          <a:lstStyle/>
          <a:p>
            <a:r>
              <a:rPr lang="en-US" b="1" dirty="0"/>
              <a:t>Step 9 – Shooting</a:t>
            </a:r>
            <a:br>
              <a:rPr lang="en-US" b="1" dirty="0"/>
            </a:br>
            <a:endParaRPr lang="en-US" dirty="0"/>
          </a:p>
        </p:txBody>
      </p:sp>
      <p:sp>
        <p:nvSpPr>
          <p:cNvPr id="3" name="Content Placeholder 2">
            <a:extLst>
              <a:ext uri="{FF2B5EF4-FFF2-40B4-BE49-F238E27FC236}">
                <a16:creationId xmlns:a16="http://schemas.microsoft.com/office/drawing/2014/main" id="{153C0347-4792-4528-AD3F-AFA2063CAE0F}"/>
              </a:ext>
            </a:extLst>
          </p:cNvPr>
          <p:cNvSpPr>
            <a:spLocks noGrp="1"/>
          </p:cNvSpPr>
          <p:nvPr>
            <p:ph idx="1"/>
          </p:nvPr>
        </p:nvSpPr>
        <p:spPr>
          <a:xfrm>
            <a:off x="3694923" y="864108"/>
            <a:ext cx="8089640" cy="5564684"/>
          </a:xfrm>
        </p:spPr>
        <p:txBody>
          <a:bodyPr>
            <a:normAutofit fontScale="92500" lnSpcReduction="20000"/>
          </a:bodyPr>
          <a:lstStyle/>
          <a:p>
            <a:pPr algn="just"/>
            <a:r>
              <a:rPr lang="en-US" dirty="0"/>
              <a:t>Shooting or filming is the main single step here. It’s all about capturing the raw video, all the shots and sounds that the script demands.</a:t>
            </a:r>
          </a:p>
          <a:p>
            <a:pPr algn="just"/>
            <a:r>
              <a:rPr lang="en-US" dirty="0"/>
              <a:t>Assuming all the other elements are in place, the main concern will be your equipment. Foremost is a suitable affordable camera of course, along with microphones and any lighting too.</a:t>
            </a:r>
          </a:p>
          <a:p>
            <a:pPr algn="just"/>
            <a:r>
              <a:rPr lang="en-US" dirty="0"/>
              <a:t>You may decide to capture alternative camera angles with different lighting or even adjusted dialog. Keep in mind that staying flexible with your vision will allow you to tell the story in the best way.</a:t>
            </a:r>
          </a:p>
          <a:p>
            <a:pPr algn="just"/>
            <a:r>
              <a:rPr lang="en-US" i="1" dirty="0"/>
              <a:t>Top techniques for a successful shoot:</a:t>
            </a:r>
            <a:endParaRPr lang="en-US" dirty="0"/>
          </a:p>
          <a:p>
            <a:pPr algn="just" fontAlgn="base"/>
            <a:r>
              <a:rPr lang="en-US" b="1" dirty="0"/>
              <a:t>Nail your shots</a:t>
            </a:r>
            <a:r>
              <a:rPr lang="en-US" dirty="0"/>
              <a:t>. Frame your shots to match your storyboard/shot list. </a:t>
            </a:r>
          </a:p>
          <a:p>
            <a:pPr algn="just" fontAlgn="base"/>
            <a:r>
              <a:rPr lang="en-US" b="1" dirty="0"/>
              <a:t>Pay attention to lighting</a:t>
            </a:r>
            <a:r>
              <a:rPr lang="en-US" dirty="0"/>
              <a:t> Use enough lighting for adequate exposure and setting the mood. </a:t>
            </a:r>
          </a:p>
          <a:p>
            <a:pPr algn="just" fontAlgn="base"/>
            <a:r>
              <a:rPr lang="en-US" b="1" dirty="0"/>
              <a:t>Get lots of options</a:t>
            </a:r>
            <a:r>
              <a:rPr lang="en-US" dirty="0"/>
              <a:t>. Use multiple cameras if possible and shoot multiple takes.</a:t>
            </a:r>
          </a:p>
          <a:p>
            <a:pPr algn="just" fontAlgn="base"/>
            <a:r>
              <a:rPr lang="en-US" b="1" dirty="0"/>
              <a:t>Get great sound</a:t>
            </a:r>
            <a:r>
              <a:rPr lang="en-US" dirty="0"/>
              <a:t>. Don’t rely on the built-in camera mic to capture audio.</a:t>
            </a:r>
          </a:p>
          <a:p>
            <a:pPr algn="just"/>
            <a:r>
              <a:rPr lang="en-US" dirty="0"/>
              <a:t>The </a:t>
            </a:r>
            <a:r>
              <a:rPr lang="en-US" dirty="0" err="1"/>
              <a:t>CamTrackAR</a:t>
            </a:r>
            <a:r>
              <a:rPr lang="en-US" dirty="0"/>
              <a:t> app tracks camera movement while capturing mobile video. It aids your shoot by previewing any 3D effects and green screening before post-production begins.</a:t>
            </a:r>
          </a:p>
          <a:p>
            <a:pPr algn="just"/>
            <a:r>
              <a:rPr lang="en-US" dirty="0"/>
              <a:t>This is a great tip for directors keen to optimize the shoot for adding VFX in the next phase.</a:t>
            </a:r>
          </a:p>
        </p:txBody>
      </p:sp>
      <p:pic>
        <p:nvPicPr>
          <p:cNvPr id="5" name="Picture 4">
            <a:extLst>
              <a:ext uri="{FF2B5EF4-FFF2-40B4-BE49-F238E27FC236}">
                <a16:creationId xmlns:a16="http://schemas.microsoft.com/office/drawing/2014/main" id="{8393CB37-D4A3-4070-9F32-E82B83C73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5" y="4563155"/>
            <a:ext cx="3235390" cy="2136225"/>
          </a:xfrm>
          <a:prstGeom prst="rect">
            <a:avLst/>
          </a:prstGeom>
        </p:spPr>
      </p:pic>
    </p:spTree>
    <p:extLst>
      <p:ext uri="{BB962C8B-B14F-4D97-AF65-F5344CB8AC3E}">
        <p14:creationId xmlns:p14="http://schemas.microsoft.com/office/powerpoint/2010/main" val="375635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62AE-2ED0-40E9-8C58-AE2AA125DD8F}"/>
              </a:ext>
            </a:extLst>
          </p:cNvPr>
          <p:cNvSpPr>
            <a:spLocks noGrp="1"/>
          </p:cNvSpPr>
          <p:nvPr>
            <p:ph type="title"/>
          </p:nvPr>
        </p:nvSpPr>
        <p:spPr/>
        <p:txBody>
          <a:bodyPr/>
          <a:lstStyle/>
          <a:p>
            <a:r>
              <a:rPr lang="en-US" b="1" dirty="0"/>
              <a:t>Post-production</a:t>
            </a:r>
            <a:br>
              <a:rPr lang="en-US" b="1" dirty="0"/>
            </a:br>
            <a:endParaRPr lang="en-US" dirty="0"/>
          </a:p>
        </p:txBody>
      </p:sp>
      <p:sp>
        <p:nvSpPr>
          <p:cNvPr id="3" name="Content Placeholder 2">
            <a:extLst>
              <a:ext uri="{FF2B5EF4-FFF2-40B4-BE49-F238E27FC236}">
                <a16:creationId xmlns:a16="http://schemas.microsoft.com/office/drawing/2014/main" id="{F9A14018-DC17-4833-BD20-3D3645186601}"/>
              </a:ext>
            </a:extLst>
          </p:cNvPr>
          <p:cNvSpPr>
            <a:spLocks noGrp="1"/>
          </p:cNvSpPr>
          <p:nvPr>
            <p:ph idx="1"/>
          </p:nvPr>
        </p:nvSpPr>
        <p:spPr/>
        <p:txBody>
          <a:bodyPr/>
          <a:lstStyle/>
          <a:p>
            <a:r>
              <a:rPr lang="en-US" dirty="0"/>
              <a:t>Post-production is all the work performed on the film after shooting. Once recording “wraps” and the footage is in the can, it’s time to finalize the project ready to show!</a:t>
            </a:r>
          </a:p>
        </p:txBody>
      </p:sp>
    </p:spTree>
    <p:extLst>
      <p:ext uri="{BB962C8B-B14F-4D97-AF65-F5344CB8AC3E}">
        <p14:creationId xmlns:p14="http://schemas.microsoft.com/office/powerpoint/2010/main" val="407094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2A3-1E63-432C-B9CD-F736448FFCA4}"/>
              </a:ext>
            </a:extLst>
          </p:cNvPr>
          <p:cNvSpPr>
            <a:spLocks noGrp="1"/>
          </p:cNvSpPr>
          <p:nvPr>
            <p:ph type="title"/>
          </p:nvPr>
        </p:nvSpPr>
        <p:spPr/>
        <p:txBody>
          <a:bodyPr/>
          <a:lstStyle/>
          <a:p>
            <a:r>
              <a:rPr lang="en-US" b="1" dirty="0"/>
              <a:t>Step 10 – Editing</a:t>
            </a:r>
            <a:br>
              <a:rPr lang="en-US" b="1" dirty="0"/>
            </a:br>
            <a:endParaRPr lang="en-US" dirty="0"/>
          </a:p>
        </p:txBody>
      </p:sp>
      <p:sp>
        <p:nvSpPr>
          <p:cNvPr id="3" name="Content Placeholder 2">
            <a:extLst>
              <a:ext uri="{FF2B5EF4-FFF2-40B4-BE49-F238E27FC236}">
                <a16:creationId xmlns:a16="http://schemas.microsoft.com/office/drawing/2014/main" id="{D336540D-3794-4996-9D46-C25CA16FA13C}"/>
              </a:ext>
            </a:extLst>
          </p:cNvPr>
          <p:cNvSpPr>
            <a:spLocks noGrp="1"/>
          </p:cNvSpPr>
          <p:nvPr>
            <p:ph idx="1"/>
          </p:nvPr>
        </p:nvSpPr>
        <p:spPr>
          <a:xfrm>
            <a:off x="3620278" y="727788"/>
            <a:ext cx="8052318" cy="5495730"/>
          </a:xfrm>
        </p:spPr>
        <p:txBody>
          <a:bodyPr>
            <a:normAutofit fontScale="85000" lnSpcReduction="10000"/>
          </a:bodyPr>
          <a:lstStyle/>
          <a:p>
            <a:pPr algn="just"/>
            <a:r>
              <a:rPr lang="en-US" dirty="0"/>
              <a:t>Taking time and a lot of skilled work, editing is crucial to telling the story as written in the script and drawn in the storyboard.</a:t>
            </a:r>
          </a:p>
          <a:p>
            <a:pPr algn="just"/>
            <a:r>
              <a:rPr lang="en-US" dirty="0"/>
              <a:t>This is where every best shot or “take” for each scene is sequenced accordingly. The goal is to entertain and captivate the viewer while also optimizing running time.</a:t>
            </a:r>
          </a:p>
          <a:p>
            <a:pPr algn="just"/>
            <a:r>
              <a:rPr lang="en-US" i="1" dirty="0"/>
              <a:t>Tip: Short films run up to 40 minutes, with features averaging 75-210 minutes long.</a:t>
            </a:r>
            <a:endParaRPr lang="en-US" dirty="0"/>
          </a:p>
          <a:p>
            <a:pPr algn="just"/>
            <a:r>
              <a:rPr lang="en-US" dirty="0"/>
              <a:t>Start by storing and logging the filmed footage in a way that makes sense. Pick the best takes and make them findable as you “cut” several versions.</a:t>
            </a:r>
          </a:p>
          <a:p>
            <a:pPr algn="just" fontAlgn="base"/>
            <a:r>
              <a:rPr lang="en-US" i="1" dirty="0"/>
              <a:t>First Assembly</a:t>
            </a:r>
            <a:r>
              <a:rPr lang="en-US" dirty="0"/>
              <a:t> places logged footage into a basic, linear timeline.</a:t>
            </a:r>
          </a:p>
          <a:p>
            <a:pPr algn="just" fontAlgn="base"/>
            <a:r>
              <a:rPr lang="en-US" i="1" dirty="0"/>
              <a:t>Rough Cut</a:t>
            </a:r>
            <a:r>
              <a:rPr lang="en-US" dirty="0"/>
              <a:t> starts trimming the first assembly into an overall first draft.</a:t>
            </a:r>
          </a:p>
          <a:p>
            <a:pPr algn="just" fontAlgn="base"/>
            <a:r>
              <a:rPr lang="en-US" i="1" dirty="0"/>
              <a:t>Fine Cut</a:t>
            </a:r>
            <a:r>
              <a:rPr lang="en-US" dirty="0"/>
              <a:t> goes deeper into refining individual frames and each cut between shots.</a:t>
            </a:r>
          </a:p>
          <a:p>
            <a:pPr algn="just" fontAlgn="base"/>
            <a:r>
              <a:rPr lang="en-US" i="1" dirty="0"/>
              <a:t>Final Cut</a:t>
            </a:r>
            <a:r>
              <a:rPr lang="en-US" dirty="0"/>
              <a:t> is the fine cut with color grading, sound, and VFX, </a:t>
            </a:r>
            <a:r>
              <a:rPr lang="en-US" dirty="0" err="1"/>
              <a:t>etc</a:t>
            </a:r>
            <a:r>
              <a:rPr lang="en-US" dirty="0"/>
              <a:t>, all added.</a:t>
            </a:r>
          </a:p>
          <a:p>
            <a:pPr algn="just"/>
            <a:r>
              <a:rPr lang="en-US" dirty="0"/>
              <a:t>Working digitally makes this process easier with great software available. </a:t>
            </a:r>
            <a:r>
              <a:rPr lang="en-US" dirty="0" err="1"/>
              <a:t>HitFilm</a:t>
            </a:r>
            <a:r>
              <a:rPr lang="en-US" dirty="0"/>
              <a:t> Express is a free video editing software with essential features for editors:</a:t>
            </a:r>
          </a:p>
          <a:p>
            <a:pPr algn="just" fontAlgn="base"/>
            <a:r>
              <a:rPr lang="en-US" dirty="0"/>
              <a:t>Timeline supports unlimited video and audio tracks.</a:t>
            </a:r>
          </a:p>
          <a:p>
            <a:pPr algn="just" fontAlgn="base"/>
            <a:r>
              <a:rPr lang="en-US" dirty="0"/>
              <a:t>Adaptive Trimmer for faster, smarter, and sharper cuts.</a:t>
            </a:r>
          </a:p>
          <a:p>
            <a:pPr algn="just" fontAlgn="base"/>
            <a:r>
              <a:rPr lang="en-US" dirty="0"/>
              <a:t>4K export in professional formats</a:t>
            </a:r>
          </a:p>
          <a:p>
            <a:pPr algn="just" fontAlgn="base"/>
            <a:r>
              <a:rPr lang="en-US" dirty="0"/>
              <a:t>Transition effects including dissolves, fades, splits, and slides.</a:t>
            </a:r>
          </a:p>
        </p:txBody>
      </p:sp>
      <p:pic>
        <p:nvPicPr>
          <p:cNvPr id="5" name="Picture 4">
            <a:extLst>
              <a:ext uri="{FF2B5EF4-FFF2-40B4-BE49-F238E27FC236}">
                <a16:creationId xmlns:a16="http://schemas.microsoft.com/office/drawing/2014/main" id="{CE658C2B-07F5-4F64-A74A-5CCB04188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00" y="4581332"/>
            <a:ext cx="3070106" cy="2062064"/>
          </a:xfrm>
          <a:prstGeom prst="rect">
            <a:avLst/>
          </a:prstGeom>
        </p:spPr>
      </p:pic>
    </p:spTree>
    <p:extLst>
      <p:ext uri="{BB962C8B-B14F-4D97-AF65-F5344CB8AC3E}">
        <p14:creationId xmlns:p14="http://schemas.microsoft.com/office/powerpoint/2010/main" val="256846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A04C-F27F-4E0B-B618-E64956773ABB}"/>
              </a:ext>
            </a:extLst>
          </p:cNvPr>
          <p:cNvSpPr>
            <a:spLocks noGrp="1"/>
          </p:cNvSpPr>
          <p:nvPr>
            <p:ph type="title"/>
          </p:nvPr>
        </p:nvSpPr>
        <p:spPr/>
        <p:txBody>
          <a:bodyPr/>
          <a:lstStyle/>
          <a:p>
            <a:r>
              <a:rPr lang="en-US" b="1" dirty="0"/>
              <a:t>Step 11 – Sound design</a:t>
            </a:r>
            <a:br>
              <a:rPr lang="en-US" b="1" dirty="0"/>
            </a:br>
            <a:endParaRPr lang="en-US" dirty="0"/>
          </a:p>
        </p:txBody>
      </p:sp>
      <p:sp>
        <p:nvSpPr>
          <p:cNvPr id="3" name="Content Placeholder 2">
            <a:extLst>
              <a:ext uri="{FF2B5EF4-FFF2-40B4-BE49-F238E27FC236}">
                <a16:creationId xmlns:a16="http://schemas.microsoft.com/office/drawing/2014/main" id="{2F7FC76E-726B-4513-92B3-21D95717248F}"/>
              </a:ext>
            </a:extLst>
          </p:cNvPr>
          <p:cNvSpPr>
            <a:spLocks noGrp="1"/>
          </p:cNvSpPr>
          <p:nvPr>
            <p:ph idx="1"/>
          </p:nvPr>
        </p:nvSpPr>
        <p:spPr>
          <a:xfrm>
            <a:off x="3869268" y="864108"/>
            <a:ext cx="7654038" cy="5228782"/>
          </a:xfrm>
        </p:spPr>
        <p:txBody>
          <a:bodyPr>
            <a:normAutofit lnSpcReduction="10000"/>
          </a:bodyPr>
          <a:lstStyle/>
          <a:p>
            <a:pPr algn="just"/>
            <a:r>
              <a:rPr lang="en-US" dirty="0"/>
              <a:t>This step is typically about the creation of additional sounds not recorded on set. Sound design typically includes adding extra sound effects including ‘diegetic sounds’ (sounds that exist in the scene) or ‘non-diegetic sounds’ (sounds that are used for emphasis or to aid in telling the story) to create a ‘soundscape’ that helps build an immersive atmosphere around your visuals. Sound design is basically any audio used that isn’t music or dialogue.</a:t>
            </a:r>
          </a:p>
          <a:p>
            <a:pPr algn="just"/>
            <a:r>
              <a:rPr lang="en-US" dirty="0"/>
              <a:t>How you use, edit, and mix these elements can have a big impact. Sound can “bridge” together scene transitions, build tension, or deliver narrative cues.</a:t>
            </a:r>
          </a:p>
          <a:p>
            <a:pPr algn="just"/>
            <a:r>
              <a:rPr lang="en-US" i="1" dirty="0"/>
              <a:t>Tip: Treat film sound and music as a character or storytelling device.</a:t>
            </a:r>
            <a:endParaRPr lang="en-US" dirty="0"/>
          </a:p>
          <a:p>
            <a:pPr algn="just"/>
            <a:r>
              <a:rPr lang="en-US" dirty="0"/>
              <a:t>While it’s always best to create your own sounds, there are helpful resources. Libraries such as Epidemic Sound or BOOM Library offer royalty-free music and SFX assets. You can also get plenty of free sound effects at freesound.org.</a:t>
            </a:r>
          </a:p>
          <a:p>
            <a:pPr algn="just"/>
            <a:r>
              <a:rPr lang="en-US" b="1" dirty="0"/>
              <a:t>Be mindful that using any audible commercial music is subject to costly permission to avoid licensing issues. </a:t>
            </a:r>
            <a:r>
              <a:rPr lang="en-US" dirty="0"/>
              <a:t> </a:t>
            </a:r>
          </a:p>
        </p:txBody>
      </p:sp>
      <p:pic>
        <p:nvPicPr>
          <p:cNvPr id="5" name="Picture 4">
            <a:extLst>
              <a:ext uri="{FF2B5EF4-FFF2-40B4-BE49-F238E27FC236}">
                <a16:creationId xmlns:a16="http://schemas.microsoft.com/office/drawing/2014/main" id="{BAB24455-BADF-458C-8987-A2122F77B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0" y="4488023"/>
            <a:ext cx="3172408" cy="2136712"/>
          </a:xfrm>
          <a:prstGeom prst="rect">
            <a:avLst/>
          </a:prstGeom>
        </p:spPr>
      </p:pic>
    </p:spTree>
    <p:extLst>
      <p:ext uri="{BB962C8B-B14F-4D97-AF65-F5344CB8AC3E}">
        <p14:creationId xmlns:p14="http://schemas.microsoft.com/office/powerpoint/2010/main" val="264156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F940-F02F-49E0-B69B-2AF4537663DB}"/>
              </a:ext>
            </a:extLst>
          </p:cNvPr>
          <p:cNvSpPr>
            <a:spLocks noGrp="1"/>
          </p:cNvSpPr>
          <p:nvPr>
            <p:ph type="title"/>
          </p:nvPr>
        </p:nvSpPr>
        <p:spPr/>
        <p:txBody>
          <a:bodyPr/>
          <a:lstStyle/>
          <a:p>
            <a:r>
              <a:rPr lang="en-US" b="1" dirty="0"/>
              <a:t>Step 12 – Color correction</a:t>
            </a:r>
            <a:br>
              <a:rPr lang="en-US" b="1" dirty="0"/>
            </a:br>
            <a:endParaRPr lang="en-US" dirty="0"/>
          </a:p>
        </p:txBody>
      </p:sp>
      <p:sp>
        <p:nvSpPr>
          <p:cNvPr id="3" name="Content Placeholder 2">
            <a:extLst>
              <a:ext uri="{FF2B5EF4-FFF2-40B4-BE49-F238E27FC236}">
                <a16:creationId xmlns:a16="http://schemas.microsoft.com/office/drawing/2014/main" id="{C6CD740F-CF0C-4A5C-9931-D85D8045C71F}"/>
              </a:ext>
            </a:extLst>
          </p:cNvPr>
          <p:cNvSpPr>
            <a:spLocks noGrp="1"/>
          </p:cNvSpPr>
          <p:nvPr>
            <p:ph idx="1"/>
          </p:nvPr>
        </p:nvSpPr>
        <p:spPr>
          <a:xfrm>
            <a:off x="3648269" y="864108"/>
            <a:ext cx="8042987" cy="5415394"/>
          </a:xfrm>
        </p:spPr>
        <p:txBody>
          <a:bodyPr>
            <a:normAutofit/>
          </a:bodyPr>
          <a:lstStyle/>
          <a:p>
            <a:pPr algn="just"/>
            <a:r>
              <a:rPr lang="en-US" dirty="0"/>
              <a:t>Not to be confused with color grading (which is more creative and we’ll cover later on), color correction is the process of adjusting the colors in your footage to make it look more ‘true-to-life’.</a:t>
            </a:r>
          </a:p>
          <a:p>
            <a:pPr algn="just"/>
            <a:r>
              <a:rPr lang="en-US" dirty="0"/>
              <a:t>When color correcting footage, we just want to make sure that everything is exposed correctly, there are no weird color casts, and that skin tones and other colors in the scene look accurate.</a:t>
            </a:r>
          </a:p>
          <a:p>
            <a:pPr algn="just"/>
            <a:r>
              <a:rPr lang="en-US" dirty="0"/>
              <a:t>One of the most important (and most challenging) parts of color correction is getting realistic skin tones – luckily we have an article covering how to do just that which you can read here.</a:t>
            </a:r>
          </a:p>
          <a:p>
            <a:pPr algn="just"/>
            <a:r>
              <a:rPr lang="en-US" dirty="0"/>
              <a:t>Another important thing about color grading is that you color match all of your shots – especially if they were shot in the same location – because color inconsistency can shatter the impressiveness of your film.</a:t>
            </a:r>
          </a:p>
          <a:p>
            <a:pPr algn="just"/>
            <a:r>
              <a:rPr lang="en-US" dirty="0"/>
              <a:t>Color correction is carried out before visual effects but after editing in the film production process. This is because the VFX artist can create more realistic visuals when they have an authentic starting point, and a colorist only wants to have to spend time correcting the footage that will actually get used.</a:t>
            </a:r>
          </a:p>
        </p:txBody>
      </p:sp>
      <p:pic>
        <p:nvPicPr>
          <p:cNvPr id="5" name="Picture 4">
            <a:extLst>
              <a:ext uri="{FF2B5EF4-FFF2-40B4-BE49-F238E27FC236}">
                <a16:creationId xmlns:a16="http://schemas.microsoft.com/office/drawing/2014/main" id="{2FE535AE-5669-4B65-B353-F8793CEB8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27" y="4739952"/>
            <a:ext cx="3068734" cy="1940766"/>
          </a:xfrm>
          <a:prstGeom prst="rect">
            <a:avLst/>
          </a:prstGeom>
        </p:spPr>
      </p:pic>
    </p:spTree>
    <p:extLst>
      <p:ext uri="{BB962C8B-B14F-4D97-AF65-F5344CB8AC3E}">
        <p14:creationId xmlns:p14="http://schemas.microsoft.com/office/powerpoint/2010/main" val="297274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46DA-DA52-4A8C-AD42-03E1BAA4D04E}"/>
              </a:ext>
            </a:extLst>
          </p:cNvPr>
          <p:cNvSpPr>
            <a:spLocks noGrp="1"/>
          </p:cNvSpPr>
          <p:nvPr>
            <p:ph type="title"/>
          </p:nvPr>
        </p:nvSpPr>
        <p:spPr/>
        <p:txBody>
          <a:bodyPr/>
          <a:lstStyle/>
          <a:p>
            <a:r>
              <a:rPr lang="en-US" b="1" dirty="0"/>
              <a:t>Step 14 – Visual effects</a:t>
            </a:r>
            <a:br>
              <a:rPr lang="en-US" b="1" dirty="0"/>
            </a:br>
            <a:endParaRPr lang="en-US" dirty="0"/>
          </a:p>
        </p:txBody>
      </p:sp>
      <p:sp>
        <p:nvSpPr>
          <p:cNvPr id="3" name="Content Placeholder 2">
            <a:extLst>
              <a:ext uri="{FF2B5EF4-FFF2-40B4-BE49-F238E27FC236}">
                <a16:creationId xmlns:a16="http://schemas.microsoft.com/office/drawing/2014/main" id="{FBC44761-2585-4ED5-A6EC-E4DD55B98352}"/>
              </a:ext>
            </a:extLst>
          </p:cNvPr>
          <p:cNvSpPr>
            <a:spLocks noGrp="1"/>
          </p:cNvSpPr>
          <p:nvPr>
            <p:ph idx="1"/>
          </p:nvPr>
        </p:nvSpPr>
        <p:spPr>
          <a:xfrm>
            <a:off x="3869268" y="864108"/>
            <a:ext cx="7315200" cy="5350080"/>
          </a:xfrm>
        </p:spPr>
        <p:txBody>
          <a:bodyPr/>
          <a:lstStyle/>
          <a:p>
            <a:pPr algn="just"/>
            <a:r>
              <a:rPr lang="en-US" dirty="0"/>
              <a:t>Visual effects or ‘VFX’ is the adding of images to the film that were impossible or impractical to shoot in the production stage.</a:t>
            </a:r>
          </a:p>
          <a:p>
            <a:pPr algn="just"/>
            <a:r>
              <a:rPr lang="en-US" dirty="0"/>
              <a:t>VFX artists use software to add or remove objects, people, places, and… fireballs. The goal is to make these CG elements look as realistic and believable within VFX shots, or sometimes just to fix something that went wrong on-set</a:t>
            </a:r>
          </a:p>
          <a:p>
            <a:pPr algn="just"/>
            <a:r>
              <a:rPr lang="en-US" dirty="0"/>
              <a:t>However, there’s great VFX software for beginners available on the market. </a:t>
            </a:r>
          </a:p>
          <a:p>
            <a:pPr algn="just"/>
            <a:r>
              <a:rPr lang="en-US" i="1" dirty="0"/>
              <a:t>Tip: </a:t>
            </a:r>
            <a:r>
              <a:rPr lang="en-US" i="1" dirty="0" err="1"/>
              <a:t>CamTrackAR</a:t>
            </a:r>
            <a:r>
              <a:rPr lang="en-US" i="1" dirty="0"/>
              <a:t> can be used to frame, track, and preview VFX shots during filming.</a:t>
            </a:r>
            <a:endParaRPr lang="en-US" dirty="0"/>
          </a:p>
        </p:txBody>
      </p:sp>
      <p:pic>
        <p:nvPicPr>
          <p:cNvPr id="5" name="Picture 4">
            <a:extLst>
              <a:ext uri="{FF2B5EF4-FFF2-40B4-BE49-F238E27FC236}">
                <a16:creationId xmlns:a16="http://schemas.microsoft.com/office/drawing/2014/main" id="{321502ED-C8DF-4282-969A-748F23D5A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1" y="4599992"/>
            <a:ext cx="3101370" cy="2080725"/>
          </a:xfrm>
          <a:prstGeom prst="rect">
            <a:avLst/>
          </a:prstGeom>
        </p:spPr>
      </p:pic>
    </p:spTree>
    <p:extLst>
      <p:ext uri="{BB962C8B-B14F-4D97-AF65-F5344CB8AC3E}">
        <p14:creationId xmlns:p14="http://schemas.microsoft.com/office/powerpoint/2010/main" val="61054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B0BF-7572-46AA-9E5A-C6F8CE28C0F1}"/>
              </a:ext>
            </a:extLst>
          </p:cNvPr>
          <p:cNvSpPr>
            <a:spLocks noGrp="1"/>
          </p:cNvSpPr>
          <p:nvPr>
            <p:ph type="title"/>
          </p:nvPr>
        </p:nvSpPr>
        <p:spPr/>
        <p:txBody>
          <a:bodyPr/>
          <a:lstStyle/>
          <a:p>
            <a:r>
              <a:rPr lang="en-US" b="1" dirty="0"/>
              <a:t>Step 15 – Sound mixing</a:t>
            </a:r>
            <a:br>
              <a:rPr lang="en-US" b="1" dirty="0"/>
            </a:br>
            <a:endParaRPr lang="en-US" dirty="0"/>
          </a:p>
        </p:txBody>
      </p:sp>
      <p:sp>
        <p:nvSpPr>
          <p:cNvPr id="3" name="Content Placeholder 2">
            <a:extLst>
              <a:ext uri="{FF2B5EF4-FFF2-40B4-BE49-F238E27FC236}">
                <a16:creationId xmlns:a16="http://schemas.microsoft.com/office/drawing/2014/main" id="{5F71A31A-C449-42A7-A7C7-D5BDA2442861}"/>
              </a:ext>
            </a:extLst>
          </p:cNvPr>
          <p:cNvSpPr>
            <a:spLocks noGrp="1"/>
          </p:cNvSpPr>
          <p:nvPr>
            <p:ph idx="1"/>
          </p:nvPr>
        </p:nvSpPr>
        <p:spPr>
          <a:xfrm>
            <a:off x="3648269" y="864108"/>
            <a:ext cx="8014995" cy="5120640"/>
          </a:xfrm>
        </p:spPr>
        <p:txBody>
          <a:bodyPr>
            <a:normAutofit fontScale="92500" lnSpcReduction="20000"/>
          </a:bodyPr>
          <a:lstStyle/>
          <a:p>
            <a:pPr algn="just"/>
            <a:r>
              <a:rPr lang="en-US" dirty="0"/>
              <a:t>Sound mixing ensures every audio element within a film’s soundtrack is correctly balanced.</a:t>
            </a:r>
          </a:p>
          <a:p>
            <a:pPr algn="just"/>
            <a:r>
              <a:rPr lang="en-US" dirty="0"/>
              <a:t>The primary goal is to set the volume levels to achieve clarity. Audio processing techniques like equalization (EQ), panning, and compression are then used to achieve a crystal clear ‘mix’. Sound mixing artists might also use effects like reverb or delay to help define the environment and make everything sound as though it was recorded together in one space. </a:t>
            </a:r>
          </a:p>
          <a:p>
            <a:pPr algn="just"/>
            <a:r>
              <a:rPr lang="en-US" dirty="0"/>
              <a:t>Depending on the amount of recorded sound, this part of the film production process can be lengthy. A short film of 30-40 minutes long could require as much as 150-300 hours of sound mixing work. Here’s a great article on sound mixing best practices.</a:t>
            </a:r>
          </a:p>
          <a:p>
            <a:pPr algn="just"/>
            <a:r>
              <a:rPr lang="en-US" dirty="0"/>
              <a:t>You should also be aware of gain staging throughout the sound production process. This will make sure you’re achieving the best possible audio, and avoiding any unwanted distortion, or loud background hiss or noise.</a:t>
            </a:r>
          </a:p>
          <a:p>
            <a:pPr algn="just"/>
            <a:r>
              <a:rPr lang="en-US" dirty="0"/>
              <a:t>3 techniques for good film sound mixing:</a:t>
            </a:r>
          </a:p>
          <a:p>
            <a:pPr algn="just" fontAlgn="base"/>
            <a:r>
              <a:rPr lang="en-US" dirty="0"/>
              <a:t>Monitor the mix using a good pair of headphones or studio speakers.</a:t>
            </a:r>
          </a:p>
          <a:p>
            <a:pPr algn="just" fontAlgn="base"/>
            <a:r>
              <a:rPr lang="en-US" dirty="0"/>
              <a:t>Listen to how rough mixes sound across different devices.</a:t>
            </a:r>
          </a:p>
          <a:p>
            <a:pPr algn="just" fontAlgn="base"/>
            <a:r>
              <a:rPr lang="en-US" dirty="0"/>
              <a:t>Use audio mixer meter to set loudness.</a:t>
            </a:r>
          </a:p>
        </p:txBody>
      </p:sp>
      <p:pic>
        <p:nvPicPr>
          <p:cNvPr id="5" name="Picture 4">
            <a:extLst>
              <a:ext uri="{FF2B5EF4-FFF2-40B4-BE49-F238E27FC236}">
                <a16:creationId xmlns:a16="http://schemas.microsoft.com/office/drawing/2014/main" id="{492460F3-72B9-423E-9FE4-642CF4E24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37" y="4655976"/>
            <a:ext cx="3221245" cy="1975019"/>
          </a:xfrm>
          <a:prstGeom prst="rect">
            <a:avLst/>
          </a:prstGeom>
        </p:spPr>
      </p:pic>
    </p:spTree>
    <p:extLst>
      <p:ext uri="{BB962C8B-B14F-4D97-AF65-F5344CB8AC3E}">
        <p14:creationId xmlns:p14="http://schemas.microsoft.com/office/powerpoint/2010/main" val="285224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6CBF-C706-4C24-93C8-727E50A053D7}"/>
              </a:ext>
            </a:extLst>
          </p:cNvPr>
          <p:cNvSpPr>
            <a:spLocks noGrp="1"/>
          </p:cNvSpPr>
          <p:nvPr>
            <p:ph type="title"/>
          </p:nvPr>
        </p:nvSpPr>
        <p:spPr/>
        <p:txBody>
          <a:bodyPr/>
          <a:lstStyle/>
          <a:p>
            <a:r>
              <a:rPr lang="en-US" b="1" dirty="0"/>
              <a:t>The film making process: Step-by-step</a:t>
            </a:r>
            <a:br>
              <a:rPr lang="en-US" b="1" dirty="0"/>
            </a:br>
            <a:endParaRPr lang="en-US" dirty="0"/>
          </a:p>
        </p:txBody>
      </p:sp>
      <p:sp>
        <p:nvSpPr>
          <p:cNvPr id="3" name="Content Placeholder 2">
            <a:extLst>
              <a:ext uri="{FF2B5EF4-FFF2-40B4-BE49-F238E27FC236}">
                <a16:creationId xmlns:a16="http://schemas.microsoft.com/office/drawing/2014/main" id="{C5B53859-B4A4-424C-9487-C99457A953CA}"/>
              </a:ext>
            </a:extLst>
          </p:cNvPr>
          <p:cNvSpPr>
            <a:spLocks noGrp="1"/>
          </p:cNvSpPr>
          <p:nvPr>
            <p:ph idx="1"/>
          </p:nvPr>
        </p:nvSpPr>
        <p:spPr>
          <a:xfrm>
            <a:off x="3704253" y="1123837"/>
            <a:ext cx="7958386" cy="4601183"/>
          </a:xfrm>
        </p:spPr>
        <p:txBody>
          <a:bodyPr/>
          <a:lstStyle/>
          <a:p>
            <a:pPr algn="just"/>
            <a:r>
              <a:rPr lang="en-US" dirty="0"/>
              <a:t>The film production process, like most creative art forms, is known to be organized chaos. Projects of any scale or budget can be derailed by failing to follow the best process.</a:t>
            </a:r>
          </a:p>
          <a:p>
            <a:pPr algn="just"/>
            <a:r>
              <a:rPr lang="en-US" dirty="0"/>
              <a:t>Classic movies are made by taking a good idea from plan to development and beyond in a structured way.</a:t>
            </a:r>
          </a:p>
          <a:p>
            <a:pPr algn="just"/>
            <a:r>
              <a:rPr lang="en-US" dirty="0"/>
              <a:t>With a good knowledge of the film production process, your own effort can be a success story too. From pre-production all the way to promotion of the final film, this guide explains the production stages with practical filmmaking tips and resources.</a:t>
            </a:r>
          </a:p>
          <a:p>
            <a:endParaRPr lang="en-US" dirty="0"/>
          </a:p>
        </p:txBody>
      </p:sp>
      <p:pic>
        <p:nvPicPr>
          <p:cNvPr id="5" name="Picture 4">
            <a:extLst>
              <a:ext uri="{FF2B5EF4-FFF2-40B4-BE49-F238E27FC236}">
                <a16:creationId xmlns:a16="http://schemas.microsoft.com/office/drawing/2014/main" id="{0831DD3A-575C-4D5D-9134-6DB10E30D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0" y="4777085"/>
            <a:ext cx="3228240" cy="1810327"/>
          </a:xfrm>
          <a:prstGeom prst="rect">
            <a:avLst/>
          </a:prstGeom>
        </p:spPr>
      </p:pic>
    </p:spTree>
    <p:extLst>
      <p:ext uri="{BB962C8B-B14F-4D97-AF65-F5344CB8AC3E}">
        <p14:creationId xmlns:p14="http://schemas.microsoft.com/office/powerpoint/2010/main" val="186906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9334-D6F6-41B5-B771-93D2B0DFE109}"/>
              </a:ext>
            </a:extLst>
          </p:cNvPr>
          <p:cNvSpPr>
            <a:spLocks noGrp="1"/>
          </p:cNvSpPr>
          <p:nvPr>
            <p:ph type="title"/>
          </p:nvPr>
        </p:nvSpPr>
        <p:spPr/>
        <p:txBody>
          <a:bodyPr/>
          <a:lstStyle/>
          <a:p>
            <a:r>
              <a:rPr lang="en-US" b="1" dirty="0"/>
              <a:t>Step 16 – Color grading</a:t>
            </a:r>
            <a:br>
              <a:rPr lang="en-US" b="1" dirty="0"/>
            </a:br>
            <a:endParaRPr lang="en-US" dirty="0"/>
          </a:p>
        </p:txBody>
      </p:sp>
      <p:sp>
        <p:nvSpPr>
          <p:cNvPr id="3" name="Content Placeholder 2">
            <a:extLst>
              <a:ext uri="{FF2B5EF4-FFF2-40B4-BE49-F238E27FC236}">
                <a16:creationId xmlns:a16="http://schemas.microsoft.com/office/drawing/2014/main" id="{07F6B34F-D589-47C5-9CC3-BF1208FB220D}"/>
              </a:ext>
            </a:extLst>
          </p:cNvPr>
          <p:cNvSpPr>
            <a:spLocks noGrp="1"/>
          </p:cNvSpPr>
          <p:nvPr>
            <p:ph idx="1"/>
          </p:nvPr>
        </p:nvSpPr>
        <p:spPr>
          <a:xfrm>
            <a:off x="3869268" y="864108"/>
            <a:ext cx="7588724" cy="5120640"/>
          </a:xfrm>
        </p:spPr>
        <p:txBody>
          <a:bodyPr/>
          <a:lstStyle/>
          <a:p>
            <a:pPr algn="just"/>
            <a:r>
              <a:rPr lang="en-US" dirty="0"/>
              <a:t>Color grading is often linked to color correction, but they are different. Color grading is more artistic and is used to style a film’s picture color in less natural and more intentional ways.</a:t>
            </a:r>
          </a:p>
          <a:p>
            <a:pPr algn="just"/>
            <a:r>
              <a:rPr lang="en-US" dirty="0"/>
              <a:t>Every frame can be re-tinted digitally using certain palettes or filters. This can suggest mood, atmosphere, and often a sense of time.</a:t>
            </a:r>
          </a:p>
          <a:p>
            <a:pPr algn="just"/>
            <a:r>
              <a:rPr lang="en-US" dirty="0"/>
              <a:t>It helps here with 32-bit color grading features at any resolution.</a:t>
            </a:r>
          </a:p>
          <a:p>
            <a:pPr algn="just" fontAlgn="base"/>
            <a:r>
              <a:rPr lang="en-US" dirty="0"/>
              <a:t>Apply custom color across the whole or part of a frame.</a:t>
            </a:r>
          </a:p>
          <a:p>
            <a:pPr algn="just" fontAlgn="base"/>
            <a:r>
              <a:rPr lang="en-US" dirty="0"/>
              <a:t>Use color wheels to select the best possible hues.  </a:t>
            </a:r>
          </a:p>
          <a:p>
            <a:pPr algn="just" fontAlgn="base"/>
            <a:r>
              <a:rPr lang="en-US" dirty="0"/>
              <a:t>Grade footage up to 8K UHD.</a:t>
            </a:r>
          </a:p>
          <a:p>
            <a:pPr algn="just" fontAlgn="base"/>
            <a:r>
              <a:rPr lang="en-US" dirty="0"/>
              <a:t>Pick from a library of color grading presets.</a:t>
            </a:r>
          </a:p>
        </p:txBody>
      </p:sp>
      <p:pic>
        <p:nvPicPr>
          <p:cNvPr id="5" name="Picture 4">
            <a:extLst>
              <a:ext uri="{FF2B5EF4-FFF2-40B4-BE49-F238E27FC236}">
                <a16:creationId xmlns:a16="http://schemas.microsoft.com/office/drawing/2014/main" id="{41D5306C-4CF6-4FC2-AE2D-C045EC62C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2" y="4637314"/>
            <a:ext cx="3023119" cy="1978089"/>
          </a:xfrm>
          <a:prstGeom prst="rect">
            <a:avLst/>
          </a:prstGeom>
        </p:spPr>
      </p:pic>
    </p:spTree>
    <p:extLst>
      <p:ext uri="{BB962C8B-B14F-4D97-AF65-F5344CB8AC3E}">
        <p14:creationId xmlns:p14="http://schemas.microsoft.com/office/powerpoint/2010/main" val="334524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1D37-5D32-43A0-811D-48E3A03C255D}"/>
              </a:ext>
            </a:extLst>
          </p:cNvPr>
          <p:cNvSpPr>
            <a:spLocks noGrp="1"/>
          </p:cNvSpPr>
          <p:nvPr>
            <p:ph type="title"/>
          </p:nvPr>
        </p:nvSpPr>
        <p:spPr/>
        <p:txBody>
          <a:bodyPr/>
          <a:lstStyle/>
          <a:p>
            <a:r>
              <a:rPr lang="en-US" b="1" dirty="0"/>
              <a:t>Distribution and promotion</a:t>
            </a:r>
            <a:br>
              <a:rPr lang="en-US" b="1" dirty="0"/>
            </a:br>
            <a:endParaRPr lang="en-US" dirty="0"/>
          </a:p>
        </p:txBody>
      </p:sp>
      <p:sp>
        <p:nvSpPr>
          <p:cNvPr id="3" name="Content Placeholder 2">
            <a:extLst>
              <a:ext uri="{FF2B5EF4-FFF2-40B4-BE49-F238E27FC236}">
                <a16:creationId xmlns:a16="http://schemas.microsoft.com/office/drawing/2014/main" id="{1AF6BD3D-D74E-4714-A913-F000495619B3}"/>
              </a:ext>
            </a:extLst>
          </p:cNvPr>
          <p:cNvSpPr>
            <a:spLocks noGrp="1"/>
          </p:cNvSpPr>
          <p:nvPr>
            <p:ph idx="1"/>
          </p:nvPr>
        </p:nvSpPr>
        <p:spPr/>
        <p:txBody>
          <a:bodyPr/>
          <a:lstStyle/>
          <a:p>
            <a:pPr algn="just"/>
            <a:r>
              <a:rPr lang="en-US" dirty="0"/>
              <a:t>With the film ready to go, it’s time for release. Distribution is about how and where the finished product gets screened. The ways in which the audience hears about it is promotion.</a:t>
            </a:r>
          </a:p>
          <a:p>
            <a:pPr marL="0" indent="0">
              <a:buNone/>
            </a:pPr>
            <a:endParaRPr lang="en-US" dirty="0"/>
          </a:p>
        </p:txBody>
      </p:sp>
    </p:spTree>
    <p:extLst>
      <p:ext uri="{BB962C8B-B14F-4D97-AF65-F5344CB8AC3E}">
        <p14:creationId xmlns:p14="http://schemas.microsoft.com/office/powerpoint/2010/main" val="31156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7F52-2B9B-40C9-B60A-596A07160966}"/>
              </a:ext>
            </a:extLst>
          </p:cNvPr>
          <p:cNvSpPr>
            <a:spLocks noGrp="1"/>
          </p:cNvSpPr>
          <p:nvPr>
            <p:ph type="title"/>
          </p:nvPr>
        </p:nvSpPr>
        <p:spPr/>
        <p:txBody>
          <a:bodyPr/>
          <a:lstStyle/>
          <a:p>
            <a:r>
              <a:rPr lang="en-US" b="1" dirty="0"/>
              <a:t>Step 17 – Distribution</a:t>
            </a:r>
            <a:br>
              <a:rPr lang="en-US" b="1" dirty="0"/>
            </a:br>
            <a:endParaRPr lang="en-US" dirty="0"/>
          </a:p>
        </p:txBody>
      </p:sp>
      <p:sp>
        <p:nvSpPr>
          <p:cNvPr id="3" name="Content Placeholder 2">
            <a:extLst>
              <a:ext uri="{FF2B5EF4-FFF2-40B4-BE49-F238E27FC236}">
                <a16:creationId xmlns:a16="http://schemas.microsoft.com/office/drawing/2014/main" id="{A426B6CE-8E2D-4636-8519-8E5DAA15A430}"/>
              </a:ext>
            </a:extLst>
          </p:cNvPr>
          <p:cNvSpPr>
            <a:spLocks noGrp="1"/>
          </p:cNvSpPr>
          <p:nvPr>
            <p:ph idx="1"/>
          </p:nvPr>
        </p:nvSpPr>
        <p:spPr>
          <a:xfrm>
            <a:off x="3694922" y="864108"/>
            <a:ext cx="7819054" cy="5120640"/>
          </a:xfrm>
        </p:spPr>
        <p:txBody>
          <a:bodyPr/>
          <a:lstStyle/>
          <a:p>
            <a:pPr algn="just"/>
            <a:r>
              <a:rPr lang="en-US" dirty="0"/>
              <a:t>Finished films are marketed and shown by a film distributor. Separate from the film’s main production team, the distributor releases the film to the public.</a:t>
            </a:r>
          </a:p>
          <a:p>
            <a:pPr algn="just"/>
            <a:r>
              <a:rPr lang="en-US" dirty="0"/>
              <a:t>Disney, Warner Bros, Sony and Universal are four of the top film distributors in the trade. By working with theatres or even airlines, they set the release dates and run the advertising.</a:t>
            </a:r>
          </a:p>
          <a:p>
            <a:pPr algn="just"/>
            <a:r>
              <a:rPr lang="en-US" dirty="0"/>
              <a:t>Global film releases may also need extra work. Foreign language subtitles and regional age certification are often handled by the distributor too.</a:t>
            </a:r>
          </a:p>
          <a:p>
            <a:pPr algn="just"/>
            <a:r>
              <a:rPr lang="en-US" dirty="0"/>
              <a:t>Film distribution is changing, however. The rise of streaming TV platforms like Netflix, Amazon, and Disney+ offer new ways to premiere movies.</a:t>
            </a:r>
          </a:p>
          <a:p>
            <a:pPr algn="just"/>
            <a:r>
              <a:rPr lang="en-US" i="1" dirty="0"/>
              <a:t>Tip: Consider using online services and platforms such as YouTube or Vimeo to distribute your film.</a:t>
            </a:r>
            <a:endParaRPr lang="en-US" dirty="0"/>
          </a:p>
        </p:txBody>
      </p:sp>
      <p:pic>
        <p:nvPicPr>
          <p:cNvPr id="5" name="Picture 4">
            <a:extLst>
              <a:ext uri="{FF2B5EF4-FFF2-40B4-BE49-F238E27FC236}">
                <a16:creationId xmlns:a16="http://schemas.microsoft.com/office/drawing/2014/main" id="{E1CC67E8-3D21-4126-A19D-00E8CB68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24" y="4796437"/>
            <a:ext cx="3198843" cy="1875452"/>
          </a:xfrm>
          <a:prstGeom prst="rect">
            <a:avLst/>
          </a:prstGeom>
        </p:spPr>
      </p:pic>
    </p:spTree>
    <p:extLst>
      <p:ext uri="{BB962C8B-B14F-4D97-AF65-F5344CB8AC3E}">
        <p14:creationId xmlns:p14="http://schemas.microsoft.com/office/powerpoint/2010/main" val="342631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4A4D-7FA9-4854-82F7-6480297F59C3}"/>
              </a:ext>
            </a:extLst>
          </p:cNvPr>
          <p:cNvSpPr>
            <a:spLocks noGrp="1"/>
          </p:cNvSpPr>
          <p:nvPr>
            <p:ph type="title"/>
          </p:nvPr>
        </p:nvSpPr>
        <p:spPr/>
        <p:txBody>
          <a:bodyPr/>
          <a:lstStyle/>
          <a:p>
            <a:r>
              <a:rPr lang="en-US" b="1" dirty="0"/>
              <a:t>Step 18  – Promotion</a:t>
            </a:r>
            <a:br>
              <a:rPr lang="en-US" b="1" dirty="0"/>
            </a:br>
            <a:endParaRPr lang="en-US" dirty="0"/>
          </a:p>
        </p:txBody>
      </p:sp>
      <p:sp>
        <p:nvSpPr>
          <p:cNvPr id="3" name="Content Placeholder 2">
            <a:extLst>
              <a:ext uri="{FF2B5EF4-FFF2-40B4-BE49-F238E27FC236}">
                <a16:creationId xmlns:a16="http://schemas.microsoft.com/office/drawing/2014/main" id="{64A4125B-13B8-489D-8E8E-60FC8FC703A1}"/>
              </a:ext>
            </a:extLst>
          </p:cNvPr>
          <p:cNvSpPr>
            <a:spLocks noGrp="1"/>
          </p:cNvSpPr>
          <p:nvPr>
            <p:ph idx="1"/>
          </p:nvPr>
        </p:nvSpPr>
        <p:spPr>
          <a:xfrm>
            <a:off x="3620279" y="864108"/>
            <a:ext cx="8098970" cy="5098154"/>
          </a:xfrm>
        </p:spPr>
        <p:txBody>
          <a:bodyPr>
            <a:normAutofit fontScale="92500" lnSpcReduction="20000"/>
          </a:bodyPr>
          <a:lstStyle/>
          <a:p>
            <a:pPr algn="just"/>
            <a:r>
              <a:rPr lang="en-US" dirty="0"/>
              <a:t>Promoting a film is any work done to make people aware of it. This includes the marketing campaigns that are usually devised and run by the film’s distributor.</a:t>
            </a:r>
          </a:p>
          <a:p>
            <a:pPr algn="just"/>
            <a:r>
              <a:rPr lang="en-US" dirty="0"/>
              <a:t>However, most film promotion starts with a preview or trailer. These are in fact made by specialist agencies rather than the production team to achieve maximum impact. Shown in cinemas, on TV, and online, they play a central role in attracting audiences.</a:t>
            </a:r>
          </a:p>
          <a:p>
            <a:pPr algn="just"/>
            <a:r>
              <a:rPr lang="en-US" i="1" dirty="0"/>
              <a:t>Top techniques for making an effective film trailer:</a:t>
            </a:r>
            <a:endParaRPr lang="en-US" dirty="0"/>
          </a:p>
          <a:p>
            <a:pPr algn="just" fontAlgn="base"/>
            <a:r>
              <a:rPr lang="en-US" b="1" dirty="0"/>
              <a:t>Get shorty</a:t>
            </a:r>
            <a:r>
              <a:rPr lang="en-US" dirty="0"/>
              <a:t>. Cinema trailers average 1.5-2.5 minutes with TV spots 15-60 seconds.</a:t>
            </a:r>
          </a:p>
          <a:p>
            <a:pPr algn="just" fontAlgn="base"/>
            <a:r>
              <a:rPr lang="en-US" b="1" dirty="0"/>
              <a:t>Tantalize viewers</a:t>
            </a:r>
            <a:r>
              <a:rPr lang="en-US" dirty="0"/>
              <a:t>. Give glimpses of the most exciting scenes without spoiling plot.</a:t>
            </a:r>
          </a:p>
          <a:p>
            <a:pPr algn="just" fontAlgn="base"/>
            <a:r>
              <a:rPr lang="en-US" b="1" dirty="0"/>
              <a:t>Speak easy</a:t>
            </a:r>
            <a:r>
              <a:rPr lang="en-US" dirty="0"/>
              <a:t>. Try using a voice-over or text titles to explain things fast.  </a:t>
            </a:r>
          </a:p>
          <a:p>
            <a:pPr algn="just"/>
            <a:r>
              <a:rPr lang="en-US" dirty="0"/>
              <a:t>Film promotion today leans heavily on social media, like Facebook and Twitter. These still will link back to an official website or YouTube channel hosting the trailer.</a:t>
            </a:r>
          </a:p>
          <a:p>
            <a:pPr algn="just"/>
            <a:r>
              <a:rPr lang="en-US" i="1" dirty="0"/>
              <a:t>Tip: Think about using similar channels to freely spread the word about your own films.</a:t>
            </a:r>
            <a:endParaRPr lang="en-US" dirty="0"/>
          </a:p>
        </p:txBody>
      </p:sp>
      <p:pic>
        <p:nvPicPr>
          <p:cNvPr id="5" name="Picture 4">
            <a:extLst>
              <a:ext uri="{FF2B5EF4-FFF2-40B4-BE49-F238E27FC236}">
                <a16:creationId xmlns:a16="http://schemas.microsoft.com/office/drawing/2014/main" id="{BAFE3852-647D-4A5F-9A31-99470B88D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1" y="4767943"/>
            <a:ext cx="3163618" cy="1866122"/>
          </a:xfrm>
          <a:prstGeom prst="rect">
            <a:avLst/>
          </a:prstGeom>
        </p:spPr>
      </p:pic>
    </p:spTree>
    <p:extLst>
      <p:ext uri="{BB962C8B-B14F-4D97-AF65-F5344CB8AC3E}">
        <p14:creationId xmlns:p14="http://schemas.microsoft.com/office/powerpoint/2010/main" val="317309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B985-62BB-487A-8AAE-506EBCE51E79}"/>
              </a:ext>
            </a:extLst>
          </p:cNvPr>
          <p:cNvSpPr>
            <a:spLocks noGrp="1"/>
          </p:cNvSpPr>
          <p:nvPr>
            <p:ph type="title"/>
          </p:nvPr>
        </p:nvSpPr>
        <p:spPr/>
        <p:txBody>
          <a:bodyPr/>
          <a:lstStyle/>
          <a:p>
            <a:r>
              <a:rPr lang="en-US" b="1" dirty="0"/>
              <a:t>Pre-production</a:t>
            </a:r>
            <a:br>
              <a:rPr lang="en-US" b="1" dirty="0"/>
            </a:br>
            <a:endParaRPr lang="en-US" dirty="0"/>
          </a:p>
        </p:txBody>
      </p:sp>
      <p:sp>
        <p:nvSpPr>
          <p:cNvPr id="3" name="Content Placeholder 2">
            <a:extLst>
              <a:ext uri="{FF2B5EF4-FFF2-40B4-BE49-F238E27FC236}">
                <a16:creationId xmlns:a16="http://schemas.microsoft.com/office/drawing/2014/main" id="{C3E5B94D-B838-45CE-A505-4BE90BD9E843}"/>
              </a:ext>
            </a:extLst>
          </p:cNvPr>
          <p:cNvSpPr>
            <a:spLocks noGrp="1"/>
          </p:cNvSpPr>
          <p:nvPr>
            <p:ph idx="1"/>
          </p:nvPr>
        </p:nvSpPr>
        <p:spPr/>
        <p:txBody>
          <a:bodyPr/>
          <a:lstStyle/>
          <a:p>
            <a:pPr algn="just"/>
            <a:r>
              <a:rPr lang="en-US" dirty="0"/>
              <a:t>The earliest phase in the film production process, pre-production is the preparation part. Planning your film happens here and sees an idea take shape alongside the organizing of how it will be shot.</a:t>
            </a:r>
          </a:p>
        </p:txBody>
      </p:sp>
    </p:spTree>
    <p:extLst>
      <p:ext uri="{BB962C8B-B14F-4D97-AF65-F5344CB8AC3E}">
        <p14:creationId xmlns:p14="http://schemas.microsoft.com/office/powerpoint/2010/main" val="112911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2C91-B8D6-4B8B-BD0D-B2E1D4AA3C61}"/>
              </a:ext>
            </a:extLst>
          </p:cNvPr>
          <p:cNvSpPr>
            <a:spLocks noGrp="1"/>
          </p:cNvSpPr>
          <p:nvPr>
            <p:ph type="title"/>
          </p:nvPr>
        </p:nvSpPr>
        <p:spPr/>
        <p:txBody>
          <a:bodyPr/>
          <a:lstStyle/>
          <a:p>
            <a:r>
              <a:rPr lang="en-US" b="1" dirty="0"/>
              <a:t>Step 1 – Concept and idea generation</a:t>
            </a:r>
            <a:br>
              <a:rPr lang="en-US" b="1" dirty="0"/>
            </a:br>
            <a:endParaRPr lang="en-US" dirty="0"/>
          </a:p>
        </p:txBody>
      </p:sp>
      <p:sp>
        <p:nvSpPr>
          <p:cNvPr id="3" name="Content Placeholder 2">
            <a:extLst>
              <a:ext uri="{FF2B5EF4-FFF2-40B4-BE49-F238E27FC236}">
                <a16:creationId xmlns:a16="http://schemas.microsoft.com/office/drawing/2014/main" id="{99FF11ED-06DD-4EE2-B6F3-6F8AB22EB383}"/>
              </a:ext>
            </a:extLst>
          </p:cNvPr>
          <p:cNvSpPr>
            <a:spLocks noGrp="1"/>
          </p:cNvSpPr>
          <p:nvPr>
            <p:ph idx="1"/>
          </p:nvPr>
        </p:nvSpPr>
        <p:spPr>
          <a:xfrm>
            <a:off x="3200401" y="983235"/>
            <a:ext cx="8596668" cy="5650830"/>
          </a:xfrm>
        </p:spPr>
        <p:txBody>
          <a:bodyPr>
            <a:normAutofit/>
          </a:bodyPr>
          <a:lstStyle/>
          <a:p>
            <a:pPr algn="just"/>
            <a:r>
              <a:rPr lang="en-US" dirty="0"/>
              <a:t>A film concept is the very basic thought of what it can be. It’s the spark of a story or situation and the central characters you will follow.</a:t>
            </a:r>
          </a:p>
          <a:p>
            <a:pPr algn="just"/>
            <a:r>
              <a:rPr lang="en-US" dirty="0"/>
              <a:t>This first, often vague, notion provides a creative jump-off for generating more ideas.</a:t>
            </a:r>
          </a:p>
          <a:p>
            <a:pPr algn="just"/>
            <a:r>
              <a:rPr lang="en-US" i="1" dirty="0"/>
              <a:t>Suggested questions a film concept might answer</a:t>
            </a:r>
            <a:r>
              <a:rPr lang="en-US" b="1" dirty="0"/>
              <a:t>:</a:t>
            </a:r>
            <a:endParaRPr lang="en-US" dirty="0"/>
          </a:p>
          <a:p>
            <a:pPr marL="0" indent="0" algn="just" fontAlgn="base">
              <a:buNone/>
            </a:pPr>
            <a:r>
              <a:rPr lang="en-US" dirty="0"/>
              <a:t>       Who is the main character?</a:t>
            </a:r>
          </a:p>
          <a:p>
            <a:pPr marL="0" indent="0" algn="just" fontAlgn="base">
              <a:buNone/>
            </a:pPr>
            <a:r>
              <a:rPr lang="en-US" dirty="0"/>
              <a:t>       What problem, predicament or journey will they face?  </a:t>
            </a:r>
          </a:p>
          <a:p>
            <a:pPr marL="0" indent="0" algn="just" fontAlgn="base">
              <a:buNone/>
            </a:pPr>
            <a:r>
              <a:rPr lang="en-US" dirty="0"/>
              <a:t>       Where and when will this take place?</a:t>
            </a:r>
          </a:p>
          <a:p>
            <a:pPr algn="just"/>
            <a:r>
              <a:rPr lang="en-US" dirty="0"/>
              <a:t>In movie-making, the high concept idea is preferable. If the film can be described simply and quickly then it’s easier to get people on board with the project.</a:t>
            </a:r>
          </a:p>
          <a:p>
            <a:pPr marL="0" indent="0">
              <a:buNone/>
            </a:pPr>
            <a:endParaRPr lang="en-US" dirty="0"/>
          </a:p>
        </p:txBody>
      </p:sp>
      <p:pic>
        <p:nvPicPr>
          <p:cNvPr id="5" name="Picture 4">
            <a:extLst>
              <a:ext uri="{FF2B5EF4-FFF2-40B4-BE49-F238E27FC236}">
                <a16:creationId xmlns:a16="http://schemas.microsoft.com/office/drawing/2014/main" id="{B8D66930-FD74-4DEA-92C2-97095DEBE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58612"/>
            <a:ext cx="3442996" cy="2006082"/>
          </a:xfrm>
          <a:prstGeom prst="rect">
            <a:avLst/>
          </a:prstGeom>
        </p:spPr>
      </p:pic>
    </p:spTree>
    <p:extLst>
      <p:ext uri="{BB962C8B-B14F-4D97-AF65-F5344CB8AC3E}">
        <p14:creationId xmlns:p14="http://schemas.microsoft.com/office/powerpoint/2010/main" val="399001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2552-F5FF-4459-BD6A-F1CCD9C46E39}"/>
              </a:ext>
            </a:extLst>
          </p:cNvPr>
          <p:cNvSpPr>
            <a:spLocks noGrp="1"/>
          </p:cNvSpPr>
          <p:nvPr>
            <p:ph type="title"/>
          </p:nvPr>
        </p:nvSpPr>
        <p:spPr/>
        <p:txBody>
          <a:bodyPr/>
          <a:lstStyle/>
          <a:p>
            <a:r>
              <a:rPr lang="en-US" b="1" dirty="0"/>
              <a:t>Step 2 – Budgeting</a:t>
            </a:r>
            <a:br>
              <a:rPr lang="en-US" b="1" dirty="0"/>
            </a:br>
            <a:endParaRPr lang="en-US" dirty="0"/>
          </a:p>
        </p:txBody>
      </p:sp>
      <p:sp>
        <p:nvSpPr>
          <p:cNvPr id="3" name="Content Placeholder 2">
            <a:extLst>
              <a:ext uri="{FF2B5EF4-FFF2-40B4-BE49-F238E27FC236}">
                <a16:creationId xmlns:a16="http://schemas.microsoft.com/office/drawing/2014/main" id="{A9AF1BA3-8B71-4992-A18E-ACCAD921F306}"/>
              </a:ext>
            </a:extLst>
          </p:cNvPr>
          <p:cNvSpPr>
            <a:spLocks noGrp="1"/>
          </p:cNvSpPr>
          <p:nvPr>
            <p:ph idx="1"/>
          </p:nvPr>
        </p:nvSpPr>
        <p:spPr>
          <a:xfrm>
            <a:off x="3470988" y="811763"/>
            <a:ext cx="8294914" cy="5948955"/>
          </a:xfrm>
        </p:spPr>
        <p:txBody>
          <a:bodyPr>
            <a:normAutofit/>
          </a:bodyPr>
          <a:lstStyle/>
          <a:p>
            <a:pPr algn="just"/>
            <a:r>
              <a:rPr lang="en-US" dirty="0"/>
              <a:t>To spend money on your film carefully, you make a budget. Decide a realistic limit on what you can afford early enough and track spending throughout the film production process.</a:t>
            </a:r>
          </a:p>
          <a:p>
            <a:pPr algn="just"/>
            <a:r>
              <a:rPr lang="en-US" dirty="0"/>
              <a:t>Think about the resources required and where costs are necessary. How much will you need to spend on purchasing or renting equipment? What will be the likely price in paying for people, props, and costumes, </a:t>
            </a:r>
            <a:r>
              <a:rPr lang="en-US" dirty="0" err="1"/>
              <a:t>etc</a:t>
            </a:r>
            <a:r>
              <a:rPr lang="en-US" dirty="0"/>
              <a:t>?</a:t>
            </a:r>
          </a:p>
          <a:p>
            <a:pPr algn="just"/>
            <a:r>
              <a:rPr lang="en-US" i="1" dirty="0"/>
              <a:t>Simple budgeting formula for financing a small film:</a:t>
            </a:r>
            <a:r>
              <a:rPr lang="en-US" dirty="0"/>
              <a:t> </a:t>
            </a:r>
          </a:p>
          <a:p>
            <a:pPr algn="just"/>
            <a:r>
              <a:rPr lang="en-US" b="1" dirty="0"/>
              <a:t>a)</a:t>
            </a:r>
            <a:r>
              <a:rPr lang="en-US" dirty="0"/>
              <a:t> Break your script into individual pages (</a:t>
            </a:r>
            <a:r>
              <a:rPr lang="en-US" i="1" dirty="0"/>
              <a:t>p</a:t>
            </a:r>
            <a:r>
              <a:rPr lang="en-US" dirty="0"/>
              <a:t>).</a:t>
            </a:r>
          </a:p>
          <a:p>
            <a:pPr algn="just"/>
            <a:r>
              <a:rPr lang="en-US" b="1" dirty="0"/>
              <a:t>b)</a:t>
            </a:r>
            <a:r>
              <a:rPr lang="en-US" dirty="0"/>
              <a:t> Small films might shoot 8 script pages per day (</a:t>
            </a:r>
            <a:r>
              <a:rPr lang="en-US" i="1" dirty="0"/>
              <a:t>d</a:t>
            </a:r>
            <a:r>
              <a:rPr lang="en-US" dirty="0"/>
              <a:t>), for example, so divide your total number of script pages by a realistic number (</a:t>
            </a:r>
            <a:r>
              <a:rPr lang="en-US" i="1" dirty="0"/>
              <a:t>p</a:t>
            </a:r>
            <a:r>
              <a:rPr lang="en-US" dirty="0"/>
              <a:t> ÷ </a:t>
            </a:r>
            <a:r>
              <a:rPr lang="en-US" i="1" dirty="0"/>
              <a:t>d</a:t>
            </a:r>
            <a:r>
              <a:rPr lang="en-US" dirty="0"/>
              <a:t>).</a:t>
            </a:r>
          </a:p>
          <a:p>
            <a:pPr algn="just"/>
            <a:r>
              <a:rPr lang="en-US" b="1" dirty="0"/>
              <a:t>c)</a:t>
            </a:r>
            <a:r>
              <a:rPr lang="en-US" dirty="0"/>
              <a:t> Calculate a reasonable daily cost (</a:t>
            </a:r>
            <a:r>
              <a:rPr lang="en-US" i="1" dirty="0"/>
              <a:t>c</a:t>
            </a:r>
            <a:r>
              <a:rPr lang="en-US" dirty="0"/>
              <a:t>) and multiply by </a:t>
            </a:r>
            <a:r>
              <a:rPr lang="en-US" b="1" dirty="0"/>
              <a:t>b</a:t>
            </a:r>
            <a:r>
              <a:rPr lang="en-US" dirty="0"/>
              <a:t>.</a:t>
            </a:r>
          </a:p>
          <a:p>
            <a:pPr algn="just"/>
            <a:r>
              <a:rPr lang="en-US" dirty="0"/>
              <a:t>For a more detailed film cost breakdown, consider using a template to record spending.</a:t>
            </a:r>
          </a:p>
          <a:p>
            <a:pPr algn="just"/>
            <a:r>
              <a:rPr lang="en-US" dirty="0"/>
              <a:t>When starting out, you may be able to do a full shoot very cheaply or even for nothing. Accept free help where you can and don’t let budgeting put you off your creative ideas.</a:t>
            </a:r>
          </a:p>
        </p:txBody>
      </p:sp>
      <p:pic>
        <p:nvPicPr>
          <p:cNvPr id="5" name="Picture 4">
            <a:extLst>
              <a:ext uri="{FF2B5EF4-FFF2-40B4-BE49-F238E27FC236}">
                <a16:creationId xmlns:a16="http://schemas.microsoft.com/office/drawing/2014/main" id="{F71A9CE7-1F2D-4F27-B64C-F89E151BE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9" y="4721290"/>
            <a:ext cx="3377682" cy="2039428"/>
          </a:xfrm>
          <a:prstGeom prst="rect">
            <a:avLst/>
          </a:prstGeom>
        </p:spPr>
      </p:pic>
    </p:spTree>
    <p:extLst>
      <p:ext uri="{BB962C8B-B14F-4D97-AF65-F5344CB8AC3E}">
        <p14:creationId xmlns:p14="http://schemas.microsoft.com/office/powerpoint/2010/main" val="42209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9F79-19D9-48E5-B138-898B5DD7E58E}"/>
              </a:ext>
            </a:extLst>
          </p:cNvPr>
          <p:cNvSpPr>
            <a:spLocks noGrp="1"/>
          </p:cNvSpPr>
          <p:nvPr>
            <p:ph type="title"/>
          </p:nvPr>
        </p:nvSpPr>
        <p:spPr/>
        <p:txBody>
          <a:bodyPr/>
          <a:lstStyle/>
          <a:p>
            <a:r>
              <a:rPr lang="en-US" b="1" dirty="0"/>
              <a:t>Step 3 – Idea development</a:t>
            </a:r>
            <a:br>
              <a:rPr lang="en-US" b="1" dirty="0"/>
            </a:br>
            <a:endParaRPr lang="en-US" dirty="0"/>
          </a:p>
        </p:txBody>
      </p:sp>
      <p:pic>
        <p:nvPicPr>
          <p:cNvPr id="5" name="Content Placeholder 4">
            <a:extLst>
              <a:ext uri="{FF2B5EF4-FFF2-40B4-BE49-F238E27FC236}">
                <a16:creationId xmlns:a16="http://schemas.microsoft.com/office/drawing/2014/main" id="{80A8B96B-E72F-4551-B8B6-A0E2EBB0DC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04048"/>
            <a:ext cx="3424335" cy="2360645"/>
          </a:xfrm>
        </p:spPr>
      </p:pic>
      <p:sp>
        <p:nvSpPr>
          <p:cNvPr id="6" name="Rectangle 5">
            <a:extLst>
              <a:ext uri="{FF2B5EF4-FFF2-40B4-BE49-F238E27FC236}">
                <a16:creationId xmlns:a16="http://schemas.microsoft.com/office/drawing/2014/main" id="{19F3ED2C-ABC2-4412-83B0-65CA956E8A3B}"/>
              </a:ext>
            </a:extLst>
          </p:cNvPr>
          <p:cNvSpPr/>
          <p:nvPr/>
        </p:nvSpPr>
        <p:spPr>
          <a:xfrm>
            <a:off x="3694922" y="2162871"/>
            <a:ext cx="7940351" cy="1477328"/>
          </a:xfrm>
          <a:prstGeom prst="rect">
            <a:avLst/>
          </a:prstGeom>
        </p:spPr>
        <p:txBody>
          <a:bodyPr wrap="square">
            <a:spAutoFit/>
          </a:bodyPr>
          <a:lstStyle/>
          <a:p>
            <a:pPr algn="just"/>
            <a:r>
              <a:rPr lang="en-US" dirty="0">
                <a:latin typeface="Inter"/>
              </a:rPr>
              <a:t>The development of film ideas is a repeatable step. It should happen throughout the film production process to refine the quality of your production along the way.</a:t>
            </a:r>
          </a:p>
          <a:p>
            <a:pPr algn="just"/>
            <a:r>
              <a:rPr lang="en-US" dirty="0">
                <a:latin typeface="Inter"/>
              </a:rPr>
              <a:t>At first, it’s about adding story details to the concept so you have something you can write and film. Brainstorming, alone or with other people, helps find new creative paths.</a:t>
            </a:r>
          </a:p>
        </p:txBody>
      </p:sp>
    </p:spTree>
    <p:extLst>
      <p:ext uri="{BB962C8B-B14F-4D97-AF65-F5344CB8AC3E}">
        <p14:creationId xmlns:p14="http://schemas.microsoft.com/office/powerpoint/2010/main" val="294587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510-AB1A-41D2-8746-3ECE2458EE2D}"/>
              </a:ext>
            </a:extLst>
          </p:cNvPr>
          <p:cNvSpPr>
            <a:spLocks noGrp="1"/>
          </p:cNvSpPr>
          <p:nvPr>
            <p:ph type="title"/>
          </p:nvPr>
        </p:nvSpPr>
        <p:spPr/>
        <p:txBody>
          <a:bodyPr/>
          <a:lstStyle/>
          <a:p>
            <a:r>
              <a:rPr lang="en-US" b="1" dirty="0"/>
              <a:t>Step 4 – Screenwriting &amp; scriptwriting</a:t>
            </a:r>
            <a:br>
              <a:rPr lang="en-US" b="1" dirty="0"/>
            </a:br>
            <a:endParaRPr lang="en-US" dirty="0"/>
          </a:p>
        </p:txBody>
      </p:sp>
      <p:sp>
        <p:nvSpPr>
          <p:cNvPr id="3" name="Content Placeholder 2">
            <a:extLst>
              <a:ext uri="{FF2B5EF4-FFF2-40B4-BE49-F238E27FC236}">
                <a16:creationId xmlns:a16="http://schemas.microsoft.com/office/drawing/2014/main" id="{517E5217-6239-4387-9CB5-EE25999DEDAD}"/>
              </a:ext>
            </a:extLst>
          </p:cNvPr>
          <p:cNvSpPr>
            <a:spLocks noGrp="1"/>
          </p:cNvSpPr>
          <p:nvPr>
            <p:ph idx="1"/>
          </p:nvPr>
        </p:nvSpPr>
        <p:spPr/>
        <p:txBody>
          <a:bodyPr/>
          <a:lstStyle/>
          <a:p>
            <a:pPr algn="just"/>
            <a:r>
              <a:rPr lang="en-US" dirty="0"/>
              <a:t>With ideas ready, it’s time to write them down. Every film works from a “screenplay” or script, detailing each scene, setting, and person interaction. </a:t>
            </a:r>
          </a:p>
          <a:p>
            <a:pPr algn="just"/>
            <a:r>
              <a:rPr lang="en-US" dirty="0"/>
              <a:t>Scriptwriting is mostly about dialog and how the various characters speak. Descriptions of place or situation set the scenes but primarily you want a script that tells the story through their words.</a:t>
            </a:r>
          </a:p>
          <a:p>
            <a:pPr algn="just"/>
            <a:r>
              <a:rPr lang="en-US" i="1" dirty="0"/>
              <a:t>Tips for writing a good film script: </a:t>
            </a:r>
            <a:endParaRPr lang="en-US" dirty="0"/>
          </a:p>
          <a:p>
            <a:pPr algn="just" fontAlgn="base"/>
            <a:r>
              <a:rPr lang="en-US" dirty="0"/>
              <a:t>Make every word count. Feature film scripts average 90-120 pages, so snappy and sharp dialog gives good exposition.</a:t>
            </a:r>
          </a:p>
          <a:p>
            <a:pPr algn="just" fontAlgn="base"/>
            <a:r>
              <a:rPr lang="en-US" dirty="0"/>
              <a:t>Write how people talk. It might seem obvious, but telling a realistic story is key.</a:t>
            </a:r>
          </a:p>
          <a:p>
            <a:pPr algn="just" fontAlgn="base"/>
            <a:r>
              <a:rPr lang="en-US" dirty="0"/>
              <a:t>Study scriptwriting by taking a course or reading a book.</a:t>
            </a:r>
          </a:p>
          <a:p>
            <a:pPr algn="just" fontAlgn="base"/>
            <a:r>
              <a:rPr lang="en-US" dirty="0"/>
              <a:t>Format it well for easy readability and sharing.</a:t>
            </a:r>
          </a:p>
          <a:p>
            <a:endParaRPr lang="en-US" dirty="0"/>
          </a:p>
        </p:txBody>
      </p:sp>
      <p:pic>
        <p:nvPicPr>
          <p:cNvPr id="6" name="Picture 5">
            <a:extLst>
              <a:ext uri="{FF2B5EF4-FFF2-40B4-BE49-F238E27FC236}">
                <a16:creationId xmlns:a16="http://schemas.microsoft.com/office/drawing/2014/main" id="{15638031-AEC4-4368-86E9-2F4134364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 y="4655976"/>
            <a:ext cx="3377682" cy="2052734"/>
          </a:xfrm>
          <a:prstGeom prst="rect">
            <a:avLst/>
          </a:prstGeom>
        </p:spPr>
      </p:pic>
    </p:spTree>
    <p:extLst>
      <p:ext uri="{BB962C8B-B14F-4D97-AF65-F5344CB8AC3E}">
        <p14:creationId xmlns:p14="http://schemas.microsoft.com/office/powerpoint/2010/main" val="207672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732B-9DE9-43EC-8949-721A9AF12626}"/>
              </a:ext>
            </a:extLst>
          </p:cNvPr>
          <p:cNvSpPr>
            <a:spLocks noGrp="1"/>
          </p:cNvSpPr>
          <p:nvPr>
            <p:ph type="title"/>
          </p:nvPr>
        </p:nvSpPr>
        <p:spPr/>
        <p:txBody>
          <a:bodyPr/>
          <a:lstStyle/>
          <a:p>
            <a:r>
              <a:rPr lang="en-US" b="1" dirty="0"/>
              <a:t>Step 5 – Hiring, recruiting cast and crew</a:t>
            </a:r>
            <a:br>
              <a:rPr lang="en-US" b="1" dirty="0"/>
            </a:br>
            <a:endParaRPr lang="en-US" dirty="0"/>
          </a:p>
        </p:txBody>
      </p:sp>
      <p:pic>
        <p:nvPicPr>
          <p:cNvPr id="5" name="Content Placeholder 4">
            <a:extLst>
              <a:ext uri="{FF2B5EF4-FFF2-40B4-BE49-F238E27FC236}">
                <a16:creationId xmlns:a16="http://schemas.microsoft.com/office/drawing/2014/main" id="{C23D9468-9969-4A45-8A46-45A4F9B017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 y="4623221"/>
            <a:ext cx="3116425" cy="2076159"/>
          </a:xfrm>
        </p:spPr>
      </p:pic>
      <p:sp>
        <p:nvSpPr>
          <p:cNvPr id="6" name="Rectangle 5">
            <a:extLst>
              <a:ext uri="{FF2B5EF4-FFF2-40B4-BE49-F238E27FC236}">
                <a16:creationId xmlns:a16="http://schemas.microsoft.com/office/drawing/2014/main" id="{CC1F2B8B-2BC6-4398-8E77-8BC4E376F16A}"/>
              </a:ext>
            </a:extLst>
          </p:cNvPr>
          <p:cNvSpPr/>
          <p:nvPr/>
        </p:nvSpPr>
        <p:spPr>
          <a:xfrm>
            <a:off x="3704253" y="1859340"/>
            <a:ext cx="7669763" cy="2308324"/>
          </a:xfrm>
          <a:prstGeom prst="rect">
            <a:avLst/>
          </a:prstGeom>
        </p:spPr>
        <p:txBody>
          <a:bodyPr wrap="square">
            <a:spAutoFit/>
          </a:bodyPr>
          <a:lstStyle/>
          <a:p>
            <a:pPr algn="just"/>
            <a:r>
              <a:rPr lang="en-US" dirty="0">
                <a:solidFill>
                  <a:srgbClr val="555555"/>
                </a:solidFill>
                <a:latin typeface="Inter"/>
              </a:rPr>
              <a:t>We all need help occasionally, so adding personnel to the production is likely. Lower budget “indie” films use volunteers to reduce labor costs. Friends, family, and local film students become actors, set dressers, or even camera operators!</a:t>
            </a:r>
          </a:p>
          <a:p>
            <a:pPr algn="just"/>
            <a:r>
              <a:rPr lang="en-US" dirty="0">
                <a:solidFill>
                  <a:srgbClr val="555555"/>
                </a:solidFill>
                <a:latin typeface="Inter"/>
              </a:rPr>
              <a:t>But whether it’s on formal or informal terms, the process is similar. You want to find the best people for each role that the budget affords:</a:t>
            </a:r>
          </a:p>
          <a:p>
            <a:pPr algn="just" fontAlgn="base">
              <a:buFont typeface="Arial" panose="020B0604020202020204" pitchFamily="34" charset="0"/>
              <a:buChar char="•"/>
            </a:pPr>
            <a:r>
              <a:rPr lang="en-US" dirty="0">
                <a:solidFill>
                  <a:srgbClr val="555555"/>
                </a:solidFill>
                <a:latin typeface="Inter"/>
              </a:rPr>
              <a:t>Hold script read-throughs. Audition and screen-test actors.</a:t>
            </a:r>
          </a:p>
          <a:p>
            <a:pPr algn="just" fontAlgn="base">
              <a:buFont typeface="Arial" panose="020B0604020202020204" pitchFamily="34" charset="0"/>
              <a:buChar char="•"/>
            </a:pPr>
            <a:r>
              <a:rPr lang="en-US" dirty="0">
                <a:solidFill>
                  <a:srgbClr val="555555"/>
                </a:solidFill>
                <a:latin typeface="Inter"/>
              </a:rPr>
              <a:t>Watch showreels to check the technical skill of new crew members.</a:t>
            </a:r>
          </a:p>
          <a:p>
            <a:pPr algn="just" fontAlgn="base">
              <a:buFont typeface="Arial" panose="020B0604020202020204" pitchFamily="34" charset="0"/>
              <a:buChar char="•"/>
            </a:pPr>
            <a:r>
              <a:rPr lang="en-US" dirty="0">
                <a:solidFill>
                  <a:srgbClr val="555555"/>
                </a:solidFill>
                <a:latin typeface="Inter"/>
              </a:rPr>
              <a:t>Put the word out. Advertise a job on a casting </a:t>
            </a:r>
            <a:r>
              <a:rPr lang="en-US" dirty="0">
                <a:latin typeface="Inter"/>
              </a:rPr>
              <a:t>website.</a:t>
            </a:r>
            <a:endParaRPr lang="en-US" b="0" i="0" dirty="0">
              <a:effectLst/>
              <a:latin typeface="Inter"/>
            </a:endParaRPr>
          </a:p>
        </p:txBody>
      </p:sp>
    </p:spTree>
    <p:extLst>
      <p:ext uri="{BB962C8B-B14F-4D97-AF65-F5344CB8AC3E}">
        <p14:creationId xmlns:p14="http://schemas.microsoft.com/office/powerpoint/2010/main" val="59689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4FB1-9825-4169-8D87-AC0A82F845CC}"/>
              </a:ext>
            </a:extLst>
          </p:cNvPr>
          <p:cNvSpPr>
            <a:spLocks noGrp="1"/>
          </p:cNvSpPr>
          <p:nvPr>
            <p:ph type="title"/>
          </p:nvPr>
        </p:nvSpPr>
        <p:spPr/>
        <p:txBody>
          <a:bodyPr/>
          <a:lstStyle/>
          <a:p>
            <a:r>
              <a:rPr lang="en-US" b="1" dirty="0"/>
              <a:t>Step 6 – Scouting locations &amp; production design</a:t>
            </a:r>
            <a:br>
              <a:rPr lang="en-US" b="1" dirty="0"/>
            </a:br>
            <a:endParaRPr lang="en-US" dirty="0"/>
          </a:p>
        </p:txBody>
      </p:sp>
      <p:sp>
        <p:nvSpPr>
          <p:cNvPr id="3" name="Content Placeholder 2">
            <a:extLst>
              <a:ext uri="{FF2B5EF4-FFF2-40B4-BE49-F238E27FC236}">
                <a16:creationId xmlns:a16="http://schemas.microsoft.com/office/drawing/2014/main" id="{5A29CDCD-1386-40BE-837D-07794C19B600}"/>
              </a:ext>
            </a:extLst>
          </p:cNvPr>
          <p:cNvSpPr>
            <a:spLocks noGrp="1"/>
          </p:cNvSpPr>
          <p:nvPr>
            <p:ph idx="1"/>
          </p:nvPr>
        </p:nvSpPr>
        <p:spPr/>
        <p:txBody>
          <a:bodyPr>
            <a:normAutofit lnSpcReduction="10000"/>
          </a:bodyPr>
          <a:lstStyle/>
          <a:p>
            <a:r>
              <a:rPr lang="en-US" dirty="0"/>
              <a:t>Finding suitable locations for the film shoot is known as scouting. Scouts search for interior and outdoor places that best fit those described in the script.</a:t>
            </a:r>
          </a:p>
          <a:p>
            <a:pPr fontAlgn="base"/>
            <a:r>
              <a:rPr lang="en-US" dirty="0"/>
              <a:t>Find adaptable, versatile spaces rather than changing the script to fit.</a:t>
            </a:r>
          </a:p>
          <a:p>
            <a:pPr fontAlgn="base"/>
            <a:r>
              <a:rPr lang="en-US" dirty="0"/>
              <a:t>Get permission to film. Seek and secure permits if required.</a:t>
            </a:r>
          </a:p>
          <a:p>
            <a:pPr fontAlgn="base"/>
            <a:r>
              <a:rPr lang="en-US" dirty="0"/>
              <a:t>Shoot in one place or use green screening for virtual backdrops.</a:t>
            </a:r>
          </a:p>
          <a:p>
            <a:r>
              <a:rPr lang="en-US" dirty="0" err="1"/>
              <a:t>CamTrackAR</a:t>
            </a:r>
            <a:r>
              <a:rPr lang="en-US" dirty="0"/>
              <a:t> is a free iPhone app for on-set previsualization. In the past, you’d have to produce expensive production sets to create certain scenes for your film. Now, you can use </a:t>
            </a:r>
            <a:r>
              <a:rPr lang="en-US" dirty="0" err="1"/>
              <a:t>CamTrackAR</a:t>
            </a:r>
            <a:r>
              <a:rPr lang="en-US" dirty="0"/>
              <a:t> in combination with other free software like </a:t>
            </a:r>
            <a:r>
              <a:rPr lang="en-US" dirty="0" err="1"/>
              <a:t>HitFil</a:t>
            </a:r>
            <a:r>
              <a:rPr lang="en-US" dirty="0"/>
              <a:t> Express and Blender or Unreal Engine to create photorealistic environments for next-to-nothing.</a:t>
            </a:r>
          </a:p>
          <a:p>
            <a:r>
              <a:rPr lang="en-US" dirty="0"/>
              <a:t>Production design includes location scouting, but also the building of any sets or lighting rigs. Think of it as any preparation a location needs to allow filming to start.</a:t>
            </a:r>
          </a:p>
        </p:txBody>
      </p:sp>
      <p:pic>
        <p:nvPicPr>
          <p:cNvPr id="5" name="Picture 4">
            <a:extLst>
              <a:ext uri="{FF2B5EF4-FFF2-40B4-BE49-F238E27FC236}">
                <a16:creationId xmlns:a16="http://schemas.microsoft.com/office/drawing/2014/main" id="{818ABD34-7E6B-4A99-802C-640789BFF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2" y="4735975"/>
            <a:ext cx="3239797" cy="1978090"/>
          </a:xfrm>
          <a:prstGeom prst="rect">
            <a:avLst/>
          </a:prstGeom>
        </p:spPr>
      </p:pic>
    </p:spTree>
    <p:extLst>
      <p:ext uri="{BB962C8B-B14F-4D97-AF65-F5344CB8AC3E}">
        <p14:creationId xmlns:p14="http://schemas.microsoft.com/office/powerpoint/2010/main" val="11690869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392</TotalTime>
  <Words>988</Words>
  <Application>Microsoft Office PowerPoint</Application>
  <PresentationFormat>Widescreen</PresentationFormat>
  <Paragraphs>140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Corbel</vt:lpstr>
      <vt:lpstr>Inter</vt:lpstr>
      <vt:lpstr>Wingdings 2</vt:lpstr>
      <vt:lpstr>Frame</vt:lpstr>
      <vt:lpstr>Chapter - 3 The Film Making Process </vt:lpstr>
      <vt:lpstr>The film making process: Step-by-step </vt:lpstr>
      <vt:lpstr>Pre-production </vt:lpstr>
      <vt:lpstr>Step 1 – Concept and idea generation </vt:lpstr>
      <vt:lpstr>Step 2 – Budgeting </vt:lpstr>
      <vt:lpstr>Step 3 – Idea development </vt:lpstr>
      <vt:lpstr>Step 4 – Screenwriting &amp; scriptwriting </vt:lpstr>
      <vt:lpstr>Step 5 – Hiring, recruiting cast and crew </vt:lpstr>
      <vt:lpstr>Step 6 – Scouting locations &amp; production design </vt:lpstr>
      <vt:lpstr>Step 7 – Storyboards and shot lists </vt:lpstr>
      <vt:lpstr>Step 8 – Production schedules </vt:lpstr>
      <vt:lpstr>Production </vt:lpstr>
      <vt:lpstr>Step 9 – Shooting </vt:lpstr>
      <vt:lpstr>Post-production </vt:lpstr>
      <vt:lpstr>Step 10 – Editing </vt:lpstr>
      <vt:lpstr>Step 11 – Sound design </vt:lpstr>
      <vt:lpstr>Step 12 – Color correction </vt:lpstr>
      <vt:lpstr>Step 14 – Visual effects </vt:lpstr>
      <vt:lpstr>Step 15 – Sound mixing </vt:lpstr>
      <vt:lpstr>Step 16 – Color grading </vt:lpstr>
      <vt:lpstr>Distribution and promotion </vt:lpstr>
      <vt:lpstr>Step 17 – Distribution </vt:lpstr>
      <vt:lpstr>Step 18  – Promotion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Film Making Process </dc:title>
  <dc:creator>Sadia Mustafa</dc:creator>
  <cp:lastModifiedBy>Sadia Mustafa</cp:lastModifiedBy>
  <cp:revision>15</cp:revision>
  <dcterms:created xsi:type="dcterms:W3CDTF">2022-01-26T13:20:05Z</dcterms:created>
  <dcterms:modified xsi:type="dcterms:W3CDTF">2022-02-03T15:35:06Z</dcterms:modified>
</cp:coreProperties>
</file>