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295" r:id="rId39"/>
    <p:sldId id="296" r:id="rId40"/>
    <p:sldId id="280"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152786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827D6B-ACED-4F17-9E15-9A23773E3F17}"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769749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1328369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782271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1233453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827D6B-ACED-4F17-9E15-9A23773E3F17}"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341262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827D6B-ACED-4F17-9E15-9A23773E3F17}" type="datetimeFigureOut">
              <a:rPr lang="en-US" smtClean="0"/>
              <a:t>2/21/2022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1192365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253663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891950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17511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827D6B-ACED-4F17-9E15-9A23773E3F17}"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3699141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827D6B-ACED-4F17-9E15-9A23773E3F17}"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53744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827D6B-ACED-4F17-9E15-9A23773E3F17}"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3931791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827D6B-ACED-4F17-9E15-9A23773E3F17}"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702337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27D6B-ACED-4F17-9E15-9A23773E3F17}"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3188030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827D6B-ACED-4F17-9E15-9A23773E3F17}"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3585927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827D6B-ACED-4F17-9E15-9A23773E3F17}"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7AAF49-2CAB-408C-9AC4-25A4F147FDBB}" type="slidenum">
              <a:rPr lang="en-US" smtClean="0"/>
              <a:t>‹#›</a:t>
            </a:fld>
            <a:endParaRPr lang="en-US"/>
          </a:p>
        </p:txBody>
      </p:sp>
    </p:spTree>
    <p:extLst>
      <p:ext uri="{BB962C8B-B14F-4D97-AF65-F5344CB8AC3E}">
        <p14:creationId xmlns:p14="http://schemas.microsoft.com/office/powerpoint/2010/main" val="220798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827D6B-ACED-4F17-9E15-9A23773E3F17}" type="datetimeFigureOut">
              <a:rPr lang="en-US" smtClean="0"/>
              <a:t>2/21/2022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17AAF49-2CAB-408C-9AC4-25A4F147FDBB}" type="slidenum">
              <a:rPr lang="en-US" smtClean="0"/>
              <a:t>‹#›</a:t>
            </a:fld>
            <a:endParaRPr lang="en-US"/>
          </a:p>
        </p:txBody>
      </p:sp>
    </p:spTree>
    <p:extLst>
      <p:ext uri="{BB962C8B-B14F-4D97-AF65-F5344CB8AC3E}">
        <p14:creationId xmlns:p14="http://schemas.microsoft.com/office/powerpoint/2010/main" val="2367071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youtu.be/ydNCj-866_Q?t=17" TargetMode="External"/><Relationship Id="rId3" Type="http://schemas.openxmlformats.org/officeDocument/2006/relationships/hyperlink" Target="https://www.studiobinder.com/tag/the-fantastic-mr-fox/" TargetMode="External"/><Relationship Id="rId7" Type="http://schemas.openxmlformats.org/officeDocument/2006/relationships/hyperlink" Target="https://www.studiobinder.com/blog/rankin-bass-christmas-claymation-movies/" TargetMode="External"/><Relationship Id="rId2" Type="http://schemas.openxmlformats.org/officeDocument/2006/relationships/hyperlink" Target="https://www.studiobinder.com/tag/the-nightmare-before-christmas/" TargetMode="External"/><Relationship Id="rId1" Type="http://schemas.openxmlformats.org/officeDocument/2006/relationships/slideLayout" Target="../slideLayouts/slideLayout2.xml"/><Relationship Id="rId6" Type="http://schemas.openxmlformats.org/officeDocument/2006/relationships/hyperlink" Target="https://www.studiobinder.com/tag/early-man/" TargetMode="External"/><Relationship Id="rId5" Type="http://schemas.openxmlformats.org/officeDocument/2006/relationships/hyperlink" Target="https://www.studiobinder.com/tag/chicken-run/" TargetMode="External"/><Relationship Id="rId4" Type="http://schemas.openxmlformats.org/officeDocument/2006/relationships/hyperlink" Target="https://youtu.be/wr6N_hZyBCk?t=33"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youtu.be/yHioWLdgnMI?t=8" TargetMode="External"/><Relationship Id="rId3" Type="http://schemas.openxmlformats.org/officeDocument/2006/relationships/hyperlink" Target="https://youtu.be/Wo6-6ENTl7o?t=3" TargetMode="External"/><Relationship Id="rId7" Type="http://schemas.openxmlformats.org/officeDocument/2006/relationships/hyperlink" Target="https://www.studiobinder.com/blog/pixar-shorts/" TargetMode="External"/><Relationship Id="rId2" Type="http://schemas.openxmlformats.org/officeDocument/2006/relationships/hyperlink" Target="https://www.studiobinder.com/tag/south-park-bigger-longer-uncut/" TargetMode="External"/><Relationship Id="rId1" Type="http://schemas.openxmlformats.org/officeDocument/2006/relationships/slideLayout" Target="../slideLayouts/slideLayout2.xml"/><Relationship Id="rId6" Type="http://schemas.openxmlformats.org/officeDocument/2006/relationships/hyperlink" Target="https://www.studiobinder.com/tag/rango/" TargetMode="External"/><Relationship Id="rId5" Type="http://schemas.openxmlformats.org/officeDocument/2006/relationships/hyperlink" Target="https://www.studiobinder.com/tag/shrek/" TargetMode="External"/><Relationship Id="rId4" Type="http://schemas.openxmlformats.org/officeDocument/2006/relationships/hyperlink" Target="https://www.studiobinder.com/blog/what-is-cgi-meaning-defini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kMyJWuvW_9k?t=35" TargetMode="External"/><Relationship Id="rId2" Type="http://schemas.openxmlformats.org/officeDocument/2006/relationships/hyperlink" Target="https://www.studiobinder.com/tag/team-america-world-police/" TargetMode="External"/><Relationship Id="rId1" Type="http://schemas.openxmlformats.org/officeDocument/2006/relationships/slideLayout" Target="../slideLayouts/slideLayout2.xml"/><Relationship Id="rId6" Type="http://schemas.openxmlformats.org/officeDocument/2006/relationships/hyperlink" Target="https://youtu.be/oKNy-MWjkcU?t=3" TargetMode="External"/><Relationship Id="rId5" Type="http://schemas.openxmlformats.org/officeDocument/2006/relationships/hyperlink" Target="https://www.studiobinder.com/tag/space-jam/" TargetMode="External"/><Relationship Id="rId4" Type="http://schemas.openxmlformats.org/officeDocument/2006/relationships/hyperlink" Target="https://www.studiobinder.com/tag/who-framed-roger-rabbi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studiobinder.com/tag/hot-fuzz/" TargetMode="External"/><Relationship Id="rId2" Type="http://schemas.openxmlformats.org/officeDocument/2006/relationships/hyperlink" Target="https://youtu.be/ylUPqeERqO0?t=4" TargetMode="External"/><Relationship Id="rId1" Type="http://schemas.openxmlformats.org/officeDocument/2006/relationships/slideLayout" Target="../slideLayouts/slideLayout2.xml"/><Relationship Id="rId5" Type="http://schemas.openxmlformats.org/officeDocument/2006/relationships/hyperlink" Target="https://youtu.be/Cun-LZvOTdw?t=138" TargetMode="External"/><Relationship Id="rId4" Type="http://schemas.openxmlformats.org/officeDocument/2006/relationships/hyperlink" Target="https://www.studiobinder.com/tag/charlies-angel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studiobinder.com/tag/fargo/" TargetMode="External"/><Relationship Id="rId7" Type="http://schemas.openxmlformats.org/officeDocument/2006/relationships/hyperlink" Target="https://www.studiobinder.com/tag/how-to-lose-a-guy-in-10-days/" TargetMode="External"/><Relationship Id="rId2" Type="http://schemas.openxmlformats.org/officeDocument/2006/relationships/hyperlink" Target="https://www.studiobinder.com/tag/very-bad-things/" TargetMode="External"/><Relationship Id="rId1" Type="http://schemas.openxmlformats.org/officeDocument/2006/relationships/slideLayout" Target="../slideLayouts/slideLayout2.xml"/><Relationship Id="rId6" Type="http://schemas.openxmlformats.org/officeDocument/2006/relationships/hyperlink" Target="https://www.studiobinder.com/tag/sleepless-in-seattle/" TargetMode="External"/><Relationship Id="rId5" Type="http://schemas.openxmlformats.org/officeDocument/2006/relationships/hyperlink" Target="https://www.studiobinder.com/blog/best-woody-allen-movies-ranked/" TargetMode="External"/><Relationship Id="rId4" Type="http://schemas.openxmlformats.org/officeDocument/2006/relationships/hyperlink" Target="https://youtu.be/h2tY82z3xXU?t=6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studiobinder.com/tag/harold-kumar-go-to-white-castle/" TargetMode="External"/><Relationship Id="rId7" Type="http://schemas.openxmlformats.org/officeDocument/2006/relationships/hyperlink" Target="https://youtu.be/l13yPhimE3o?t=147" TargetMode="External"/><Relationship Id="rId2" Type="http://schemas.openxmlformats.org/officeDocument/2006/relationships/hyperlink" Target="https://www.studiobinder.com/tag/rush-hour/" TargetMode="External"/><Relationship Id="rId1" Type="http://schemas.openxmlformats.org/officeDocument/2006/relationships/slideLayout" Target="../slideLayouts/slideLayout2.xml"/><Relationship Id="rId6" Type="http://schemas.openxmlformats.org/officeDocument/2006/relationships/hyperlink" Target="https://www.studiobinder.com/tag/dumb-and-dumber/" TargetMode="External"/><Relationship Id="rId5" Type="http://schemas.openxmlformats.org/officeDocument/2006/relationships/hyperlink" Target="https://www.studiobinder.com/tag/planes-trains-and-automobiles/" TargetMode="External"/><Relationship Id="rId4" Type="http://schemas.openxmlformats.org/officeDocument/2006/relationships/hyperlink" Target="https://youtu.be/PjPSqp12wtk?t=5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studiobinder.com/tag/mouse-hunt/" TargetMode="External"/><Relationship Id="rId7" Type="http://schemas.openxmlformats.org/officeDocument/2006/relationships/hyperlink" Target="https://youtu.be/xQHHHBkigDY?t=56" TargetMode="External"/><Relationship Id="rId2" Type="http://schemas.openxmlformats.org/officeDocument/2006/relationships/hyperlink" Target="https://www.studiobinder.com/tag/the-party/" TargetMode="External"/><Relationship Id="rId1" Type="http://schemas.openxmlformats.org/officeDocument/2006/relationships/slideLayout" Target="../slideLayouts/slideLayout2.xml"/><Relationship Id="rId6" Type="http://schemas.openxmlformats.org/officeDocument/2006/relationships/hyperlink" Target="https://www.studiobinder.com/tag/spaceballs/" TargetMode="External"/><Relationship Id="rId5" Type="http://schemas.openxmlformats.org/officeDocument/2006/relationships/hyperlink" Target="https://www.studiobinder.com/tag/macgruber/" TargetMode="External"/><Relationship Id="rId4" Type="http://schemas.openxmlformats.org/officeDocument/2006/relationships/hyperlink" Target="https://youtu.be/qcNMWo7e4Fc?t=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studiobinder.com/tag/not-another-teen-movie/" TargetMode="External"/><Relationship Id="rId7" Type="http://schemas.openxmlformats.org/officeDocument/2006/relationships/hyperlink" Target="https://www.studiobinder.com/blog/best-stanley-kubrick-movies/" TargetMode="External"/><Relationship Id="rId2" Type="http://schemas.openxmlformats.org/officeDocument/2006/relationships/hyperlink" Target="https://www.studiobinder.com/tag/the-naked-gun/" TargetMode="External"/><Relationship Id="rId1" Type="http://schemas.openxmlformats.org/officeDocument/2006/relationships/slideLayout" Target="../slideLayouts/slideLayout2.xml"/><Relationship Id="rId6" Type="http://schemas.openxmlformats.org/officeDocument/2006/relationships/hyperlink" Target="https://www.studiobinder.com/tag/dr-strangelove/" TargetMode="External"/><Relationship Id="rId5" Type="http://schemas.openxmlformats.org/officeDocument/2006/relationships/hyperlink" Target="https://www.studiobinder.com/tag/idiocracy/" TargetMode="External"/><Relationship Id="rId4" Type="http://schemas.openxmlformats.org/officeDocument/2006/relationships/hyperlink" Target="https://www.studiobinder.com/tag/the-loo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studiobinder.com/blog/the-office-script-screenplay-pdf-download/" TargetMode="External"/><Relationship Id="rId7" Type="http://schemas.openxmlformats.org/officeDocument/2006/relationships/hyperlink" Target="https://www.studiobinder.com/tag/the-whitest-kids-u-know/" TargetMode="External"/><Relationship Id="rId2" Type="http://schemas.openxmlformats.org/officeDocument/2006/relationships/hyperlink" Target="https://www.studiobinder.com/blog/seinfeld-scripts-pdf-download/" TargetMode="External"/><Relationship Id="rId1" Type="http://schemas.openxmlformats.org/officeDocument/2006/relationships/slideLayout" Target="../slideLayouts/slideLayout2.xml"/><Relationship Id="rId6" Type="http://schemas.openxmlformats.org/officeDocument/2006/relationships/hyperlink" Target="https://www.studiobinder.com/tag/chappelles-show/" TargetMode="External"/><Relationship Id="rId5" Type="http://schemas.openxmlformats.org/officeDocument/2006/relationships/hyperlink" Target="https://www.studiobinder.com/tag/its-always-sunny-in-philadelphia/" TargetMode="External"/><Relationship Id="rId4" Type="http://schemas.openxmlformats.org/officeDocument/2006/relationships/hyperlink" Target="https://www.studiobinder.com/tag/seinfel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studiobinder.com/tag/the-office/" TargetMode="External"/><Relationship Id="rId2" Type="http://schemas.openxmlformats.org/officeDocument/2006/relationships/hyperlink" Target="https://www.studiobinder.com/tag/this-is-spinal-tap/" TargetMode="External"/><Relationship Id="rId1" Type="http://schemas.openxmlformats.org/officeDocument/2006/relationships/slideLayout" Target="../slideLayouts/slideLayout2.xml"/><Relationship Id="rId5" Type="http://schemas.openxmlformats.org/officeDocument/2006/relationships/hyperlink" Target="https://www.studiobinder.com/tag/nathan-for-you/" TargetMode="External"/><Relationship Id="rId4" Type="http://schemas.openxmlformats.org/officeDocument/2006/relationships/hyperlink" Target="https://www.studiobinder.com/tag/bora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udiobinder.com/tag/oceans-eleven/" TargetMode="External"/><Relationship Id="rId2" Type="http://schemas.openxmlformats.org/officeDocument/2006/relationships/hyperlink" Target="https://youtu.be/ZL9fnVtz_lc?t=8" TargetMode="External"/><Relationship Id="rId1" Type="http://schemas.openxmlformats.org/officeDocument/2006/relationships/slideLayout" Target="../slideLayouts/slideLayout2.xml"/><Relationship Id="rId5" Type="http://schemas.openxmlformats.org/officeDocument/2006/relationships/hyperlink" Target="https://youtu.be/dEZ-F43bJpo?t=68" TargetMode="External"/><Relationship Id="rId4" Type="http://schemas.openxmlformats.org/officeDocument/2006/relationships/hyperlink" Target="https://www.studiobinder.com/tag/a-fish-called-wanda/"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studiobinder.com/tag/the-score/" TargetMode="External"/><Relationship Id="rId2" Type="http://schemas.openxmlformats.org/officeDocument/2006/relationships/hyperlink" Target="https://www.studiobinder.com/tag/heat/" TargetMode="External"/><Relationship Id="rId1" Type="http://schemas.openxmlformats.org/officeDocument/2006/relationships/slideLayout" Target="../slideLayouts/slideLayout2.xml"/><Relationship Id="rId5" Type="http://schemas.openxmlformats.org/officeDocument/2006/relationships/hyperlink" Target="https://www.studiobinder.com/tag/boyz-in-the-hood/" TargetMode="External"/><Relationship Id="rId4" Type="http://schemas.openxmlformats.org/officeDocument/2006/relationships/hyperlink" Target="https://www.studiobinder.com/tag/goodfella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studiobinder.com/tag/beverly-hills-cop/" TargetMode="External"/><Relationship Id="rId2" Type="http://schemas.openxmlformats.org/officeDocument/2006/relationships/hyperlink" Target="https://www.studiobinder.com/tag/end-of-watch/" TargetMode="External"/><Relationship Id="rId1" Type="http://schemas.openxmlformats.org/officeDocument/2006/relationships/slideLayout" Target="../slideLayouts/slideLayout2.xml"/><Relationship Id="rId5" Type="http://schemas.openxmlformats.org/officeDocument/2006/relationships/hyperlink" Target="https://www.studiobinder.com/tag/se7en/" TargetMode="External"/><Relationship Id="rId4" Type="http://schemas.openxmlformats.org/officeDocument/2006/relationships/hyperlink" Target="https://www.studiobinder.com/tag/l-a-confidentia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tudiobinder.com/tag/a-time-to-kill/" TargetMode="External"/><Relationship Id="rId2" Type="http://schemas.openxmlformats.org/officeDocument/2006/relationships/hyperlink" Target="https://www.studiobinder.com/tag/a-few-good-men/" TargetMode="External"/><Relationship Id="rId1" Type="http://schemas.openxmlformats.org/officeDocument/2006/relationships/slideLayout" Target="../slideLayouts/slideLayout2.xml"/><Relationship Id="rId5" Type="http://schemas.openxmlformats.org/officeDocument/2006/relationships/hyperlink" Target="https://www.studiobinder.com/tag/miami-vice/" TargetMode="External"/><Relationship Id="rId4" Type="http://schemas.openxmlformats.org/officeDocument/2006/relationships/hyperlink" Target="https://www.studiobinder.com/tag/law-orde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studiobinder.com/tag/beaches/" TargetMode="External"/><Relationship Id="rId2" Type="http://schemas.openxmlformats.org/officeDocument/2006/relationships/hyperlink" Target="https://youtu.be/58VQ7_Hugbg" TargetMode="External"/><Relationship Id="rId1" Type="http://schemas.openxmlformats.org/officeDocument/2006/relationships/slideLayout" Target="../slideLayouts/slideLayout2.xml"/><Relationship Id="rId4" Type="http://schemas.openxmlformats.org/officeDocument/2006/relationships/hyperlink" Target="https://www.studiobinder.com/blog/movie-genres-lis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studiobinder.com/tag/kids/" TargetMode="External"/><Relationship Id="rId2" Type="http://schemas.openxmlformats.org/officeDocument/2006/relationships/hyperlink" Target="https://www.studiobinder.com/tag/the-virgin-suicides/" TargetMode="External"/><Relationship Id="rId1" Type="http://schemas.openxmlformats.org/officeDocument/2006/relationships/slideLayout" Target="../slideLayouts/slideLayout2.xml"/><Relationship Id="rId5" Type="http://schemas.openxmlformats.org/officeDocument/2006/relationships/hyperlink" Target="https://www.studiobinder.com/tag/i-heart-huckabees/" TargetMode="External"/><Relationship Id="rId4" Type="http://schemas.openxmlformats.org/officeDocument/2006/relationships/hyperlink" Target="https://www.studiobinder.com/tag/the-razors-edg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studiobinder.com/tag/bringing-out-the-dead/" TargetMode="External"/><Relationship Id="rId2" Type="http://schemas.openxmlformats.org/officeDocument/2006/relationships/hyperlink" Target="https://www.studiobinder.com/tag/house/" TargetMode="External"/><Relationship Id="rId1" Type="http://schemas.openxmlformats.org/officeDocument/2006/relationships/slideLayout" Target="../slideLayouts/slideLayout2.xml"/><Relationship Id="rId5" Type="http://schemas.openxmlformats.org/officeDocument/2006/relationships/hyperlink" Target="https://www.studiobinder.com/tag/the-firm/" TargetMode="External"/><Relationship Id="rId4" Type="http://schemas.openxmlformats.org/officeDocument/2006/relationships/hyperlink" Target="https://www.studiobinder.com/tag/the-practic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studiobinder.com/tag/house-of-cards/" TargetMode="External"/><Relationship Id="rId2" Type="http://schemas.openxmlformats.org/officeDocument/2006/relationships/hyperlink" Target="https://www.studiobinder.com/tag/mr-smith-goes-to-washington/" TargetMode="External"/><Relationship Id="rId1" Type="http://schemas.openxmlformats.org/officeDocument/2006/relationships/slideLayout" Target="../slideLayouts/slideLayout2.xml"/><Relationship Id="rId6" Type="http://schemas.openxmlformats.org/officeDocument/2006/relationships/hyperlink" Target="https://www.studiobinder.com/blog/best-spike-lee-movies-ranked/" TargetMode="External"/><Relationship Id="rId5" Type="http://schemas.openxmlformats.org/officeDocument/2006/relationships/hyperlink" Target="https://www.studiobinder.com/tag/city-of-god/" TargetMode="External"/><Relationship Id="rId4" Type="http://schemas.openxmlformats.org/officeDocument/2006/relationships/hyperlink" Target="https://www.studiobinder.com/blog/what-is-a-protagonist-definition/"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studiobinder.com/tag/silence/" TargetMode="External"/><Relationship Id="rId2" Type="http://schemas.openxmlformats.org/officeDocument/2006/relationships/hyperlink" Target="https://www.studiobinder.com/tag/the-passion-of-the-christ/" TargetMode="External"/><Relationship Id="rId1" Type="http://schemas.openxmlformats.org/officeDocument/2006/relationships/slideLayout" Target="../slideLayouts/slideLayout2.xml"/><Relationship Id="rId5" Type="http://schemas.openxmlformats.org/officeDocument/2006/relationships/hyperlink" Target="https://www.studiobinder.com/tag/127-hours/" TargetMode="External"/><Relationship Id="rId4" Type="http://schemas.openxmlformats.org/officeDocument/2006/relationships/hyperlink" Target="https://www.studiobinder.com/tag/captain-phillip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studiobinder.com/tag/8-%c2%bd/" TargetMode="External"/><Relationship Id="rId2" Type="http://schemas.openxmlformats.org/officeDocument/2006/relationships/hyperlink" Target="https://www.studiobinder.com/tag/eraserhead/" TargetMode="External"/><Relationship Id="rId1" Type="http://schemas.openxmlformats.org/officeDocument/2006/relationships/slideLayout" Target="../slideLayouts/slideLayout2.xml"/><Relationship Id="rId5" Type="http://schemas.openxmlformats.org/officeDocument/2006/relationships/hyperlink" Target="https://www.studiobinder.com/tag/brazil/" TargetMode="External"/><Relationship Id="rId4" Type="http://schemas.openxmlformats.org/officeDocument/2006/relationships/hyperlink" Target="https://www.studiobinder.com/tag/the-exterminating-ange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studiobinder.com/tag/harry-potter/" TargetMode="External"/><Relationship Id="rId2" Type="http://schemas.openxmlformats.org/officeDocument/2006/relationships/hyperlink" Target="https://youtu.be/B1mHLQYwVX4?t=4" TargetMode="External"/><Relationship Id="rId1" Type="http://schemas.openxmlformats.org/officeDocument/2006/relationships/slideLayout" Target="../slideLayouts/slideLayout2.xml"/><Relationship Id="rId4" Type="http://schemas.openxmlformats.org/officeDocument/2006/relationships/hyperlink" Target="https://www.studiobinder.com/tag/the-chronicles-of-narnia/"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studiobinder.com/tag/supernatural/" TargetMode="External"/><Relationship Id="rId2" Type="http://schemas.openxmlformats.org/officeDocument/2006/relationships/hyperlink" Target="https://www.studiobinder.com/tag/buffy-the-vampire-slayer/" TargetMode="External"/><Relationship Id="rId1" Type="http://schemas.openxmlformats.org/officeDocument/2006/relationships/slideLayout" Target="../slideLayouts/slideLayout2.xml"/><Relationship Id="rId5" Type="http://schemas.openxmlformats.org/officeDocument/2006/relationships/hyperlink" Target="https://www.studiobinder.com/tag/solomon-kane/" TargetMode="External"/><Relationship Id="rId4" Type="http://schemas.openxmlformats.org/officeDocument/2006/relationships/hyperlink" Target="https://www.studiobinder.com/tag/pans-labyrinth/"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studiobinder.com/tag/game-of-thrones/" TargetMode="External"/><Relationship Id="rId2" Type="http://schemas.openxmlformats.org/officeDocument/2006/relationships/hyperlink" Target="https://www.studiobinder.com/tag/the-lord-of-the-rings/" TargetMode="External"/><Relationship Id="rId1" Type="http://schemas.openxmlformats.org/officeDocument/2006/relationships/slideLayout" Target="../slideLayouts/slideLayout2.xml"/><Relationship Id="rId6" Type="http://schemas.openxmlformats.org/officeDocument/2006/relationships/hyperlink" Target="https://www.studiobinder.com/tag/the-monkey-king/" TargetMode="External"/><Relationship Id="rId5" Type="http://schemas.openxmlformats.org/officeDocument/2006/relationships/hyperlink" Target="https://www.studiobinder.com/tag/jason-and-the-argonauts/" TargetMode="External"/><Relationship Id="rId4" Type="http://schemas.openxmlformats.org/officeDocument/2006/relationships/hyperlink" Target="https://www.studiobinder.com/blog/joseph-campbells-heros-journey/"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youtu.be/-b9SkvnhCR0?t=1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studiobinder.com/tag/lincoln/" TargetMode="External"/><Relationship Id="rId2" Type="http://schemas.openxmlformats.org/officeDocument/2006/relationships/hyperlink" Target="https://www.studiobinder.com/tag/apollo-13/" TargetMode="External"/><Relationship Id="rId1" Type="http://schemas.openxmlformats.org/officeDocument/2006/relationships/slideLayout" Target="../slideLayouts/slideLayout2.xml"/><Relationship Id="rId6" Type="http://schemas.openxmlformats.org/officeDocument/2006/relationships/hyperlink" Target="https://www.studiobinder.com/tag/catch-me-if-you-can/" TargetMode="External"/><Relationship Id="rId5" Type="http://schemas.openxmlformats.org/officeDocument/2006/relationships/hyperlink" Target="https://www.studiobinder.com/tag/a-beautiful-mind/" TargetMode="External"/><Relationship Id="rId4" Type="http://schemas.openxmlformats.org/officeDocument/2006/relationships/hyperlink" Target="https://www.studiobinder.com/blog/what-is-biopic-definition/"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studiobinder.com/tag/troy/" TargetMode="External"/><Relationship Id="rId2" Type="http://schemas.openxmlformats.org/officeDocument/2006/relationships/hyperlink" Target="https://www.studiobinder.com/tag/ben-hur/" TargetMode="External"/><Relationship Id="rId1" Type="http://schemas.openxmlformats.org/officeDocument/2006/relationships/slideLayout" Target="../slideLayouts/slideLayout2.xml"/><Relationship Id="rId5" Type="http://schemas.openxmlformats.org/officeDocument/2006/relationships/hyperlink" Target="https://www.studiobinder.com/tag/titanic/" TargetMode="External"/><Relationship Id="rId4" Type="http://schemas.openxmlformats.org/officeDocument/2006/relationships/hyperlink" Target="https://www.studiobinder.com/tag/spartacu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studiobinder.com/tag/barry-lyndon/" TargetMode="External"/><Relationship Id="rId2" Type="http://schemas.openxmlformats.org/officeDocument/2006/relationships/hyperlink" Target="https://www.studiobinder.com/tag/the-age-of-innocence/" TargetMode="External"/><Relationship Id="rId1" Type="http://schemas.openxmlformats.org/officeDocument/2006/relationships/slideLayout" Target="../slideLayouts/slideLayout2.xml"/><Relationship Id="rId4" Type="http://schemas.openxmlformats.org/officeDocument/2006/relationships/hyperlink" Target="https://www.studiobinder.com/tag/the-man-in-the-high-castle/"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studiobinder.com/tag/the-frighteners/" TargetMode="External"/><Relationship Id="rId2" Type="http://schemas.openxmlformats.org/officeDocument/2006/relationships/hyperlink" Target="https://youtu.be/FJgCxoj2-Z0?t=25" TargetMode="External"/><Relationship Id="rId1" Type="http://schemas.openxmlformats.org/officeDocument/2006/relationships/slideLayout" Target="../slideLayouts/slideLayout2.xml"/><Relationship Id="rId4" Type="http://schemas.openxmlformats.org/officeDocument/2006/relationships/hyperlink" Target="https://www.studiobinder.com/tag/the-other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studiobinder.com/tag/pumpkinhead/" TargetMode="External"/><Relationship Id="rId2" Type="http://schemas.openxmlformats.org/officeDocument/2006/relationships/hyperlink" Target="https://www.studiobinder.com/tag/the-babadook/" TargetMode="External"/><Relationship Id="rId1" Type="http://schemas.openxmlformats.org/officeDocument/2006/relationships/slideLayout" Target="../slideLayouts/slideLayout2.xml"/><Relationship Id="rId5" Type="http://schemas.openxmlformats.org/officeDocument/2006/relationships/hyperlink" Target="https://www.studiobinder.com/tag/the-wolfman/" TargetMode="External"/><Relationship Id="rId4" Type="http://schemas.openxmlformats.org/officeDocument/2006/relationships/hyperlink" Target="https://www.studiobinder.com/tag/an-american-werewolf-in-londo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studiobinder.com/blog/movie-genres-list/#fantasy-genre" TargetMode="External"/><Relationship Id="rId13" Type="http://schemas.openxmlformats.org/officeDocument/2006/relationships/hyperlink" Target="https://www.studiobinder.com/blog/movie-genres-list/#thriller-genre" TargetMode="External"/><Relationship Id="rId3" Type="http://schemas.openxmlformats.org/officeDocument/2006/relationships/hyperlink" Target="https://www.studiobinder.com/blog/movie-genres-list/#animation-genre" TargetMode="External"/><Relationship Id="rId7" Type="http://schemas.openxmlformats.org/officeDocument/2006/relationships/hyperlink" Target="https://www.studiobinder.com/blog/movie-genres-list/#experimental-genre" TargetMode="External"/><Relationship Id="rId12" Type="http://schemas.openxmlformats.org/officeDocument/2006/relationships/hyperlink" Target="https://www.studiobinder.com/blog/movie-genres-list/#science-fiction" TargetMode="External"/><Relationship Id="rId2" Type="http://schemas.openxmlformats.org/officeDocument/2006/relationships/hyperlink" Target="https://www.studiobinder.com/blog/movie-genres-list/#action-genre" TargetMode="External"/><Relationship Id="rId1" Type="http://schemas.openxmlformats.org/officeDocument/2006/relationships/slideLayout" Target="../slideLayouts/slideLayout5.xml"/><Relationship Id="rId6" Type="http://schemas.openxmlformats.org/officeDocument/2006/relationships/hyperlink" Target="https://www.studiobinder.com/blog/movie-genres-list/#drama-genre" TargetMode="External"/><Relationship Id="rId11" Type="http://schemas.openxmlformats.org/officeDocument/2006/relationships/hyperlink" Target="https://www.studiobinder.com/blog/movie-genres-list/#romance-genre" TargetMode="External"/><Relationship Id="rId5" Type="http://schemas.openxmlformats.org/officeDocument/2006/relationships/hyperlink" Target="https://www.studiobinder.com/blog/movie-genres-list/#crime-genre" TargetMode="External"/><Relationship Id="rId15" Type="http://schemas.openxmlformats.org/officeDocument/2006/relationships/hyperlink" Target="https://www.studiobinder.com/blog/movie-genres-list/#other-genres" TargetMode="External"/><Relationship Id="rId10" Type="http://schemas.openxmlformats.org/officeDocument/2006/relationships/hyperlink" Target="https://www.studiobinder.com/blog/movie-genres-list/#horror-genre" TargetMode="External"/><Relationship Id="rId4" Type="http://schemas.openxmlformats.org/officeDocument/2006/relationships/hyperlink" Target="https://www.studiobinder.com/blog/movie-genres-list/#comedy-genre" TargetMode="External"/><Relationship Id="rId9" Type="http://schemas.openxmlformats.org/officeDocument/2006/relationships/hyperlink" Target="https://www.studiobinder.com/blog/movie-genres-list/#historical-genre" TargetMode="External"/><Relationship Id="rId14" Type="http://schemas.openxmlformats.org/officeDocument/2006/relationships/hyperlink" Target="https://www.studiobinder.com/blog/movie-genres-list/#western-genr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www.studiobinder.com/blog/best-1980s-vampire-movies/" TargetMode="External"/><Relationship Id="rId7" Type="http://schemas.openxmlformats.org/officeDocument/2006/relationships/hyperlink" Target="https://www.studiobinder.com/tag/rosemarys-baby/" TargetMode="External"/><Relationship Id="rId2" Type="http://schemas.openxmlformats.org/officeDocument/2006/relationships/hyperlink" Target="https://www.studiobinder.com/tag/near-dark/" TargetMode="External"/><Relationship Id="rId1" Type="http://schemas.openxmlformats.org/officeDocument/2006/relationships/slideLayout" Target="../slideLayouts/slideLayout2.xml"/><Relationship Id="rId6" Type="http://schemas.openxmlformats.org/officeDocument/2006/relationships/hyperlink" Target="https://www.studiobinder.com/tag/hereditary/" TargetMode="External"/><Relationship Id="rId5" Type="http://schemas.openxmlformats.org/officeDocument/2006/relationships/hyperlink" Target="https://www.studiobinder.com/blog/best-vampire-movies/" TargetMode="External"/><Relationship Id="rId4" Type="http://schemas.openxmlformats.org/officeDocument/2006/relationships/hyperlink" Target="https://www.studiobinder.com/tag/nosferatu/"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studiobinder.com/tag/halloween/" TargetMode="External"/><Relationship Id="rId2" Type="http://schemas.openxmlformats.org/officeDocument/2006/relationships/hyperlink" Target="https://www.studiobinder.com/blog/best-unintentional-slasher-movies/" TargetMode="External"/><Relationship Id="rId1" Type="http://schemas.openxmlformats.org/officeDocument/2006/relationships/slideLayout" Target="../slideLayouts/slideLayout2.xml"/><Relationship Id="rId6" Type="http://schemas.openxmlformats.org/officeDocument/2006/relationships/hyperlink" Target="https://www.studiobinder.com/tag/jigoku/" TargetMode="External"/><Relationship Id="rId5" Type="http://schemas.openxmlformats.org/officeDocument/2006/relationships/hyperlink" Target="https://www.studiobinder.com/tag/day-of-the-dead/" TargetMode="External"/><Relationship Id="rId4" Type="http://schemas.openxmlformats.org/officeDocument/2006/relationships/hyperlink" Target="https://www.studiobinder.com/tag/the-texas-chainsaw-massacre/"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studiobinder.com/tag/v-h-s/" TargetMode="External"/><Relationship Id="rId2" Type="http://schemas.openxmlformats.org/officeDocument/2006/relationships/hyperlink" Target="https://www.studiobinder.com/tag/the-blair-witch-project/" TargetMode="External"/><Relationship Id="rId1" Type="http://schemas.openxmlformats.org/officeDocument/2006/relationships/slideLayout" Target="../slideLayouts/slideLayout2.xml"/><Relationship Id="rId5" Type="http://schemas.openxmlformats.org/officeDocument/2006/relationships/hyperlink" Target="https://www.studiobinder.com/tag/28-days-later/" TargetMode="External"/><Relationship Id="rId4" Type="http://schemas.openxmlformats.org/officeDocument/2006/relationships/hyperlink" Target="https://www.studiobinder.com/tag/night-of-the-living-dead/"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studiobinder.com/tag/revolutionary-road/" TargetMode="External"/><Relationship Id="rId2" Type="http://schemas.openxmlformats.org/officeDocument/2006/relationships/hyperlink" Target="https://youtu.be/9kfAEJG2Hg0?t=55" TargetMode="External"/><Relationship Id="rId1" Type="http://schemas.openxmlformats.org/officeDocument/2006/relationships/slideLayout" Target="../slideLayouts/slideLayout2.xml"/><Relationship Id="rId4" Type="http://schemas.openxmlformats.org/officeDocument/2006/relationships/hyperlink" Target="https://www.studiobinder.com/tag/blue-valentin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studiobinder.com/tag/unfaithful/" TargetMode="External"/><Relationship Id="rId2" Type="http://schemas.openxmlformats.org/officeDocument/2006/relationships/hyperlink" Target="https://www.studiobinder.com/tag/the-saint/" TargetMode="External"/><Relationship Id="rId1" Type="http://schemas.openxmlformats.org/officeDocument/2006/relationships/slideLayout" Target="../slideLayouts/slideLayout2.xml"/><Relationship Id="rId5" Type="http://schemas.openxmlformats.org/officeDocument/2006/relationships/hyperlink" Target="https://www.studiobinder.com/tag/jane-eyre/" TargetMode="External"/><Relationship Id="rId4" Type="http://schemas.openxmlformats.org/officeDocument/2006/relationships/hyperlink" Target="https://www.studiobinder.com/tag/pride-prejudice/"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youtu.be/C8xAuN_nHNc?t=40" TargetMode="External"/><Relationship Id="rId2" Type="http://schemas.openxmlformats.org/officeDocument/2006/relationships/hyperlink" Target="https://www.studiobinder.com/blog/james-cameron-movies-ranked/" TargetMode="External"/><Relationship Id="rId1" Type="http://schemas.openxmlformats.org/officeDocument/2006/relationships/slideLayout" Target="../slideLayouts/slideLayout2.xml"/><Relationship Id="rId5" Type="http://schemas.openxmlformats.org/officeDocument/2006/relationships/hyperlink" Target="https://www.studiobinder.com/tag/28-days-later/" TargetMode="External"/><Relationship Id="rId4" Type="http://schemas.openxmlformats.org/officeDocument/2006/relationships/hyperlink" Target="https://www.studiobinder.com/tag/12-monkeys/"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studiobinder.com/tag/tomorrowland/" TargetMode="External"/><Relationship Id="rId2" Type="http://schemas.openxmlformats.org/officeDocument/2006/relationships/hyperlink" Target="https://www.studiobinder.com/tag/gattaca/" TargetMode="External"/><Relationship Id="rId1" Type="http://schemas.openxmlformats.org/officeDocument/2006/relationships/slideLayout" Target="../slideLayouts/slideLayout2.xml"/><Relationship Id="rId5" Type="http://schemas.openxmlformats.org/officeDocument/2006/relationships/hyperlink" Target="https://www.studiobinder.com/tag/equilibrium/" TargetMode="External"/><Relationship Id="rId4" Type="http://schemas.openxmlformats.org/officeDocument/2006/relationships/hyperlink" Target="https://www.studiobinder.com/tag/children-of-men/"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studiobinder.com/tag/elysium/" TargetMode="External"/><Relationship Id="rId2" Type="http://schemas.openxmlformats.org/officeDocument/2006/relationships/hyperlink" Target="https://www.studiobinder.com/tag/blade-runner/" TargetMode="External"/><Relationship Id="rId1" Type="http://schemas.openxmlformats.org/officeDocument/2006/relationships/slideLayout" Target="../slideLayouts/slideLayout2.xml"/><Relationship Id="rId5" Type="http://schemas.openxmlformats.org/officeDocument/2006/relationships/hyperlink" Target="https://www.studiobinder.com/tag/mortal-engines/" TargetMode="External"/><Relationship Id="rId4" Type="http://schemas.openxmlformats.org/officeDocument/2006/relationships/hyperlink" Target="https://www.studiobinder.com/tag/howls-moving-castle/"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studiobinder.com/tag/star-wars/" TargetMode="External"/><Relationship Id="rId2" Type="http://schemas.openxmlformats.org/officeDocument/2006/relationships/hyperlink" Target="https://www.studiobinder.com/tag/the-terminator/" TargetMode="External"/><Relationship Id="rId1" Type="http://schemas.openxmlformats.org/officeDocument/2006/relationships/slideLayout" Target="../slideLayouts/slideLayout2.xml"/><Relationship Id="rId4" Type="http://schemas.openxmlformats.org/officeDocument/2006/relationships/hyperlink" Target="https://www.studiobinder.com/tag/the-fifth-element/"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www.studiobinder.com/tag/arrival/" TargetMode="External"/><Relationship Id="rId2" Type="http://schemas.openxmlformats.org/officeDocument/2006/relationships/hyperlink" Target="https://www.studiobinder.com/tag/ex-machina/" TargetMode="External"/><Relationship Id="rId1" Type="http://schemas.openxmlformats.org/officeDocument/2006/relationships/slideLayout" Target="../slideLayouts/slideLayout2.xml"/><Relationship Id="rId4" Type="http://schemas.openxmlformats.org/officeDocument/2006/relationships/hyperlink" Target="https://www.studiobinder.com/tag/starship-trooper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tudiobinder.com/tag/the-killer/" TargetMode="External"/><Relationship Id="rId2" Type="http://schemas.openxmlformats.org/officeDocument/2006/relationships/hyperlink" Target="https://youtu.be/XHDs1-xfuNk?t=13" TargetMode="External"/><Relationship Id="rId1" Type="http://schemas.openxmlformats.org/officeDocument/2006/relationships/slideLayout" Target="../slideLayouts/slideLayout2.xml"/><Relationship Id="rId4" Type="http://schemas.openxmlformats.org/officeDocument/2006/relationships/hyperlink" Target="https://www.studiobinder.com/tag/hard-boiled/"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youtu.be/otwfRPuE6O8?t=19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youtu.be/UPy375ZEp-c?t=12"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xVVqlm8Fq3Y?t=1"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youtu.be/zwhP5b4tD6g"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youtu.be/mP0VHJYFOAU?t=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udiobinder.com/tag/commando/" TargetMode="External"/><Relationship Id="rId7" Type="http://schemas.openxmlformats.org/officeDocument/2006/relationships/hyperlink" Target="https://www.studiobinder.com/tag/mission-impossible/" TargetMode="External"/><Relationship Id="rId2" Type="http://schemas.openxmlformats.org/officeDocument/2006/relationships/hyperlink" Target="https://www.studiobinder.com/blog/michael-bay-best-movies/" TargetMode="External"/><Relationship Id="rId1" Type="http://schemas.openxmlformats.org/officeDocument/2006/relationships/slideLayout" Target="../slideLayouts/slideLayout2.xml"/><Relationship Id="rId6" Type="http://schemas.openxmlformats.org/officeDocument/2006/relationships/hyperlink" Target="https://www.studiobinder.com/tag/casino-royale/" TargetMode="External"/><Relationship Id="rId5" Type="http://schemas.openxmlformats.org/officeDocument/2006/relationships/hyperlink" Target="https://www.studiobinder.com/blog/all-james-bond-007-movies-ranked/" TargetMode="External"/><Relationship Id="rId4" Type="http://schemas.openxmlformats.org/officeDocument/2006/relationships/hyperlink" Target="https://www.studiobinder.com/tag/g-i-joe-the-rise-of-cobr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tudiobinder.com/tag/crouching-tiger-hidden-dragon/" TargetMode="External"/><Relationship Id="rId2" Type="http://schemas.openxmlformats.org/officeDocument/2006/relationships/hyperlink" Target="https://www.studiobinder.com/tag/hero/" TargetMode="External"/><Relationship Id="rId1" Type="http://schemas.openxmlformats.org/officeDocument/2006/relationships/slideLayout" Target="../slideLayouts/slideLayout2.xml"/><Relationship Id="rId5" Type="http://schemas.openxmlformats.org/officeDocument/2006/relationships/hyperlink" Target="https://www.studiobinder.com/tag/dantes-peak/" TargetMode="External"/><Relationship Id="rId4" Type="http://schemas.openxmlformats.org/officeDocument/2006/relationships/hyperlink" Target="https://www.studiobinder.com/tag/the-day-after-tomorrow/"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studiobinder.com/tag/x-men/" TargetMode="External"/><Relationship Id="rId3" Type="http://schemas.openxmlformats.org/officeDocument/2006/relationships/hyperlink" Target="https://www.studiobinder.com/tag/indiana-jones/" TargetMode="External"/><Relationship Id="rId7" Type="http://schemas.openxmlformats.org/officeDocument/2006/relationships/hyperlink" Target="https://www.studiobinder.com/tag/iron-man/" TargetMode="External"/><Relationship Id="rId2" Type="http://schemas.openxmlformats.org/officeDocument/2006/relationships/hyperlink" Target="https://www.studiobinder.com/blog/best-steven-spielberg-movies-ranked/" TargetMode="External"/><Relationship Id="rId1" Type="http://schemas.openxmlformats.org/officeDocument/2006/relationships/slideLayout" Target="../slideLayouts/slideLayout2.xml"/><Relationship Id="rId6" Type="http://schemas.openxmlformats.org/officeDocument/2006/relationships/hyperlink" Target="https://www.studiobinder.com/blog/best-superhero-movies-of-all-time/" TargetMode="External"/><Relationship Id="rId5" Type="http://schemas.openxmlformats.org/officeDocument/2006/relationships/hyperlink" Target="https://www.studiobinder.com/blog/best-marvel-movies-ranked/" TargetMode="External"/><Relationship Id="rId4" Type="http://schemas.openxmlformats.org/officeDocument/2006/relationships/hyperlink" Target="https://www.studiobinder.com/tag/lawrence-of-arabi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studiobinder.com/tag/robin-hood/" TargetMode="External"/><Relationship Id="rId2" Type="http://schemas.openxmlformats.org/officeDocument/2006/relationships/hyperlink" Target="https://youtu.be/_I-AfCc1Vxk?t=17" TargetMode="External"/><Relationship Id="rId1" Type="http://schemas.openxmlformats.org/officeDocument/2006/relationships/slideLayout" Target="../slideLayouts/slideLayout2.xml"/><Relationship Id="rId5" Type="http://schemas.openxmlformats.org/officeDocument/2006/relationships/hyperlink" Target="https://youtu.be/hvic3bjZDfs?t=4" TargetMode="External"/><Relationship Id="rId4" Type="http://schemas.openxmlformats.org/officeDocument/2006/relationships/hyperlink" Target="https://www.studiobinder.com/tag/the-flight-of-drag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FC7A-81A7-49BB-91DF-C0423DDDF306}"/>
              </a:ext>
            </a:extLst>
          </p:cNvPr>
          <p:cNvSpPr>
            <a:spLocks noGrp="1"/>
          </p:cNvSpPr>
          <p:nvPr>
            <p:ph type="ctrTitle"/>
          </p:nvPr>
        </p:nvSpPr>
        <p:spPr/>
        <p:txBody>
          <a:bodyPr/>
          <a:lstStyle/>
          <a:p>
            <a:r>
              <a:rPr lang="en-US" sz="6000" b="1" dirty="0"/>
              <a:t>Chapter – 5</a:t>
            </a:r>
            <a:br>
              <a:rPr lang="en-US" sz="6000" b="1" dirty="0"/>
            </a:br>
            <a:r>
              <a:rPr lang="en-US" sz="6000" b="1" dirty="0"/>
              <a:t>Movie Genre</a:t>
            </a:r>
          </a:p>
        </p:txBody>
      </p:sp>
      <p:sp>
        <p:nvSpPr>
          <p:cNvPr id="3" name="Subtitle 2">
            <a:extLst>
              <a:ext uri="{FF2B5EF4-FFF2-40B4-BE49-F238E27FC236}">
                <a16:creationId xmlns:a16="http://schemas.microsoft.com/office/drawing/2014/main" id="{0CD83627-DB0D-4872-858A-8ACDCA6DB766}"/>
              </a:ext>
            </a:extLst>
          </p:cNvPr>
          <p:cNvSpPr>
            <a:spLocks noGrp="1"/>
          </p:cNvSpPr>
          <p:nvPr>
            <p:ph type="subTitle" idx="1"/>
          </p:nvPr>
        </p:nvSpPr>
        <p:spPr/>
        <p:txBody>
          <a:bodyPr/>
          <a:lstStyle/>
          <a:p>
            <a:pPr algn="r"/>
            <a:r>
              <a:rPr lang="en-US" b="1" i="1" dirty="0"/>
              <a:t>Presented by </a:t>
            </a:r>
          </a:p>
          <a:p>
            <a:pPr algn="r"/>
            <a:r>
              <a:rPr lang="en-US" b="1" i="1" dirty="0"/>
              <a:t>Sadia Mustafa </a:t>
            </a:r>
            <a:r>
              <a:rPr lang="en-US" b="1" i="1" dirty="0" err="1"/>
              <a:t>Sraboni</a:t>
            </a:r>
            <a:endParaRPr lang="en-US" b="1" i="1" dirty="0"/>
          </a:p>
          <a:p>
            <a:endParaRPr lang="en-US" dirty="0"/>
          </a:p>
        </p:txBody>
      </p:sp>
      <p:pic>
        <p:nvPicPr>
          <p:cNvPr id="5" name="Picture 4">
            <a:extLst>
              <a:ext uri="{FF2B5EF4-FFF2-40B4-BE49-F238E27FC236}">
                <a16:creationId xmlns:a16="http://schemas.microsoft.com/office/drawing/2014/main" id="{FD37D52B-0592-4128-A61B-5759EAB79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27" y="1097124"/>
            <a:ext cx="2819400" cy="2667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510834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8CD02-9F29-4ACE-925B-63447049F4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480DC5-6A74-4DA5-B904-BB436ACD8A5A}"/>
              </a:ext>
            </a:extLst>
          </p:cNvPr>
          <p:cNvSpPr>
            <a:spLocks noGrp="1"/>
          </p:cNvSpPr>
          <p:nvPr>
            <p:ph idx="1"/>
          </p:nvPr>
        </p:nvSpPr>
        <p:spPr>
          <a:xfrm>
            <a:off x="1154954" y="2425959"/>
            <a:ext cx="8825659" cy="3948207"/>
          </a:xfrm>
        </p:spPr>
        <p:txBody>
          <a:bodyPr>
            <a:normAutofit fontScale="92500" lnSpcReduction="20000"/>
          </a:bodyPr>
          <a:lstStyle/>
          <a:p>
            <a:pPr algn="just"/>
            <a:r>
              <a:rPr lang="en-US" b="1" dirty="0"/>
              <a:t>Stop Motion</a:t>
            </a:r>
          </a:p>
          <a:p>
            <a:pPr marL="0" indent="0">
              <a:buNone/>
            </a:pPr>
            <a:r>
              <a:rPr lang="en-US" dirty="0"/>
              <a:t>Stop motion animation is defined by taking real objects and adjusting them frame by frame to simulate motion and emotion. Stop motion refers to the style of photography, while stop motion such as Claymation and sometimes puppet animation can fall into multiple sub-genres.</a:t>
            </a:r>
            <a:br>
              <a:rPr lang="en-US" dirty="0"/>
            </a:br>
            <a:r>
              <a:rPr lang="en-US" dirty="0"/>
              <a:t>Ex. </a:t>
            </a:r>
            <a:r>
              <a:rPr lang="en-US" i="1" dirty="0">
                <a:hlinkClick r:id="rId2"/>
              </a:rPr>
              <a:t>The Nightmare Before Christmas</a:t>
            </a:r>
            <a:r>
              <a:rPr lang="en-US" dirty="0"/>
              <a:t> (1993), </a:t>
            </a:r>
            <a:r>
              <a:rPr lang="en-US" i="1" dirty="0">
                <a:hlinkClick r:id="rId3"/>
              </a:rPr>
              <a:t>The Fantastic Mr. Fox</a:t>
            </a:r>
            <a:r>
              <a:rPr lang="en-US" dirty="0"/>
              <a:t> (2009) and some of the best stop motion movies of all time.</a:t>
            </a:r>
          </a:p>
          <a:p>
            <a:pPr marL="0" indent="0" algn="just">
              <a:buNone/>
            </a:pPr>
            <a:r>
              <a:rPr lang="en-US" dirty="0">
                <a:hlinkClick r:id="rId4"/>
              </a:rPr>
              <a:t>https://youtu.be/wr6N_hZyBCk?t=33</a:t>
            </a:r>
            <a:r>
              <a:rPr lang="en-US" dirty="0"/>
              <a:t> </a:t>
            </a:r>
          </a:p>
          <a:p>
            <a:pPr algn="just"/>
            <a:r>
              <a:rPr lang="en-US" b="1" dirty="0"/>
              <a:t>Claymation</a:t>
            </a:r>
          </a:p>
          <a:p>
            <a:pPr marL="0" indent="0">
              <a:buNone/>
            </a:pPr>
            <a:r>
              <a:rPr lang="en-US" dirty="0"/>
              <a:t>Claymation is a form of stop motion animation, except the subjects used are built specifically out of clay.</a:t>
            </a:r>
            <a:br>
              <a:rPr lang="en-US" dirty="0"/>
            </a:br>
            <a:r>
              <a:rPr lang="en-US" dirty="0"/>
              <a:t>Ex. </a:t>
            </a:r>
            <a:r>
              <a:rPr lang="en-US" i="1" dirty="0">
                <a:hlinkClick r:id="rId5"/>
              </a:rPr>
              <a:t>Chicken Run</a:t>
            </a:r>
            <a:r>
              <a:rPr lang="en-US" dirty="0"/>
              <a:t> (2000), </a:t>
            </a:r>
            <a:r>
              <a:rPr lang="en-US" i="1" dirty="0">
                <a:hlinkClick r:id="rId6"/>
              </a:rPr>
              <a:t>Early Man</a:t>
            </a:r>
            <a:r>
              <a:rPr lang="en-US" dirty="0"/>
              <a:t> (2018) and many of the </a:t>
            </a:r>
            <a:r>
              <a:rPr lang="en-US" dirty="0">
                <a:hlinkClick r:id="rId7"/>
              </a:rPr>
              <a:t>best Rankin Bass Christmas movies</a:t>
            </a:r>
            <a:r>
              <a:rPr lang="en-US" dirty="0"/>
              <a:t>.</a:t>
            </a:r>
          </a:p>
          <a:p>
            <a:pPr marL="0" indent="0">
              <a:buNone/>
            </a:pPr>
            <a:r>
              <a:rPr lang="en-US" dirty="0">
                <a:hlinkClick r:id="rId8"/>
              </a:rPr>
              <a:t>https://youtu.be/ydNCj-866_Q?t=17</a:t>
            </a:r>
            <a:r>
              <a:rPr lang="en-US" dirty="0"/>
              <a:t> </a:t>
            </a:r>
          </a:p>
        </p:txBody>
      </p:sp>
    </p:spTree>
    <p:extLst>
      <p:ext uri="{BB962C8B-B14F-4D97-AF65-F5344CB8AC3E}">
        <p14:creationId xmlns:p14="http://schemas.microsoft.com/office/powerpoint/2010/main" val="3431618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CDD36-5D37-446D-B231-202EAD2509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59DEF9-40DB-4967-ABEF-2C2C94E93DD1}"/>
              </a:ext>
            </a:extLst>
          </p:cNvPr>
          <p:cNvSpPr>
            <a:spLocks noGrp="1"/>
          </p:cNvSpPr>
          <p:nvPr>
            <p:ph idx="1"/>
          </p:nvPr>
        </p:nvSpPr>
        <p:spPr/>
        <p:txBody>
          <a:bodyPr>
            <a:normAutofit lnSpcReduction="10000"/>
          </a:bodyPr>
          <a:lstStyle/>
          <a:p>
            <a:r>
              <a:rPr lang="en-US" b="1" dirty="0"/>
              <a:t>Cutout</a:t>
            </a:r>
          </a:p>
          <a:p>
            <a:pPr marL="0" indent="0">
              <a:buNone/>
            </a:pPr>
            <a:r>
              <a:rPr lang="en-US" dirty="0"/>
              <a:t>This is where shapes are cut out and placed on top of one another to make figures and settings, all used to tell a story.</a:t>
            </a:r>
            <a:br>
              <a:rPr lang="en-US" dirty="0"/>
            </a:br>
            <a:r>
              <a:rPr lang="en-US" dirty="0"/>
              <a:t>Ex.</a:t>
            </a:r>
            <a:r>
              <a:rPr lang="en-US" i="1" dirty="0">
                <a:hlinkClick r:id="rId2"/>
              </a:rPr>
              <a:t> South Park: Bigger, Longer, &amp; Uncut </a:t>
            </a:r>
            <a:r>
              <a:rPr lang="en-US" i="1" dirty="0"/>
              <a:t>(1999).</a:t>
            </a:r>
          </a:p>
          <a:p>
            <a:pPr marL="0" indent="0">
              <a:buNone/>
            </a:pPr>
            <a:r>
              <a:rPr lang="en-US" dirty="0">
                <a:hlinkClick r:id="rId3"/>
              </a:rPr>
              <a:t>https://youtu.be/Wo6-6ENTl7o?t=3</a:t>
            </a:r>
            <a:r>
              <a:rPr lang="en-US" dirty="0"/>
              <a:t> </a:t>
            </a:r>
          </a:p>
          <a:p>
            <a:r>
              <a:rPr lang="en-US" b="1" dirty="0"/>
              <a:t>Computer Generated Imagery</a:t>
            </a:r>
          </a:p>
          <a:p>
            <a:pPr marL="0" indent="0">
              <a:buNone/>
            </a:pPr>
            <a:r>
              <a:rPr lang="en-US" dirty="0">
                <a:hlinkClick r:id="rId4"/>
              </a:rPr>
              <a:t>CGI</a:t>
            </a:r>
            <a:r>
              <a:rPr lang="en-US" dirty="0"/>
              <a:t> is the most common form of modern animation, where modeling programs and software are used to animate cartoons.</a:t>
            </a:r>
            <a:br>
              <a:rPr lang="en-US" dirty="0"/>
            </a:br>
            <a:r>
              <a:rPr lang="en-US" dirty="0"/>
              <a:t>Ex. </a:t>
            </a:r>
            <a:r>
              <a:rPr lang="en-US" i="1" dirty="0">
                <a:hlinkClick r:id="rId5"/>
              </a:rPr>
              <a:t>Shrek </a:t>
            </a:r>
            <a:r>
              <a:rPr lang="en-US" dirty="0"/>
              <a:t>(2001), </a:t>
            </a:r>
            <a:r>
              <a:rPr lang="en-US" i="1" dirty="0" err="1">
                <a:hlinkClick r:id="rId6"/>
              </a:rPr>
              <a:t>Rango</a:t>
            </a:r>
            <a:r>
              <a:rPr lang="en-US" dirty="0"/>
              <a:t> (2011) and </a:t>
            </a:r>
            <a:r>
              <a:rPr lang="en-US" dirty="0">
                <a:hlinkClick r:id="rId7"/>
              </a:rPr>
              <a:t>Pixar's incredible short films</a:t>
            </a:r>
            <a:r>
              <a:rPr lang="en-US" dirty="0"/>
              <a:t>.</a:t>
            </a:r>
          </a:p>
          <a:p>
            <a:pPr marL="0" indent="0">
              <a:buNone/>
            </a:pPr>
            <a:r>
              <a:rPr lang="en-US" dirty="0">
                <a:hlinkClick r:id="rId8"/>
              </a:rPr>
              <a:t>https://youtu.be/yHioWLdgnMI?t=8</a:t>
            </a:r>
            <a:r>
              <a:rPr lang="en-US" dirty="0"/>
              <a:t> </a:t>
            </a:r>
          </a:p>
        </p:txBody>
      </p:sp>
    </p:spTree>
    <p:extLst>
      <p:ext uri="{BB962C8B-B14F-4D97-AF65-F5344CB8AC3E}">
        <p14:creationId xmlns:p14="http://schemas.microsoft.com/office/powerpoint/2010/main" val="259144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3AC92-4FEF-46D4-AAF4-5C0D1319BA9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C85C79B-5DA9-4493-915E-4F38EB741659}"/>
              </a:ext>
            </a:extLst>
          </p:cNvPr>
          <p:cNvSpPr>
            <a:spLocks noGrp="1"/>
          </p:cNvSpPr>
          <p:nvPr>
            <p:ph idx="1"/>
          </p:nvPr>
        </p:nvSpPr>
        <p:spPr>
          <a:xfrm>
            <a:off x="1154954" y="2603500"/>
            <a:ext cx="8825659" cy="3744034"/>
          </a:xfrm>
        </p:spPr>
        <p:txBody>
          <a:bodyPr/>
          <a:lstStyle/>
          <a:p>
            <a:r>
              <a:rPr lang="en-US" b="1" dirty="0"/>
              <a:t>Puppetry</a:t>
            </a:r>
          </a:p>
          <a:p>
            <a:pPr marL="0" indent="0">
              <a:buNone/>
            </a:pPr>
            <a:r>
              <a:rPr lang="en-US" dirty="0"/>
              <a:t>Puppetry animation is where puppets, including hand, stick, shadow and marionettes are used to tell a story. </a:t>
            </a:r>
            <a:br>
              <a:rPr lang="en-US" dirty="0"/>
            </a:br>
            <a:r>
              <a:rPr lang="en-US" dirty="0"/>
              <a:t>Ex. </a:t>
            </a:r>
            <a:r>
              <a:rPr lang="en-US" i="1" dirty="0">
                <a:hlinkClick r:id="rId2"/>
              </a:rPr>
              <a:t>Team America: World Police</a:t>
            </a:r>
            <a:r>
              <a:rPr lang="en-US" dirty="0"/>
              <a:t> (2004).</a:t>
            </a:r>
          </a:p>
          <a:p>
            <a:pPr marL="0" indent="0">
              <a:buNone/>
            </a:pPr>
            <a:r>
              <a:rPr lang="en-US" dirty="0">
                <a:hlinkClick r:id="rId3"/>
              </a:rPr>
              <a:t>https://youtu.be/kMyJWuvW_9k?t=35</a:t>
            </a:r>
            <a:r>
              <a:rPr lang="en-US" dirty="0"/>
              <a:t> </a:t>
            </a:r>
          </a:p>
          <a:p>
            <a:r>
              <a:rPr lang="en-US" b="1" dirty="0"/>
              <a:t>Live-Action</a:t>
            </a:r>
          </a:p>
          <a:p>
            <a:pPr marL="0" indent="0">
              <a:buNone/>
            </a:pPr>
            <a:r>
              <a:rPr lang="en-US" dirty="0"/>
              <a:t>Live-action animation is where animation, of any kind, is mixed with real-life subjects to create a single world. </a:t>
            </a:r>
            <a:br>
              <a:rPr lang="en-US" dirty="0"/>
            </a:br>
            <a:r>
              <a:rPr lang="en-US" dirty="0"/>
              <a:t>Ex. </a:t>
            </a:r>
            <a:r>
              <a:rPr lang="en-US" i="1" dirty="0">
                <a:hlinkClick r:id="rId4"/>
              </a:rPr>
              <a:t>Who Framed Roger Rabbit</a:t>
            </a:r>
            <a:r>
              <a:rPr lang="en-US" dirty="0"/>
              <a:t> (1988), </a:t>
            </a:r>
            <a:r>
              <a:rPr lang="en-US" i="1" dirty="0">
                <a:hlinkClick r:id="rId5"/>
              </a:rPr>
              <a:t>Space Jam</a:t>
            </a:r>
            <a:r>
              <a:rPr lang="en-US" dirty="0"/>
              <a:t> (1996).</a:t>
            </a:r>
          </a:p>
          <a:p>
            <a:pPr marL="0" indent="0">
              <a:buNone/>
            </a:pPr>
            <a:r>
              <a:rPr lang="en-US" dirty="0">
                <a:hlinkClick r:id="rId6"/>
              </a:rPr>
              <a:t>https://youtu.be/oKNy-MWjkcU?t=3</a:t>
            </a:r>
            <a:r>
              <a:rPr lang="en-US" dirty="0"/>
              <a:t> </a:t>
            </a:r>
          </a:p>
        </p:txBody>
      </p:sp>
    </p:spTree>
    <p:extLst>
      <p:ext uri="{BB962C8B-B14F-4D97-AF65-F5344CB8AC3E}">
        <p14:creationId xmlns:p14="http://schemas.microsoft.com/office/powerpoint/2010/main" val="1287504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E7C45-5D45-4058-9146-C008830851C2}"/>
              </a:ext>
            </a:extLst>
          </p:cNvPr>
          <p:cNvSpPr>
            <a:spLocks noGrp="1"/>
          </p:cNvSpPr>
          <p:nvPr>
            <p:ph type="title"/>
          </p:nvPr>
        </p:nvSpPr>
        <p:spPr/>
        <p:txBody>
          <a:bodyPr/>
          <a:lstStyle/>
          <a:p>
            <a:r>
              <a:rPr lang="en-US" b="1" dirty="0"/>
              <a:t>3. Comedy Genre</a:t>
            </a:r>
            <a:br>
              <a:rPr lang="en-US" b="1" dirty="0"/>
            </a:br>
            <a:endParaRPr lang="en-US" dirty="0"/>
          </a:p>
        </p:txBody>
      </p:sp>
      <p:sp>
        <p:nvSpPr>
          <p:cNvPr id="3" name="Content Placeholder 2">
            <a:extLst>
              <a:ext uri="{FF2B5EF4-FFF2-40B4-BE49-F238E27FC236}">
                <a16:creationId xmlns:a16="http://schemas.microsoft.com/office/drawing/2014/main" id="{393CAE66-8CDF-46D8-9117-F9B15A500807}"/>
              </a:ext>
            </a:extLst>
          </p:cNvPr>
          <p:cNvSpPr>
            <a:spLocks noGrp="1"/>
          </p:cNvSpPr>
          <p:nvPr>
            <p:ph idx="1"/>
          </p:nvPr>
        </p:nvSpPr>
        <p:spPr>
          <a:xfrm>
            <a:off x="1154954" y="2603499"/>
            <a:ext cx="8825659" cy="3694663"/>
          </a:xfrm>
        </p:spPr>
        <p:txBody>
          <a:bodyPr>
            <a:normAutofit/>
          </a:bodyPr>
          <a:lstStyle/>
          <a:p>
            <a:pPr marL="0" indent="0">
              <a:buNone/>
            </a:pPr>
            <a:r>
              <a:rPr lang="en-US" dirty="0"/>
              <a:t>The comedy genre is defined by events that are intended to make someone laugh, no matter if the story is macabre, droll, or zany. Comedy can be found in most movies, but if the majority of the film is intended to be a comedy you may safely place it in this genre. The best comedy movies range throughout this entire spectrum of humor.</a:t>
            </a:r>
          </a:p>
          <a:p>
            <a:pPr marL="0" indent="0">
              <a:buNone/>
            </a:pPr>
            <a:r>
              <a:rPr lang="en-US" dirty="0">
                <a:hlinkClick r:id="rId2"/>
              </a:rPr>
              <a:t>https://youtu.be/ylUPqeERqO0?t=4</a:t>
            </a:r>
            <a:endParaRPr lang="en-US" dirty="0"/>
          </a:p>
          <a:p>
            <a:r>
              <a:rPr lang="en-US" b="1" dirty="0"/>
              <a:t>Action-Comedy</a:t>
            </a:r>
          </a:p>
          <a:p>
            <a:pPr marL="0" indent="0">
              <a:buNone/>
            </a:pPr>
            <a:r>
              <a:rPr lang="en-US" dirty="0"/>
              <a:t>The action-comedy sub-genre incorporates humorous actions within the action, using the exciting events in the story for laughs.</a:t>
            </a:r>
            <a:br>
              <a:rPr lang="en-US" dirty="0"/>
            </a:br>
            <a:r>
              <a:rPr lang="en-US" dirty="0"/>
              <a:t>Ex. </a:t>
            </a:r>
            <a:r>
              <a:rPr lang="en-US" i="1" dirty="0">
                <a:hlinkClick r:id="rId3"/>
              </a:rPr>
              <a:t>Hot Fuzz</a:t>
            </a:r>
            <a:r>
              <a:rPr lang="en-US" dirty="0"/>
              <a:t> (2007),</a:t>
            </a:r>
            <a:r>
              <a:rPr lang="en-US" i="1" dirty="0"/>
              <a:t> </a:t>
            </a:r>
            <a:r>
              <a:rPr lang="en-US" i="1" dirty="0">
                <a:hlinkClick r:id="rId4"/>
              </a:rPr>
              <a:t>Charlie’s Angels </a:t>
            </a:r>
            <a:r>
              <a:rPr lang="en-US" dirty="0"/>
              <a:t>(2000).</a:t>
            </a:r>
          </a:p>
          <a:p>
            <a:pPr marL="0" indent="0">
              <a:buNone/>
            </a:pPr>
            <a:r>
              <a:rPr lang="en-US" dirty="0">
                <a:hlinkClick r:id="rId5"/>
              </a:rPr>
              <a:t>https://youtu.be/Cun-LZvOTdw?t=138</a:t>
            </a:r>
            <a:r>
              <a:rPr lang="en-US" dirty="0"/>
              <a:t> </a:t>
            </a:r>
          </a:p>
          <a:p>
            <a:pPr marL="0" indent="0">
              <a:buNone/>
            </a:pPr>
            <a:endParaRPr lang="en-US" dirty="0"/>
          </a:p>
        </p:txBody>
      </p:sp>
    </p:spTree>
    <p:extLst>
      <p:ext uri="{BB962C8B-B14F-4D97-AF65-F5344CB8AC3E}">
        <p14:creationId xmlns:p14="http://schemas.microsoft.com/office/powerpoint/2010/main" val="68451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F3B6-CA1D-419C-A244-F066BFEEEC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3DD1A4-D9A0-4C2B-B13E-24812A29EA1A}"/>
              </a:ext>
            </a:extLst>
          </p:cNvPr>
          <p:cNvSpPr>
            <a:spLocks noGrp="1"/>
          </p:cNvSpPr>
          <p:nvPr>
            <p:ph idx="1"/>
          </p:nvPr>
        </p:nvSpPr>
        <p:spPr>
          <a:xfrm>
            <a:off x="1154954" y="2603499"/>
            <a:ext cx="8825659" cy="3909267"/>
          </a:xfrm>
        </p:spPr>
        <p:txBody>
          <a:bodyPr>
            <a:normAutofit fontScale="92500" lnSpcReduction="10000"/>
          </a:bodyPr>
          <a:lstStyle/>
          <a:p>
            <a:r>
              <a:rPr lang="en-US" b="1" dirty="0"/>
              <a:t>Dark Comedy (Black Comedy)</a:t>
            </a:r>
          </a:p>
          <a:p>
            <a:pPr marL="0" indent="0">
              <a:buNone/>
            </a:pPr>
            <a:r>
              <a:rPr lang="en-US" dirty="0"/>
              <a:t>Dark comedy (or Black Comedy) is defined by using attitudes and events that would normally be objectionable to set up humorous situations.</a:t>
            </a:r>
            <a:br>
              <a:rPr lang="en-US" dirty="0"/>
            </a:br>
            <a:r>
              <a:rPr lang="en-US" dirty="0"/>
              <a:t>Ex. </a:t>
            </a:r>
            <a:r>
              <a:rPr lang="en-US" i="1" dirty="0">
                <a:hlinkClick r:id="rId2"/>
              </a:rPr>
              <a:t>Very Bad Things</a:t>
            </a:r>
            <a:r>
              <a:rPr lang="en-US" dirty="0"/>
              <a:t> (1998),</a:t>
            </a:r>
            <a:r>
              <a:rPr lang="en-US" i="1" dirty="0"/>
              <a:t> </a:t>
            </a:r>
            <a:r>
              <a:rPr lang="en-US" i="1" dirty="0">
                <a:hlinkClick r:id="rId3"/>
              </a:rPr>
              <a:t>Fargo </a:t>
            </a:r>
            <a:r>
              <a:rPr lang="en-US" dirty="0"/>
              <a:t>(1996) and more of the best dark comedy movies ever made.</a:t>
            </a:r>
          </a:p>
          <a:p>
            <a:pPr marL="0" indent="0">
              <a:buNone/>
            </a:pPr>
            <a:r>
              <a:rPr lang="en-US" dirty="0">
                <a:hlinkClick r:id="rId4"/>
              </a:rPr>
              <a:t>https://youtu.be/h2tY82z3xXU?t=60</a:t>
            </a:r>
            <a:r>
              <a:rPr lang="en-US" dirty="0"/>
              <a:t> </a:t>
            </a:r>
          </a:p>
          <a:p>
            <a:r>
              <a:rPr lang="en-US" b="1" dirty="0"/>
              <a:t>Romantic Comedy</a:t>
            </a:r>
          </a:p>
          <a:p>
            <a:pPr marL="0" indent="0">
              <a:buNone/>
            </a:pPr>
            <a:r>
              <a:rPr lang="en-US" dirty="0"/>
              <a:t>Romantic comedies (aka Rom-Coms) are defined by comedy derived from relationship frustrations that are intimate in nature. This includes any combination of gender or situation across the sexual spectrum with films that include some of the best romantic quotes ever written. Some of </a:t>
            </a:r>
            <a:r>
              <a:rPr lang="en-US" dirty="0">
                <a:hlinkClick r:id="rId5"/>
              </a:rPr>
              <a:t>Woody Allen's best movies</a:t>
            </a:r>
            <a:r>
              <a:rPr lang="en-US" dirty="0"/>
              <a:t> redefined the genre.</a:t>
            </a:r>
            <a:br>
              <a:rPr lang="en-US" dirty="0"/>
            </a:br>
            <a:r>
              <a:rPr lang="en-US" dirty="0"/>
              <a:t>Ex. </a:t>
            </a:r>
            <a:r>
              <a:rPr lang="en-US" i="1" dirty="0">
                <a:hlinkClick r:id="rId6"/>
              </a:rPr>
              <a:t>Sleepless in Seattle</a:t>
            </a:r>
            <a:r>
              <a:rPr lang="en-US" dirty="0"/>
              <a:t> (1993), </a:t>
            </a:r>
            <a:r>
              <a:rPr lang="en-US" i="1" dirty="0">
                <a:hlinkClick r:id="rId7"/>
              </a:rPr>
              <a:t>How to Lose a Guy in 10 Days</a:t>
            </a:r>
            <a:r>
              <a:rPr lang="en-US" dirty="0"/>
              <a:t> (2003).</a:t>
            </a:r>
          </a:p>
        </p:txBody>
      </p:sp>
    </p:spTree>
    <p:extLst>
      <p:ext uri="{BB962C8B-B14F-4D97-AF65-F5344CB8AC3E}">
        <p14:creationId xmlns:p14="http://schemas.microsoft.com/office/powerpoint/2010/main" val="3616478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A44F-5ED8-415F-9C72-17807154D4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1E6F4A-610D-4831-87DF-88160C9366D3}"/>
              </a:ext>
            </a:extLst>
          </p:cNvPr>
          <p:cNvSpPr>
            <a:spLocks noGrp="1"/>
          </p:cNvSpPr>
          <p:nvPr>
            <p:ph idx="1"/>
          </p:nvPr>
        </p:nvSpPr>
        <p:spPr>
          <a:xfrm>
            <a:off x="1154954" y="2435290"/>
            <a:ext cx="8825659" cy="4152122"/>
          </a:xfrm>
        </p:spPr>
        <p:txBody>
          <a:bodyPr>
            <a:normAutofit/>
          </a:bodyPr>
          <a:lstStyle/>
          <a:p>
            <a:r>
              <a:rPr lang="en-US" b="1" dirty="0"/>
              <a:t>Buddy Comedy</a:t>
            </a:r>
          </a:p>
          <a:p>
            <a:pPr marL="0" indent="0">
              <a:buNone/>
            </a:pPr>
            <a:r>
              <a:rPr lang="en-US" dirty="0"/>
              <a:t>A buddy comedy is defined by at least two individuals who we follow through a series of humorous events. Often their (platonic) relationship is the main source of comedy in the story.</a:t>
            </a:r>
            <a:br>
              <a:rPr lang="en-US" dirty="0"/>
            </a:br>
            <a:r>
              <a:rPr lang="en-US" dirty="0"/>
              <a:t>Ex. </a:t>
            </a:r>
            <a:r>
              <a:rPr lang="en-US" i="1" dirty="0">
                <a:hlinkClick r:id="rId2"/>
              </a:rPr>
              <a:t>Rush Hour</a:t>
            </a:r>
            <a:r>
              <a:rPr lang="en-US" dirty="0"/>
              <a:t> (1998), </a:t>
            </a:r>
            <a:r>
              <a:rPr lang="en-US" i="1" dirty="0">
                <a:hlinkClick r:id="rId3"/>
              </a:rPr>
              <a:t>Harold &amp; Kumar Go To White Castle</a:t>
            </a:r>
            <a:r>
              <a:rPr lang="en-US" dirty="0"/>
              <a:t> (2003).</a:t>
            </a:r>
          </a:p>
          <a:p>
            <a:pPr marL="0" indent="0">
              <a:buNone/>
            </a:pPr>
            <a:r>
              <a:rPr lang="en-US" dirty="0">
                <a:hlinkClick r:id="rId4"/>
              </a:rPr>
              <a:t>https://youtu.be/PjPSqp12wtk?t=55</a:t>
            </a:r>
            <a:r>
              <a:rPr lang="en-US" dirty="0"/>
              <a:t> </a:t>
            </a:r>
          </a:p>
          <a:p>
            <a:r>
              <a:rPr lang="en-US" b="1" dirty="0"/>
              <a:t>Road Comedy</a:t>
            </a:r>
          </a:p>
          <a:p>
            <a:pPr marL="0" indent="0">
              <a:buNone/>
            </a:pPr>
            <a:r>
              <a:rPr lang="en-US" dirty="0"/>
              <a:t>Road comedies are defined by humorous situations derived from a journey along a set path, and often feature a set of stops and characters along the way that forces the protagonist(s) further down the road.</a:t>
            </a:r>
            <a:br>
              <a:rPr lang="en-US" dirty="0"/>
            </a:br>
            <a:r>
              <a:rPr lang="en-US" dirty="0"/>
              <a:t>Ex. </a:t>
            </a:r>
            <a:r>
              <a:rPr lang="en-US" i="1" dirty="0">
                <a:hlinkClick r:id="rId5"/>
              </a:rPr>
              <a:t>Planes, Trains, and Automobiles </a:t>
            </a:r>
            <a:r>
              <a:rPr lang="en-US" dirty="0"/>
              <a:t>(1987),</a:t>
            </a:r>
            <a:r>
              <a:rPr lang="en-US" i="1" dirty="0"/>
              <a:t> </a:t>
            </a:r>
            <a:r>
              <a:rPr lang="en-US" i="1" dirty="0">
                <a:hlinkClick r:id="rId6"/>
              </a:rPr>
              <a:t>Dumb and Dumber </a:t>
            </a:r>
            <a:r>
              <a:rPr lang="en-US" dirty="0"/>
              <a:t>(1994).</a:t>
            </a:r>
          </a:p>
          <a:p>
            <a:pPr marL="0" indent="0">
              <a:buNone/>
            </a:pPr>
            <a:r>
              <a:rPr lang="en-US" dirty="0">
                <a:hlinkClick r:id="rId7"/>
              </a:rPr>
              <a:t>https://youtu.be/l13yPhimE3o?t=147</a:t>
            </a:r>
            <a:r>
              <a:rPr lang="en-US" dirty="0"/>
              <a:t> </a:t>
            </a:r>
          </a:p>
        </p:txBody>
      </p:sp>
    </p:spTree>
    <p:extLst>
      <p:ext uri="{BB962C8B-B14F-4D97-AF65-F5344CB8AC3E}">
        <p14:creationId xmlns:p14="http://schemas.microsoft.com/office/powerpoint/2010/main" val="1921041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91E-4E04-49A7-A18F-25C4F26C21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6C56E6-DA71-410C-8397-59C824BF528C}"/>
              </a:ext>
            </a:extLst>
          </p:cNvPr>
          <p:cNvSpPr>
            <a:spLocks noGrp="1"/>
          </p:cNvSpPr>
          <p:nvPr>
            <p:ph idx="1"/>
          </p:nvPr>
        </p:nvSpPr>
        <p:spPr>
          <a:xfrm>
            <a:off x="1154954" y="2603500"/>
            <a:ext cx="8825659" cy="3834622"/>
          </a:xfrm>
        </p:spPr>
        <p:txBody>
          <a:bodyPr>
            <a:normAutofit fontScale="92500" lnSpcReduction="10000"/>
          </a:bodyPr>
          <a:lstStyle/>
          <a:p>
            <a:r>
              <a:rPr lang="en-US" b="1" dirty="0"/>
              <a:t>Slapstick Comedy</a:t>
            </a:r>
          </a:p>
          <a:p>
            <a:pPr marL="0" indent="0">
              <a:buNone/>
            </a:pPr>
            <a:r>
              <a:rPr lang="en-US" dirty="0"/>
              <a:t>Slapstick comedy is defined by humor derived from physical movement, harm, or frustration that requires little to no dialogue.</a:t>
            </a:r>
            <a:br>
              <a:rPr lang="en-US" dirty="0"/>
            </a:br>
            <a:r>
              <a:rPr lang="en-US" dirty="0"/>
              <a:t>Ex. </a:t>
            </a:r>
            <a:r>
              <a:rPr lang="en-US" i="1" dirty="0">
                <a:hlinkClick r:id="rId2"/>
              </a:rPr>
              <a:t>The Party </a:t>
            </a:r>
            <a:r>
              <a:rPr lang="en-US" dirty="0"/>
              <a:t>(1968), </a:t>
            </a:r>
            <a:r>
              <a:rPr lang="en-US" i="1" dirty="0">
                <a:hlinkClick r:id="rId3"/>
              </a:rPr>
              <a:t>Mouse Hunt</a:t>
            </a:r>
            <a:r>
              <a:rPr lang="en-US" dirty="0"/>
              <a:t> (1997).</a:t>
            </a:r>
          </a:p>
          <a:p>
            <a:pPr marL="0" indent="0">
              <a:buNone/>
            </a:pPr>
            <a:r>
              <a:rPr lang="en-US" dirty="0">
                <a:hlinkClick r:id="rId4"/>
              </a:rPr>
              <a:t>https://youtu.be/qcNMWo7e4Fc?t=16</a:t>
            </a:r>
            <a:r>
              <a:rPr lang="en-US" dirty="0"/>
              <a:t> </a:t>
            </a:r>
          </a:p>
          <a:p>
            <a:r>
              <a:rPr lang="en-US" b="1" dirty="0"/>
              <a:t>Parody</a:t>
            </a:r>
          </a:p>
          <a:p>
            <a:pPr marL="0" indent="0">
              <a:buNone/>
            </a:pPr>
            <a:r>
              <a:rPr lang="en-US" dirty="0"/>
              <a:t>We’ve decided to put parody, spoof, and satire next to one another because they’re often thought to be synonyms, but truthfully they are not. A parody mocks and specifically targets a single piece of art or connected body of work. A parody is more precise, and more limited.</a:t>
            </a:r>
            <a:br>
              <a:rPr lang="en-US" dirty="0"/>
            </a:br>
            <a:r>
              <a:rPr lang="en-US" dirty="0"/>
              <a:t>Ex. </a:t>
            </a:r>
            <a:r>
              <a:rPr lang="en-US" i="1" dirty="0">
                <a:hlinkClick r:id="rId5"/>
              </a:rPr>
              <a:t>MacGruber </a:t>
            </a:r>
            <a:r>
              <a:rPr lang="en-US" dirty="0"/>
              <a:t>(2010),</a:t>
            </a:r>
            <a:r>
              <a:rPr lang="en-US" i="1" dirty="0"/>
              <a:t> </a:t>
            </a:r>
            <a:r>
              <a:rPr lang="en-US" i="1" dirty="0">
                <a:hlinkClick r:id="rId6"/>
              </a:rPr>
              <a:t>Spaceballs </a:t>
            </a:r>
            <a:r>
              <a:rPr lang="en-US" dirty="0"/>
              <a:t>(1987).</a:t>
            </a:r>
          </a:p>
          <a:p>
            <a:pPr marL="0" indent="0">
              <a:buNone/>
            </a:pPr>
            <a:r>
              <a:rPr lang="en-US" dirty="0">
                <a:hlinkClick r:id="rId7"/>
              </a:rPr>
              <a:t>https://youtu.be/xQHHHBkigDY?t=56</a:t>
            </a: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227895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2B645-E6F8-4038-8863-19941E04C6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67605F-3F3F-4D72-A6F6-7E516CC1C76B}"/>
              </a:ext>
            </a:extLst>
          </p:cNvPr>
          <p:cNvSpPr>
            <a:spLocks noGrp="1"/>
          </p:cNvSpPr>
          <p:nvPr>
            <p:ph idx="1"/>
          </p:nvPr>
        </p:nvSpPr>
        <p:spPr>
          <a:xfrm>
            <a:off x="1154954" y="2603499"/>
            <a:ext cx="8825659" cy="3778640"/>
          </a:xfrm>
        </p:spPr>
        <p:txBody>
          <a:bodyPr>
            <a:normAutofit/>
          </a:bodyPr>
          <a:lstStyle/>
          <a:p>
            <a:r>
              <a:rPr lang="en-US" b="1" dirty="0"/>
              <a:t>Spoof</a:t>
            </a:r>
          </a:p>
          <a:p>
            <a:pPr marL="0" indent="0">
              <a:buNone/>
            </a:pPr>
            <a:r>
              <a:rPr lang="en-US" dirty="0"/>
              <a:t>A spoof is broader than a parody because it mocks an entire genre or collection of similar, but separate works. Where parody targets a specific piece of art or entertainment, spoofs target the entire genre.</a:t>
            </a:r>
            <a:br>
              <a:rPr lang="en-US" dirty="0"/>
            </a:br>
            <a:r>
              <a:rPr lang="en-US" dirty="0"/>
              <a:t>Ex. </a:t>
            </a:r>
            <a:r>
              <a:rPr lang="en-US" i="1" dirty="0">
                <a:hlinkClick r:id="rId2"/>
              </a:rPr>
              <a:t>The Naked Gun</a:t>
            </a:r>
            <a:r>
              <a:rPr lang="en-US" i="1" dirty="0"/>
              <a:t> (</a:t>
            </a:r>
            <a:r>
              <a:rPr lang="en-US" dirty="0"/>
              <a:t>1988), </a:t>
            </a:r>
            <a:r>
              <a:rPr lang="en-US" i="1" dirty="0">
                <a:hlinkClick r:id="rId3"/>
              </a:rPr>
              <a:t>Not Another Teen Movie</a:t>
            </a:r>
            <a:r>
              <a:rPr lang="en-US" dirty="0"/>
              <a:t> (2001).</a:t>
            </a:r>
          </a:p>
          <a:p>
            <a:r>
              <a:rPr lang="en-US" b="1" dirty="0"/>
              <a:t>Satire</a:t>
            </a:r>
          </a:p>
          <a:p>
            <a:pPr marL="0" indent="0">
              <a:buNone/>
            </a:pPr>
            <a:r>
              <a:rPr lang="en-US" dirty="0"/>
              <a:t>Satire movies are the broadest of the three in that it mocks overall ideas, vices, human nature, institutions, or any number of concepts that don’t necessarily have a specific connection to another piece of art.</a:t>
            </a:r>
          </a:p>
          <a:p>
            <a:pPr marL="0" indent="0">
              <a:buNone/>
            </a:pPr>
            <a:r>
              <a:rPr lang="en-US" dirty="0"/>
              <a:t>Ex. </a:t>
            </a:r>
            <a:r>
              <a:rPr lang="en-US" i="1" dirty="0">
                <a:hlinkClick r:id="rId4"/>
              </a:rPr>
              <a:t>In The Loop</a:t>
            </a:r>
            <a:r>
              <a:rPr lang="en-US" dirty="0"/>
              <a:t> (2009),</a:t>
            </a:r>
            <a:r>
              <a:rPr lang="en-US" i="1" dirty="0"/>
              <a:t> </a:t>
            </a:r>
            <a:r>
              <a:rPr lang="en-US" i="1" dirty="0">
                <a:hlinkClick r:id="rId5"/>
              </a:rPr>
              <a:t>Idiocracy </a:t>
            </a:r>
            <a:r>
              <a:rPr lang="en-US" dirty="0"/>
              <a:t>(2006) or even </a:t>
            </a:r>
            <a:r>
              <a:rPr lang="en-US" i="1" dirty="0">
                <a:hlinkClick r:id="rId6"/>
              </a:rPr>
              <a:t>Dr. Strangelove</a:t>
            </a:r>
            <a:r>
              <a:rPr lang="en-US" dirty="0"/>
              <a:t>, just one of </a:t>
            </a:r>
            <a:r>
              <a:rPr lang="en-US" dirty="0">
                <a:hlinkClick r:id="rId7"/>
              </a:rPr>
              <a:t>Stanley Kubrick's best movies</a:t>
            </a:r>
            <a:r>
              <a:rPr lang="en-US" dirty="0"/>
              <a:t>.</a:t>
            </a:r>
          </a:p>
        </p:txBody>
      </p:sp>
    </p:spTree>
    <p:extLst>
      <p:ext uri="{BB962C8B-B14F-4D97-AF65-F5344CB8AC3E}">
        <p14:creationId xmlns:p14="http://schemas.microsoft.com/office/powerpoint/2010/main" val="1942376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AE285-B0B1-4779-826D-A94500C09B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266BC1-FD03-4A2A-BFEF-7450FA142419}"/>
              </a:ext>
            </a:extLst>
          </p:cNvPr>
          <p:cNvSpPr>
            <a:spLocks noGrp="1"/>
          </p:cNvSpPr>
          <p:nvPr>
            <p:ph idx="1"/>
          </p:nvPr>
        </p:nvSpPr>
        <p:spPr>
          <a:xfrm>
            <a:off x="1154954" y="2603499"/>
            <a:ext cx="8825659" cy="3899937"/>
          </a:xfrm>
        </p:spPr>
        <p:txBody>
          <a:bodyPr>
            <a:normAutofit/>
          </a:bodyPr>
          <a:lstStyle/>
          <a:p>
            <a:r>
              <a:rPr lang="en-US" b="1" dirty="0"/>
              <a:t>Sitcom</a:t>
            </a:r>
          </a:p>
          <a:p>
            <a:pPr marL="0" indent="0">
              <a:buNone/>
            </a:pPr>
            <a:r>
              <a:rPr lang="en-US" dirty="0"/>
              <a:t>A sitcom (situational comedy) is defined by a set group of people who must navigate through humorous situations and misunderstandings. Sitcoms in the past were very often captured using multiple cameras on a soundstage, but it is by no means required. For an inside look at how sitcoms are written, download your own copy of this </a:t>
            </a:r>
            <a:r>
              <a:rPr lang="en-US" i="1" dirty="0">
                <a:hlinkClick r:id="rId2"/>
              </a:rPr>
              <a:t>Seinfeld</a:t>
            </a:r>
            <a:r>
              <a:rPr lang="en-US" dirty="0">
                <a:hlinkClick r:id="rId2"/>
              </a:rPr>
              <a:t> script</a:t>
            </a:r>
            <a:r>
              <a:rPr lang="en-US" dirty="0"/>
              <a:t> or the </a:t>
            </a:r>
            <a:r>
              <a:rPr lang="en-US" i="1" dirty="0" err="1">
                <a:hlinkClick r:id="rId3"/>
              </a:rPr>
              <a:t>The</a:t>
            </a:r>
            <a:r>
              <a:rPr lang="en-US" i="1" dirty="0">
                <a:hlinkClick r:id="rId3"/>
              </a:rPr>
              <a:t> Office</a:t>
            </a:r>
            <a:r>
              <a:rPr lang="en-US" dirty="0">
                <a:hlinkClick r:id="rId3"/>
              </a:rPr>
              <a:t> pilot episode</a:t>
            </a:r>
            <a:r>
              <a:rPr lang="en-US" dirty="0"/>
              <a:t>.</a:t>
            </a:r>
            <a:br>
              <a:rPr lang="en-US" dirty="0"/>
            </a:br>
            <a:r>
              <a:rPr lang="en-US" dirty="0"/>
              <a:t>Ex. </a:t>
            </a:r>
            <a:r>
              <a:rPr lang="en-US" i="1" dirty="0">
                <a:hlinkClick r:id="rId4"/>
              </a:rPr>
              <a:t>Seinfeld </a:t>
            </a:r>
            <a:r>
              <a:rPr lang="en-US" dirty="0"/>
              <a:t>(1989), </a:t>
            </a:r>
            <a:r>
              <a:rPr lang="en-US" i="1" dirty="0">
                <a:hlinkClick r:id="rId5"/>
              </a:rPr>
              <a:t>It’s Always Sunny in Philadelphia</a:t>
            </a:r>
            <a:r>
              <a:rPr lang="en-US" dirty="0"/>
              <a:t> (2005).</a:t>
            </a:r>
          </a:p>
          <a:p>
            <a:r>
              <a:rPr lang="en-US" b="1" dirty="0"/>
              <a:t>Sketch Comedy</a:t>
            </a:r>
          </a:p>
          <a:p>
            <a:pPr marL="0" indent="0">
              <a:buNone/>
            </a:pPr>
            <a:r>
              <a:rPr lang="en-US" dirty="0"/>
              <a:t>Sketch comedy is defined by a collection of separate situations, with no inherent connection to each other, and can include the use of parody, satire, spoof, and many other comedy sub-genres.</a:t>
            </a:r>
            <a:br>
              <a:rPr lang="en-US" dirty="0"/>
            </a:br>
            <a:r>
              <a:rPr lang="en-US" dirty="0"/>
              <a:t>Ex. </a:t>
            </a:r>
            <a:r>
              <a:rPr lang="en-US" i="1" dirty="0">
                <a:hlinkClick r:id="rId6"/>
              </a:rPr>
              <a:t>Chappelle’s Show</a:t>
            </a:r>
            <a:r>
              <a:rPr lang="en-US" dirty="0"/>
              <a:t> (2003), </a:t>
            </a:r>
            <a:r>
              <a:rPr lang="en-US" i="1" dirty="0">
                <a:hlinkClick r:id="rId7"/>
              </a:rPr>
              <a:t>The Whitest Kids U’ Know</a:t>
            </a:r>
            <a:r>
              <a:rPr lang="en-US" dirty="0"/>
              <a:t> (2006).</a:t>
            </a:r>
          </a:p>
        </p:txBody>
      </p:sp>
    </p:spTree>
    <p:extLst>
      <p:ext uri="{BB962C8B-B14F-4D97-AF65-F5344CB8AC3E}">
        <p14:creationId xmlns:p14="http://schemas.microsoft.com/office/powerpoint/2010/main" val="3912948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AF8-3028-4ED6-9B10-158340A42F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632BC3-A9BD-4A8F-B1CA-64FFE6808E33}"/>
              </a:ext>
            </a:extLst>
          </p:cNvPr>
          <p:cNvSpPr>
            <a:spLocks noGrp="1"/>
          </p:cNvSpPr>
          <p:nvPr>
            <p:ph idx="1"/>
          </p:nvPr>
        </p:nvSpPr>
        <p:spPr/>
        <p:txBody>
          <a:bodyPr/>
          <a:lstStyle/>
          <a:p>
            <a:r>
              <a:rPr lang="en-US" b="1" dirty="0"/>
              <a:t>Mockumentary</a:t>
            </a:r>
          </a:p>
          <a:p>
            <a:pPr marL="0" indent="0">
              <a:buNone/>
            </a:pPr>
            <a:r>
              <a:rPr lang="en-US" dirty="0"/>
              <a:t>Mockumentaries use the documentary format for parody, satire, or spoof. They don’t mock the format, but rather use the format to mock. Ex. </a:t>
            </a:r>
            <a:r>
              <a:rPr lang="en-US" i="1" dirty="0">
                <a:hlinkClick r:id="rId2"/>
              </a:rPr>
              <a:t>This is Spinal Tap</a:t>
            </a:r>
            <a:r>
              <a:rPr lang="en-US" i="1" dirty="0"/>
              <a:t> </a:t>
            </a:r>
            <a:r>
              <a:rPr lang="en-US" dirty="0"/>
              <a:t>(1984), </a:t>
            </a:r>
            <a:r>
              <a:rPr lang="en-US" i="1" dirty="0">
                <a:hlinkClick r:id="rId3"/>
              </a:rPr>
              <a:t>The Office</a:t>
            </a:r>
            <a:r>
              <a:rPr lang="en-US" dirty="0"/>
              <a:t> (2004).</a:t>
            </a:r>
          </a:p>
          <a:p>
            <a:r>
              <a:rPr lang="en-US" b="1" dirty="0"/>
              <a:t>Prank</a:t>
            </a:r>
          </a:p>
          <a:p>
            <a:pPr marL="0" indent="0">
              <a:buNone/>
            </a:pPr>
            <a:r>
              <a:rPr lang="en-US" dirty="0"/>
              <a:t>The prank genre is defined by a mixture of real-life participants who are lead through a planned event without their knowledge. The orchestrators often have a premeditated intention to coerce foolishness or error from the participant for the sake of humor or surprise.</a:t>
            </a:r>
            <a:br>
              <a:rPr lang="en-US" dirty="0"/>
            </a:br>
            <a:r>
              <a:rPr lang="en-US" dirty="0"/>
              <a:t>Ex. </a:t>
            </a:r>
            <a:r>
              <a:rPr lang="en-US" i="1" dirty="0">
                <a:hlinkClick r:id="rId4"/>
              </a:rPr>
              <a:t>Borat </a:t>
            </a:r>
            <a:r>
              <a:rPr lang="en-US" dirty="0"/>
              <a:t>(2006), </a:t>
            </a:r>
            <a:r>
              <a:rPr lang="en-US" i="1" dirty="0">
                <a:hlinkClick r:id="rId5"/>
              </a:rPr>
              <a:t>Nathan For You</a:t>
            </a:r>
            <a:r>
              <a:rPr lang="en-US" dirty="0"/>
              <a:t> (2013).</a:t>
            </a:r>
          </a:p>
          <a:p>
            <a:endParaRPr lang="en-US" dirty="0"/>
          </a:p>
        </p:txBody>
      </p:sp>
    </p:spTree>
    <p:extLst>
      <p:ext uri="{BB962C8B-B14F-4D97-AF65-F5344CB8AC3E}">
        <p14:creationId xmlns:p14="http://schemas.microsoft.com/office/powerpoint/2010/main" val="100800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982A9-6768-4AFD-8423-B1CB768C1592}"/>
              </a:ext>
            </a:extLst>
          </p:cNvPr>
          <p:cNvSpPr>
            <a:spLocks noGrp="1"/>
          </p:cNvSpPr>
          <p:nvPr>
            <p:ph type="title"/>
          </p:nvPr>
        </p:nvSpPr>
        <p:spPr/>
        <p:txBody>
          <a:bodyPr/>
          <a:lstStyle/>
          <a:p>
            <a:r>
              <a:rPr lang="en-US" b="1" dirty="0"/>
              <a:t>What is a movie genre?</a:t>
            </a:r>
            <a:br>
              <a:rPr lang="en-US" b="1" dirty="0"/>
            </a:br>
            <a:endParaRPr lang="en-US" dirty="0"/>
          </a:p>
        </p:txBody>
      </p:sp>
      <p:sp>
        <p:nvSpPr>
          <p:cNvPr id="3" name="Content Placeholder 2">
            <a:extLst>
              <a:ext uri="{FF2B5EF4-FFF2-40B4-BE49-F238E27FC236}">
                <a16:creationId xmlns:a16="http://schemas.microsoft.com/office/drawing/2014/main" id="{79B37A18-A4F2-4D72-B5B7-E10720AEFE80}"/>
              </a:ext>
            </a:extLst>
          </p:cNvPr>
          <p:cNvSpPr>
            <a:spLocks noGrp="1"/>
          </p:cNvSpPr>
          <p:nvPr>
            <p:ph idx="1"/>
          </p:nvPr>
        </p:nvSpPr>
        <p:spPr/>
        <p:txBody>
          <a:bodyPr/>
          <a:lstStyle/>
          <a:p>
            <a:pPr algn="just"/>
            <a:r>
              <a:rPr lang="en-US" b="1" dirty="0"/>
              <a:t>Movie genres </a:t>
            </a:r>
            <a:r>
              <a:rPr lang="en-US" dirty="0"/>
              <a:t>are stylistic categories where a particular movie can be placed based on the setting, characters, plot, mood, tone, and theme. A film's main genre category will be based on where the majority of the content lands. </a:t>
            </a:r>
          </a:p>
          <a:p>
            <a:pPr algn="just"/>
            <a:r>
              <a:rPr lang="en-US" dirty="0"/>
              <a:t>A </a:t>
            </a:r>
            <a:r>
              <a:rPr lang="en-US" b="1" dirty="0"/>
              <a:t>sub-genre </a:t>
            </a:r>
            <a:r>
              <a:rPr lang="en-US" dirty="0"/>
              <a:t>is a smaller category that fits inside a particular genre. Often this is a mixture of two separate genres. Genres and sub-genres change over time and are informed by one another. </a:t>
            </a:r>
          </a:p>
        </p:txBody>
      </p:sp>
    </p:spTree>
    <p:extLst>
      <p:ext uri="{BB962C8B-B14F-4D97-AF65-F5344CB8AC3E}">
        <p14:creationId xmlns:p14="http://schemas.microsoft.com/office/powerpoint/2010/main" val="1370410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39DF2-3371-43F1-A68F-5ACCF6FE2E5A}"/>
              </a:ext>
            </a:extLst>
          </p:cNvPr>
          <p:cNvSpPr>
            <a:spLocks noGrp="1"/>
          </p:cNvSpPr>
          <p:nvPr>
            <p:ph type="title"/>
          </p:nvPr>
        </p:nvSpPr>
        <p:spPr/>
        <p:txBody>
          <a:bodyPr/>
          <a:lstStyle/>
          <a:p>
            <a:r>
              <a:rPr lang="en-US" b="1" dirty="0"/>
              <a:t>4. Crime Genre</a:t>
            </a:r>
            <a:br>
              <a:rPr lang="en-US" b="1" dirty="0"/>
            </a:br>
            <a:endParaRPr lang="en-US" dirty="0"/>
          </a:p>
        </p:txBody>
      </p:sp>
      <p:sp>
        <p:nvSpPr>
          <p:cNvPr id="3" name="Content Placeholder 2">
            <a:extLst>
              <a:ext uri="{FF2B5EF4-FFF2-40B4-BE49-F238E27FC236}">
                <a16:creationId xmlns:a16="http://schemas.microsoft.com/office/drawing/2014/main" id="{13F1A48F-9D60-430E-8D87-760C0BE127D6}"/>
              </a:ext>
            </a:extLst>
          </p:cNvPr>
          <p:cNvSpPr>
            <a:spLocks noGrp="1"/>
          </p:cNvSpPr>
          <p:nvPr>
            <p:ph idx="1"/>
          </p:nvPr>
        </p:nvSpPr>
        <p:spPr>
          <a:xfrm>
            <a:off x="1154954" y="2603500"/>
            <a:ext cx="8825659" cy="3731986"/>
          </a:xfrm>
        </p:spPr>
        <p:txBody>
          <a:bodyPr>
            <a:normAutofit lnSpcReduction="10000"/>
          </a:bodyPr>
          <a:lstStyle/>
          <a:p>
            <a:pPr marL="0" indent="0" algn="just">
              <a:buNone/>
            </a:pPr>
            <a:r>
              <a:rPr lang="en-US" dirty="0"/>
              <a:t>The crime genre deals with both sides of the criminal justice system but does not focus on legislative matters or civil suits and legal actions. The best crime movies often occupy moral gray areas where heroes and villains are much harder to define. Many of Martin Scorsese's best movies or Quentin Tarantino's movies fall within the crime genre.</a:t>
            </a:r>
          </a:p>
          <a:p>
            <a:pPr marL="0" indent="0">
              <a:buNone/>
            </a:pPr>
            <a:r>
              <a:rPr lang="en-US" dirty="0">
                <a:hlinkClick r:id="rId2"/>
              </a:rPr>
              <a:t>https://youtu.be/ZL9fnVtz_lc?t=8</a:t>
            </a:r>
            <a:endParaRPr lang="en-US" dirty="0"/>
          </a:p>
          <a:p>
            <a:r>
              <a:rPr lang="en-US" b="1" dirty="0"/>
              <a:t>Caper</a:t>
            </a:r>
          </a:p>
          <a:p>
            <a:pPr marL="0" indent="0" algn="just">
              <a:buNone/>
            </a:pPr>
            <a:r>
              <a:rPr lang="en-US" dirty="0"/>
              <a:t>The caper sub-genre is defined by a group of criminals, often non-violent, who set out on a heist or job. A caper is often humorous and less serious in nature when compared to the other crime sub-genres. Ex. </a:t>
            </a:r>
            <a:r>
              <a:rPr lang="en-US" i="1" dirty="0">
                <a:hlinkClick r:id="rId3"/>
              </a:rPr>
              <a:t>Ocean’s Eleven</a:t>
            </a:r>
            <a:r>
              <a:rPr lang="en-US" dirty="0"/>
              <a:t> (2001), </a:t>
            </a:r>
            <a:r>
              <a:rPr lang="en-US" i="1" dirty="0">
                <a:hlinkClick r:id="rId4"/>
              </a:rPr>
              <a:t>A Fish Called Wanda</a:t>
            </a:r>
            <a:r>
              <a:rPr lang="en-US" dirty="0"/>
              <a:t> (1988). </a:t>
            </a:r>
          </a:p>
          <a:p>
            <a:pPr marL="0" indent="0">
              <a:buNone/>
            </a:pPr>
            <a:r>
              <a:rPr lang="en-US" dirty="0">
                <a:hlinkClick r:id="rId5"/>
              </a:rPr>
              <a:t>https://youtu.be/dEZ-F43bJpo?t=68</a:t>
            </a:r>
            <a:r>
              <a:rPr lang="en-US" dirty="0"/>
              <a:t> </a:t>
            </a:r>
          </a:p>
          <a:p>
            <a:pPr marL="0" indent="0">
              <a:buNone/>
            </a:pPr>
            <a:endParaRPr lang="en-US" dirty="0"/>
          </a:p>
        </p:txBody>
      </p:sp>
    </p:spTree>
    <p:extLst>
      <p:ext uri="{BB962C8B-B14F-4D97-AF65-F5344CB8AC3E}">
        <p14:creationId xmlns:p14="http://schemas.microsoft.com/office/powerpoint/2010/main" val="760441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19D7E-5E98-4662-A4BF-9574CB455E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83DAF7-F81C-4726-A74B-665337B05173}"/>
              </a:ext>
            </a:extLst>
          </p:cNvPr>
          <p:cNvSpPr>
            <a:spLocks noGrp="1"/>
          </p:cNvSpPr>
          <p:nvPr>
            <p:ph idx="1"/>
          </p:nvPr>
        </p:nvSpPr>
        <p:spPr/>
        <p:txBody>
          <a:bodyPr>
            <a:normAutofit fontScale="92500" lnSpcReduction="10000"/>
          </a:bodyPr>
          <a:lstStyle/>
          <a:p>
            <a:r>
              <a:rPr lang="en-US" b="1" dirty="0"/>
              <a:t>Heist</a:t>
            </a:r>
          </a:p>
          <a:p>
            <a:pPr marL="0" indent="0">
              <a:buNone/>
            </a:pPr>
            <a:r>
              <a:rPr lang="en-US" dirty="0"/>
              <a:t>The heist sub-genre is defined by a criminal, or group of criminals, who set out to steal something valuable, and have a more serious tone when compared to a caper story. The subjects must navigate a set of obstacles and avoid law enforcement, and often the “getaway” is incorporated.</a:t>
            </a:r>
            <a:br>
              <a:rPr lang="en-US" dirty="0"/>
            </a:br>
            <a:r>
              <a:rPr lang="en-US" dirty="0"/>
              <a:t>Ex. </a:t>
            </a:r>
            <a:r>
              <a:rPr lang="en-US" i="1" dirty="0">
                <a:hlinkClick r:id="rId2"/>
              </a:rPr>
              <a:t>Heat </a:t>
            </a:r>
            <a:r>
              <a:rPr lang="en-US" dirty="0"/>
              <a:t>(1995), </a:t>
            </a:r>
            <a:r>
              <a:rPr lang="en-US" i="1" dirty="0">
                <a:hlinkClick r:id="rId3"/>
              </a:rPr>
              <a:t>The Score</a:t>
            </a:r>
            <a:r>
              <a:rPr lang="en-US" dirty="0"/>
              <a:t> (2001). </a:t>
            </a:r>
          </a:p>
          <a:p>
            <a:r>
              <a:rPr lang="en-US" b="1" dirty="0"/>
              <a:t>Gangster</a:t>
            </a:r>
          </a:p>
          <a:p>
            <a:pPr marL="0" indent="0">
              <a:buNone/>
            </a:pPr>
            <a:r>
              <a:rPr lang="en-US" dirty="0"/>
              <a:t>A gangster story follows and explores the world of organized crime. A film may include organized crime, but if the majority of the story doesn't explore organized crime, it wouldn’t fall into this sub-genre.</a:t>
            </a:r>
            <a:br>
              <a:rPr lang="en-US" dirty="0"/>
            </a:br>
            <a:r>
              <a:rPr lang="en-US" dirty="0"/>
              <a:t>Ex. </a:t>
            </a:r>
            <a:r>
              <a:rPr lang="en-US" i="1" dirty="0">
                <a:hlinkClick r:id="rId4"/>
              </a:rPr>
              <a:t>Goodfellas </a:t>
            </a:r>
            <a:r>
              <a:rPr lang="en-US" dirty="0"/>
              <a:t>(1990), </a:t>
            </a:r>
            <a:r>
              <a:rPr lang="en-US" i="1" dirty="0" err="1">
                <a:hlinkClick r:id="rId5"/>
              </a:rPr>
              <a:t>Boyz</a:t>
            </a:r>
            <a:r>
              <a:rPr lang="en-US" i="1" dirty="0">
                <a:hlinkClick r:id="rId5"/>
              </a:rPr>
              <a:t> in the Hood</a:t>
            </a:r>
            <a:r>
              <a:rPr lang="en-US" dirty="0"/>
              <a:t> (1991) are just some of the best gangster movies (not to be confused with the best Mafia movies). </a:t>
            </a:r>
          </a:p>
          <a:p>
            <a:endParaRPr lang="en-US" dirty="0"/>
          </a:p>
        </p:txBody>
      </p:sp>
    </p:spTree>
    <p:extLst>
      <p:ext uri="{BB962C8B-B14F-4D97-AF65-F5344CB8AC3E}">
        <p14:creationId xmlns:p14="http://schemas.microsoft.com/office/powerpoint/2010/main" val="118529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18DC-8673-437B-9E8A-B9D79417A6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9052C7-9D44-4019-9952-7ABAB9D27D0B}"/>
              </a:ext>
            </a:extLst>
          </p:cNvPr>
          <p:cNvSpPr>
            <a:spLocks noGrp="1"/>
          </p:cNvSpPr>
          <p:nvPr>
            <p:ph idx="1"/>
          </p:nvPr>
        </p:nvSpPr>
        <p:spPr>
          <a:xfrm>
            <a:off x="1154954" y="2603499"/>
            <a:ext cx="8825659" cy="3619747"/>
          </a:xfrm>
        </p:spPr>
        <p:txBody>
          <a:bodyPr>
            <a:normAutofit/>
          </a:bodyPr>
          <a:lstStyle/>
          <a:p>
            <a:r>
              <a:rPr lang="en-US" b="1" dirty="0"/>
              <a:t>Cop (Police)</a:t>
            </a:r>
          </a:p>
          <a:p>
            <a:pPr marL="0" indent="0">
              <a:buNone/>
            </a:pPr>
            <a:r>
              <a:rPr lang="en-US" dirty="0"/>
              <a:t>The cop sub-genre follows a street cop (not a detective) who deals with criminals, crime, and the overall lifestyle as an officer of the law. You might find that some lists will have cop movies and detective movies intertwined, but for our list, we’ll focus on the beat-cops.</a:t>
            </a:r>
            <a:br>
              <a:rPr lang="en-US" dirty="0"/>
            </a:br>
            <a:r>
              <a:rPr lang="en-US" dirty="0"/>
              <a:t>Ex. </a:t>
            </a:r>
            <a:r>
              <a:rPr lang="en-US" i="1" dirty="0">
                <a:hlinkClick r:id="rId2"/>
              </a:rPr>
              <a:t>End of Watch</a:t>
            </a:r>
            <a:r>
              <a:rPr lang="en-US" dirty="0"/>
              <a:t> (2012), </a:t>
            </a:r>
            <a:r>
              <a:rPr lang="en-US" i="1" dirty="0">
                <a:hlinkClick r:id="rId3"/>
              </a:rPr>
              <a:t>Beverly Hills Cop</a:t>
            </a:r>
            <a:r>
              <a:rPr lang="en-US" dirty="0"/>
              <a:t> (1984).  </a:t>
            </a:r>
          </a:p>
          <a:p>
            <a:r>
              <a:rPr lang="en-US" b="1" dirty="0"/>
              <a:t>Detective</a:t>
            </a:r>
          </a:p>
          <a:p>
            <a:pPr marL="0" indent="0">
              <a:buNone/>
            </a:pPr>
            <a:r>
              <a:rPr lang="en-US" dirty="0"/>
              <a:t>A detective story follows an investigator or set of investigators, either private or as a representative of a government, and follows the clues and revelations of a particular case, or set of cases.</a:t>
            </a:r>
            <a:br>
              <a:rPr lang="en-US" dirty="0"/>
            </a:br>
            <a:r>
              <a:rPr lang="en-US" dirty="0"/>
              <a:t>Ex. </a:t>
            </a:r>
            <a:r>
              <a:rPr lang="en-US" i="1" dirty="0">
                <a:hlinkClick r:id="rId4"/>
              </a:rPr>
              <a:t>L.A. Confidential</a:t>
            </a:r>
            <a:r>
              <a:rPr lang="en-US" dirty="0"/>
              <a:t> (1997),</a:t>
            </a:r>
            <a:r>
              <a:rPr lang="en-US" i="1" dirty="0"/>
              <a:t> </a:t>
            </a:r>
            <a:r>
              <a:rPr lang="en-US" i="1" dirty="0">
                <a:hlinkClick r:id="rId5"/>
              </a:rPr>
              <a:t>Se7en </a:t>
            </a:r>
            <a:r>
              <a:rPr lang="en-US" dirty="0"/>
              <a:t>(1995). </a:t>
            </a:r>
          </a:p>
        </p:txBody>
      </p:sp>
    </p:spTree>
    <p:extLst>
      <p:ext uri="{BB962C8B-B14F-4D97-AF65-F5344CB8AC3E}">
        <p14:creationId xmlns:p14="http://schemas.microsoft.com/office/powerpoint/2010/main" val="2252441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E4DC4-94FE-45B2-A38F-E6F62E0163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041668-C911-4731-96C2-4A726A625701}"/>
              </a:ext>
            </a:extLst>
          </p:cNvPr>
          <p:cNvSpPr>
            <a:spLocks noGrp="1"/>
          </p:cNvSpPr>
          <p:nvPr>
            <p:ph idx="1"/>
          </p:nvPr>
        </p:nvSpPr>
        <p:spPr>
          <a:xfrm>
            <a:off x="1154954" y="2603499"/>
            <a:ext cx="8825659" cy="3664135"/>
          </a:xfrm>
        </p:spPr>
        <p:txBody>
          <a:bodyPr/>
          <a:lstStyle/>
          <a:p>
            <a:r>
              <a:rPr lang="en-US" b="1" dirty="0"/>
              <a:t>Courtroom</a:t>
            </a:r>
          </a:p>
          <a:p>
            <a:pPr marL="0" indent="0">
              <a:buNone/>
            </a:pPr>
            <a:r>
              <a:rPr lang="en-US" dirty="0"/>
              <a:t>The courtroom sub-genre requires the majority of the story to take place inside, or support the events that are connected to a court case.</a:t>
            </a:r>
            <a:br>
              <a:rPr lang="en-US" dirty="0"/>
            </a:br>
            <a:r>
              <a:rPr lang="en-US" dirty="0"/>
              <a:t>Ex. </a:t>
            </a:r>
            <a:r>
              <a:rPr lang="en-US" i="1" dirty="0">
                <a:hlinkClick r:id="rId2"/>
              </a:rPr>
              <a:t>A Few Good Men</a:t>
            </a:r>
            <a:r>
              <a:rPr lang="en-US" dirty="0"/>
              <a:t> (1992),</a:t>
            </a:r>
            <a:r>
              <a:rPr lang="en-US" i="1" dirty="0"/>
              <a:t> </a:t>
            </a:r>
            <a:r>
              <a:rPr lang="en-US" i="1" dirty="0">
                <a:hlinkClick r:id="rId3"/>
              </a:rPr>
              <a:t>A Time To Kill </a:t>
            </a:r>
            <a:r>
              <a:rPr lang="en-US" dirty="0"/>
              <a:t>(1996). </a:t>
            </a:r>
          </a:p>
          <a:p>
            <a:r>
              <a:rPr lang="en-US" b="1" dirty="0"/>
              <a:t>Procedural</a:t>
            </a:r>
          </a:p>
          <a:p>
            <a:pPr marL="0" indent="0">
              <a:buNone/>
            </a:pPr>
            <a:r>
              <a:rPr lang="en-US" dirty="0"/>
              <a:t>A procedural is defined by following the established day-to-day events of investigating, solving, and prosecuting crime. Procedurals often end in situations where law enforcement has learned a valuable lesson, but their lives may not be irrevocably changed from each particular case. Ex. </a:t>
            </a:r>
            <a:r>
              <a:rPr lang="en-US" i="1" dirty="0">
                <a:hlinkClick r:id="rId4"/>
              </a:rPr>
              <a:t>Law &amp; Order</a:t>
            </a:r>
            <a:r>
              <a:rPr lang="en-US" dirty="0"/>
              <a:t> (1990), </a:t>
            </a:r>
            <a:r>
              <a:rPr lang="en-US" i="1" dirty="0">
                <a:hlinkClick r:id="rId5"/>
              </a:rPr>
              <a:t>Miami Vice</a:t>
            </a:r>
            <a:r>
              <a:rPr lang="en-US" dirty="0"/>
              <a:t> (1984).</a:t>
            </a:r>
          </a:p>
          <a:p>
            <a:endParaRPr lang="en-US" dirty="0"/>
          </a:p>
        </p:txBody>
      </p:sp>
    </p:spTree>
    <p:extLst>
      <p:ext uri="{BB962C8B-B14F-4D97-AF65-F5344CB8AC3E}">
        <p14:creationId xmlns:p14="http://schemas.microsoft.com/office/powerpoint/2010/main" val="1754874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A256-9AB8-4A21-8E21-5FCEB0240133}"/>
              </a:ext>
            </a:extLst>
          </p:cNvPr>
          <p:cNvSpPr>
            <a:spLocks noGrp="1"/>
          </p:cNvSpPr>
          <p:nvPr>
            <p:ph type="title"/>
          </p:nvPr>
        </p:nvSpPr>
        <p:spPr/>
        <p:txBody>
          <a:bodyPr/>
          <a:lstStyle/>
          <a:p>
            <a:r>
              <a:rPr lang="en-US" b="1" dirty="0"/>
              <a:t>5. Drama Genre</a:t>
            </a:r>
            <a:br>
              <a:rPr lang="en-US" b="1" dirty="0"/>
            </a:br>
            <a:endParaRPr lang="en-US" dirty="0"/>
          </a:p>
        </p:txBody>
      </p:sp>
      <p:sp>
        <p:nvSpPr>
          <p:cNvPr id="3" name="Content Placeholder 2">
            <a:extLst>
              <a:ext uri="{FF2B5EF4-FFF2-40B4-BE49-F238E27FC236}">
                <a16:creationId xmlns:a16="http://schemas.microsoft.com/office/drawing/2014/main" id="{96BC847B-6E05-4135-8421-F1B56B018FE5}"/>
              </a:ext>
            </a:extLst>
          </p:cNvPr>
          <p:cNvSpPr>
            <a:spLocks noGrp="1"/>
          </p:cNvSpPr>
          <p:nvPr>
            <p:ph idx="1"/>
          </p:nvPr>
        </p:nvSpPr>
        <p:spPr>
          <a:xfrm>
            <a:off x="1154954" y="2603498"/>
            <a:ext cx="8825659" cy="3983913"/>
          </a:xfrm>
        </p:spPr>
        <p:txBody>
          <a:bodyPr>
            <a:normAutofit lnSpcReduction="10000"/>
          </a:bodyPr>
          <a:lstStyle/>
          <a:p>
            <a:pPr marL="0" indent="0" algn="just">
              <a:buNone/>
            </a:pPr>
            <a:r>
              <a:rPr lang="en-US" dirty="0"/>
              <a:t>The drama genre is defined by conflict and often looks to reality rather than sensationalism. Emotions and intense situations are the focus, but where other genres might use unique or exciting moments to create a feeling, movies in the drama genre focus on common occurrences. Drama is a very broad category and untethered to any era — from movies based on Shakespeare to contemporary narratives.</a:t>
            </a:r>
          </a:p>
          <a:p>
            <a:pPr marL="0" indent="0" algn="just">
              <a:buNone/>
            </a:pPr>
            <a:r>
              <a:rPr lang="en-US" dirty="0">
                <a:hlinkClick r:id="rId2"/>
              </a:rPr>
              <a:t>https://youtu.be/58VQ7_Hugbg</a:t>
            </a:r>
            <a:endParaRPr lang="en-US" dirty="0"/>
          </a:p>
          <a:p>
            <a:r>
              <a:rPr lang="en-US" b="1" dirty="0"/>
              <a:t>Melodrama</a:t>
            </a:r>
          </a:p>
          <a:p>
            <a:pPr marL="0" indent="0">
              <a:buNone/>
            </a:pPr>
            <a:r>
              <a:rPr lang="en-US" dirty="0"/>
              <a:t>A modern melodrama is defined by the prioritization of dramatic rhetoric and plot over character. The events are intended to elicit an intense emotional response. A melodrama strives for situations used to illustrate a larger moral thesis that acts as an agent of empathy.</a:t>
            </a:r>
            <a:br>
              <a:rPr lang="en-US" dirty="0"/>
            </a:br>
            <a:r>
              <a:rPr lang="en-US" dirty="0"/>
              <a:t>Ex. </a:t>
            </a:r>
            <a:r>
              <a:rPr lang="en-US" i="1" dirty="0">
                <a:hlinkClick r:id="rId3"/>
              </a:rPr>
              <a:t>Beaches </a:t>
            </a:r>
            <a:r>
              <a:rPr lang="en-US" dirty="0"/>
              <a:t>(1988), </a:t>
            </a:r>
            <a:r>
              <a:rPr lang="en-US" i="1" dirty="0">
                <a:hlinkClick r:id="rId4"/>
              </a:rPr>
              <a:t>The Fault in our Stars</a:t>
            </a:r>
            <a:r>
              <a:rPr lang="en-US" dirty="0"/>
              <a:t> (2012). </a:t>
            </a:r>
          </a:p>
          <a:p>
            <a:pPr marL="0" indent="0" algn="just">
              <a:buNone/>
            </a:pPr>
            <a:endParaRPr lang="en-US" dirty="0"/>
          </a:p>
        </p:txBody>
      </p:sp>
    </p:spTree>
    <p:extLst>
      <p:ext uri="{BB962C8B-B14F-4D97-AF65-F5344CB8AC3E}">
        <p14:creationId xmlns:p14="http://schemas.microsoft.com/office/powerpoint/2010/main" val="3246289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9FDE-55A6-4E9C-9B5E-3C550587C9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2130AF-9A27-4A93-96E8-02ABDDC2BE5B}"/>
              </a:ext>
            </a:extLst>
          </p:cNvPr>
          <p:cNvSpPr>
            <a:spLocks noGrp="1"/>
          </p:cNvSpPr>
          <p:nvPr>
            <p:ph idx="1"/>
          </p:nvPr>
        </p:nvSpPr>
        <p:spPr>
          <a:xfrm>
            <a:off x="1154954" y="2603499"/>
            <a:ext cx="8825659" cy="3927930"/>
          </a:xfrm>
        </p:spPr>
        <p:txBody>
          <a:bodyPr/>
          <a:lstStyle/>
          <a:p>
            <a:r>
              <a:rPr lang="en-US" b="1" dirty="0"/>
              <a:t>Teen Drama</a:t>
            </a:r>
          </a:p>
          <a:p>
            <a:pPr marL="0" indent="0">
              <a:buNone/>
            </a:pPr>
            <a:r>
              <a:rPr lang="en-US" dirty="0"/>
              <a:t>The teen drama sub-genre is both simple and redundant. It focuses on the lives of teenagers, group dynamics, and general woes of adolescence. Ex. </a:t>
            </a:r>
            <a:r>
              <a:rPr lang="en-US" i="1" dirty="0">
                <a:hlinkClick r:id="rId2"/>
              </a:rPr>
              <a:t>The Virgin Suicides</a:t>
            </a:r>
            <a:r>
              <a:rPr lang="en-US" dirty="0"/>
              <a:t> (1999), </a:t>
            </a:r>
            <a:r>
              <a:rPr lang="en-US" i="1" dirty="0">
                <a:hlinkClick r:id="rId3"/>
              </a:rPr>
              <a:t>Kids </a:t>
            </a:r>
            <a:r>
              <a:rPr lang="en-US" dirty="0"/>
              <a:t>(1995). </a:t>
            </a:r>
          </a:p>
          <a:p>
            <a:r>
              <a:rPr lang="en-US" b="1" dirty="0"/>
              <a:t>Philosophical Drama</a:t>
            </a:r>
          </a:p>
          <a:p>
            <a:pPr marL="0" indent="0">
              <a:buNone/>
            </a:pPr>
            <a:r>
              <a:rPr lang="en-US" dirty="0"/>
              <a:t>The philosophical sub-genre is defined by an exploration of the human condition, and the drama is derived from the questions that are presented by mere existence and life itself.</a:t>
            </a:r>
            <a:br>
              <a:rPr lang="en-US" dirty="0"/>
            </a:br>
            <a:r>
              <a:rPr lang="en-US" dirty="0"/>
              <a:t>Ex. </a:t>
            </a:r>
            <a:r>
              <a:rPr lang="en-US" i="1" dirty="0">
                <a:hlinkClick r:id="rId4"/>
              </a:rPr>
              <a:t>The Razor’s Edge</a:t>
            </a:r>
            <a:r>
              <a:rPr lang="en-US" dirty="0"/>
              <a:t> (1984), </a:t>
            </a:r>
            <a:r>
              <a:rPr lang="en-US" i="1" dirty="0">
                <a:hlinkClick r:id="rId5"/>
              </a:rPr>
              <a:t>I Heart </a:t>
            </a:r>
            <a:r>
              <a:rPr lang="en-US" i="1" dirty="0" err="1">
                <a:hlinkClick r:id="rId5"/>
              </a:rPr>
              <a:t>Huckabees</a:t>
            </a:r>
            <a:r>
              <a:rPr lang="en-US" dirty="0"/>
              <a:t> (2004).</a:t>
            </a:r>
          </a:p>
          <a:p>
            <a:endParaRPr lang="en-US" dirty="0"/>
          </a:p>
        </p:txBody>
      </p:sp>
    </p:spTree>
    <p:extLst>
      <p:ext uri="{BB962C8B-B14F-4D97-AF65-F5344CB8AC3E}">
        <p14:creationId xmlns:p14="http://schemas.microsoft.com/office/powerpoint/2010/main" val="3056392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22CA-ED51-43B2-AB73-1B1A2F3896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57459B-6328-4CB5-BF68-D2F5FBD43BF6}"/>
              </a:ext>
            </a:extLst>
          </p:cNvPr>
          <p:cNvSpPr>
            <a:spLocks noGrp="1"/>
          </p:cNvSpPr>
          <p:nvPr>
            <p:ph idx="1"/>
          </p:nvPr>
        </p:nvSpPr>
        <p:spPr>
          <a:xfrm>
            <a:off x="1154954" y="2603500"/>
            <a:ext cx="8825659" cy="3890606"/>
          </a:xfrm>
        </p:spPr>
        <p:txBody>
          <a:bodyPr>
            <a:normAutofit lnSpcReduction="10000"/>
          </a:bodyPr>
          <a:lstStyle/>
          <a:p>
            <a:r>
              <a:rPr lang="en-US" b="1" dirty="0"/>
              <a:t>Medical Drama</a:t>
            </a:r>
          </a:p>
          <a:p>
            <a:pPr marL="0" indent="0">
              <a:buNone/>
            </a:pPr>
            <a:r>
              <a:rPr lang="en-US" dirty="0"/>
              <a:t>The medical sub-genre focuses on the inherent drama of health conditions, the inner workings of hospitals, the relationship between doctors and medical staff, and the medical industry. There are medical procedurals that follow the day-to-day life of health care professionals. Ex. </a:t>
            </a:r>
            <a:r>
              <a:rPr lang="en-US" i="1" dirty="0">
                <a:hlinkClick r:id="rId2"/>
              </a:rPr>
              <a:t>House </a:t>
            </a:r>
            <a:r>
              <a:rPr lang="en-US" dirty="0"/>
              <a:t>(2004), </a:t>
            </a:r>
            <a:r>
              <a:rPr lang="en-US" i="1" dirty="0">
                <a:hlinkClick r:id="rId3"/>
              </a:rPr>
              <a:t>Bringing Out The Dead</a:t>
            </a:r>
            <a:r>
              <a:rPr lang="en-US" dirty="0">
                <a:hlinkClick r:id="rId3"/>
              </a:rPr>
              <a:t> </a:t>
            </a:r>
            <a:r>
              <a:rPr lang="en-US" dirty="0"/>
              <a:t>(1999).</a:t>
            </a:r>
          </a:p>
          <a:p>
            <a:r>
              <a:rPr lang="en-US" b="1" dirty="0"/>
              <a:t>Legal Drama</a:t>
            </a:r>
          </a:p>
          <a:p>
            <a:pPr marL="0" indent="0">
              <a:buNone/>
            </a:pPr>
            <a:r>
              <a:rPr lang="en-US" dirty="0"/>
              <a:t>The legal-drama sub-genre is defined by lawyers, judges, and legal complications that may be peripheral but not enveloped by the criminal justice system or matters relating to crime and punishment. While a legal drama may dip into criminal justice matters, the real focus is on characters at a law firm or judges chambers rather than a crime.</a:t>
            </a:r>
            <a:br>
              <a:rPr lang="en-US" dirty="0"/>
            </a:br>
            <a:r>
              <a:rPr lang="en-US" dirty="0"/>
              <a:t>Ex. </a:t>
            </a:r>
            <a:r>
              <a:rPr lang="en-US" i="1" dirty="0">
                <a:hlinkClick r:id="rId4"/>
              </a:rPr>
              <a:t>The Practice</a:t>
            </a:r>
            <a:r>
              <a:rPr lang="en-US" dirty="0"/>
              <a:t> (1997), </a:t>
            </a:r>
            <a:r>
              <a:rPr lang="en-US" i="1" dirty="0">
                <a:hlinkClick r:id="rId5"/>
              </a:rPr>
              <a:t>The Firm</a:t>
            </a:r>
            <a:r>
              <a:rPr lang="en-US" dirty="0"/>
              <a:t> (1993).</a:t>
            </a:r>
          </a:p>
        </p:txBody>
      </p:sp>
    </p:spTree>
    <p:extLst>
      <p:ext uri="{BB962C8B-B14F-4D97-AF65-F5344CB8AC3E}">
        <p14:creationId xmlns:p14="http://schemas.microsoft.com/office/powerpoint/2010/main" val="164561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453F3-6556-4416-9442-B133B262A2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B314E6-067E-49BA-A749-0D3318B10D14}"/>
              </a:ext>
            </a:extLst>
          </p:cNvPr>
          <p:cNvSpPr>
            <a:spLocks noGrp="1"/>
          </p:cNvSpPr>
          <p:nvPr>
            <p:ph idx="1"/>
          </p:nvPr>
        </p:nvSpPr>
        <p:spPr>
          <a:xfrm>
            <a:off x="1154954" y="2603499"/>
            <a:ext cx="8825659" cy="3834623"/>
          </a:xfrm>
        </p:spPr>
        <p:txBody>
          <a:bodyPr>
            <a:normAutofit/>
          </a:bodyPr>
          <a:lstStyle/>
          <a:p>
            <a:r>
              <a:rPr lang="en-US" b="1" dirty="0"/>
              <a:t>Political Drama</a:t>
            </a:r>
          </a:p>
          <a:p>
            <a:pPr marL="0" indent="0">
              <a:buNone/>
            </a:pPr>
            <a:r>
              <a:rPr lang="en-US" dirty="0"/>
              <a:t>The political-drama sub-genre focuses on the complications and inherent drama that takes place inside the world of politics. This can range anywhere from local government to national political climates. Ex. </a:t>
            </a:r>
            <a:r>
              <a:rPr lang="en-US" i="1" dirty="0">
                <a:hlinkClick r:id="rId2"/>
              </a:rPr>
              <a:t>Mr. Smith Goes to Washington</a:t>
            </a:r>
            <a:r>
              <a:rPr lang="en-US" dirty="0"/>
              <a:t> (1939), </a:t>
            </a:r>
            <a:r>
              <a:rPr lang="en-US" i="1" dirty="0">
                <a:hlinkClick r:id="rId3"/>
              </a:rPr>
              <a:t>House of Cards</a:t>
            </a:r>
            <a:r>
              <a:rPr lang="en-US" dirty="0"/>
              <a:t> (2013).</a:t>
            </a:r>
          </a:p>
          <a:p>
            <a:r>
              <a:rPr lang="en-US" b="1" dirty="0"/>
              <a:t>Anthropological Drama</a:t>
            </a:r>
          </a:p>
          <a:p>
            <a:pPr marL="0" indent="0">
              <a:buNone/>
            </a:pPr>
            <a:r>
              <a:rPr lang="en-US" dirty="0"/>
              <a:t>The anthropological sub-genre focuses on the drama derived from human behavior and society at large, and while the story may feature a central </a:t>
            </a:r>
            <a:r>
              <a:rPr lang="en-US" dirty="0">
                <a:hlinkClick r:id="rId4"/>
              </a:rPr>
              <a:t>protagonist</a:t>
            </a:r>
            <a:r>
              <a:rPr lang="en-US" dirty="0"/>
              <a:t>, the story might focus on a specific culture or a broad representation of society.</a:t>
            </a:r>
            <a:br>
              <a:rPr lang="en-US" dirty="0"/>
            </a:br>
            <a:r>
              <a:rPr lang="en-US" dirty="0"/>
              <a:t>Ex. </a:t>
            </a:r>
            <a:r>
              <a:rPr lang="en-US" i="1" dirty="0">
                <a:hlinkClick r:id="rId5"/>
              </a:rPr>
              <a:t>City of God</a:t>
            </a:r>
            <a:r>
              <a:rPr lang="en-US" dirty="0"/>
              <a:t> (2002) is a great example along with some of </a:t>
            </a:r>
            <a:r>
              <a:rPr lang="en-US" dirty="0">
                <a:hlinkClick r:id="rId6"/>
              </a:rPr>
              <a:t>Spike Lee's best movies</a:t>
            </a:r>
            <a:r>
              <a:rPr lang="en-US" dirty="0"/>
              <a:t>.</a:t>
            </a:r>
          </a:p>
        </p:txBody>
      </p:sp>
    </p:spTree>
    <p:extLst>
      <p:ext uri="{BB962C8B-B14F-4D97-AF65-F5344CB8AC3E}">
        <p14:creationId xmlns:p14="http://schemas.microsoft.com/office/powerpoint/2010/main" val="4214048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7E6C-1722-49C3-AF0D-6BFA771691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CDFD44-D61E-4963-B051-12E9A1B08ACD}"/>
              </a:ext>
            </a:extLst>
          </p:cNvPr>
          <p:cNvSpPr>
            <a:spLocks noGrp="1"/>
          </p:cNvSpPr>
          <p:nvPr>
            <p:ph idx="1"/>
          </p:nvPr>
        </p:nvSpPr>
        <p:spPr>
          <a:xfrm>
            <a:off x="1154954" y="2603500"/>
            <a:ext cx="8825659" cy="3648010"/>
          </a:xfrm>
        </p:spPr>
        <p:txBody>
          <a:bodyPr>
            <a:normAutofit/>
          </a:bodyPr>
          <a:lstStyle/>
          <a:p>
            <a:r>
              <a:rPr lang="en-US" b="1" dirty="0"/>
              <a:t>Religious Drama</a:t>
            </a:r>
          </a:p>
          <a:p>
            <a:pPr marL="0" indent="0">
              <a:buNone/>
            </a:pPr>
            <a:r>
              <a:rPr lang="en-US" dirty="0"/>
              <a:t>The religious sub-genre is similar to the previous categories in that it focuses on the questions and inherent drama derived from religious situations and has the ability to incorporate supernatural events.</a:t>
            </a:r>
            <a:br>
              <a:rPr lang="en-US" dirty="0"/>
            </a:br>
            <a:r>
              <a:rPr lang="en-US" dirty="0"/>
              <a:t>Ex. </a:t>
            </a:r>
            <a:r>
              <a:rPr lang="en-US" i="1" dirty="0">
                <a:hlinkClick r:id="rId2"/>
              </a:rPr>
              <a:t>The Passion of the Christ</a:t>
            </a:r>
            <a:r>
              <a:rPr lang="en-US" dirty="0"/>
              <a:t> (2004), </a:t>
            </a:r>
            <a:r>
              <a:rPr lang="en-US" i="1" dirty="0">
                <a:hlinkClick r:id="rId3"/>
              </a:rPr>
              <a:t>Silence </a:t>
            </a:r>
            <a:r>
              <a:rPr lang="en-US" dirty="0"/>
              <a:t>(2013).</a:t>
            </a:r>
          </a:p>
          <a:p>
            <a:r>
              <a:rPr lang="en-US" b="1" dirty="0"/>
              <a:t>Docudrama</a:t>
            </a:r>
          </a:p>
          <a:p>
            <a:pPr marL="0" indent="0">
              <a:buNone/>
            </a:pPr>
            <a:r>
              <a:rPr lang="en-US" dirty="0"/>
              <a:t>A docudrama takes real-life accounts and recreates them in a way that attempts to accurately represent events while also realizing the dramatic potential of those events. Docudramas are held to a higher standard of accuracy (not quality) than historical accounts or memoirs.</a:t>
            </a:r>
            <a:br>
              <a:rPr lang="en-US" dirty="0"/>
            </a:br>
            <a:r>
              <a:rPr lang="en-US" dirty="0"/>
              <a:t>Ex. </a:t>
            </a:r>
            <a:r>
              <a:rPr lang="en-US" i="1" dirty="0">
                <a:hlinkClick r:id="rId4"/>
              </a:rPr>
              <a:t>Captain Phillips</a:t>
            </a:r>
            <a:r>
              <a:rPr lang="en-US" dirty="0"/>
              <a:t> (2013), </a:t>
            </a:r>
            <a:r>
              <a:rPr lang="en-US" i="1" dirty="0">
                <a:hlinkClick r:id="rId5"/>
              </a:rPr>
              <a:t>127 Hours</a:t>
            </a:r>
            <a:r>
              <a:rPr lang="en-US" dirty="0"/>
              <a:t> (2010).</a:t>
            </a:r>
          </a:p>
          <a:p>
            <a:endParaRPr lang="en-US" dirty="0"/>
          </a:p>
        </p:txBody>
      </p:sp>
    </p:spTree>
    <p:extLst>
      <p:ext uri="{BB962C8B-B14F-4D97-AF65-F5344CB8AC3E}">
        <p14:creationId xmlns:p14="http://schemas.microsoft.com/office/powerpoint/2010/main" val="1584128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14F1-3CEE-4DF7-AAEA-93DF5CEB71A7}"/>
              </a:ext>
            </a:extLst>
          </p:cNvPr>
          <p:cNvSpPr>
            <a:spLocks noGrp="1"/>
          </p:cNvSpPr>
          <p:nvPr>
            <p:ph type="title"/>
          </p:nvPr>
        </p:nvSpPr>
        <p:spPr/>
        <p:txBody>
          <a:bodyPr/>
          <a:lstStyle/>
          <a:p>
            <a:r>
              <a:rPr lang="en-US" b="1" dirty="0"/>
              <a:t>6. Experimental Genre</a:t>
            </a:r>
            <a:br>
              <a:rPr lang="en-US" b="1" dirty="0"/>
            </a:br>
            <a:endParaRPr lang="en-US" dirty="0"/>
          </a:p>
        </p:txBody>
      </p:sp>
      <p:sp>
        <p:nvSpPr>
          <p:cNvPr id="3" name="Content Placeholder 2">
            <a:extLst>
              <a:ext uri="{FF2B5EF4-FFF2-40B4-BE49-F238E27FC236}">
                <a16:creationId xmlns:a16="http://schemas.microsoft.com/office/drawing/2014/main" id="{E6829987-B8A8-4C19-B085-B8C228E63A3B}"/>
              </a:ext>
            </a:extLst>
          </p:cNvPr>
          <p:cNvSpPr>
            <a:spLocks noGrp="1"/>
          </p:cNvSpPr>
          <p:nvPr>
            <p:ph idx="1"/>
          </p:nvPr>
        </p:nvSpPr>
        <p:spPr/>
        <p:txBody>
          <a:bodyPr/>
          <a:lstStyle/>
          <a:p>
            <a:pPr marL="0" indent="0" algn="just">
              <a:buNone/>
            </a:pPr>
            <a:r>
              <a:rPr lang="en-US" dirty="0"/>
              <a:t>The experimental genre is often defined by the idea that the work of art and entertainment does not fit into a particular genre or sub-genre, and is intended as such. Experimental art can completely forego a cohesive narrative in exchange for an emotional response or nothing at all.</a:t>
            </a:r>
          </a:p>
          <a:p>
            <a:pPr marL="0" indent="0" algn="just">
              <a:buNone/>
            </a:pPr>
            <a:r>
              <a:rPr lang="en-US" dirty="0"/>
              <a:t> </a:t>
            </a:r>
            <a:r>
              <a:rPr lang="en-US" u="sng" dirty="0"/>
              <a:t>https://youtu.be/cB7gd_t6WMQ?t=4</a:t>
            </a: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25196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4A9E-7C27-4E71-BC8E-B024FF8D1AD0}"/>
              </a:ext>
            </a:extLst>
          </p:cNvPr>
          <p:cNvSpPr>
            <a:spLocks noGrp="1"/>
          </p:cNvSpPr>
          <p:nvPr>
            <p:ph type="title"/>
          </p:nvPr>
        </p:nvSpPr>
        <p:spPr/>
        <p:txBody>
          <a:bodyPr/>
          <a:lstStyle/>
          <a:p>
            <a:r>
              <a:rPr lang="en-US" b="1" dirty="0"/>
              <a:t>How do you define a movie genre?</a:t>
            </a:r>
            <a:br>
              <a:rPr lang="en-US" b="1" dirty="0"/>
            </a:br>
            <a:endParaRPr lang="en-US" dirty="0"/>
          </a:p>
        </p:txBody>
      </p:sp>
      <p:sp>
        <p:nvSpPr>
          <p:cNvPr id="3" name="Content Placeholder 2">
            <a:extLst>
              <a:ext uri="{FF2B5EF4-FFF2-40B4-BE49-F238E27FC236}">
                <a16:creationId xmlns:a16="http://schemas.microsoft.com/office/drawing/2014/main" id="{216F9308-1358-49F9-B53C-708CF48F4B55}"/>
              </a:ext>
            </a:extLst>
          </p:cNvPr>
          <p:cNvSpPr>
            <a:spLocks noGrp="1"/>
          </p:cNvSpPr>
          <p:nvPr>
            <p:ph idx="1"/>
          </p:nvPr>
        </p:nvSpPr>
        <p:spPr/>
        <p:txBody>
          <a:bodyPr/>
          <a:lstStyle/>
          <a:p>
            <a:r>
              <a:rPr lang="en-US" dirty="0"/>
              <a:t>Has the ability to generate sub-genres</a:t>
            </a:r>
          </a:p>
          <a:p>
            <a:r>
              <a:rPr lang="en-US" dirty="0"/>
              <a:t>Describes the style of a work of entertainment</a:t>
            </a:r>
          </a:p>
          <a:p>
            <a:r>
              <a:rPr lang="en-US" dirty="0"/>
              <a:t>Can be combined with other genres if needed</a:t>
            </a:r>
          </a:p>
          <a:p>
            <a:pPr marL="0" indent="0" algn="just">
              <a:buNone/>
            </a:pPr>
            <a:r>
              <a:rPr lang="en-US" dirty="0"/>
              <a:t>Genres and sub-genres can be mixed and combined until you go blue in the face (or fingers), so if you don’t see a sub-genre on this list you can combine the meanings of each respective genre to make your own. </a:t>
            </a:r>
          </a:p>
          <a:p>
            <a:pPr marL="0" indent="0" algn="just">
              <a:buNone/>
            </a:pPr>
            <a:r>
              <a:rPr lang="en-US" dirty="0"/>
              <a:t>Now that you have a better understanding of genre's definition, let’s go over each category along with their sub-genres. We’ll have popular and accurate examples that will help clear up any confusion.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39794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3A7CE-0A6A-46E6-8F50-0715247AE0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07F2D8-812D-45E4-A0EC-7F8BD501A571}"/>
              </a:ext>
            </a:extLst>
          </p:cNvPr>
          <p:cNvSpPr>
            <a:spLocks noGrp="1"/>
          </p:cNvSpPr>
          <p:nvPr>
            <p:ph idx="1"/>
          </p:nvPr>
        </p:nvSpPr>
        <p:spPr>
          <a:xfrm>
            <a:off x="1154954" y="2603500"/>
            <a:ext cx="8825659" cy="3593114"/>
          </a:xfrm>
        </p:spPr>
        <p:txBody>
          <a:bodyPr>
            <a:normAutofit/>
          </a:bodyPr>
          <a:lstStyle/>
          <a:p>
            <a:r>
              <a:rPr lang="en-US" b="1" dirty="0"/>
              <a:t>Surrealist</a:t>
            </a:r>
          </a:p>
          <a:p>
            <a:pPr marL="0" indent="0">
              <a:buNone/>
            </a:pPr>
            <a:r>
              <a:rPr lang="en-US" dirty="0"/>
              <a:t>Surrealism cannot be stylistically defined, and this is the point of the sub-genre itself. The intention of surrealist art is to act as an activity to broaden horizons, either of oneself or of others. Surrealist art often uses irrational imagery to activate the subconscious mind.</a:t>
            </a:r>
            <a:br>
              <a:rPr lang="en-US" dirty="0"/>
            </a:br>
            <a:r>
              <a:rPr lang="en-US" dirty="0"/>
              <a:t>Ex. </a:t>
            </a:r>
            <a:r>
              <a:rPr lang="en-US" i="1" dirty="0" err="1">
                <a:hlinkClick r:id="rId2"/>
              </a:rPr>
              <a:t>Eraserhead</a:t>
            </a:r>
            <a:r>
              <a:rPr lang="en-US" i="1" dirty="0">
                <a:hlinkClick r:id="rId2"/>
              </a:rPr>
              <a:t> </a:t>
            </a:r>
            <a:r>
              <a:rPr lang="en-US" dirty="0"/>
              <a:t>(1977), </a:t>
            </a:r>
            <a:r>
              <a:rPr lang="en-US" i="1" dirty="0">
                <a:hlinkClick r:id="rId3"/>
              </a:rPr>
              <a:t>8 ½</a:t>
            </a:r>
            <a:r>
              <a:rPr lang="en-US" dirty="0"/>
              <a:t> (1963).</a:t>
            </a:r>
          </a:p>
          <a:p>
            <a:r>
              <a:rPr lang="en-US" b="1" dirty="0"/>
              <a:t>Absurdist</a:t>
            </a:r>
          </a:p>
          <a:p>
            <a:pPr marL="0" indent="0">
              <a:buNone/>
            </a:pPr>
            <a:r>
              <a:rPr lang="en-US" dirty="0"/>
              <a:t>The absurdist sub-genre focuses on characters who experience situations that suggest there is no central purpose to life. Another way to frame it is a set of experiences that catalyze a descent into nihilism. Ex. </a:t>
            </a:r>
            <a:r>
              <a:rPr lang="en-US" i="1" dirty="0">
                <a:hlinkClick r:id="rId4"/>
              </a:rPr>
              <a:t>The Exterminating Angel</a:t>
            </a:r>
            <a:r>
              <a:rPr lang="en-US" dirty="0"/>
              <a:t> (1962), </a:t>
            </a:r>
            <a:r>
              <a:rPr lang="en-US" i="1" dirty="0">
                <a:hlinkClick r:id="rId5"/>
              </a:rPr>
              <a:t>Brazil </a:t>
            </a:r>
            <a:r>
              <a:rPr lang="en-US" dirty="0"/>
              <a:t>(1985).</a:t>
            </a:r>
          </a:p>
          <a:p>
            <a:endParaRPr lang="en-US" dirty="0"/>
          </a:p>
        </p:txBody>
      </p:sp>
    </p:spTree>
    <p:extLst>
      <p:ext uri="{BB962C8B-B14F-4D97-AF65-F5344CB8AC3E}">
        <p14:creationId xmlns:p14="http://schemas.microsoft.com/office/powerpoint/2010/main" val="342209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62E70-38FE-446D-AEE0-453AEC34A5C0}"/>
              </a:ext>
            </a:extLst>
          </p:cNvPr>
          <p:cNvSpPr>
            <a:spLocks noGrp="1"/>
          </p:cNvSpPr>
          <p:nvPr>
            <p:ph type="title"/>
          </p:nvPr>
        </p:nvSpPr>
        <p:spPr/>
        <p:txBody>
          <a:bodyPr/>
          <a:lstStyle/>
          <a:p>
            <a:r>
              <a:rPr lang="en-US" b="1" dirty="0"/>
              <a:t>7. Fantasy Genre</a:t>
            </a:r>
            <a:br>
              <a:rPr lang="en-US" b="1" dirty="0"/>
            </a:br>
            <a:endParaRPr lang="en-US" dirty="0"/>
          </a:p>
        </p:txBody>
      </p:sp>
      <p:sp>
        <p:nvSpPr>
          <p:cNvPr id="3" name="Content Placeholder 2">
            <a:extLst>
              <a:ext uri="{FF2B5EF4-FFF2-40B4-BE49-F238E27FC236}">
                <a16:creationId xmlns:a16="http://schemas.microsoft.com/office/drawing/2014/main" id="{E684728B-88F0-40C5-820E-B7BD304EA158}"/>
              </a:ext>
            </a:extLst>
          </p:cNvPr>
          <p:cNvSpPr>
            <a:spLocks noGrp="1"/>
          </p:cNvSpPr>
          <p:nvPr>
            <p:ph idx="1"/>
          </p:nvPr>
        </p:nvSpPr>
        <p:spPr>
          <a:xfrm>
            <a:off x="1154954" y="2603499"/>
            <a:ext cx="8825659" cy="3927929"/>
          </a:xfrm>
        </p:spPr>
        <p:txBody>
          <a:bodyPr>
            <a:normAutofit fontScale="92500" lnSpcReduction="10000"/>
          </a:bodyPr>
          <a:lstStyle/>
          <a:p>
            <a:pPr marL="0" indent="0">
              <a:buNone/>
            </a:pPr>
            <a:r>
              <a:rPr lang="en-US" dirty="0"/>
              <a:t>The fantasy genre is defined by both circumstance and setting inside a fictional universe with an unrealistic set of natural laws. The possibilities of fantasy are nearly endless, but the movies will often be inspired by or incorporate human myths.</a:t>
            </a:r>
          </a:p>
          <a:p>
            <a:pPr marL="0" indent="0">
              <a:buNone/>
            </a:pPr>
            <a:r>
              <a:rPr lang="en-US" dirty="0"/>
              <a:t>The genre often adheres to general human psychology and societal behavior while incorporating non-scientific concepts like magic, mythical creatures, and supernatural elements.</a:t>
            </a:r>
          </a:p>
          <a:p>
            <a:pPr marL="0" indent="0">
              <a:buNone/>
            </a:pPr>
            <a:r>
              <a:rPr lang="en-US" dirty="0">
                <a:hlinkClick r:id="rId2"/>
              </a:rPr>
              <a:t>https://youtu.be/B1mHLQYwVX4?t=4</a:t>
            </a:r>
            <a:endParaRPr lang="en-US" dirty="0"/>
          </a:p>
          <a:p>
            <a:r>
              <a:rPr lang="en-US" b="1" dirty="0"/>
              <a:t>Contemporary Fantasy</a:t>
            </a:r>
          </a:p>
          <a:p>
            <a:pPr marL="0" indent="0">
              <a:buNone/>
            </a:pPr>
            <a:r>
              <a:rPr lang="en-US" dirty="0"/>
              <a:t>A contemporary fantasy story introduces elements of fantasy into or around a world that closely resembles the time period when it was conceived. Urban fantasy can serve as contemporary fantasy but must take place in an urban setting whereas contemporary fantasy can be set anywhere that resembles the corresponding time period.</a:t>
            </a:r>
            <a:br>
              <a:rPr lang="en-US" dirty="0"/>
            </a:br>
            <a:r>
              <a:rPr lang="en-US" dirty="0"/>
              <a:t>Ex. </a:t>
            </a:r>
            <a:r>
              <a:rPr lang="en-US" i="1" dirty="0">
                <a:hlinkClick r:id="rId3"/>
              </a:rPr>
              <a:t>Harry Potter</a:t>
            </a:r>
            <a:r>
              <a:rPr lang="en-US" dirty="0"/>
              <a:t> (2001), </a:t>
            </a:r>
            <a:r>
              <a:rPr lang="en-US" i="1" dirty="0">
                <a:hlinkClick r:id="rId4"/>
              </a:rPr>
              <a:t>The Chronicles of Narnia </a:t>
            </a:r>
            <a:r>
              <a:rPr lang="en-US" dirty="0"/>
              <a:t>(2005).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10611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9C515-82AD-4CCD-92D9-CCC7D0611A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B722F7-3431-41BF-B70B-BC0D3347A2EB}"/>
              </a:ext>
            </a:extLst>
          </p:cNvPr>
          <p:cNvSpPr>
            <a:spLocks noGrp="1"/>
          </p:cNvSpPr>
          <p:nvPr>
            <p:ph idx="1"/>
          </p:nvPr>
        </p:nvSpPr>
        <p:spPr/>
        <p:txBody>
          <a:bodyPr>
            <a:normAutofit fontScale="92500" lnSpcReduction="10000"/>
          </a:bodyPr>
          <a:lstStyle/>
          <a:p>
            <a:r>
              <a:rPr lang="en-US" b="1" dirty="0"/>
              <a:t>Urban Fantasy</a:t>
            </a:r>
          </a:p>
          <a:p>
            <a:pPr marL="0" indent="0">
              <a:buNone/>
            </a:pPr>
            <a:r>
              <a:rPr lang="en-US" dirty="0"/>
              <a:t>An urban fantasy is a story introduces elements of fantasy and is set entirely in an urban environment. The urban environment can be real, fictional, modern, or inspired by history, but the story must take place and deal with concepts and themes related to an urban environment. Ex. </a:t>
            </a:r>
            <a:r>
              <a:rPr lang="en-US" i="1" dirty="0">
                <a:hlinkClick r:id="rId2"/>
              </a:rPr>
              <a:t>Buffy the Vampire Slayer</a:t>
            </a:r>
            <a:r>
              <a:rPr lang="en-US" dirty="0"/>
              <a:t> (TV) (1997), </a:t>
            </a:r>
            <a:r>
              <a:rPr lang="en-US" i="1" dirty="0">
                <a:hlinkClick r:id="rId3"/>
              </a:rPr>
              <a:t>Supernatural</a:t>
            </a:r>
            <a:r>
              <a:rPr lang="en-US" dirty="0"/>
              <a:t> (TV) (2005).</a:t>
            </a:r>
          </a:p>
          <a:p>
            <a:r>
              <a:rPr lang="en-US" b="1" dirty="0"/>
              <a:t>Dark Fantasy</a:t>
            </a:r>
          </a:p>
          <a:p>
            <a:pPr marL="0" indent="0">
              <a:buNone/>
            </a:pPr>
            <a:r>
              <a:rPr lang="en-US" dirty="0"/>
              <a:t>A dark fantasy is a story where elements of fantasy are introduced into a hostile and frightening world. If a significant portion of the story takes place in a world that has a range of circumstances, mood, and tone it would most likely be categorized as a high fantasy or general fantasy. Ex. </a:t>
            </a:r>
            <a:r>
              <a:rPr lang="en-US" i="1" dirty="0">
                <a:hlinkClick r:id="rId4"/>
              </a:rPr>
              <a:t>Pan’s Labyrinth</a:t>
            </a:r>
            <a:r>
              <a:rPr lang="en-US" dirty="0"/>
              <a:t> (2006), </a:t>
            </a:r>
            <a:r>
              <a:rPr lang="en-US" i="1" dirty="0">
                <a:hlinkClick r:id="rId5"/>
              </a:rPr>
              <a:t>Solomon Kane</a:t>
            </a:r>
            <a:r>
              <a:rPr lang="en-US" dirty="0"/>
              <a:t> (2009). </a:t>
            </a:r>
          </a:p>
          <a:p>
            <a:pPr marL="0" indent="0">
              <a:buNone/>
            </a:pPr>
            <a:endParaRPr lang="en-US" dirty="0"/>
          </a:p>
        </p:txBody>
      </p:sp>
    </p:spTree>
    <p:extLst>
      <p:ext uri="{BB962C8B-B14F-4D97-AF65-F5344CB8AC3E}">
        <p14:creationId xmlns:p14="http://schemas.microsoft.com/office/powerpoint/2010/main" val="2519515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1808B-2015-4120-8652-220FADF8B0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2AF6EE-5E04-4100-B47F-85C8D501AF2A}"/>
              </a:ext>
            </a:extLst>
          </p:cNvPr>
          <p:cNvSpPr>
            <a:spLocks noGrp="1"/>
          </p:cNvSpPr>
          <p:nvPr>
            <p:ph idx="1"/>
          </p:nvPr>
        </p:nvSpPr>
        <p:spPr>
          <a:xfrm>
            <a:off x="1154954" y="2603500"/>
            <a:ext cx="8825659" cy="3841688"/>
          </a:xfrm>
        </p:spPr>
        <p:txBody>
          <a:bodyPr>
            <a:normAutofit fontScale="92500" lnSpcReduction="10000"/>
          </a:bodyPr>
          <a:lstStyle/>
          <a:p>
            <a:r>
              <a:rPr lang="en-US" b="1" dirty="0"/>
              <a:t>High Fantasy</a:t>
            </a:r>
          </a:p>
          <a:p>
            <a:pPr marL="0" indent="0">
              <a:buNone/>
            </a:pPr>
            <a:r>
              <a:rPr lang="en-US" dirty="0"/>
              <a:t>High fantasy can also be referred to as epic fantasy, and introduces elements of fantasy in a fictional setting, and will include romance, battles, and mythical creatures. High fantasy is the fantasy genre equivalent of a historical epic or a science fiction space opera.</a:t>
            </a:r>
            <a:br>
              <a:rPr lang="en-US" dirty="0"/>
            </a:br>
            <a:r>
              <a:rPr lang="en-US" dirty="0"/>
              <a:t>Ex. </a:t>
            </a:r>
            <a:r>
              <a:rPr lang="en-US" i="1" dirty="0">
                <a:hlinkClick r:id="rId2"/>
              </a:rPr>
              <a:t>The Lord of the Rings </a:t>
            </a:r>
            <a:r>
              <a:rPr lang="en-US" dirty="0"/>
              <a:t>(2001), </a:t>
            </a:r>
            <a:r>
              <a:rPr lang="en-US" i="1" dirty="0">
                <a:hlinkClick r:id="rId3"/>
              </a:rPr>
              <a:t>Game of Thrones</a:t>
            </a:r>
            <a:r>
              <a:rPr lang="en-US" dirty="0"/>
              <a:t> (2011). </a:t>
            </a:r>
          </a:p>
          <a:p>
            <a:r>
              <a:rPr lang="en-US" b="1" dirty="0"/>
              <a:t>Myth</a:t>
            </a:r>
          </a:p>
          <a:p>
            <a:pPr marL="0" indent="0">
              <a:buNone/>
            </a:pPr>
            <a:r>
              <a:rPr lang="en-US" dirty="0"/>
              <a:t>A myth is defined by a story that often plays a fundamental role in the development of a society, which may include the origin story for humanity and existence. Often this will include characters that are gods, demigods, and supernatural humans. As noted by Joseph Campbell theory on </a:t>
            </a:r>
            <a:r>
              <a:rPr lang="en-US" dirty="0">
                <a:hlinkClick r:id="rId4"/>
              </a:rPr>
              <a:t>The Hero's Journey</a:t>
            </a:r>
            <a:r>
              <a:rPr lang="en-US" dirty="0"/>
              <a:t>, myths have similar characteristics despite an apparent lack of influence, which gives a myth the ability to be universally accepted.</a:t>
            </a:r>
            <a:br>
              <a:rPr lang="en-US" dirty="0"/>
            </a:br>
            <a:r>
              <a:rPr lang="en-US" dirty="0"/>
              <a:t>Ex. </a:t>
            </a:r>
            <a:r>
              <a:rPr lang="en-US" i="1" dirty="0">
                <a:hlinkClick r:id="rId5"/>
              </a:rPr>
              <a:t>Jason and the Argonauts</a:t>
            </a:r>
            <a:r>
              <a:rPr lang="en-US" dirty="0"/>
              <a:t> (1963), </a:t>
            </a:r>
            <a:r>
              <a:rPr lang="en-US" i="1" dirty="0">
                <a:hlinkClick r:id="rId6"/>
              </a:rPr>
              <a:t>The Monkey King</a:t>
            </a:r>
            <a:r>
              <a:rPr lang="en-US" dirty="0"/>
              <a:t> (2014).</a:t>
            </a:r>
          </a:p>
        </p:txBody>
      </p:sp>
    </p:spTree>
    <p:extLst>
      <p:ext uri="{BB962C8B-B14F-4D97-AF65-F5344CB8AC3E}">
        <p14:creationId xmlns:p14="http://schemas.microsoft.com/office/powerpoint/2010/main" val="79619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E3621-7426-4C73-9678-3688E4426A58}"/>
              </a:ext>
            </a:extLst>
          </p:cNvPr>
          <p:cNvSpPr>
            <a:spLocks noGrp="1"/>
          </p:cNvSpPr>
          <p:nvPr>
            <p:ph type="title"/>
          </p:nvPr>
        </p:nvSpPr>
        <p:spPr/>
        <p:txBody>
          <a:bodyPr/>
          <a:lstStyle/>
          <a:p>
            <a:r>
              <a:rPr lang="en-US" b="1" dirty="0"/>
              <a:t>8. Historical Genre</a:t>
            </a:r>
            <a:br>
              <a:rPr lang="en-US" b="1" dirty="0"/>
            </a:br>
            <a:endParaRPr lang="en-US" dirty="0"/>
          </a:p>
        </p:txBody>
      </p:sp>
      <p:sp>
        <p:nvSpPr>
          <p:cNvPr id="3" name="Content Placeholder 2">
            <a:extLst>
              <a:ext uri="{FF2B5EF4-FFF2-40B4-BE49-F238E27FC236}">
                <a16:creationId xmlns:a16="http://schemas.microsoft.com/office/drawing/2014/main" id="{0477B38B-D719-428D-B20F-34DFFF598C29}"/>
              </a:ext>
            </a:extLst>
          </p:cNvPr>
          <p:cNvSpPr>
            <a:spLocks noGrp="1"/>
          </p:cNvSpPr>
          <p:nvPr>
            <p:ph idx="1"/>
          </p:nvPr>
        </p:nvSpPr>
        <p:spPr/>
        <p:txBody>
          <a:bodyPr/>
          <a:lstStyle/>
          <a:p>
            <a:pPr marL="0" indent="0">
              <a:buNone/>
            </a:pPr>
            <a:r>
              <a:rPr lang="en-US" dirty="0"/>
              <a:t>The historical genre can be split into two sections. One deals with accurate representations of historical accounts which can include biographies, autobiographies, and memoirs. The other section is made up of fictional movies that are placed inside an accurate depiction of a historical setting. </a:t>
            </a:r>
          </a:p>
          <a:p>
            <a:pPr marL="0" indent="0">
              <a:buNone/>
            </a:pPr>
            <a:r>
              <a:rPr lang="en-US" dirty="0"/>
              <a:t>The accuracy of a historical story is measured against historical accounts, not fact, as there can never be a perfectly factual account of any event without first-hand experience.</a:t>
            </a:r>
          </a:p>
          <a:p>
            <a:pPr marL="0" indent="0">
              <a:buNone/>
            </a:pPr>
            <a:r>
              <a:rPr lang="en-US" dirty="0">
                <a:hlinkClick r:id="rId2"/>
              </a:rPr>
              <a:t>https://youtu.be/-b9SkvnhCR0?t=13</a:t>
            </a:r>
            <a:endParaRPr lang="en-US" dirty="0"/>
          </a:p>
          <a:p>
            <a:pPr marL="0" indent="0">
              <a:buNone/>
            </a:pPr>
            <a:endParaRPr lang="en-US" dirty="0"/>
          </a:p>
        </p:txBody>
      </p:sp>
    </p:spTree>
    <p:extLst>
      <p:ext uri="{BB962C8B-B14F-4D97-AF65-F5344CB8AC3E}">
        <p14:creationId xmlns:p14="http://schemas.microsoft.com/office/powerpoint/2010/main" val="10964136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2FCE9-CCE0-4E67-A616-6B08044198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2CE01C-3C89-4BCA-83E6-DF6636256C16}"/>
              </a:ext>
            </a:extLst>
          </p:cNvPr>
          <p:cNvSpPr>
            <a:spLocks noGrp="1"/>
          </p:cNvSpPr>
          <p:nvPr>
            <p:ph idx="1"/>
          </p:nvPr>
        </p:nvSpPr>
        <p:spPr>
          <a:xfrm>
            <a:off x="1154954" y="2603500"/>
            <a:ext cx="8825659" cy="3628624"/>
          </a:xfrm>
        </p:spPr>
        <p:txBody>
          <a:bodyPr>
            <a:normAutofit/>
          </a:bodyPr>
          <a:lstStyle/>
          <a:p>
            <a:r>
              <a:rPr lang="en-US" b="1" dirty="0"/>
              <a:t>Historical Event</a:t>
            </a:r>
          </a:p>
          <a:p>
            <a:pPr marL="0" indent="0">
              <a:buNone/>
            </a:pPr>
            <a:r>
              <a:rPr lang="en-US" dirty="0"/>
              <a:t>The historical event genre focuses on a story that creates a dramatized depiction of an event that exists in popular accounts of history. This is different from a biography in that it focuses on an event.</a:t>
            </a:r>
            <a:br>
              <a:rPr lang="en-US" dirty="0"/>
            </a:br>
            <a:r>
              <a:rPr lang="en-US" dirty="0"/>
              <a:t>Ex. </a:t>
            </a:r>
            <a:r>
              <a:rPr lang="en-US" i="1" dirty="0">
                <a:hlinkClick r:id="rId2"/>
              </a:rPr>
              <a:t>Apollo 13</a:t>
            </a:r>
            <a:r>
              <a:rPr lang="en-US" dirty="0"/>
              <a:t> (1995)</a:t>
            </a:r>
            <a:r>
              <a:rPr lang="en-US" i="1" dirty="0"/>
              <a:t>, </a:t>
            </a:r>
            <a:r>
              <a:rPr lang="en-US" i="1" dirty="0">
                <a:hlinkClick r:id="rId3"/>
              </a:rPr>
              <a:t>Lincoln </a:t>
            </a:r>
            <a:r>
              <a:rPr lang="en-US" dirty="0"/>
              <a:t>(2012) </a:t>
            </a:r>
          </a:p>
          <a:p>
            <a:r>
              <a:rPr lang="en-US" b="1" dirty="0"/>
              <a:t>Biography</a:t>
            </a:r>
          </a:p>
          <a:p>
            <a:pPr marL="0" indent="0">
              <a:buNone/>
            </a:pPr>
            <a:r>
              <a:rPr lang="en-US" dirty="0"/>
              <a:t>A biography (or </a:t>
            </a:r>
            <a:r>
              <a:rPr lang="en-US" dirty="0">
                <a:hlinkClick r:id="rId4"/>
              </a:rPr>
              <a:t>biopic</a:t>
            </a:r>
            <a:r>
              <a:rPr lang="en-US" dirty="0"/>
              <a:t>) is a story that details the life and is told by someone other than the subject. A biography will often span a large portion of the subject's life, but in some rare cases, it may focus on the time period where that person’s life had the greatest effect on history and society.</a:t>
            </a:r>
            <a:br>
              <a:rPr lang="en-US" dirty="0"/>
            </a:br>
            <a:r>
              <a:rPr lang="en-US" dirty="0"/>
              <a:t>Ex. </a:t>
            </a:r>
            <a:r>
              <a:rPr lang="en-US" i="1" dirty="0">
                <a:hlinkClick r:id="rId5"/>
              </a:rPr>
              <a:t>A Beautiful Mind</a:t>
            </a:r>
            <a:r>
              <a:rPr lang="en-US" dirty="0"/>
              <a:t> (2001), </a:t>
            </a:r>
            <a:r>
              <a:rPr lang="en-US" i="1" dirty="0">
                <a:hlinkClick r:id="rId6"/>
              </a:rPr>
              <a:t>Catch Me If You Can</a:t>
            </a:r>
            <a:r>
              <a:rPr lang="en-US" dirty="0"/>
              <a:t> (2002)</a:t>
            </a:r>
          </a:p>
          <a:p>
            <a:endParaRPr lang="en-US" dirty="0"/>
          </a:p>
        </p:txBody>
      </p:sp>
    </p:spTree>
    <p:extLst>
      <p:ext uri="{BB962C8B-B14F-4D97-AF65-F5344CB8AC3E}">
        <p14:creationId xmlns:p14="http://schemas.microsoft.com/office/powerpoint/2010/main" val="2762939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2860-67C4-4A5B-9B24-B3D51BD747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D0788B-890C-4092-B68D-52A109C3ABDD}"/>
              </a:ext>
            </a:extLst>
          </p:cNvPr>
          <p:cNvSpPr>
            <a:spLocks noGrp="1"/>
          </p:cNvSpPr>
          <p:nvPr>
            <p:ph idx="1"/>
          </p:nvPr>
        </p:nvSpPr>
        <p:spPr>
          <a:xfrm>
            <a:off x="1154954" y="2603499"/>
            <a:ext cx="8825659" cy="3726279"/>
          </a:xfrm>
        </p:spPr>
        <p:txBody>
          <a:bodyPr>
            <a:normAutofit fontScale="92500" lnSpcReduction="10000"/>
          </a:bodyPr>
          <a:lstStyle/>
          <a:p>
            <a:r>
              <a:rPr lang="en-US" b="1" dirty="0"/>
              <a:t>Historical Epic</a:t>
            </a:r>
          </a:p>
          <a:p>
            <a:pPr marL="0" indent="0">
              <a:buNone/>
            </a:pPr>
            <a:r>
              <a:rPr lang="en-US" dirty="0"/>
              <a:t>A historical epic is the dramatized account of a large scale event that has an attached historical account. They often feature battles, romance, and journeys, and will commonly revise history or provide assumptions that fill in gaps in the account of the historical event.</a:t>
            </a:r>
            <a:br>
              <a:rPr lang="en-US" dirty="0"/>
            </a:br>
            <a:r>
              <a:rPr lang="en-US" dirty="0"/>
              <a:t>Ex. </a:t>
            </a:r>
            <a:r>
              <a:rPr lang="en-US" i="1" dirty="0">
                <a:hlinkClick r:id="rId2"/>
              </a:rPr>
              <a:t>Ben-</a:t>
            </a:r>
            <a:r>
              <a:rPr lang="en-US" i="1" dirty="0" err="1">
                <a:hlinkClick r:id="rId2"/>
              </a:rPr>
              <a:t>Hur</a:t>
            </a:r>
            <a:r>
              <a:rPr lang="en-US" dirty="0"/>
              <a:t> (1959)</a:t>
            </a:r>
            <a:r>
              <a:rPr lang="en-US" i="1" dirty="0"/>
              <a:t>, </a:t>
            </a:r>
            <a:r>
              <a:rPr lang="en-US" i="1" dirty="0">
                <a:hlinkClick r:id="rId3"/>
              </a:rPr>
              <a:t>Troy </a:t>
            </a:r>
            <a:r>
              <a:rPr lang="en-US" dirty="0"/>
              <a:t>(2004) </a:t>
            </a:r>
          </a:p>
          <a:p>
            <a:r>
              <a:rPr lang="en-US" b="1" dirty="0"/>
              <a:t>Historical Fiction</a:t>
            </a:r>
          </a:p>
          <a:p>
            <a:pPr marL="0" indent="0">
              <a:buNone/>
            </a:pPr>
            <a:r>
              <a:rPr lang="en-US" dirty="0"/>
              <a:t>Historical fiction takes place during a historical time period, and will often take a more liberal approach to representing history for the sake of drama and entertainment. Historical fiction may use real-life events and people to build context, but they’re meant to be accepted as a supposition rather than serve as an accurate historical account. </a:t>
            </a:r>
            <a:br>
              <a:rPr lang="en-US" dirty="0"/>
            </a:br>
            <a:r>
              <a:rPr lang="en-US" dirty="0"/>
              <a:t>Ex. </a:t>
            </a:r>
            <a:r>
              <a:rPr lang="en-US" i="1" dirty="0">
                <a:hlinkClick r:id="rId4"/>
              </a:rPr>
              <a:t>Spartacus </a:t>
            </a:r>
            <a:r>
              <a:rPr lang="en-US" dirty="0"/>
              <a:t>(1960)</a:t>
            </a:r>
            <a:r>
              <a:rPr lang="en-US" i="1" dirty="0"/>
              <a:t>, </a:t>
            </a:r>
            <a:r>
              <a:rPr lang="en-US" i="1" dirty="0">
                <a:hlinkClick r:id="rId5"/>
              </a:rPr>
              <a:t>Titanic </a:t>
            </a:r>
            <a:r>
              <a:rPr lang="en-US" dirty="0"/>
              <a:t>(1997) </a:t>
            </a:r>
          </a:p>
          <a:p>
            <a:endParaRPr lang="en-US" dirty="0"/>
          </a:p>
        </p:txBody>
      </p:sp>
    </p:spTree>
    <p:extLst>
      <p:ext uri="{BB962C8B-B14F-4D97-AF65-F5344CB8AC3E}">
        <p14:creationId xmlns:p14="http://schemas.microsoft.com/office/powerpoint/2010/main" val="2493376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B98DE-9B2C-447D-91D3-29BC1E895C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891BE4-2DF5-42BD-9CC9-DA274B9559DF}"/>
              </a:ext>
            </a:extLst>
          </p:cNvPr>
          <p:cNvSpPr>
            <a:spLocks noGrp="1"/>
          </p:cNvSpPr>
          <p:nvPr>
            <p:ph idx="1"/>
          </p:nvPr>
        </p:nvSpPr>
        <p:spPr/>
        <p:txBody>
          <a:bodyPr/>
          <a:lstStyle/>
          <a:p>
            <a:r>
              <a:rPr lang="en-US" b="1" dirty="0"/>
              <a:t>Period Piece</a:t>
            </a:r>
          </a:p>
          <a:p>
            <a:r>
              <a:rPr lang="en-US" dirty="0"/>
              <a:t>The difference between a period piece and historical fiction is slight, but the main difference is a general omission or a lack of necessity for real-life characters or events to provide context. Period pieces are merely defined by taking place in, and accurately depicting the time period as opposed to specific lives, events, or accounts. </a:t>
            </a:r>
            <a:br>
              <a:rPr lang="en-US" dirty="0"/>
            </a:br>
            <a:r>
              <a:rPr lang="en-US" dirty="0"/>
              <a:t>Ex. </a:t>
            </a:r>
            <a:r>
              <a:rPr lang="en-US" i="1" dirty="0">
                <a:hlinkClick r:id="rId2"/>
              </a:rPr>
              <a:t>The Age of Innocence</a:t>
            </a:r>
            <a:r>
              <a:rPr lang="en-US" i="1" dirty="0"/>
              <a:t> </a:t>
            </a:r>
            <a:r>
              <a:rPr lang="en-US" dirty="0"/>
              <a:t>(1993)</a:t>
            </a:r>
            <a:r>
              <a:rPr lang="en-US" i="1" dirty="0"/>
              <a:t>, </a:t>
            </a:r>
            <a:r>
              <a:rPr lang="en-US" i="1" dirty="0">
                <a:hlinkClick r:id="rId3"/>
              </a:rPr>
              <a:t>Barry Lyndon</a:t>
            </a:r>
            <a:r>
              <a:rPr lang="en-US" dirty="0"/>
              <a:t> (1975)</a:t>
            </a:r>
          </a:p>
          <a:p>
            <a:endParaRPr lang="en-US" dirty="0"/>
          </a:p>
        </p:txBody>
      </p:sp>
      <p:sp>
        <p:nvSpPr>
          <p:cNvPr id="8" name="Rectangle 5">
            <a:extLst>
              <a:ext uri="{FF2B5EF4-FFF2-40B4-BE49-F238E27FC236}">
                <a16:creationId xmlns:a16="http://schemas.microsoft.com/office/drawing/2014/main" id="{EBDE450B-3D60-4260-93B3-F9090B7A8C6A}"/>
              </a:ext>
            </a:extLst>
          </p:cNvPr>
          <p:cNvSpPr>
            <a:spLocks noChangeArrowheads="1"/>
          </p:cNvSpPr>
          <p:nvPr/>
        </p:nvSpPr>
        <p:spPr bwMode="auto">
          <a:xfrm>
            <a:off x="1518081" y="3926351"/>
            <a:ext cx="8398286" cy="23876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808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232D39"/>
                </a:solidFill>
                <a:effectLst/>
                <a:latin typeface="+mj-lt"/>
              </a:rPr>
              <a:t>Alternate 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32D39"/>
                </a:solidFill>
                <a:effectLst/>
                <a:latin typeface="+mj-lt"/>
              </a:rPr>
              <a:t>Alternate history is defined by the rewriting of historical events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32D39"/>
                </a:solidFill>
                <a:effectLst/>
                <a:latin typeface="+mj-lt"/>
              </a:rPr>
              <a:t> for the sake of speculative outcomes. These movies commonly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32D39"/>
                </a:solidFill>
                <a:effectLst/>
                <a:latin typeface="+mj-lt"/>
              </a:rPr>
              <a:t>focus on important, highly influential moments that often lead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32D39"/>
                </a:solidFill>
                <a:effectLst/>
                <a:latin typeface="+mj-lt"/>
              </a:rPr>
              <a:t> to alternate futures. Some of these movies may even include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32D39"/>
                </a:solidFill>
                <a:effectLst/>
                <a:latin typeface="+mj-lt"/>
              </a:rPr>
              <a:t> supernatural elements. Ex. </a:t>
            </a:r>
            <a:r>
              <a:rPr kumimoji="0" lang="en-US" altLang="en-US" b="0" i="1" u="none" strike="noStrike" cap="none" normalizeH="0" baseline="0" dirty="0">
                <a:ln>
                  <a:noFill/>
                </a:ln>
                <a:solidFill>
                  <a:srgbClr val="5C5CFF"/>
                </a:solidFill>
                <a:effectLst/>
                <a:latin typeface="+mj-lt"/>
                <a:hlinkClick r:id="rId4"/>
              </a:rPr>
              <a:t>The Man in the High Castle</a:t>
            </a:r>
            <a:r>
              <a:rPr kumimoji="0" lang="en-US" altLang="en-US" b="0" i="1" u="none" strike="noStrike" cap="none" normalizeH="0" baseline="0" dirty="0">
                <a:ln>
                  <a:noFill/>
                </a:ln>
                <a:solidFill>
                  <a:srgbClr val="232D39"/>
                </a:solidFill>
                <a:effectLst/>
                <a:latin typeface="+mj-lt"/>
              </a:rPr>
              <a:t> </a:t>
            </a:r>
            <a:r>
              <a:rPr kumimoji="0" lang="en-US" altLang="en-US" b="0" i="0" u="none" strike="noStrike" cap="none" normalizeH="0" baseline="0" dirty="0">
                <a:ln>
                  <a:noFill/>
                </a:ln>
                <a:solidFill>
                  <a:srgbClr val="232D39"/>
                </a:solidFill>
                <a:effectLst/>
                <a:latin typeface="+mj-lt"/>
              </a:rPr>
              <a:t>(2015),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a:ln>
                  <a:noFill/>
                </a:ln>
                <a:solidFill>
                  <a:srgbClr val="232D39"/>
                </a:solidFill>
                <a:effectLst/>
                <a:latin typeface="+mj-lt"/>
              </a:rPr>
              <a:t> </a:t>
            </a:r>
            <a:r>
              <a:rPr kumimoji="0" lang="en-US" altLang="en-US" b="0" i="1" u="none" strike="noStrike" cap="none" normalizeH="0" baseline="0" dirty="0" err="1">
                <a:ln>
                  <a:noFill/>
                </a:ln>
                <a:solidFill>
                  <a:srgbClr val="5C5CFF"/>
                </a:solidFill>
                <a:effectLst/>
                <a:latin typeface="+mj-lt"/>
              </a:rPr>
              <a:t>Inglourious</a:t>
            </a:r>
            <a:r>
              <a:rPr kumimoji="0" lang="en-US" altLang="en-US" b="0" i="1" u="none" strike="noStrike" cap="none" normalizeH="0" baseline="0" dirty="0">
                <a:ln>
                  <a:noFill/>
                </a:ln>
                <a:solidFill>
                  <a:srgbClr val="5C5CFF"/>
                </a:solidFill>
                <a:effectLst/>
                <a:latin typeface="+mj-lt"/>
              </a:rPr>
              <a:t> Basterds</a:t>
            </a:r>
            <a:r>
              <a:rPr kumimoji="0" lang="en-US" altLang="en-US" b="0" i="1" u="none" strike="noStrike" cap="none" normalizeH="0" baseline="0" dirty="0">
                <a:ln>
                  <a:noFill/>
                </a:ln>
                <a:solidFill>
                  <a:srgbClr val="232D39"/>
                </a:solidFill>
                <a:effectLst/>
                <a:latin typeface="+mj-lt"/>
              </a:rPr>
              <a:t> </a:t>
            </a:r>
            <a:r>
              <a:rPr kumimoji="0" lang="en-US" altLang="en-US" b="0" i="0" u="none" strike="noStrike" cap="none" normalizeH="0" baseline="0" dirty="0">
                <a:ln>
                  <a:noFill/>
                </a:ln>
                <a:solidFill>
                  <a:srgbClr val="232D39"/>
                </a:solidFill>
                <a:effectLst/>
                <a:latin typeface="+mj-lt"/>
              </a:rPr>
              <a:t>(2009)</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529461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8F76-A87D-42F1-A511-105A0B4854E6}"/>
              </a:ext>
            </a:extLst>
          </p:cNvPr>
          <p:cNvSpPr>
            <a:spLocks noGrp="1"/>
          </p:cNvSpPr>
          <p:nvPr>
            <p:ph type="title"/>
          </p:nvPr>
        </p:nvSpPr>
        <p:spPr/>
        <p:txBody>
          <a:bodyPr/>
          <a:lstStyle/>
          <a:p>
            <a:r>
              <a:rPr lang="en-US" b="1" dirty="0"/>
              <a:t>9. Horror Genre</a:t>
            </a:r>
            <a:br>
              <a:rPr lang="en-US" b="1" dirty="0"/>
            </a:br>
            <a:endParaRPr lang="en-US" dirty="0"/>
          </a:p>
        </p:txBody>
      </p:sp>
      <p:sp>
        <p:nvSpPr>
          <p:cNvPr id="3" name="Content Placeholder 2">
            <a:extLst>
              <a:ext uri="{FF2B5EF4-FFF2-40B4-BE49-F238E27FC236}">
                <a16:creationId xmlns:a16="http://schemas.microsoft.com/office/drawing/2014/main" id="{62E52E5F-B3EB-47B9-9040-07705CEB69C0}"/>
              </a:ext>
            </a:extLst>
          </p:cNvPr>
          <p:cNvSpPr>
            <a:spLocks noGrp="1"/>
          </p:cNvSpPr>
          <p:nvPr>
            <p:ph idx="1"/>
          </p:nvPr>
        </p:nvSpPr>
        <p:spPr>
          <a:xfrm>
            <a:off x="1154954" y="2603499"/>
            <a:ext cx="8825659" cy="3664135"/>
          </a:xfrm>
        </p:spPr>
        <p:txBody>
          <a:bodyPr>
            <a:normAutofit lnSpcReduction="10000"/>
          </a:bodyPr>
          <a:lstStyle/>
          <a:p>
            <a:pPr marL="0" indent="0">
              <a:buNone/>
            </a:pPr>
            <a:r>
              <a:rPr lang="en-US" dirty="0"/>
              <a:t>The horror genre is centered upon depicting terrifying or macabre events for the sake of entertainment. A thriller might tease the possibility of a terrible event, whereas a horror film will deliver all throughout the film. The best horror movies are designed to get the heart pumping and to show us a glimpse of the unknown. </a:t>
            </a:r>
          </a:p>
          <a:p>
            <a:pPr marL="0" indent="0">
              <a:buNone/>
            </a:pPr>
            <a:r>
              <a:rPr lang="en-US" dirty="0">
                <a:hlinkClick r:id="rId2"/>
              </a:rPr>
              <a:t>https://youtu.be/FJgCxoj2-Z0?t=25</a:t>
            </a:r>
            <a:endParaRPr lang="en-US" dirty="0"/>
          </a:p>
          <a:p>
            <a:pPr marL="0" indent="0">
              <a:buNone/>
            </a:pPr>
            <a:endParaRPr lang="en-US" dirty="0"/>
          </a:p>
          <a:p>
            <a:r>
              <a:rPr lang="en-US" b="1" dirty="0"/>
              <a:t>Ghost</a:t>
            </a:r>
          </a:p>
          <a:p>
            <a:pPr marL="0" indent="0">
              <a:buNone/>
            </a:pPr>
            <a:r>
              <a:rPr lang="en-US" dirty="0"/>
              <a:t>A ghost movie uses the spirit or soul of a deceased creature to introduce elements of horror. These movies can take place in any time period and are only required to evoke terror through the use of ghosts.</a:t>
            </a:r>
            <a:br>
              <a:rPr lang="en-US" dirty="0"/>
            </a:br>
            <a:r>
              <a:rPr lang="en-US" dirty="0" err="1"/>
              <a:t>Ex.</a:t>
            </a:r>
            <a:r>
              <a:rPr lang="en-US" i="1" dirty="0" err="1">
                <a:hlinkClick r:id="rId3"/>
              </a:rPr>
              <a:t>The</a:t>
            </a:r>
            <a:r>
              <a:rPr lang="en-US" i="1" dirty="0">
                <a:hlinkClick r:id="rId3"/>
              </a:rPr>
              <a:t> Frighteners</a:t>
            </a:r>
            <a:r>
              <a:rPr lang="en-US" dirty="0"/>
              <a:t> (1996)</a:t>
            </a:r>
            <a:r>
              <a:rPr lang="en-US" i="1" dirty="0"/>
              <a:t>, </a:t>
            </a:r>
            <a:r>
              <a:rPr lang="en-US" i="1" dirty="0">
                <a:hlinkClick r:id="rId4"/>
              </a:rPr>
              <a:t>The Others</a:t>
            </a:r>
            <a:r>
              <a:rPr lang="en-US" dirty="0"/>
              <a:t> (2001)</a:t>
            </a:r>
          </a:p>
          <a:p>
            <a:pPr marL="0" indent="0">
              <a:buNone/>
            </a:pPr>
            <a:endParaRPr lang="en-US" dirty="0"/>
          </a:p>
        </p:txBody>
      </p:sp>
    </p:spTree>
    <p:extLst>
      <p:ext uri="{BB962C8B-B14F-4D97-AF65-F5344CB8AC3E}">
        <p14:creationId xmlns:p14="http://schemas.microsoft.com/office/powerpoint/2010/main" val="30882513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B14F-35E1-4929-AF79-95D0F23E6F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7AB1F1-DF2C-48E3-9C4C-6E4A4E9F597E}"/>
              </a:ext>
            </a:extLst>
          </p:cNvPr>
          <p:cNvSpPr>
            <a:spLocks noGrp="1"/>
          </p:cNvSpPr>
          <p:nvPr>
            <p:ph idx="1"/>
          </p:nvPr>
        </p:nvSpPr>
        <p:spPr>
          <a:xfrm>
            <a:off x="1154954" y="2603499"/>
            <a:ext cx="8825659" cy="3761789"/>
          </a:xfrm>
        </p:spPr>
        <p:txBody>
          <a:bodyPr>
            <a:normAutofit fontScale="92500" lnSpcReduction="10000"/>
          </a:bodyPr>
          <a:lstStyle/>
          <a:p>
            <a:r>
              <a:rPr lang="en-US" b="1" dirty="0"/>
              <a:t>Monster</a:t>
            </a:r>
          </a:p>
          <a:p>
            <a:pPr marL="0" indent="0">
              <a:buNone/>
            </a:pPr>
            <a:r>
              <a:rPr lang="en-US" dirty="0"/>
              <a:t>A monster movie uses a deformed or supernatural creature or set of creatures, to introduce elements of horror. These movies can also take place in any time period or setting, and their only real requirement is that the antagonist is can be categorized as a monster.</a:t>
            </a:r>
            <a:br>
              <a:rPr lang="en-US" dirty="0"/>
            </a:br>
            <a:r>
              <a:rPr lang="en-US" dirty="0"/>
              <a:t>Ex. </a:t>
            </a:r>
            <a:r>
              <a:rPr lang="en-US" i="1" dirty="0">
                <a:hlinkClick r:id="rId2"/>
              </a:rPr>
              <a:t>The Babadook</a:t>
            </a:r>
            <a:r>
              <a:rPr lang="en-US" i="1" dirty="0"/>
              <a:t> </a:t>
            </a:r>
            <a:r>
              <a:rPr lang="en-US" dirty="0"/>
              <a:t>(2014),</a:t>
            </a:r>
            <a:r>
              <a:rPr lang="en-US" i="1" dirty="0"/>
              <a:t> </a:t>
            </a:r>
            <a:r>
              <a:rPr lang="en-US" i="1" dirty="0" err="1">
                <a:hlinkClick r:id="rId3"/>
              </a:rPr>
              <a:t>Pumpkinhead</a:t>
            </a:r>
            <a:r>
              <a:rPr lang="en-US" i="1" dirty="0">
                <a:hlinkClick r:id="rId3"/>
              </a:rPr>
              <a:t> </a:t>
            </a:r>
            <a:r>
              <a:rPr lang="en-US" dirty="0"/>
              <a:t>(1988)</a:t>
            </a:r>
          </a:p>
          <a:p>
            <a:r>
              <a:rPr lang="en-US" b="1" dirty="0"/>
              <a:t>Werewolf</a:t>
            </a:r>
          </a:p>
          <a:p>
            <a:pPr marL="0" indent="0">
              <a:buNone/>
            </a:pPr>
            <a:r>
              <a:rPr lang="en-US" dirty="0"/>
              <a:t>A werewolf movie introduces elements of horror through the use of a human or set of humans that transform into a wolf-like creatures. Sometimes these werewolves have the ability to shape-shift at will, but in other cases, their transformation is dictated by a full moon.</a:t>
            </a:r>
            <a:br>
              <a:rPr lang="en-US" dirty="0"/>
            </a:br>
            <a:r>
              <a:rPr lang="en-US" dirty="0"/>
              <a:t>The only requirement is the use of the werewolf as the antagonist.</a:t>
            </a:r>
            <a:br>
              <a:rPr lang="en-US" dirty="0"/>
            </a:br>
            <a:r>
              <a:rPr lang="en-US" dirty="0"/>
              <a:t>Ex. </a:t>
            </a:r>
            <a:r>
              <a:rPr lang="en-US" i="1" dirty="0">
                <a:hlinkClick r:id="rId4"/>
              </a:rPr>
              <a:t>An American Werewolf in London</a:t>
            </a:r>
            <a:r>
              <a:rPr lang="en-US" dirty="0"/>
              <a:t> (1981), </a:t>
            </a:r>
            <a:r>
              <a:rPr lang="en-US" i="1" dirty="0">
                <a:hlinkClick r:id="rId5"/>
              </a:rPr>
              <a:t>The Wolfman</a:t>
            </a:r>
            <a:r>
              <a:rPr lang="en-US" dirty="0"/>
              <a:t> (1941) are just some of the best werewolf movies ever made.</a:t>
            </a:r>
          </a:p>
          <a:p>
            <a:endParaRPr lang="en-US" dirty="0"/>
          </a:p>
        </p:txBody>
      </p:sp>
    </p:spTree>
    <p:extLst>
      <p:ext uri="{BB962C8B-B14F-4D97-AF65-F5344CB8AC3E}">
        <p14:creationId xmlns:p14="http://schemas.microsoft.com/office/powerpoint/2010/main" val="378669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D72694-FFF6-4290-B00A-42D76891A7AD}"/>
              </a:ext>
            </a:extLst>
          </p:cNvPr>
          <p:cNvSpPr>
            <a:spLocks noGrp="1"/>
          </p:cNvSpPr>
          <p:nvPr>
            <p:ph type="title"/>
          </p:nvPr>
        </p:nvSpPr>
        <p:spPr/>
        <p:txBody>
          <a:bodyPr/>
          <a:lstStyle/>
          <a:p>
            <a:r>
              <a:rPr lang="en-US" b="1" dirty="0"/>
              <a:t>Types of movie genre</a:t>
            </a:r>
          </a:p>
        </p:txBody>
      </p:sp>
      <p:sp>
        <p:nvSpPr>
          <p:cNvPr id="5" name="Text Placeholder 4">
            <a:extLst>
              <a:ext uri="{FF2B5EF4-FFF2-40B4-BE49-F238E27FC236}">
                <a16:creationId xmlns:a16="http://schemas.microsoft.com/office/drawing/2014/main" id="{AC48B1FE-5CF9-47D0-8CE0-8367D63AE4FF}"/>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86FA4CB9-69BA-409B-B4BA-80613C103A20}"/>
              </a:ext>
            </a:extLst>
          </p:cNvPr>
          <p:cNvSpPr>
            <a:spLocks noGrp="1"/>
          </p:cNvSpPr>
          <p:nvPr>
            <p:ph sz="half" idx="2"/>
          </p:nvPr>
        </p:nvSpPr>
        <p:spPr/>
        <p:txBody>
          <a:bodyPr>
            <a:normAutofit/>
          </a:bodyPr>
          <a:lstStyle/>
          <a:p>
            <a:r>
              <a:rPr lang="en-US" b="1" dirty="0">
                <a:hlinkClick r:id="rId2"/>
              </a:rPr>
              <a:t>Action Genre</a:t>
            </a:r>
            <a:endParaRPr lang="en-US" b="1" dirty="0"/>
          </a:p>
          <a:p>
            <a:r>
              <a:rPr lang="en-US" b="1" dirty="0">
                <a:hlinkClick r:id="rId3"/>
              </a:rPr>
              <a:t>Animation Genre</a:t>
            </a:r>
            <a:endParaRPr lang="en-US" b="1" dirty="0"/>
          </a:p>
          <a:p>
            <a:r>
              <a:rPr lang="en-US" b="1" dirty="0">
                <a:hlinkClick r:id="rId4"/>
              </a:rPr>
              <a:t>Comedy Genre</a:t>
            </a:r>
            <a:endParaRPr lang="en-US" b="1" dirty="0"/>
          </a:p>
          <a:p>
            <a:r>
              <a:rPr lang="en-US" b="1" dirty="0">
                <a:hlinkClick r:id="rId5"/>
              </a:rPr>
              <a:t>Crime Genre</a:t>
            </a:r>
            <a:endParaRPr lang="en-US" b="1" dirty="0"/>
          </a:p>
          <a:p>
            <a:r>
              <a:rPr lang="en-US" b="1" dirty="0">
                <a:hlinkClick r:id="rId6"/>
              </a:rPr>
              <a:t>Drama Genre</a:t>
            </a:r>
            <a:endParaRPr lang="en-US" b="1" dirty="0"/>
          </a:p>
          <a:p>
            <a:r>
              <a:rPr lang="en-US" b="1" dirty="0">
                <a:hlinkClick r:id="rId7"/>
              </a:rPr>
              <a:t>Experimental Genre</a:t>
            </a:r>
            <a:endParaRPr lang="en-US" b="1" dirty="0"/>
          </a:p>
          <a:p>
            <a:r>
              <a:rPr lang="en-US" b="1" dirty="0">
                <a:hlinkClick r:id="rId8"/>
              </a:rPr>
              <a:t>Fantasy Genre</a:t>
            </a:r>
            <a:endParaRPr lang="en-US" b="1" dirty="0"/>
          </a:p>
          <a:p>
            <a:endParaRPr lang="en-US" b="1" dirty="0"/>
          </a:p>
        </p:txBody>
      </p:sp>
      <p:sp>
        <p:nvSpPr>
          <p:cNvPr id="6" name="Text Placeholder 5">
            <a:extLst>
              <a:ext uri="{FF2B5EF4-FFF2-40B4-BE49-F238E27FC236}">
                <a16:creationId xmlns:a16="http://schemas.microsoft.com/office/drawing/2014/main" id="{7DEE9C81-9A1E-4944-AC40-0508A1BDCB7C}"/>
              </a:ext>
            </a:extLst>
          </p:cNvPr>
          <p:cNvSpPr>
            <a:spLocks noGrp="1"/>
          </p:cNvSpPr>
          <p:nvPr>
            <p:ph type="body" sz="quarter" idx="3"/>
          </p:nvPr>
        </p:nvSpPr>
        <p:spPr/>
        <p:txBody>
          <a:bodyPr/>
          <a:lstStyle/>
          <a:p>
            <a:endParaRPr lang="en-US"/>
          </a:p>
        </p:txBody>
      </p:sp>
      <p:sp>
        <p:nvSpPr>
          <p:cNvPr id="7" name="Content Placeholder 6">
            <a:extLst>
              <a:ext uri="{FF2B5EF4-FFF2-40B4-BE49-F238E27FC236}">
                <a16:creationId xmlns:a16="http://schemas.microsoft.com/office/drawing/2014/main" id="{F14B61B6-BC58-48FF-BD07-AB4CE97DAE4B}"/>
              </a:ext>
            </a:extLst>
          </p:cNvPr>
          <p:cNvSpPr>
            <a:spLocks noGrp="1"/>
          </p:cNvSpPr>
          <p:nvPr>
            <p:ph sz="quarter" idx="4"/>
          </p:nvPr>
        </p:nvSpPr>
        <p:spPr/>
        <p:txBody>
          <a:bodyPr>
            <a:normAutofit/>
          </a:bodyPr>
          <a:lstStyle/>
          <a:p>
            <a:r>
              <a:rPr lang="en-US" b="1" dirty="0">
                <a:hlinkClick r:id="rId9"/>
              </a:rPr>
              <a:t>Historical Genre</a:t>
            </a:r>
            <a:endParaRPr lang="en-US" b="1" dirty="0"/>
          </a:p>
          <a:p>
            <a:r>
              <a:rPr lang="en-US" b="1" dirty="0">
                <a:hlinkClick r:id="rId10"/>
              </a:rPr>
              <a:t>Horror Genre</a:t>
            </a:r>
            <a:endParaRPr lang="en-US" b="1" dirty="0"/>
          </a:p>
          <a:p>
            <a:r>
              <a:rPr lang="en-US" b="1" dirty="0">
                <a:hlinkClick r:id="rId11"/>
              </a:rPr>
              <a:t>Romance Genre</a:t>
            </a:r>
            <a:endParaRPr lang="en-US" b="1" dirty="0"/>
          </a:p>
          <a:p>
            <a:r>
              <a:rPr lang="en-US" b="1" dirty="0">
                <a:hlinkClick r:id="rId12"/>
              </a:rPr>
              <a:t>Science Fiction Genre</a:t>
            </a:r>
            <a:endParaRPr lang="en-US" b="1" dirty="0"/>
          </a:p>
          <a:p>
            <a:r>
              <a:rPr lang="en-US" b="1" dirty="0">
                <a:hlinkClick r:id="rId13"/>
              </a:rPr>
              <a:t>Thriller Genre</a:t>
            </a:r>
            <a:endParaRPr lang="en-US" b="1" dirty="0"/>
          </a:p>
          <a:p>
            <a:r>
              <a:rPr lang="en-US" b="1" dirty="0">
                <a:hlinkClick r:id="rId14"/>
              </a:rPr>
              <a:t>Western Genre</a:t>
            </a:r>
            <a:endParaRPr lang="en-US" b="1" dirty="0"/>
          </a:p>
          <a:p>
            <a:r>
              <a:rPr lang="en-US" b="1" dirty="0">
                <a:hlinkClick r:id="rId15"/>
              </a:rPr>
              <a:t>Other Genres</a:t>
            </a:r>
            <a:endParaRPr lang="en-US" dirty="0"/>
          </a:p>
        </p:txBody>
      </p:sp>
    </p:spTree>
    <p:extLst>
      <p:ext uri="{BB962C8B-B14F-4D97-AF65-F5344CB8AC3E}">
        <p14:creationId xmlns:p14="http://schemas.microsoft.com/office/powerpoint/2010/main" val="26580598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F4D57-2773-471F-935F-2B2D5B1F44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C399AF-B974-4FAF-868D-9845426C0081}"/>
              </a:ext>
            </a:extLst>
          </p:cNvPr>
          <p:cNvSpPr>
            <a:spLocks noGrp="1"/>
          </p:cNvSpPr>
          <p:nvPr>
            <p:ph idx="1"/>
          </p:nvPr>
        </p:nvSpPr>
        <p:spPr>
          <a:xfrm>
            <a:off x="1154954" y="2603499"/>
            <a:ext cx="8825659" cy="4105211"/>
          </a:xfrm>
        </p:spPr>
        <p:txBody>
          <a:bodyPr>
            <a:normAutofit fontScale="92500" lnSpcReduction="10000"/>
          </a:bodyPr>
          <a:lstStyle/>
          <a:p>
            <a:r>
              <a:rPr lang="en-US" b="1" dirty="0"/>
              <a:t>Vampire</a:t>
            </a:r>
          </a:p>
          <a:p>
            <a:pPr marL="0" indent="0">
              <a:buNone/>
            </a:pPr>
            <a:r>
              <a:rPr lang="en-US" dirty="0"/>
              <a:t>A vampire movie introduces elements of horror through the use of undead, immortal creatures that drink blood. They can be set in any time and place and must only use vampires as the antagonist. Some vampire movies feature vampires as the protagonist, but this is often used to build sympathy rather than as a device for terror.</a:t>
            </a:r>
            <a:br>
              <a:rPr lang="en-US" dirty="0"/>
            </a:br>
            <a:r>
              <a:rPr lang="en-US" dirty="0"/>
              <a:t>Ex.</a:t>
            </a:r>
            <a:r>
              <a:rPr lang="en-US" dirty="0">
                <a:hlinkClick r:id="rId2"/>
              </a:rPr>
              <a:t> </a:t>
            </a:r>
            <a:r>
              <a:rPr lang="en-US" i="1" dirty="0">
                <a:hlinkClick r:id="rId2"/>
              </a:rPr>
              <a:t>Near Dark</a:t>
            </a:r>
            <a:r>
              <a:rPr lang="en-US" dirty="0"/>
              <a:t> (1987) is one of the </a:t>
            </a:r>
            <a:r>
              <a:rPr lang="en-US" dirty="0">
                <a:hlinkClick r:id="rId3"/>
              </a:rPr>
              <a:t>best '80s vampire movies</a:t>
            </a:r>
            <a:r>
              <a:rPr lang="en-US" dirty="0"/>
              <a:t> while </a:t>
            </a:r>
            <a:r>
              <a:rPr lang="en-US" i="1" dirty="0">
                <a:hlinkClick r:id="rId4"/>
              </a:rPr>
              <a:t>Nosferatu </a:t>
            </a:r>
            <a:r>
              <a:rPr lang="en-US" dirty="0"/>
              <a:t>(1922) is one of the </a:t>
            </a:r>
            <a:r>
              <a:rPr lang="en-US" dirty="0">
                <a:hlinkClick r:id="rId5"/>
              </a:rPr>
              <a:t>best vampire movies</a:t>
            </a:r>
            <a:r>
              <a:rPr lang="en-US" dirty="0"/>
              <a:t> of all time.</a:t>
            </a:r>
          </a:p>
          <a:p>
            <a:r>
              <a:rPr lang="en-US" b="1" dirty="0"/>
              <a:t>Occult</a:t>
            </a:r>
          </a:p>
          <a:p>
            <a:pPr marL="0" indent="0">
              <a:buNone/>
            </a:pPr>
            <a:r>
              <a:rPr lang="en-US" dirty="0"/>
              <a:t>Occult movies are defined by an extension of pure reason and use paranormal themes to introduce elements of horror. Occult literally translates into “hidden from view” and involves the study of a deeper spiritual reality that extends scientific observation.</a:t>
            </a:r>
            <a:br>
              <a:rPr lang="en-US" dirty="0"/>
            </a:br>
            <a:r>
              <a:rPr lang="en-US" dirty="0"/>
              <a:t>Ex. </a:t>
            </a:r>
            <a:r>
              <a:rPr lang="en-US" i="1" dirty="0">
                <a:hlinkClick r:id="rId6"/>
              </a:rPr>
              <a:t>Hereditary </a:t>
            </a:r>
            <a:r>
              <a:rPr lang="en-US" dirty="0"/>
              <a:t>(2018),</a:t>
            </a:r>
            <a:r>
              <a:rPr lang="en-US" i="1" dirty="0"/>
              <a:t> </a:t>
            </a:r>
            <a:r>
              <a:rPr lang="en-US" i="1" dirty="0">
                <a:hlinkClick r:id="rId7"/>
              </a:rPr>
              <a:t>Rosemary’s Baby </a:t>
            </a:r>
            <a:r>
              <a:rPr lang="en-US" dirty="0"/>
              <a:t>(1968)</a:t>
            </a:r>
            <a:br>
              <a:rPr lang="en-US" dirty="0"/>
            </a:br>
            <a:endParaRPr lang="en-US" dirty="0"/>
          </a:p>
        </p:txBody>
      </p:sp>
    </p:spTree>
    <p:extLst>
      <p:ext uri="{BB962C8B-B14F-4D97-AF65-F5344CB8AC3E}">
        <p14:creationId xmlns:p14="http://schemas.microsoft.com/office/powerpoint/2010/main" val="10822454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364FB-B66E-443E-9399-B15EA77C83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0A8DC2-BD38-45E5-BFA8-696B642982A4}"/>
              </a:ext>
            </a:extLst>
          </p:cNvPr>
          <p:cNvSpPr>
            <a:spLocks noGrp="1"/>
          </p:cNvSpPr>
          <p:nvPr>
            <p:ph idx="1"/>
          </p:nvPr>
        </p:nvSpPr>
        <p:spPr>
          <a:xfrm>
            <a:off x="1154954" y="2603500"/>
            <a:ext cx="8825659" cy="3918598"/>
          </a:xfrm>
        </p:spPr>
        <p:txBody>
          <a:bodyPr>
            <a:normAutofit/>
          </a:bodyPr>
          <a:lstStyle/>
          <a:p>
            <a:r>
              <a:rPr lang="en-US" b="1" dirty="0"/>
              <a:t>Slasher</a:t>
            </a:r>
          </a:p>
          <a:p>
            <a:pPr marL="0" indent="0">
              <a:buNone/>
            </a:pPr>
            <a:r>
              <a:rPr lang="en-US" dirty="0"/>
              <a:t>A slasher story introduces elements of horror through an antagonist or set of antagonists who stalk and murder a group of people, most commonly through the use of a blade or a sharp weapon. The slasher movie is so engrained in our movie culture, even </a:t>
            </a:r>
            <a:r>
              <a:rPr lang="en-US" dirty="0">
                <a:hlinkClick r:id="rId2"/>
              </a:rPr>
              <a:t>non-slasher movies</a:t>
            </a:r>
            <a:r>
              <a:rPr lang="en-US" dirty="0"/>
              <a:t> use some of the same techniques and tropes.</a:t>
            </a:r>
            <a:br>
              <a:rPr lang="en-US" dirty="0"/>
            </a:br>
            <a:r>
              <a:rPr lang="en-US" dirty="0"/>
              <a:t>Ex. </a:t>
            </a:r>
            <a:r>
              <a:rPr lang="en-US" i="1" dirty="0">
                <a:hlinkClick r:id="rId3"/>
              </a:rPr>
              <a:t>Halloween </a:t>
            </a:r>
            <a:r>
              <a:rPr lang="en-US" dirty="0"/>
              <a:t>(1978)</a:t>
            </a:r>
            <a:r>
              <a:rPr lang="en-US" i="1" dirty="0"/>
              <a:t>, </a:t>
            </a:r>
            <a:r>
              <a:rPr lang="en-US" i="1" dirty="0">
                <a:hlinkClick r:id="rId4"/>
              </a:rPr>
              <a:t>The Texas Chainsaw Massacre</a:t>
            </a:r>
            <a:r>
              <a:rPr lang="en-US" dirty="0"/>
              <a:t> (1974)</a:t>
            </a:r>
          </a:p>
          <a:p>
            <a:r>
              <a:rPr lang="en-US" b="1" dirty="0"/>
              <a:t>Splatter</a:t>
            </a:r>
          </a:p>
          <a:p>
            <a:pPr marL="0" indent="0">
              <a:buNone/>
            </a:pPr>
            <a:r>
              <a:rPr lang="en-US" dirty="0"/>
              <a:t>A splatter story introduces elements of horror by focusing on the vulnerability of the human body, and an emphasis on gore. Splatter movies often involve torture and attempt to present gore as an art form. Ex. </a:t>
            </a:r>
            <a:r>
              <a:rPr lang="en-US" i="1" dirty="0">
                <a:hlinkClick r:id="rId5"/>
              </a:rPr>
              <a:t>Day of the Dead</a:t>
            </a:r>
            <a:r>
              <a:rPr lang="en-US" dirty="0"/>
              <a:t> (1985)</a:t>
            </a:r>
            <a:r>
              <a:rPr lang="en-US" i="1" dirty="0"/>
              <a:t>, </a:t>
            </a:r>
            <a:r>
              <a:rPr lang="en-US" i="1" dirty="0" err="1">
                <a:hlinkClick r:id="rId6"/>
              </a:rPr>
              <a:t>Jigoku</a:t>
            </a:r>
            <a:r>
              <a:rPr lang="en-US" i="1" dirty="0">
                <a:hlinkClick r:id="rId6"/>
              </a:rPr>
              <a:t> </a:t>
            </a:r>
            <a:r>
              <a:rPr lang="en-US" dirty="0"/>
              <a:t>(1960)</a:t>
            </a:r>
          </a:p>
        </p:txBody>
      </p:sp>
    </p:spTree>
    <p:extLst>
      <p:ext uri="{BB962C8B-B14F-4D97-AF65-F5344CB8AC3E}">
        <p14:creationId xmlns:p14="http://schemas.microsoft.com/office/powerpoint/2010/main" val="3491257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55BD-7946-4F5D-8953-6A667CA3C0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2A211D-F342-4632-A6FF-16CC7AA8144D}"/>
              </a:ext>
            </a:extLst>
          </p:cNvPr>
          <p:cNvSpPr>
            <a:spLocks noGrp="1"/>
          </p:cNvSpPr>
          <p:nvPr>
            <p:ph idx="1"/>
          </p:nvPr>
        </p:nvSpPr>
        <p:spPr>
          <a:xfrm>
            <a:off x="1154954" y="2603499"/>
            <a:ext cx="8825659" cy="3708523"/>
          </a:xfrm>
        </p:spPr>
        <p:txBody>
          <a:bodyPr>
            <a:normAutofit lnSpcReduction="10000"/>
          </a:bodyPr>
          <a:lstStyle/>
          <a:p>
            <a:r>
              <a:rPr lang="en-US" b="1" dirty="0"/>
              <a:t>Found Footage</a:t>
            </a:r>
          </a:p>
          <a:p>
            <a:pPr marL="0" indent="0">
              <a:buNone/>
            </a:pPr>
            <a:r>
              <a:rPr lang="en-US" dirty="0"/>
              <a:t>Found footage can be used for any genre, but it is most commonly used in horror and features footage that appears to be an existing and informal recording of events with the purpose of simulating real-life horrific events.</a:t>
            </a:r>
            <a:br>
              <a:rPr lang="en-US" dirty="0"/>
            </a:br>
            <a:r>
              <a:rPr lang="en-US" dirty="0"/>
              <a:t>Ex. </a:t>
            </a:r>
            <a:r>
              <a:rPr lang="en-US" i="1" dirty="0">
                <a:hlinkClick r:id="rId2"/>
              </a:rPr>
              <a:t>The Blair Witch Project </a:t>
            </a:r>
            <a:r>
              <a:rPr lang="en-US" dirty="0"/>
              <a:t>(1999)</a:t>
            </a:r>
            <a:r>
              <a:rPr lang="en-US" i="1" dirty="0"/>
              <a:t>, </a:t>
            </a:r>
            <a:r>
              <a:rPr lang="en-US" i="1" dirty="0">
                <a:hlinkClick r:id="rId3"/>
              </a:rPr>
              <a:t>V/H/S </a:t>
            </a:r>
            <a:r>
              <a:rPr lang="en-US" dirty="0"/>
              <a:t>(2012)</a:t>
            </a:r>
          </a:p>
          <a:p>
            <a:r>
              <a:rPr lang="en-US" b="1" dirty="0"/>
              <a:t>Zombie</a:t>
            </a:r>
          </a:p>
          <a:p>
            <a:pPr marL="0" indent="0">
              <a:buNone/>
            </a:pPr>
            <a:r>
              <a:rPr lang="en-US" dirty="0"/>
              <a:t>The zombie movie has roots all the way back to the '30s but it didn't really kick into high gear until the late 1960s. The general plot of the best zombie movies involves a group of characters trying to survive in a world overrun by zombies. The specific cause for the event ranges from infectious disease to experimental drugs gone wrong.</a:t>
            </a:r>
            <a:br>
              <a:rPr lang="en-US" dirty="0"/>
            </a:br>
            <a:r>
              <a:rPr lang="en-US" dirty="0"/>
              <a:t>Ex. </a:t>
            </a:r>
            <a:r>
              <a:rPr lang="en-US" i="1" dirty="0">
                <a:hlinkClick r:id="rId4"/>
              </a:rPr>
              <a:t>Night of the Living Dead</a:t>
            </a:r>
            <a:r>
              <a:rPr lang="en-US" dirty="0"/>
              <a:t> (1968) and </a:t>
            </a:r>
            <a:r>
              <a:rPr lang="en-US" i="1" dirty="0">
                <a:hlinkClick r:id="rId5"/>
              </a:rPr>
              <a:t>28 Days Later</a:t>
            </a:r>
            <a:r>
              <a:rPr lang="en-US" dirty="0"/>
              <a:t> (2002)</a:t>
            </a:r>
          </a:p>
          <a:p>
            <a:endParaRPr lang="en-US" dirty="0"/>
          </a:p>
        </p:txBody>
      </p:sp>
    </p:spTree>
    <p:extLst>
      <p:ext uri="{BB962C8B-B14F-4D97-AF65-F5344CB8AC3E}">
        <p14:creationId xmlns:p14="http://schemas.microsoft.com/office/powerpoint/2010/main" val="4562884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CB173-DD27-4F1D-8F43-0F9C0F97F18F}"/>
              </a:ext>
            </a:extLst>
          </p:cNvPr>
          <p:cNvSpPr>
            <a:spLocks noGrp="1"/>
          </p:cNvSpPr>
          <p:nvPr>
            <p:ph type="title"/>
          </p:nvPr>
        </p:nvSpPr>
        <p:spPr/>
        <p:txBody>
          <a:bodyPr/>
          <a:lstStyle/>
          <a:p>
            <a:r>
              <a:rPr lang="en-US" b="1" dirty="0"/>
              <a:t>10. Romance Genre</a:t>
            </a:r>
            <a:br>
              <a:rPr lang="en-US" b="1" dirty="0"/>
            </a:br>
            <a:endParaRPr lang="en-US" dirty="0"/>
          </a:p>
        </p:txBody>
      </p:sp>
      <p:sp>
        <p:nvSpPr>
          <p:cNvPr id="3" name="Content Placeholder 2">
            <a:extLst>
              <a:ext uri="{FF2B5EF4-FFF2-40B4-BE49-F238E27FC236}">
                <a16:creationId xmlns:a16="http://schemas.microsoft.com/office/drawing/2014/main" id="{05EDE89B-DC21-4D11-8D24-31B4A1B4EFEC}"/>
              </a:ext>
            </a:extLst>
          </p:cNvPr>
          <p:cNvSpPr>
            <a:spLocks noGrp="1"/>
          </p:cNvSpPr>
          <p:nvPr>
            <p:ph idx="1"/>
          </p:nvPr>
        </p:nvSpPr>
        <p:spPr>
          <a:xfrm>
            <a:off x="1154954" y="2603500"/>
            <a:ext cx="8825659" cy="3731986"/>
          </a:xfrm>
        </p:spPr>
        <p:txBody>
          <a:bodyPr>
            <a:normAutofit/>
          </a:bodyPr>
          <a:lstStyle/>
          <a:p>
            <a:pPr marL="0" indent="0">
              <a:buNone/>
            </a:pPr>
            <a:r>
              <a:rPr lang="en-US" dirty="0"/>
              <a:t>The romance genre is defined by intimate relationships. Sometimes these movies can have a darker twist, but the idea is to lean on the natural conflict derived from the pursuit of intimacy and love.  </a:t>
            </a:r>
          </a:p>
          <a:p>
            <a:pPr marL="0" indent="0">
              <a:buNone/>
            </a:pPr>
            <a:r>
              <a:rPr lang="en-US" dirty="0">
                <a:hlinkClick r:id="rId2"/>
              </a:rPr>
              <a:t>https://youtu.be/9kfAEJG2Hg0?t=55</a:t>
            </a:r>
            <a:endParaRPr lang="en-US" dirty="0"/>
          </a:p>
          <a:p>
            <a:pPr marL="0" indent="0">
              <a:buNone/>
            </a:pPr>
            <a:endParaRPr lang="en-US" dirty="0"/>
          </a:p>
          <a:p>
            <a:r>
              <a:rPr lang="en-US" b="1" dirty="0"/>
              <a:t>Romance Drama</a:t>
            </a:r>
          </a:p>
          <a:p>
            <a:pPr marL="0" indent="0">
              <a:buNone/>
            </a:pPr>
            <a:r>
              <a:rPr lang="en-US" dirty="0"/>
              <a:t>The romance-drama sub-genre is defined by the conflict generated from a  romantic relationship. What makes a romance-drama different from a romantic-thriller is both the source of the drama but also the intentions and motivations that drive each character’s perspective. Ex. </a:t>
            </a:r>
            <a:r>
              <a:rPr lang="en-US" i="1" dirty="0">
                <a:hlinkClick r:id="rId3"/>
              </a:rPr>
              <a:t>Revolutionary Road</a:t>
            </a:r>
            <a:r>
              <a:rPr lang="en-US" dirty="0"/>
              <a:t> (2008)</a:t>
            </a:r>
            <a:r>
              <a:rPr lang="en-US" i="1" dirty="0"/>
              <a:t>, </a:t>
            </a:r>
            <a:r>
              <a:rPr lang="en-US" i="1" dirty="0">
                <a:hlinkClick r:id="rId4"/>
              </a:rPr>
              <a:t>Blue Valentine</a:t>
            </a:r>
            <a:r>
              <a:rPr lang="en-US" dirty="0"/>
              <a:t> (2010) </a:t>
            </a:r>
          </a:p>
          <a:p>
            <a:endParaRPr lang="en-US" dirty="0"/>
          </a:p>
        </p:txBody>
      </p:sp>
    </p:spTree>
    <p:extLst>
      <p:ext uri="{BB962C8B-B14F-4D97-AF65-F5344CB8AC3E}">
        <p14:creationId xmlns:p14="http://schemas.microsoft.com/office/powerpoint/2010/main" val="34378971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84E1C-B942-4075-BA45-A5C3253A8F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AA62C6-76D9-412A-8DC0-CD738809FC3E}"/>
              </a:ext>
            </a:extLst>
          </p:cNvPr>
          <p:cNvSpPr>
            <a:spLocks noGrp="1"/>
          </p:cNvSpPr>
          <p:nvPr>
            <p:ph idx="1"/>
          </p:nvPr>
        </p:nvSpPr>
        <p:spPr>
          <a:xfrm>
            <a:off x="1154954" y="2603499"/>
            <a:ext cx="8825659" cy="3886077"/>
          </a:xfrm>
        </p:spPr>
        <p:txBody>
          <a:bodyPr>
            <a:normAutofit lnSpcReduction="10000"/>
          </a:bodyPr>
          <a:lstStyle/>
          <a:p>
            <a:r>
              <a:rPr lang="en-US" b="1" dirty="0"/>
              <a:t>Romance Thriller</a:t>
            </a:r>
          </a:p>
          <a:p>
            <a:pPr marL="0" indent="0">
              <a:buNone/>
            </a:pPr>
            <a:r>
              <a:rPr lang="en-US" dirty="0"/>
              <a:t>The romance-thriller sub-genre is defined by a suspenseful story that includes and is most likely based around a romantic relationship. Some romantic thrillers can divert into psychological thrillers where the relationship is used to manipulate, but most focus on the characters attempting to make it out of events so that they may be together.</a:t>
            </a:r>
            <a:br>
              <a:rPr lang="en-US" dirty="0"/>
            </a:br>
            <a:r>
              <a:rPr lang="en-US" dirty="0"/>
              <a:t>Ex. </a:t>
            </a:r>
            <a:r>
              <a:rPr lang="en-US" i="1" dirty="0">
                <a:hlinkClick r:id="rId2"/>
              </a:rPr>
              <a:t>The Saint</a:t>
            </a:r>
            <a:r>
              <a:rPr lang="en-US" dirty="0"/>
              <a:t> (1997)</a:t>
            </a:r>
            <a:r>
              <a:rPr lang="en-US" i="1" dirty="0"/>
              <a:t>, </a:t>
            </a:r>
            <a:r>
              <a:rPr lang="en-US" i="1" dirty="0">
                <a:hlinkClick r:id="rId3"/>
              </a:rPr>
              <a:t>Unfaithful </a:t>
            </a:r>
            <a:r>
              <a:rPr lang="en-US" dirty="0"/>
              <a:t>(2002) </a:t>
            </a:r>
          </a:p>
          <a:p>
            <a:r>
              <a:rPr lang="en-US" b="1" dirty="0"/>
              <a:t>Period Romance</a:t>
            </a:r>
          </a:p>
          <a:p>
            <a:pPr marL="0" indent="0">
              <a:buNone/>
            </a:pPr>
            <a:r>
              <a:rPr lang="en-US" dirty="0"/>
              <a:t>A period-romance story is defined by the setting and can include and incorporate other romance sub-genres. The setting must be a historical time period, and often will adhere to the societal norms of the specific time period, though some movies have taken a more revisionist approach.</a:t>
            </a:r>
            <a:br>
              <a:rPr lang="en-US" dirty="0"/>
            </a:br>
            <a:r>
              <a:rPr lang="en-US" dirty="0"/>
              <a:t>Ex. </a:t>
            </a:r>
            <a:r>
              <a:rPr lang="en-US" i="1" dirty="0">
                <a:hlinkClick r:id="rId4"/>
              </a:rPr>
              <a:t>Pride &amp; Prejudice</a:t>
            </a:r>
            <a:r>
              <a:rPr lang="en-US" dirty="0"/>
              <a:t> (2005)</a:t>
            </a:r>
            <a:r>
              <a:rPr lang="en-US" i="1" dirty="0"/>
              <a:t>, </a:t>
            </a:r>
            <a:r>
              <a:rPr lang="en-US" i="1" dirty="0">
                <a:hlinkClick r:id="rId5"/>
              </a:rPr>
              <a:t>Jane Eyre</a:t>
            </a:r>
            <a:r>
              <a:rPr lang="en-US" dirty="0"/>
              <a:t> (2011)</a:t>
            </a:r>
          </a:p>
          <a:p>
            <a:endParaRPr lang="en-US" dirty="0"/>
          </a:p>
        </p:txBody>
      </p:sp>
    </p:spTree>
    <p:extLst>
      <p:ext uri="{BB962C8B-B14F-4D97-AF65-F5344CB8AC3E}">
        <p14:creationId xmlns:p14="http://schemas.microsoft.com/office/powerpoint/2010/main" val="1035555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6FEF-D776-44E2-9083-F7AC5404BBCE}"/>
              </a:ext>
            </a:extLst>
          </p:cNvPr>
          <p:cNvSpPr>
            <a:spLocks noGrp="1"/>
          </p:cNvSpPr>
          <p:nvPr>
            <p:ph type="title"/>
          </p:nvPr>
        </p:nvSpPr>
        <p:spPr/>
        <p:txBody>
          <a:bodyPr/>
          <a:lstStyle/>
          <a:p>
            <a:r>
              <a:rPr lang="en-US" b="1" dirty="0"/>
              <a:t>11. Science Fiction Genre</a:t>
            </a:r>
            <a:br>
              <a:rPr lang="en-US" b="1" dirty="0"/>
            </a:br>
            <a:endParaRPr lang="en-US" dirty="0"/>
          </a:p>
        </p:txBody>
      </p:sp>
      <p:sp>
        <p:nvSpPr>
          <p:cNvPr id="3" name="Content Placeholder 2">
            <a:extLst>
              <a:ext uri="{FF2B5EF4-FFF2-40B4-BE49-F238E27FC236}">
                <a16:creationId xmlns:a16="http://schemas.microsoft.com/office/drawing/2014/main" id="{5EC906C1-8CB7-4E54-B2A0-B2A2705F27E2}"/>
              </a:ext>
            </a:extLst>
          </p:cNvPr>
          <p:cNvSpPr>
            <a:spLocks noGrp="1"/>
          </p:cNvSpPr>
          <p:nvPr>
            <p:ph idx="1"/>
          </p:nvPr>
        </p:nvSpPr>
        <p:spPr>
          <a:xfrm>
            <a:off x="1154954" y="2603499"/>
            <a:ext cx="8825659" cy="3787969"/>
          </a:xfrm>
        </p:spPr>
        <p:txBody>
          <a:bodyPr>
            <a:normAutofit fontScale="92500" lnSpcReduction="10000"/>
          </a:bodyPr>
          <a:lstStyle/>
          <a:p>
            <a:pPr marL="0" indent="0">
              <a:buNone/>
            </a:pPr>
            <a:r>
              <a:rPr lang="en-US" dirty="0"/>
              <a:t>Science fiction movies are defined by a mixture of speculation and science. While fantasy will explain through or make use of magic and mysticism, science fiction will use the changes and trajectory of technology and science. Science fiction will often incorporate space, biology, energy, time, and any other observable science. Most of </a:t>
            </a:r>
            <a:r>
              <a:rPr lang="en-US" dirty="0">
                <a:hlinkClick r:id="rId2"/>
              </a:rPr>
              <a:t>James Cameron's best movies</a:t>
            </a:r>
            <a:r>
              <a:rPr lang="en-US" dirty="0"/>
              <a:t> lean heavily on science fiction.</a:t>
            </a:r>
          </a:p>
          <a:p>
            <a:pPr marL="0" indent="0">
              <a:buNone/>
            </a:pPr>
            <a:r>
              <a:rPr lang="en-US" dirty="0">
                <a:hlinkClick r:id="rId3"/>
              </a:rPr>
              <a:t>https://youtu.be/C8xAuN_nHNc?t=40</a:t>
            </a:r>
            <a:r>
              <a:rPr lang="en-US" dirty="0"/>
              <a:t> </a:t>
            </a:r>
          </a:p>
          <a:p>
            <a:r>
              <a:rPr lang="en-US" b="1" dirty="0"/>
              <a:t>Post-Apocalyptic</a:t>
            </a:r>
          </a:p>
          <a:p>
            <a:pPr marL="0" indent="0">
              <a:buNone/>
            </a:pPr>
            <a:r>
              <a:rPr lang="en-US" dirty="0"/>
              <a:t>Post-apocalyptic movies are based around the occurrence, effects, and struggle generated by an apocalyptic event. While a dystopian story may incorporate a large war or apocalyptic event in its narrative history, it will include a centralized government that was formed after the event. Apocalyptic movies will not have a centralized government but may feature smaller societies and tribes as part of the story.</a:t>
            </a:r>
            <a:br>
              <a:rPr lang="en-US" dirty="0"/>
            </a:br>
            <a:r>
              <a:rPr lang="en-US" dirty="0"/>
              <a:t>Ex. </a:t>
            </a:r>
            <a:r>
              <a:rPr lang="en-US" i="1" dirty="0">
                <a:hlinkClick r:id="rId4"/>
              </a:rPr>
              <a:t>12 Monkeys</a:t>
            </a:r>
            <a:r>
              <a:rPr lang="en-US" dirty="0"/>
              <a:t> (1995)</a:t>
            </a:r>
            <a:r>
              <a:rPr lang="en-US" i="1" dirty="0"/>
              <a:t>, </a:t>
            </a:r>
            <a:r>
              <a:rPr lang="en-US" i="1" dirty="0">
                <a:hlinkClick r:id="rId5"/>
              </a:rPr>
              <a:t>28 Days Later </a:t>
            </a:r>
            <a:r>
              <a:rPr lang="en-US" dirty="0"/>
              <a:t>(2002) </a:t>
            </a:r>
          </a:p>
          <a:p>
            <a:endParaRPr lang="en-US" dirty="0"/>
          </a:p>
        </p:txBody>
      </p:sp>
    </p:spTree>
    <p:extLst>
      <p:ext uri="{BB962C8B-B14F-4D97-AF65-F5344CB8AC3E}">
        <p14:creationId xmlns:p14="http://schemas.microsoft.com/office/powerpoint/2010/main" val="40984412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96FA3-6606-456C-81DD-ECDCE2819D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59409C-4D45-48A0-87B1-CE2235978E4D}"/>
              </a:ext>
            </a:extLst>
          </p:cNvPr>
          <p:cNvSpPr>
            <a:spLocks noGrp="1"/>
          </p:cNvSpPr>
          <p:nvPr>
            <p:ph idx="1"/>
          </p:nvPr>
        </p:nvSpPr>
        <p:spPr>
          <a:xfrm>
            <a:off x="1154954" y="2603499"/>
            <a:ext cx="8825659" cy="4077219"/>
          </a:xfrm>
        </p:spPr>
        <p:txBody>
          <a:bodyPr>
            <a:normAutofit fontScale="92500" lnSpcReduction="10000"/>
          </a:bodyPr>
          <a:lstStyle/>
          <a:p>
            <a:r>
              <a:rPr lang="en-US" b="1" dirty="0"/>
              <a:t>Utopian</a:t>
            </a:r>
          </a:p>
          <a:p>
            <a:pPr marL="0" indent="0">
              <a:buNone/>
            </a:pPr>
            <a:r>
              <a:rPr lang="en-US" dirty="0"/>
              <a:t>The utopian genre is defined by the creator’s view of an idyllic world since each person has a unique view of what they deem to be the absence of struggle and incident, but generally, themes included in the movies are peace, harmony, and a world without hunger or homelessness. In the past, utopian movies have been tied to satire because the nature of a story is often conflict, and a utopian society is viewed as an unrealistic concept.</a:t>
            </a:r>
            <a:br>
              <a:rPr lang="en-US" dirty="0"/>
            </a:br>
            <a:r>
              <a:rPr lang="en-US" dirty="0"/>
              <a:t>Ex. </a:t>
            </a:r>
            <a:r>
              <a:rPr lang="en-US" i="1" dirty="0">
                <a:hlinkClick r:id="rId2"/>
              </a:rPr>
              <a:t>Gattaca </a:t>
            </a:r>
            <a:r>
              <a:rPr lang="en-US" dirty="0"/>
              <a:t>(1997),</a:t>
            </a:r>
            <a:r>
              <a:rPr lang="en-US" i="1" dirty="0"/>
              <a:t> </a:t>
            </a:r>
            <a:r>
              <a:rPr lang="en-US" i="1" dirty="0">
                <a:hlinkClick r:id="rId3"/>
              </a:rPr>
              <a:t>Tomorrowland </a:t>
            </a:r>
            <a:r>
              <a:rPr lang="en-US" dirty="0"/>
              <a:t>(2015)</a:t>
            </a:r>
          </a:p>
          <a:p>
            <a:r>
              <a:rPr lang="en-US" b="1" dirty="0"/>
              <a:t>Dystopian</a:t>
            </a:r>
          </a:p>
          <a:p>
            <a:pPr marL="0" indent="0">
              <a:buNone/>
            </a:pPr>
            <a:r>
              <a:rPr lang="en-US" dirty="0"/>
              <a:t>A dystopian story is one that features a world or society that serves as a contradiction to an idyllic world. Often there is a centralized and oppressive government or religion that dictates the value of citizens on a dehumanizing level, and may or may not incorporate a destructive event that drove the creation of that centralized institution.</a:t>
            </a:r>
            <a:br>
              <a:rPr lang="en-US" dirty="0"/>
            </a:br>
            <a:r>
              <a:rPr lang="en-US" dirty="0"/>
              <a:t>Ex.</a:t>
            </a:r>
            <a:r>
              <a:rPr lang="en-US" i="1" dirty="0">
                <a:hlinkClick r:id="rId4"/>
              </a:rPr>
              <a:t> Children of Men </a:t>
            </a:r>
            <a:r>
              <a:rPr lang="en-US" dirty="0"/>
              <a:t>(2006)</a:t>
            </a:r>
            <a:r>
              <a:rPr lang="en-US" i="1" dirty="0"/>
              <a:t>, </a:t>
            </a:r>
            <a:r>
              <a:rPr lang="en-US" i="1" dirty="0">
                <a:hlinkClick r:id="rId5"/>
              </a:rPr>
              <a:t>Equilibrium </a:t>
            </a:r>
            <a:r>
              <a:rPr lang="en-US" dirty="0"/>
              <a:t>(2002) </a:t>
            </a:r>
          </a:p>
          <a:p>
            <a:endParaRPr lang="en-US" dirty="0"/>
          </a:p>
        </p:txBody>
      </p:sp>
    </p:spTree>
    <p:extLst>
      <p:ext uri="{BB962C8B-B14F-4D97-AF65-F5344CB8AC3E}">
        <p14:creationId xmlns:p14="http://schemas.microsoft.com/office/powerpoint/2010/main" val="7326141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437DE-4320-42C7-A7EC-5761B9D537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B43883-2DE0-42A4-8973-DB13FFC7A190}"/>
              </a:ext>
            </a:extLst>
          </p:cNvPr>
          <p:cNvSpPr>
            <a:spLocks noGrp="1"/>
          </p:cNvSpPr>
          <p:nvPr>
            <p:ph idx="1"/>
          </p:nvPr>
        </p:nvSpPr>
        <p:spPr>
          <a:xfrm>
            <a:off x="1154954" y="2603499"/>
            <a:ext cx="8825659" cy="3761789"/>
          </a:xfrm>
        </p:spPr>
        <p:txBody>
          <a:bodyPr>
            <a:normAutofit/>
          </a:bodyPr>
          <a:lstStyle/>
          <a:p>
            <a:r>
              <a:rPr lang="en-US" b="1" dirty="0"/>
              <a:t>Cyberpunk</a:t>
            </a:r>
          </a:p>
          <a:p>
            <a:pPr marL="0" indent="0">
              <a:buNone/>
            </a:pPr>
            <a:r>
              <a:rPr lang="en-US" dirty="0"/>
              <a:t>The cyberpunk sub-genre is defined by a mixture of a desperate society oversaturated with the crime that takes place in a high tech world that includes cybernetic organisms, virtual reality, and artificial intelligence. Ex. </a:t>
            </a:r>
            <a:r>
              <a:rPr lang="en-US" i="1" dirty="0">
                <a:hlinkClick r:id="rId2"/>
              </a:rPr>
              <a:t>Blade Runner</a:t>
            </a:r>
            <a:r>
              <a:rPr lang="en-US" dirty="0"/>
              <a:t> (1982),</a:t>
            </a:r>
            <a:r>
              <a:rPr lang="en-US" i="1" dirty="0"/>
              <a:t> </a:t>
            </a:r>
            <a:r>
              <a:rPr lang="en-US" i="1" dirty="0">
                <a:hlinkClick r:id="rId3"/>
              </a:rPr>
              <a:t>Elysium </a:t>
            </a:r>
            <a:r>
              <a:rPr lang="en-US" dirty="0"/>
              <a:t>(2013) are just two of the best cyberpunk movies we've ever seen. </a:t>
            </a:r>
          </a:p>
          <a:p>
            <a:r>
              <a:rPr lang="en-US" b="1" dirty="0"/>
              <a:t>Steampunk</a:t>
            </a:r>
          </a:p>
          <a:p>
            <a:pPr marL="0" indent="0">
              <a:buNone/>
            </a:pPr>
            <a:r>
              <a:rPr lang="en-US" dirty="0"/>
              <a:t>The steampunk sub-genre is inspired by technology created during the 19th century and the industrial revolution and may be set in a speculative future, alternate universe, or revision of the 1800s.</a:t>
            </a:r>
            <a:br>
              <a:rPr lang="en-US" dirty="0"/>
            </a:br>
            <a:r>
              <a:rPr lang="en-US" dirty="0"/>
              <a:t>Ex. </a:t>
            </a:r>
            <a:r>
              <a:rPr lang="en-US" i="1" dirty="0">
                <a:hlinkClick r:id="rId4"/>
              </a:rPr>
              <a:t>Howl’s Moving Castle</a:t>
            </a:r>
            <a:r>
              <a:rPr lang="en-US" dirty="0"/>
              <a:t> (2004)</a:t>
            </a:r>
            <a:r>
              <a:rPr lang="en-US" i="1" dirty="0"/>
              <a:t>, </a:t>
            </a:r>
            <a:r>
              <a:rPr lang="en-US" i="1" dirty="0">
                <a:hlinkClick r:id="rId5"/>
              </a:rPr>
              <a:t>Mortal Engines</a:t>
            </a:r>
            <a:r>
              <a:rPr lang="en-US" dirty="0"/>
              <a:t> (2018)  </a:t>
            </a:r>
          </a:p>
          <a:p>
            <a:endParaRPr lang="en-US" dirty="0"/>
          </a:p>
        </p:txBody>
      </p:sp>
    </p:spTree>
    <p:extLst>
      <p:ext uri="{BB962C8B-B14F-4D97-AF65-F5344CB8AC3E}">
        <p14:creationId xmlns:p14="http://schemas.microsoft.com/office/powerpoint/2010/main" val="29294996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3D76-34C4-4F21-A489-AD3B8EA7C3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B56F8B-1BC3-4327-A8B7-6E2E3C683E6C}"/>
              </a:ext>
            </a:extLst>
          </p:cNvPr>
          <p:cNvSpPr>
            <a:spLocks noGrp="1"/>
          </p:cNvSpPr>
          <p:nvPr>
            <p:ph idx="1"/>
          </p:nvPr>
        </p:nvSpPr>
        <p:spPr>
          <a:xfrm>
            <a:off x="1154954" y="2603499"/>
            <a:ext cx="8825659" cy="4021236"/>
          </a:xfrm>
        </p:spPr>
        <p:txBody>
          <a:bodyPr>
            <a:normAutofit/>
          </a:bodyPr>
          <a:lstStyle/>
          <a:p>
            <a:r>
              <a:rPr lang="en-US" b="1" dirty="0"/>
              <a:t>Tech Noir</a:t>
            </a:r>
          </a:p>
          <a:p>
            <a:pPr marL="0" indent="0">
              <a:buNone/>
            </a:pPr>
            <a:r>
              <a:rPr lang="en-US" dirty="0"/>
              <a:t>Tech noir is similar to dystopian but defined by technology as the main source behind humanity's struggle and partial downfall. There is no requirement for a centralized government, and the only true aspect that places a story in this category is that technology threatens our reality. Ex. </a:t>
            </a:r>
            <a:r>
              <a:rPr lang="en-US" i="1" dirty="0">
                <a:hlinkClick r:id="rId2"/>
              </a:rPr>
              <a:t>The Terminator</a:t>
            </a:r>
            <a:r>
              <a:rPr lang="en-US" dirty="0"/>
              <a:t>  (1984)</a:t>
            </a:r>
          </a:p>
          <a:p>
            <a:r>
              <a:rPr lang="en-US" b="1" dirty="0"/>
              <a:t>Space Opera</a:t>
            </a:r>
          </a:p>
          <a:p>
            <a:pPr marL="0" indent="0">
              <a:buNone/>
            </a:pPr>
            <a:r>
              <a:rPr lang="en-US" dirty="0"/>
              <a:t>A space opera is defined by a mixture of space warfare, adventure, and romance. The genre got its name from similarities to “soap operas” and “horse operas” due to their collective connection to melodrama. The term “space opera” has no connection to the music of any kind.</a:t>
            </a:r>
            <a:br>
              <a:rPr lang="en-US" dirty="0"/>
            </a:br>
            <a:r>
              <a:rPr lang="en-US" dirty="0"/>
              <a:t>Ex. </a:t>
            </a:r>
            <a:r>
              <a:rPr lang="en-US" i="1" dirty="0">
                <a:hlinkClick r:id="rId3"/>
              </a:rPr>
              <a:t>Star Wars: A New Hope</a:t>
            </a:r>
            <a:r>
              <a:rPr lang="en-US" dirty="0"/>
              <a:t> (1977)</a:t>
            </a:r>
            <a:r>
              <a:rPr lang="en-US" i="1" dirty="0"/>
              <a:t>, </a:t>
            </a:r>
            <a:r>
              <a:rPr lang="en-US" i="1" dirty="0">
                <a:hlinkClick r:id="rId4"/>
              </a:rPr>
              <a:t>The Fifth Element</a:t>
            </a:r>
            <a:r>
              <a:rPr lang="en-US" dirty="0"/>
              <a:t> (1997) </a:t>
            </a:r>
          </a:p>
          <a:p>
            <a:endParaRPr lang="en-US" dirty="0"/>
          </a:p>
        </p:txBody>
      </p:sp>
    </p:spTree>
    <p:extLst>
      <p:ext uri="{BB962C8B-B14F-4D97-AF65-F5344CB8AC3E}">
        <p14:creationId xmlns:p14="http://schemas.microsoft.com/office/powerpoint/2010/main" val="2910486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48D2C-8181-434C-BAC9-A1FE057053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3DCA2B-382E-4B14-A5AA-1D19E92EC5A6}"/>
              </a:ext>
            </a:extLst>
          </p:cNvPr>
          <p:cNvSpPr>
            <a:spLocks noGrp="1"/>
          </p:cNvSpPr>
          <p:nvPr>
            <p:ph idx="1"/>
          </p:nvPr>
        </p:nvSpPr>
        <p:spPr>
          <a:xfrm>
            <a:off x="1154954" y="2603499"/>
            <a:ext cx="8825659" cy="3815055"/>
          </a:xfrm>
        </p:spPr>
        <p:txBody>
          <a:bodyPr>
            <a:normAutofit/>
          </a:bodyPr>
          <a:lstStyle/>
          <a:p>
            <a:r>
              <a:rPr lang="en-US" b="1" dirty="0"/>
              <a:t>Contemporary</a:t>
            </a:r>
          </a:p>
          <a:p>
            <a:pPr marL="0" indent="0">
              <a:buNone/>
            </a:pPr>
            <a:r>
              <a:rPr lang="en-US" dirty="0"/>
              <a:t>A contemporary science fiction story is set in the actual time period of its conception and introduces some form of a theoretical technology or scientific concept to serve as the story’s main source of conflict. This is different from tech-noir both due to scale and a strict time period.</a:t>
            </a:r>
            <a:br>
              <a:rPr lang="en-US" dirty="0"/>
            </a:br>
            <a:r>
              <a:rPr lang="en-US" dirty="0"/>
              <a:t>Ex.</a:t>
            </a:r>
            <a:r>
              <a:rPr lang="en-US" dirty="0">
                <a:hlinkClick r:id="rId2"/>
              </a:rPr>
              <a:t> </a:t>
            </a:r>
            <a:r>
              <a:rPr lang="en-US" i="1" dirty="0">
                <a:hlinkClick r:id="rId2"/>
              </a:rPr>
              <a:t>Ex Machina</a:t>
            </a:r>
            <a:r>
              <a:rPr lang="en-US" dirty="0"/>
              <a:t> (2014)</a:t>
            </a:r>
            <a:r>
              <a:rPr lang="en-US" i="1" dirty="0"/>
              <a:t>, </a:t>
            </a:r>
            <a:r>
              <a:rPr lang="en-US" i="1" dirty="0">
                <a:hlinkClick r:id="rId3"/>
              </a:rPr>
              <a:t>Arrival </a:t>
            </a:r>
            <a:r>
              <a:rPr lang="en-US" dirty="0"/>
              <a:t>(2016)</a:t>
            </a:r>
          </a:p>
          <a:p>
            <a:r>
              <a:rPr lang="en-US" b="1" dirty="0"/>
              <a:t>Military</a:t>
            </a:r>
          </a:p>
          <a:p>
            <a:pPr marL="0" indent="0">
              <a:buNone/>
            </a:pPr>
            <a:r>
              <a:rPr lang="en-US" dirty="0"/>
              <a:t>A military science fiction story is defined by a strict focus on the military conflict in a speculative or future setting. While other movies may include space warfare, a military science fiction story will be limited to themes and events directly tied to military service and battle.</a:t>
            </a:r>
            <a:br>
              <a:rPr lang="en-US" dirty="0"/>
            </a:br>
            <a:r>
              <a:rPr lang="en-US" dirty="0"/>
              <a:t>Ex.</a:t>
            </a:r>
            <a:r>
              <a:rPr lang="en-US" i="1" dirty="0">
                <a:hlinkClick r:id="rId4"/>
              </a:rPr>
              <a:t> Starship Troopers</a:t>
            </a:r>
            <a:r>
              <a:rPr lang="en-US" dirty="0"/>
              <a:t> (1997),</a:t>
            </a:r>
            <a:r>
              <a:rPr lang="en-US" i="1" dirty="0"/>
              <a:t> </a:t>
            </a:r>
            <a:r>
              <a:rPr lang="en-US" i="1" dirty="0">
                <a:hlinkClick r:id="rId3"/>
              </a:rPr>
              <a:t>Arrival </a:t>
            </a:r>
            <a:r>
              <a:rPr lang="en-US" dirty="0"/>
              <a:t>(2016)</a:t>
            </a:r>
          </a:p>
          <a:p>
            <a:endParaRPr lang="en-US" dirty="0"/>
          </a:p>
        </p:txBody>
      </p:sp>
    </p:spTree>
    <p:extLst>
      <p:ext uri="{BB962C8B-B14F-4D97-AF65-F5344CB8AC3E}">
        <p14:creationId xmlns:p14="http://schemas.microsoft.com/office/powerpoint/2010/main" val="850583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8850-5A7B-4733-81AE-6A74A1216689}"/>
              </a:ext>
            </a:extLst>
          </p:cNvPr>
          <p:cNvSpPr>
            <a:spLocks noGrp="1"/>
          </p:cNvSpPr>
          <p:nvPr>
            <p:ph type="title"/>
          </p:nvPr>
        </p:nvSpPr>
        <p:spPr/>
        <p:txBody>
          <a:bodyPr/>
          <a:lstStyle/>
          <a:p>
            <a:r>
              <a:rPr lang="en-US" b="1" dirty="0"/>
              <a:t>1. Action Genre</a:t>
            </a:r>
            <a:endParaRPr lang="en-US" dirty="0"/>
          </a:p>
        </p:txBody>
      </p:sp>
      <p:sp>
        <p:nvSpPr>
          <p:cNvPr id="3" name="Content Placeholder 2">
            <a:extLst>
              <a:ext uri="{FF2B5EF4-FFF2-40B4-BE49-F238E27FC236}">
                <a16:creationId xmlns:a16="http://schemas.microsoft.com/office/drawing/2014/main" id="{6D9D782D-BDEF-440B-B4BA-62790B230553}"/>
              </a:ext>
            </a:extLst>
          </p:cNvPr>
          <p:cNvSpPr>
            <a:spLocks noGrp="1"/>
          </p:cNvSpPr>
          <p:nvPr>
            <p:ph idx="1"/>
          </p:nvPr>
        </p:nvSpPr>
        <p:spPr/>
        <p:txBody>
          <a:bodyPr>
            <a:normAutofit lnSpcReduction="10000"/>
          </a:bodyPr>
          <a:lstStyle/>
          <a:p>
            <a:pPr marL="0" indent="0" algn="just">
              <a:buNone/>
            </a:pPr>
            <a:r>
              <a:rPr lang="en-US" dirty="0"/>
              <a:t>Movies in the action genre are defined by risk and stakes. While many movies may feature an action sequence, to be appropriately categorized inside the action genre, the bulk of the content must be action-oriented, including fight scenes, stunts, car chases, and general danger.</a:t>
            </a:r>
          </a:p>
          <a:p>
            <a:pPr marL="0" indent="0" algn="just">
              <a:buNone/>
            </a:pPr>
            <a:r>
              <a:rPr lang="en-US" dirty="0">
                <a:hlinkClick r:id="rId2"/>
              </a:rPr>
              <a:t>https://youtu.be/XHDs1-xfuNk?t=13</a:t>
            </a:r>
            <a:endParaRPr lang="en-US" dirty="0"/>
          </a:p>
          <a:p>
            <a:pPr marL="0" indent="0" algn="just">
              <a:buNone/>
            </a:pPr>
            <a:endParaRPr lang="en-US" dirty="0"/>
          </a:p>
          <a:p>
            <a:pPr algn="just"/>
            <a:r>
              <a:rPr lang="en-US" b="1" dirty="0"/>
              <a:t>Heroic Bloodshed</a:t>
            </a:r>
          </a:p>
          <a:p>
            <a:pPr marL="0" indent="0" algn="just">
              <a:buNone/>
            </a:pPr>
            <a:r>
              <a:rPr lang="en-US" dirty="0"/>
              <a:t>This action sub-genre is defined by values like duty, brotherhood, honor, redemption, and the protection of the vulnerable. It was initially created in Hong Kong cinema but has since made its way around the world.</a:t>
            </a:r>
            <a:br>
              <a:rPr lang="en-US" dirty="0"/>
            </a:br>
            <a:r>
              <a:rPr lang="en-US" dirty="0"/>
              <a:t>Ex. </a:t>
            </a:r>
            <a:r>
              <a:rPr lang="en-US" i="1" dirty="0">
                <a:hlinkClick r:id="rId3"/>
              </a:rPr>
              <a:t>The Killer</a:t>
            </a:r>
            <a:r>
              <a:rPr lang="en-US" dirty="0"/>
              <a:t> (1989), </a:t>
            </a:r>
            <a:r>
              <a:rPr lang="en-US" i="1" dirty="0">
                <a:hlinkClick r:id="rId4"/>
              </a:rPr>
              <a:t>Hard Boiled</a:t>
            </a:r>
            <a:r>
              <a:rPr lang="en-US" dirty="0"/>
              <a:t> (1992).</a:t>
            </a:r>
          </a:p>
          <a:p>
            <a:pPr marL="0" indent="0">
              <a:buNone/>
            </a:pPr>
            <a:endParaRPr lang="en-US" dirty="0"/>
          </a:p>
        </p:txBody>
      </p:sp>
    </p:spTree>
    <p:extLst>
      <p:ext uri="{BB962C8B-B14F-4D97-AF65-F5344CB8AC3E}">
        <p14:creationId xmlns:p14="http://schemas.microsoft.com/office/powerpoint/2010/main" val="14334322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E34B-BCF5-41A4-A178-65FCC12DE0E0}"/>
              </a:ext>
            </a:extLst>
          </p:cNvPr>
          <p:cNvSpPr>
            <a:spLocks noGrp="1"/>
          </p:cNvSpPr>
          <p:nvPr>
            <p:ph type="title"/>
          </p:nvPr>
        </p:nvSpPr>
        <p:spPr/>
        <p:txBody>
          <a:bodyPr/>
          <a:lstStyle/>
          <a:p>
            <a:r>
              <a:rPr lang="en-US" b="1" dirty="0"/>
              <a:t>12. Thriller Genre</a:t>
            </a:r>
            <a:br>
              <a:rPr lang="en-US" b="1" dirty="0"/>
            </a:br>
            <a:endParaRPr lang="en-US" dirty="0"/>
          </a:p>
        </p:txBody>
      </p:sp>
      <p:sp>
        <p:nvSpPr>
          <p:cNvPr id="3" name="Content Placeholder 2">
            <a:extLst>
              <a:ext uri="{FF2B5EF4-FFF2-40B4-BE49-F238E27FC236}">
                <a16:creationId xmlns:a16="http://schemas.microsoft.com/office/drawing/2014/main" id="{C3051AEC-FA09-488A-AF33-862CD409EA43}"/>
              </a:ext>
            </a:extLst>
          </p:cNvPr>
          <p:cNvSpPr>
            <a:spLocks noGrp="1"/>
          </p:cNvSpPr>
          <p:nvPr>
            <p:ph idx="1"/>
          </p:nvPr>
        </p:nvSpPr>
        <p:spPr/>
        <p:txBody>
          <a:bodyPr/>
          <a:lstStyle/>
          <a:p>
            <a:pPr marL="0" indent="0">
              <a:buNone/>
            </a:pPr>
            <a:r>
              <a:rPr lang="en-US" dirty="0"/>
              <a:t>A thriller story is mostly about the emotional purpose, which is to elicit strong emotions, mostly dealing with generating suspense and anxiety. No matter what the specific plot, the best thrillers get your heart racing.</a:t>
            </a:r>
          </a:p>
          <a:p>
            <a:pPr marL="0" indent="0">
              <a:buNone/>
            </a:pPr>
            <a:r>
              <a:rPr lang="en-US" dirty="0">
                <a:hlinkClick r:id="rId2"/>
              </a:rPr>
              <a:t>https://youtu.be/otwfRPuE6O8?t=192</a:t>
            </a:r>
            <a:r>
              <a:rPr lang="en-US" dirty="0"/>
              <a:t> </a:t>
            </a:r>
          </a:p>
          <a:p>
            <a:r>
              <a:rPr lang="en-US" b="1" dirty="0"/>
              <a:t>Psychological</a:t>
            </a:r>
          </a:p>
          <a:p>
            <a:pPr marL="0" indent="0">
              <a:buNone/>
            </a:pPr>
            <a:r>
              <a:rPr lang="en-US" dirty="0"/>
              <a:t>A psychological thriller focuses and emphasizes the unstable psychological state of the characters inside the story. Often there is a mysterious set of circumstances, and a paranoia, warranted or otherwise, that catalyzes extreme actions from the characters. Many of Darren Aronofsky's best movies explore the dark depths inside the broken psyche of his protagonists. </a:t>
            </a:r>
          </a:p>
          <a:p>
            <a:endParaRPr lang="en-US" dirty="0"/>
          </a:p>
        </p:txBody>
      </p:sp>
    </p:spTree>
    <p:extLst>
      <p:ext uri="{BB962C8B-B14F-4D97-AF65-F5344CB8AC3E}">
        <p14:creationId xmlns:p14="http://schemas.microsoft.com/office/powerpoint/2010/main" val="15467147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0BDF-896C-491B-B54B-97A4625B33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821A2C-350A-4F4C-9CF0-8B96C02D467D}"/>
              </a:ext>
            </a:extLst>
          </p:cNvPr>
          <p:cNvSpPr>
            <a:spLocks noGrp="1"/>
          </p:cNvSpPr>
          <p:nvPr>
            <p:ph idx="1"/>
          </p:nvPr>
        </p:nvSpPr>
        <p:spPr>
          <a:xfrm>
            <a:off x="1154954" y="2603499"/>
            <a:ext cx="8825659" cy="3843953"/>
          </a:xfrm>
        </p:spPr>
        <p:txBody>
          <a:bodyPr>
            <a:normAutofit/>
          </a:bodyPr>
          <a:lstStyle/>
          <a:p>
            <a:r>
              <a:rPr lang="en-US" b="1" dirty="0"/>
              <a:t>Mystery</a:t>
            </a:r>
          </a:p>
          <a:p>
            <a:pPr marL="0" indent="0" algn="just">
              <a:buNone/>
            </a:pPr>
            <a:r>
              <a:rPr lang="en-US" dirty="0"/>
              <a:t>A mystery story can often be connected to the crime genre, but may not involve or use law enforcement or the justice system as the main characters or backdrop for the story. A mystery story is defined by the plot, and both the character’s and the viewer’s relationship with the motivations and reality behind the events that occur. If you've seen any of M. Night Shyamalan's movies, you know how mystery plays a part.</a:t>
            </a:r>
          </a:p>
          <a:p>
            <a:pPr algn="just"/>
            <a:r>
              <a:rPr lang="en-US" b="1" dirty="0"/>
              <a:t>Techno</a:t>
            </a:r>
          </a:p>
          <a:p>
            <a:pPr marL="0" indent="0" algn="just">
              <a:buNone/>
            </a:pPr>
            <a:r>
              <a:rPr lang="en-US" dirty="0"/>
              <a:t>The techno-thriller sub-genre is defined by a conflict that takes place for or through Various forms of technology. What makes a techno-thriller different from various action sub-genres is the level of detail paid toward the underlying technical aspects of the technology and its effects. </a:t>
            </a:r>
          </a:p>
          <a:p>
            <a:endParaRPr lang="en-US" dirty="0"/>
          </a:p>
        </p:txBody>
      </p:sp>
    </p:spTree>
    <p:extLst>
      <p:ext uri="{BB962C8B-B14F-4D97-AF65-F5344CB8AC3E}">
        <p14:creationId xmlns:p14="http://schemas.microsoft.com/office/powerpoint/2010/main" val="38771871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CCA3-3DA6-4790-AA48-E9CA752212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B687599-972D-48ED-AAC0-57DA064695BF}"/>
              </a:ext>
            </a:extLst>
          </p:cNvPr>
          <p:cNvSpPr>
            <a:spLocks noGrp="1"/>
          </p:cNvSpPr>
          <p:nvPr>
            <p:ph idx="1"/>
          </p:nvPr>
        </p:nvSpPr>
        <p:spPr/>
        <p:txBody>
          <a:bodyPr/>
          <a:lstStyle/>
          <a:p>
            <a:pPr algn="just"/>
            <a:r>
              <a:rPr lang="en-US" b="1" dirty="0"/>
              <a:t>Film Noir</a:t>
            </a:r>
          </a:p>
          <a:p>
            <a:pPr marL="0" indent="0" algn="just">
              <a:buNone/>
            </a:pPr>
            <a:r>
              <a:rPr lang="en-US" dirty="0"/>
              <a:t>Some consider the definition of film noir to more of a style than a genre, because there is no requirement to be connected to a crime. There is, however, a natural overlap between style and genre in the best Film Noir movies. The central theme behind the noir sub-genre is a psychic imbalance that leads to self-hatred, aggression, or sociopathy. Recently, Neo-Noir movies have modified these themes to the modern day. </a:t>
            </a:r>
          </a:p>
          <a:p>
            <a:endParaRPr lang="en-US" dirty="0"/>
          </a:p>
        </p:txBody>
      </p:sp>
    </p:spTree>
    <p:extLst>
      <p:ext uri="{BB962C8B-B14F-4D97-AF65-F5344CB8AC3E}">
        <p14:creationId xmlns:p14="http://schemas.microsoft.com/office/powerpoint/2010/main" val="3885673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8F59-39AF-4820-9B9E-ABA808264981}"/>
              </a:ext>
            </a:extLst>
          </p:cNvPr>
          <p:cNvSpPr>
            <a:spLocks noGrp="1"/>
          </p:cNvSpPr>
          <p:nvPr>
            <p:ph type="title"/>
          </p:nvPr>
        </p:nvSpPr>
        <p:spPr/>
        <p:txBody>
          <a:bodyPr/>
          <a:lstStyle/>
          <a:p>
            <a:r>
              <a:rPr lang="en-US" b="1" dirty="0"/>
              <a:t>13. Western Genre</a:t>
            </a:r>
            <a:br>
              <a:rPr lang="en-US" b="1" dirty="0"/>
            </a:br>
            <a:endParaRPr lang="en-US" dirty="0"/>
          </a:p>
        </p:txBody>
      </p:sp>
      <p:sp>
        <p:nvSpPr>
          <p:cNvPr id="3" name="Content Placeholder 2">
            <a:extLst>
              <a:ext uri="{FF2B5EF4-FFF2-40B4-BE49-F238E27FC236}">
                <a16:creationId xmlns:a16="http://schemas.microsoft.com/office/drawing/2014/main" id="{A68644EE-B009-40AD-B923-30179214614E}"/>
              </a:ext>
            </a:extLst>
          </p:cNvPr>
          <p:cNvSpPr>
            <a:spLocks noGrp="1"/>
          </p:cNvSpPr>
          <p:nvPr>
            <p:ph idx="1"/>
          </p:nvPr>
        </p:nvSpPr>
        <p:spPr>
          <a:xfrm>
            <a:off x="1154954" y="2603499"/>
            <a:ext cx="8825659" cy="3536043"/>
          </a:xfrm>
        </p:spPr>
        <p:txBody>
          <a:bodyPr>
            <a:normAutofit/>
          </a:bodyPr>
          <a:lstStyle/>
          <a:p>
            <a:pPr marL="0" indent="0" algn="just">
              <a:buNone/>
            </a:pPr>
            <a:r>
              <a:rPr lang="en-US" dirty="0"/>
              <a:t>Westerns are defined by their setting and time period. The story needs to take place in the American West, which begins as far east as Missouri and extends to the Pacific ocean. They’re set during the 19th century, and will often feature horse riding, military expansion, violent and non-violent interaction with Native American tribes, the creation of railways, gunfights, and technology created during the industrial revolution. </a:t>
            </a:r>
          </a:p>
          <a:p>
            <a:pPr marL="0" indent="0" algn="just">
              <a:buNone/>
            </a:pPr>
            <a:r>
              <a:rPr lang="en-US" dirty="0">
                <a:hlinkClick r:id="rId2"/>
              </a:rPr>
              <a:t>https://youtu.be/UPy375ZEp-c?t=12</a:t>
            </a:r>
            <a:r>
              <a:rPr lang="en-US" dirty="0"/>
              <a:t> </a:t>
            </a:r>
          </a:p>
          <a:p>
            <a:r>
              <a:rPr lang="en-US" b="1" dirty="0"/>
              <a:t>Epic Western</a:t>
            </a:r>
          </a:p>
          <a:p>
            <a:pPr marL="0" indent="0" algn="just">
              <a:buNone/>
            </a:pPr>
            <a:r>
              <a:rPr lang="en-US" dirty="0"/>
              <a:t>The idea of an epic western is to emphasize and incorporate many if not all of the western genre elements, but on a grand scale, and also use the backdrop of large scale real-life events to frame your story. </a:t>
            </a:r>
          </a:p>
          <a:p>
            <a:pPr marL="0" indent="0" algn="just">
              <a:buNone/>
            </a:pPr>
            <a:endParaRPr lang="en-US" dirty="0"/>
          </a:p>
        </p:txBody>
      </p:sp>
    </p:spTree>
    <p:extLst>
      <p:ext uri="{BB962C8B-B14F-4D97-AF65-F5344CB8AC3E}">
        <p14:creationId xmlns:p14="http://schemas.microsoft.com/office/powerpoint/2010/main" val="8484813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ADBE4-2343-459E-BF2C-0E3D02C01A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6FEBC4-E4F2-484B-8F9F-0C8351E1F8A1}"/>
              </a:ext>
            </a:extLst>
          </p:cNvPr>
          <p:cNvSpPr>
            <a:spLocks noGrp="1"/>
          </p:cNvSpPr>
          <p:nvPr>
            <p:ph idx="1"/>
          </p:nvPr>
        </p:nvSpPr>
        <p:spPr>
          <a:xfrm>
            <a:off x="1154954" y="2603500"/>
            <a:ext cx="8825659" cy="3918598"/>
          </a:xfrm>
        </p:spPr>
        <p:txBody>
          <a:bodyPr>
            <a:normAutofit/>
          </a:bodyPr>
          <a:lstStyle/>
          <a:p>
            <a:pPr algn="just"/>
            <a:r>
              <a:rPr lang="en-US" b="1" dirty="0"/>
              <a:t>Empire Western</a:t>
            </a:r>
          </a:p>
          <a:p>
            <a:pPr marL="0" indent="0" algn="just">
              <a:buNone/>
            </a:pPr>
            <a:r>
              <a:rPr lang="en-US" dirty="0"/>
              <a:t>These movies follow a protagonist or a group of protagonists as they forge a large scale business based on natural resources and land. It can also follow the creation of the railroad, or large scale settlement. </a:t>
            </a:r>
          </a:p>
          <a:p>
            <a:pPr algn="just"/>
            <a:r>
              <a:rPr lang="en-US" b="1" dirty="0"/>
              <a:t>Marshal Western</a:t>
            </a:r>
          </a:p>
          <a:p>
            <a:pPr marL="0" indent="0" algn="just">
              <a:buNone/>
            </a:pPr>
            <a:r>
              <a:rPr lang="en-US" dirty="0"/>
              <a:t>A marshal western is where we follow a lawman as they attempt to track down, apprehend, and punish a criminal or group of gangsters.</a:t>
            </a:r>
          </a:p>
          <a:p>
            <a:r>
              <a:rPr lang="en-US" b="1" dirty="0"/>
              <a:t>Outlaw Western</a:t>
            </a:r>
          </a:p>
          <a:p>
            <a:pPr marL="0" indent="0" algn="just">
              <a:buNone/>
            </a:pPr>
            <a:r>
              <a:rPr lang="en-US" dirty="0"/>
              <a:t>An outlaw western is where we follow a criminal or group of criminals as they attempt crimes and evade the law. Often, these movies will portray the outlaws in a somewhat favorable manner.</a:t>
            </a:r>
          </a:p>
          <a:p>
            <a:endParaRPr lang="en-US" dirty="0"/>
          </a:p>
        </p:txBody>
      </p:sp>
    </p:spTree>
    <p:extLst>
      <p:ext uri="{BB962C8B-B14F-4D97-AF65-F5344CB8AC3E}">
        <p14:creationId xmlns:p14="http://schemas.microsoft.com/office/powerpoint/2010/main" val="17902916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58077-3890-40E7-88D1-CD81525E79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DBD8AD-B9E8-41B0-8651-0AA87A008923}"/>
              </a:ext>
            </a:extLst>
          </p:cNvPr>
          <p:cNvSpPr>
            <a:spLocks noGrp="1"/>
          </p:cNvSpPr>
          <p:nvPr>
            <p:ph idx="1"/>
          </p:nvPr>
        </p:nvSpPr>
        <p:spPr>
          <a:xfrm>
            <a:off x="1154954" y="2603499"/>
            <a:ext cx="8825659" cy="4049228"/>
          </a:xfrm>
        </p:spPr>
        <p:txBody>
          <a:bodyPr>
            <a:normAutofit fontScale="92500" lnSpcReduction="10000"/>
          </a:bodyPr>
          <a:lstStyle/>
          <a:p>
            <a:pPr algn="just"/>
            <a:r>
              <a:rPr lang="en-US" b="1" dirty="0"/>
              <a:t>Revenge Western</a:t>
            </a:r>
          </a:p>
          <a:p>
            <a:pPr marL="0" indent="0" algn="just">
              <a:buNone/>
            </a:pPr>
            <a:r>
              <a:rPr lang="en-US" dirty="0"/>
              <a:t>This genre is defined by a singular goal and will incorporate the elements of the western genre while the protagonist seeks revenge. </a:t>
            </a:r>
          </a:p>
          <a:p>
            <a:pPr algn="just"/>
            <a:r>
              <a:rPr lang="en-US" b="1" dirty="0"/>
              <a:t>Revisionist Western</a:t>
            </a:r>
          </a:p>
          <a:p>
            <a:pPr marL="0" indent="0" algn="just">
              <a:buNone/>
            </a:pPr>
            <a:r>
              <a:rPr lang="en-US" dirty="0"/>
              <a:t>A revisionist western challenges and often aims to disprove the notions propped up by traditional westerns. Early westerns often had their own agenda, and revisionist westerns attempt to dissolve and cast aside a commonly one-sided genre.</a:t>
            </a:r>
          </a:p>
          <a:p>
            <a:pPr algn="just"/>
            <a:r>
              <a:rPr lang="en-US" b="1" dirty="0"/>
              <a:t>Spaghetti Western</a:t>
            </a:r>
          </a:p>
          <a:p>
            <a:pPr marL="0" indent="0" algn="just">
              <a:buNone/>
            </a:pPr>
            <a:r>
              <a:rPr lang="en-US" dirty="0"/>
              <a:t>The Spaghetti Western genre was named such because the films were initially made in Italy or produced by Italian filmmakers. Because these films are defined by their ‘heritage’ they can also fall into many of the other western genres as long as they are Italian built. Here are our picks for the best Spaghetti Westerns of all time.</a:t>
            </a:r>
          </a:p>
          <a:p>
            <a:endParaRPr lang="en-US" dirty="0"/>
          </a:p>
        </p:txBody>
      </p:sp>
    </p:spTree>
    <p:extLst>
      <p:ext uri="{BB962C8B-B14F-4D97-AF65-F5344CB8AC3E}">
        <p14:creationId xmlns:p14="http://schemas.microsoft.com/office/powerpoint/2010/main" val="16706563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F086-A735-4984-AC22-C5A2030904EB}"/>
              </a:ext>
            </a:extLst>
          </p:cNvPr>
          <p:cNvSpPr>
            <a:spLocks noGrp="1"/>
          </p:cNvSpPr>
          <p:nvPr>
            <p:ph type="title"/>
          </p:nvPr>
        </p:nvSpPr>
        <p:spPr/>
        <p:txBody>
          <a:bodyPr/>
          <a:lstStyle/>
          <a:p>
            <a:r>
              <a:rPr lang="en-US" b="1" dirty="0"/>
              <a:t>14. Other Genres</a:t>
            </a:r>
            <a:br>
              <a:rPr lang="en-US" b="1" dirty="0"/>
            </a:br>
            <a:endParaRPr lang="en-US" dirty="0"/>
          </a:p>
        </p:txBody>
      </p:sp>
      <p:sp>
        <p:nvSpPr>
          <p:cNvPr id="3" name="Content Placeholder 2">
            <a:extLst>
              <a:ext uri="{FF2B5EF4-FFF2-40B4-BE49-F238E27FC236}">
                <a16:creationId xmlns:a16="http://schemas.microsoft.com/office/drawing/2014/main" id="{AFB0C434-2A75-4A0B-AA28-E7C9D186E8BE}"/>
              </a:ext>
            </a:extLst>
          </p:cNvPr>
          <p:cNvSpPr>
            <a:spLocks noGrp="1"/>
          </p:cNvSpPr>
          <p:nvPr>
            <p:ph idx="1"/>
          </p:nvPr>
        </p:nvSpPr>
        <p:spPr>
          <a:xfrm>
            <a:off x="1154954" y="2528853"/>
            <a:ext cx="9230017" cy="4217179"/>
          </a:xfrm>
        </p:spPr>
        <p:txBody>
          <a:bodyPr>
            <a:normAutofit/>
          </a:bodyPr>
          <a:lstStyle/>
          <a:p>
            <a:r>
              <a:rPr lang="en-US" b="1" dirty="0"/>
              <a:t>Musical Genre</a:t>
            </a:r>
          </a:p>
          <a:p>
            <a:pPr marL="0" indent="0" algn="just">
              <a:buNone/>
            </a:pPr>
            <a:r>
              <a:rPr lang="en-US" dirty="0"/>
              <a:t>Musicals originated as stage plays, but they soon became a favorite for many film directors and have even made their way into television. Musicals can incorporate any other genre, but they incorporate characters who sing songs and perform dance numbers.</a:t>
            </a:r>
          </a:p>
          <a:p>
            <a:pPr marL="0" indent="0" algn="just">
              <a:buNone/>
            </a:pPr>
            <a:r>
              <a:rPr lang="en-US" dirty="0">
                <a:hlinkClick r:id="rId2"/>
              </a:rPr>
              <a:t>https://youtu.be/xVVqlm8Fq3Y?t=1</a:t>
            </a:r>
            <a:r>
              <a:rPr lang="en-US" dirty="0"/>
              <a:t> </a:t>
            </a:r>
          </a:p>
          <a:p>
            <a:pPr marL="0" indent="0">
              <a:buNone/>
            </a:pPr>
            <a:endParaRPr lang="en-US" dirty="0"/>
          </a:p>
        </p:txBody>
      </p:sp>
    </p:spTree>
    <p:extLst>
      <p:ext uri="{BB962C8B-B14F-4D97-AF65-F5344CB8AC3E}">
        <p14:creationId xmlns:p14="http://schemas.microsoft.com/office/powerpoint/2010/main" val="3146769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5DA69-E48C-40F6-A007-C557D9FE8E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9C7323-A839-4126-8C71-B04DB7C6A0D9}"/>
              </a:ext>
            </a:extLst>
          </p:cNvPr>
          <p:cNvSpPr>
            <a:spLocks noGrp="1"/>
          </p:cNvSpPr>
          <p:nvPr>
            <p:ph idx="1"/>
          </p:nvPr>
        </p:nvSpPr>
        <p:spPr>
          <a:xfrm>
            <a:off x="1154954" y="2603500"/>
            <a:ext cx="9108719" cy="4067888"/>
          </a:xfrm>
        </p:spPr>
        <p:txBody>
          <a:bodyPr>
            <a:normAutofit fontScale="92500" lnSpcReduction="20000"/>
          </a:bodyPr>
          <a:lstStyle/>
          <a:p>
            <a:pPr algn="just"/>
            <a:r>
              <a:rPr lang="en-US" b="1" dirty="0"/>
              <a:t>War Genre</a:t>
            </a:r>
          </a:p>
          <a:p>
            <a:pPr marL="0" indent="0" algn="just">
              <a:buNone/>
            </a:pPr>
            <a:r>
              <a:rPr lang="en-US" dirty="0"/>
              <a:t>The war genre has a few debatable definitions, but we’re going to try to be as straightforward and impartial as humanly possible. Movies in the war genre center around large scale conflicts between opposing forces inside a universe that shares the same natural laws as our own.</a:t>
            </a:r>
          </a:p>
          <a:p>
            <a:pPr marL="0" indent="0" algn="just">
              <a:buNone/>
            </a:pPr>
            <a:r>
              <a:rPr lang="en-US" dirty="0"/>
              <a:t>War movies can be historical accounts, fictionalized events, or future speculations that incorporate civilian interaction, political interaction, and espionage that takes place alongside a large scale, violent conflict. Some of the best WWII movies include all of those elements.</a:t>
            </a:r>
          </a:p>
          <a:p>
            <a:pPr marL="0" indent="0" algn="just">
              <a:buNone/>
            </a:pPr>
            <a:r>
              <a:rPr lang="en-US" dirty="0"/>
              <a:t>They are not intended to act strictly as a form of entertainment, but rather to create a deep sense of empathy toward the reality of war. Movies in the war genre may romanticize aspects of military action and camaraderie, but the purpose is to convey the reality that war brings. </a:t>
            </a:r>
          </a:p>
          <a:p>
            <a:pPr marL="0" indent="0" algn="just">
              <a:buNone/>
            </a:pPr>
            <a:r>
              <a:rPr lang="en-US" dirty="0"/>
              <a:t>They can be set in any time period or setting, but the central theme and bulk of the content must incorporate war to remain in this genre.</a:t>
            </a:r>
          </a:p>
          <a:p>
            <a:pPr marL="0" indent="0" algn="just">
              <a:buNone/>
            </a:pPr>
            <a:r>
              <a:rPr lang="en-US" dirty="0">
                <a:hlinkClick r:id="rId2"/>
              </a:rPr>
              <a:t>https://youtu.be/zwhP5b4tD6g</a:t>
            </a:r>
            <a:r>
              <a:rPr lang="en-US" dirty="0"/>
              <a:t> </a:t>
            </a:r>
          </a:p>
          <a:p>
            <a:endParaRPr lang="en-US" dirty="0"/>
          </a:p>
        </p:txBody>
      </p:sp>
    </p:spTree>
    <p:extLst>
      <p:ext uri="{BB962C8B-B14F-4D97-AF65-F5344CB8AC3E}">
        <p14:creationId xmlns:p14="http://schemas.microsoft.com/office/powerpoint/2010/main" val="21074262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6049-FEAE-4992-8058-E69852A4A0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E8EBF5-1D87-48E7-856B-EEA51B6008AD}"/>
              </a:ext>
            </a:extLst>
          </p:cNvPr>
          <p:cNvSpPr>
            <a:spLocks noGrp="1"/>
          </p:cNvSpPr>
          <p:nvPr>
            <p:ph idx="1"/>
          </p:nvPr>
        </p:nvSpPr>
        <p:spPr>
          <a:xfrm>
            <a:off x="1154954" y="2603500"/>
            <a:ext cx="8825659" cy="3825292"/>
          </a:xfrm>
        </p:spPr>
        <p:txBody>
          <a:bodyPr/>
          <a:lstStyle/>
          <a:p>
            <a:r>
              <a:rPr lang="en-US" b="1" dirty="0"/>
              <a:t>Biopics (Biographical Film)</a:t>
            </a:r>
          </a:p>
          <a:p>
            <a:pPr marL="0" indent="0" algn="just">
              <a:buNone/>
            </a:pPr>
            <a:r>
              <a:rPr lang="en-US" dirty="0"/>
              <a:t>A movie genre that has been around since the birth of cinema, biopics are a category all their own. Biopics can technically run the gamut of movie genres (Sports movies, War, Westerns, etc.) but they often find their home in dramas. At their core, biopics dramatize real people and real events with varying degrees of verisimilitude. </a:t>
            </a:r>
          </a:p>
          <a:p>
            <a:pPr marL="0" indent="0" algn="just">
              <a:buNone/>
            </a:pPr>
            <a:r>
              <a:rPr lang="en-US" dirty="0"/>
              <a:t>Lately, we've seen a resurgence of the musical biopic (e.g., </a:t>
            </a:r>
            <a:r>
              <a:rPr lang="en-US" i="1" dirty="0" err="1"/>
              <a:t>Rocketman</a:t>
            </a:r>
            <a:r>
              <a:rPr lang="en-US" dirty="0"/>
              <a:t>, </a:t>
            </a:r>
            <a:r>
              <a:rPr lang="en-US" i="1" dirty="0"/>
              <a:t>Judy</a:t>
            </a:r>
            <a:r>
              <a:rPr lang="en-US" dirty="0"/>
              <a:t>, </a:t>
            </a:r>
            <a:r>
              <a:rPr lang="en-US" i="1" dirty="0"/>
              <a:t>The Greatest Showman</a:t>
            </a:r>
            <a:r>
              <a:rPr lang="en-US" dirty="0"/>
              <a:t>), and there isn't a more massive example than </a:t>
            </a:r>
            <a:r>
              <a:rPr lang="en-US" i="1" dirty="0"/>
              <a:t>Bohemian Rhapsody</a:t>
            </a:r>
            <a:r>
              <a:rPr lang="en-US" dirty="0"/>
              <a:t>.</a:t>
            </a:r>
          </a:p>
          <a:p>
            <a:pPr marL="0" indent="0">
              <a:buNone/>
            </a:pPr>
            <a:r>
              <a:rPr lang="en-US" dirty="0">
                <a:hlinkClick r:id="rId2"/>
              </a:rPr>
              <a:t>https://youtu.be/mP0VHJYFOAU?t=10</a:t>
            </a:r>
            <a:r>
              <a:rPr lang="en-US" dirty="0"/>
              <a:t> </a:t>
            </a:r>
          </a:p>
        </p:txBody>
      </p:sp>
    </p:spTree>
    <p:extLst>
      <p:ext uri="{BB962C8B-B14F-4D97-AF65-F5344CB8AC3E}">
        <p14:creationId xmlns:p14="http://schemas.microsoft.com/office/powerpoint/2010/main" val="283305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594D0-AAEF-493A-9C29-4250831073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121D7B-F9B2-4B41-8E1F-B2C427595CAB}"/>
              </a:ext>
            </a:extLst>
          </p:cNvPr>
          <p:cNvSpPr>
            <a:spLocks noGrp="1"/>
          </p:cNvSpPr>
          <p:nvPr>
            <p:ph idx="1"/>
          </p:nvPr>
        </p:nvSpPr>
        <p:spPr>
          <a:xfrm>
            <a:off x="1154954" y="2603500"/>
            <a:ext cx="8825659" cy="3731986"/>
          </a:xfrm>
        </p:spPr>
        <p:txBody>
          <a:bodyPr>
            <a:normAutofit lnSpcReduction="10000"/>
          </a:bodyPr>
          <a:lstStyle/>
          <a:p>
            <a:r>
              <a:rPr lang="en-US" b="1" dirty="0"/>
              <a:t>Military Action</a:t>
            </a:r>
          </a:p>
          <a:p>
            <a:pPr marL="0" indent="0" algn="just">
              <a:buNone/>
            </a:pPr>
            <a:r>
              <a:rPr lang="en-US" dirty="0"/>
              <a:t>While some movies may incorporate various military characters, settings, themes, and events, this particular sub-genre focuses on their exploits and suggests these events are entertaining rather than tragic. Some of the </a:t>
            </a:r>
            <a:r>
              <a:rPr lang="en-US" dirty="0">
                <a:hlinkClick r:id="rId2"/>
              </a:rPr>
              <a:t>best Michael Bay movies</a:t>
            </a:r>
            <a:r>
              <a:rPr lang="en-US" dirty="0"/>
              <a:t> come to mind.</a:t>
            </a:r>
            <a:br>
              <a:rPr lang="en-US" dirty="0"/>
            </a:br>
            <a:r>
              <a:rPr lang="en-US" dirty="0"/>
              <a:t>Ex. </a:t>
            </a:r>
            <a:r>
              <a:rPr lang="en-US" i="1" dirty="0">
                <a:hlinkClick r:id="rId3"/>
              </a:rPr>
              <a:t>Commando</a:t>
            </a:r>
            <a:r>
              <a:rPr lang="en-US" dirty="0">
                <a:hlinkClick r:id="rId3"/>
              </a:rPr>
              <a:t> </a:t>
            </a:r>
            <a:r>
              <a:rPr lang="en-US" dirty="0"/>
              <a:t>(1985), </a:t>
            </a:r>
            <a:r>
              <a:rPr lang="en-US" i="1" dirty="0">
                <a:hlinkClick r:id="rId4"/>
              </a:rPr>
              <a:t>G.I. Joe: The Rise of Cobra</a:t>
            </a:r>
            <a:r>
              <a:rPr lang="en-US" dirty="0"/>
              <a:t> (2009).</a:t>
            </a:r>
          </a:p>
          <a:p>
            <a:pPr algn="just"/>
            <a:r>
              <a:rPr lang="en-US" b="1" dirty="0"/>
              <a:t>Espionage</a:t>
            </a:r>
          </a:p>
          <a:p>
            <a:pPr marL="0" indent="0" algn="just">
              <a:buNone/>
            </a:pPr>
            <a:r>
              <a:rPr lang="en-US" dirty="0"/>
              <a:t>Espionage action movies are similar to military action movies in that they’re intended for excitement and entertainment rather than focusing on the political and psychological aspects of espionage. </a:t>
            </a:r>
            <a:r>
              <a:rPr lang="en-US" dirty="0">
                <a:hlinkClick r:id="rId5"/>
              </a:rPr>
              <a:t>James Bond movies</a:t>
            </a:r>
            <a:r>
              <a:rPr lang="en-US" dirty="0"/>
              <a:t> might be the most recognizable but there are plenty of others. Ex. </a:t>
            </a:r>
            <a:r>
              <a:rPr lang="en-US" i="1" dirty="0">
                <a:hlinkClick r:id="rId6"/>
              </a:rPr>
              <a:t>Casino Royale</a:t>
            </a:r>
            <a:r>
              <a:rPr lang="en-US" dirty="0"/>
              <a:t> (2006)</a:t>
            </a:r>
            <a:r>
              <a:rPr lang="en-US" i="1" dirty="0"/>
              <a:t>, </a:t>
            </a:r>
            <a:r>
              <a:rPr lang="en-US" i="1" dirty="0">
                <a:hlinkClick r:id="rId7"/>
              </a:rPr>
              <a:t>Mission: Impossible III</a:t>
            </a:r>
            <a:r>
              <a:rPr lang="en-US" dirty="0"/>
              <a:t> (2006).</a:t>
            </a:r>
          </a:p>
          <a:p>
            <a:pPr marL="0" indent="0">
              <a:buNone/>
            </a:pPr>
            <a:endParaRPr lang="en-US" dirty="0"/>
          </a:p>
        </p:txBody>
      </p:sp>
    </p:spTree>
    <p:extLst>
      <p:ext uri="{BB962C8B-B14F-4D97-AF65-F5344CB8AC3E}">
        <p14:creationId xmlns:p14="http://schemas.microsoft.com/office/powerpoint/2010/main" val="171165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2E3D-9D7D-48E3-B146-11063BA716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647C16-7C39-400C-B4A2-7AF49EC5DD93}"/>
              </a:ext>
            </a:extLst>
          </p:cNvPr>
          <p:cNvSpPr>
            <a:spLocks noGrp="1"/>
          </p:cNvSpPr>
          <p:nvPr>
            <p:ph idx="1"/>
          </p:nvPr>
        </p:nvSpPr>
        <p:spPr>
          <a:xfrm>
            <a:off x="1090708" y="2590183"/>
            <a:ext cx="8825659" cy="4179040"/>
          </a:xfrm>
        </p:spPr>
        <p:txBody>
          <a:bodyPr>
            <a:normAutofit/>
          </a:bodyPr>
          <a:lstStyle/>
          <a:p>
            <a:pPr algn="just"/>
            <a:r>
              <a:rPr lang="en-US" b="1" dirty="0"/>
              <a:t>Wuxia Action</a:t>
            </a:r>
          </a:p>
          <a:p>
            <a:pPr marL="0" indent="0" algn="just">
              <a:buNone/>
            </a:pPr>
            <a:r>
              <a:rPr lang="en-US" dirty="0"/>
              <a:t>This highly specific sub-genre focuses on martial arts as both a form of excitement, but also as a chivalrous act of protection and honor.</a:t>
            </a:r>
            <a:br>
              <a:rPr lang="en-US" dirty="0"/>
            </a:br>
            <a:r>
              <a:rPr lang="en-US" dirty="0"/>
              <a:t>Ex. </a:t>
            </a:r>
            <a:r>
              <a:rPr lang="en-US" i="1" dirty="0">
                <a:hlinkClick r:id="rId2"/>
              </a:rPr>
              <a:t>Hero </a:t>
            </a:r>
            <a:r>
              <a:rPr lang="en-US" dirty="0"/>
              <a:t>(2002), </a:t>
            </a:r>
            <a:r>
              <a:rPr lang="en-US" i="1" dirty="0">
                <a:hlinkClick r:id="rId3"/>
              </a:rPr>
              <a:t>Crouching Tiger, Hidden Dragon</a:t>
            </a:r>
            <a:r>
              <a:rPr lang="en-US" dirty="0"/>
              <a:t> (2000).</a:t>
            </a:r>
          </a:p>
          <a:p>
            <a:pPr algn="just"/>
            <a:r>
              <a:rPr lang="en-US" b="1" dirty="0"/>
              <a:t>Disaster</a:t>
            </a:r>
          </a:p>
          <a:p>
            <a:pPr marL="0" indent="0" algn="just">
              <a:buNone/>
            </a:pPr>
            <a:r>
              <a:rPr lang="en-US" dirty="0"/>
              <a:t>Disaster movies are defined by a large amount of destruction, specifically from naturally occurring events, where characters try to survive. If an alien force is the force of destruction, the film will be categorized as science fiction rather than a straight disaster movie. </a:t>
            </a:r>
            <a:r>
              <a:rPr lang="en-US" dirty="0" err="1"/>
              <a:t>Ex.</a:t>
            </a:r>
            <a:r>
              <a:rPr lang="en-US" i="1" dirty="0" err="1">
                <a:hlinkClick r:id="rId4"/>
              </a:rPr>
              <a:t>The</a:t>
            </a:r>
            <a:r>
              <a:rPr lang="en-US" i="1" dirty="0">
                <a:hlinkClick r:id="rId4"/>
              </a:rPr>
              <a:t> Day After Tomorrow</a:t>
            </a:r>
            <a:r>
              <a:rPr lang="en-US" dirty="0"/>
              <a:t> (2004)</a:t>
            </a:r>
            <a:r>
              <a:rPr lang="en-US" i="1" dirty="0"/>
              <a:t>, </a:t>
            </a:r>
            <a:r>
              <a:rPr lang="en-US" i="1" dirty="0">
                <a:hlinkClick r:id="rId5"/>
              </a:rPr>
              <a:t>Dante’s Peak</a:t>
            </a:r>
            <a:r>
              <a:rPr lang="en-US" dirty="0"/>
              <a:t> (1997).</a:t>
            </a:r>
          </a:p>
        </p:txBody>
      </p:sp>
    </p:spTree>
    <p:extLst>
      <p:ext uri="{BB962C8B-B14F-4D97-AF65-F5344CB8AC3E}">
        <p14:creationId xmlns:p14="http://schemas.microsoft.com/office/powerpoint/2010/main" val="369581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E982-56D2-40CD-8AAF-D95591638F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7695EB-C8E0-483B-BF8F-32070900043F}"/>
              </a:ext>
            </a:extLst>
          </p:cNvPr>
          <p:cNvSpPr>
            <a:spLocks noGrp="1"/>
          </p:cNvSpPr>
          <p:nvPr>
            <p:ph idx="1"/>
          </p:nvPr>
        </p:nvSpPr>
        <p:spPr>
          <a:xfrm>
            <a:off x="1154954" y="2603500"/>
            <a:ext cx="8825659" cy="3681890"/>
          </a:xfrm>
        </p:spPr>
        <p:txBody>
          <a:bodyPr>
            <a:normAutofit fontScale="92500"/>
          </a:bodyPr>
          <a:lstStyle/>
          <a:p>
            <a:pPr algn="just"/>
            <a:r>
              <a:rPr lang="en-US" b="1" dirty="0"/>
              <a:t>Adventure</a:t>
            </a:r>
          </a:p>
          <a:p>
            <a:pPr marL="0" indent="0" algn="just">
              <a:buNone/>
            </a:pPr>
            <a:r>
              <a:rPr lang="en-US" dirty="0"/>
              <a:t>Movies in the adventure genre are defined by a journey, often including some form of pursuit, and can take place in any setting. Some of </a:t>
            </a:r>
            <a:r>
              <a:rPr lang="en-US" dirty="0">
                <a:hlinkClick r:id="rId2"/>
              </a:rPr>
              <a:t>Steven Spielberg's best movies</a:t>
            </a:r>
            <a:r>
              <a:rPr lang="en-US" dirty="0"/>
              <a:t> capture the essence of what makes this genre so exciting.</a:t>
            </a:r>
            <a:br>
              <a:rPr lang="en-US" dirty="0"/>
            </a:br>
            <a:r>
              <a:rPr lang="en-US" dirty="0"/>
              <a:t>Ex. </a:t>
            </a:r>
            <a:r>
              <a:rPr lang="en-US" i="1" dirty="0">
                <a:hlinkClick r:id="rId3"/>
              </a:rPr>
              <a:t>Raiders of the Lost Ark</a:t>
            </a:r>
            <a:r>
              <a:rPr lang="en-US" dirty="0"/>
              <a:t> (1981)</a:t>
            </a:r>
            <a:r>
              <a:rPr lang="en-US" i="1" dirty="0"/>
              <a:t>, </a:t>
            </a:r>
            <a:r>
              <a:rPr lang="en-US" i="1" dirty="0">
                <a:hlinkClick r:id="rId4"/>
              </a:rPr>
              <a:t>Lawrence of Arabia</a:t>
            </a:r>
            <a:r>
              <a:rPr lang="en-US" dirty="0"/>
              <a:t> (1962).</a:t>
            </a:r>
          </a:p>
          <a:p>
            <a:pPr algn="just"/>
            <a:r>
              <a:rPr lang="en-US" b="1" dirty="0"/>
              <a:t>Superhero</a:t>
            </a:r>
          </a:p>
          <a:p>
            <a:pPr marL="0" indent="0" algn="just">
              <a:buNone/>
            </a:pPr>
            <a:r>
              <a:rPr lang="en-US" dirty="0"/>
              <a:t>The superhero movie is defined by characters not only with supernatural abilities but using those abilities for altruistic purposes. If the film has superpowers that are used for questionable purposes, it would be more of a supernatural thriller versus a “superhero” movie. </a:t>
            </a:r>
            <a:r>
              <a:rPr lang="en-US" dirty="0">
                <a:hlinkClick r:id="rId5"/>
              </a:rPr>
              <a:t>Marvel movies</a:t>
            </a:r>
            <a:r>
              <a:rPr lang="en-US" dirty="0"/>
              <a:t> have been dominating of late but they only occupy a small percentage of the </a:t>
            </a:r>
            <a:r>
              <a:rPr lang="en-US" dirty="0">
                <a:hlinkClick r:id="rId6"/>
              </a:rPr>
              <a:t>best superhero movies</a:t>
            </a:r>
            <a:r>
              <a:rPr lang="en-US" dirty="0"/>
              <a:t> ever made.</a:t>
            </a:r>
            <a:br>
              <a:rPr lang="en-US" dirty="0"/>
            </a:br>
            <a:r>
              <a:rPr lang="en-US" dirty="0"/>
              <a:t>Ex. </a:t>
            </a:r>
            <a:r>
              <a:rPr lang="en-US" i="1" dirty="0">
                <a:hlinkClick r:id="rId7"/>
              </a:rPr>
              <a:t>Iron Man</a:t>
            </a:r>
            <a:r>
              <a:rPr lang="en-US" dirty="0"/>
              <a:t> (2008), </a:t>
            </a:r>
            <a:r>
              <a:rPr lang="en-US" i="1" dirty="0">
                <a:hlinkClick r:id="rId8"/>
              </a:rPr>
              <a:t>X-Men: Days of Future Past</a:t>
            </a:r>
            <a:r>
              <a:rPr lang="en-US" dirty="0"/>
              <a:t> (2014).</a:t>
            </a:r>
          </a:p>
        </p:txBody>
      </p:sp>
    </p:spTree>
    <p:extLst>
      <p:ext uri="{BB962C8B-B14F-4D97-AF65-F5344CB8AC3E}">
        <p14:creationId xmlns:p14="http://schemas.microsoft.com/office/powerpoint/2010/main" val="1828293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1358A-A504-4E4A-8ADE-C44AC9DFB200}"/>
              </a:ext>
            </a:extLst>
          </p:cNvPr>
          <p:cNvSpPr>
            <a:spLocks noGrp="1"/>
          </p:cNvSpPr>
          <p:nvPr>
            <p:ph type="title"/>
          </p:nvPr>
        </p:nvSpPr>
        <p:spPr/>
        <p:txBody>
          <a:bodyPr/>
          <a:lstStyle/>
          <a:p>
            <a:r>
              <a:rPr lang="en-US" b="1" dirty="0"/>
              <a:t>2. Animation Genre</a:t>
            </a:r>
            <a:br>
              <a:rPr lang="en-US" b="1" dirty="0"/>
            </a:br>
            <a:endParaRPr lang="en-US" dirty="0"/>
          </a:p>
        </p:txBody>
      </p:sp>
      <p:sp>
        <p:nvSpPr>
          <p:cNvPr id="3" name="Content Placeholder 2">
            <a:extLst>
              <a:ext uri="{FF2B5EF4-FFF2-40B4-BE49-F238E27FC236}">
                <a16:creationId xmlns:a16="http://schemas.microsoft.com/office/drawing/2014/main" id="{05517557-1F45-43D4-9BFE-89C0045E803F}"/>
              </a:ext>
            </a:extLst>
          </p:cNvPr>
          <p:cNvSpPr>
            <a:spLocks noGrp="1"/>
          </p:cNvSpPr>
          <p:nvPr>
            <p:ph idx="1"/>
          </p:nvPr>
        </p:nvSpPr>
        <p:spPr/>
        <p:txBody>
          <a:bodyPr>
            <a:normAutofit lnSpcReduction="10000"/>
          </a:bodyPr>
          <a:lstStyle/>
          <a:p>
            <a:pPr algn="just"/>
            <a:r>
              <a:rPr lang="en-US" dirty="0"/>
              <a:t>The animation genre is defined by inanimate objects being manipulated to appear as though they are living. This can be done in many different ways and can incorporate any other genre and sub-genre on this list. For more info on animation, you can dive deeper on the types of animation or see our list of the best animated movies of all time.</a:t>
            </a:r>
          </a:p>
          <a:p>
            <a:pPr marL="0" indent="0">
              <a:buNone/>
            </a:pPr>
            <a:r>
              <a:rPr lang="en-US" dirty="0">
                <a:hlinkClick r:id="rId2"/>
              </a:rPr>
              <a:t>https://youtu.be/_I-AfCc1Vxk?t=17</a:t>
            </a:r>
            <a:endParaRPr lang="en-US" dirty="0"/>
          </a:p>
          <a:p>
            <a:r>
              <a:rPr lang="en-US" b="1" dirty="0"/>
              <a:t>Traditional</a:t>
            </a:r>
          </a:p>
          <a:p>
            <a:pPr marL="0" indent="0">
              <a:buNone/>
            </a:pPr>
            <a:r>
              <a:rPr lang="en-US" dirty="0"/>
              <a:t>Traditional animation is defined by hand-drawn and painted images that are assembled to animate a cartoon that tells a story.</a:t>
            </a:r>
            <a:br>
              <a:rPr lang="en-US" dirty="0"/>
            </a:br>
            <a:r>
              <a:rPr lang="en-US" dirty="0"/>
              <a:t>Ex. </a:t>
            </a:r>
            <a:r>
              <a:rPr lang="en-US" i="1" dirty="0">
                <a:hlinkClick r:id="rId3"/>
              </a:rPr>
              <a:t>Robin Hood</a:t>
            </a:r>
            <a:r>
              <a:rPr lang="en-US" dirty="0"/>
              <a:t> (1973), </a:t>
            </a:r>
            <a:r>
              <a:rPr lang="en-US" i="1" dirty="0">
                <a:hlinkClick r:id="rId4"/>
              </a:rPr>
              <a:t>The Flight of Dragons</a:t>
            </a:r>
            <a:r>
              <a:rPr lang="en-US" dirty="0"/>
              <a:t> (1982).</a:t>
            </a:r>
          </a:p>
          <a:p>
            <a:pPr marL="0" indent="0">
              <a:buNone/>
            </a:pPr>
            <a:r>
              <a:rPr lang="en-US" dirty="0">
                <a:hlinkClick r:id="rId5"/>
              </a:rPr>
              <a:t>https://youtu.be/hvic3bjZDfs?t=4</a:t>
            </a: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10788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965</TotalTime>
  <Words>2500</Words>
  <Application>Microsoft Office PowerPoint</Application>
  <PresentationFormat>Widescreen</PresentationFormat>
  <Paragraphs>281</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Century Gothic</vt:lpstr>
      <vt:lpstr>Wingdings 3</vt:lpstr>
      <vt:lpstr>Ion Boardroom</vt:lpstr>
      <vt:lpstr>Chapter – 5 Movie Genre</vt:lpstr>
      <vt:lpstr>What is a movie genre? </vt:lpstr>
      <vt:lpstr>How do you define a movie genre? </vt:lpstr>
      <vt:lpstr>Types of movie genre</vt:lpstr>
      <vt:lpstr>1. Action Genre</vt:lpstr>
      <vt:lpstr>PowerPoint Presentation</vt:lpstr>
      <vt:lpstr>PowerPoint Presentation</vt:lpstr>
      <vt:lpstr>PowerPoint Presentation</vt:lpstr>
      <vt:lpstr>2. Animation Genre </vt:lpstr>
      <vt:lpstr>PowerPoint Presentation</vt:lpstr>
      <vt:lpstr>PowerPoint Presentation</vt:lpstr>
      <vt:lpstr>PowerPoint Presentation</vt:lpstr>
      <vt:lpstr>3. Comedy Genre </vt:lpstr>
      <vt:lpstr>PowerPoint Presentation</vt:lpstr>
      <vt:lpstr>PowerPoint Presentation</vt:lpstr>
      <vt:lpstr>PowerPoint Presentation</vt:lpstr>
      <vt:lpstr>PowerPoint Presentation</vt:lpstr>
      <vt:lpstr>PowerPoint Presentation</vt:lpstr>
      <vt:lpstr>PowerPoint Presentation</vt:lpstr>
      <vt:lpstr>4. Crime Genre </vt:lpstr>
      <vt:lpstr>PowerPoint Presentation</vt:lpstr>
      <vt:lpstr>PowerPoint Presentation</vt:lpstr>
      <vt:lpstr>PowerPoint Presentation</vt:lpstr>
      <vt:lpstr>5. Drama Genre </vt:lpstr>
      <vt:lpstr>PowerPoint Presentation</vt:lpstr>
      <vt:lpstr>PowerPoint Presentation</vt:lpstr>
      <vt:lpstr>PowerPoint Presentation</vt:lpstr>
      <vt:lpstr>PowerPoint Presentation</vt:lpstr>
      <vt:lpstr>6. Experimental Genre </vt:lpstr>
      <vt:lpstr>PowerPoint Presentation</vt:lpstr>
      <vt:lpstr>7. Fantasy Genre </vt:lpstr>
      <vt:lpstr>PowerPoint Presentation</vt:lpstr>
      <vt:lpstr>PowerPoint Presentation</vt:lpstr>
      <vt:lpstr>8. Historical Genre </vt:lpstr>
      <vt:lpstr>PowerPoint Presentation</vt:lpstr>
      <vt:lpstr>PowerPoint Presentation</vt:lpstr>
      <vt:lpstr>PowerPoint Presentation</vt:lpstr>
      <vt:lpstr>9. Horror Genre </vt:lpstr>
      <vt:lpstr>PowerPoint Presentation</vt:lpstr>
      <vt:lpstr>PowerPoint Presentation</vt:lpstr>
      <vt:lpstr>PowerPoint Presentation</vt:lpstr>
      <vt:lpstr>PowerPoint Presentation</vt:lpstr>
      <vt:lpstr>10. Romance Genre </vt:lpstr>
      <vt:lpstr>PowerPoint Presentation</vt:lpstr>
      <vt:lpstr>11. Science Fiction Genre </vt:lpstr>
      <vt:lpstr>PowerPoint Presentation</vt:lpstr>
      <vt:lpstr>PowerPoint Presentation</vt:lpstr>
      <vt:lpstr>PowerPoint Presentation</vt:lpstr>
      <vt:lpstr>PowerPoint Presentation</vt:lpstr>
      <vt:lpstr>12. Thriller Genre </vt:lpstr>
      <vt:lpstr>PowerPoint Presentation</vt:lpstr>
      <vt:lpstr>PowerPoint Presentation</vt:lpstr>
      <vt:lpstr>13. Western Genre </vt:lpstr>
      <vt:lpstr>PowerPoint Presentation</vt:lpstr>
      <vt:lpstr>PowerPoint Presentation</vt:lpstr>
      <vt:lpstr>14. Other Genres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Movie Genre</dc:title>
  <dc:creator>Sadia Mustafa</dc:creator>
  <cp:lastModifiedBy>Sadia Mustafa</cp:lastModifiedBy>
  <cp:revision>42</cp:revision>
  <dcterms:created xsi:type="dcterms:W3CDTF">2022-02-07T14:32:42Z</dcterms:created>
  <dcterms:modified xsi:type="dcterms:W3CDTF">2022-02-21T14:57:50Z</dcterms:modified>
</cp:coreProperties>
</file>