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75CB83EB-2901-47CF-A5ED-FE16FC1BA7C3}" type="datetimeFigureOut">
              <a:rPr lang="en-US" smtClean="0"/>
              <a:t>2/21/2022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406200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B83EB-2901-47CF-A5ED-FE16FC1BA7C3}"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2125418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345699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B83EB-2901-47CF-A5ED-FE16FC1BA7C3}"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30341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791953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3271297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320753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CB83EB-2901-47CF-A5ED-FE16FC1BA7C3}"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240005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251116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CB83EB-2901-47CF-A5ED-FE16FC1BA7C3}"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127533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75CB83EB-2901-47CF-A5ED-FE16FC1BA7C3}" type="datetimeFigureOut">
              <a:rPr lang="en-US" smtClean="0"/>
              <a:t>2/21/2022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85E09588-7649-4E17-A643-AA80F7A22709}" type="slidenum">
              <a:rPr lang="en-US" smtClean="0"/>
              <a:t>‹#›</a:t>
            </a:fld>
            <a:endParaRPr lang="en-US"/>
          </a:p>
        </p:txBody>
      </p:sp>
    </p:spTree>
    <p:extLst>
      <p:ext uri="{BB962C8B-B14F-4D97-AF65-F5344CB8AC3E}">
        <p14:creationId xmlns:p14="http://schemas.microsoft.com/office/powerpoint/2010/main" val="270360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75CB83EB-2901-47CF-A5ED-FE16FC1BA7C3}" type="datetimeFigureOut">
              <a:rPr lang="en-US" smtClean="0"/>
              <a:t>2/21/2022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85E09588-7649-4E17-A643-AA80F7A22709}" type="slidenum">
              <a:rPr lang="en-US" smtClean="0"/>
              <a:t>‹#›</a:t>
            </a:fld>
            <a:endParaRPr lang="en-US"/>
          </a:p>
        </p:txBody>
      </p:sp>
    </p:spTree>
    <p:extLst>
      <p:ext uri="{BB962C8B-B14F-4D97-AF65-F5344CB8AC3E}">
        <p14:creationId xmlns:p14="http://schemas.microsoft.com/office/powerpoint/2010/main" val="24694253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27D5C-F137-47EA-87C9-2657EB6CFBAB}"/>
              </a:ext>
            </a:extLst>
          </p:cNvPr>
          <p:cNvSpPr>
            <a:spLocks noGrp="1"/>
          </p:cNvSpPr>
          <p:nvPr>
            <p:ph type="ctrTitle"/>
          </p:nvPr>
        </p:nvSpPr>
        <p:spPr/>
        <p:txBody>
          <a:bodyPr>
            <a:normAutofit/>
          </a:bodyPr>
          <a:lstStyle/>
          <a:p>
            <a:r>
              <a:rPr lang="en-US" b="1" dirty="0"/>
              <a:t>Chapter – 6</a:t>
            </a:r>
            <a:br>
              <a:rPr lang="en-US" b="1" dirty="0"/>
            </a:br>
            <a:r>
              <a:rPr lang="en-US" b="1" dirty="0"/>
              <a:t>Fundamentals of Story Narrative</a:t>
            </a:r>
          </a:p>
        </p:txBody>
      </p:sp>
      <p:sp>
        <p:nvSpPr>
          <p:cNvPr id="3" name="Subtitle 2">
            <a:extLst>
              <a:ext uri="{FF2B5EF4-FFF2-40B4-BE49-F238E27FC236}">
                <a16:creationId xmlns:a16="http://schemas.microsoft.com/office/drawing/2014/main" id="{35009A3A-0590-4983-BE5C-D835110A3141}"/>
              </a:ext>
            </a:extLst>
          </p:cNvPr>
          <p:cNvSpPr>
            <a:spLocks noGrp="1"/>
          </p:cNvSpPr>
          <p:nvPr>
            <p:ph type="subTitle" idx="1"/>
          </p:nvPr>
        </p:nvSpPr>
        <p:spPr>
          <a:xfrm>
            <a:off x="1759237" y="4170784"/>
            <a:ext cx="8673427" cy="1058069"/>
          </a:xfrm>
        </p:spPr>
        <p:txBody>
          <a:bodyPr/>
          <a:lstStyle/>
          <a:p>
            <a:r>
              <a:rPr lang="en-US" b="1" i="1" u="sng" dirty="0">
                <a:latin typeface="+mj-lt"/>
              </a:rPr>
              <a:t>Prepared by</a:t>
            </a:r>
          </a:p>
          <a:p>
            <a:r>
              <a:rPr lang="en-US" b="1" i="1" u="sng" dirty="0">
                <a:latin typeface="+mj-lt"/>
              </a:rPr>
              <a:t>Sadia Mustafa </a:t>
            </a:r>
            <a:r>
              <a:rPr lang="en-US" b="1" i="1" u="sng" dirty="0" err="1">
                <a:latin typeface="+mj-lt"/>
              </a:rPr>
              <a:t>Sraboni</a:t>
            </a:r>
            <a:endParaRPr lang="en-US" b="1" i="1" u="sng" dirty="0">
              <a:latin typeface="+mj-lt"/>
            </a:endParaRPr>
          </a:p>
          <a:p>
            <a:endParaRPr lang="en-US" dirty="0"/>
          </a:p>
        </p:txBody>
      </p:sp>
      <p:pic>
        <p:nvPicPr>
          <p:cNvPr id="5" name="Picture 4">
            <a:extLst>
              <a:ext uri="{FF2B5EF4-FFF2-40B4-BE49-F238E27FC236}">
                <a16:creationId xmlns:a16="http://schemas.microsoft.com/office/drawing/2014/main" id="{D63BF075-AA08-4CBC-8305-EA88B83E10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5829" y="4562939"/>
            <a:ext cx="4209466" cy="181116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199529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5BC58-E1BB-4098-ADB4-847434B728EA}"/>
              </a:ext>
            </a:extLst>
          </p:cNvPr>
          <p:cNvSpPr>
            <a:spLocks noGrp="1"/>
          </p:cNvSpPr>
          <p:nvPr>
            <p:ph type="title"/>
          </p:nvPr>
        </p:nvSpPr>
        <p:spPr/>
        <p:txBody>
          <a:bodyPr/>
          <a:lstStyle/>
          <a:p>
            <a:r>
              <a:rPr lang="en-US" u="sng" dirty="0"/>
              <a:t>Act 3 – The End</a:t>
            </a:r>
            <a:endParaRPr lang="en-US" dirty="0"/>
          </a:p>
        </p:txBody>
      </p:sp>
      <p:sp>
        <p:nvSpPr>
          <p:cNvPr id="3" name="Content Placeholder 2">
            <a:extLst>
              <a:ext uri="{FF2B5EF4-FFF2-40B4-BE49-F238E27FC236}">
                <a16:creationId xmlns:a16="http://schemas.microsoft.com/office/drawing/2014/main" id="{30788939-F57E-48C2-B647-CE87BD2C1CB3}"/>
              </a:ext>
            </a:extLst>
          </p:cNvPr>
          <p:cNvSpPr>
            <a:spLocks noGrp="1"/>
          </p:cNvSpPr>
          <p:nvPr>
            <p:ph idx="1"/>
          </p:nvPr>
        </p:nvSpPr>
        <p:spPr/>
        <p:txBody>
          <a:bodyPr/>
          <a:lstStyle/>
          <a:p>
            <a:pPr algn="just"/>
            <a:r>
              <a:rPr lang="en-US" b="1" dirty="0"/>
              <a:t>Sequence 7 – Twist: </a:t>
            </a:r>
            <a:r>
              <a:rPr lang="en-US" dirty="0"/>
              <a:t>Here, your character deals with the remnants of the main conflict or realized a new goal they have to achieve.</a:t>
            </a:r>
          </a:p>
          <a:p>
            <a:pPr algn="just"/>
            <a:r>
              <a:rPr lang="en-US" b="1" dirty="0"/>
              <a:t>Sequence 8 – Resolution: </a:t>
            </a:r>
            <a:r>
              <a:rPr lang="en-US" dirty="0"/>
              <a:t>Where you’ll give the answer to your story’s main question, thus resolving the conflict and bringing your story to a satisfying close (or a cliffhanger, if you’re writing a series).</a:t>
            </a:r>
          </a:p>
          <a:p>
            <a:pPr algn="just"/>
            <a:r>
              <a:rPr lang="en-US" dirty="0"/>
              <a:t>As you can see, this narrative structure follows a very similar pattern as the basic five-element framework, but it can provide you with a little more information and guidance as you work to build out your plot.</a:t>
            </a:r>
          </a:p>
        </p:txBody>
      </p:sp>
    </p:spTree>
    <p:extLst>
      <p:ext uri="{BB962C8B-B14F-4D97-AF65-F5344CB8AC3E}">
        <p14:creationId xmlns:p14="http://schemas.microsoft.com/office/powerpoint/2010/main" val="22622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34DE4-6FD5-4FF6-ADE1-1CF3403D877A}"/>
              </a:ext>
            </a:extLst>
          </p:cNvPr>
          <p:cNvSpPr>
            <a:spLocks noGrp="1"/>
          </p:cNvSpPr>
          <p:nvPr>
            <p:ph type="title"/>
          </p:nvPr>
        </p:nvSpPr>
        <p:spPr/>
        <p:txBody>
          <a:bodyPr/>
          <a:lstStyle/>
          <a:p>
            <a:r>
              <a:rPr lang="en-US" dirty="0"/>
              <a:t>Elements of Storytelling</a:t>
            </a:r>
          </a:p>
        </p:txBody>
      </p:sp>
      <p:sp>
        <p:nvSpPr>
          <p:cNvPr id="3" name="Content Placeholder 2">
            <a:extLst>
              <a:ext uri="{FF2B5EF4-FFF2-40B4-BE49-F238E27FC236}">
                <a16:creationId xmlns:a16="http://schemas.microsoft.com/office/drawing/2014/main" id="{39823ED9-B5F0-49ED-BA76-C9FF0B61235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13346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E3382-CEFD-4783-9667-AA6BEF5C07AE}"/>
              </a:ext>
            </a:extLst>
          </p:cNvPr>
          <p:cNvSpPr>
            <a:spLocks noGrp="1"/>
          </p:cNvSpPr>
          <p:nvPr>
            <p:ph type="title"/>
          </p:nvPr>
        </p:nvSpPr>
        <p:spPr/>
        <p:txBody>
          <a:bodyPr/>
          <a:lstStyle/>
          <a:p>
            <a:r>
              <a:rPr lang="en-US" dirty="0"/>
              <a:t>1. Plot</a:t>
            </a:r>
          </a:p>
        </p:txBody>
      </p:sp>
      <p:sp>
        <p:nvSpPr>
          <p:cNvPr id="3" name="Content Placeholder 2">
            <a:extLst>
              <a:ext uri="{FF2B5EF4-FFF2-40B4-BE49-F238E27FC236}">
                <a16:creationId xmlns:a16="http://schemas.microsoft.com/office/drawing/2014/main" id="{14C312AC-CF98-40B2-A643-AB1B183EDC9A}"/>
              </a:ext>
            </a:extLst>
          </p:cNvPr>
          <p:cNvSpPr>
            <a:spLocks noGrp="1"/>
          </p:cNvSpPr>
          <p:nvPr>
            <p:ph idx="1"/>
          </p:nvPr>
        </p:nvSpPr>
        <p:spPr/>
        <p:txBody>
          <a:bodyPr/>
          <a:lstStyle/>
          <a:p>
            <a:pPr algn="just"/>
            <a:r>
              <a:rPr lang="en-US" dirty="0"/>
              <a:t>The plot is the most important part of any story. It defines what story is all about. What the audience will experience. It sets up the motivations, challenges, the Goal, and the road people are taking to fulfill it.</a:t>
            </a:r>
          </a:p>
          <a:p>
            <a:pPr algn="just"/>
            <a:r>
              <a:rPr lang="en-US" dirty="0"/>
              <a:t>It helps the audience to empathize with the protagonist(User), connect and understand the underlying characteristics and details involved with it. A simple plot is all that is required to build a good story.</a:t>
            </a:r>
          </a:p>
        </p:txBody>
      </p:sp>
    </p:spTree>
    <p:extLst>
      <p:ext uri="{BB962C8B-B14F-4D97-AF65-F5344CB8AC3E}">
        <p14:creationId xmlns:p14="http://schemas.microsoft.com/office/powerpoint/2010/main" val="414611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74518-B74A-4E77-9C0C-B32D677894E9}"/>
              </a:ext>
            </a:extLst>
          </p:cNvPr>
          <p:cNvSpPr>
            <a:spLocks noGrp="1"/>
          </p:cNvSpPr>
          <p:nvPr>
            <p:ph type="title"/>
          </p:nvPr>
        </p:nvSpPr>
        <p:spPr/>
        <p:txBody>
          <a:bodyPr/>
          <a:lstStyle/>
          <a:p>
            <a:r>
              <a:rPr lang="en-US" dirty="0"/>
              <a:t>2. Character</a:t>
            </a:r>
          </a:p>
        </p:txBody>
      </p:sp>
      <p:sp>
        <p:nvSpPr>
          <p:cNvPr id="3" name="Content Placeholder 2">
            <a:extLst>
              <a:ext uri="{FF2B5EF4-FFF2-40B4-BE49-F238E27FC236}">
                <a16:creationId xmlns:a16="http://schemas.microsoft.com/office/drawing/2014/main" id="{93CA72C3-FC93-4EBA-8ED7-DFD54F65852F}"/>
              </a:ext>
            </a:extLst>
          </p:cNvPr>
          <p:cNvSpPr>
            <a:spLocks noGrp="1"/>
          </p:cNvSpPr>
          <p:nvPr>
            <p:ph idx="1"/>
          </p:nvPr>
        </p:nvSpPr>
        <p:spPr/>
        <p:txBody>
          <a:bodyPr>
            <a:normAutofit fontScale="92500" lnSpcReduction="10000"/>
          </a:bodyPr>
          <a:lstStyle/>
          <a:p>
            <a:pPr algn="just"/>
            <a:r>
              <a:rPr lang="en-US" dirty="0"/>
              <a:t>Characters are the elements who are living in the story. The people who are being affected by the Plot, who has motivations, traits, personalities, weakness, fear, who takes actions based on their psychological traits. These are the element whose actions determine the flow of the plot.</a:t>
            </a:r>
          </a:p>
          <a:p>
            <a:pPr algn="just"/>
            <a:r>
              <a:rPr lang="en-US" dirty="0"/>
              <a:t>To build a strong story, the characters have to be well-defined and consistent across the entire story because the audience can only believe, empathize with the characters if they can deduce their traits and can relate to them and able to see the justification behind character’s action. That is how the Audience will be able to build their trust in the character.</a:t>
            </a:r>
          </a:p>
          <a:p>
            <a:pPr algn="just"/>
            <a:r>
              <a:rPr lang="en-US" dirty="0"/>
              <a:t>He is the most popular character spread across all mediums. And almost everyone knows what type of character he is, what is his background, what are his motivations, why he does what he does and how he is able to afford everything that he does.</a:t>
            </a:r>
          </a:p>
        </p:txBody>
      </p:sp>
    </p:spTree>
    <p:extLst>
      <p:ext uri="{BB962C8B-B14F-4D97-AF65-F5344CB8AC3E}">
        <p14:creationId xmlns:p14="http://schemas.microsoft.com/office/powerpoint/2010/main" val="2964124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B3402-3C9D-481F-A175-48B802AAA1E0}"/>
              </a:ext>
            </a:extLst>
          </p:cNvPr>
          <p:cNvSpPr>
            <a:spLocks noGrp="1"/>
          </p:cNvSpPr>
          <p:nvPr>
            <p:ph type="title"/>
          </p:nvPr>
        </p:nvSpPr>
        <p:spPr/>
        <p:txBody>
          <a:bodyPr/>
          <a:lstStyle/>
          <a:p>
            <a:r>
              <a:rPr lang="en-US" dirty="0"/>
              <a:t>3. Theme</a:t>
            </a:r>
          </a:p>
        </p:txBody>
      </p:sp>
      <p:sp>
        <p:nvSpPr>
          <p:cNvPr id="3" name="Content Placeholder 2">
            <a:extLst>
              <a:ext uri="{FF2B5EF4-FFF2-40B4-BE49-F238E27FC236}">
                <a16:creationId xmlns:a16="http://schemas.microsoft.com/office/drawing/2014/main" id="{FCC08C56-5C8F-4CE4-A17F-798C218112F1}"/>
              </a:ext>
            </a:extLst>
          </p:cNvPr>
          <p:cNvSpPr>
            <a:spLocks noGrp="1"/>
          </p:cNvSpPr>
          <p:nvPr>
            <p:ph idx="1"/>
          </p:nvPr>
        </p:nvSpPr>
        <p:spPr/>
        <p:txBody>
          <a:bodyPr>
            <a:normAutofit lnSpcReduction="10000"/>
          </a:bodyPr>
          <a:lstStyle/>
          <a:p>
            <a:pPr algn="just"/>
            <a:r>
              <a:rPr lang="en-US" dirty="0"/>
              <a:t>The Importance of Theme cannot be understated. It has a great influence on way the plot is being perceived, Surrounding of a Story gives direct support to the character traits and gives an opportunity for the Audience to understand the underlying motivations and fear.</a:t>
            </a:r>
          </a:p>
          <a:p>
            <a:pPr algn="just"/>
            <a:r>
              <a:rPr lang="en-US" dirty="0"/>
              <a:t>And it also enables us to reuse the plot and characters in different stories. Many stories have a somewhat identical plot, characters, motivations and such, but what really makes a difference in those sort-of similar stories is the Theme of the story.</a:t>
            </a:r>
          </a:p>
          <a:p>
            <a:pPr algn="just"/>
            <a:r>
              <a:rPr lang="en-US" dirty="0"/>
              <a:t>This is one of the main things that Disney used in their earlier animated movies to differentiate between One Disney princess from another. They changed the Theme of the Story</a:t>
            </a:r>
          </a:p>
        </p:txBody>
      </p:sp>
    </p:spTree>
    <p:extLst>
      <p:ext uri="{BB962C8B-B14F-4D97-AF65-F5344CB8AC3E}">
        <p14:creationId xmlns:p14="http://schemas.microsoft.com/office/powerpoint/2010/main" val="3098887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5CEE8-FF52-4010-A8A6-AA3A522ED263}"/>
              </a:ext>
            </a:extLst>
          </p:cNvPr>
          <p:cNvSpPr>
            <a:spLocks noGrp="1"/>
          </p:cNvSpPr>
          <p:nvPr>
            <p:ph type="title"/>
          </p:nvPr>
        </p:nvSpPr>
        <p:spPr/>
        <p:txBody>
          <a:bodyPr/>
          <a:lstStyle/>
          <a:p>
            <a:r>
              <a:rPr lang="en-US" dirty="0"/>
              <a:t>4. Dialogue</a:t>
            </a:r>
          </a:p>
        </p:txBody>
      </p:sp>
      <p:sp>
        <p:nvSpPr>
          <p:cNvPr id="3" name="Content Placeholder 2">
            <a:extLst>
              <a:ext uri="{FF2B5EF4-FFF2-40B4-BE49-F238E27FC236}">
                <a16:creationId xmlns:a16="http://schemas.microsoft.com/office/drawing/2014/main" id="{25B522F4-A89E-4017-B055-81CFCCA12D40}"/>
              </a:ext>
            </a:extLst>
          </p:cNvPr>
          <p:cNvSpPr>
            <a:spLocks noGrp="1"/>
          </p:cNvSpPr>
          <p:nvPr>
            <p:ph idx="1"/>
          </p:nvPr>
        </p:nvSpPr>
        <p:spPr/>
        <p:txBody>
          <a:bodyPr/>
          <a:lstStyle/>
          <a:p>
            <a:pPr algn="just"/>
            <a:r>
              <a:rPr lang="en-US" dirty="0"/>
              <a:t>It is the way how characters connect with each other and to you, The Audience. The choice of words used in the story. The tone used, the words being used and how it caters to the Audience it has been designed for. Because this element enables the story to resonate with the intended audience. The factors that affect the Dialogue of a story ranges from:</a:t>
            </a:r>
          </a:p>
          <a:p>
            <a:pPr algn="just"/>
            <a:r>
              <a:rPr lang="en-US" dirty="0"/>
              <a:t>The Audience</a:t>
            </a:r>
          </a:p>
          <a:p>
            <a:pPr algn="just"/>
            <a:r>
              <a:rPr lang="en-US" dirty="0"/>
              <a:t>The Message</a:t>
            </a:r>
          </a:p>
          <a:p>
            <a:pPr algn="just"/>
            <a:r>
              <a:rPr lang="en-US" dirty="0"/>
              <a:t>The Platform used for Distribution of Story</a:t>
            </a:r>
          </a:p>
          <a:p>
            <a:pPr algn="just"/>
            <a:r>
              <a:rPr lang="en-US" dirty="0"/>
              <a:t>And the Brand story is under.</a:t>
            </a:r>
          </a:p>
        </p:txBody>
      </p:sp>
    </p:spTree>
    <p:extLst>
      <p:ext uri="{BB962C8B-B14F-4D97-AF65-F5344CB8AC3E}">
        <p14:creationId xmlns:p14="http://schemas.microsoft.com/office/powerpoint/2010/main" val="1664853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1E028-71CD-42B6-9F4E-13944227F18D}"/>
              </a:ext>
            </a:extLst>
          </p:cNvPr>
          <p:cNvSpPr>
            <a:spLocks noGrp="1"/>
          </p:cNvSpPr>
          <p:nvPr>
            <p:ph type="title"/>
          </p:nvPr>
        </p:nvSpPr>
        <p:spPr/>
        <p:txBody>
          <a:bodyPr/>
          <a:lstStyle/>
          <a:p>
            <a:r>
              <a:rPr lang="en-US" dirty="0"/>
              <a:t>5. Melody</a:t>
            </a:r>
          </a:p>
        </p:txBody>
      </p:sp>
      <p:sp>
        <p:nvSpPr>
          <p:cNvPr id="3" name="Content Placeholder 2">
            <a:extLst>
              <a:ext uri="{FF2B5EF4-FFF2-40B4-BE49-F238E27FC236}">
                <a16:creationId xmlns:a16="http://schemas.microsoft.com/office/drawing/2014/main" id="{A87C0237-F3B0-4083-9C31-A6674864508C}"/>
              </a:ext>
            </a:extLst>
          </p:cNvPr>
          <p:cNvSpPr>
            <a:spLocks noGrp="1"/>
          </p:cNvSpPr>
          <p:nvPr>
            <p:ph idx="1"/>
          </p:nvPr>
        </p:nvSpPr>
        <p:spPr/>
        <p:txBody>
          <a:bodyPr/>
          <a:lstStyle/>
          <a:p>
            <a:pPr algn="just"/>
            <a:r>
              <a:rPr lang="en-US" dirty="0"/>
              <a:t>By hearing the word Melody, almost everyone thinks of — the Music, the Tune or some Audio. True to the point, they are in fact correct. Melody provides familiarity with the audience about the story and what they are about to perceive. It also helps to trigger certain emotions into audience psych and the audience can recognize or get an idea of what they are about to perceive and what they can expect.</a:t>
            </a:r>
          </a:p>
          <a:p>
            <a:pPr algn="just"/>
            <a:r>
              <a:rPr lang="en-US" dirty="0"/>
              <a:t>For example, A beat of John Williams’s Star Wars theme is enough to let the audience know that “They can expect a Space Adventure, or see, Darth Vader, choking someone while telling them not to choke on their aspirations.”</a:t>
            </a:r>
          </a:p>
        </p:txBody>
      </p:sp>
    </p:spTree>
    <p:extLst>
      <p:ext uri="{BB962C8B-B14F-4D97-AF65-F5344CB8AC3E}">
        <p14:creationId xmlns:p14="http://schemas.microsoft.com/office/powerpoint/2010/main" val="1939648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D3D65-1185-4EBF-8E08-6446AFB10132}"/>
              </a:ext>
            </a:extLst>
          </p:cNvPr>
          <p:cNvSpPr>
            <a:spLocks noGrp="1"/>
          </p:cNvSpPr>
          <p:nvPr>
            <p:ph type="title"/>
          </p:nvPr>
        </p:nvSpPr>
        <p:spPr/>
        <p:txBody>
          <a:bodyPr/>
          <a:lstStyle/>
          <a:p>
            <a:r>
              <a:rPr lang="en-US" dirty="0"/>
              <a:t>6. Decor</a:t>
            </a:r>
          </a:p>
        </p:txBody>
      </p:sp>
      <p:sp>
        <p:nvSpPr>
          <p:cNvPr id="3" name="Content Placeholder 2">
            <a:extLst>
              <a:ext uri="{FF2B5EF4-FFF2-40B4-BE49-F238E27FC236}">
                <a16:creationId xmlns:a16="http://schemas.microsoft.com/office/drawing/2014/main" id="{AC73D4D9-C25F-457C-A5BF-2DFE3101C55B}"/>
              </a:ext>
            </a:extLst>
          </p:cNvPr>
          <p:cNvSpPr>
            <a:spLocks noGrp="1"/>
          </p:cNvSpPr>
          <p:nvPr>
            <p:ph idx="1"/>
          </p:nvPr>
        </p:nvSpPr>
        <p:spPr/>
        <p:txBody>
          <a:bodyPr/>
          <a:lstStyle/>
          <a:p>
            <a:pPr algn="just"/>
            <a:r>
              <a:rPr lang="en-US" dirty="0"/>
              <a:t>The Decor translates to the Visual aesthetics of the Theme. The graphics that are being used to support the Theme, that has a certain look and feel.</a:t>
            </a:r>
          </a:p>
          <a:p>
            <a:pPr algn="just"/>
            <a:r>
              <a:rPr lang="en-US" dirty="0"/>
              <a:t>Humans are visual learners, we see things, and that’s how we learn and remember stuff. So the graphic in storytelling plays a really important part in establishing the world in which our Plot and Character take place.</a:t>
            </a:r>
          </a:p>
          <a:p>
            <a:pPr algn="just"/>
            <a:r>
              <a:rPr lang="en-US" dirty="0"/>
              <a:t>Mind you, Decor can also be painted using the words as well. A Skillful story-teller knows how to establish the decor from their words and paint the picture clearly inside Humans' brains.</a:t>
            </a:r>
          </a:p>
        </p:txBody>
      </p:sp>
    </p:spTree>
    <p:extLst>
      <p:ext uri="{BB962C8B-B14F-4D97-AF65-F5344CB8AC3E}">
        <p14:creationId xmlns:p14="http://schemas.microsoft.com/office/powerpoint/2010/main" val="1945873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FC4D5-669F-4D0E-9E8B-17FB70B6CB9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10222B1-C9FA-482F-84E6-F1DD40F263E5}"/>
              </a:ext>
            </a:extLst>
          </p:cNvPr>
          <p:cNvSpPr>
            <a:spLocks noGrp="1"/>
          </p:cNvSpPr>
          <p:nvPr>
            <p:ph idx="1"/>
          </p:nvPr>
        </p:nvSpPr>
        <p:spPr/>
        <p:txBody>
          <a:bodyPr>
            <a:normAutofit fontScale="92500" lnSpcReduction="10000"/>
          </a:bodyPr>
          <a:lstStyle/>
          <a:p>
            <a:pPr algn="just"/>
            <a:r>
              <a:rPr lang="en-US" dirty="0"/>
              <a:t>And there you have it, the Ancient Greek wisdom by Aristotle himself, condensed into this small article.</a:t>
            </a:r>
          </a:p>
          <a:p>
            <a:pPr algn="just"/>
            <a:r>
              <a:rPr lang="en-US" dirty="0"/>
              <a:t>The story is great, everyone has one, and everyone wants to listen. But it takes special skills to Tell the Story. It takes effort to engage your audience, even if the size of the audience is one.</a:t>
            </a:r>
          </a:p>
          <a:p>
            <a:pPr algn="just"/>
            <a:r>
              <a:rPr lang="en-US" dirty="0"/>
              <a:t>If you want to be a good Designer, Be a good storyteller.</a:t>
            </a:r>
          </a:p>
          <a:p>
            <a:pPr algn="just"/>
            <a:r>
              <a:rPr lang="en-US" dirty="0"/>
              <a:t>Specify your target audience, Make your plot as simple as it gets and compelling. With the characters well-defined traits, motivation, and goals. Think of your theme and the decor that goes with it to make it authentic and believable. Use the Dialogue which fits perfectly with your audience. The melody that makes your Story familiar and recognizable with the brand. And when the audience feels like everything is getting recognizable and familiar in the story, surprise them with a spectacle.</a:t>
            </a:r>
          </a:p>
        </p:txBody>
      </p:sp>
    </p:spTree>
    <p:extLst>
      <p:ext uri="{BB962C8B-B14F-4D97-AF65-F5344CB8AC3E}">
        <p14:creationId xmlns:p14="http://schemas.microsoft.com/office/powerpoint/2010/main" val="263527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F350E-CED0-4189-9B9E-1CE9732F3AAA}"/>
              </a:ext>
            </a:extLst>
          </p:cNvPr>
          <p:cNvSpPr>
            <a:spLocks noGrp="1"/>
          </p:cNvSpPr>
          <p:nvPr>
            <p:ph type="title"/>
          </p:nvPr>
        </p:nvSpPr>
        <p:spPr>
          <a:xfrm>
            <a:off x="888631" y="2659223"/>
            <a:ext cx="3498979" cy="2147143"/>
          </a:xfrm>
        </p:spPr>
        <p:txBody>
          <a:bodyPr>
            <a:normAutofit fontScale="90000"/>
          </a:bodyPr>
          <a:lstStyle/>
          <a:p>
            <a:r>
              <a:rPr lang="en-US" b="1" dirty="0"/>
              <a:t>How to Structure a Story: The Fundamentals of Narrative</a:t>
            </a:r>
            <a:r>
              <a:rPr lang="en-US" dirty="0"/>
              <a:t> </a:t>
            </a:r>
            <a:br>
              <a:rPr lang="en-US" dirty="0"/>
            </a:br>
            <a:endParaRPr lang="en-US" dirty="0"/>
          </a:p>
        </p:txBody>
      </p:sp>
      <p:sp>
        <p:nvSpPr>
          <p:cNvPr id="3" name="Content Placeholder 2">
            <a:extLst>
              <a:ext uri="{FF2B5EF4-FFF2-40B4-BE49-F238E27FC236}">
                <a16:creationId xmlns:a16="http://schemas.microsoft.com/office/drawing/2014/main" id="{97140B85-0EE7-4FF8-B7C8-106BA3288A68}"/>
              </a:ext>
            </a:extLst>
          </p:cNvPr>
          <p:cNvSpPr>
            <a:spLocks noGrp="1"/>
          </p:cNvSpPr>
          <p:nvPr>
            <p:ph idx="1"/>
          </p:nvPr>
        </p:nvSpPr>
        <p:spPr/>
        <p:txBody>
          <a:bodyPr/>
          <a:lstStyle/>
          <a:p>
            <a:pPr algn="just"/>
            <a:r>
              <a:rPr lang="en-US" dirty="0"/>
              <a:t>As children, we learned stories begin with "once upon a time" and end with "happily ever after." While this may be the most simplistic view of a story, it offers storytellers advice on a narrative structure that stands the test of time.</a:t>
            </a:r>
          </a:p>
          <a:p>
            <a:pPr algn="just"/>
            <a:r>
              <a:rPr lang="en-US" dirty="0"/>
              <a:t>A good book has a beginning, middle, and end—but a good storyteller knows it’s not always that simple. Getting from beginning to end requires you to follow a certain structure in order to create an engaging and exciting experience for the reader.</a:t>
            </a:r>
          </a:p>
          <a:p>
            <a:endParaRPr lang="en-US" dirty="0"/>
          </a:p>
        </p:txBody>
      </p:sp>
    </p:spTree>
    <p:extLst>
      <p:ext uri="{BB962C8B-B14F-4D97-AF65-F5344CB8AC3E}">
        <p14:creationId xmlns:p14="http://schemas.microsoft.com/office/powerpoint/2010/main" val="196316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9EBE0-057D-416F-93F1-3CF60B995EB1}"/>
              </a:ext>
            </a:extLst>
          </p:cNvPr>
          <p:cNvSpPr>
            <a:spLocks noGrp="1"/>
          </p:cNvSpPr>
          <p:nvPr>
            <p:ph type="title"/>
          </p:nvPr>
        </p:nvSpPr>
        <p:spPr/>
        <p:txBody>
          <a:bodyPr>
            <a:normAutofit/>
          </a:bodyPr>
          <a:lstStyle/>
          <a:p>
            <a:r>
              <a:rPr lang="en-US" b="1" dirty="0"/>
              <a:t>What is Narrative Structure?</a:t>
            </a:r>
            <a:endParaRPr lang="en-US" dirty="0"/>
          </a:p>
        </p:txBody>
      </p:sp>
      <p:sp>
        <p:nvSpPr>
          <p:cNvPr id="3" name="Content Placeholder 2">
            <a:extLst>
              <a:ext uri="{FF2B5EF4-FFF2-40B4-BE49-F238E27FC236}">
                <a16:creationId xmlns:a16="http://schemas.microsoft.com/office/drawing/2014/main" id="{1DF826BF-C931-4423-9235-C8CB4B46CD81}"/>
              </a:ext>
            </a:extLst>
          </p:cNvPr>
          <p:cNvSpPr>
            <a:spLocks noGrp="1"/>
          </p:cNvSpPr>
          <p:nvPr>
            <p:ph idx="1"/>
          </p:nvPr>
        </p:nvSpPr>
        <p:spPr/>
        <p:txBody>
          <a:bodyPr/>
          <a:lstStyle/>
          <a:p>
            <a:pPr algn="just"/>
            <a:r>
              <a:rPr lang="en-US" dirty="0"/>
              <a:t>Narrative structure, also referred to as a storyline or plotline, describes the framework of how one tells a story. It's how a book is organized and how the plot is unveiled to the reader.</a:t>
            </a:r>
          </a:p>
          <a:p>
            <a:pPr algn="just"/>
            <a:r>
              <a:rPr lang="en-US" dirty="0"/>
              <a:t>Most stories revolve around a single question that represent the core of the story. Will Harry potter defeat Voldemort? Will Romeo and Juliet end up together? Will Frodo destroy the Ring?</a:t>
            </a:r>
          </a:p>
          <a:p>
            <a:pPr algn="just"/>
            <a:r>
              <a:rPr lang="en-US" dirty="0"/>
              <a:t>The series of events that follow in an attempt to answer this defining question is what creates your narrative structure.</a:t>
            </a:r>
          </a:p>
          <a:p>
            <a:pPr algn="just"/>
            <a:r>
              <a:rPr lang="en-US" dirty="0"/>
              <a:t>Various components work together to build a narrative structure, but it’s mostly centered around the development of your plot and your main character(s).</a:t>
            </a:r>
          </a:p>
          <a:p>
            <a:endParaRPr lang="en-US" dirty="0"/>
          </a:p>
        </p:txBody>
      </p:sp>
    </p:spTree>
    <p:extLst>
      <p:ext uri="{BB962C8B-B14F-4D97-AF65-F5344CB8AC3E}">
        <p14:creationId xmlns:p14="http://schemas.microsoft.com/office/powerpoint/2010/main" val="317880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1CD13-1E89-43BB-A414-DAB20A5A5EE5}"/>
              </a:ext>
            </a:extLst>
          </p:cNvPr>
          <p:cNvSpPr>
            <a:spLocks noGrp="1"/>
          </p:cNvSpPr>
          <p:nvPr>
            <p:ph type="title"/>
          </p:nvPr>
        </p:nvSpPr>
        <p:spPr/>
        <p:txBody>
          <a:bodyPr>
            <a:normAutofit/>
          </a:bodyPr>
          <a:lstStyle/>
          <a:p>
            <a:r>
              <a:rPr lang="en-US" b="1" dirty="0"/>
              <a:t>Types of Narrative Structure</a:t>
            </a:r>
            <a:endParaRPr lang="en-US" dirty="0"/>
          </a:p>
        </p:txBody>
      </p:sp>
      <p:sp>
        <p:nvSpPr>
          <p:cNvPr id="3" name="Content Placeholder 2">
            <a:extLst>
              <a:ext uri="{FF2B5EF4-FFF2-40B4-BE49-F238E27FC236}">
                <a16:creationId xmlns:a16="http://schemas.microsoft.com/office/drawing/2014/main" id="{80541587-FF17-4BED-81FC-1CBB7A40E4D2}"/>
              </a:ext>
            </a:extLst>
          </p:cNvPr>
          <p:cNvSpPr>
            <a:spLocks noGrp="1"/>
          </p:cNvSpPr>
          <p:nvPr>
            <p:ph idx="1"/>
          </p:nvPr>
        </p:nvSpPr>
        <p:spPr/>
        <p:txBody>
          <a:bodyPr>
            <a:normAutofit lnSpcReduction="10000"/>
          </a:bodyPr>
          <a:lstStyle/>
          <a:p>
            <a:pPr algn="just"/>
            <a:r>
              <a:rPr lang="en-US" b="1" dirty="0"/>
              <a:t>Linear/Chronological</a:t>
            </a:r>
            <a:r>
              <a:rPr lang="en-US" dirty="0"/>
              <a:t>: When the author tells a story in chronological order. This structure can include flashbacks, but the majority of the narrative is told in the order that it occurs. Most books tend to fall under this narrative structure.</a:t>
            </a:r>
          </a:p>
          <a:p>
            <a:pPr algn="just"/>
            <a:r>
              <a:rPr lang="en-US" b="1" dirty="0"/>
              <a:t>Nonlinear/Fractured</a:t>
            </a:r>
            <a:r>
              <a:rPr lang="en-US" dirty="0"/>
              <a:t>: A nonlinear structure tells the story out of chronological order, jumping disjointedly through the timeline. David Mitchell’s </a:t>
            </a:r>
            <a:r>
              <a:rPr lang="en-US" i="1" dirty="0"/>
              <a:t>Cloud Atlas </a:t>
            </a:r>
            <a:r>
              <a:rPr lang="en-US" dirty="0"/>
              <a:t>is an example of this narrative structure, as it switches between multiple characters at different points in time.</a:t>
            </a:r>
          </a:p>
          <a:p>
            <a:pPr algn="just"/>
            <a:r>
              <a:rPr lang="en-US" b="1" dirty="0"/>
              <a:t>Circular</a:t>
            </a:r>
            <a:r>
              <a:rPr lang="en-US" dirty="0"/>
              <a:t>: In a circular narrative, the story ends where it began. Although the starting and ending points are the same, the character(s) undergo a transformation, affected by the story's events. S.E. Hinton’s </a:t>
            </a:r>
            <a:r>
              <a:rPr lang="en-US" i="1" dirty="0"/>
              <a:t>The Outsiders </a:t>
            </a:r>
            <a:r>
              <a:rPr lang="en-US" dirty="0"/>
              <a:t>is an example of circular narrative structure.</a:t>
            </a:r>
          </a:p>
        </p:txBody>
      </p:sp>
    </p:spTree>
    <p:extLst>
      <p:ext uri="{BB962C8B-B14F-4D97-AF65-F5344CB8AC3E}">
        <p14:creationId xmlns:p14="http://schemas.microsoft.com/office/powerpoint/2010/main" val="364885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EE4D-0A73-4A54-8280-2570B6A778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6EE46C-C117-432D-A36E-671998C70337}"/>
              </a:ext>
            </a:extLst>
          </p:cNvPr>
          <p:cNvSpPr>
            <a:spLocks noGrp="1"/>
          </p:cNvSpPr>
          <p:nvPr>
            <p:ph idx="1"/>
          </p:nvPr>
        </p:nvSpPr>
        <p:spPr/>
        <p:txBody>
          <a:bodyPr/>
          <a:lstStyle/>
          <a:p>
            <a:pPr algn="just"/>
            <a:r>
              <a:rPr lang="en-US" b="1" dirty="0"/>
              <a:t>Parallel</a:t>
            </a:r>
            <a:r>
              <a:rPr lang="en-US" dirty="0"/>
              <a:t>: In parallel structure, the story follows multiple storylines, which are tied together through an event, character, or theme. F. Scott Fitzgerald’s </a:t>
            </a:r>
            <a:r>
              <a:rPr lang="en-US" i="1" dirty="0"/>
              <a:t>The Great Gatsby </a:t>
            </a:r>
            <a:r>
              <a:rPr lang="en-US" dirty="0"/>
              <a:t>or the movie </a:t>
            </a:r>
            <a:r>
              <a:rPr lang="en-US" i="1" dirty="0"/>
              <a:t>Finding Nemo </a:t>
            </a:r>
            <a:r>
              <a:rPr lang="en-US" dirty="0"/>
              <a:t>are both examples of this structure.</a:t>
            </a:r>
          </a:p>
          <a:p>
            <a:pPr algn="just"/>
            <a:r>
              <a:rPr lang="en-US" b="1" dirty="0"/>
              <a:t>Interactive</a:t>
            </a:r>
            <a:r>
              <a:rPr lang="en-US" dirty="0"/>
              <a:t>: The reader makes choices throughout the interactive narrative, leading to new options and alternate endings. These stories are most prominent as "choose your own adventure" books.</a:t>
            </a:r>
          </a:p>
        </p:txBody>
      </p:sp>
    </p:spTree>
    <p:extLst>
      <p:ext uri="{BB962C8B-B14F-4D97-AF65-F5344CB8AC3E}">
        <p14:creationId xmlns:p14="http://schemas.microsoft.com/office/powerpoint/2010/main" val="403494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789DE-448D-4A47-8DBE-1EF90F8F35CF}"/>
              </a:ext>
            </a:extLst>
          </p:cNvPr>
          <p:cNvSpPr>
            <a:spLocks noGrp="1"/>
          </p:cNvSpPr>
          <p:nvPr>
            <p:ph type="title"/>
          </p:nvPr>
        </p:nvSpPr>
        <p:spPr/>
        <p:txBody>
          <a:bodyPr>
            <a:normAutofit fontScale="90000"/>
          </a:bodyPr>
          <a:lstStyle/>
          <a:p>
            <a:r>
              <a:rPr lang="en-US" b="1" dirty="0"/>
              <a:t>Types of Narrative Arcs for Plot Development</a:t>
            </a:r>
            <a:endParaRPr lang="en-US" dirty="0"/>
          </a:p>
        </p:txBody>
      </p:sp>
      <p:sp>
        <p:nvSpPr>
          <p:cNvPr id="3" name="Content Placeholder 2">
            <a:extLst>
              <a:ext uri="{FF2B5EF4-FFF2-40B4-BE49-F238E27FC236}">
                <a16:creationId xmlns:a16="http://schemas.microsoft.com/office/drawing/2014/main" id="{ACD8AFFF-D877-43F3-A5D1-0D489592257C}"/>
              </a:ext>
            </a:extLst>
          </p:cNvPr>
          <p:cNvSpPr>
            <a:spLocks noGrp="1"/>
          </p:cNvSpPr>
          <p:nvPr>
            <p:ph idx="1"/>
          </p:nvPr>
        </p:nvSpPr>
        <p:spPr/>
        <p:txBody>
          <a:bodyPr>
            <a:normAutofit fontScale="92500" lnSpcReduction="20000"/>
          </a:bodyPr>
          <a:lstStyle/>
          <a:p>
            <a:pPr algn="just"/>
            <a:r>
              <a:rPr lang="en-US" dirty="0"/>
              <a:t>Regardless which narrative structure you choose, one of the biggest components to creating a great storyline or narrative structure is developing your plot. These are all the actions that will take place in the book, culminating in an interesting and satisfying ending.</a:t>
            </a:r>
          </a:p>
          <a:p>
            <a:pPr algn="just"/>
            <a:r>
              <a:rPr lang="en-US" dirty="0"/>
              <a:t>These structures are often considered “arcs” because of the way a story rises and falls, creating an arc shape. The most fundamental narrative arc includes the following five plot stages:</a:t>
            </a:r>
          </a:p>
          <a:p>
            <a:pPr algn="just"/>
            <a:r>
              <a:rPr lang="en-US" b="1" dirty="0"/>
              <a:t>Exposition</a:t>
            </a:r>
            <a:r>
              <a:rPr lang="en-US" dirty="0"/>
              <a:t>: This is your introduction, where you introduce the characters, establish the setting, and present the primary conflict.</a:t>
            </a:r>
          </a:p>
          <a:p>
            <a:pPr algn="just"/>
            <a:r>
              <a:rPr lang="en-US" b="1" dirty="0"/>
              <a:t>Rising action</a:t>
            </a:r>
            <a:r>
              <a:rPr lang="en-US" dirty="0"/>
              <a:t>: This second stage is where you introduce the primary conflict and set the story in motion. Each succeeding event should be more complicated than the previous, creating tension and excitement as the story builds.</a:t>
            </a:r>
          </a:p>
        </p:txBody>
      </p:sp>
    </p:spTree>
    <p:extLst>
      <p:ext uri="{BB962C8B-B14F-4D97-AF65-F5344CB8AC3E}">
        <p14:creationId xmlns:p14="http://schemas.microsoft.com/office/powerpoint/2010/main" val="288739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ABF82-5853-4B79-B9EA-C307770074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5FE6BC-E69C-4ED4-9C2D-2F4DE090AAAF}"/>
              </a:ext>
            </a:extLst>
          </p:cNvPr>
          <p:cNvSpPr>
            <a:spLocks noGrp="1"/>
          </p:cNvSpPr>
          <p:nvPr>
            <p:ph idx="1"/>
          </p:nvPr>
        </p:nvSpPr>
        <p:spPr/>
        <p:txBody>
          <a:bodyPr>
            <a:normAutofit fontScale="92500" lnSpcReduction="20000"/>
          </a:bodyPr>
          <a:lstStyle/>
          <a:p>
            <a:pPr algn="just"/>
            <a:r>
              <a:rPr lang="en-US" b="1" dirty="0"/>
              <a:t>Climax</a:t>
            </a:r>
            <a:r>
              <a:rPr lang="en-US" dirty="0"/>
              <a:t>: This is the turning point in the story—the point of the highest tension and conflict. This is the moment that should leave the reader wondering what’s next.</a:t>
            </a:r>
          </a:p>
          <a:p>
            <a:pPr algn="just"/>
            <a:r>
              <a:rPr lang="en-US" b="1" dirty="0"/>
              <a:t>Falling action</a:t>
            </a:r>
            <a:r>
              <a:rPr lang="en-US" dirty="0"/>
              <a:t>: In this stage, the story begins to calm down and work toward a satisfying ending. Loose ends are tied up, explanations are revealed, and the reader learns more about how the conflict is resolved.</a:t>
            </a:r>
          </a:p>
          <a:p>
            <a:pPr algn="just"/>
            <a:r>
              <a:rPr lang="en-US" b="1" dirty="0"/>
              <a:t>Resolution</a:t>
            </a:r>
            <a:r>
              <a:rPr lang="en-US" dirty="0"/>
              <a:t>: The main conflict gets resolved and the story ends.</a:t>
            </a:r>
          </a:p>
          <a:p>
            <a:pPr algn="just"/>
            <a:r>
              <a:rPr lang="en-US" dirty="0"/>
              <a:t>This narrative arc is the most basic framework for developing a book’s plot. Although you can vary it slightly, your story should follow this basic structure.</a:t>
            </a:r>
          </a:p>
          <a:p>
            <a:pPr algn="just"/>
            <a:r>
              <a:rPr lang="en-US" dirty="0"/>
              <a:t>However, more comprehensive frameworks exist if you need extra help developing a plot.</a:t>
            </a:r>
          </a:p>
          <a:p>
            <a:pPr algn="just"/>
            <a:r>
              <a:rPr lang="en-US" dirty="0"/>
              <a:t>The 3 Act, 8 Sequence structure is used by both authors and screenwriters alike to develop an engaging storyline.</a:t>
            </a:r>
          </a:p>
        </p:txBody>
      </p:sp>
    </p:spTree>
    <p:extLst>
      <p:ext uri="{BB962C8B-B14F-4D97-AF65-F5344CB8AC3E}">
        <p14:creationId xmlns:p14="http://schemas.microsoft.com/office/powerpoint/2010/main" val="2763365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80730-5E5B-44B8-888A-0C3AF17975AE}"/>
              </a:ext>
            </a:extLst>
          </p:cNvPr>
          <p:cNvSpPr>
            <a:spLocks noGrp="1"/>
          </p:cNvSpPr>
          <p:nvPr>
            <p:ph type="title"/>
          </p:nvPr>
        </p:nvSpPr>
        <p:spPr/>
        <p:txBody>
          <a:bodyPr/>
          <a:lstStyle/>
          <a:p>
            <a:r>
              <a:rPr lang="en-US" u="sng" dirty="0"/>
              <a:t>Act 1 – The Beginning</a:t>
            </a:r>
            <a:endParaRPr lang="en-US" dirty="0"/>
          </a:p>
        </p:txBody>
      </p:sp>
      <p:sp>
        <p:nvSpPr>
          <p:cNvPr id="3" name="Content Placeholder 2">
            <a:extLst>
              <a:ext uri="{FF2B5EF4-FFF2-40B4-BE49-F238E27FC236}">
                <a16:creationId xmlns:a16="http://schemas.microsoft.com/office/drawing/2014/main" id="{C1FA52AF-CE3C-4B85-9676-2A65C5509950}"/>
              </a:ext>
            </a:extLst>
          </p:cNvPr>
          <p:cNvSpPr>
            <a:spLocks noGrp="1"/>
          </p:cNvSpPr>
          <p:nvPr>
            <p:ph idx="1"/>
          </p:nvPr>
        </p:nvSpPr>
        <p:spPr/>
        <p:txBody>
          <a:bodyPr/>
          <a:lstStyle/>
          <a:p>
            <a:pPr algn="just"/>
            <a:r>
              <a:rPr lang="en-US" b="1" dirty="0"/>
              <a:t>Sequence 1 – Status Quo and Inciting Incident: </a:t>
            </a:r>
            <a:r>
              <a:rPr lang="en-US" dirty="0"/>
              <a:t>Established the main character in his/her normal life, ending with a point that sets the story into motion.</a:t>
            </a:r>
          </a:p>
          <a:p>
            <a:pPr algn="just"/>
            <a:r>
              <a:rPr lang="en-US" b="1" dirty="0"/>
              <a:t>Sequence 2 – Predicament and Lock-In: </a:t>
            </a:r>
            <a:r>
              <a:rPr lang="en-US" dirty="0"/>
              <a:t>Sets up the central conflict of the story and the main character accepts the call to action.</a:t>
            </a:r>
          </a:p>
          <a:p>
            <a:pPr marL="0" indent="0">
              <a:buNone/>
            </a:pPr>
            <a:endParaRPr lang="en-US" dirty="0"/>
          </a:p>
        </p:txBody>
      </p:sp>
    </p:spTree>
    <p:extLst>
      <p:ext uri="{BB962C8B-B14F-4D97-AF65-F5344CB8AC3E}">
        <p14:creationId xmlns:p14="http://schemas.microsoft.com/office/powerpoint/2010/main" val="1835929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F567-31DE-40A9-A7FC-7CD72E07D40A}"/>
              </a:ext>
            </a:extLst>
          </p:cNvPr>
          <p:cNvSpPr>
            <a:spLocks noGrp="1"/>
          </p:cNvSpPr>
          <p:nvPr>
            <p:ph type="title"/>
          </p:nvPr>
        </p:nvSpPr>
        <p:spPr/>
        <p:txBody>
          <a:bodyPr/>
          <a:lstStyle/>
          <a:p>
            <a:r>
              <a:rPr lang="en-US" u="sng" dirty="0"/>
              <a:t>Act 2 – The Middle</a:t>
            </a:r>
            <a:endParaRPr lang="en-US" dirty="0"/>
          </a:p>
        </p:txBody>
      </p:sp>
      <p:sp>
        <p:nvSpPr>
          <p:cNvPr id="3" name="Content Placeholder 2">
            <a:extLst>
              <a:ext uri="{FF2B5EF4-FFF2-40B4-BE49-F238E27FC236}">
                <a16:creationId xmlns:a16="http://schemas.microsoft.com/office/drawing/2014/main" id="{72E05D51-4F54-417D-9E27-13E44C64CA7E}"/>
              </a:ext>
            </a:extLst>
          </p:cNvPr>
          <p:cNvSpPr>
            <a:spLocks noGrp="1"/>
          </p:cNvSpPr>
          <p:nvPr>
            <p:ph idx="1"/>
          </p:nvPr>
        </p:nvSpPr>
        <p:spPr/>
        <p:txBody>
          <a:bodyPr/>
          <a:lstStyle/>
          <a:p>
            <a:pPr algn="just"/>
            <a:r>
              <a:rPr lang="en-US" b="1" dirty="0"/>
              <a:t>Sequence 3 – First Obstacle: </a:t>
            </a:r>
            <a:r>
              <a:rPr lang="en-US" dirty="0"/>
              <a:t>The character faces the first obstacles toward reaching their goal, building the tension and putting them at a point of no return.</a:t>
            </a:r>
          </a:p>
          <a:p>
            <a:pPr algn="just"/>
            <a:r>
              <a:rPr lang="en-US" b="1" dirty="0"/>
              <a:t>Sequence 4 – Midpoint: </a:t>
            </a:r>
            <a:r>
              <a:rPr lang="en-US" dirty="0"/>
              <a:t>A decisive moment where the main character faces the central conflict in some way, usually realizing something that changes him/her.</a:t>
            </a:r>
          </a:p>
          <a:p>
            <a:pPr algn="just"/>
            <a:r>
              <a:rPr lang="en-US" b="1" dirty="0"/>
              <a:t>Sequence 5 – Rising Action: </a:t>
            </a:r>
            <a:r>
              <a:rPr lang="en-US" dirty="0"/>
              <a:t>Continue to raise the stakes for your main character, usually with a subplot of some sort that builds up to the main conflict.</a:t>
            </a:r>
          </a:p>
          <a:p>
            <a:pPr algn="just"/>
            <a:r>
              <a:rPr lang="en-US" b="1" dirty="0"/>
              <a:t>Sequence 6 –Biggest Obstacle: </a:t>
            </a:r>
            <a:r>
              <a:rPr lang="en-US" dirty="0"/>
              <a:t>The main conflict or the highest point of tension in your story. This should be the most difficult moment for your character, so make it count.</a:t>
            </a:r>
          </a:p>
        </p:txBody>
      </p:sp>
    </p:spTree>
    <p:extLst>
      <p:ext uri="{BB962C8B-B14F-4D97-AF65-F5344CB8AC3E}">
        <p14:creationId xmlns:p14="http://schemas.microsoft.com/office/powerpoint/2010/main" val="1523209334"/>
      </p:ext>
    </p:extLst>
  </p:cSld>
  <p:clrMapOvr>
    <a:masterClrMapping/>
  </p:clrMapOvr>
</p:sld>
</file>

<file path=ppt/theme/theme1.xml><?xml version="1.0" encoding="utf-8"?>
<a:theme xmlns:a="http://schemas.openxmlformats.org/drawingml/2006/main" name="Atla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TM16401371[[fn=Atlas]]</Template>
  <TotalTime>187</TotalTime>
  <Words>1207</Words>
  <Application>Microsoft Office PowerPoint</Application>
  <PresentationFormat>Widescreen</PresentationFormat>
  <Paragraphs>70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 Light</vt:lpstr>
      <vt:lpstr>Rockwell</vt:lpstr>
      <vt:lpstr>Wingdings</vt:lpstr>
      <vt:lpstr>Atlas</vt:lpstr>
      <vt:lpstr>Chapter – 6 Fundamentals of Story Narrative</vt:lpstr>
      <vt:lpstr>How to Structure a Story: The Fundamentals of Narrative  </vt:lpstr>
      <vt:lpstr>What is Narrative Structure?</vt:lpstr>
      <vt:lpstr>Types of Narrative Structure</vt:lpstr>
      <vt:lpstr>PowerPoint Presentation</vt:lpstr>
      <vt:lpstr>Types of Narrative Arcs for Plot Development</vt:lpstr>
      <vt:lpstr>PowerPoint Presentation</vt:lpstr>
      <vt:lpstr>Act 1 – The Beginning</vt:lpstr>
      <vt:lpstr>Act 2 – The Middle</vt:lpstr>
      <vt:lpstr>Act 3 – The End</vt:lpstr>
      <vt:lpstr>Elements of Storytelling</vt:lpstr>
      <vt:lpstr>1. Plot</vt:lpstr>
      <vt:lpstr>2. Character</vt:lpstr>
      <vt:lpstr>3. Theme</vt:lpstr>
      <vt:lpstr>4. Dialogue</vt:lpstr>
      <vt:lpstr>5. Melody</vt:lpstr>
      <vt:lpstr>6. Decor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Sadia Mustafa</dc:creator>
  <cp:lastModifiedBy>Sadia Mustafa</cp:lastModifiedBy>
  <cp:revision>12</cp:revision>
  <dcterms:created xsi:type="dcterms:W3CDTF">2022-02-21T15:15:27Z</dcterms:created>
  <dcterms:modified xsi:type="dcterms:W3CDTF">2022-02-21T18:23:08Z</dcterms:modified>
</cp:coreProperties>
</file>