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4" r:id="rId8"/>
  </p:sldIdLst>
  <p:sldSz cx="12192000" cy="6858000"/>
  <p:notesSz cx="6858000" cy="9144000"/>
  <p:embeddedFontLst>
    <p:embeddedFont>
      <p:font typeface="Calibri" pitchFamily="34" charset="0"/>
      <p:regular r:id="rId10"/>
      <p:bold r:id="rId11"/>
      <p:italic r:id="rId12"/>
      <p:boldItalic r:id="rId13"/>
    </p:embeddedFont>
    <p:embeddedFont>
      <p:font typeface="Trebuchet MS" pitchFamily="34" charset="0"/>
      <p:regular r:id="rId14"/>
      <p:bold r:id="rId15"/>
      <p:italic r:id="rId16"/>
      <p:boldItalic r:id="rId17"/>
    </p:embeddedFont>
    <p:embeddedFont>
      <p:font typeface="Algerian" pitchFamily="8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E47HOqrOMKjEdYS1qD1yz3o6Q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48571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1"/>
          <p:cNvGrpSpPr/>
          <p:nvPr/>
        </p:nvGrpSpPr>
        <p:grpSpPr>
          <a:xfrm>
            <a:off x="0" y="-8467"/>
            <a:ext cx="12192000" cy="6866467"/>
            <a:chOff x="0" y="-8467"/>
            <a:chExt cx="12192000" cy="6866467"/>
          </a:xfrm>
        </p:grpSpPr>
        <p:cxnSp>
          <p:nvCxnSpPr>
            <p:cNvPr id="24" name="Google Shape;24;p1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1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1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1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1"/>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1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1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1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1"/>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1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6" name="Google Shape;36;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1"/>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21"/>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2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2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23"/>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2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5"/>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6"/>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47" name="Google Shape;47;p1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8" name="Google Shape;4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8" name="Google Shape;58;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17"/>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7" name="Google Shape;77;p18"/>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18"/>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9" name="Google Shape;79;p18"/>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6" name="Google Shape;86;p1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7" name="Google Shape;87;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0"/>
          <p:cNvGrpSpPr/>
          <p:nvPr/>
        </p:nvGrpSpPr>
        <p:grpSpPr>
          <a:xfrm>
            <a:off x="0" y="-8467"/>
            <a:ext cx="12192000" cy="6866467"/>
            <a:chOff x="0" y="-8467"/>
            <a:chExt cx="12192000" cy="6866467"/>
          </a:xfrm>
        </p:grpSpPr>
        <p:cxnSp>
          <p:nvCxnSpPr>
            <p:cNvPr id="7" name="Google Shape;7;p1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0"/>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0"/>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965915" y="1558344"/>
            <a:ext cx="8308088" cy="2492492"/>
          </a:xfrm>
          <a:prstGeom prst="rect">
            <a:avLst/>
          </a:prstGeom>
          <a:noFill/>
          <a:ln>
            <a:noFill/>
          </a:ln>
        </p:spPr>
        <p:txBody>
          <a:bodyPr spcFirstLastPara="1" wrap="square" lIns="91425" tIns="45700" rIns="91425" bIns="45700" anchor="b" anchorCtr="0">
            <a:normAutofit/>
          </a:bodyPr>
          <a:lstStyle/>
          <a:p>
            <a:pPr marL="0" lvl="0" indent="0" algn="r" rtl="0">
              <a:lnSpc>
                <a:spcPct val="100000"/>
              </a:lnSpc>
              <a:spcBef>
                <a:spcPts val="0"/>
              </a:spcBef>
              <a:spcAft>
                <a:spcPts val="0"/>
              </a:spcAft>
              <a:buClr>
                <a:schemeClr val="accent1"/>
              </a:buClr>
              <a:buSzPts val="11000"/>
              <a:buFont typeface="Trebuchet MS"/>
              <a:buNone/>
            </a:pPr>
            <a:r>
              <a:rPr lang="en-US" sz="11000"/>
              <a:t>WELCOME</a:t>
            </a:r>
            <a:endParaRPr sz="11000"/>
          </a:p>
        </p:txBody>
      </p:sp>
      <p:sp>
        <p:nvSpPr>
          <p:cNvPr id="144" name="Google Shape;144;p1"/>
          <p:cNvSpPr txBox="1">
            <a:spLocks noGrp="1"/>
          </p:cNvSpPr>
          <p:nvPr>
            <p:ph type="subTitle" idx="1"/>
          </p:nvPr>
        </p:nvSpPr>
        <p:spPr>
          <a:xfrm>
            <a:off x="0" y="4050833"/>
            <a:ext cx="9787944" cy="109689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080"/>
              <a:buNone/>
            </a:pPr>
            <a:r>
              <a:rPr lang="en-US" sz="2600" b="1">
                <a:latin typeface="Arial Rounded"/>
                <a:ea typeface="Arial Rounded"/>
                <a:cs typeface="Arial Rounded"/>
                <a:sym typeface="Arial Rounded"/>
              </a:rPr>
              <a:t>Course Title: Basic Functional English</a:t>
            </a:r>
            <a:endParaRPr/>
          </a:p>
          <a:p>
            <a:pPr marL="0" lvl="0" indent="0" algn="r" rtl="0">
              <a:lnSpc>
                <a:spcPct val="100000"/>
              </a:lnSpc>
              <a:spcBef>
                <a:spcPts val="1000"/>
              </a:spcBef>
              <a:spcAft>
                <a:spcPts val="0"/>
              </a:spcAft>
              <a:buSzPts val="2080"/>
              <a:buNone/>
            </a:pPr>
            <a:r>
              <a:rPr lang="en-US" sz="2600" b="1">
                <a:latin typeface="Arial Rounded"/>
                <a:ea typeface="Arial Rounded"/>
                <a:cs typeface="Arial Rounded"/>
                <a:sym typeface="Arial Rounded"/>
              </a:rPr>
              <a:t>Course Code: ENG101</a:t>
            </a:r>
            <a:endParaRPr sz="2600" b="1">
              <a:latin typeface="Arial Rounded"/>
              <a:ea typeface="Arial Rounded"/>
              <a:cs typeface="Arial Rounded"/>
              <a:sym typeface="Arial Rounded"/>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708337" y="1119389"/>
            <a:ext cx="6284891" cy="489397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2"/>
              </a:buClr>
              <a:buSzPts val="3959"/>
              <a:buFont typeface="Trebuchet MS"/>
              <a:buNone/>
            </a:pPr>
            <a:r>
              <a:rPr lang="en-US" sz="3959" dirty="0" err="1" smtClean="0">
                <a:solidFill>
                  <a:schemeClr val="accent2"/>
                </a:solidFill>
              </a:rPr>
              <a:t>Nahida</a:t>
            </a:r>
            <a:r>
              <a:rPr lang="en-US" sz="3959" dirty="0" smtClean="0">
                <a:solidFill>
                  <a:schemeClr val="accent2"/>
                </a:solidFill>
              </a:rPr>
              <a:t> </a:t>
            </a:r>
            <a:r>
              <a:rPr lang="en-US" sz="3959" dirty="0" err="1" smtClean="0">
                <a:solidFill>
                  <a:schemeClr val="accent2"/>
                </a:solidFill>
              </a:rPr>
              <a:t>Akter</a:t>
            </a:r>
            <a:r>
              <a:rPr lang="en-US" sz="3959" dirty="0" smtClean="0">
                <a:solidFill>
                  <a:schemeClr val="accent2"/>
                </a:solidFill>
              </a:rPr>
              <a:t> Poly</a:t>
            </a:r>
            <a:r>
              <a:rPr lang="en-US" sz="3240" dirty="0">
                <a:solidFill>
                  <a:schemeClr val="accent2"/>
                </a:solidFill>
              </a:rPr>
              <a:t/>
            </a:r>
            <a:br>
              <a:rPr lang="en-US" sz="3240" dirty="0">
                <a:solidFill>
                  <a:schemeClr val="accent2"/>
                </a:solidFill>
              </a:rPr>
            </a:br>
            <a:r>
              <a:rPr lang="en-US" sz="3240" dirty="0">
                <a:solidFill>
                  <a:schemeClr val="accent2"/>
                </a:solidFill>
              </a:rPr>
              <a:t/>
            </a:r>
            <a:br>
              <a:rPr lang="en-US" sz="3240" dirty="0">
                <a:solidFill>
                  <a:schemeClr val="accent2"/>
                </a:solidFill>
              </a:rPr>
            </a:br>
            <a:r>
              <a:rPr lang="en-US" sz="2790" dirty="0">
                <a:solidFill>
                  <a:schemeClr val="accent2"/>
                </a:solidFill>
              </a:rPr>
              <a:t>Lecturer,</a:t>
            </a:r>
            <a:br>
              <a:rPr lang="en-US" sz="2790" dirty="0">
                <a:solidFill>
                  <a:schemeClr val="accent2"/>
                </a:solidFill>
              </a:rPr>
            </a:br>
            <a:r>
              <a:rPr lang="en-US" sz="2790" dirty="0">
                <a:solidFill>
                  <a:schemeClr val="accent2"/>
                </a:solidFill>
              </a:rPr>
              <a:t>Department of English,</a:t>
            </a:r>
            <a:br>
              <a:rPr lang="en-US" sz="2790" dirty="0">
                <a:solidFill>
                  <a:schemeClr val="accent2"/>
                </a:solidFill>
              </a:rPr>
            </a:br>
            <a:r>
              <a:rPr lang="en-US" sz="2790" dirty="0">
                <a:solidFill>
                  <a:schemeClr val="accent2"/>
                </a:solidFill>
              </a:rPr>
              <a:t>Daffodil International </a:t>
            </a:r>
            <a:r>
              <a:rPr lang="en-US" sz="2790" dirty="0" smtClean="0">
                <a:solidFill>
                  <a:schemeClr val="accent2"/>
                </a:solidFill>
              </a:rPr>
              <a:t>University</a:t>
            </a:r>
            <a:r>
              <a:rPr lang="en-US" sz="3240" dirty="0">
                <a:solidFill>
                  <a:schemeClr val="accent2"/>
                </a:solidFill>
              </a:rPr>
              <a:t/>
            </a:r>
            <a:br>
              <a:rPr lang="en-US" sz="3240" dirty="0">
                <a:solidFill>
                  <a:schemeClr val="accent2"/>
                </a:solidFill>
              </a:rPr>
            </a:br>
            <a:endParaRPr sz="2520" dirty="0">
              <a:solidFill>
                <a:schemeClr val="accent2"/>
              </a:solidFill>
            </a:endParaRPr>
          </a:p>
        </p:txBody>
      </p:sp>
      <p:pic>
        <p:nvPicPr>
          <p:cNvPr id="150" name="Google Shape;150;p2"/>
          <p:cNvPicPr preferRelativeResize="0"/>
          <p:nvPr/>
        </p:nvPicPr>
        <p:blipFill rotWithShape="1">
          <a:blip r:embed="rId3">
            <a:alphaModFix/>
          </a:blip>
          <a:srcRect/>
          <a:stretch/>
        </p:blipFill>
        <p:spPr>
          <a:xfrm>
            <a:off x="6795740" y="667554"/>
            <a:ext cx="2803324" cy="53458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677334" y="5405907"/>
            <a:ext cx="8596667" cy="56673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2"/>
              </a:buClr>
              <a:buSzPts val="3200"/>
              <a:buFont typeface="Arial Rounded"/>
              <a:buNone/>
            </a:pPr>
            <a:r>
              <a:rPr lang="en-US" sz="3200" b="1">
                <a:solidFill>
                  <a:schemeClr val="accent2"/>
                </a:solidFill>
                <a:latin typeface="Arial Rounded"/>
                <a:ea typeface="Arial Rounded"/>
                <a:cs typeface="Arial Rounded"/>
                <a:sym typeface="Arial Rounded"/>
              </a:rPr>
              <a:t>What do you think of this statement?</a:t>
            </a:r>
            <a:endParaRPr sz="3200">
              <a:solidFill>
                <a:schemeClr val="accent2"/>
              </a:solidFill>
            </a:endParaRPr>
          </a:p>
        </p:txBody>
      </p:sp>
      <p:pic>
        <p:nvPicPr>
          <p:cNvPr id="156" name="Google Shape;156;p3" descr="Language_Travel_Quotes-03.jpg"/>
          <p:cNvPicPr preferRelativeResize="0">
            <a:picLocks noGrp="1"/>
          </p:cNvPicPr>
          <p:nvPr>
            <p:ph type="pic" idx="2"/>
          </p:nvPr>
        </p:nvPicPr>
        <p:blipFill rotWithShape="1">
          <a:blip r:embed="rId3">
            <a:alphaModFix/>
          </a:blip>
          <a:srcRect t="7198" b="7198"/>
          <a:stretch/>
        </p:blipFill>
        <p:spPr>
          <a:xfrm>
            <a:off x="677333" y="1189149"/>
            <a:ext cx="8596668" cy="38457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4" descr="27778312_1.gif"/>
          <p:cNvPicPr preferRelativeResize="0"/>
          <p:nvPr/>
        </p:nvPicPr>
        <p:blipFill rotWithShape="1">
          <a:blip r:embed="rId3">
            <a:alphaModFix/>
          </a:blip>
          <a:srcRect/>
          <a:stretch/>
        </p:blipFill>
        <p:spPr>
          <a:xfrm>
            <a:off x="1080752" y="537693"/>
            <a:ext cx="7162800" cy="55668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Trebuchet MS"/>
              <a:buNone/>
            </a:pPr>
            <a:r>
              <a:rPr lang="en-US" sz="4400"/>
              <a:t>What is Functional English?</a:t>
            </a:r>
            <a:endParaRPr sz="4400"/>
          </a:p>
        </p:txBody>
      </p:sp>
      <p:pic>
        <p:nvPicPr>
          <p:cNvPr id="167" name="Google Shape;167;p5" descr="CSjttnUXIAAFQyl.png"/>
          <p:cNvPicPr preferRelativeResize="0"/>
          <p:nvPr/>
        </p:nvPicPr>
        <p:blipFill rotWithShape="1">
          <a:blip r:embed="rId3">
            <a:alphaModFix/>
          </a:blip>
          <a:srcRect/>
          <a:stretch/>
        </p:blipFill>
        <p:spPr>
          <a:xfrm>
            <a:off x="1828800" y="2286000"/>
            <a:ext cx="5029199" cy="4038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677335" y="769036"/>
            <a:ext cx="8596668" cy="1826581"/>
          </a:xfrm>
          <a:prstGeom prst="rect">
            <a:avLst/>
          </a:prstGeom>
          <a:gradFill>
            <a:gsLst>
              <a:gs pos="0">
                <a:srgbClr val="D2E4BB"/>
              </a:gs>
              <a:gs pos="88000">
                <a:srgbClr val="9FC95F"/>
              </a:gs>
              <a:gs pos="100000">
                <a:srgbClr val="9FC95F"/>
              </a:gs>
            </a:gsLst>
            <a:lin ang="5400000" scaled="0"/>
          </a:gradFill>
          <a:ln w="12700" cap="rnd" cmpd="sng">
            <a:solidFill>
              <a:schemeClr val="accent1"/>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5400"/>
              <a:buFont typeface="Algerian"/>
              <a:buNone/>
            </a:pPr>
            <a:r>
              <a:rPr lang="en-US" sz="5400">
                <a:solidFill>
                  <a:schemeClr val="dk1"/>
                </a:solidFill>
                <a:latin typeface="Algerian"/>
                <a:ea typeface="Algerian"/>
                <a:cs typeface="Algerian"/>
                <a:sym typeface="Algerian"/>
              </a:rPr>
              <a:t>Functional English</a:t>
            </a:r>
            <a:endParaRPr sz="5400">
              <a:solidFill>
                <a:schemeClr val="dk1"/>
              </a:solidFill>
              <a:latin typeface="Algerian"/>
              <a:ea typeface="Algerian"/>
              <a:cs typeface="Algerian"/>
              <a:sym typeface="Algerian"/>
            </a:endParaRPr>
          </a:p>
        </p:txBody>
      </p:sp>
      <p:sp>
        <p:nvSpPr>
          <p:cNvPr id="173" name="Google Shape;173;p6"/>
          <p:cNvSpPr txBox="1">
            <a:spLocks noGrp="1"/>
          </p:cNvSpPr>
          <p:nvPr>
            <p:ph type="body" idx="1"/>
          </p:nvPr>
        </p:nvSpPr>
        <p:spPr>
          <a:xfrm>
            <a:off x="677335" y="2897747"/>
            <a:ext cx="8596668" cy="283335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240"/>
              <a:buNone/>
            </a:pPr>
            <a:r>
              <a:rPr lang="en-US" sz="2800" dirty="0">
                <a:solidFill>
                  <a:schemeClr val="dk1"/>
                </a:solidFill>
                <a:latin typeface="Calibri"/>
                <a:ea typeface="Calibri"/>
                <a:cs typeface="Calibri"/>
                <a:sym typeface="Calibri"/>
              </a:rPr>
              <a:t>Functional English is about the usage of English in our day-to-day life. It is often offered as a foundation course, as a good command of English is often required for academic studies and career progression. Functional English equips students with the necessary knowledge, skills and understanding to use and apply English in everyday life.</a:t>
            </a:r>
            <a:endParaRPr sz="28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2" y="0"/>
            <a:ext cx="12192000" cy="1403795"/>
          </a:xfrm>
          <a:prstGeom prst="rect">
            <a:avLst/>
          </a:prstGeom>
          <a:solidFill>
            <a:srgbClr val="00B0F0"/>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6600"/>
              <a:buFont typeface="Trebuchet MS"/>
              <a:buNone/>
            </a:pPr>
            <a:r>
              <a:rPr lang="en-US" sz="8000" dirty="0" smtClean="0">
                <a:solidFill>
                  <a:schemeClr val="dk1"/>
                </a:solidFill>
              </a:rPr>
              <a:t>           Thank You</a:t>
            </a:r>
            <a:endParaRPr sz="8000" dirty="0">
              <a:solidFill>
                <a:schemeClr val="dk1"/>
              </a:solidFill>
            </a:endParaRPr>
          </a:p>
        </p:txBody>
      </p:sp>
      <p:sp>
        <p:nvSpPr>
          <p:cNvPr id="193" name="Google Shape;193;p9"/>
          <p:cNvSpPr txBox="1">
            <a:spLocks noGrp="1"/>
          </p:cNvSpPr>
          <p:nvPr>
            <p:ph type="body" idx="1"/>
          </p:nvPr>
        </p:nvSpPr>
        <p:spPr>
          <a:xfrm>
            <a:off x="8912179" y="0"/>
            <a:ext cx="3268155" cy="6858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endParaRPr/>
          </a:p>
        </p:txBody>
      </p:sp>
      <p:pic>
        <p:nvPicPr>
          <p:cNvPr id="194" name="Google Shape;194;p9"/>
          <p:cNvPicPr preferRelativeResize="0"/>
          <p:nvPr/>
        </p:nvPicPr>
        <p:blipFill rotWithShape="1">
          <a:blip r:embed="rId3">
            <a:alphaModFix/>
          </a:blip>
          <a:srcRect/>
          <a:stretch/>
        </p:blipFill>
        <p:spPr>
          <a:xfrm>
            <a:off x="0" y="1403796"/>
            <a:ext cx="12180334" cy="54542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Words>
  <Application>Microsoft Office PowerPoint</Application>
  <PresentationFormat>Custom</PresentationFormat>
  <Paragraphs>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Trebuchet MS</vt:lpstr>
      <vt:lpstr>Noto Sans Symbols</vt:lpstr>
      <vt:lpstr>Arial Rounded</vt:lpstr>
      <vt:lpstr>Algerian</vt:lpstr>
      <vt:lpstr>Facet</vt:lpstr>
      <vt:lpstr>WELCOME</vt:lpstr>
      <vt:lpstr>Nahida Akter Poly  Lecturer, Department of English, Daffodil International University </vt:lpstr>
      <vt:lpstr>What do you think of this statement?</vt:lpstr>
      <vt:lpstr>PowerPoint Presentation</vt:lpstr>
      <vt:lpstr>What is Functional English?</vt:lpstr>
      <vt:lpstr>Functional English</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Shaila</dc:creator>
  <cp:lastModifiedBy>Windows User</cp:lastModifiedBy>
  <cp:revision>1</cp:revision>
  <dcterms:created xsi:type="dcterms:W3CDTF">2020-01-10T12:51:47Z</dcterms:created>
  <dcterms:modified xsi:type="dcterms:W3CDTF">2021-05-22T15:47:42Z</dcterms:modified>
</cp:coreProperties>
</file>