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2/8/2020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.britishcouncil.org/english-grammar-reference/nouns" TargetMode="Externa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3909-A5E0-234C-B529-4D3433AA0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Use of</a:t>
            </a:r>
            <a:br>
              <a:rPr lang="en-GB"/>
            </a:br>
            <a:r>
              <a:rPr lang="en-GB"/>
              <a:t>Articles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154A7-385F-0842-A828-068F91DD53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8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C1C6-4F05-394C-A49A-769146D36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1B96CEA-955C-DA45-B598-9A3B69637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484632"/>
            <a:ext cx="10058400" cy="5687568"/>
          </a:xfrm>
        </p:spPr>
      </p:pic>
    </p:spTree>
    <p:extLst>
      <p:ext uri="{BB962C8B-B14F-4D97-AF65-F5344CB8AC3E}">
        <p14:creationId xmlns:p14="http://schemas.microsoft.com/office/powerpoint/2010/main" val="3032573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4E5FA-0008-FE46-B723-19BC9328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E7CDC73-6507-1A43-A438-5CC7F1DEDC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484632"/>
            <a:ext cx="10058400" cy="5687568"/>
          </a:xfrm>
        </p:spPr>
      </p:pic>
    </p:spTree>
    <p:extLst>
      <p:ext uri="{BB962C8B-B14F-4D97-AF65-F5344CB8AC3E}">
        <p14:creationId xmlns:p14="http://schemas.microsoft.com/office/powerpoint/2010/main" val="1510260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9394-0262-4C47-B39C-E4267B08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Before superlatives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7B70-A058-4749-B24F-188948DBE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He is the richest man of this country. </a:t>
            </a:r>
          </a:p>
          <a:p>
            <a:r>
              <a:rPr lang="en-GB"/>
              <a:t>She is one of the most beautiful girls I have ever seen.</a:t>
            </a:r>
          </a:p>
          <a:p>
            <a:r>
              <a:rPr lang="en-GB"/>
              <a:t>He used to be the best singer of their class.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26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7DFFD-0697-1843-BCE2-85DB3300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Before ordinal numbers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07648-62C2-2444-A93B-82FA475F4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The last chapter is very important. </a:t>
            </a:r>
          </a:p>
          <a:p>
            <a:pPr marL="0" indent="0">
              <a:buNone/>
            </a:pPr>
            <a:r>
              <a:rPr lang="en-GB"/>
              <a:t>This is the 21</a:t>
            </a:r>
            <a:r>
              <a:rPr lang="en-GB" baseline="30000"/>
              <a:t>st</a:t>
            </a:r>
            <a:r>
              <a:rPr lang="en-GB"/>
              <a:t> century.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15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6026-AF86-2443-98D5-63881DEB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With collective nouns 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A859D-2687-FC40-9BD2-689D8D76E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7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5710-2C9D-9744-A799-DFFFE17B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definite article - the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7AE61-BC06-204F-B21F-5BD7077F6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0" i="0">
                <a:effectLst/>
                <a:latin typeface="british_council"/>
              </a:rPr>
              <a:t>We use the definite article in front of a </a:t>
            </a:r>
            <a:r>
              <a:rPr lang="en-GB" sz="3200" b="1" i="0" strike="noStrike">
                <a:effectLst/>
                <a:latin typeface="british_council-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noun</a:t>
            </a:r>
            <a:r>
              <a:rPr lang="en-GB" sz="3200" b="0" i="0">
                <a:effectLst/>
                <a:latin typeface="british_council"/>
              </a:rPr>
              <a:t> when we believe the </a:t>
            </a:r>
            <a:r>
              <a:rPr lang="en-GB" sz="3200" b="1" i="0">
                <a:effectLst/>
                <a:latin typeface="british_council"/>
              </a:rPr>
              <a:t>listener/reader knows </a:t>
            </a:r>
            <a:r>
              <a:rPr lang="en-GB" sz="3200" b="0" i="0">
                <a:effectLst/>
                <a:latin typeface="british_council"/>
              </a:rPr>
              <a:t>exactly what we are referring to.</a:t>
            </a:r>
          </a:p>
          <a:p>
            <a:endParaRPr lang="en-GB" sz="3200" b="0" i="0">
              <a:effectLst/>
              <a:latin typeface="british_council"/>
            </a:endParaRPr>
          </a:p>
          <a:p>
            <a:pPr lvl="7"/>
            <a:r>
              <a:rPr lang="en-GB" sz="2800"/>
              <a:t>The sun</a:t>
            </a:r>
          </a:p>
          <a:p>
            <a:pPr lvl="7"/>
            <a:r>
              <a:rPr lang="en-GB" sz="2800"/>
              <a:t>The moon</a:t>
            </a:r>
          </a:p>
          <a:p>
            <a:pPr lvl="7"/>
            <a:r>
              <a:rPr lang="en-GB" sz="2800"/>
              <a:t>The holy Quran</a:t>
            </a:r>
          </a:p>
          <a:p>
            <a:pPr lvl="7"/>
            <a:r>
              <a:rPr lang="en-GB" sz="2800"/>
              <a:t>The Bible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68713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926F-4CFA-9544-8035-CCC9F3DB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16A88B7-BD2A-614B-929E-BB313400EB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116" y="484632"/>
            <a:ext cx="11675767" cy="5245163"/>
          </a:xfrm>
        </p:spPr>
      </p:pic>
    </p:spTree>
    <p:extLst>
      <p:ext uri="{BB962C8B-B14F-4D97-AF65-F5344CB8AC3E}">
        <p14:creationId xmlns:p14="http://schemas.microsoft.com/office/powerpoint/2010/main" val="165754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4A9E5-A6AE-254D-A922-7A5D3D19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Geographical use of definite article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05852-66DB-F64D-8F6A-B6CE80183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050792"/>
          </a:xfrm>
        </p:spPr>
        <p:txBody>
          <a:bodyPr>
            <a:normAutofit/>
          </a:bodyPr>
          <a:lstStyle/>
          <a:p>
            <a:r>
              <a:rPr lang="en-GB" sz="4000" b="0" i="0">
                <a:effectLst/>
                <a:latin typeface="AkkuratPro"/>
              </a:rPr>
              <a:t>Typically, the article </a:t>
            </a:r>
            <a:r>
              <a:rPr lang="en-GB" sz="4000" b="1" i="0">
                <a:effectLst/>
                <a:latin typeface="AkkuratPro"/>
              </a:rPr>
              <a:t>the</a:t>
            </a:r>
            <a:r>
              <a:rPr lang="en-GB" sz="4000" b="0" i="0">
                <a:effectLst/>
                <a:latin typeface="AkkuratPro"/>
              </a:rPr>
              <a:t> is not used before the names of countries and territories.</a:t>
            </a:r>
          </a:p>
          <a:p>
            <a:endParaRPr lang="en-GB" sz="2800">
              <a:latin typeface="AkkuratPro"/>
            </a:endParaRPr>
          </a:p>
          <a:p>
            <a:pPr lvl="6"/>
            <a:endParaRPr lang="en-GB" sz="2400">
              <a:latin typeface="AkkuratPro"/>
            </a:endParaRPr>
          </a:p>
          <a:p>
            <a:pPr lvl="6"/>
            <a:r>
              <a:rPr lang="en-GB" sz="2400">
                <a:solidFill>
                  <a:schemeClr val="accent1"/>
                </a:solidFill>
              </a:rPr>
              <a:t>The Bangladesh is a riverine country. </a:t>
            </a:r>
          </a:p>
          <a:p>
            <a:pPr lvl="6"/>
            <a:r>
              <a:rPr lang="en-GB" sz="2400"/>
              <a:t>Bangladesh is a riverine country.    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3647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EAA0-5273-7C48-99A0-9CD3E88C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BC45C-DCEE-E842-921F-928988F5B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0">
                <a:solidFill>
                  <a:srgbClr val="3B3E4D"/>
                </a:solidFill>
                <a:effectLst/>
                <a:latin typeface="AkkuratPro"/>
              </a:rPr>
              <a:t>However, </a:t>
            </a:r>
            <a:r>
              <a:rPr lang="en-GB" sz="3200" b="1">
                <a:solidFill>
                  <a:srgbClr val="3B3E4D"/>
                </a:solidFill>
                <a:effectLst/>
                <a:latin typeface="AkkuratPro"/>
              </a:rPr>
              <a:t>the</a:t>
            </a:r>
            <a:r>
              <a:rPr lang="en-GB" sz="3200" b="0">
                <a:solidFill>
                  <a:srgbClr val="3B3E4D"/>
                </a:solidFill>
                <a:effectLst/>
                <a:latin typeface="AkkuratPro"/>
              </a:rPr>
              <a:t> </a:t>
            </a:r>
            <a:r>
              <a:rPr lang="en-GB" sz="3200" b="0" i="1">
                <a:solidFill>
                  <a:srgbClr val="3B3E4D"/>
                </a:solidFill>
                <a:effectLst/>
                <a:latin typeface="AkkuratPro"/>
              </a:rPr>
              <a:t>is</a:t>
            </a:r>
            <a:r>
              <a:rPr lang="en-GB" sz="3200" b="0">
                <a:solidFill>
                  <a:srgbClr val="3B3E4D"/>
                </a:solidFill>
                <a:effectLst/>
                <a:latin typeface="AkkuratPro"/>
              </a:rPr>
              <a:t> used before countries whose names are plural in form:</a:t>
            </a:r>
          </a:p>
          <a:p>
            <a:endParaRPr lang="en-GB" sz="3200" b="0">
              <a:solidFill>
                <a:srgbClr val="3B3E4D"/>
              </a:solidFill>
              <a:effectLst/>
              <a:latin typeface="AkkuratPro"/>
            </a:endParaRPr>
          </a:p>
          <a:p>
            <a:pPr lvl="2"/>
            <a:r>
              <a:rPr lang="en-GB" sz="2400" b="0">
                <a:solidFill>
                  <a:schemeClr val="accent1"/>
                </a:solidFill>
                <a:effectLst/>
                <a:latin typeface="AkkuratPro"/>
              </a:rPr>
              <a:t>Have you ever been to Netherlands ?</a:t>
            </a:r>
          </a:p>
          <a:p>
            <a:pPr lvl="2"/>
            <a:r>
              <a:rPr lang="en-GB" sz="2400" b="0">
                <a:solidFill>
                  <a:srgbClr val="3B3E4D"/>
                </a:solidFill>
                <a:effectLst/>
                <a:latin typeface="AkkuratPro"/>
              </a:rPr>
              <a:t>Have you ever been to the Netherlands 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FB92-EC39-204D-A069-A621A735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55207-0FDD-6647-8574-2A2343A5D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>
                <a:solidFill>
                  <a:srgbClr val="3B3E4D"/>
                </a:solidFill>
                <a:effectLst/>
                <a:latin typeface="AkkuratPro"/>
              </a:rPr>
              <a:t>The</a:t>
            </a:r>
            <a:r>
              <a:rPr lang="en-GB" sz="3200" b="0">
                <a:solidFill>
                  <a:srgbClr val="3B3E4D"/>
                </a:solidFill>
                <a:effectLst/>
                <a:latin typeface="AkkuratPro"/>
              </a:rPr>
              <a:t> is also used with countries whose names include the words </a:t>
            </a:r>
            <a:r>
              <a:rPr lang="en-GB" sz="3200" b="1">
                <a:solidFill>
                  <a:srgbClr val="3B3E4D"/>
                </a:solidFill>
                <a:effectLst/>
                <a:latin typeface="AkkuratPro"/>
              </a:rPr>
              <a:t>states, kingdom,</a:t>
            </a:r>
            <a:r>
              <a:rPr lang="en-GB" sz="3200" b="0">
                <a:solidFill>
                  <a:srgbClr val="3B3E4D"/>
                </a:solidFill>
                <a:effectLst/>
                <a:latin typeface="AkkuratPro"/>
              </a:rPr>
              <a:t> or </a:t>
            </a:r>
            <a:r>
              <a:rPr lang="en-GB" sz="3200" b="1">
                <a:solidFill>
                  <a:srgbClr val="3B3E4D"/>
                </a:solidFill>
                <a:effectLst/>
                <a:latin typeface="AkkuratPro"/>
              </a:rPr>
              <a:t>republic</a:t>
            </a:r>
            <a:r>
              <a:rPr lang="en-GB" sz="3200" b="0">
                <a:solidFill>
                  <a:srgbClr val="3B3E4D"/>
                </a:solidFill>
                <a:effectLst/>
                <a:latin typeface="AkkuratPro"/>
              </a:rPr>
              <a:t>:</a:t>
            </a:r>
          </a:p>
          <a:p>
            <a:endParaRPr lang="en-GB" sz="3200" b="0">
              <a:solidFill>
                <a:srgbClr val="3B3E4D"/>
              </a:solidFill>
              <a:effectLst/>
              <a:latin typeface="AkkuratPro"/>
            </a:endParaRPr>
          </a:p>
          <a:p>
            <a:pPr lvl="2"/>
            <a:r>
              <a:rPr lang="en-GB" sz="2400" b="0">
                <a:solidFill>
                  <a:schemeClr val="accent1"/>
                </a:solidFill>
                <a:effectLst/>
                <a:latin typeface="AkkuratPro"/>
              </a:rPr>
              <a:t>My sister lives in United States.</a:t>
            </a:r>
          </a:p>
          <a:p>
            <a:pPr lvl="2"/>
            <a:r>
              <a:rPr lang="en-GB" sz="2400" b="0">
                <a:solidFill>
                  <a:srgbClr val="3B3E4D"/>
                </a:solidFill>
                <a:effectLst/>
                <a:latin typeface="AkkuratPro"/>
              </a:rPr>
              <a:t>My sister lives in the United States 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2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729C-E506-F84A-BA4C-934AEFA0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4AEE694-2AF7-3446-9511-199E3B3344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484632"/>
            <a:ext cx="10058399" cy="5687568"/>
          </a:xfrm>
        </p:spPr>
      </p:pic>
    </p:spTree>
    <p:extLst>
      <p:ext uri="{BB962C8B-B14F-4D97-AF65-F5344CB8AC3E}">
        <p14:creationId xmlns:p14="http://schemas.microsoft.com/office/powerpoint/2010/main" val="322839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D5F5-AC8B-F64C-A6F4-030CDE1F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AE0FB6B-5351-A547-928F-0E32033A7B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484632"/>
            <a:ext cx="10058400" cy="5687568"/>
          </a:xfrm>
        </p:spPr>
      </p:pic>
    </p:spTree>
    <p:extLst>
      <p:ext uri="{BB962C8B-B14F-4D97-AF65-F5344CB8AC3E}">
        <p14:creationId xmlns:p14="http://schemas.microsoft.com/office/powerpoint/2010/main" val="2754200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3D72-7BB9-B74C-BA94-0DAAF30D2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41386C1-10C1-344E-9A5A-60ABACCA41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484632"/>
            <a:ext cx="10058400" cy="5687568"/>
          </a:xfrm>
        </p:spPr>
      </p:pic>
    </p:spTree>
    <p:extLst>
      <p:ext uri="{BB962C8B-B14F-4D97-AF65-F5344CB8AC3E}">
        <p14:creationId xmlns:p14="http://schemas.microsoft.com/office/powerpoint/2010/main" val="1594294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Wood Type</vt:lpstr>
      <vt:lpstr>Use of Articles </vt:lpstr>
      <vt:lpstr>The definite article - the </vt:lpstr>
      <vt:lpstr>PowerPoint Presentation</vt:lpstr>
      <vt:lpstr>Geographical use of definite article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Before superlatives </vt:lpstr>
      <vt:lpstr>Before ordinal numbers </vt:lpstr>
      <vt:lpstr>With collective nouns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Articles </dc:title>
  <dc:creator>Unknown User</dc:creator>
  <cp:lastModifiedBy>Unknown User</cp:lastModifiedBy>
  <cp:revision>6</cp:revision>
  <dcterms:created xsi:type="dcterms:W3CDTF">2020-02-08T14:11:33Z</dcterms:created>
  <dcterms:modified xsi:type="dcterms:W3CDTF">2020-02-08T16:22:57Z</dcterms:modified>
</cp:coreProperties>
</file>