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6"/>
  </p:handoutMasterIdLst>
  <p:sldIdLst>
    <p:sldId id="256" r:id="rId2"/>
    <p:sldId id="269" r:id="rId3"/>
    <p:sldId id="270" r:id="rId4"/>
    <p:sldId id="292" r:id="rId5"/>
    <p:sldId id="265" r:id="rId6"/>
    <p:sldId id="257" r:id="rId7"/>
    <p:sldId id="282" r:id="rId8"/>
    <p:sldId id="258" r:id="rId9"/>
    <p:sldId id="283" r:id="rId10"/>
    <p:sldId id="268" r:id="rId11"/>
    <p:sldId id="284" r:id="rId12"/>
    <p:sldId id="271" r:id="rId13"/>
    <p:sldId id="285" r:id="rId14"/>
    <p:sldId id="272" r:id="rId15"/>
    <p:sldId id="286" r:id="rId16"/>
    <p:sldId id="273" r:id="rId17"/>
    <p:sldId id="274" r:id="rId18"/>
    <p:sldId id="259" r:id="rId19"/>
    <p:sldId id="287" r:id="rId20"/>
    <p:sldId id="275" r:id="rId21"/>
    <p:sldId id="288" r:id="rId22"/>
    <p:sldId id="281" r:id="rId23"/>
    <p:sldId id="261" r:id="rId24"/>
    <p:sldId id="279" r:id="rId25"/>
    <p:sldId id="280" r:id="rId26"/>
    <p:sldId id="263" r:id="rId27"/>
    <p:sldId id="278" r:id="rId28"/>
    <p:sldId id="264" r:id="rId29"/>
    <p:sldId id="293" r:id="rId30"/>
    <p:sldId id="302" r:id="rId31"/>
    <p:sldId id="290" r:id="rId32"/>
    <p:sldId id="291" r:id="rId33"/>
    <p:sldId id="294" r:id="rId34"/>
    <p:sldId id="295" r:id="rId35"/>
    <p:sldId id="296" r:id="rId36"/>
    <p:sldId id="297" r:id="rId37"/>
    <p:sldId id="298" r:id="rId38"/>
    <p:sldId id="299" r:id="rId39"/>
    <p:sldId id="300" r:id="rId40"/>
    <p:sldId id="289" r:id="rId41"/>
    <p:sldId id="301" r:id="rId42"/>
    <p:sldId id="303" r:id="rId43"/>
    <p:sldId id="304" r:id="rId44"/>
    <p:sldId id="305" r:id="rId4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20" y="-6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A4A92BC-8EA7-40DD-BC4D-C604F4F7D786}" type="datetimeFigureOut">
              <a:rPr lang="en-US" smtClean="0"/>
              <a:pPr/>
              <a:t>11/16/2015</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00D33D3-6B77-4714-BF19-D3A636C5057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ostogirharun@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Bangladesh adolescent reproductive health strategy 2006</a:t>
            </a:r>
            <a:endParaRPr lang="en-US" sz="3600" dirty="0"/>
          </a:p>
        </p:txBody>
      </p:sp>
      <p:sp>
        <p:nvSpPr>
          <p:cNvPr id="4" name="Subtitle 2"/>
          <p:cNvSpPr txBox="1">
            <a:spLocks noGrp="1"/>
          </p:cNvSpPr>
          <p:nvPr>
            <p:ph type="subTitle" idx="1"/>
          </p:nvPr>
        </p:nvSpPr>
        <p:spPr bwMode="auto">
          <a:prstGeom prst="rect">
            <a:avLst/>
          </a:prstGeom>
          <a:noFill/>
          <a:ln w="9525">
            <a:noFill/>
            <a:miter lim="800000"/>
            <a:headEnd/>
            <a:tailEnd/>
          </a:ln>
        </p:spPr>
        <p:txBody>
          <a:bodyPr>
            <a:normAutofit/>
          </a:bodyPr>
          <a:lstStyle/>
          <a:p>
            <a:pPr fontAlgn="auto">
              <a:spcBef>
                <a:spcPct val="20000"/>
              </a:spcBef>
              <a:spcAft>
                <a:spcPts val="0"/>
              </a:spcAft>
              <a:buFont typeface="Arial" charset="0"/>
              <a:buNone/>
              <a:defRPr/>
            </a:pPr>
            <a:endParaRPr lang="en-US" sz="2000" dirty="0">
              <a:solidFill>
                <a:schemeClr val="tx1">
                  <a:tint val="75000"/>
                </a:schemeClr>
              </a:solidFill>
              <a:latin typeface="+mn-lt"/>
            </a:endParaRPr>
          </a:p>
          <a:p>
            <a:pPr algn="l" fontAlgn="auto">
              <a:spcBef>
                <a:spcPct val="20000"/>
              </a:spcBef>
              <a:spcAft>
                <a:spcPts val="0"/>
              </a:spcAft>
              <a:buFont typeface="Arial" charset="0"/>
              <a:buNone/>
              <a:defRPr/>
            </a:pPr>
            <a:r>
              <a:rPr lang="en-US" sz="1600" dirty="0">
                <a:solidFill>
                  <a:schemeClr val="tx1">
                    <a:tint val="75000"/>
                  </a:schemeClr>
                </a:solidFill>
                <a:latin typeface="+mn-lt"/>
              </a:rPr>
              <a:t>Dostogir Harun</a:t>
            </a:r>
          </a:p>
          <a:p>
            <a:pPr algn="l" fontAlgn="auto">
              <a:spcBef>
                <a:spcPct val="20000"/>
              </a:spcBef>
              <a:spcAft>
                <a:spcPts val="0"/>
              </a:spcAft>
              <a:buFont typeface="Arial" charset="0"/>
              <a:buNone/>
              <a:defRPr/>
            </a:pPr>
            <a:r>
              <a:rPr lang="en-US" sz="1600" dirty="0">
                <a:solidFill>
                  <a:schemeClr val="tx1">
                    <a:tint val="75000"/>
                  </a:schemeClr>
                </a:solidFill>
                <a:latin typeface="+mn-lt"/>
              </a:rPr>
              <a:t>Email: </a:t>
            </a:r>
            <a:r>
              <a:rPr lang="en-US" sz="1600" dirty="0">
                <a:solidFill>
                  <a:schemeClr val="tx1">
                    <a:tint val="75000"/>
                  </a:schemeClr>
                </a:solidFill>
                <a:latin typeface="+mn-lt"/>
                <a:hlinkClick r:id="rId2"/>
              </a:rPr>
              <a:t>dostogirharun@gmail.com</a:t>
            </a:r>
            <a:endParaRPr lang="en-US" sz="1600" dirty="0">
              <a:solidFill>
                <a:schemeClr val="tx1">
                  <a:tint val="75000"/>
                </a:schemeClr>
              </a:solidFill>
              <a:latin typeface="+mn-lt"/>
            </a:endParaRPr>
          </a:p>
          <a:p>
            <a:pPr algn="l" fontAlgn="auto">
              <a:spcBef>
                <a:spcPct val="20000"/>
              </a:spcBef>
              <a:spcAft>
                <a:spcPts val="0"/>
              </a:spcAft>
              <a:buFont typeface="Arial" charset="0"/>
              <a:buNone/>
              <a:defRPr/>
            </a:pPr>
            <a:r>
              <a:rPr lang="en-US" sz="1600" dirty="0">
                <a:solidFill>
                  <a:schemeClr val="tx1">
                    <a:tint val="75000"/>
                  </a:schemeClr>
                </a:solidFill>
                <a:latin typeface="+mn-lt"/>
              </a:rPr>
              <a:t>Cell: 01556 636 545</a:t>
            </a:r>
          </a:p>
          <a:p>
            <a:pPr algn="ctr" fontAlgn="auto">
              <a:spcBef>
                <a:spcPct val="20000"/>
              </a:spcBef>
              <a:spcAft>
                <a:spcPts val="0"/>
              </a:spcAft>
              <a:buFont typeface="Arial" charset="0"/>
              <a:buNone/>
              <a:defRPr/>
            </a:pPr>
            <a:endParaRPr lang="en-US" sz="3200" dirty="0">
              <a:solidFill>
                <a:schemeClr val="tx1">
                  <a:tint val="75000"/>
                </a:schemeClr>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381000"/>
          </a:xfrm>
        </p:spPr>
        <p:txBody>
          <a:bodyPr>
            <a:noAutofit/>
          </a:bodyPr>
          <a:lstStyle/>
          <a:p>
            <a:r>
              <a:rPr lang="en-US" sz="3200" dirty="0" smtClean="0"/>
              <a:t>Nutrition</a:t>
            </a:r>
            <a:endParaRPr lang="en-US" sz="3200" dirty="0"/>
          </a:p>
        </p:txBody>
      </p:sp>
      <p:sp>
        <p:nvSpPr>
          <p:cNvPr id="3" name="Content Placeholder 2"/>
          <p:cNvSpPr>
            <a:spLocks noGrp="1"/>
          </p:cNvSpPr>
          <p:nvPr>
            <p:ph idx="1"/>
          </p:nvPr>
        </p:nvSpPr>
        <p:spPr>
          <a:xfrm>
            <a:off x="152400" y="1219200"/>
            <a:ext cx="8839200" cy="5257800"/>
          </a:xfrm>
        </p:spPr>
        <p:txBody>
          <a:bodyPr>
            <a:noAutofit/>
          </a:bodyPr>
          <a:lstStyle/>
          <a:p>
            <a:r>
              <a:rPr lang="en-US" sz="2400" dirty="0" smtClean="0"/>
              <a:t>The nutritional status of adolescents in BD is terrible. It is related to  nutrition during adolescence is mainly the consequence of interaction of socio-economic and environmental factors</a:t>
            </a:r>
          </a:p>
          <a:p>
            <a:pPr>
              <a:buNone/>
            </a:pPr>
            <a:endParaRPr lang="en-US" sz="2400" dirty="0" smtClean="0"/>
          </a:p>
          <a:p>
            <a:r>
              <a:rPr lang="en-US" sz="2400" dirty="0" smtClean="0"/>
              <a:t> In a study conducted among students up to class X, girls were found to have better nutritional index than boys</a:t>
            </a:r>
          </a:p>
          <a:p>
            <a:pPr>
              <a:buNone/>
            </a:pPr>
            <a:endParaRPr lang="en-US" sz="2400" dirty="0" smtClean="0"/>
          </a:p>
          <a:p>
            <a:pPr>
              <a:buNone/>
            </a:pPr>
            <a:endParaRPr lang="en-US" sz="1000" dirty="0" smtClean="0"/>
          </a:p>
          <a:p>
            <a:r>
              <a:rPr lang="en-US" sz="2400" dirty="0" smtClean="0"/>
              <a:t>In rural areas, early and repeated childbearing further compromise the nutritional status of girls that  contribute to higher maternal mortality rate and greater incidence of LBW babies in rural areas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4983163"/>
          </a:xfrm>
        </p:spPr>
        <p:txBody>
          <a:bodyPr>
            <a:normAutofit/>
          </a:bodyPr>
          <a:lstStyle/>
          <a:p>
            <a:r>
              <a:rPr lang="en-US" sz="2400" dirty="0" smtClean="0"/>
              <a:t>The nutritional status of adolescents in Bangladesh is deplorable. It has consequence socio-economic status and environmental factors</a:t>
            </a:r>
          </a:p>
          <a:p>
            <a:pPr>
              <a:buNone/>
            </a:pPr>
            <a:endParaRPr lang="en-US" sz="2400" dirty="0" smtClean="0"/>
          </a:p>
          <a:p>
            <a:pPr>
              <a:buNone/>
            </a:pPr>
            <a:endParaRPr lang="en-US" sz="900" dirty="0" smtClean="0"/>
          </a:p>
          <a:p>
            <a:r>
              <a:rPr lang="en-US" sz="2400" dirty="0" smtClean="0"/>
              <a:t>Lack of proper knowledge, incorrect food habits, inability to fulfill additional dietary needs during pregnancy are the major causes which lead to this state</a:t>
            </a:r>
          </a:p>
          <a:p>
            <a:pPr>
              <a:buNone/>
            </a:pPr>
            <a:endParaRPr lang="en-US" sz="2400" dirty="0" smtClean="0"/>
          </a:p>
          <a:p>
            <a:endParaRPr lang="en-US" sz="900" dirty="0" smtClean="0"/>
          </a:p>
          <a:p>
            <a:r>
              <a:rPr lang="en-US" sz="2400" dirty="0" smtClean="0"/>
              <a:t>In rural areas, early and repeated childbearing further compromise the nutritional status of girls which contribute to higher maternal mortality rate &amp; greater incidence of  LBW babies in the rural areas</a:t>
            </a:r>
            <a:endParaRPr lang="en-US" sz="2400" dirty="0"/>
          </a:p>
        </p:txBody>
      </p:sp>
      <p:sp>
        <p:nvSpPr>
          <p:cNvPr id="4" name="Title 1"/>
          <p:cNvSpPr>
            <a:spLocks noGrp="1"/>
          </p:cNvSpPr>
          <p:nvPr>
            <p:ph type="title"/>
          </p:nvPr>
        </p:nvSpPr>
        <p:spPr>
          <a:xfrm>
            <a:off x="457200" y="274638"/>
            <a:ext cx="8229600" cy="411162"/>
          </a:xfrm>
        </p:spPr>
        <p:txBody>
          <a:bodyPr>
            <a:noAutofit/>
          </a:bodyPr>
          <a:lstStyle/>
          <a:p>
            <a:r>
              <a:rPr lang="en-US" sz="3200" dirty="0" smtClean="0"/>
              <a:t>Nutrition</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3200" dirty="0" smtClean="0"/>
              <a:t>Education and employment</a:t>
            </a:r>
            <a:endParaRPr lang="en-US" sz="3200" dirty="0"/>
          </a:p>
        </p:txBody>
      </p:sp>
      <p:sp>
        <p:nvSpPr>
          <p:cNvPr id="3" name="Content Placeholder 2"/>
          <p:cNvSpPr>
            <a:spLocks noGrp="1"/>
          </p:cNvSpPr>
          <p:nvPr>
            <p:ph idx="1"/>
          </p:nvPr>
        </p:nvSpPr>
        <p:spPr>
          <a:xfrm>
            <a:off x="381000" y="1143000"/>
            <a:ext cx="8610600" cy="5486400"/>
          </a:xfrm>
        </p:spPr>
        <p:txBody>
          <a:bodyPr>
            <a:normAutofit/>
          </a:bodyPr>
          <a:lstStyle/>
          <a:p>
            <a:r>
              <a:rPr lang="en-US" sz="2400" dirty="0" smtClean="0"/>
              <a:t>Both education and employment have  positively impact on ARH</a:t>
            </a:r>
          </a:p>
          <a:p>
            <a:pPr>
              <a:buNone/>
            </a:pPr>
            <a:endParaRPr lang="en-US" sz="2400" dirty="0" smtClean="0"/>
          </a:p>
          <a:p>
            <a:pPr>
              <a:buNone/>
            </a:pPr>
            <a:endParaRPr lang="en-US" sz="800" dirty="0" smtClean="0"/>
          </a:p>
          <a:p>
            <a:r>
              <a:rPr lang="en-US" sz="2400" dirty="0" smtClean="0"/>
              <a:t>Opportunity for acquiring knowledge and information, accessing services and practicing positive behaviors improve ARH </a:t>
            </a:r>
          </a:p>
          <a:p>
            <a:pPr>
              <a:buNone/>
            </a:pPr>
            <a:endParaRPr lang="en-US" sz="2400" dirty="0" smtClean="0"/>
          </a:p>
          <a:p>
            <a:pPr>
              <a:buNone/>
            </a:pPr>
            <a:endParaRPr lang="en-US" sz="1050" dirty="0" smtClean="0"/>
          </a:p>
          <a:p>
            <a:r>
              <a:rPr lang="en-US" sz="2400" dirty="0" smtClean="0"/>
              <a:t>Bangladesh has significantly increase in enrolling young people in the secondary school </a:t>
            </a:r>
            <a:r>
              <a:rPr lang="en-US" sz="1600" dirty="0" smtClean="0"/>
              <a:t>(88% of girls aged 15-19 years are now enrolled in schools)</a:t>
            </a:r>
            <a:endParaRPr lang="en-US" sz="1800" dirty="0" smtClean="0"/>
          </a:p>
          <a:p>
            <a:pPr>
              <a:buNone/>
            </a:pPr>
            <a:endParaRPr lang="en-US" sz="2400" dirty="0" smtClean="0"/>
          </a:p>
          <a:p>
            <a:pPr>
              <a:buNone/>
            </a:pPr>
            <a:endParaRPr lang="en-US" sz="900" dirty="0" smtClean="0"/>
          </a:p>
          <a:p>
            <a:r>
              <a:rPr lang="en-US" sz="2400" b="1" dirty="0" smtClean="0"/>
              <a:t>18% </a:t>
            </a:r>
            <a:r>
              <a:rPr lang="en-US" sz="2400" dirty="0" smtClean="0"/>
              <a:t>of 10-14 year and 57% of 15-19 year old adolescents are employed</a:t>
            </a:r>
          </a:p>
          <a:p>
            <a:pPr>
              <a:buNone/>
            </a:pPr>
            <a:endParaRPr lang="en-US" sz="1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10600" cy="4830763"/>
          </a:xfrm>
        </p:spPr>
        <p:txBody>
          <a:bodyPr>
            <a:normAutofit/>
          </a:bodyPr>
          <a:lstStyle/>
          <a:p>
            <a:pPr algn="just"/>
            <a:r>
              <a:rPr lang="en-US" sz="2400" dirty="0" smtClean="0"/>
              <a:t>In spite of these recent achievements, dropout rates continue to be high, especially among girls, many of whom discontinue in order to get married</a:t>
            </a:r>
          </a:p>
          <a:p>
            <a:pPr>
              <a:buNone/>
            </a:pPr>
            <a:endParaRPr lang="en-US" sz="2400" dirty="0" smtClean="0"/>
          </a:p>
          <a:p>
            <a:pPr>
              <a:buNone/>
            </a:pPr>
            <a:endParaRPr lang="en-US" sz="1100" dirty="0" smtClean="0"/>
          </a:p>
          <a:p>
            <a:pPr algn="just"/>
            <a:r>
              <a:rPr lang="en-US" sz="2400" dirty="0" smtClean="0"/>
              <a:t>Long working hours, adverse work environment, lack of adequate access to basic facilities put adolescents at health risks and risks of sexual abuse</a:t>
            </a:r>
          </a:p>
          <a:p>
            <a:pPr>
              <a:buNone/>
            </a:pPr>
            <a:endParaRPr lang="en-US" sz="2400" dirty="0" smtClean="0"/>
          </a:p>
          <a:p>
            <a:pPr>
              <a:buNone/>
            </a:pPr>
            <a:endParaRPr lang="en-US" sz="1100" dirty="0" smtClean="0"/>
          </a:p>
          <a:p>
            <a:pPr algn="just"/>
            <a:r>
              <a:rPr lang="en-US" sz="2400" dirty="0" smtClean="0"/>
              <a:t>A large number of adolescents also work as domestic helps. Physical and sexual abuse is not uncommon among those employed as domestic helps</a:t>
            </a:r>
          </a:p>
          <a:p>
            <a:endParaRPr lang="en-US" dirty="0"/>
          </a:p>
        </p:txBody>
      </p:sp>
      <p:sp>
        <p:nvSpPr>
          <p:cNvPr id="4" name="Title 1"/>
          <p:cNvSpPr>
            <a:spLocks noGrp="1"/>
          </p:cNvSpPr>
          <p:nvPr>
            <p:ph type="title"/>
          </p:nvPr>
        </p:nvSpPr>
        <p:spPr>
          <a:xfrm>
            <a:off x="457200" y="274638"/>
            <a:ext cx="8229600" cy="639762"/>
          </a:xfrm>
        </p:spPr>
        <p:txBody>
          <a:bodyPr>
            <a:noAutofit/>
          </a:bodyPr>
          <a:lstStyle/>
          <a:p>
            <a:r>
              <a:rPr lang="en-US" sz="3200" dirty="0" smtClean="0"/>
              <a:t>Education and employment</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noAutofit/>
          </a:bodyPr>
          <a:lstStyle/>
          <a:p>
            <a:r>
              <a:rPr lang="en-US" sz="3200" dirty="0" smtClean="0"/>
              <a:t>Violence, exploitation and abuse</a:t>
            </a:r>
            <a:endParaRPr lang="en-US" sz="3200" dirty="0"/>
          </a:p>
        </p:txBody>
      </p:sp>
      <p:sp>
        <p:nvSpPr>
          <p:cNvPr id="3" name="Content Placeholder 2"/>
          <p:cNvSpPr>
            <a:spLocks noGrp="1"/>
          </p:cNvSpPr>
          <p:nvPr>
            <p:ph idx="1"/>
          </p:nvPr>
        </p:nvSpPr>
        <p:spPr>
          <a:xfrm>
            <a:off x="304800" y="1295400"/>
            <a:ext cx="8382000" cy="5181600"/>
          </a:xfrm>
        </p:spPr>
        <p:txBody>
          <a:bodyPr>
            <a:normAutofit/>
          </a:bodyPr>
          <a:lstStyle/>
          <a:p>
            <a:r>
              <a:rPr lang="en-US" sz="2400" dirty="0" smtClean="0"/>
              <a:t>Violence against adolescents takes many forms-physical, sexual and psychological</a:t>
            </a:r>
          </a:p>
          <a:p>
            <a:pPr>
              <a:buNone/>
            </a:pPr>
            <a:endParaRPr lang="en-US" sz="2400" dirty="0" smtClean="0"/>
          </a:p>
          <a:p>
            <a:pPr>
              <a:buNone/>
            </a:pPr>
            <a:endParaRPr lang="en-US" sz="1050" dirty="0" smtClean="0"/>
          </a:p>
          <a:p>
            <a:pPr algn="just"/>
            <a:r>
              <a:rPr lang="en-US" sz="2400" dirty="0" smtClean="0"/>
              <a:t>Adolescents are exposed to all common forms of violence e.g. dowry related violence, marital rape, sexual harassment and intimidation at work, trafficking, forced prostitution, acid throwing, rape etc </a:t>
            </a:r>
          </a:p>
          <a:p>
            <a:pPr algn="just">
              <a:buNone/>
            </a:pPr>
            <a:endParaRPr lang="en-US" sz="2400" dirty="0" smtClean="0"/>
          </a:p>
          <a:p>
            <a:pPr>
              <a:buNone/>
            </a:pPr>
            <a:endParaRPr lang="en-US" sz="1050" dirty="0" smtClean="0"/>
          </a:p>
          <a:p>
            <a:pPr algn="just"/>
            <a:r>
              <a:rPr lang="en-US" sz="2400" dirty="0" smtClean="0"/>
              <a:t>UNICEF data showed that the mean age for sexual abuse was 11.6 years, and most rape cases took place among very young girls, including children</a:t>
            </a:r>
          </a:p>
          <a:p>
            <a:pPr>
              <a:buNone/>
            </a:pPr>
            <a:endParaRPr lang="en-US" sz="1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86800" cy="4754563"/>
          </a:xfrm>
        </p:spPr>
        <p:txBody>
          <a:bodyPr>
            <a:normAutofit/>
          </a:bodyPr>
          <a:lstStyle/>
          <a:p>
            <a:r>
              <a:rPr lang="en-US" sz="2400" dirty="0" smtClean="0"/>
              <a:t>About a quarter of child domestic workers were sexually abused</a:t>
            </a:r>
          </a:p>
          <a:p>
            <a:pPr>
              <a:buNone/>
            </a:pPr>
            <a:r>
              <a:rPr lang="en-US" sz="2400" dirty="0" smtClean="0"/>
              <a:t> </a:t>
            </a:r>
          </a:p>
          <a:p>
            <a:pPr>
              <a:buNone/>
            </a:pPr>
            <a:endParaRPr lang="en-US" sz="1050" dirty="0" smtClean="0"/>
          </a:p>
          <a:p>
            <a:r>
              <a:rPr lang="en-US" sz="2400" dirty="0" smtClean="0"/>
              <a:t>Most acid survivors are under 18 years of old girls</a:t>
            </a:r>
          </a:p>
          <a:p>
            <a:endParaRPr lang="en-US" sz="2400" dirty="0" smtClean="0"/>
          </a:p>
          <a:p>
            <a:pPr>
              <a:buNone/>
            </a:pPr>
            <a:endParaRPr lang="en-US" sz="1050" dirty="0" smtClean="0"/>
          </a:p>
          <a:p>
            <a:pPr algn="just"/>
            <a:r>
              <a:rPr lang="en-US" sz="2400" dirty="0" smtClean="0"/>
              <a:t>Trafficking women, most of whom are in their teens, across the border to neighboring countries has become a regular affair</a:t>
            </a:r>
          </a:p>
          <a:p>
            <a:pPr algn="just">
              <a:buNone/>
            </a:pPr>
            <a:endParaRPr lang="en-US" sz="2400" dirty="0" smtClean="0"/>
          </a:p>
          <a:p>
            <a:pPr>
              <a:buNone/>
            </a:pPr>
            <a:endParaRPr lang="en-US" sz="1050" dirty="0" smtClean="0"/>
          </a:p>
          <a:p>
            <a:r>
              <a:rPr lang="en-US" sz="2400" dirty="0" smtClean="0"/>
              <a:t> sexual abuse of boys is much less talked about but it also happen</a:t>
            </a:r>
          </a:p>
          <a:p>
            <a:endParaRPr lang="en-US" dirty="0"/>
          </a:p>
        </p:txBody>
      </p:sp>
      <p:sp>
        <p:nvSpPr>
          <p:cNvPr id="4" name="Title 1"/>
          <p:cNvSpPr>
            <a:spLocks noGrp="1"/>
          </p:cNvSpPr>
          <p:nvPr>
            <p:ph type="title"/>
          </p:nvPr>
        </p:nvSpPr>
        <p:spPr>
          <a:xfrm>
            <a:off x="457200" y="274638"/>
            <a:ext cx="8229600" cy="487362"/>
          </a:xfrm>
        </p:spPr>
        <p:txBody>
          <a:bodyPr>
            <a:noAutofit/>
          </a:bodyPr>
          <a:lstStyle/>
          <a:p>
            <a:r>
              <a:rPr lang="en-US" sz="3200" dirty="0" smtClean="0"/>
              <a:t>Violence, exploitation and abuse</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839200" cy="4525963"/>
          </a:xfrm>
        </p:spPr>
        <p:txBody>
          <a:bodyPr>
            <a:normAutofit/>
          </a:bodyPr>
          <a:lstStyle/>
          <a:p>
            <a:r>
              <a:rPr lang="en-US" sz="2400" dirty="0" smtClean="0"/>
              <a:t>5% respondents in a survey on adolescents reported premarital sex</a:t>
            </a:r>
          </a:p>
          <a:p>
            <a:pPr>
              <a:buNone/>
            </a:pPr>
            <a:endParaRPr lang="en-US" sz="2400" dirty="0" smtClean="0"/>
          </a:p>
          <a:p>
            <a:r>
              <a:rPr lang="en-US" sz="2400" dirty="0" smtClean="0"/>
              <a:t>Another study shows, less than 1 % of unmarried girls and 8 % of unmarried boys reported having sex, including adolescents MSM</a:t>
            </a:r>
          </a:p>
          <a:p>
            <a:pPr>
              <a:buNone/>
            </a:pPr>
            <a:endParaRPr lang="en-US" sz="2400" dirty="0" smtClean="0"/>
          </a:p>
          <a:p>
            <a:pPr>
              <a:buNone/>
            </a:pPr>
            <a:endParaRPr lang="en-US" sz="1050" dirty="0" smtClean="0"/>
          </a:p>
          <a:p>
            <a:r>
              <a:rPr lang="en-US" sz="2400" dirty="0" smtClean="0"/>
              <a:t>Due to lack of awareness &amp; information, most of these sex acts are unprotected and result in the spread of STIs </a:t>
            </a:r>
          </a:p>
          <a:p>
            <a:endParaRPr lang="en-US" dirty="0"/>
          </a:p>
        </p:txBody>
      </p:sp>
      <p:sp>
        <p:nvSpPr>
          <p:cNvPr id="4" name="Title 1"/>
          <p:cNvSpPr>
            <a:spLocks noGrp="1"/>
          </p:cNvSpPr>
          <p:nvPr>
            <p:ph type="title"/>
          </p:nvPr>
        </p:nvSpPr>
        <p:spPr>
          <a:xfrm>
            <a:off x="152400" y="274638"/>
            <a:ext cx="8839200" cy="715962"/>
          </a:xfrm>
        </p:spPr>
        <p:txBody>
          <a:bodyPr>
            <a:noAutofit/>
          </a:bodyPr>
          <a:lstStyle/>
          <a:p>
            <a:r>
              <a:rPr lang="en-US" sz="3200" dirty="0" smtClean="0"/>
              <a:t>Sexual &amp; other high risk behavior among adolescents</a:t>
            </a: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411162"/>
          </a:xfrm>
        </p:spPr>
        <p:txBody>
          <a:bodyPr>
            <a:noAutofit/>
          </a:bodyPr>
          <a:lstStyle/>
          <a:p>
            <a:r>
              <a:rPr lang="en-US" sz="3200" dirty="0" smtClean="0"/>
              <a:t>Sexual &amp; other high risk behavior among adolescents</a:t>
            </a:r>
            <a:endParaRPr lang="en-US" sz="3200" dirty="0"/>
          </a:p>
        </p:txBody>
      </p:sp>
      <p:sp>
        <p:nvSpPr>
          <p:cNvPr id="3" name="Content Placeholder 2"/>
          <p:cNvSpPr>
            <a:spLocks noGrp="1"/>
          </p:cNvSpPr>
          <p:nvPr>
            <p:ph idx="1"/>
          </p:nvPr>
        </p:nvSpPr>
        <p:spPr>
          <a:xfrm>
            <a:off x="304800" y="1066800"/>
            <a:ext cx="8458200" cy="5486400"/>
          </a:xfrm>
        </p:spPr>
        <p:txBody>
          <a:bodyPr>
            <a:normAutofit/>
          </a:bodyPr>
          <a:lstStyle/>
          <a:p>
            <a:pPr>
              <a:buNone/>
            </a:pPr>
            <a:endParaRPr lang="en-US" sz="1000" dirty="0" smtClean="0"/>
          </a:p>
          <a:p>
            <a:pPr algn="just"/>
            <a:r>
              <a:rPr lang="en-US" sz="2400" dirty="0" smtClean="0"/>
              <a:t>Drug use, use of injecting drug is increasing among adolescents. Sharing needles increase chances of contracting HIV/hepatitis and other blood borne infections </a:t>
            </a:r>
          </a:p>
          <a:p>
            <a:pPr algn="just">
              <a:buNone/>
            </a:pPr>
            <a:endParaRPr lang="en-US" sz="1050" dirty="0" smtClean="0"/>
          </a:p>
          <a:p>
            <a:pPr algn="just"/>
            <a:r>
              <a:rPr lang="en-US" sz="2400" dirty="0" smtClean="0"/>
              <a:t>Older adolescents, especially in urban areas, are getting more and more involved in violence and crime </a:t>
            </a:r>
            <a:r>
              <a:rPr lang="en-US" sz="1800" dirty="0" smtClean="0"/>
              <a:t>(including political violence)</a:t>
            </a:r>
            <a:endParaRPr lang="en-US" sz="2400" dirty="0" smtClean="0"/>
          </a:p>
          <a:p>
            <a:pPr algn="just">
              <a:buNone/>
            </a:pPr>
            <a:endParaRPr lang="en-US" sz="2400" dirty="0" smtClean="0"/>
          </a:p>
          <a:p>
            <a:pPr algn="just"/>
            <a:r>
              <a:rPr lang="en-US" sz="2400" dirty="0" smtClean="0"/>
              <a:t>Thus a huge range of risky behaviors is seen among today’s adolescents, all of which directly or indirectly also impact on their reproductive health</a:t>
            </a:r>
          </a:p>
          <a:p>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Autofit/>
          </a:bodyPr>
          <a:lstStyle/>
          <a:p>
            <a:r>
              <a:rPr lang="en-US" sz="3200" b="1" dirty="0" smtClean="0"/>
              <a:t>Bangladesh’s response to ARH issues</a:t>
            </a:r>
            <a:endParaRPr lang="en-US" sz="3200" b="1" dirty="0"/>
          </a:p>
        </p:txBody>
      </p:sp>
      <p:sp>
        <p:nvSpPr>
          <p:cNvPr id="3" name="Content Placeholder 2"/>
          <p:cNvSpPr>
            <a:spLocks noGrp="1"/>
          </p:cNvSpPr>
          <p:nvPr>
            <p:ph idx="1"/>
          </p:nvPr>
        </p:nvSpPr>
        <p:spPr>
          <a:xfrm>
            <a:off x="228600" y="1219200"/>
            <a:ext cx="8686800" cy="5486400"/>
          </a:xfrm>
        </p:spPr>
        <p:txBody>
          <a:bodyPr>
            <a:noAutofit/>
          </a:bodyPr>
          <a:lstStyle/>
          <a:p>
            <a:pPr algn="just"/>
            <a:r>
              <a:rPr lang="en-US" sz="2400" dirty="0" smtClean="0"/>
              <a:t>The Constitution of Bangladesh guarantees equal rights for men and women irrespective of caste, creed, and </a:t>
            </a:r>
            <a:r>
              <a:rPr lang="en-US" sz="2400" dirty="0" err="1" smtClean="0"/>
              <a:t>colour</a:t>
            </a:r>
            <a:r>
              <a:rPr lang="en-US" sz="2400" dirty="0" smtClean="0"/>
              <a:t>. All citizens are entitled to equal protection under the law</a:t>
            </a:r>
          </a:p>
          <a:p>
            <a:pPr algn="just">
              <a:buNone/>
            </a:pPr>
            <a:endParaRPr lang="en-US" sz="1050" dirty="0" smtClean="0"/>
          </a:p>
          <a:p>
            <a:pPr algn="just"/>
            <a:r>
              <a:rPr lang="en-US" sz="2400" dirty="0" smtClean="0"/>
              <a:t> A number of laws are in places which directly or indirectly dissuade adverse practices. These include;</a:t>
            </a:r>
          </a:p>
          <a:p>
            <a:pPr algn="just">
              <a:buNone/>
            </a:pPr>
            <a:endParaRPr lang="en-US" sz="2400" dirty="0" smtClean="0"/>
          </a:p>
          <a:p>
            <a:pPr algn="just">
              <a:buNone/>
            </a:pPr>
            <a:endParaRPr lang="en-US" sz="1100" dirty="0" smtClean="0"/>
          </a:p>
          <a:p>
            <a:pPr algn="just"/>
            <a:r>
              <a:rPr lang="en-US" sz="2400" dirty="0" smtClean="0"/>
              <a:t>The Dowry Prohibition Act, 1980 which provides taking and giving of dowry an offence and punishable by fine and imprisonment</a:t>
            </a:r>
          </a:p>
          <a:p>
            <a:pPr algn="just"/>
            <a:endParaRPr lang="en-US" sz="2400" dirty="0" smtClean="0"/>
          </a:p>
          <a:p>
            <a:pPr algn="just"/>
            <a:r>
              <a:rPr lang="en-US" sz="2400" dirty="0" smtClean="0"/>
              <a:t>Deterrent Punishment) Act-1983 : Punishment by death or life imprisonment for the kidnapping or abduction of women for unlawful purposes, trafficking women or causing death or attempting to cause death /grievous injuries to wives for dowry</a:t>
            </a:r>
          </a:p>
          <a:p>
            <a:pPr lvl="1">
              <a:buNone/>
            </a:pPr>
            <a:endParaRPr lang="en-US" sz="1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4983163"/>
          </a:xfrm>
        </p:spPr>
        <p:txBody>
          <a:bodyPr>
            <a:normAutofit/>
          </a:bodyPr>
          <a:lstStyle/>
          <a:p>
            <a:pPr lvl="1"/>
            <a:r>
              <a:rPr lang="en-US" sz="2400" dirty="0" smtClean="0"/>
              <a:t>The Immoral Traffic Act and Women and Children Repression  Act, 2000 enacted to regulate offences like sexual harassment, rape, trafficking, kidnapping, dowry against women</a:t>
            </a:r>
          </a:p>
          <a:p>
            <a:pPr lvl="1">
              <a:buNone/>
            </a:pPr>
            <a:endParaRPr lang="en-US" sz="2000" dirty="0" smtClean="0"/>
          </a:p>
          <a:p>
            <a:pPr lvl="1"/>
            <a:r>
              <a:rPr lang="en-US" sz="2400" dirty="0" smtClean="0"/>
              <a:t>The Child Marriage Restraint Act, 1929 (Amended in 1983) enacted to restrain child marriage and ascertain the legal age of marriage, which is 21 years for boys and 18 years for girls</a:t>
            </a:r>
          </a:p>
          <a:p>
            <a:pPr lvl="1">
              <a:buNone/>
            </a:pPr>
            <a:endParaRPr lang="en-US" sz="2000" dirty="0" smtClean="0"/>
          </a:p>
          <a:p>
            <a:pPr lvl="1"/>
            <a:r>
              <a:rPr lang="en-US" sz="2400" dirty="0" smtClean="0"/>
              <a:t>Child Marriage Restraint Act, 1929(Amended in 1983) enacted to restrain child marriage and ascertain the legal age of marriage, which is 21 years for boys and 18 years for girls</a:t>
            </a:r>
          </a:p>
          <a:p>
            <a:endParaRPr lang="en-US" dirty="0"/>
          </a:p>
        </p:txBody>
      </p:sp>
      <p:sp>
        <p:nvSpPr>
          <p:cNvPr id="4" name="Title 1"/>
          <p:cNvSpPr>
            <a:spLocks noGrp="1"/>
          </p:cNvSpPr>
          <p:nvPr>
            <p:ph type="title"/>
          </p:nvPr>
        </p:nvSpPr>
        <p:spPr>
          <a:xfrm>
            <a:off x="457200" y="274638"/>
            <a:ext cx="8229600" cy="487362"/>
          </a:xfrm>
        </p:spPr>
        <p:txBody>
          <a:bodyPr>
            <a:noAutofit/>
          </a:bodyPr>
          <a:lstStyle/>
          <a:p>
            <a:r>
              <a:rPr lang="en-US" sz="3200" dirty="0" smtClean="0"/>
              <a:t>Bangladesh’s response to ARH issues</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563562"/>
          </a:xfrm>
        </p:spPr>
        <p:txBody>
          <a:bodyPr>
            <a:noAutofit/>
          </a:bodyPr>
          <a:lstStyle/>
          <a:p>
            <a:r>
              <a:rPr lang="en-US" sz="3200" dirty="0" smtClean="0"/>
              <a:t>Initiative or the development of RH</a:t>
            </a:r>
            <a:endParaRPr lang="en-US" sz="3200" dirty="0"/>
          </a:p>
        </p:txBody>
      </p:sp>
      <p:sp>
        <p:nvSpPr>
          <p:cNvPr id="3" name="Content Placeholder 2"/>
          <p:cNvSpPr>
            <a:spLocks noGrp="1"/>
          </p:cNvSpPr>
          <p:nvPr>
            <p:ph idx="1"/>
          </p:nvPr>
        </p:nvSpPr>
        <p:spPr>
          <a:xfrm>
            <a:off x="152400" y="914400"/>
            <a:ext cx="8763000" cy="5486400"/>
          </a:xfrm>
        </p:spPr>
        <p:txBody>
          <a:bodyPr>
            <a:normAutofit/>
          </a:bodyPr>
          <a:lstStyle/>
          <a:p>
            <a:r>
              <a:rPr lang="en-US" sz="2400" b="1" dirty="0" smtClean="0"/>
              <a:t>Before 1978 Alma-Ata Conference</a:t>
            </a:r>
          </a:p>
          <a:p>
            <a:pPr>
              <a:buNone/>
            </a:pPr>
            <a:endParaRPr lang="en-US" sz="1000" b="1" dirty="0" smtClean="0"/>
          </a:p>
          <a:p>
            <a:pPr lvl="1"/>
            <a:r>
              <a:rPr lang="en-US" sz="2400" dirty="0" smtClean="0"/>
              <a:t>Basic health services in clinics and health centers</a:t>
            </a:r>
          </a:p>
          <a:p>
            <a:pPr lvl="1"/>
            <a:endParaRPr lang="en-US" sz="2000" dirty="0" smtClean="0"/>
          </a:p>
          <a:p>
            <a:r>
              <a:rPr lang="en-US" sz="2400" b="1" dirty="0" smtClean="0"/>
              <a:t>Primary health care declaration 1978</a:t>
            </a:r>
          </a:p>
          <a:p>
            <a:pPr>
              <a:buNone/>
            </a:pPr>
            <a:endParaRPr lang="en-US" sz="1000" b="1" dirty="0" smtClean="0"/>
          </a:p>
          <a:p>
            <a:pPr lvl="1"/>
            <a:r>
              <a:rPr lang="en-US" sz="2400" dirty="0" smtClean="0"/>
              <a:t>MCH services started with more </a:t>
            </a:r>
            <a:r>
              <a:rPr lang="en-US" dirty="0" smtClean="0"/>
              <a:t>emphasis on child survival</a:t>
            </a:r>
          </a:p>
          <a:p>
            <a:pPr lvl="1"/>
            <a:r>
              <a:rPr lang="en-US" dirty="0" smtClean="0"/>
              <a:t>Family planning was the main focus for mothers</a:t>
            </a:r>
          </a:p>
          <a:p>
            <a:pPr lvl="1">
              <a:buNone/>
            </a:pPr>
            <a:endParaRPr lang="en-US" sz="2400" dirty="0" smtClean="0"/>
          </a:p>
          <a:p>
            <a:r>
              <a:rPr lang="en-US" sz="2400" b="1" dirty="0" smtClean="0"/>
              <a:t>Safe motherhood initiative in 1987</a:t>
            </a:r>
          </a:p>
          <a:p>
            <a:pPr>
              <a:buNone/>
            </a:pPr>
            <a:endParaRPr lang="en-US" sz="1000" b="1" dirty="0" smtClean="0"/>
          </a:p>
          <a:p>
            <a:pPr lvl="1"/>
            <a:r>
              <a:rPr lang="en-US" sz="2400" dirty="0" smtClean="0"/>
              <a:t>Emphasis on maternal health</a:t>
            </a:r>
          </a:p>
          <a:p>
            <a:pPr lvl="1"/>
            <a:r>
              <a:rPr lang="en-US" sz="2400" dirty="0" smtClean="0"/>
              <a:t>Emphasis on reduction of maternal mortality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10600" cy="5334000"/>
          </a:xfrm>
        </p:spPr>
        <p:txBody>
          <a:bodyPr>
            <a:noAutofit/>
          </a:bodyPr>
          <a:lstStyle/>
          <a:p>
            <a:pPr lvl="1" algn="just"/>
            <a:r>
              <a:rPr lang="en-US" sz="2400" dirty="0" smtClean="0"/>
              <a:t>The Population Policy of 2005 has provision of information, counseling and services for adolescents as one of its objectives and outlines a number of strategies for achieving this goal</a:t>
            </a:r>
          </a:p>
          <a:p>
            <a:pPr lvl="1" algn="just">
              <a:buNone/>
            </a:pPr>
            <a:endParaRPr lang="en-US" sz="1200" dirty="0" smtClean="0"/>
          </a:p>
          <a:p>
            <a:pPr lvl="1" algn="just"/>
            <a:r>
              <a:rPr lang="en-US" sz="2400" dirty="0" smtClean="0"/>
              <a:t>The Population Policy of 2005 has provision of information, counseling and services for adolescents as one of its objectives and outlines a number of strategies for achieving this goal</a:t>
            </a:r>
          </a:p>
          <a:p>
            <a:pPr lvl="1" algn="just">
              <a:buNone/>
            </a:pPr>
            <a:endParaRPr lang="en-US" sz="1100" dirty="0" smtClean="0"/>
          </a:p>
          <a:p>
            <a:pPr lvl="1" algn="just"/>
            <a:r>
              <a:rPr lang="en-US" sz="2400" dirty="0" smtClean="0"/>
              <a:t>The Reproductive Health Strategy (MOHFW) outlines improving services for married adolescent girls as a priority area for action</a:t>
            </a:r>
          </a:p>
          <a:p>
            <a:pPr lvl="1">
              <a:buNone/>
            </a:pPr>
            <a:endParaRPr lang="en-US" sz="1050" dirty="0" smtClean="0"/>
          </a:p>
        </p:txBody>
      </p:sp>
      <p:sp>
        <p:nvSpPr>
          <p:cNvPr id="4" name="Title 1"/>
          <p:cNvSpPr>
            <a:spLocks noGrp="1"/>
          </p:cNvSpPr>
          <p:nvPr>
            <p:ph type="title"/>
          </p:nvPr>
        </p:nvSpPr>
        <p:spPr>
          <a:xfrm>
            <a:off x="457200" y="152400"/>
            <a:ext cx="8229600" cy="487362"/>
          </a:xfrm>
        </p:spPr>
        <p:txBody>
          <a:bodyPr>
            <a:noAutofit/>
          </a:bodyPr>
          <a:lstStyle/>
          <a:p>
            <a:r>
              <a:rPr lang="en-US" sz="3200" dirty="0" smtClean="0"/>
              <a:t>Bangladesh’s response to ARH issues</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534400" cy="4678363"/>
          </a:xfrm>
        </p:spPr>
        <p:txBody>
          <a:bodyPr>
            <a:normAutofit/>
          </a:bodyPr>
          <a:lstStyle/>
          <a:p>
            <a:pPr lvl="1" algn="just"/>
            <a:r>
              <a:rPr lang="en-US" sz="2400" dirty="0" smtClean="0"/>
              <a:t>The health of adolescent girls is identified to be a critical issue &amp; role of education, employment and empowerment is acknowledged as a necessary condition for improving reproductive health</a:t>
            </a:r>
          </a:p>
          <a:p>
            <a:pPr lvl="1" algn="just">
              <a:buNone/>
            </a:pPr>
            <a:endParaRPr lang="en-US" sz="1800" dirty="0" smtClean="0"/>
          </a:p>
          <a:p>
            <a:pPr lvl="1" algn="just"/>
            <a:r>
              <a:rPr lang="en-US" sz="2400" dirty="0" smtClean="0"/>
              <a:t>The National Maternal Health Strategy considers improving the access of adolescents to emergency obstetric care and sexual and reproductive health services as a priority</a:t>
            </a:r>
          </a:p>
          <a:p>
            <a:pPr lvl="1" algn="just">
              <a:buNone/>
            </a:pPr>
            <a:endParaRPr lang="en-US" sz="1050" dirty="0" smtClean="0"/>
          </a:p>
          <a:p>
            <a:pPr lvl="1" algn="just"/>
            <a:r>
              <a:rPr lang="en-US" sz="2400" dirty="0" smtClean="0"/>
              <a:t>Providing easy access of adolescents to information about sexual health and safer sex practices and relevant services has been emphasized in the National HIV/AIDS Policy</a:t>
            </a:r>
          </a:p>
          <a:p>
            <a:pPr algn="just"/>
            <a:endParaRPr lang="en-US" dirty="0"/>
          </a:p>
        </p:txBody>
      </p:sp>
      <p:sp>
        <p:nvSpPr>
          <p:cNvPr id="4" name="Title 1"/>
          <p:cNvSpPr>
            <a:spLocks noGrp="1"/>
          </p:cNvSpPr>
          <p:nvPr>
            <p:ph type="title"/>
          </p:nvPr>
        </p:nvSpPr>
        <p:spPr>
          <a:xfrm>
            <a:off x="457200" y="274638"/>
            <a:ext cx="8229600" cy="487362"/>
          </a:xfrm>
        </p:spPr>
        <p:txBody>
          <a:bodyPr>
            <a:noAutofit/>
          </a:bodyPr>
          <a:lstStyle/>
          <a:p>
            <a:r>
              <a:rPr lang="en-US" sz="3200" dirty="0" smtClean="0"/>
              <a:t>Bangladesh’s response to ARH issues</a:t>
            </a: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7924800" cy="487362"/>
          </a:xfrm>
        </p:spPr>
        <p:txBody>
          <a:bodyPr>
            <a:noAutofit/>
          </a:bodyPr>
          <a:lstStyle/>
          <a:p>
            <a:r>
              <a:rPr lang="en-US" sz="3200" dirty="0" smtClean="0"/>
              <a:t>Guiding Principles</a:t>
            </a:r>
            <a:endParaRPr lang="en-US" sz="3000" dirty="0"/>
          </a:p>
        </p:txBody>
      </p:sp>
      <p:sp>
        <p:nvSpPr>
          <p:cNvPr id="3" name="Content Placeholder 2"/>
          <p:cNvSpPr>
            <a:spLocks noGrp="1"/>
          </p:cNvSpPr>
          <p:nvPr>
            <p:ph idx="1"/>
          </p:nvPr>
        </p:nvSpPr>
        <p:spPr>
          <a:xfrm>
            <a:off x="152400" y="914400"/>
            <a:ext cx="8839200" cy="5715000"/>
          </a:xfrm>
        </p:spPr>
        <p:txBody>
          <a:bodyPr>
            <a:normAutofit lnSpcReduction="10000"/>
          </a:bodyPr>
          <a:lstStyle/>
          <a:p>
            <a:pPr>
              <a:buNone/>
            </a:pPr>
            <a:r>
              <a:rPr lang="en-US" sz="2400" b="1" dirty="0" smtClean="0"/>
              <a:t>1. 	ARH should be viewed as an overall development issue</a:t>
            </a:r>
          </a:p>
          <a:p>
            <a:pPr lvl="1"/>
            <a:r>
              <a:rPr lang="en-US" sz="2000" dirty="0" smtClean="0"/>
              <a:t>Attainment of the highest standard of reproductive health by adolescents requires adolescents to be empowered to make decisions and act upon them, with support from all the gatekeepers. </a:t>
            </a:r>
          </a:p>
          <a:p>
            <a:pPr lvl="1">
              <a:buNone/>
            </a:pPr>
            <a:endParaRPr lang="en-US" sz="1050" dirty="0" smtClean="0"/>
          </a:p>
          <a:p>
            <a:pPr lvl="1"/>
            <a:r>
              <a:rPr lang="en-US" sz="2000" dirty="0" smtClean="0"/>
              <a:t>Education, access to information, affordability of relevant services, access to communication facilities, etc. therefore need to exist for development of ARH to the highest standards</a:t>
            </a:r>
          </a:p>
          <a:p>
            <a:pPr>
              <a:buNone/>
            </a:pPr>
            <a:endParaRPr lang="en-US" sz="1050" dirty="0" smtClean="0"/>
          </a:p>
          <a:p>
            <a:pPr marL="457200" indent="-457200">
              <a:buAutoNum type="arabicPeriod" startAt="2"/>
            </a:pPr>
            <a:r>
              <a:rPr lang="en-US" sz="2400" b="1" dirty="0" smtClean="0"/>
              <a:t>ARH should be embedded in all national planning frameworks related to human development: </a:t>
            </a:r>
          </a:p>
          <a:p>
            <a:pPr lvl="1" algn="just"/>
            <a:r>
              <a:rPr lang="en-US" sz="2000" dirty="0" smtClean="0"/>
              <a:t>Since ARH is an overall developmental issue, it should be integrated in the development planning of the country at the national and </a:t>
            </a:r>
            <a:r>
              <a:rPr lang="en-US" sz="2000" dirty="0" err="1" smtClean="0"/>
              <a:t>sectoral</a:t>
            </a:r>
            <a:r>
              <a:rPr lang="en-US" sz="2000" dirty="0" smtClean="0"/>
              <a:t> levels. While important international and national commitments of the Bangladesh Government (MDGs, the ICPD, the PRSP, the Bangladesh Population Policy, which has placed a lot of importance on the issue) have ARH explicitly integrated within them, other policy frameworks should integrate this issue, either explicitly or implicitly through programs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638800"/>
          </a:xfrm>
        </p:spPr>
        <p:txBody>
          <a:bodyPr>
            <a:normAutofit/>
          </a:bodyPr>
          <a:lstStyle/>
          <a:p>
            <a:pPr>
              <a:buNone/>
            </a:pPr>
            <a:r>
              <a:rPr lang="en-US" sz="2400" b="1" dirty="0" smtClean="0"/>
              <a:t>3. The ARH Strategy should have special focus on marginalized and high risk adolescent groups: </a:t>
            </a:r>
          </a:p>
          <a:p>
            <a:pPr>
              <a:buNone/>
            </a:pPr>
            <a:endParaRPr lang="en-US" sz="1000" b="1" dirty="0" smtClean="0"/>
          </a:p>
          <a:p>
            <a:pPr lvl="1" algn="just">
              <a:spcBef>
                <a:spcPts val="600"/>
              </a:spcBef>
            </a:pPr>
            <a:r>
              <a:rPr lang="en-US" sz="2000" dirty="0" smtClean="0"/>
              <a:t>The ARH Strategy should include all segments of the adolescents with special emphasis on adolescents living in rural areas, the poor, especially the hard-core poor, the marginalized, the disabled and adolescents with special needs. Girls as well as boys have unmet needs, and the Strategy should address the needs of both the sexes</a:t>
            </a:r>
          </a:p>
          <a:p>
            <a:pPr>
              <a:buNone/>
            </a:pPr>
            <a:endParaRPr lang="en-US" sz="800" b="1" dirty="0" smtClean="0"/>
          </a:p>
          <a:p>
            <a:pPr>
              <a:buNone/>
            </a:pPr>
            <a:r>
              <a:rPr lang="en-US" sz="2400" b="1" dirty="0" smtClean="0"/>
              <a:t>4. The Strategy should be gender sensitive:</a:t>
            </a:r>
          </a:p>
          <a:p>
            <a:pPr>
              <a:buNone/>
            </a:pPr>
            <a:endParaRPr lang="en-US" sz="1200" b="1" dirty="0" smtClean="0"/>
          </a:p>
          <a:p>
            <a:pPr lvl="1" algn="just"/>
            <a:r>
              <a:rPr lang="en-US" sz="2000" dirty="0" smtClean="0"/>
              <a:t>Being part of a traditional, conservative society, girls suffer from a number of gender based discriminatory practices which adversely affect their reproductive health. It should address these discriminatory practices in order to provide adolescent girls an enabling environment to grow &amp; thrive in</a:t>
            </a:r>
            <a:endParaRPr lang="en-US" dirty="0" smtClean="0"/>
          </a:p>
          <a:p>
            <a:pPr>
              <a:buNone/>
            </a:pPr>
            <a:endParaRPr lang="en-US" dirty="0" smtClean="0"/>
          </a:p>
          <a:p>
            <a:pPr>
              <a:buNone/>
            </a:pPr>
            <a:endParaRPr lang="en-US" dirty="0"/>
          </a:p>
        </p:txBody>
      </p:sp>
      <p:sp>
        <p:nvSpPr>
          <p:cNvPr id="4" name="Title 1"/>
          <p:cNvSpPr>
            <a:spLocks noGrp="1"/>
          </p:cNvSpPr>
          <p:nvPr>
            <p:ph type="title"/>
          </p:nvPr>
        </p:nvSpPr>
        <p:spPr>
          <a:xfrm>
            <a:off x="457200" y="274638"/>
            <a:ext cx="8229600" cy="487362"/>
          </a:xfrm>
        </p:spPr>
        <p:txBody>
          <a:bodyPr>
            <a:noAutofit/>
          </a:bodyPr>
          <a:lstStyle/>
          <a:p>
            <a:r>
              <a:rPr lang="en-US" sz="3200" dirty="0" smtClean="0"/>
              <a:t>Guiding Principles</a:t>
            </a:r>
            <a:endParaRPr lang="en-US" sz="3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562600"/>
          </a:xfrm>
        </p:spPr>
        <p:txBody>
          <a:bodyPr>
            <a:normAutofit fontScale="92500" lnSpcReduction="20000"/>
          </a:bodyPr>
          <a:lstStyle/>
          <a:p>
            <a:pPr>
              <a:buNone/>
            </a:pPr>
            <a:r>
              <a:rPr lang="en-US" sz="2600" b="1" dirty="0" smtClean="0"/>
              <a:t>5. Wide scale community support should be generated: </a:t>
            </a:r>
          </a:p>
          <a:p>
            <a:pPr lvl="1"/>
            <a:r>
              <a:rPr lang="en-US" sz="2400" i="1" dirty="0" smtClean="0"/>
              <a:t>Communities and families </a:t>
            </a:r>
            <a:r>
              <a:rPr lang="en-US" sz="2400" dirty="0" smtClean="0"/>
              <a:t>are the ultimate facilitators &amp; barriers to achieving the desired status of ARH</a:t>
            </a:r>
          </a:p>
          <a:p>
            <a:pPr lvl="1">
              <a:buNone/>
            </a:pPr>
            <a:endParaRPr lang="en-US" sz="900" dirty="0" smtClean="0"/>
          </a:p>
          <a:p>
            <a:pPr lvl="1"/>
            <a:r>
              <a:rPr lang="en-US" sz="2400" dirty="0" smtClean="0"/>
              <a:t>Bangladesh has strong traditions and cultures built around religious and family values</a:t>
            </a:r>
          </a:p>
          <a:p>
            <a:pPr lvl="1">
              <a:buNone/>
            </a:pPr>
            <a:endParaRPr lang="en-US" sz="900" dirty="0" smtClean="0"/>
          </a:p>
          <a:p>
            <a:pPr lvl="1"/>
            <a:r>
              <a:rPr lang="en-US" sz="2400" dirty="0" smtClean="0"/>
              <a:t>Programs should build upon these positive traditions and cultures, &amp; should be sensitive to the community’s and society’s points of view</a:t>
            </a:r>
          </a:p>
          <a:p>
            <a:pPr lvl="1">
              <a:buNone/>
            </a:pPr>
            <a:endParaRPr lang="en-US" sz="1500" dirty="0" smtClean="0"/>
          </a:p>
          <a:p>
            <a:pPr>
              <a:buNone/>
            </a:pPr>
            <a:r>
              <a:rPr lang="en-US" sz="2600" b="1" dirty="0" smtClean="0"/>
              <a:t>6. Sustainability of interventions should be aimed for:</a:t>
            </a:r>
          </a:p>
          <a:p>
            <a:pPr>
              <a:buNone/>
            </a:pPr>
            <a:endParaRPr lang="en-US" sz="1400" b="1" i="1" dirty="0" smtClean="0"/>
          </a:p>
          <a:p>
            <a:pPr lvl="1" algn="just"/>
            <a:r>
              <a:rPr lang="en-US" sz="2400" dirty="0" smtClean="0"/>
              <a:t>In designing interventions, long term sustainability should be kept in mind</a:t>
            </a:r>
          </a:p>
          <a:p>
            <a:pPr lvl="1" algn="just">
              <a:buNone/>
            </a:pPr>
            <a:endParaRPr lang="en-US" sz="2400" dirty="0" smtClean="0"/>
          </a:p>
          <a:p>
            <a:pPr lvl="1" algn="just"/>
            <a:r>
              <a:rPr lang="en-US" sz="2400" dirty="0" smtClean="0"/>
              <a:t>To the extent possible, interventions should be anchored in existing programs, and skill and capacity building of adolescents and institutions should be seen as elements of sustainability</a:t>
            </a:r>
            <a:endParaRPr lang="en-US" sz="2400" dirty="0"/>
          </a:p>
        </p:txBody>
      </p:sp>
      <p:sp>
        <p:nvSpPr>
          <p:cNvPr id="4" name="Title 1"/>
          <p:cNvSpPr>
            <a:spLocks noGrp="1"/>
          </p:cNvSpPr>
          <p:nvPr>
            <p:ph type="title"/>
          </p:nvPr>
        </p:nvSpPr>
        <p:spPr>
          <a:xfrm>
            <a:off x="457200" y="274638"/>
            <a:ext cx="8229600" cy="411162"/>
          </a:xfrm>
        </p:spPr>
        <p:txBody>
          <a:bodyPr>
            <a:noAutofit/>
          </a:bodyPr>
          <a:lstStyle/>
          <a:p>
            <a:r>
              <a:rPr lang="en-US" sz="3200" dirty="0" smtClean="0"/>
              <a:t>Guiding Principles</a:t>
            </a:r>
            <a:endParaRPr lang="en-US" sz="3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10600" cy="4983163"/>
          </a:xfrm>
        </p:spPr>
        <p:txBody>
          <a:bodyPr>
            <a:normAutofit/>
          </a:bodyPr>
          <a:lstStyle/>
          <a:p>
            <a:pPr algn="just">
              <a:buNone/>
            </a:pPr>
            <a:r>
              <a:rPr lang="en-US" sz="2400" b="1" dirty="0" smtClean="0"/>
              <a:t>7. Adolescents should participate at all levels of planning and implementation</a:t>
            </a:r>
          </a:p>
          <a:p>
            <a:pPr lvl="1" algn="just"/>
            <a:r>
              <a:rPr lang="en-US" sz="2000" i="1" dirty="0" smtClean="0"/>
              <a:t>For </a:t>
            </a:r>
            <a:r>
              <a:rPr lang="en-US" sz="2000" dirty="0" smtClean="0"/>
              <a:t>the Strategy to be effectively designed and implemented, adolescents need to be made an integral part of the entire process. Participation of all segments of adolescents, especially the poor, marginalized, disabled and those with special needs, has to be ensured</a:t>
            </a:r>
            <a:endParaRPr lang="en-US" sz="2000" dirty="0"/>
          </a:p>
        </p:txBody>
      </p:sp>
      <p:sp>
        <p:nvSpPr>
          <p:cNvPr id="5" name="Title 1"/>
          <p:cNvSpPr>
            <a:spLocks noGrp="1"/>
          </p:cNvSpPr>
          <p:nvPr>
            <p:ph type="title"/>
          </p:nvPr>
        </p:nvSpPr>
        <p:spPr>
          <a:xfrm>
            <a:off x="457200" y="274638"/>
            <a:ext cx="8229600" cy="411162"/>
          </a:xfrm>
        </p:spPr>
        <p:txBody>
          <a:bodyPr>
            <a:noAutofit/>
          </a:bodyPr>
          <a:lstStyle/>
          <a:p>
            <a:r>
              <a:rPr lang="en-US" sz="3200" dirty="0" smtClean="0"/>
              <a:t>Guiding Principles</a:t>
            </a:r>
            <a:endParaRPr lang="en-US" sz="3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Framework of the Strategy on ARH</a:t>
            </a:r>
            <a:endParaRPr lang="en-US" sz="3200" dirty="0"/>
          </a:p>
        </p:txBody>
      </p:sp>
      <p:sp>
        <p:nvSpPr>
          <p:cNvPr id="3" name="Content Placeholder 2"/>
          <p:cNvSpPr>
            <a:spLocks noGrp="1"/>
          </p:cNvSpPr>
          <p:nvPr>
            <p:ph idx="1"/>
          </p:nvPr>
        </p:nvSpPr>
        <p:spPr>
          <a:xfrm>
            <a:off x="228600" y="1600200"/>
            <a:ext cx="8763000" cy="4525963"/>
          </a:xfrm>
        </p:spPr>
        <p:txBody>
          <a:bodyPr>
            <a:normAutofit/>
          </a:bodyPr>
          <a:lstStyle/>
          <a:p>
            <a:pPr algn="just"/>
            <a:r>
              <a:rPr lang="en-US" sz="2400" dirty="0" smtClean="0"/>
              <a:t>Bangladesh’s ARH strategy rests on global consensus declarations on human rights including the right of all persons to the highest attainable standard of health; and on Bangladesh government’s constitutional obligation to guarantee fundamental human rights and dignity to all its citizens. </a:t>
            </a:r>
          </a:p>
          <a:p>
            <a:pPr algn="just"/>
            <a:endParaRPr lang="en-US" sz="2000" dirty="0" smtClean="0"/>
          </a:p>
          <a:p>
            <a:pPr algn="just"/>
            <a:r>
              <a:rPr lang="en-US" sz="2400" dirty="0" smtClean="0"/>
              <a:t>To ensure that the ARH Strategy fulfills these fundamental rights, development of the Strategy has been guided by the following eight principles:</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t>Adolescents reproductive health strategy</a:t>
            </a:r>
            <a:endParaRPr lang="en-US" sz="3200" dirty="0"/>
          </a:p>
        </p:txBody>
      </p:sp>
      <p:sp>
        <p:nvSpPr>
          <p:cNvPr id="3" name="Content Placeholder 2"/>
          <p:cNvSpPr>
            <a:spLocks noGrp="1"/>
          </p:cNvSpPr>
          <p:nvPr>
            <p:ph idx="1"/>
          </p:nvPr>
        </p:nvSpPr>
        <p:spPr>
          <a:xfrm>
            <a:off x="152400" y="1219200"/>
            <a:ext cx="8839200" cy="4906963"/>
          </a:xfrm>
        </p:spPr>
        <p:txBody>
          <a:bodyPr>
            <a:normAutofit fontScale="25000" lnSpcReduction="20000"/>
          </a:bodyPr>
          <a:lstStyle/>
          <a:p>
            <a:r>
              <a:rPr lang="en-US" sz="9600" b="1" dirty="0" smtClean="0"/>
              <a:t>The Vision of Adolescents reproductive health strategy </a:t>
            </a:r>
          </a:p>
          <a:p>
            <a:pPr>
              <a:buNone/>
            </a:pPr>
            <a:endParaRPr lang="en-US" b="1" dirty="0" smtClean="0"/>
          </a:p>
          <a:p>
            <a:pPr lvl="1"/>
            <a:r>
              <a:rPr lang="en-US" sz="8000" dirty="0" smtClean="0"/>
              <a:t>By 2015, all adolescent girls and boys, including the disadvantaged, will be able to enjoy safe and complete reproductive life through access to appropriate knowledge, skills and services in a socially and legally supportive environment</a:t>
            </a:r>
          </a:p>
          <a:p>
            <a:endParaRPr lang="en-US" b="1" dirty="0" smtClean="0"/>
          </a:p>
          <a:p>
            <a:r>
              <a:rPr lang="en-US" b="1" dirty="0" smtClean="0"/>
              <a:t> </a:t>
            </a:r>
            <a:r>
              <a:rPr lang="en-US" sz="9600" b="1" dirty="0" smtClean="0"/>
              <a:t>The Goal of Adolescents reproductive health strategy </a:t>
            </a:r>
            <a:endParaRPr lang="en-US" b="1" dirty="0" smtClean="0"/>
          </a:p>
          <a:p>
            <a:endParaRPr lang="en-US" dirty="0" smtClean="0"/>
          </a:p>
          <a:p>
            <a:pPr lvl="1"/>
            <a:r>
              <a:rPr lang="en-US" sz="8000" dirty="0" smtClean="0"/>
              <a:t>By 2010, all adolescents will have easy access to information, education and services required to achieve a fulfilling reproductive life in a socially secure and enabling environment.</a:t>
            </a:r>
            <a:r>
              <a:rPr lang="en-US" sz="8000" b="1" dirty="0" smtClean="0"/>
              <a:t>  </a:t>
            </a:r>
          </a:p>
          <a:p>
            <a:endParaRPr lang="en-US" b="1"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The Objectives of ARH Strategy</a:t>
            </a:r>
            <a:endParaRPr lang="en-US" sz="3200" dirty="0"/>
          </a:p>
        </p:txBody>
      </p:sp>
      <p:sp>
        <p:nvSpPr>
          <p:cNvPr id="3" name="Content Placeholder 2"/>
          <p:cNvSpPr>
            <a:spLocks noGrp="1"/>
          </p:cNvSpPr>
          <p:nvPr>
            <p:ph idx="1"/>
          </p:nvPr>
        </p:nvSpPr>
        <p:spPr>
          <a:xfrm>
            <a:off x="152400" y="990600"/>
            <a:ext cx="8763000" cy="5638800"/>
          </a:xfrm>
        </p:spPr>
        <p:txBody>
          <a:bodyPr>
            <a:normAutofit fontScale="62500" lnSpcReduction="20000"/>
          </a:bodyPr>
          <a:lstStyle/>
          <a:p>
            <a:pPr lvl="1"/>
            <a:r>
              <a:rPr lang="en-US" sz="3400" dirty="0" smtClean="0"/>
              <a:t>1. To improve the knowledge of adolescents on reproductive health issues</a:t>
            </a:r>
          </a:p>
          <a:p>
            <a:pPr lvl="1">
              <a:buNone/>
            </a:pPr>
            <a:endParaRPr lang="en-US" sz="1900" dirty="0" smtClean="0"/>
          </a:p>
          <a:p>
            <a:pPr lvl="1"/>
            <a:r>
              <a:rPr lang="en-US" sz="3400" dirty="0" smtClean="0"/>
              <a:t>2. To create a positive change in the </a:t>
            </a:r>
            <a:r>
              <a:rPr lang="en-US" sz="3400" dirty="0" err="1" smtClean="0"/>
              <a:t>behaviour</a:t>
            </a:r>
            <a:r>
              <a:rPr lang="en-US" sz="3400" dirty="0" smtClean="0"/>
              <a:t> and attitude of the gatekeepers of adolescents (parents/guardians, teachers, religious leaders etc.) towards reproductive health</a:t>
            </a:r>
          </a:p>
          <a:p>
            <a:pPr lvl="1"/>
            <a:endParaRPr lang="en-US" sz="1800" dirty="0" smtClean="0"/>
          </a:p>
          <a:p>
            <a:pPr lvl="1"/>
            <a:r>
              <a:rPr lang="en-US" sz="3400" dirty="0" smtClean="0"/>
              <a:t>3. To reduce the incidence of early marriage and pregnancy among adolescents</a:t>
            </a:r>
          </a:p>
          <a:p>
            <a:pPr lvl="1"/>
            <a:endParaRPr lang="en-US" sz="1900" dirty="0" smtClean="0"/>
          </a:p>
          <a:p>
            <a:pPr lvl="1"/>
            <a:r>
              <a:rPr lang="en-US" sz="3400" dirty="0" smtClean="0"/>
              <a:t>4. To reduce the incidence and prevalence of STIs, including HIV/AIDS, among adolescents</a:t>
            </a:r>
          </a:p>
          <a:p>
            <a:pPr lvl="1">
              <a:buNone/>
            </a:pPr>
            <a:endParaRPr lang="en-US" sz="3400" dirty="0" smtClean="0"/>
          </a:p>
          <a:p>
            <a:pPr lvl="1"/>
            <a:r>
              <a:rPr lang="en-US" sz="3400" dirty="0" smtClean="0"/>
              <a:t>To provide easy access of all adolescents to adolescent friendly health services (ARSH) and other related services</a:t>
            </a:r>
          </a:p>
          <a:p>
            <a:pPr lvl="1">
              <a:buNone/>
            </a:pPr>
            <a:endParaRPr lang="en-US" sz="3400" dirty="0" smtClean="0"/>
          </a:p>
          <a:p>
            <a:pPr lvl="1"/>
            <a:r>
              <a:rPr lang="en-US" sz="3400" dirty="0" smtClean="0"/>
              <a:t>To create a socio-political condition, where adolescents are not subjected to violence or abuse, and which discourages substance abuse and other risk taking </a:t>
            </a:r>
            <a:r>
              <a:rPr lang="en-US" sz="3400" dirty="0" err="1" smtClean="0"/>
              <a:t>behaviours</a:t>
            </a:r>
            <a:r>
              <a:rPr lang="en-US" sz="3400" dirty="0" smtClean="0"/>
              <a:t> among adolescents</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229600" cy="1143000"/>
          </a:xfrm>
        </p:spPr>
        <p:txBody>
          <a:bodyPr>
            <a:normAutofit/>
          </a:bodyPr>
          <a:lstStyle/>
          <a:p>
            <a:r>
              <a:rPr lang="en-US" sz="3200" dirty="0" smtClean="0"/>
              <a:t>Strategies and Activities of ARH</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15400" cy="5821363"/>
          </a:xfrm>
        </p:spPr>
        <p:txBody>
          <a:bodyPr>
            <a:noAutofit/>
          </a:bodyPr>
          <a:lstStyle/>
          <a:p>
            <a:r>
              <a:rPr lang="en-US" sz="2400" b="1" dirty="0" smtClean="0"/>
              <a:t>Reproductive health, ICPD in 1994</a:t>
            </a:r>
          </a:p>
          <a:p>
            <a:pPr lvl="1"/>
            <a:r>
              <a:rPr lang="en-US" sz="2400" dirty="0" smtClean="0"/>
              <a:t>Emphasis on quality of services</a:t>
            </a:r>
          </a:p>
          <a:p>
            <a:pPr lvl="1"/>
            <a:r>
              <a:rPr lang="en-US" sz="2400" dirty="0" smtClean="0"/>
              <a:t>Emphasis on availability and accessibility</a:t>
            </a:r>
          </a:p>
          <a:p>
            <a:pPr lvl="1"/>
            <a:r>
              <a:rPr lang="en-US" sz="2400" dirty="0" smtClean="0"/>
              <a:t>Emphasis on social injustice</a:t>
            </a:r>
          </a:p>
          <a:p>
            <a:pPr lvl="1"/>
            <a:r>
              <a:rPr lang="en-US" sz="2400" dirty="0" smtClean="0"/>
              <a:t>Emphasis on individuals woman's needs and rights</a:t>
            </a:r>
          </a:p>
          <a:p>
            <a:endParaRPr lang="en-US" sz="2400" b="1" dirty="0" smtClean="0"/>
          </a:p>
          <a:p>
            <a:r>
              <a:rPr lang="en-US" sz="2400" b="1" dirty="0" smtClean="0"/>
              <a:t>Millennium development goals and reproductive health in 2000</a:t>
            </a:r>
          </a:p>
          <a:p>
            <a:pPr>
              <a:buNone/>
            </a:pPr>
            <a:endParaRPr lang="en-US" sz="1000" b="1" dirty="0" smtClean="0"/>
          </a:p>
          <a:p>
            <a:pPr lvl="1"/>
            <a:r>
              <a:rPr lang="en-US" sz="2400" dirty="0" smtClean="0"/>
              <a:t>MDGs are directly or indirectly related to health</a:t>
            </a:r>
          </a:p>
          <a:p>
            <a:pPr lvl="1">
              <a:buNone/>
            </a:pPr>
            <a:endParaRPr lang="en-US" sz="800" dirty="0" smtClean="0"/>
          </a:p>
          <a:p>
            <a:pPr lvl="1"/>
            <a:r>
              <a:rPr lang="en-US" sz="2400" dirty="0" smtClean="0"/>
              <a:t>MDGs 4, 5 and 6 are directly related to health, rest are indirectly</a:t>
            </a:r>
          </a:p>
          <a:p>
            <a:pPr lvl="1">
              <a:buNone/>
            </a:pPr>
            <a:endParaRPr lang="en-US" sz="2400" dirty="0" smtClean="0"/>
          </a:p>
          <a:p>
            <a:pPr lvl="1">
              <a:buNone/>
            </a:pPr>
            <a:endParaRPr lang="en-US" sz="800" dirty="0" smtClean="0"/>
          </a:p>
          <a:p>
            <a:r>
              <a:rPr lang="en-US" sz="2400" dirty="0" smtClean="0"/>
              <a:t>World Summit 2005, declared universal access to Reproductive Health</a:t>
            </a:r>
          </a:p>
          <a:p>
            <a:pPr lvl="1">
              <a:buNone/>
            </a:pPr>
            <a:endParaRPr lang="en-US" sz="800" i="1" dirty="0" smtClean="0"/>
          </a:p>
          <a:p>
            <a:pPr lvl="1">
              <a:buNone/>
            </a:pP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b="1" dirty="0" smtClean="0"/>
              <a:t>Strategies and Activities</a:t>
            </a:r>
            <a:endParaRPr lang="en-US" sz="3200" b="1" dirty="0"/>
          </a:p>
        </p:txBody>
      </p:sp>
      <p:sp>
        <p:nvSpPr>
          <p:cNvPr id="3" name="Content Placeholder 2"/>
          <p:cNvSpPr>
            <a:spLocks noGrp="1"/>
          </p:cNvSpPr>
          <p:nvPr>
            <p:ph idx="1"/>
          </p:nvPr>
        </p:nvSpPr>
        <p:spPr>
          <a:xfrm>
            <a:off x="228600" y="1066800"/>
            <a:ext cx="8686800" cy="5059363"/>
          </a:xfrm>
        </p:spPr>
        <p:txBody>
          <a:bodyPr>
            <a:normAutofit/>
          </a:bodyPr>
          <a:lstStyle/>
          <a:p>
            <a:r>
              <a:rPr lang="en-US" sz="2400" dirty="0" smtClean="0"/>
              <a:t>In order to achieve the objectives, a wide range of strategies would have to be undertaken by the GOB, involving a variety of stakeholders and a number of sectors</a:t>
            </a:r>
          </a:p>
          <a:p>
            <a:pPr>
              <a:buNone/>
            </a:pPr>
            <a:endParaRPr lang="en-US" sz="2400" dirty="0" smtClean="0"/>
          </a:p>
          <a:p>
            <a:r>
              <a:rPr lang="en-US" sz="2400" dirty="0" smtClean="0"/>
              <a:t>Given the ambitious time frame and a limited resource envelope, the strategies have been defined in a way that would maximize impact and address the priority needs</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990600"/>
          </a:xfrm>
        </p:spPr>
        <p:txBody>
          <a:bodyPr>
            <a:noAutofit/>
          </a:bodyPr>
          <a:lstStyle/>
          <a:p>
            <a:r>
              <a:rPr lang="en-US" sz="3200" dirty="0" smtClean="0"/>
              <a:t>Strategies for improving adolescents’ knowledge on reproductive health issues </a:t>
            </a:r>
            <a:r>
              <a:rPr lang="en-US" sz="1800" dirty="0" smtClean="0"/>
              <a:t>(objective 1)</a:t>
            </a:r>
            <a:endParaRPr lang="en-US" sz="3200" dirty="0"/>
          </a:p>
        </p:txBody>
      </p:sp>
      <p:sp>
        <p:nvSpPr>
          <p:cNvPr id="3" name="Content Placeholder 2"/>
          <p:cNvSpPr>
            <a:spLocks noGrp="1"/>
          </p:cNvSpPr>
          <p:nvPr>
            <p:ph idx="1"/>
          </p:nvPr>
        </p:nvSpPr>
        <p:spPr>
          <a:xfrm>
            <a:off x="228600" y="1219200"/>
            <a:ext cx="8686800" cy="5257800"/>
          </a:xfrm>
        </p:spPr>
        <p:txBody>
          <a:bodyPr>
            <a:normAutofit lnSpcReduction="10000"/>
          </a:bodyPr>
          <a:lstStyle/>
          <a:p>
            <a:r>
              <a:rPr lang="en-US" sz="2400" dirty="0" smtClean="0"/>
              <a:t>Effective dissemination of ARH knowledge and information through school curricula:</a:t>
            </a:r>
          </a:p>
          <a:p>
            <a:pPr>
              <a:buNone/>
            </a:pPr>
            <a:endParaRPr lang="en-US" sz="1050" dirty="0" smtClean="0"/>
          </a:p>
          <a:p>
            <a:pPr lvl="1" algn="just"/>
            <a:r>
              <a:rPr lang="en-US" sz="2000" dirty="0" smtClean="0"/>
              <a:t>ARH is included in the curricula of secondary and higher secondary schools and </a:t>
            </a:r>
            <a:r>
              <a:rPr lang="en-US" sz="2000" i="1" dirty="0" err="1" smtClean="0"/>
              <a:t>Ibtedai</a:t>
            </a:r>
            <a:r>
              <a:rPr lang="en-US" sz="2000" i="1" dirty="0" smtClean="0"/>
              <a:t> </a:t>
            </a:r>
            <a:r>
              <a:rPr lang="en-US" sz="2000" dirty="0" smtClean="0"/>
              <a:t>and </a:t>
            </a:r>
            <a:r>
              <a:rPr lang="en-US" sz="2000" i="1" dirty="0" err="1" smtClean="0"/>
              <a:t>Dakhil</a:t>
            </a:r>
            <a:r>
              <a:rPr lang="en-US" sz="2000" i="1" dirty="0" smtClean="0"/>
              <a:t> courses. However, the teaching of the contents remains weak, with teachers </a:t>
            </a:r>
            <a:r>
              <a:rPr lang="en-US" sz="2000" dirty="0" smtClean="0"/>
              <a:t>often skipping the chapters, or asking students to read them at home. Information contained in the chapters does not cover all aspects of reproductive health, neither does it generate a complete understanding of the issue, so need</a:t>
            </a:r>
          </a:p>
          <a:p>
            <a:r>
              <a:rPr lang="en-US" sz="2400" dirty="0" smtClean="0"/>
              <a:t>Review and revise existing curricula based on needs assessment</a:t>
            </a:r>
          </a:p>
          <a:p>
            <a:pPr>
              <a:buNone/>
            </a:pPr>
            <a:endParaRPr lang="en-US" sz="2400" dirty="0" smtClean="0"/>
          </a:p>
          <a:p>
            <a:r>
              <a:rPr lang="en-US" sz="2400" dirty="0" smtClean="0"/>
              <a:t>Training of teachers on the revised curricula</a:t>
            </a:r>
          </a:p>
          <a:p>
            <a:pPr>
              <a:buNone/>
            </a:pPr>
            <a:endParaRPr lang="en-US" sz="2400" dirty="0" smtClean="0"/>
          </a:p>
          <a:p>
            <a:r>
              <a:rPr lang="en-US" sz="2400" dirty="0" smtClean="0"/>
              <a:t>Implementing monitoring systems to ensure classroom teaching of the curricula</a:t>
            </a:r>
          </a:p>
          <a:p>
            <a:pPr lvl="1" algn="just"/>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944562"/>
          </a:xfrm>
        </p:spPr>
        <p:txBody>
          <a:bodyPr>
            <a:noAutofit/>
          </a:bodyPr>
          <a:lstStyle/>
          <a:p>
            <a:r>
              <a:rPr lang="en-US" sz="3200" dirty="0" smtClean="0"/>
              <a:t>Organizing effective community- based dissemination of ARH information</a:t>
            </a:r>
            <a:endParaRPr lang="en-US" sz="3200" dirty="0"/>
          </a:p>
        </p:txBody>
      </p:sp>
      <p:sp>
        <p:nvSpPr>
          <p:cNvPr id="3" name="Content Placeholder 2"/>
          <p:cNvSpPr>
            <a:spLocks noGrp="1"/>
          </p:cNvSpPr>
          <p:nvPr>
            <p:ph idx="1"/>
          </p:nvPr>
        </p:nvSpPr>
        <p:spPr>
          <a:xfrm>
            <a:off x="228600" y="1600200"/>
            <a:ext cx="8763000" cy="4525963"/>
          </a:xfrm>
        </p:spPr>
        <p:txBody>
          <a:bodyPr>
            <a:normAutofit/>
          </a:bodyPr>
          <a:lstStyle/>
          <a:p>
            <a:r>
              <a:rPr lang="en-US" sz="2400" dirty="0" smtClean="0"/>
              <a:t>Adolescents who are out of school, married adolescent girls, those in various kinds of employment, street children and the disabled have to be reached within their communities</a:t>
            </a:r>
          </a:p>
          <a:p>
            <a:pPr>
              <a:buNone/>
            </a:pPr>
            <a:endParaRPr lang="en-US" sz="2400" dirty="0" smtClean="0"/>
          </a:p>
          <a:p>
            <a:pPr lvl="1"/>
            <a:r>
              <a:rPr lang="en-US" sz="2400" dirty="0" smtClean="0"/>
              <a:t>Mapping of community-based existing interventions</a:t>
            </a:r>
          </a:p>
          <a:p>
            <a:pPr lvl="1">
              <a:buNone/>
            </a:pPr>
            <a:endParaRPr lang="en-US" sz="2400" dirty="0" smtClean="0"/>
          </a:p>
          <a:p>
            <a:pPr lvl="1"/>
            <a:r>
              <a:rPr lang="en-US" sz="2400" dirty="0" smtClean="0"/>
              <a:t>Identifying areas with unmet need and participatory planning for meeting these needs</a:t>
            </a:r>
          </a:p>
          <a:p>
            <a:pPr lvl="1"/>
            <a:endParaRPr lang="en-US" sz="2400" dirty="0" smtClean="0"/>
          </a:p>
          <a:p>
            <a:pPr lvl="1"/>
            <a:r>
              <a:rPr lang="en-US" sz="2400" dirty="0" smtClean="0"/>
              <a:t>Use of mass media</a:t>
            </a: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1066800"/>
          </a:xfrm>
        </p:spPr>
        <p:txBody>
          <a:bodyPr>
            <a:noAutofit/>
          </a:bodyPr>
          <a:lstStyle/>
          <a:p>
            <a:r>
              <a:rPr lang="en-US" sz="3200" dirty="0" smtClean="0"/>
              <a:t>Strategies for creating positive change the behavior and attitude of adolescents’ gatekeepers</a:t>
            </a:r>
            <a:endParaRPr lang="en-US" sz="3200" dirty="0"/>
          </a:p>
        </p:txBody>
      </p:sp>
      <p:sp>
        <p:nvSpPr>
          <p:cNvPr id="3" name="Content Placeholder 2"/>
          <p:cNvSpPr>
            <a:spLocks noGrp="1"/>
          </p:cNvSpPr>
          <p:nvPr>
            <p:ph idx="1"/>
          </p:nvPr>
        </p:nvSpPr>
        <p:spPr>
          <a:xfrm>
            <a:off x="228600" y="1600200"/>
            <a:ext cx="8763000" cy="4525963"/>
          </a:xfrm>
        </p:spPr>
        <p:txBody>
          <a:bodyPr>
            <a:normAutofit/>
          </a:bodyPr>
          <a:lstStyle/>
          <a:p>
            <a:r>
              <a:rPr lang="en-US" sz="2400" dirty="0" smtClean="0"/>
              <a:t>Carry out advocacy at community level for the gatekeepers of adolescents</a:t>
            </a:r>
          </a:p>
          <a:p>
            <a:pPr>
              <a:buNone/>
            </a:pPr>
            <a:endParaRPr lang="en-US" sz="2400" dirty="0" smtClean="0"/>
          </a:p>
          <a:p>
            <a:r>
              <a:rPr lang="en-US" sz="2400" dirty="0" smtClean="0"/>
              <a:t>Review existing literature/conduct new research to know concerns and beliefs of different categories of gatekeepers regarding ARH</a:t>
            </a:r>
          </a:p>
          <a:p>
            <a:endParaRPr lang="en-US" sz="2400" dirty="0" smtClean="0"/>
          </a:p>
          <a:p>
            <a:r>
              <a:rPr lang="en-US" sz="2400" dirty="0" smtClean="0"/>
              <a:t>Develop and disseminate key messages and materials</a:t>
            </a: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Strategies to reduce incidence of early marriage and pregnancy</a:t>
            </a:r>
            <a:endParaRPr lang="en-US" sz="3200" dirty="0"/>
          </a:p>
        </p:txBody>
      </p:sp>
      <p:sp>
        <p:nvSpPr>
          <p:cNvPr id="3" name="Content Placeholder 2"/>
          <p:cNvSpPr>
            <a:spLocks noGrp="1"/>
          </p:cNvSpPr>
          <p:nvPr>
            <p:ph idx="1"/>
          </p:nvPr>
        </p:nvSpPr>
        <p:spPr>
          <a:xfrm>
            <a:off x="152400" y="1524000"/>
            <a:ext cx="8763000" cy="4602163"/>
          </a:xfrm>
        </p:spPr>
        <p:txBody>
          <a:bodyPr>
            <a:normAutofit/>
          </a:bodyPr>
          <a:lstStyle/>
          <a:p>
            <a:r>
              <a:rPr lang="en-US" sz="2400" dirty="0" smtClean="0"/>
              <a:t>Community mobilization against early marriage and pregnancy</a:t>
            </a:r>
          </a:p>
          <a:p>
            <a:pPr>
              <a:buNone/>
            </a:pPr>
            <a:endParaRPr lang="en-US" sz="2400" dirty="0" smtClean="0"/>
          </a:p>
          <a:p>
            <a:pPr lvl="1"/>
            <a:r>
              <a:rPr lang="en-US" sz="2400" dirty="0" smtClean="0"/>
              <a:t>Communication campaign to generate awareness regarding early marriage and early pregnancy</a:t>
            </a:r>
          </a:p>
          <a:p>
            <a:pPr lvl="1">
              <a:buNone/>
            </a:pPr>
            <a:endParaRPr lang="en-US" sz="1050" dirty="0" smtClean="0"/>
          </a:p>
          <a:p>
            <a:pPr lvl="1"/>
            <a:r>
              <a:rPr lang="en-US" sz="2400" dirty="0" smtClean="0"/>
              <a:t> Train local government leaders &amp; community leaders to work as advocates</a:t>
            </a:r>
          </a:p>
          <a:p>
            <a:pPr lvl="1">
              <a:buNone/>
            </a:pPr>
            <a:endParaRPr lang="en-US" sz="1050" dirty="0" smtClean="0"/>
          </a:p>
          <a:p>
            <a:pPr lvl="1"/>
            <a:r>
              <a:rPr lang="en-US" sz="2400" dirty="0" smtClean="0"/>
              <a:t>Publicity and setting examples </a:t>
            </a:r>
          </a:p>
          <a:p>
            <a:pPr lvl="1">
              <a:buNone/>
            </a:pPr>
            <a:endParaRPr lang="en-US" sz="1050" dirty="0" smtClean="0"/>
          </a:p>
          <a:p>
            <a:pPr lvl="1"/>
            <a:r>
              <a:rPr lang="en-US" sz="2400" dirty="0" smtClean="0"/>
              <a:t>To form local level committees to prevent early marriage</a:t>
            </a:r>
          </a:p>
          <a:p>
            <a:pPr lvl="1">
              <a:buNone/>
            </a:pPr>
            <a:endParaRPr lang="en-US" sz="1050" dirty="0" smtClean="0"/>
          </a:p>
          <a:p>
            <a:pPr lvl="1"/>
            <a:r>
              <a:rPr lang="en-US" sz="2400" dirty="0" smtClean="0"/>
              <a:t>Include the issue of early marriage and pregnancy in curricula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096000"/>
          </a:xfrm>
        </p:spPr>
        <p:txBody>
          <a:bodyPr>
            <a:normAutofit/>
          </a:bodyPr>
          <a:lstStyle/>
          <a:p>
            <a:pPr>
              <a:lnSpc>
                <a:spcPct val="150000"/>
              </a:lnSpc>
            </a:pPr>
            <a:r>
              <a:rPr lang="en-US" sz="2400" b="1" dirty="0" smtClean="0"/>
              <a:t>Strengthening implementation of existing laws</a:t>
            </a:r>
          </a:p>
          <a:p>
            <a:pPr lvl="1">
              <a:lnSpc>
                <a:spcPct val="150000"/>
              </a:lnSpc>
            </a:pPr>
            <a:r>
              <a:rPr lang="en-US" sz="2400" dirty="0" smtClean="0"/>
              <a:t>Generating community awareness regarding the existence of these laws</a:t>
            </a:r>
          </a:p>
          <a:p>
            <a:pPr lvl="1">
              <a:lnSpc>
                <a:spcPct val="150000"/>
              </a:lnSpc>
            </a:pPr>
            <a:r>
              <a:rPr lang="en-US" sz="2400" dirty="0" smtClean="0"/>
              <a:t>Wider provision of legal aid to victims</a:t>
            </a:r>
          </a:p>
          <a:p>
            <a:pPr>
              <a:lnSpc>
                <a:spcPct val="150000"/>
              </a:lnSpc>
            </a:pPr>
            <a:r>
              <a:rPr lang="en-US" sz="2400" b="1" dirty="0" smtClean="0"/>
              <a:t>Increasing access of married adolescents to FP services</a:t>
            </a:r>
          </a:p>
          <a:p>
            <a:pPr lvl="1">
              <a:lnSpc>
                <a:spcPct val="150000"/>
              </a:lnSpc>
            </a:pPr>
            <a:r>
              <a:rPr lang="en-US" sz="2400" dirty="0" smtClean="0"/>
              <a:t>Include recording of newly married couples, including where the wife is an adolescent or not to register</a:t>
            </a:r>
          </a:p>
          <a:p>
            <a:pPr lvl="1">
              <a:lnSpc>
                <a:spcPct val="150000"/>
              </a:lnSpc>
            </a:pPr>
            <a:r>
              <a:rPr lang="en-US" sz="2400" dirty="0" smtClean="0"/>
              <a:t>Address adolescents during regular visits to households</a:t>
            </a:r>
          </a:p>
          <a:p>
            <a:pPr lvl="1">
              <a:lnSpc>
                <a:spcPct val="150000"/>
              </a:lnSpc>
            </a:pPr>
            <a:r>
              <a:rPr lang="en-US" sz="2400" dirty="0" smtClean="0"/>
              <a:t>Introduce FW register &amp;  </a:t>
            </a:r>
            <a:r>
              <a:rPr lang="en-US" sz="2400" dirty="0" err="1" smtClean="0"/>
              <a:t>hh</a:t>
            </a:r>
            <a:r>
              <a:rPr lang="en-US" sz="2400" dirty="0" smtClean="0"/>
              <a:t> visits of targeted couples in urban</a:t>
            </a:r>
            <a:endParaRPr lang="en-US" sz="2400" b="1" dirty="0" smtClean="0"/>
          </a:p>
          <a:p>
            <a:pPr>
              <a:buNone/>
            </a:pPr>
            <a:endParaRPr lang="en-US" sz="2400" b="1" dirty="0" smtClean="0"/>
          </a:p>
          <a:p>
            <a:endParaRPr lang="en-US" sz="2400" b="1"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838200"/>
          </a:xfrm>
        </p:spPr>
        <p:txBody>
          <a:bodyPr>
            <a:noAutofit/>
          </a:bodyPr>
          <a:lstStyle/>
          <a:p>
            <a:r>
              <a:rPr lang="en-US" sz="3200" dirty="0" smtClean="0"/>
              <a:t>Strategies for reducing the incidence &amp; prevalence of STIs, including HIV/AIDS, among adolescents</a:t>
            </a:r>
            <a:endParaRPr lang="en-US" sz="3200" dirty="0"/>
          </a:p>
        </p:txBody>
      </p:sp>
      <p:sp>
        <p:nvSpPr>
          <p:cNvPr id="3" name="Content Placeholder 2"/>
          <p:cNvSpPr>
            <a:spLocks noGrp="1"/>
          </p:cNvSpPr>
          <p:nvPr>
            <p:ph idx="1"/>
          </p:nvPr>
        </p:nvSpPr>
        <p:spPr>
          <a:xfrm>
            <a:off x="152400" y="1295400"/>
            <a:ext cx="8839200" cy="5410200"/>
          </a:xfrm>
        </p:spPr>
        <p:txBody>
          <a:bodyPr>
            <a:normAutofit/>
          </a:bodyPr>
          <a:lstStyle/>
          <a:p>
            <a:r>
              <a:rPr lang="en-US" sz="2400" dirty="0" smtClean="0"/>
              <a:t>Scaling up of &amp; improving coordination between existing interventions</a:t>
            </a:r>
          </a:p>
          <a:p>
            <a:pPr>
              <a:buNone/>
            </a:pPr>
            <a:endParaRPr lang="en-US" sz="900" dirty="0" smtClean="0"/>
          </a:p>
          <a:p>
            <a:r>
              <a:rPr lang="en-US" sz="2400" dirty="0" smtClean="0"/>
              <a:t>Review of the progress of GFATM project and scaling up of the project activities</a:t>
            </a:r>
          </a:p>
          <a:p>
            <a:pPr>
              <a:buNone/>
            </a:pPr>
            <a:endParaRPr lang="en-US" sz="800" dirty="0" smtClean="0"/>
          </a:p>
          <a:p>
            <a:r>
              <a:rPr lang="en-US" sz="2400" dirty="0" smtClean="0"/>
              <a:t>Coordinate activities carried out by different NGOs and the GFATM project for greater synergy</a:t>
            </a:r>
          </a:p>
          <a:p>
            <a:pPr>
              <a:buNone/>
            </a:pPr>
            <a:endParaRPr lang="en-US" sz="800" dirty="0" smtClean="0"/>
          </a:p>
          <a:p>
            <a:r>
              <a:rPr lang="en-US" sz="2400" dirty="0" smtClean="0"/>
              <a:t>Dissemination of STI prevention messages in all available and appropriate channels</a:t>
            </a:r>
          </a:p>
          <a:p>
            <a:pPr>
              <a:buNone/>
            </a:pPr>
            <a:endParaRPr lang="en-US" sz="800" dirty="0" smtClean="0"/>
          </a:p>
          <a:p>
            <a:r>
              <a:rPr lang="en-US" sz="2400" dirty="0" smtClean="0"/>
              <a:t>Incorporation of STI related information in curricula</a:t>
            </a:r>
          </a:p>
          <a:p>
            <a:pPr>
              <a:buNone/>
            </a:pPr>
            <a:endParaRPr lang="en-US" sz="800" dirty="0" smtClean="0"/>
          </a:p>
          <a:p>
            <a:r>
              <a:rPr lang="en-US" sz="2400" dirty="0" smtClean="0"/>
              <a:t>Involvement of religious leaders and other community leaders in disseminating Information</a:t>
            </a:r>
          </a:p>
          <a:p>
            <a:pPr>
              <a:buNone/>
            </a:pPr>
            <a:endParaRPr lang="en-US" sz="900" dirty="0" smtClean="0"/>
          </a:p>
          <a:p>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364163"/>
          </a:xfrm>
        </p:spPr>
        <p:txBody>
          <a:bodyPr>
            <a:normAutofit/>
          </a:bodyPr>
          <a:lstStyle/>
          <a:p>
            <a:r>
              <a:rPr lang="en-US" sz="2400" dirty="0" smtClean="0"/>
              <a:t>Development of appropriate materials and tools for effective BCC</a:t>
            </a:r>
            <a:endParaRPr lang="en-US" sz="2800" dirty="0" smtClean="0"/>
          </a:p>
          <a:p>
            <a:pPr>
              <a:buNone/>
            </a:pPr>
            <a:endParaRPr lang="en-US" sz="2400" dirty="0" smtClean="0"/>
          </a:p>
          <a:p>
            <a:r>
              <a:rPr lang="en-US" sz="2400" dirty="0" smtClean="0"/>
              <a:t>Multi-</a:t>
            </a:r>
            <a:r>
              <a:rPr lang="en-US" sz="2400" dirty="0" err="1" smtClean="0"/>
              <a:t>sectoral</a:t>
            </a:r>
            <a:r>
              <a:rPr lang="en-US" sz="2400" dirty="0" smtClean="0"/>
              <a:t> advocacy for creation of supportive environment for adolescents to practice safe behaviors</a:t>
            </a:r>
          </a:p>
          <a:p>
            <a:pPr>
              <a:buNone/>
            </a:pPr>
            <a:endParaRPr lang="en-US" sz="2400" dirty="0" smtClean="0"/>
          </a:p>
          <a:p>
            <a:r>
              <a:rPr lang="en-US" sz="2400" dirty="0" smtClean="0"/>
              <a:t>Multi-</a:t>
            </a:r>
            <a:r>
              <a:rPr lang="en-US" sz="2400" dirty="0" err="1" smtClean="0"/>
              <a:t>sectoral</a:t>
            </a:r>
            <a:r>
              <a:rPr lang="en-US" sz="2400" dirty="0" smtClean="0"/>
              <a:t> advocacy for creation of supportive environment for adolescents to practice safe behaviors</a:t>
            </a:r>
          </a:p>
          <a:p>
            <a:pPr>
              <a:buNone/>
            </a:pPr>
            <a:endParaRPr lang="en-US" sz="2400" dirty="0" smtClean="0"/>
          </a:p>
          <a:p>
            <a:r>
              <a:rPr lang="en-US" sz="2400" dirty="0" smtClean="0"/>
              <a:t>Advocacy among different sectors for supportive environment</a:t>
            </a:r>
            <a:endParaRPr 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944562"/>
          </a:xfrm>
        </p:spPr>
        <p:txBody>
          <a:bodyPr>
            <a:noAutofit/>
          </a:bodyPr>
          <a:lstStyle/>
          <a:p>
            <a:r>
              <a:rPr lang="en-US" sz="3000" dirty="0" smtClean="0"/>
              <a:t>Strategies for provision of easy access of adolescents to ARH and other related services (objective 5)</a:t>
            </a:r>
            <a:endParaRPr lang="en-US" sz="3000" dirty="0"/>
          </a:p>
        </p:txBody>
      </p:sp>
      <p:sp>
        <p:nvSpPr>
          <p:cNvPr id="3" name="Content Placeholder 2"/>
          <p:cNvSpPr>
            <a:spLocks noGrp="1"/>
          </p:cNvSpPr>
          <p:nvPr>
            <p:ph idx="1"/>
          </p:nvPr>
        </p:nvSpPr>
        <p:spPr>
          <a:xfrm>
            <a:off x="152400" y="1447800"/>
            <a:ext cx="8839200" cy="5257800"/>
          </a:xfrm>
        </p:spPr>
        <p:txBody>
          <a:bodyPr>
            <a:normAutofit/>
          </a:bodyPr>
          <a:lstStyle/>
          <a:p>
            <a:r>
              <a:rPr lang="en-US" sz="2400" dirty="0" smtClean="0"/>
              <a:t>Introducing and expanding adolescent friendly health services</a:t>
            </a:r>
          </a:p>
          <a:p>
            <a:pPr>
              <a:buNone/>
            </a:pPr>
            <a:endParaRPr lang="en-US" sz="1000" dirty="0" smtClean="0"/>
          </a:p>
          <a:p>
            <a:r>
              <a:rPr lang="en-US" sz="2400" dirty="0" smtClean="0"/>
              <a:t>Needs assessment and development of a national plan</a:t>
            </a:r>
          </a:p>
          <a:p>
            <a:pPr>
              <a:buNone/>
            </a:pPr>
            <a:endParaRPr lang="en-US" sz="1000" dirty="0" smtClean="0"/>
          </a:p>
          <a:p>
            <a:r>
              <a:rPr lang="en-US" sz="2400" dirty="0" smtClean="0"/>
              <a:t>Capacity building for representation of adolescent friendly health services</a:t>
            </a:r>
          </a:p>
          <a:p>
            <a:pPr>
              <a:buNone/>
            </a:pPr>
            <a:endParaRPr lang="en-US" sz="1000" dirty="0" smtClean="0"/>
          </a:p>
          <a:p>
            <a:r>
              <a:rPr lang="en-US" sz="2400" dirty="0" smtClean="0"/>
              <a:t>Scaling up/introduction of adolescent friendly services in GO-NGO service delivery infrastructure</a:t>
            </a:r>
          </a:p>
          <a:p>
            <a:pPr>
              <a:buNone/>
            </a:pPr>
            <a:endParaRPr lang="en-US" sz="1000" dirty="0" smtClean="0"/>
          </a:p>
          <a:p>
            <a:r>
              <a:rPr lang="en-US" sz="2400" i="1" dirty="0" smtClean="0"/>
              <a:t>Ensuring good quality of care in adolescent friendly outlets</a:t>
            </a:r>
          </a:p>
          <a:p>
            <a:pPr>
              <a:buNone/>
            </a:pPr>
            <a:endParaRPr lang="en-US" sz="1000" i="1" dirty="0" smtClean="0"/>
          </a:p>
          <a:p>
            <a:r>
              <a:rPr lang="en-US" sz="2400" dirty="0" smtClean="0"/>
              <a:t>Developing quality standards and guidelines</a:t>
            </a:r>
          </a:p>
          <a:p>
            <a:pPr>
              <a:buNone/>
            </a:pPr>
            <a:endParaRPr lang="en-US" sz="1000" dirty="0" smtClean="0"/>
          </a:p>
          <a:p>
            <a:r>
              <a:rPr lang="en-US" sz="2400" dirty="0" smtClean="0"/>
              <a:t>Recognition of </a:t>
            </a:r>
            <a:r>
              <a:rPr lang="en-US" sz="2400" dirty="0" err="1" smtClean="0"/>
              <a:t>centres</a:t>
            </a:r>
            <a:r>
              <a:rPr lang="en-US" sz="2400" dirty="0" smtClean="0"/>
              <a:t> providing good quality of care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5592763"/>
          </a:xfrm>
        </p:spPr>
        <p:txBody>
          <a:bodyPr>
            <a:normAutofit/>
          </a:bodyPr>
          <a:lstStyle/>
          <a:p>
            <a:pPr>
              <a:lnSpc>
                <a:spcPct val="150000"/>
              </a:lnSpc>
            </a:pPr>
            <a:r>
              <a:rPr lang="en-US" sz="2400" dirty="0" smtClean="0"/>
              <a:t>Establishment of referral and other supportive services</a:t>
            </a:r>
          </a:p>
          <a:p>
            <a:pPr>
              <a:lnSpc>
                <a:spcPct val="150000"/>
              </a:lnSpc>
            </a:pPr>
            <a:r>
              <a:rPr lang="en-US" sz="2400" dirty="0" smtClean="0"/>
              <a:t>Promotion of adolescent friendly services</a:t>
            </a:r>
          </a:p>
          <a:p>
            <a:pPr>
              <a:lnSpc>
                <a:spcPct val="150000"/>
              </a:lnSpc>
            </a:pPr>
            <a:r>
              <a:rPr lang="en-US" sz="2400" dirty="0" smtClean="0"/>
              <a:t>Designing and developing the campaign(s)</a:t>
            </a:r>
          </a:p>
          <a:p>
            <a:pPr>
              <a:lnSpc>
                <a:spcPct val="150000"/>
              </a:lnSpc>
            </a:pPr>
            <a:r>
              <a:rPr lang="en-US" sz="2400" dirty="0" smtClean="0"/>
              <a:t>Implementing the campaign(s)</a:t>
            </a:r>
          </a:p>
          <a:p>
            <a:pPr>
              <a:lnSpc>
                <a:spcPct val="150000"/>
              </a:lnSpc>
            </a:pPr>
            <a:r>
              <a:rPr lang="en-US" sz="2400" dirty="0" smtClean="0"/>
              <a:t>Monitoring utilization of services in adolescents friendly  </a:t>
            </a:r>
            <a:r>
              <a:rPr lang="en-US" sz="2400" dirty="0" err="1" smtClean="0"/>
              <a:t>centres</a:t>
            </a:r>
            <a:endParaRPr lang="en-US" sz="2400" dirty="0" smtClean="0"/>
          </a:p>
          <a:p>
            <a:pPr>
              <a:lnSpc>
                <a:spcPct val="150000"/>
              </a:lnSpc>
            </a:pPr>
            <a:r>
              <a:rPr lang="en-US" sz="2400" dirty="0" smtClean="0"/>
              <a:t>The key role in implementing this strategy would be MOHFW</a:t>
            </a:r>
          </a:p>
          <a:p>
            <a:pPr>
              <a:lnSpc>
                <a:spcPct val="150000"/>
              </a:lnSpc>
              <a:buNone/>
            </a:pPr>
            <a:endParaRPr lang="en-US" sz="1000" dirty="0" smtClean="0"/>
          </a:p>
          <a:p>
            <a:r>
              <a:rPr lang="en-US" sz="2400" dirty="0" smtClean="0"/>
              <a:t>The technical expert organizations, including various UN agencies, selected NGOs and private sector specialized communication agencies with experience in working with adolescents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200" dirty="0" smtClean="0"/>
              <a:t>Introduction</a:t>
            </a:r>
            <a:endParaRPr lang="en-US" sz="3200" dirty="0"/>
          </a:p>
        </p:txBody>
      </p:sp>
      <p:sp>
        <p:nvSpPr>
          <p:cNvPr id="3" name="Content Placeholder 2"/>
          <p:cNvSpPr>
            <a:spLocks noGrp="1"/>
          </p:cNvSpPr>
          <p:nvPr>
            <p:ph idx="1"/>
          </p:nvPr>
        </p:nvSpPr>
        <p:spPr>
          <a:xfrm>
            <a:off x="152400" y="1295400"/>
            <a:ext cx="8839200" cy="4830763"/>
          </a:xfrm>
        </p:spPr>
        <p:txBody>
          <a:bodyPr>
            <a:normAutofit/>
          </a:bodyPr>
          <a:lstStyle/>
          <a:p>
            <a:r>
              <a:rPr lang="en-US" sz="2400" dirty="0" smtClean="0"/>
              <a:t>In Bangladesh, adolescents represent more than one fourth of the total population</a:t>
            </a:r>
          </a:p>
          <a:p>
            <a:pPr>
              <a:buNone/>
            </a:pPr>
            <a:endParaRPr lang="en-US" sz="2400" dirty="0" smtClean="0"/>
          </a:p>
          <a:p>
            <a:r>
              <a:rPr lang="en-US" sz="2400" dirty="0" smtClean="0"/>
              <a:t>Although adolescents are the healthiest members of the communities having survived infancy and early childhood diseases, they face a number of important health risks arising out of early pregnancies, violence, inadequate nutrition etc</a:t>
            </a:r>
          </a:p>
          <a:p>
            <a:pPr>
              <a:buNone/>
            </a:pPr>
            <a:endParaRPr lang="en-US" sz="2400" dirty="0" smtClean="0"/>
          </a:p>
          <a:p>
            <a:r>
              <a:rPr lang="en-US" sz="2400" dirty="0" smtClean="0"/>
              <a:t>Their sheer number also makes them an important determinant of the overall health status of the country</a:t>
            </a: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92162"/>
          </a:xfrm>
        </p:spPr>
        <p:txBody>
          <a:bodyPr>
            <a:noAutofit/>
          </a:bodyPr>
          <a:lstStyle/>
          <a:p>
            <a:r>
              <a:rPr lang="en-US" sz="3000" dirty="0" smtClean="0"/>
              <a:t>Strategies for creating favorable conditions that discourage risk taking behaviors among adolescents </a:t>
            </a:r>
            <a:r>
              <a:rPr lang="en-US" sz="1800" dirty="0" smtClean="0"/>
              <a:t>(obj6)</a:t>
            </a:r>
            <a:endParaRPr lang="en-US" sz="3000" dirty="0"/>
          </a:p>
        </p:txBody>
      </p:sp>
      <p:sp>
        <p:nvSpPr>
          <p:cNvPr id="3" name="Content Placeholder 2"/>
          <p:cNvSpPr>
            <a:spLocks noGrp="1"/>
          </p:cNvSpPr>
          <p:nvPr>
            <p:ph idx="1"/>
          </p:nvPr>
        </p:nvSpPr>
        <p:spPr>
          <a:xfrm>
            <a:off x="228600" y="1295400"/>
            <a:ext cx="8763000" cy="5410200"/>
          </a:xfrm>
        </p:spPr>
        <p:txBody>
          <a:bodyPr>
            <a:noAutofit/>
          </a:bodyPr>
          <a:lstStyle/>
          <a:p>
            <a:r>
              <a:rPr lang="en-US" sz="2400" dirty="0" smtClean="0"/>
              <a:t>Mobilization of adolescents and their gatekeepers against risk taking behaviors</a:t>
            </a:r>
          </a:p>
          <a:p>
            <a:pPr>
              <a:buNone/>
            </a:pPr>
            <a:endParaRPr lang="en-US" sz="200" b="1" dirty="0" smtClean="0"/>
          </a:p>
          <a:p>
            <a:pPr lvl="1"/>
            <a:r>
              <a:rPr lang="en-US" sz="2400" dirty="0" smtClean="0"/>
              <a:t>Undertaking research to understand adolescents’ risk taking behaviors and reasons behind them</a:t>
            </a:r>
          </a:p>
          <a:p>
            <a:pPr lvl="1">
              <a:buNone/>
            </a:pPr>
            <a:endParaRPr lang="en-US" sz="600" dirty="0" smtClean="0"/>
          </a:p>
          <a:p>
            <a:pPr lvl="1"/>
            <a:r>
              <a:rPr lang="en-US" sz="2400" dirty="0" smtClean="0"/>
              <a:t>Development of a nationwide plan for advocacy with high-risk adolescents and their gatekeepers</a:t>
            </a:r>
          </a:p>
          <a:p>
            <a:pPr lvl="1">
              <a:buNone/>
            </a:pPr>
            <a:endParaRPr lang="en-US" sz="400" dirty="0" smtClean="0"/>
          </a:p>
          <a:p>
            <a:pPr lvl="1"/>
            <a:r>
              <a:rPr lang="en-US" sz="2400" dirty="0" smtClean="0"/>
              <a:t>Involving media in developing awareness about such behaviors</a:t>
            </a:r>
          </a:p>
          <a:p>
            <a:pPr>
              <a:buNone/>
            </a:pPr>
            <a:endParaRPr lang="en-US" sz="700" b="1" i="1" dirty="0" smtClean="0"/>
          </a:p>
          <a:p>
            <a:r>
              <a:rPr lang="en-US" sz="2400" dirty="0" smtClean="0"/>
              <a:t>Supportive policies for reducing risk taking</a:t>
            </a:r>
          </a:p>
          <a:p>
            <a:pPr>
              <a:buNone/>
            </a:pPr>
            <a:endParaRPr lang="en-US" sz="300" b="1" dirty="0" smtClean="0"/>
          </a:p>
          <a:p>
            <a:pPr lvl="1"/>
            <a:r>
              <a:rPr lang="en-US" sz="2400" dirty="0" smtClean="0"/>
              <a:t>Establishment of a special wing for adolescents in MOHFW</a:t>
            </a:r>
          </a:p>
          <a:p>
            <a:pPr lvl="1">
              <a:buNone/>
            </a:pPr>
            <a:endParaRPr lang="en-US" sz="100" dirty="0" smtClean="0"/>
          </a:p>
          <a:p>
            <a:pPr lvl="1"/>
            <a:r>
              <a:rPr lang="en-US" sz="2400" dirty="0" smtClean="0"/>
              <a:t>Review of existing policies and incorporation of appropriate new policies to prevent risk taking behaviors</a:t>
            </a:r>
          </a:p>
          <a:p>
            <a:pPr lvl="1">
              <a:buNone/>
            </a:pPr>
            <a:endParaRPr lang="en-US" sz="300" dirty="0" smtClean="0"/>
          </a:p>
          <a:p>
            <a:pPr lvl="1"/>
            <a:r>
              <a:rPr lang="en-US" sz="2400" dirty="0" smtClean="0"/>
              <a:t>Promoting treatment and rehabilitation opportunities</a:t>
            </a:r>
            <a:endParaRPr 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b="1" dirty="0" smtClean="0"/>
          </a:p>
          <a:p>
            <a:endParaRPr lang="en-US" b="1" dirty="0" smtClean="0"/>
          </a:p>
          <a:p>
            <a:pPr>
              <a:buNone/>
            </a:pPr>
            <a:r>
              <a:rPr lang="en-US" sz="4000" dirty="0" smtClean="0"/>
              <a:t>Implementation of the ARH Strategy</a:t>
            </a:r>
            <a:endParaRPr lang="en-US" sz="4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t>Leadership and Coordination</a:t>
            </a:r>
            <a:endParaRPr lang="en-US" sz="3200" dirty="0"/>
          </a:p>
        </p:txBody>
      </p:sp>
      <p:sp>
        <p:nvSpPr>
          <p:cNvPr id="3" name="Content Placeholder 2"/>
          <p:cNvSpPr>
            <a:spLocks noGrp="1"/>
          </p:cNvSpPr>
          <p:nvPr>
            <p:ph idx="1"/>
          </p:nvPr>
        </p:nvSpPr>
        <p:spPr>
          <a:xfrm>
            <a:off x="152400" y="990600"/>
            <a:ext cx="8839200" cy="5867400"/>
          </a:xfrm>
        </p:spPr>
        <p:txBody>
          <a:bodyPr>
            <a:noAutofit/>
          </a:bodyPr>
          <a:lstStyle/>
          <a:p>
            <a:pPr algn="just"/>
            <a:r>
              <a:rPr lang="en-US" sz="2400" dirty="0" smtClean="0"/>
              <a:t>Implementation of the ARH Strategy would need concerted and coordinated action by a large and multifarious number of agencies. Several ministries </a:t>
            </a:r>
            <a:r>
              <a:rPr lang="en-US" sz="1600" dirty="0" smtClean="0"/>
              <a:t>(MOHFW, Ministry of Youth and Sports, Education-Primary and Mass, Information, Social Welfare) </a:t>
            </a:r>
            <a:r>
              <a:rPr lang="en-US" sz="2400" dirty="0" smtClean="0"/>
              <a:t>will be directly involved, while others will </a:t>
            </a:r>
            <a:r>
              <a:rPr lang="en-US" sz="1800" dirty="0" smtClean="0"/>
              <a:t>(Ministry of Home Affairs, Law Justice and Parliamentary Affairs etc.)</a:t>
            </a:r>
            <a:r>
              <a:rPr lang="en-US" sz="2400" dirty="0" smtClean="0"/>
              <a:t>have to play a supportive role. In implementation of activities, in addition to the ministries and their agencies, departments and wings, NGOs and private sector enterprises will need to be involved</a:t>
            </a:r>
          </a:p>
          <a:p>
            <a:pPr>
              <a:buNone/>
            </a:pPr>
            <a:endParaRPr lang="en-US" sz="1100" dirty="0" smtClean="0"/>
          </a:p>
          <a:p>
            <a:pPr algn="just"/>
            <a:r>
              <a:rPr lang="en-US" sz="2400" dirty="0" smtClean="0"/>
              <a:t>However, to ensure the commitment and ownership of other Ministries and agencies, and to coordinate their efforts, the existing Inter-ministerial Committee should be expanded. The Committee should be headed by the Joint Secretary </a:t>
            </a:r>
            <a:r>
              <a:rPr lang="en-US" sz="1200" dirty="0" smtClean="0"/>
              <a:t>(Development-Family Welfare) </a:t>
            </a:r>
            <a:r>
              <a:rPr lang="en-US" sz="2400" dirty="0" smtClean="0"/>
              <a:t>with senior level representations from other concerned ministries, NGOs, multi- and bi-lateral donors and UN agencies </a:t>
            </a:r>
            <a:endParaRPr lang="en-US"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smtClean="0"/>
              <a:t>Resource mobilization</a:t>
            </a:r>
            <a:endParaRPr lang="en-US" sz="3200" dirty="0"/>
          </a:p>
        </p:txBody>
      </p:sp>
      <p:sp>
        <p:nvSpPr>
          <p:cNvPr id="3" name="Content Placeholder 2"/>
          <p:cNvSpPr>
            <a:spLocks noGrp="1"/>
          </p:cNvSpPr>
          <p:nvPr>
            <p:ph idx="1"/>
          </p:nvPr>
        </p:nvSpPr>
        <p:spPr>
          <a:xfrm>
            <a:off x="228600" y="1143000"/>
            <a:ext cx="8686800" cy="4983163"/>
          </a:xfrm>
        </p:spPr>
        <p:txBody>
          <a:bodyPr>
            <a:normAutofit/>
          </a:bodyPr>
          <a:lstStyle/>
          <a:p>
            <a:pPr algn="just"/>
            <a:r>
              <a:rPr lang="en-US" sz="2400" dirty="0" smtClean="0"/>
              <a:t>The resource envelope required to implement the policy needs to be estimated. The resource would represent a combination of funds to be drawn from the NGO Pool Fund, from existing budget in the PIP of MOHFW, and from bilateral grants to </a:t>
            </a:r>
            <a:r>
              <a:rPr lang="en-US" sz="2400" dirty="0" err="1" smtClean="0"/>
              <a:t>GoB</a:t>
            </a:r>
            <a:r>
              <a:rPr lang="en-US" sz="2400" dirty="0" smtClean="0"/>
              <a:t>/NGOs</a:t>
            </a:r>
          </a:p>
          <a:p>
            <a:pPr algn="just">
              <a:buNone/>
            </a:pPr>
            <a:endParaRPr lang="en-US" sz="1400" dirty="0" smtClean="0"/>
          </a:p>
          <a:p>
            <a:pPr algn="just"/>
            <a:r>
              <a:rPr lang="en-US" sz="2400" dirty="0" smtClean="0"/>
              <a:t>All ARH related interventions, carried out by </a:t>
            </a:r>
            <a:r>
              <a:rPr lang="en-US" sz="2400" dirty="0" err="1" smtClean="0"/>
              <a:t>GoB</a:t>
            </a:r>
            <a:r>
              <a:rPr lang="en-US" sz="2400" dirty="0" smtClean="0"/>
              <a:t>/NGOs/others, should fall within the framework of this Strategy and should contribute to its vision and goal</a:t>
            </a:r>
            <a:endParaRPr 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a:t>
            </a:r>
            <a:endParaRPr lang="en-US" dirty="0"/>
          </a:p>
        </p:txBody>
      </p:sp>
      <p:sp>
        <p:nvSpPr>
          <p:cNvPr id="3" name="Content Placeholder 2"/>
          <p:cNvSpPr>
            <a:spLocks noGrp="1"/>
          </p:cNvSpPr>
          <p:nvPr>
            <p:ph idx="1"/>
          </p:nvPr>
        </p:nvSpPr>
        <p:spPr/>
        <p:txBody>
          <a:bodyPr/>
          <a:lstStyle/>
          <a:p>
            <a:pPr algn="ctr"/>
            <a:r>
              <a:rPr lang="en-US" dirty="0" smtClean="0"/>
              <a:t>Adolescent and Nutrition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563562"/>
          </a:xfrm>
        </p:spPr>
        <p:txBody>
          <a:bodyPr>
            <a:noAutofit/>
          </a:bodyPr>
          <a:lstStyle/>
          <a:p>
            <a:r>
              <a:rPr lang="en-US" sz="3200" dirty="0" smtClean="0"/>
              <a:t>Adolescents’ Reproductive Health in Bangladesh</a:t>
            </a:r>
            <a:endParaRPr lang="en-US" sz="3200" dirty="0"/>
          </a:p>
        </p:txBody>
      </p:sp>
      <p:sp>
        <p:nvSpPr>
          <p:cNvPr id="3" name="Content Placeholder 2"/>
          <p:cNvSpPr>
            <a:spLocks noGrp="1"/>
          </p:cNvSpPr>
          <p:nvPr>
            <p:ph idx="1"/>
          </p:nvPr>
        </p:nvSpPr>
        <p:spPr>
          <a:xfrm>
            <a:off x="152400" y="1219200"/>
            <a:ext cx="8991600" cy="4906963"/>
          </a:xfrm>
        </p:spPr>
        <p:txBody>
          <a:bodyPr>
            <a:noAutofit/>
          </a:bodyPr>
          <a:lstStyle/>
          <a:p>
            <a:r>
              <a:rPr lang="en-US" sz="2400" dirty="0" smtClean="0"/>
              <a:t>Access to youth friendly health services is vital for ensuring sexual and reproductive health (SRH) and well-being of adolescents</a:t>
            </a:r>
          </a:p>
          <a:p>
            <a:pPr>
              <a:buNone/>
            </a:pPr>
            <a:endParaRPr lang="en-US" sz="1200" dirty="0" smtClean="0"/>
          </a:p>
          <a:p>
            <a:r>
              <a:rPr lang="en-US" sz="2400" dirty="0" smtClean="0"/>
              <a:t>In Bangladesh, adolescents represent more than one fourth of the total population</a:t>
            </a:r>
          </a:p>
          <a:p>
            <a:pPr>
              <a:buNone/>
            </a:pPr>
            <a:endParaRPr lang="en-US" sz="1400" dirty="0" smtClean="0"/>
          </a:p>
          <a:p>
            <a:r>
              <a:rPr lang="en-US" sz="2400" dirty="0" smtClean="0"/>
              <a:t>Although adolescents are the healthiest members of the societies having survived infancy and early childhood diseases, they face a number of important health risks arising out of early pregnancies, violence, inadequate nutrition etc</a:t>
            </a:r>
          </a:p>
          <a:p>
            <a:pPr>
              <a:buNone/>
            </a:pPr>
            <a:endParaRPr lang="en-US" sz="1400" dirty="0" smtClean="0"/>
          </a:p>
          <a:p>
            <a:r>
              <a:rPr lang="en-US" sz="2400" dirty="0" smtClean="0"/>
              <a:t>Their sheer number also makes them an important determinant of the overall health status of the country</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200" dirty="0" smtClean="0"/>
              <a:t>ARH BD: A Socio-cultural Perspective</a:t>
            </a:r>
            <a:endParaRPr lang="en-US" sz="3200" dirty="0"/>
          </a:p>
        </p:txBody>
      </p:sp>
      <p:sp>
        <p:nvSpPr>
          <p:cNvPr id="3" name="Content Placeholder 2"/>
          <p:cNvSpPr>
            <a:spLocks noGrp="1"/>
          </p:cNvSpPr>
          <p:nvPr>
            <p:ph idx="1"/>
          </p:nvPr>
        </p:nvSpPr>
        <p:spPr>
          <a:xfrm>
            <a:off x="152400" y="1219200"/>
            <a:ext cx="8839200" cy="5410200"/>
          </a:xfrm>
        </p:spPr>
        <p:txBody>
          <a:bodyPr>
            <a:noAutofit/>
          </a:bodyPr>
          <a:lstStyle/>
          <a:p>
            <a:pPr>
              <a:tabLst>
                <a:tab pos="1482725" algn="l"/>
              </a:tabLst>
            </a:pPr>
            <a:r>
              <a:rPr lang="en-US" sz="2400" dirty="0" smtClean="0"/>
              <a:t>Although at the prime of their life, an estimated 1.7.million adolescents die every year mainly from accidents, violence, pregnancy related problems or illnesses that are either preventable or treatable</a:t>
            </a:r>
          </a:p>
          <a:p>
            <a:pPr>
              <a:buNone/>
            </a:pPr>
            <a:endParaRPr lang="en-US" sz="1200" dirty="0" smtClean="0"/>
          </a:p>
          <a:p>
            <a:r>
              <a:rPr lang="en-US" sz="2400" dirty="0" smtClean="0"/>
              <a:t>Many more develop chronic illnesses that damage their chances of personal fulfillment</a:t>
            </a:r>
          </a:p>
          <a:p>
            <a:pPr>
              <a:buNone/>
            </a:pPr>
            <a:endParaRPr lang="en-US" sz="1100" dirty="0" smtClean="0"/>
          </a:p>
          <a:p>
            <a:r>
              <a:rPr lang="en-US" sz="2400" dirty="0" smtClean="0"/>
              <a:t>Gender discrimination in the form of discrimination against girls has been identified as one of the prime ARH issues in Bangladesh</a:t>
            </a:r>
          </a:p>
          <a:p>
            <a:pPr>
              <a:buNone/>
            </a:pPr>
            <a:endParaRPr lang="en-US" sz="1200" dirty="0" smtClean="0"/>
          </a:p>
          <a:p>
            <a:r>
              <a:rPr lang="en-US" sz="2400" dirty="0" smtClean="0"/>
              <a:t>The discrimination exists in most spheres of life including employment, marriage, social mobility, food allocation etc</a:t>
            </a:r>
          </a:p>
          <a:p>
            <a:pPr>
              <a:buNone/>
            </a:pPr>
            <a:endParaRPr lang="en-US" sz="1400" dirty="0" smtClean="0"/>
          </a:p>
          <a:p>
            <a:endParaRPr lang="en-U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839200" cy="5257800"/>
          </a:xfrm>
        </p:spPr>
        <p:txBody>
          <a:bodyPr>
            <a:normAutofit/>
          </a:bodyPr>
          <a:lstStyle/>
          <a:p>
            <a:pPr algn="just"/>
            <a:r>
              <a:rPr lang="en-US" sz="2400" dirty="0" smtClean="0"/>
              <a:t>Higher frequency of early marriage among girls, early dropping out from schools and, for boys, early joining of work to supplement family income are some of the hallmarks of rural adolescents</a:t>
            </a:r>
          </a:p>
          <a:p>
            <a:pPr algn="just">
              <a:buNone/>
            </a:pPr>
            <a:endParaRPr lang="en-US" sz="2400" dirty="0" smtClean="0"/>
          </a:p>
          <a:p>
            <a:pPr>
              <a:buNone/>
            </a:pPr>
            <a:endParaRPr lang="en-US" sz="1600" dirty="0" smtClean="0"/>
          </a:p>
          <a:p>
            <a:pPr algn="just"/>
            <a:r>
              <a:rPr lang="en-US" sz="2400" dirty="0" smtClean="0"/>
              <a:t>Accesses to information, freedom of movement, marriage, practice of certain behaviors are closely regulated by parents or by the influencing members of the family</a:t>
            </a:r>
          </a:p>
          <a:p>
            <a:pPr algn="just">
              <a:buNone/>
            </a:pPr>
            <a:endParaRPr lang="en-US" sz="2400" dirty="0" smtClean="0"/>
          </a:p>
          <a:p>
            <a:pPr>
              <a:buNone/>
            </a:pPr>
            <a:endParaRPr lang="en-US" sz="1200" dirty="0" smtClean="0"/>
          </a:p>
          <a:p>
            <a:pPr algn="just"/>
            <a:r>
              <a:rPr lang="en-US" sz="2400" dirty="0" smtClean="0"/>
              <a:t>Outside the family, teachers, relatives and community leaders also influence their lives, more often acting as barriers than as facilitators to adolescents exercising their rights</a:t>
            </a:r>
          </a:p>
          <a:p>
            <a:pPr>
              <a:buNone/>
            </a:pPr>
            <a:endParaRPr lang="en-US" dirty="0"/>
          </a:p>
        </p:txBody>
      </p:sp>
      <p:sp>
        <p:nvSpPr>
          <p:cNvPr id="4" name="Title 1"/>
          <p:cNvSpPr>
            <a:spLocks noGrp="1"/>
          </p:cNvSpPr>
          <p:nvPr>
            <p:ph type="title"/>
          </p:nvPr>
        </p:nvSpPr>
        <p:spPr>
          <a:xfrm>
            <a:off x="457200" y="274638"/>
            <a:ext cx="8229600" cy="334962"/>
          </a:xfrm>
        </p:spPr>
        <p:txBody>
          <a:bodyPr>
            <a:noAutofit/>
          </a:bodyPr>
          <a:lstStyle/>
          <a:p>
            <a:r>
              <a:rPr lang="en-US" sz="3200" dirty="0" smtClean="0"/>
              <a:t>ARH BD: A Socio-cultural Perspective</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503238"/>
          </a:xfrm>
        </p:spPr>
        <p:txBody>
          <a:bodyPr>
            <a:noAutofit/>
          </a:bodyPr>
          <a:lstStyle/>
          <a:p>
            <a:pPr lvl="0"/>
            <a:r>
              <a:rPr lang="en-US" sz="3200" dirty="0" smtClean="0"/>
              <a:t> Marriage, pregnancy and contraception</a:t>
            </a:r>
            <a:endParaRPr lang="en-US" sz="3200" dirty="0"/>
          </a:p>
        </p:txBody>
      </p:sp>
      <p:sp>
        <p:nvSpPr>
          <p:cNvPr id="3" name="Content Placeholder 2"/>
          <p:cNvSpPr>
            <a:spLocks noGrp="1"/>
          </p:cNvSpPr>
          <p:nvPr>
            <p:ph idx="1"/>
          </p:nvPr>
        </p:nvSpPr>
        <p:spPr>
          <a:xfrm>
            <a:off x="152400" y="990600"/>
            <a:ext cx="8839200" cy="5715000"/>
          </a:xfrm>
        </p:spPr>
        <p:txBody>
          <a:bodyPr>
            <a:normAutofit fontScale="32500" lnSpcReduction="20000"/>
          </a:bodyPr>
          <a:lstStyle/>
          <a:p>
            <a:r>
              <a:rPr lang="en-US" sz="7400" dirty="0" smtClean="0"/>
              <a:t>In spite of set minimum legal age for marriage (18 for girls, 21 for boys), early marriage, especially among female adolescents, is prevalent in BD with about 11% of those in the 10-14 years and 46% of those in 15-19 years being married</a:t>
            </a:r>
          </a:p>
          <a:p>
            <a:pPr>
              <a:buNone/>
            </a:pPr>
            <a:endParaRPr lang="en-US" sz="7400" dirty="0" smtClean="0"/>
          </a:p>
          <a:p>
            <a:pPr>
              <a:buNone/>
            </a:pPr>
            <a:endParaRPr lang="en-US" sz="3700" dirty="0" smtClean="0"/>
          </a:p>
          <a:p>
            <a:r>
              <a:rPr lang="en-US" sz="7400" dirty="0" smtClean="0"/>
              <a:t>Marriage at an even earlier age is common in rural areas where about 75% of the girls are married before they reach the age of 16</a:t>
            </a:r>
          </a:p>
          <a:p>
            <a:pPr>
              <a:buNone/>
            </a:pPr>
            <a:endParaRPr lang="en-US" sz="7400" dirty="0" smtClean="0"/>
          </a:p>
          <a:p>
            <a:pPr>
              <a:buNone/>
            </a:pPr>
            <a:endParaRPr lang="en-US" sz="3700" dirty="0" smtClean="0"/>
          </a:p>
          <a:p>
            <a:pPr algn="just"/>
            <a:r>
              <a:rPr lang="en-US" sz="7400" dirty="0" smtClean="0"/>
              <a:t>Increasing trend of dowry, lack of safety and security of young girls and less economic value attached to girls are one of the reasons for early marriage. </a:t>
            </a:r>
            <a:r>
              <a:rPr lang="en-US" sz="4900" dirty="0" smtClean="0"/>
              <a:t>(Once married, the girls are under pressure to prove their fertility, and as a result pregnancy closely follows)</a:t>
            </a:r>
          </a:p>
          <a:p>
            <a:pPr algn="just">
              <a:buNone/>
            </a:pPr>
            <a:endParaRPr lang="en-US" sz="7400" dirty="0" smtClean="0"/>
          </a:p>
          <a:p>
            <a:pPr>
              <a:buNone/>
            </a:pPr>
            <a:endParaRPr lang="en-US" sz="3700" dirty="0" smtClean="0"/>
          </a:p>
          <a:p>
            <a:r>
              <a:rPr lang="en-US" sz="7400" dirty="0" smtClean="0"/>
              <a:t>One third of adolescents aged 15-19 have begun child bearing,  the condition is worse in the poorest adolescents  </a:t>
            </a:r>
          </a:p>
          <a:p>
            <a:pPr>
              <a:buNone/>
            </a:pPr>
            <a:endParaRPr lang="en-US" sz="4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534400" cy="5562600"/>
          </a:xfrm>
        </p:spPr>
        <p:txBody>
          <a:bodyPr>
            <a:normAutofit fontScale="92500" lnSpcReduction="20000"/>
          </a:bodyPr>
          <a:lstStyle/>
          <a:p>
            <a:r>
              <a:rPr lang="en-US" sz="2600" dirty="0" smtClean="0"/>
              <a:t>Fertility rate among the 15-19 years old is about 135 per 1000 women, one of the highest in the world for this age group</a:t>
            </a:r>
          </a:p>
          <a:p>
            <a:pPr>
              <a:buNone/>
            </a:pPr>
            <a:endParaRPr lang="en-US" sz="2600" dirty="0" smtClean="0"/>
          </a:p>
          <a:p>
            <a:pPr>
              <a:buNone/>
            </a:pPr>
            <a:endParaRPr lang="en-US" sz="1100" dirty="0" smtClean="0"/>
          </a:p>
          <a:p>
            <a:r>
              <a:rPr lang="en-US" sz="2600" dirty="0" smtClean="0"/>
              <a:t>Contraceptive use is low and inherent risks of early pregnancy, maternal mortality rate is higher in this group </a:t>
            </a:r>
            <a:r>
              <a:rPr lang="en-US" sz="1500" dirty="0" smtClean="0"/>
              <a:t>(about 4 times higher than the national average)</a:t>
            </a:r>
          </a:p>
          <a:p>
            <a:pPr>
              <a:buNone/>
            </a:pPr>
            <a:endParaRPr lang="en-US" sz="2600" dirty="0" smtClean="0"/>
          </a:p>
          <a:p>
            <a:pPr>
              <a:buNone/>
            </a:pPr>
            <a:endParaRPr lang="en-US" sz="1100" dirty="0" smtClean="0"/>
          </a:p>
          <a:p>
            <a:r>
              <a:rPr lang="en-US" sz="2600" dirty="0" smtClean="0"/>
              <a:t>LBW is more common among babies born of adolescents </a:t>
            </a:r>
          </a:p>
          <a:p>
            <a:pPr>
              <a:buNone/>
            </a:pPr>
            <a:r>
              <a:rPr lang="en-US" sz="2600" dirty="0" smtClean="0"/>
              <a:t>   </a:t>
            </a:r>
          </a:p>
          <a:p>
            <a:pPr>
              <a:buNone/>
            </a:pPr>
            <a:endParaRPr lang="en-US" sz="1100" dirty="0" smtClean="0"/>
          </a:p>
          <a:p>
            <a:r>
              <a:rPr lang="en-US" sz="2600" dirty="0" smtClean="0"/>
              <a:t>Young girls face unwanted pregnancies are known to option to unsafe abortion</a:t>
            </a:r>
          </a:p>
          <a:p>
            <a:pPr>
              <a:buNone/>
            </a:pPr>
            <a:endParaRPr lang="en-US" sz="2600" dirty="0" smtClean="0"/>
          </a:p>
          <a:p>
            <a:pPr>
              <a:buNone/>
            </a:pPr>
            <a:endParaRPr lang="en-US" sz="800" dirty="0" smtClean="0"/>
          </a:p>
          <a:p>
            <a:r>
              <a:rPr lang="en-US" sz="2600" dirty="0" smtClean="0"/>
              <a:t>This often results in morbidities that  girls suffer from for the rest of their lives</a:t>
            </a:r>
            <a:endParaRPr lang="en-US" sz="1300" dirty="0" smtClean="0"/>
          </a:p>
          <a:p>
            <a:endParaRPr lang="en-US" dirty="0"/>
          </a:p>
        </p:txBody>
      </p:sp>
      <p:sp>
        <p:nvSpPr>
          <p:cNvPr id="4" name="Title 1"/>
          <p:cNvSpPr>
            <a:spLocks noGrp="1"/>
          </p:cNvSpPr>
          <p:nvPr>
            <p:ph type="title"/>
          </p:nvPr>
        </p:nvSpPr>
        <p:spPr>
          <a:xfrm>
            <a:off x="457200" y="274638"/>
            <a:ext cx="8229600" cy="487362"/>
          </a:xfrm>
        </p:spPr>
        <p:txBody>
          <a:bodyPr>
            <a:noAutofit/>
          </a:bodyPr>
          <a:lstStyle/>
          <a:p>
            <a:pPr lvl="0"/>
            <a:r>
              <a:rPr lang="en-US" sz="3200" dirty="0" smtClean="0"/>
              <a:t> Marriage, pregnancy and contraception</a:t>
            </a:r>
            <a:endParaRPr lang="en-US"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TotalTime>
  <Words>3324</Words>
  <Application>Microsoft Office PowerPoint</Application>
  <PresentationFormat>On-screen Show (4:3)</PresentationFormat>
  <Paragraphs>356</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Bangladesh adolescent reproductive health strategy 2006</vt:lpstr>
      <vt:lpstr>Initiative or the development of RH</vt:lpstr>
      <vt:lpstr>Slide 3</vt:lpstr>
      <vt:lpstr>Introduction</vt:lpstr>
      <vt:lpstr>Adolescents’ Reproductive Health in Bangladesh</vt:lpstr>
      <vt:lpstr>ARH BD: A Socio-cultural Perspective</vt:lpstr>
      <vt:lpstr>ARH BD: A Socio-cultural Perspective</vt:lpstr>
      <vt:lpstr> Marriage, pregnancy and contraception</vt:lpstr>
      <vt:lpstr> Marriage, pregnancy and contraception</vt:lpstr>
      <vt:lpstr>Nutrition</vt:lpstr>
      <vt:lpstr>Nutrition</vt:lpstr>
      <vt:lpstr>Education and employment</vt:lpstr>
      <vt:lpstr>Education and employment</vt:lpstr>
      <vt:lpstr>Violence, exploitation and abuse</vt:lpstr>
      <vt:lpstr>Violence, exploitation and abuse</vt:lpstr>
      <vt:lpstr>Sexual &amp; other high risk behavior among adolescents</vt:lpstr>
      <vt:lpstr>Sexual &amp; other high risk behavior among adolescents</vt:lpstr>
      <vt:lpstr>Bangladesh’s response to ARH issues</vt:lpstr>
      <vt:lpstr>Bangladesh’s response to ARH issues</vt:lpstr>
      <vt:lpstr>Bangladesh’s response to ARH issues</vt:lpstr>
      <vt:lpstr>Bangladesh’s response to ARH issues</vt:lpstr>
      <vt:lpstr>Guiding Principles</vt:lpstr>
      <vt:lpstr>Guiding Principles</vt:lpstr>
      <vt:lpstr>Guiding Principles</vt:lpstr>
      <vt:lpstr>Guiding Principles</vt:lpstr>
      <vt:lpstr>The Framework of the Strategy on ARH</vt:lpstr>
      <vt:lpstr>Adolescents reproductive health strategy</vt:lpstr>
      <vt:lpstr>The Objectives of ARH Strategy</vt:lpstr>
      <vt:lpstr>Strategies and Activities of ARH</vt:lpstr>
      <vt:lpstr>Strategies and Activities</vt:lpstr>
      <vt:lpstr>Strategies for improving adolescents’ knowledge on reproductive health issues (objective 1)</vt:lpstr>
      <vt:lpstr>Organizing effective community- based dissemination of ARH information</vt:lpstr>
      <vt:lpstr>Strategies for creating positive change the behavior and attitude of adolescents’ gatekeepers</vt:lpstr>
      <vt:lpstr>Strategies to reduce incidence of early marriage and pregnancy</vt:lpstr>
      <vt:lpstr>Slide 35</vt:lpstr>
      <vt:lpstr>Strategies for reducing the incidence &amp; prevalence of STIs, including HIV/AIDS, among adolescents</vt:lpstr>
      <vt:lpstr>Slide 37</vt:lpstr>
      <vt:lpstr>Strategies for provision of easy access of adolescents to ARH and other related services (objective 5)</vt:lpstr>
      <vt:lpstr>Slide 39</vt:lpstr>
      <vt:lpstr>Strategies for creating favorable conditions that discourage risk taking behaviors among adolescents (obj6)</vt:lpstr>
      <vt:lpstr>Slide 41</vt:lpstr>
      <vt:lpstr>Leadership and Coordination</vt:lpstr>
      <vt:lpstr>Resource mobilization</vt:lpstr>
      <vt:lpstr>Next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Md. Golam Dostogir Harun</dc:creator>
  <cp:lastModifiedBy>Dostogirharun</cp:lastModifiedBy>
  <cp:revision>20</cp:revision>
  <dcterms:created xsi:type="dcterms:W3CDTF">2006-08-16T00:00:00Z</dcterms:created>
  <dcterms:modified xsi:type="dcterms:W3CDTF">2015-11-16T08:42:57Z</dcterms:modified>
</cp:coreProperties>
</file>