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63" r:id="rId3"/>
    <p:sldId id="268" r:id="rId4"/>
    <p:sldId id="257" r:id="rId5"/>
    <p:sldId id="289" r:id="rId6"/>
    <p:sldId id="258" r:id="rId7"/>
    <p:sldId id="262" r:id="rId8"/>
    <p:sldId id="259" r:id="rId9"/>
    <p:sldId id="290" r:id="rId10"/>
    <p:sldId id="264" r:id="rId11"/>
    <p:sldId id="276" r:id="rId12"/>
    <p:sldId id="277" r:id="rId13"/>
    <p:sldId id="291" r:id="rId14"/>
    <p:sldId id="278" r:id="rId15"/>
    <p:sldId id="292" r:id="rId16"/>
    <p:sldId id="293" r:id="rId17"/>
    <p:sldId id="265" r:id="rId18"/>
    <p:sldId id="261" r:id="rId19"/>
    <p:sldId id="266" r:id="rId20"/>
    <p:sldId id="267" r:id="rId21"/>
    <p:sldId id="294" r:id="rId22"/>
    <p:sldId id="269" r:id="rId23"/>
    <p:sldId id="271" r:id="rId24"/>
    <p:sldId id="272" r:id="rId25"/>
    <p:sldId id="273" r:id="rId26"/>
    <p:sldId id="274" r:id="rId27"/>
    <p:sldId id="279" r:id="rId28"/>
    <p:sldId id="280" r:id="rId29"/>
    <p:sldId id="284" r:id="rId30"/>
    <p:sldId id="295" r:id="rId31"/>
    <p:sldId id="281" r:id="rId32"/>
    <p:sldId id="282" r:id="rId33"/>
    <p:sldId id="285" r:id="rId34"/>
    <p:sldId id="286" r:id="rId35"/>
    <p:sldId id="283" r:id="rId36"/>
    <p:sldId id="287" r:id="rId37"/>
    <p:sldId id="288" r:id="rId38"/>
    <p:sldId id="275" r:id="rId39"/>
    <p:sldId id="270" r:id="rId40"/>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fld id="{19EB8A74-A6C7-46F1-8E3C-97BB137C21D3}" type="datetimeFigureOut">
              <a:rPr lang="en-US" smtClean="0"/>
              <a:t>6/3/2022</a:t>
            </a:fld>
            <a:endParaRPr lang="en-US"/>
          </a:p>
        </p:txBody>
      </p:sp>
      <p:sp>
        <p:nvSpPr>
          <p:cNvPr id="4" name="Footer Placeholder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5ED17230-1258-4604-8417-126959E19AE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13B4FBBC-E175-4D03-90C9-71472C34D9AC}" type="datetimeFigureOut">
              <a:rPr lang="en-US" smtClean="0"/>
              <a:t>6/3/2022</a:t>
            </a:fld>
            <a:endParaRPr lang="en-US"/>
          </a:p>
        </p:txBody>
      </p:sp>
      <p:sp>
        <p:nvSpPr>
          <p:cNvPr id="4" name="Slide Image Placeholder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E8D94A92-AB9E-409C-8B4A-5041B54C871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mn-lt"/>
                <a:ea typeface="+mn-ea"/>
                <a:cs typeface="+mn-cs"/>
              </a:rPr>
              <a:t>Association Between Child Marriage and Reproductive Health Outcomes</a:t>
            </a:r>
          </a:p>
          <a:p>
            <a:r>
              <a:rPr lang="en-US" sz="1200" kern="1200" baseline="0" dirty="0">
                <a:solidFill>
                  <a:schemeClr val="tx1"/>
                </a:solidFill>
                <a:latin typeface="+mn-lt"/>
                <a:ea typeface="+mn-ea"/>
                <a:cs typeface="+mn-cs"/>
              </a:rPr>
              <a:t>and Service Utilization: A Multi-Country Study From South Asia</a:t>
            </a:r>
          </a:p>
          <a:p>
            <a:r>
              <a:rPr lang="en-US" sz="1200" kern="1200" baseline="0" dirty="0" err="1">
                <a:solidFill>
                  <a:schemeClr val="tx1"/>
                </a:solidFill>
                <a:latin typeface="+mn-lt"/>
                <a:ea typeface="+mn-ea"/>
                <a:cs typeface="+mn-cs"/>
              </a:rPr>
              <a:t>Deepali</a:t>
            </a:r>
            <a:r>
              <a:rPr lang="en-US" sz="1200" kern="1200" baseline="0" dirty="0">
                <a:solidFill>
                  <a:schemeClr val="tx1"/>
                </a:solidFill>
                <a:latin typeface="+mn-lt"/>
                <a:ea typeface="+mn-ea"/>
                <a:cs typeface="+mn-cs"/>
              </a:rPr>
              <a:t> </a:t>
            </a:r>
            <a:r>
              <a:rPr lang="en-US" sz="1200" kern="1200" baseline="0" dirty="0" err="1">
                <a:solidFill>
                  <a:schemeClr val="tx1"/>
                </a:solidFill>
                <a:latin typeface="+mn-lt"/>
                <a:ea typeface="+mn-ea"/>
                <a:cs typeface="+mn-cs"/>
              </a:rPr>
              <a:t>Godha</a:t>
            </a:r>
            <a:r>
              <a:rPr lang="en-US" sz="1200" kern="1200" baseline="0" dirty="0">
                <a:solidFill>
                  <a:schemeClr val="tx1"/>
                </a:solidFill>
                <a:latin typeface="+mn-lt"/>
                <a:ea typeface="+mn-ea"/>
                <a:cs typeface="+mn-cs"/>
              </a:rPr>
              <a:t>, M.B.B.S., Ph.D. a,*, David R. Hotchkiss, Ph.D. b, and Anastasia J. Gage, Ph.D. b</a:t>
            </a:r>
          </a:p>
          <a:p>
            <a:r>
              <a:rPr lang="en-US" sz="1200" kern="1200" baseline="0" dirty="0">
                <a:solidFill>
                  <a:schemeClr val="tx1"/>
                </a:solidFill>
                <a:latin typeface="+mn-lt"/>
                <a:ea typeface="+mn-ea"/>
                <a:cs typeface="+mn-cs"/>
              </a:rPr>
              <a:t>a Independent Consultant, Indore, India</a:t>
            </a:r>
          </a:p>
          <a:p>
            <a:r>
              <a:rPr lang="en-US" sz="1200" kern="1200" baseline="0" dirty="0">
                <a:solidFill>
                  <a:schemeClr val="tx1"/>
                </a:solidFill>
                <a:latin typeface="+mn-lt"/>
                <a:ea typeface="+mn-ea"/>
                <a:cs typeface="+mn-cs"/>
              </a:rPr>
              <a:t>b Department of Global Health Systems and Development, Tulane University School of Public Health and Tropical Medicine, New Orleans, Louisiana</a:t>
            </a:r>
          </a:p>
          <a:p>
            <a:r>
              <a:rPr lang="en-US" sz="1200" kern="1200" baseline="0" dirty="0">
                <a:solidFill>
                  <a:schemeClr val="tx1"/>
                </a:solidFill>
                <a:latin typeface="+mn-lt"/>
                <a:ea typeface="+mn-ea"/>
                <a:cs typeface="+mn-cs"/>
              </a:rPr>
              <a:t>Article history: Received July 19, 2012; Accepted January 25, 2013</a:t>
            </a:r>
          </a:p>
          <a:p>
            <a:r>
              <a:rPr lang="en-US" sz="1200" kern="1200" baseline="0" dirty="0">
                <a:solidFill>
                  <a:schemeClr val="tx1"/>
                </a:solidFill>
                <a:latin typeface="+mn-lt"/>
                <a:ea typeface="+mn-ea"/>
                <a:cs typeface="+mn-cs"/>
              </a:rPr>
              <a:t>Keywords: Child marriage; South Asia; Fertility; Contraceptive use; Maternal health care utilization</a:t>
            </a:r>
            <a:endParaRPr lang="en-US" dirty="0"/>
          </a:p>
        </p:txBody>
      </p:sp>
      <p:sp>
        <p:nvSpPr>
          <p:cNvPr id="4" name="Slide Number Placeholder 3"/>
          <p:cNvSpPr>
            <a:spLocks noGrp="1"/>
          </p:cNvSpPr>
          <p:nvPr>
            <p:ph type="sldNum" sz="quarter" idx="10"/>
          </p:nvPr>
        </p:nvSpPr>
        <p:spPr/>
        <p:txBody>
          <a:bodyPr/>
          <a:lstStyle/>
          <a:p>
            <a:fld id="{E8D94A92-AB9E-409C-8B4A-5041B54C8713}" type="slidenum">
              <a:rPr lang="en-US" smtClean="0"/>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ostogirharun@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0"/>
            <a:ext cx="8077200" cy="1470025"/>
          </a:xfrm>
        </p:spPr>
        <p:txBody>
          <a:bodyPr>
            <a:normAutofit fontScale="90000"/>
          </a:bodyPr>
          <a:lstStyle/>
          <a:p>
            <a:pPr lvl="0"/>
            <a:r>
              <a:rPr lang="en-US" dirty="0"/>
              <a:t>ASRH situation: global, developed and developing country’s perspective</a:t>
            </a:r>
          </a:p>
        </p:txBody>
      </p:sp>
      <p:sp>
        <p:nvSpPr>
          <p:cNvPr id="4" name="Subtitle 2"/>
          <p:cNvSpPr txBox="1">
            <a:spLocks/>
          </p:cNvSpPr>
          <p:nvPr/>
        </p:nvSpPr>
        <p:spPr bwMode="auto">
          <a:xfrm>
            <a:off x="1066800" y="3886200"/>
            <a:ext cx="6400800" cy="1752600"/>
          </a:xfrm>
          <a:prstGeom prst="rect">
            <a:avLst/>
          </a:prstGeom>
          <a:noFill/>
          <a:ln w="9525">
            <a:noFill/>
            <a:miter lim="800000"/>
            <a:headEnd/>
            <a:tailEnd/>
          </a:ln>
        </p:spPr>
        <p:txBody>
          <a:bodyPr>
            <a:normAutofit/>
          </a:bodyPr>
          <a:lstStyle/>
          <a:p>
            <a:pPr fontAlgn="auto">
              <a:spcBef>
                <a:spcPct val="20000"/>
              </a:spcBef>
              <a:spcAft>
                <a:spcPts val="0"/>
              </a:spcAft>
              <a:buFont typeface="Arial" charset="0"/>
              <a:buNone/>
              <a:defRPr/>
            </a:pPr>
            <a:endParaRPr lang="en-US" sz="2000" dirty="0">
              <a:solidFill>
                <a:schemeClr val="tx1">
                  <a:tint val="75000"/>
                </a:schemeClr>
              </a:solidFill>
              <a:latin typeface="+mn-lt"/>
            </a:endParaRPr>
          </a:p>
          <a:p>
            <a:pPr fontAlgn="auto">
              <a:spcBef>
                <a:spcPct val="20000"/>
              </a:spcBef>
              <a:spcAft>
                <a:spcPts val="0"/>
              </a:spcAft>
              <a:buFont typeface="Arial" charset="0"/>
              <a:buNone/>
              <a:defRPr/>
            </a:pPr>
            <a:r>
              <a:rPr lang="en-US" sz="2000" dirty="0">
                <a:solidFill>
                  <a:schemeClr val="tx1">
                    <a:tint val="75000"/>
                  </a:schemeClr>
                </a:solidFill>
                <a:latin typeface="+mn-lt"/>
              </a:rPr>
              <a:t>Dostogir Harun</a:t>
            </a:r>
          </a:p>
          <a:p>
            <a:pPr fontAlgn="auto">
              <a:spcBef>
                <a:spcPct val="20000"/>
              </a:spcBef>
              <a:spcAft>
                <a:spcPts val="0"/>
              </a:spcAft>
              <a:buFont typeface="Arial" charset="0"/>
              <a:buNone/>
              <a:defRPr/>
            </a:pPr>
            <a:r>
              <a:rPr lang="en-US" sz="2000" dirty="0">
                <a:solidFill>
                  <a:schemeClr val="tx1">
                    <a:tint val="75000"/>
                  </a:schemeClr>
                </a:solidFill>
                <a:latin typeface="+mn-lt"/>
              </a:rPr>
              <a:t>Email: </a:t>
            </a:r>
            <a:r>
              <a:rPr lang="en-US" sz="2000" dirty="0">
                <a:solidFill>
                  <a:schemeClr val="tx1">
                    <a:tint val="75000"/>
                  </a:schemeClr>
                </a:solidFill>
                <a:latin typeface="+mn-lt"/>
                <a:hlinkClick r:id="rId2"/>
              </a:rPr>
              <a:t>dostogirharun@gmail.com</a:t>
            </a:r>
            <a:endParaRPr lang="en-US" sz="2000" dirty="0">
              <a:solidFill>
                <a:schemeClr val="tx1">
                  <a:tint val="75000"/>
                </a:schemeClr>
              </a:solidFill>
              <a:latin typeface="+mn-lt"/>
            </a:endParaRPr>
          </a:p>
          <a:p>
            <a:pPr fontAlgn="auto">
              <a:spcBef>
                <a:spcPct val="20000"/>
              </a:spcBef>
              <a:spcAft>
                <a:spcPts val="0"/>
              </a:spcAft>
              <a:buFont typeface="Arial" charset="0"/>
              <a:buNone/>
              <a:defRPr/>
            </a:pPr>
            <a:r>
              <a:rPr lang="en-US" sz="2000" dirty="0">
                <a:solidFill>
                  <a:schemeClr val="tx1">
                    <a:tint val="75000"/>
                  </a:schemeClr>
                </a:solidFill>
                <a:latin typeface="+mn-lt"/>
              </a:rPr>
              <a:t>Cell: 01556 636 545</a:t>
            </a:r>
          </a:p>
          <a:p>
            <a:pPr algn="ctr" fontAlgn="auto">
              <a:spcBef>
                <a:spcPct val="20000"/>
              </a:spcBef>
              <a:spcAft>
                <a:spcPts val="0"/>
              </a:spcAft>
              <a:buFont typeface="Arial" charset="0"/>
              <a:buNone/>
              <a:defRPr/>
            </a:pPr>
            <a:endParaRPr lang="en-US" sz="3200" dirty="0">
              <a:solidFill>
                <a:schemeClr val="tx1">
                  <a:tint val="7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638800"/>
          </a:xfrm>
        </p:spPr>
        <p:txBody>
          <a:bodyPr>
            <a:noAutofit/>
          </a:bodyPr>
          <a:lstStyle/>
          <a:p>
            <a:pPr>
              <a:buNone/>
            </a:pPr>
            <a:endParaRPr lang="en-US" sz="1200" dirty="0"/>
          </a:p>
          <a:p>
            <a:r>
              <a:rPr lang="en-US" sz="2400" dirty="0"/>
              <a:t>33 million women between the ages of 15 and 24 would use contraceptives if they had access to them (</a:t>
            </a:r>
            <a:r>
              <a:rPr lang="en-US" sz="2400" dirty="0" err="1"/>
              <a:t>MacQuarrie</a:t>
            </a:r>
            <a:r>
              <a:rPr lang="en-US" sz="2400" dirty="0"/>
              <a:t>, 2014).</a:t>
            </a:r>
          </a:p>
          <a:p>
            <a:r>
              <a:rPr lang="en-US" sz="2400" dirty="0"/>
              <a:t> Adolescents are more likely to take risky behavior </a:t>
            </a:r>
          </a:p>
          <a:p>
            <a:pPr>
              <a:buNone/>
            </a:pPr>
            <a:endParaRPr lang="en-US" sz="2400" dirty="0"/>
          </a:p>
          <a:p>
            <a:r>
              <a:rPr lang="en-US" sz="2400" dirty="0"/>
              <a:t>Inequalities in young people’s access to and use of sexual and reproductive services</a:t>
            </a:r>
          </a:p>
          <a:p>
            <a:endParaRPr lang="en-US" sz="2400" dirty="0"/>
          </a:p>
          <a:p>
            <a:r>
              <a:rPr lang="en-US" sz="2400" dirty="0"/>
              <a:t>Adolescent girls are the most vulnerable to health education and other social support in the LIMCs</a:t>
            </a:r>
          </a:p>
          <a:p>
            <a:endParaRPr lang="en-US" sz="2400" dirty="0"/>
          </a:p>
          <a:p>
            <a:r>
              <a:rPr lang="en-US" sz="2400" dirty="0"/>
              <a:t>Improving adolescent girls in those mentioned areas can reduce the health burden  </a:t>
            </a:r>
          </a:p>
        </p:txBody>
      </p:sp>
      <p:sp>
        <p:nvSpPr>
          <p:cNvPr id="4" name="Title 1"/>
          <p:cNvSpPr>
            <a:spLocks noGrp="1"/>
          </p:cNvSpPr>
          <p:nvPr>
            <p:ph type="title"/>
          </p:nvPr>
        </p:nvSpPr>
        <p:spPr>
          <a:xfrm>
            <a:off x="457200" y="274638"/>
            <a:ext cx="8229600" cy="563562"/>
          </a:xfrm>
        </p:spPr>
        <p:txBody>
          <a:bodyPr>
            <a:noAutofit/>
          </a:bodyPr>
          <a:lstStyle/>
          <a:p>
            <a:r>
              <a:rPr lang="en-US" sz="3200" dirty="0"/>
              <a:t>Adolescent health-Global situation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r>
              <a:rPr lang="en-US" sz="2400" b="1" dirty="0"/>
              <a:t>Adolescent Health 2</a:t>
            </a:r>
          </a:p>
          <a:p>
            <a:pPr>
              <a:buNone/>
            </a:pPr>
            <a:endParaRPr lang="en-US" sz="2400" b="1" dirty="0"/>
          </a:p>
          <a:p>
            <a:r>
              <a:rPr lang="en-US" sz="2400" dirty="0"/>
              <a:t>Global perspectives on the sexual and reproductive health of adolescents: patterns, prevention, and potential</a:t>
            </a:r>
          </a:p>
          <a:p>
            <a:pPr marL="0" indent="0">
              <a:buNone/>
            </a:pPr>
            <a:r>
              <a:rPr lang="en-US" sz="2000" i="1" dirty="0"/>
              <a:t>Linda H </a:t>
            </a:r>
            <a:r>
              <a:rPr lang="en-US" sz="2000" i="1" dirty="0" err="1"/>
              <a:t>Bearinger</a:t>
            </a:r>
            <a:r>
              <a:rPr lang="en-US" sz="2000" i="1" dirty="0"/>
              <a:t>, Renee E Sieving, Jane Ferguson, </a:t>
            </a:r>
            <a:r>
              <a:rPr lang="en-US" sz="2000" i="1" dirty="0" err="1"/>
              <a:t>Vinit</a:t>
            </a:r>
            <a:r>
              <a:rPr lang="en-US" sz="2000" i="1" dirty="0"/>
              <a:t> Sharma</a:t>
            </a:r>
          </a:p>
        </p:txBody>
      </p:sp>
      <p:sp>
        <p:nvSpPr>
          <p:cNvPr id="4" name="Title 1"/>
          <p:cNvSpPr>
            <a:spLocks noGrp="1"/>
          </p:cNvSpPr>
          <p:nvPr>
            <p:ph type="title"/>
          </p:nvPr>
        </p:nvSpPr>
        <p:spPr>
          <a:xfrm>
            <a:off x="457200" y="274638"/>
            <a:ext cx="8229600" cy="563562"/>
          </a:xfrm>
        </p:spPr>
        <p:txBody>
          <a:bodyPr>
            <a:normAutofit fontScale="90000"/>
          </a:bodyPr>
          <a:lstStyle/>
          <a:p>
            <a:r>
              <a:rPr lang="en-US" sz="3200" dirty="0"/>
              <a:t>Discussion Article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t>Summary </a:t>
            </a:r>
          </a:p>
        </p:txBody>
      </p:sp>
      <p:sp>
        <p:nvSpPr>
          <p:cNvPr id="3" name="Content Placeholder 2"/>
          <p:cNvSpPr>
            <a:spLocks noGrp="1"/>
          </p:cNvSpPr>
          <p:nvPr>
            <p:ph idx="1"/>
          </p:nvPr>
        </p:nvSpPr>
        <p:spPr>
          <a:xfrm>
            <a:off x="152400" y="1143000"/>
            <a:ext cx="8839200" cy="5486400"/>
          </a:xfrm>
        </p:spPr>
        <p:txBody>
          <a:bodyPr>
            <a:normAutofit fontScale="55000" lnSpcReduction="20000"/>
          </a:bodyPr>
          <a:lstStyle/>
          <a:p>
            <a:pPr algn="just"/>
            <a:r>
              <a:rPr lang="en-US" sz="4200" dirty="0"/>
              <a:t>Worldwide, societal shifts and behavioral patterns exacerbated by unique developmental vulnerabilities create a confluence of factors that place today’s adolescents at heightened risks for poor health outcomes</a:t>
            </a:r>
          </a:p>
          <a:p>
            <a:pPr algn="just"/>
            <a:endParaRPr lang="en-US" sz="4200" dirty="0"/>
          </a:p>
          <a:p>
            <a:pPr algn="just"/>
            <a:r>
              <a:rPr lang="en-US" sz="4200" dirty="0"/>
              <a:t>Country-level data show that continued investment in effective prevention and treatment strategies is essential to protect adolescents’ sexual and reproductive health. </a:t>
            </a:r>
          </a:p>
          <a:p>
            <a:pPr algn="just">
              <a:buNone/>
            </a:pPr>
            <a:endParaRPr lang="en-US" sz="2300" dirty="0"/>
          </a:p>
          <a:p>
            <a:pPr algn="just"/>
            <a:r>
              <a:rPr lang="en-US" sz="4200" dirty="0"/>
              <a:t>Whereas strategies must be tailored to the developmental needs of this age group and their social contexts, effective approaches are multifaceted. </a:t>
            </a:r>
          </a:p>
          <a:p>
            <a:pPr algn="just"/>
            <a:endParaRPr lang="en-US" sz="4200" dirty="0"/>
          </a:p>
          <a:p>
            <a:pPr algn="just"/>
            <a:r>
              <a:rPr lang="en-US" sz="4200" dirty="0"/>
              <a:t>All adolescents need access to quality youth-friendly services provided by clinicians trained to work with this population. Sex education programs should offer accurate, comprehensive information while building skills for negotiating sexual behaviors. </a:t>
            </a:r>
          </a:p>
          <a:p>
            <a:pPr algn="just">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t>Summary </a:t>
            </a:r>
          </a:p>
        </p:txBody>
      </p:sp>
      <p:sp>
        <p:nvSpPr>
          <p:cNvPr id="3" name="Content Placeholder 2"/>
          <p:cNvSpPr>
            <a:spLocks noGrp="1"/>
          </p:cNvSpPr>
          <p:nvPr>
            <p:ph idx="1"/>
          </p:nvPr>
        </p:nvSpPr>
        <p:spPr>
          <a:xfrm>
            <a:off x="152400" y="1143000"/>
            <a:ext cx="8839200" cy="5486400"/>
          </a:xfrm>
        </p:spPr>
        <p:txBody>
          <a:bodyPr>
            <a:noAutofit/>
          </a:bodyPr>
          <a:lstStyle/>
          <a:p>
            <a:pPr algn="just">
              <a:buNone/>
            </a:pPr>
            <a:endParaRPr lang="en-US" sz="2400" dirty="0"/>
          </a:p>
          <a:p>
            <a:pPr algn="just"/>
            <a:r>
              <a:rPr lang="en-US" sz="2400" dirty="0"/>
              <a:t>Girls and boys also need equal access to youth development programs that connect them with supportive adults and with educational and economic opportunities. </a:t>
            </a:r>
          </a:p>
          <a:p>
            <a:pPr algn="just">
              <a:buNone/>
            </a:pPr>
            <a:endParaRPr lang="en-US" sz="1400" dirty="0"/>
          </a:p>
          <a:p>
            <a:pPr algn="just"/>
            <a:r>
              <a:rPr lang="en-US" sz="2400" dirty="0"/>
              <a:t>Although progress has been made since the 1994 International Conference on Population and Development, adolescents continue to be disproportionately burdened by threats to their sexual and reproductive health.</a:t>
            </a:r>
          </a:p>
        </p:txBody>
      </p:sp>
    </p:spTree>
    <p:extLst>
      <p:ext uri="{BB962C8B-B14F-4D97-AF65-F5344CB8AC3E}">
        <p14:creationId xmlns:p14="http://schemas.microsoft.com/office/powerpoint/2010/main" val="372036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a:t>The Health Status of Young Adults in the USA</a:t>
            </a:r>
          </a:p>
        </p:txBody>
      </p:sp>
      <p:sp>
        <p:nvSpPr>
          <p:cNvPr id="3" name="Content Placeholder 2"/>
          <p:cNvSpPr>
            <a:spLocks noGrp="1"/>
          </p:cNvSpPr>
          <p:nvPr>
            <p:ph idx="1"/>
          </p:nvPr>
        </p:nvSpPr>
        <p:spPr>
          <a:xfrm>
            <a:off x="228600" y="1143000"/>
            <a:ext cx="8686800" cy="5410200"/>
          </a:xfrm>
        </p:spPr>
        <p:txBody>
          <a:bodyPr>
            <a:noAutofit/>
          </a:bodyPr>
          <a:lstStyle/>
          <a:p>
            <a:r>
              <a:rPr lang="en-US" sz="2400" dirty="0"/>
              <a:t>The health issues of young adulthood have received relatively little attention compared with those of adolescence, although the critical issues in young adulthood parallel those of adolescence. </a:t>
            </a:r>
          </a:p>
          <a:p>
            <a:r>
              <a:rPr lang="en-US" sz="2400" dirty="0"/>
              <a:t>Young adults often fare worse than adolescents on health indicators, with many measures of negative outcomes—including rates of injury, homicide, and substance use—peaking during the young adult years. </a:t>
            </a:r>
          </a:p>
          <a:p>
            <a:pPr>
              <a:buNone/>
            </a:pPr>
            <a:endParaRPr lang="en-US" sz="1600" dirty="0"/>
          </a:p>
          <a:p>
            <a:r>
              <a:rPr lang="en-US" sz="2400" dirty="0"/>
              <a:t>The contextual factors shaping health status and access to care in young adulthood differ significantly from the context of adolescence. </a:t>
            </a:r>
          </a:p>
          <a:p>
            <a:pPr>
              <a:buNone/>
            </a:pPr>
            <a:endParaRPr lang="en-US" sz="1400" dirty="0"/>
          </a:p>
          <a:p>
            <a:r>
              <a:rPr lang="en-US" sz="2400" dirty="0"/>
              <a:t>This article synthesizes national data to present a health profile of young adults, reviewing social indicators that describe the context of young adulthood and presenting measures of health status.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a:t>The Health Status of Young Adults in the USA</a:t>
            </a:r>
          </a:p>
        </p:txBody>
      </p:sp>
      <p:sp>
        <p:nvSpPr>
          <p:cNvPr id="3" name="Content Placeholder 2"/>
          <p:cNvSpPr>
            <a:spLocks noGrp="1"/>
          </p:cNvSpPr>
          <p:nvPr>
            <p:ph idx="1"/>
          </p:nvPr>
        </p:nvSpPr>
        <p:spPr>
          <a:xfrm>
            <a:off x="228600" y="1143000"/>
            <a:ext cx="8686800" cy="5410200"/>
          </a:xfrm>
        </p:spPr>
        <p:txBody>
          <a:bodyPr>
            <a:noAutofit/>
          </a:bodyPr>
          <a:lstStyle/>
          <a:p>
            <a:r>
              <a:rPr lang="en-US" sz="2400" dirty="0"/>
              <a:t>We examine mortality, morbidity, risky behaviors, and health care access and utilization, identifying the most significant gender and racial/ethnic disparities. </a:t>
            </a:r>
          </a:p>
          <a:p>
            <a:pPr>
              <a:buNone/>
            </a:pPr>
            <a:endParaRPr lang="en-US" sz="1400" dirty="0"/>
          </a:p>
          <a:p>
            <a:r>
              <a:rPr lang="en-US" sz="2400" dirty="0"/>
              <a:t>The article also identifies limitations of existing data and offers suggestions for future research and health monitoring in this area. </a:t>
            </a:r>
          </a:p>
          <a:p>
            <a:pPr>
              <a:buNone/>
            </a:pPr>
            <a:endParaRPr lang="en-US" sz="1200" dirty="0"/>
          </a:p>
          <a:p>
            <a:r>
              <a:rPr lang="en-US" sz="2400" dirty="0"/>
              <a:t>We conclude with a discussion of current efforts to address the health and well-being of young adults and argue for creating a national health agenda for young adults that includes research, programs, and policies to address health issues during this period of the lifespan.</a:t>
            </a:r>
          </a:p>
        </p:txBody>
      </p:sp>
    </p:spTree>
    <p:extLst>
      <p:ext uri="{BB962C8B-B14F-4D97-AF65-F5344CB8AC3E}">
        <p14:creationId xmlns:p14="http://schemas.microsoft.com/office/powerpoint/2010/main" val="411428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dirty="0"/>
              <a:t>Adolescents in Bangladesh: at a glance</a:t>
            </a:r>
            <a:endParaRPr lang="en-US" dirty="0"/>
          </a:p>
        </p:txBody>
      </p:sp>
      <p:sp>
        <p:nvSpPr>
          <p:cNvPr id="3" name="Content Placeholder 2"/>
          <p:cNvSpPr>
            <a:spLocks noGrp="1"/>
          </p:cNvSpPr>
          <p:nvPr>
            <p:ph idx="1"/>
          </p:nvPr>
        </p:nvSpPr>
        <p:spPr>
          <a:xfrm>
            <a:off x="304800" y="1066800"/>
            <a:ext cx="8458200" cy="5486400"/>
          </a:xfrm>
        </p:spPr>
        <p:txBody>
          <a:bodyPr>
            <a:noAutofit/>
          </a:bodyPr>
          <a:lstStyle/>
          <a:p>
            <a:pPr>
              <a:lnSpc>
                <a:spcPct val="150000"/>
              </a:lnSpc>
            </a:pPr>
            <a:r>
              <a:rPr lang="en-US" sz="2400" dirty="0"/>
              <a:t>About 23 percent of the total population is adolescent (10-19)</a:t>
            </a:r>
          </a:p>
          <a:p>
            <a:pPr>
              <a:lnSpc>
                <a:spcPct val="150000"/>
              </a:lnSpc>
            </a:pPr>
            <a:r>
              <a:rPr lang="en-US" sz="2400" dirty="0"/>
              <a:t>About 32 percent are in the age range of 10-24 years</a:t>
            </a:r>
          </a:p>
          <a:p>
            <a:pPr>
              <a:lnSpc>
                <a:spcPct val="150000"/>
              </a:lnSpc>
            </a:pPr>
            <a:r>
              <a:rPr lang="en-US" sz="2400" dirty="0"/>
              <a:t>About 45 percent of the total is very young (below 15 years)</a:t>
            </a:r>
          </a:p>
          <a:p>
            <a:endParaRPr lang="en-US" sz="2400" dirty="0"/>
          </a:p>
          <a:p>
            <a:r>
              <a:rPr lang="en-US" sz="2400" dirty="0"/>
              <a:t>About 48% of (15 to 19-year-old) adolescent girls are married and about 60% of them are becoming mothers before reaching the age of 19.</a:t>
            </a:r>
          </a:p>
          <a:p>
            <a:pPr>
              <a:lnSpc>
                <a:spcPct val="150000"/>
              </a:lnSpc>
            </a:pPr>
            <a:r>
              <a:rPr lang="en-US" sz="2400" dirty="0"/>
              <a:t>39% of married adolescent girls have never used contraception.</a:t>
            </a:r>
          </a:p>
          <a:p>
            <a:pPr>
              <a:lnSpc>
                <a:spcPct val="150000"/>
              </a:lnSpc>
            </a:pPr>
            <a:r>
              <a:rPr lang="en-US" sz="2400" dirty="0"/>
              <a:t>The ratio of urban and rural adolescent girls is 1:5.</a:t>
            </a:r>
          </a:p>
        </p:txBody>
      </p:sp>
    </p:spTree>
    <p:extLst>
      <p:ext uri="{BB962C8B-B14F-4D97-AF65-F5344CB8AC3E}">
        <p14:creationId xmlns:p14="http://schemas.microsoft.com/office/powerpoint/2010/main" val="417443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dirty="0"/>
              <a:t>Adolescents in Bangladesh: at a glance</a:t>
            </a:r>
            <a:endParaRPr lang="en-US" dirty="0"/>
          </a:p>
        </p:txBody>
      </p:sp>
      <p:sp>
        <p:nvSpPr>
          <p:cNvPr id="3" name="Content Placeholder 2"/>
          <p:cNvSpPr>
            <a:spLocks noGrp="1"/>
          </p:cNvSpPr>
          <p:nvPr>
            <p:ph idx="1"/>
          </p:nvPr>
        </p:nvSpPr>
        <p:spPr>
          <a:xfrm>
            <a:off x="228600" y="1066800"/>
            <a:ext cx="8763000" cy="5486400"/>
          </a:xfrm>
        </p:spPr>
        <p:txBody>
          <a:bodyPr>
            <a:noAutofit/>
          </a:bodyPr>
          <a:lstStyle/>
          <a:p>
            <a:pPr>
              <a:lnSpc>
                <a:spcPct val="150000"/>
              </a:lnSpc>
            </a:pPr>
            <a:r>
              <a:rPr lang="en-US" sz="2400" dirty="0"/>
              <a:t>The ratio of urban and rural adolescent girls is 1:5.</a:t>
            </a:r>
          </a:p>
          <a:p>
            <a:pPr>
              <a:lnSpc>
                <a:spcPct val="150000"/>
              </a:lnSpc>
            </a:pPr>
            <a:r>
              <a:rPr lang="en-US" sz="2400" dirty="0"/>
              <a:t>Mean age at marriage is 16.9 years.</a:t>
            </a:r>
          </a:p>
          <a:p>
            <a:r>
              <a:rPr lang="en-US" sz="2400" dirty="0"/>
              <a:t>Most of the adolescents are illiterate (27%), unemployed (89%), and with no access to health facilities (77%)</a:t>
            </a:r>
          </a:p>
          <a:p>
            <a:endParaRPr lang="en-US" sz="2400" dirty="0"/>
          </a:p>
          <a:p>
            <a:r>
              <a:rPr lang="en-US" sz="2400" dirty="0"/>
              <a:t>80.6 births per 1,000 women 15 through 19 years of age, more than twice the average in the Asia region</a:t>
            </a:r>
          </a:p>
          <a:p>
            <a:pPr>
              <a:buNone/>
            </a:pPr>
            <a:endParaRPr lang="en-US" sz="1400" dirty="0"/>
          </a:p>
          <a:p>
            <a:r>
              <a:rPr lang="en-US" sz="2400" dirty="0"/>
              <a:t>Teenage pregnancy &amp; motherhood is a key social &amp; health concern</a:t>
            </a:r>
          </a:p>
          <a:p>
            <a:pPr>
              <a:buNone/>
            </a:pPr>
            <a:endParaRPr lang="en-US" sz="1200" dirty="0"/>
          </a:p>
          <a:p>
            <a:r>
              <a:rPr lang="en-US" sz="2400" dirty="0"/>
              <a:t>Early teenage pregnancy  can cause serious health problems for both the mother and the child</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562600"/>
          </a:xfrm>
        </p:spPr>
        <p:txBody>
          <a:bodyPr>
            <a:normAutofit/>
          </a:bodyPr>
          <a:lstStyle/>
          <a:p>
            <a:pPr>
              <a:buNone/>
            </a:pPr>
            <a:endParaRPr lang="en-US" sz="1200" dirty="0"/>
          </a:p>
          <a:p>
            <a:r>
              <a:rPr lang="en-US" sz="2400" dirty="0"/>
              <a:t>The other key causes of mortality in young mothers are toxemia, abortion,</a:t>
            </a:r>
          </a:p>
          <a:p>
            <a:r>
              <a:rPr lang="en-US" sz="2400" dirty="0"/>
              <a:t> and violence</a:t>
            </a:r>
          </a:p>
          <a:p>
            <a:pPr>
              <a:buNone/>
            </a:pPr>
            <a:endParaRPr lang="en-US" sz="1000" dirty="0"/>
          </a:p>
          <a:p>
            <a:r>
              <a:rPr lang="en-US" sz="2400" dirty="0"/>
              <a:t>Early childbearing has an adverse health effect on a young mother</a:t>
            </a:r>
          </a:p>
          <a:p>
            <a:r>
              <a:rPr lang="en-US" sz="2400" dirty="0"/>
              <a:t>Early childbearing among teenagers is more common in rural than in urban areas (32 and 27 % respectively)</a:t>
            </a:r>
          </a:p>
          <a:p>
            <a:pPr>
              <a:buNone/>
            </a:pPr>
            <a:endParaRPr lang="en-US" sz="1400" dirty="0"/>
          </a:p>
          <a:p>
            <a:r>
              <a:rPr lang="en-US" sz="2400" dirty="0"/>
              <a:t>Domestic violence remains the biggest threat to the security of adolescent health in Bangladesh</a:t>
            </a:r>
          </a:p>
          <a:p>
            <a:pPr>
              <a:buNone/>
            </a:pPr>
            <a:endParaRPr lang="en-US" sz="1500" dirty="0"/>
          </a:p>
          <a:p>
            <a:r>
              <a:rPr lang="en-US" sz="2400" dirty="0"/>
              <a:t>Adolescence is a profound and complex stage of life that influences future health outcomes, attitudes, and behaviors </a:t>
            </a:r>
          </a:p>
          <a:p>
            <a:endParaRPr lang="en-US" sz="2400" dirty="0"/>
          </a:p>
        </p:txBody>
      </p:sp>
      <p:sp>
        <p:nvSpPr>
          <p:cNvPr id="4" name="Title 1"/>
          <p:cNvSpPr>
            <a:spLocks noGrp="1"/>
          </p:cNvSpPr>
          <p:nvPr>
            <p:ph type="title"/>
          </p:nvPr>
        </p:nvSpPr>
        <p:spPr>
          <a:xfrm>
            <a:off x="457200" y="274638"/>
            <a:ext cx="8229600" cy="563562"/>
          </a:xfrm>
        </p:spPr>
        <p:txBody>
          <a:bodyPr>
            <a:normAutofit fontScale="90000"/>
          </a:bodyPr>
          <a:lstStyle/>
          <a:p>
            <a:r>
              <a:rPr lang="en-US" sz="3600" dirty="0"/>
              <a:t>Adolescents in Bangladesh: at a glance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t>Adolescents in Bangladesh</a:t>
            </a:r>
          </a:p>
        </p:txBody>
      </p:sp>
      <p:sp>
        <p:nvSpPr>
          <p:cNvPr id="5" name="Content Placeholder 4"/>
          <p:cNvSpPr>
            <a:spLocks noGrp="1"/>
          </p:cNvSpPr>
          <p:nvPr>
            <p:ph idx="1"/>
          </p:nvPr>
        </p:nvSpPr>
        <p:spPr>
          <a:xfrm>
            <a:off x="152400" y="1066800"/>
            <a:ext cx="8839200" cy="5410200"/>
          </a:xfrm>
        </p:spPr>
        <p:txBody>
          <a:bodyPr>
            <a:normAutofit/>
          </a:bodyPr>
          <a:lstStyle/>
          <a:p>
            <a:pPr>
              <a:buNone/>
            </a:pPr>
            <a:endParaRPr lang="en-US" sz="1000" dirty="0"/>
          </a:p>
          <a:p>
            <a:r>
              <a:rPr lang="en-US" sz="2400" dirty="0"/>
              <a:t>Adolescents appear to be poorly informed with regard to their own sexuality, physical well-being, health and bodies</a:t>
            </a:r>
          </a:p>
          <a:p>
            <a:pPr>
              <a:buNone/>
            </a:pPr>
            <a:endParaRPr lang="en-US" sz="1600" dirty="0"/>
          </a:p>
          <a:p>
            <a:r>
              <a:rPr lang="en-US" sz="2400" dirty="0"/>
              <a:t>Lack of knowledge on reproductive and sexual health that causes  young people to engage in risky sexual behavior</a:t>
            </a:r>
          </a:p>
          <a:p>
            <a:pPr>
              <a:buNone/>
            </a:pPr>
            <a:endParaRPr lang="en-US" sz="1000" dirty="0"/>
          </a:p>
          <a:p>
            <a:r>
              <a:rPr lang="en-US" sz="2400" dirty="0"/>
              <a:t>The reproductive health needs of young women are quite different from those of young men</a:t>
            </a:r>
          </a:p>
          <a:p>
            <a:pPr>
              <a:buNone/>
            </a:pPr>
            <a:endParaRPr lang="en-US" sz="1600" dirty="0"/>
          </a:p>
          <a:p>
            <a:r>
              <a:rPr lang="en-US" sz="2400" dirty="0"/>
              <a:t>According to WHO, worldwide, girls younger than 18 are up to five times more likely to die in childbirth than are women in their 20s</a:t>
            </a:r>
          </a:p>
          <a:p>
            <a:pPr>
              <a:buNone/>
            </a:pPr>
            <a:endParaRPr lang="en-US" sz="1000" dirty="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 calcmode="lin" valueType="num">
                                      <p:cBhvr additive="base">
                                        <p:cTn id="3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t>Adolescent health-Global situation </a:t>
            </a:r>
          </a:p>
        </p:txBody>
      </p:sp>
      <p:sp>
        <p:nvSpPr>
          <p:cNvPr id="3" name="Content Placeholder 2"/>
          <p:cNvSpPr>
            <a:spLocks noGrp="1"/>
          </p:cNvSpPr>
          <p:nvPr>
            <p:ph idx="1"/>
          </p:nvPr>
        </p:nvSpPr>
        <p:spPr>
          <a:xfrm>
            <a:off x="1676400" y="1600200"/>
            <a:ext cx="7010400" cy="4525963"/>
          </a:xfrm>
        </p:spPr>
        <p:txBody>
          <a:bodyPr/>
          <a:lstStyle/>
          <a:p>
            <a:pPr>
              <a:lnSpc>
                <a:spcPct val="200000"/>
              </a:lnSpc>
            </a:pPr>
            <a:r>
              <a:rPr lang="en-US" dirty="0"/>
              <a:t>Young people</a:t>
            </a:r>
          </a:p>
          <a:p>
            <a:pPr lvl="1">
              <a:lnSpc>
                <a:spcPct val="200000"/>
              </a:lnSpc>
            </a:pPr>
            <a:r>
              <a:rPr lang="en-US" dirty="0"/>
              <a:t>Big numbers</a:t>
            </a:r>
          </a:p>
          <a:p>
            <a:pPr lvl="1">
              <a:lnSpc>
                <a:spcPct val="200000"/>
              </a:lnSpc>
            </a:pPr>
            <a:r>
              <a:rPr lang="en-US" dirty="0"/>
              <a:t>Big challenges</a:t>
            </a:r>
          </a:p>
          <a:p>
            <a:pPr lvl="1">
              <a:lnSpc>
                <a:spcPct val="200000"/>
              </a:lnSpc>
            </a:pPr>
            <a:r>
              <a:rPr lang="en-US" dirty="0"/>
              <a:t>Big possibilities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639762"/>
          </a:xfrm>
        </p:spPr>
        <p:txBody>
          <a:bodyPr>
            <a:noAutofit/>
          </a:bodyPr>
          <a:lstStyle/>
          <a:p>
            <a:r>
              <a:rPr lang="en-US" sz="3200" dirty="0"/>
              <a:t>Adolescents reproductive health in Bangladesh</a:t>
            </a:r>
          </a:p>
        </p:txBody>
      </p:sp>
      <p:sp>
        <p:nvSpPr>
          <p:cNvPr id="3" name="Content Placeholder 2"/>
          <p:cNvSpPr>
            <a:spLocks noGrp="1"/>
          </p:cNvSpPr>
          <p:nvPr>
            <p:ph idx="1"/>
          </p:nvPr>
        </p:nvSpPr>
        <p:spPr>
          <a:xfrm>
            <a:off x="304800" y="990600"/>
            <a:ext cx="8534400" cy="5638800"/>
          </a:xfrm>
        </p:spPr>
        <p:txBody>
          <a:bodyPr>
            <a:noAutofit/>
          </a:bodyPr>
          <a:lstStyle/>
          <a:p>
            <a:pPr>
              <a:buNone/>
            </a:pPr>
            <a:endParaRPr lang="en-US" sz="700" dirty="0"/>
          </a:p>
          <a:p>
            <a:r>
              <a:rPr lang="en-US" sz="2800" dirty="0"/>
              <a:t>Misunderstanding of issues related to puberty, fertile period, and risky sexual behavior such as abortion, STDs, and HIV/AIDS</a:t>
            </a:r>
          </a:p>
          <a:p>
            <a:pPr>
              <a:buNone/>
            </a:pPr>
            <a:endParaRPr lang="en-US" sz="700" dirty="0"/>
          </a:p>
          <a:p>
            <a:pPr>
              <a:buNone/>
            </a:pPr>
            <a:endParaRPr lang="en-US" sz="700" dirty="0"/>
          </a:p>
          <a:p>
            <a:r>
              <a:rPr lang="en-US" sz="2800" dirty="0"/>
              <a:t>Due to lack of access to information and services and societal pressure to perform as adults apart from the physical, mental, and emotional changes they are undergoing</a:t>
            </a:r>
          </a:p>
          <a:p>
            <a:endParaRPr lang="en-US" sz="1000" dirty="0"/>
          </a:p>
          <a:p>
            <a:pPr>
              <a:buNone/>
            </a:pPr>
            <a:endParaRPr lang="en-US" sz="1000" dirty="0"/>
          </a:p>
          <a:p>
            <a:r>
              <a:rPr lang="en-US" sz="2800" dirty="0"/>
              <a:t>The existing information and services that are available are not specific to adolescents and the materials are not youth-friendly</a:t>
            </a:r>
          </a:p>
          <a:p>
            <a:endParaRPr lang="en-US" sz="600" dirty="0"/>
          </a:p>
          <a:p>
            <a:endParaRPr lang="en-US" sz="600" dirty="0"/>
          </a:p>
          <a:p>
            <a:pPr>
              <a:buNone/>
            </a:pPr>
            <a:endParaRPr lang="en-US" sz="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639762"/>
          </a:xfrm>
        </p:spPr>
        <p:txBody>
          <a:bodyPr>
            <a:noAutofit/>
          </a:bodyPr>
          <a:lstStyle/>
          <a:p>
            <a:r>
              <a:rPr lang="en-US" sz="3200" dirty="0"/>
              <a:t>Adolescents reproductive health in Bangladesh</a:t>
            </a:r>
          </a:p>
        </p:txBody>
      </p:sp>
      <p:sp>
        <p:nvSpPr>
          <p:cNvPr id="3" name="Content Placeholder 2"/>
          <p:cNvSpPr>
            <a:spLocks noGrp="1"/>
          </p:cNvSpPr>
          <p:nvPr>
            <p:ph idx="1"/>
          </p:nvPr>
        </p:nvSpPr>
        <p:spPr>
          <a:xfrm>
            <a:off x="304800" y="990600"/>
            <a:ext cx="8534400" cy="5638800"/>
          </a:xfrm>
        </p:spPr>
        <p:txBody>
          <a:bodyPr>
            <a:noAutofit/>
          </a:bodyPr>
          <a:lstStyle/>
          <a:p>
            <a:pPr>
              <a:buNone/>
            </a:pPr>
            <a:endParaRPr lang="en-US" sz="600" dirty="0"/>
          </a:p>
          <a:p>
            <a:endParaRPr lang="en-US" sz="500" dirty="0"/>
          </a:p>
          <a:p>
            <a:endParaRPr lang="en-US" sz="500" dirty="0"/>
          </a:p>
          <a:p>
            <a:pPr>
              <a:buNone/>
            </a:pPr>
            <a:endParaRPr lang="en-US" sz="500" dirty="0"/>
          </a:p>
          <a:p>
            <a:r>
              <a:rPr lang="en-US" sz="2400" dirty="0"/>
              <a:t>Many young engage in sexual activities without protection from many partners, and are likely to experience STDs and HIV/AIDS</a:t>
            </a:r>
          </a:p>
          <a:p>
            <a:endParaRPr lang="en-US" sz="2400" dirty="0"/>
          </a:p>
          <a:p>
            <a:r>
              <a:rPr lang="en-US" sz="2400" dirty="0"/>
              <a:t>In BD adolescent represent about ¼ of the total population so their health issues is a major fact of the overall country’s health status</a:t>
            </a:r>
          </a:p>
          <a:p>
            <a:pPr>
              <a:buNone/>
            </a:pPr>
            <a:endParaRPr lang="en-US" sz="1050" dirty="0"/>
          </a:p>
          <a:p>
            <a:r>
              <a:rPr lang="en-US" sz="2400" dirty="0"/>
              <a:t> Adolescents in BD face a number of  preventable diseases including early pregnancy, violence, nutrition deficiency, and chronic illness</a:t>
            </a:r>
          </a:p>
          <a:p>
            <a:endParaRPr lang="en-US" sz="2400" dirty="0"/>
          </a:p>
        </p:txBody>
      </p:sp>
    </p:spTree>
    <p:extLst>
      <p:ext uri="{BB962C8B-B14F-4D97-AF65-F5344CB8AC3E}">
        <p14:creationId xmlns:p14="http://schemas.microsoft.com/office/powerpoint/2010/main" val="34237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t>Adolescents health in Bangladesh</a:t>
            </a:r>
          </a:p>
        </p:txBody>
      </p:sp>
      <p:sp>
        <p:nvSpPr>
          <p:cNvPr id="3" name="Content Placeholder 2"/>
          <p:cNvSpPr>
            <a:spLocks noGrp="1"/>
          </p:cNvSpPr>
          <p:nvPr>
            <p:ph idx="1"/>
          </p:nvPr>
        </p:nvSpPr>
        <p:spPr>
          <a:xfrm>
            <a:off x="152400" y="1066800"/>
            <a:ext cx="8839200" cy="5562600"/>
          </a:xfrm>
        </p:spPr>
        <p:txBody>
          <a:bodyPr>
            <a:normAutofit/>
          </a:bodyPr>
          <a:lstStyle/>
          <a:p>
            <a:pPr>
              <a:buNone/>
            </a:pPr>
            <a:endParaRPr lang="en-US" sz="1600" dirty="0"/>
          </a:p>
          <a:p>
            <a:r>
              <a:rPr lang="en-US" sz="2800" dirty="0"/>
              <a:t>Empowering adolescent girls is recognized as a key to improving overall RCH outcomes and accelerating social and economic development</a:t>
            </a:r>
          </a:p>
          <a:p>
            <a:pPr>
              <a:buNone/>
            </a:pPr>
            <a:endParaRPr lang="en-US" sz="1800" dirty="0"/>
          </a:p>
          <a:p>
            <a:r>
              <a:rPr lang="en-US" sz="2800" dirty="0"/>
              <a:t>Discrimination against girls has been identified as one of the prime ARH issues in Bangladesh</a:t>
            </a:r>
          </a:p>
          <a:p>
            <a:pPr>
              <a:buNone/>
            </a:pPr>
            <a:endParaRPr lang="en-US" sz="1600" dirty="0"/>
          </a:p>
          <a:p>
            <a:r>
              <a:rPr lang="en-US" sz="2800" dirty="0"/>
              <a:t>The discrimination exists in most spheres of life (health, education, empowerment, etc)</a:t>
            </a:r>
          </a:p>
          <a:p>
            <a:pPr>
              <a:buNone/>
            </a:pPr>
            <a:endParaRPr lang="en-US" sz="1600" dirty="0"/>
          </a:p>
          <a:p>
            <a:r>
              <a:rPr lang="en-US" sz="2800" dirty="0"/>
              <a:t>There are also wide disparities in opportunities available to rural Vs Urban, Poor vs rich in all aspects of life </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3200" dirty="0"/>
              <a:t>Marriage pregnancy and contraception among adolescents</a:t>
            </a:r>
          </a:p>
        </p:txBody>
      </p:sp>
      <p:sp>
        <p:nvSpPr>
          <p:cNvPr id="3" name="Content Placeholder 2"/>
          <p:cNvSpPr>
            <a:spLocks noGrp="1"/>
          </p:cNvSpPr>
          <p:nvPr>
            <p:ph idx="1"/>
          </p:nvPr>
        </p:nvSpPr>
        <p:spPr>
          <a:xfrm>
            <a:off x="152400" y="1066800"/>
            <a:ext cx="8763000" cy="5562600"/>
          </a:xfrm>
        </p:spPr>
        <p:txBody>
          <a:bodyPr>
            <a:normAutofit/>
          </a:bodyPr>
          <a:lstStyle/>
          <a:p>
            <a:r>
              <a:rPr lang="en-US" sz="2400" dirty="0"/>
              <a:t>Inspire of legal age of marriage </a:t>
            </a:r>
            <a:r>
              <a:rPr lang="en-US" sz="1600" dirty="0"/>
              <a:t>(18 and 21) </a:t>
            </a:r>
            <a:r>
              <a:rPr lang="en-US" sz="2400" dirty="0"/>
              <a:t>early marriage among female is prevalent in Bangladesh </a:t>
            </a:r>
            <a:r>
              <a:rPr lang="en-US" sz="1600" dirty="0"/>
              <a:t>(11% age 10-14 &amp; 46% age 15-19)</a:t>
            </a:r>
          </a:p>
          <a:p>
            <a:pPr>
              <a:buNone/>
            </a:pPr>
            <a:endParaRPr lang="en-US" sz="1200" dirty="0"/>
          </a:p>
          <a:p>
            <a:r>
              <a:rPr lang="en-US" sz="2400" dirty="0"/>
              <a:t>Early marriage is common in rural areas </a:t>
            </a:r>
            <a:r>
              <a:rPr lang="en-US" sz="1600" dirty="0"/>
              <a:t>(around 80% girls married before 18)</a:t>
            </a:r>
          </a:p>
          <a:p>
            <a:pPr>
              <a:buNone/>
            </a:pPr>
            <a:endParaRPr lang="en-US" sz="1200" dirty="0"/>
          </a:p>
          <a:p>
            <a:r>
              <a:rPr lang="en-US" sz="2400" dirty="0"/>
              <a:t>Married girls are under pressure for child, result early pregnancy </a:t>
            </a:r>
          </a:p>
          <a:p>
            <a:pPr>
              <a:buNone/>
            </a:pPr>
            <a:endParaRPr lang="en-US" sz="1200" dirty="0"/>
          </a:p>
          <a:p>
            <a:r>
              <a:rPr lang="en-US" sz="2400" dirty="0"/>
              <a:t>Some social issues pressure parents to marry girls early </a:t>
            </a:r>
            <a:r>
              <a:rPr lang="en-US" sz="1400" dirty="0"/>
              <a:t>(dowry, safety) </a:t>
            </a:r>
            <a:endParaRPr lang="en-US" sz="2400" dirty="0"/>
          </a:p>
          <a:p>
            <a:pPr>
              <a:buNone/>
            </a:pPr>
            <a:endParaRPr lang="en-US" sz="1200" dirty="0"/>
          </a:p>
          <a:p>
            <a:r>
              <a:rPr lang="en-US" sz="2400" dirty="0"/>
              <a:t>Lack of awareness and experience, contraceptive use is also low among adolescent in Bangladesh </a:t>
            </a:r>
            <a:r>
              <a:rPr lang="en-US" sz="1400" dirty="0"/>
              <a:t>(42% and 58%)</a:t>
            </a:r>
          </a:p>
          <a:p>
            <a:pPr>
              <a:buNone/>
            </a:pPr>
            <a:endParaRPr lang="en-US" sz="1200" dirty="0"/>
          </a:p>
          <a:p>
            <a:r>
              <a:rPr lang="en-US" sz="2400" dirty="0"/>
              <a:t>LBW is more common for adolescent girls than adult women</a:t>
            </a:r>
          </a:p>
          <a:p>
            <a:pPr>
              <a:buNone/>
            </a:pPr>
            <a:endParaRPr lang="en-US" sz="1200" dirty="0"/>
          </a:p>
          <a:p>
            <a:r>
              <a:rPr lang="en-US" sz="2400" dirty="0"/>
              <a:t>Unwanted pregnancy and unsafe abortion rate is also higher among  adolescent girls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calcmode="lin" valueType="num">
                                      <p:cBhvr additive="base">
                                        <p:cTn id="4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 calcmode="lin" valueType="num">
                                      <p:cBhvr additive="base">
                                        <p:cTn id="48"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3200" dirty="0"/>
              <a:t>Nutrition among adolescent  </a:t>
            </a:r>
          </a:p>
        </p:txBody>
      </p:sp>
      <p:sp>
        <p:nvSpPr>
          <p:cNvPr id="3" name="Content Placeholder 2"/>
          <p:cNvSpPr>
            <a:spLocks noGrp="1"/>
          </p:cNvSpPr>
          <p:nvPr>
            <p:ph idx="1"/>
          </p:nvPr>
        </p:nvSpPr>
        <p:spPr>
          <a:xfrm>
            <a:off x="228600" y="914400"/>
            <a:ext cx="8763000" cy="5211763"/>
          </a:xfrm>
        </p:spPr>
        <p:txBody>
          <a:bodyPr>
            <a:normAutofit/>
          </a:bodyPr>
          <a:lstStyle/>
          <a:p>
            <a:r>
              <a:rPr lang="en-US" sz="2400" dirty="0"/>
              <a:t>The nutritional status of adolescent in Bangladesh is deplorable</a:t>
            </a:r>
          </a:p>
          <a:p>
            <a:pPr>
              <a:buNone/>
            </a:pPr>
            <a:endParaRPr lang="en-US" sz="1050" dirty="0"/>
          </a:p>
          <a:p>
            <a:r>
              <a:rPr lang="en-US" sz="2400" dirty="0"/>
              <a:t>Lack of proper knowledge, incorrect food habits, inability of additional dietary needs during pregnancy cause health hazards</a:t>
            </a:r>
          </a:p>
          <a:p>
            <a:pPr>
              <a:buNone/>
            </a:pPr>
            <a:endParaRPr lang="en-US" sz="1050" dirty="0"/>
          </a:p>
          <a:p>
            <a:r>
              <a:rPr lang="en-US" sz="2400" dirty="0"/>
              <a:t>Many studies in Bangladesh girls have higher nutrition deficiency than boys</a:t>
            </a:r>
          </a:p>
          <a:p>
            <a:pPr>
              <a:buNone/>
            </a:pPr>
            <a:endParaRPr lang="en-US" sz="1200" dirty="0"/>
          </a:p>
          <a:p>
            <a:r>
              <a:rPr lang="en-US" sz="2400" dirty="0"/>
              <a:t>Some misconception in rural and remote areas still have practicing not  to give more food to pregnant women for difficulty in delivery  </a:t>
            </a:r>
          </a:p>
          <a:p>
            <a:pPr>
              <a:buNone/>
            </a:pPr>
            <a:endParaRPr lang="en-US" sz="1200" dirty="0"/>
          </a:p>
          <a:p>
            <a:r>
              <a:rPr lang="en-US" sz="2400" dirty="0"/>
              <a:t>Poor people have nutrition deficiency and rich have obesity  in BD</a:t>
            </a:r>
          </a:p>
          <a:p>
            <a:pPr>
              <a:buNone/>
            </a:pPr>
            <a:endParaRPr lang="en-US" sz="1200" dirty="0"/>
          </a:p>
          <a:p>
            <a:r>
              <a:rPr lang="en-US" sz="2400" dirty="0"/>
              <a:t>Lack sufficient nutritionist is another challenges for proper dieting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calcmode="lin" valueType="num">
                                      <p:cBhvr additive="base">
                                        <p:cTn id="4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dirty="0"/>
              <a:t>Violence, exploitation and abuse</a:t>
            </a:r>
          </a:p>
        </p:txBody>
      </p:sp>
      <p:sp>
        <p:nvSpPr>
          <p:cNvPr id="3" name="Content Placeholder 2"/>
          <p:cNvSpPr>
            <a:spLocks noGrp="1"/>
          </p:cNvSpPr>
          <p:nvPr>
            <p:ph idx="1"/>
          </p:nvPr>
        </p:nvSpPr>
        <p:spPr>
          <a:xfrm>
            <a:off x="152400" y="990600"/>
            <a:ext cx="8839200" cy="5257800"/>
          </a:xfrm>
        </p:spPr>
        <p:txBody>
          <a:bodyPr>
            <a:normAutofit/>
          </a:bodyPr>
          <a:lstStyle/>
          <a:p>
            <a:r>
              <a:rPr lang="en-US" sz="2400" dirty="0"/>
              <a:t>Violence against adolescent is common in many forms </a:t>
            </a:r>
            <a:r>
              <a:rPr lang="en-US" sz="1050" dirty="0"/>
              <a:t>(Physical, sexual, mental)</a:t>
            </a:r>
            <a:endParaRPr lang="en-US" sz="2400" dirty="0"/>
          </a:p>
          <a:p>
            <a:pPr>
              <a:buNone/>
            </a:pPr>
            <a:endParaRPr lang="en-US" sz="1200" dirty="0"/>
          </a:p>
          <a:p>
            <a:r>
              <a:rPr lang="en-US" sz="2400" dirty="0"/>
              <a:t>Dowry related violence, marital rape, sexual harassment,  acid thronging, force prostitution, trafficking also cause of vulnerability</a:t>
            </a:r>
          </a:p>
          <a:p>
            <a:pPr>
              <a:buNone/>
            </a:pPr>
            <a:endParaRPr lang="en-US" sz="900" dirty="0"/>
          </a:p>
          <a:p>
            <a:r>
              <a:rPr lang="en-US" sz="2400" dirty="0"/>
              <a:t>Low paid, long hours work, adverse work situation higher health risk for adolescents</a:t>
            </a:r>
          </a:p>
          <a:p>
            <a:pPr>
              <a:buNone/>
            </a:pPr>
            <a:endParaRPr lang="en-US" sz="1100" dirty="0"/>
          </a:p>
          <a:p>
            <a:r>
              <a:rPr lang="en-US" sz="2400" dirty="0"/>
              <a:t>Most rape causes among young girls </a:t>
            </a:r>
            <a:r>
              <a:rPr lang="en-US" sz="1600" dirty="0"/>
              <a:t>(UNICEF &amp; AOSK) </a:t>
            </a:r>
            <a:r>
              <a:rPr lang="en-US" sz="2400" dirty="0"/>
              <a:t>that have greater consequences in physical and mental health </a:t>
            </a:r>
          </a:p>
          <a:p>
            <a:pPr>
              <a:buNone/>
            </a:pPr>
            <a:endParaRPr lang="en-US" sz="1400" dirty="0"/>
          </a:p>
          <a:p>
            <a:r>
              <a:rPr lang="en-US" sz="2400" dirty="0"/>
              <a:t>300000 young Bangladeshi girls work in the brothel of India 20000 women trafficked to Pakistan over last ten years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a:t>Violence, exploitation and abuse con..</a:t>
            </a:r>
          </a:p>
        </p:txBody>
      </p:sp>
      <p:sp>
        <p:nvSpPr>
          <p:cNvPr id="3" name="Content Placeholder 2"/>
          <p:cNvSpPr>
            <a:spLocks noGrp="1"/>
          </p:cNvSpPr>
          <p:nvPr>
            <p:ph idx="1"/>
          </p:nvPr>
        </p:nvSpPr>
        <p:spPr>
          <a:xfrm>
            <a:off x="152400" y="1066800"/>
            <a:ext cx="8763000" cy="5059363"/>
          </a:xfrm>
        </p:spPr>
        <p:txBody>
          <a:bodyPr>
            <a:normAutofit/>
          </a:bodyPr>
          <a:lstStyle/>
          <a:p>
            <a:r>
              <a:rPr lang="en-US" sz="2400" dirty="0"/>
              <a:t>MMS is not also happen a lot and often boys are forced to participate such unproductive sexual act, resulted STIs</a:t>
            </a:r>
          </a:p>
          <a:p>
            <a:pPr>
              <a:buNone/>
            </a:pPr>
            <a:endParaRPr lang="en-US" sz="2000" dirty="0"/>
          </a:p>
          <a:p>
            <a:r>
              <a:rPr lang="en-US" sz="2400" dirty="0"/>
              <a:t>A study ( unpublished) found high proportions of adolescent male are suffering from STIs </a:t>
            </a:r>
          </a:p>
          <a:p>
            <a:pPr>
              <a:buNone/>
            </a:pPr>
            <a:endParaRPr lang="en-US" sz="2400" dirty="0"/>
          </a:p>
          <a:p>
            <a:r>
              <a:rPr lang="en-US" sz="2400" dirty="0"/>
              <a:t> Adolescents in Bangladesh also involved a lot in risky behavior and activities widely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CD08C-0EAB-4F9B-9733-F10270156EE8}"/>
              </a:ext>
            </a:extLst>
          </p:cNvPr>
          <p:cNvSpPr>
            <a:spLocks noGrp="1"/>
          </p:cNvSpPr>
          <p:nvPr>
            <p:ph type="title"/>
          </p:nvPr>
        </p:nvSpPr>
        <p:spPr>
          <a:xfrm>
            <a:off x="228600" y="76200"/>
            <a:ext cx="8458200" cy="838200"/>
          </a:xfrm>
        </p:spPr>
        <p:txBody>
          <a:bodyPr>
            <a:noAutofit/>
          </a:bodyPr>
          <a:lstStyle/>
          <a:p>
            <a:r>
              <a:rPr lang="en-US" sz="3200" dirty="0"/>
              <a:t>Adolescent Sexual and Reproductive Health Programs in Humanitarian Settings</a:t>
            </a:r>
          </a:p>
        </p:txBody>
      </p:sp>
      <p:sp>
        <p:nvSpPr>
          <p:cNvPr id="3" name="Content Placeholder 2">
            <a:extLst>
              <a:ext uri="{FF2B5EF4-FFF2-40B4-BE49-F238E27FC236}">
                <a16:creationId xmlns:a16="http://schemas.microsoft.com/office/drawing/2014/main" id="{3C4D4D69-5AE5-47A9-9138-BA46AD237F98}"/>
              </a:ext>
            </a:extLst>
          </p:cNvPr>
          <p:cNvSpPr>
            <a:spLocks noGrp="1"/>
          </p:cNvSpPr>
          <p:nvPr>
            <p:ph idx="1"/>
          </p:nvPr>
        </p:nvSpPr>
        <p:spPr>
          <a:xfrm>
            <a:off x="228600" y="1143000"/>
            <a:ext cx="8686800" cy="5334000"/>
          </a:xfrm>
        </p:spPr>
        <p:txBody>
          <a:bodyPr>
            <a:normAutofit lnSpcReduction="10000"/>
          </a:bodyPr>
          <a:lstStyle/>
          <a:p>
            <a:r>
              <a:rPr lang="en-US" sz="2400" dirty="0"/>
              <a:t>Globally, 16 million adolescent girls aged 15-19 years and two million girls under age 15 give birth every year</a:t>
            </a:r>
          </a:p>
          <a:p>
            <a:endParaRPr lang="en-US" sz="2400" dirty="0"/>
          </a:p>
          <a:p>
            <a:r>
              <a:rPr lang="en-US" sz="2400" dirty="0"/>
              <a:t>In the poorest regions of the world, this translates to roughly one in three girls bearing children by the age of 18</a:t>
            </a:r>
          </a:p>
          <a:p>
            <a:endParaRPr lang="en-US" sz="2400" dirty="0"/>
          </a:p>
          <a:p>
            <a:r>
              <a:rPr lang="en-US" sz="2400" dirty="0"/>
              <a:t>Adolescent girls are at the highest risk of maternal mortality: the risk of pregnancy-related death is twice as high for girls aged 15-19 and five times higher for girls aged 10- 14 compared to women in their twenties</a:t>
            </a:r>
          </a:p>
          <a:p>
            <a:endParaRPr lang="en-US" sz="2400" dirty="0"/>
          </a:p>
          <a:p>
            <a:r>
              <a:rPr lang="en-US" sz="2400" dirty="0"/>
              <a:t>Further, pregnant adolescents are more likely than adults to pursue unsafe abortions; an estimated three million unsafe abortions occur every year among girls aged 15-19</a:t>
            </a:r>
          </a:p>
        </p:txBody>
      </p:sp>
    </p:spTree>
    <p:extLst>
      <p:ext uri="{BB962C8B-B14F-4D97-AF65-F5344CB8AC3E}">
        <p14:creationId xmlns:p14="http://schemas.microsoft.com/office/powerpoint/2010/main" val="699058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65C932-5D9D-4FE9-9EE9-ED23FEF09290}"/>
              </a:ext>
            </a:extLst>
          </p:cNvPr>
          <p:cNvSpPr>
            <a:spLocks noGrp="1"/>
          </p:cNvSpPr>
          <p:nvPr>
            <p:ph idx="1"/>
          </p:nvPr>
        </p:nvSpPr>
        <p:spPr>
          <a:xfrm>
            <a:off x="304800" y="1219200"/>
            <a:ext cx="8686800" cy="5364162"/>
          </a:xfrm>
        </p:spPr>
        <p:txBody>
          <a:bodyPr>
            <a:normAutofit fontScale="70000" lnSpcReduction="20000"/>
          </a:bodyPr>
          <a:lstStyle/>
          <a:p>
            <a:r>
              <a:rPr lang="en-US" dirty="0"/>
              <a:t>In humanitarian settings, child-bearing risks are compounded for adolescents, due to increased exposure to forced sex, increased risk taking and reduced availability of and sensitivity to ASRH services</a:t>
            </a:r>
          </a:p>
          <a:p>
            <a:endParaRPr lang="en-US" dirty="0"/>
          </a:p>
          <a:p>
            <a:r>
              <a:rPr lang="en-US" dirty="0"/>
              <a:t>During conflict or a natural disaster, family and social structures are often disrupted, and educational and social services are discontinued</a:t>
            </a:r>
          </a:p>
          <a:p>
            <a:endParaRPr lang="en-US" dirty="0"/>
          </a:p>
          <a:p>
            <a:r>
              <a:rPr lang="en-US" dirty="0"/>
              <a:t>Adolescents can become sexually active when few protective services are available, and girls especially are vulnerable to sexual assault and exploitation</a:t>
            </a:r>
          </a:p>
          <a:p>
            <a:endParaRPr lang="en-US" dirty="0"/>
          </a:p>
          <a:p>
            <a:r>
              <a:rPr lang="en-US" dirty="0"/>
              <a:t>Such risks increase their vulnerability to sexually transmitted infections, unwanted pregnancies and unsafe abortion</a:t>
            </a:r>
          </a:p>
          <a:p>
            <a:endParaRPr lang="en-US" dirty="0"/>
          </a:p>
          <a:p>
            <a:r>
              <a:rPr lang="en-US" dirty="0"/>
              <a:t>Investing in ASRH may delay first pregnancy, reduce maternal mortality, improve health outcomes, contribute to broad development goals and reduce poverty</a:t>
            </a:r>
          </a:p>
        </p:txBody>
      </p:sp>
      <p:sp>
        <p:nvSpPr>
          <p:cNvPr id="4" name="Title 1">
            <a:extLst>
              <a:ext uri="{FF2B5EF4-FFF2-40B4-BE49-F238E27FC236}">
                <a16:creationId xmlns:a16="http://schemas.microsoft.com/office/drawing/2014/main" id="{A0C661B0-6FCC-4DF5-B0AD-2DE62972D90E}"/>
              </a:ext>
            </a:extLst>
          </p:cNvPr>
          <p:cNvSpPr>
            <a:spLocks noGrp="1"/>
          </p:cNvSpPr>
          <p:nvPr>
            <p:ph type="title"/>
          </p:nvPr>
        </p:nvSpPr>
        <p:spPr>
          <a:xfrm>
            <a:off x="457200" y="274638"/>
            <a:ext cx="8229600" cy="792162"/>
          </a:xfrm>
        </p:spPr>
        <p:txBody>
          <a:bodyPr>
            <a:noAutofit/>
          </a:bodyPr>
          <a:lstStyle/>
          <a:p>
            <a:r>
              <a:rPr lang="en-US" sz="3200" dirty="0"/>
              <a:t>Adolescent Sexual and Reproductive Health Programs in Humanitarian Settings</a:t>
            </a:r>
          </a:p>
        </p:txBody>
      </p:sp>
    </p:spTree>
    <p:extLst>
      <p:ext uri="{BB962C8B-B14F-4D97-AF65-F5344CB8AC3E}">
        <p14:creationId xmlns:p14="http://schemas.microsoft.com/office/powerpoint/2010/main" val="285080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E0A87-63CC-400D-8053-51054E564BED}"/>
              </a:ext>
            </a:extLst>
          </p:cNvPr>
          <p:cNvSpPr>
            <a:spLocks noGrp="1"/>
          </p:cNvSpPr>
          <p:nvPr>
            <p:ph type="title"/>
          </p:nvPr>
        </p:nvSpPr>
        <p:spPr>
          <a:xfrm>
            <a:off x="457200" y="76200"/>
            <a:ext cx="8229600" cy="533400"/>
          </a:xfrm>
        </p:spPr>
        <p:txBody>
          <a:bodyPr>
            <a:noAutofit/>
          </a:bodyPr>
          <a:lstStyle/>
          <a:p>
            <a:r>
              <a:rPr lang="en-US" sz="3200" dirty="0"/>
              <a:t>What is the youth experience in Somalia</a:t>
            </a:r>
          </a:p>
        </p:txBody>
      </p:sp>
      <p:sp>
        <p:nvSpPr>
          <p:cNvPr id="3" name="Content Placeholder 2">
            <a:extLst>
              <a:ext uri="{FF2B5EF4-FFF2-40B4-BE49-F238E27FC236}">
                <a16:creationId xmlns:a16="http://schemas.microsoft.com/office/drawing/2014/main" id="{1363B9EA-C9AB-412A-968E-86FBFA796626}"/>
              </a:ext>
            </a:extLst>
          </p:cNvPr>
          <p:cNvSpPr>
            <a:spLocks noGrp="1"/>
          </p:cNvSpPr>
          <p:nvPr>
            <p:ph idx="1"/>
          </p:nvPr>
        </p:nvSpPr>
        <p:spPr>
          <a:xfrm>
            <a:off x="152400" y="838200"/>
            <a:ext cx="8839200" cy="5943600"/>
          </a:xfrm>
        </p:spPr>
        <p:txBody>
          <a:bodyPr>
            <a:normAutofit/>
          </a:bodyPr>
          <a:lstStyle/>
          <a:p>
            <a:endParaRPr lang="en-US" sz="2800" dirty="0"/>
          </a:p>
          <a:p>
            <a:r>
              <a:rPr lang="en-US" sz="2800" dirty="0"/>
              <a:t>Unemployment is high among youth, although many do some sort of informal work</a:t>
            </a:r>
          </a:p>
          <a:p>
            <a:r>
              <a:rPr lang="en-US" sz="2800" dirty="0"/>
              <a:t>Most youths want to work in an office, although most lack the skills to do so and opportunities are limited</a:t>
            </a:r>
          </a:p>
          <a:p>
            <a:endParaRPr lang="en-US" sz="1800" dirty="0"/>
          </a:p>
          <a:p>
            <a:r>
              <a:rPr lang="en-US" sz="2800" dirty="0"/>
              <a:t>Major barriers to employment are lack of skills and experience; tribalism/nepotism and corruption; insecurity (lack of freedom of movement and access to land and businesses); and gender discrimination</a:t>
            </a:r>
          </a:p>
          <a:p>
            <a:r>
              <a:rPr lang="en-US" sz="2800" dirty="0"/>
              <a:t> </a:t>
            </a:r>
          </a:p>
          <a:p>
            <a:endParaRPr lang="en-US" sz="2800" dirty="0"/>
          </a:p>
        </p:txBody>
      </p:sp>
    </p:spTree>
    <p:extLst>
      <p:ext uri="{BB962C8B-B14F-4D97-AF65-F5344CB8AC3E}">
        <p14:creationId xmlns:p14="http://schemas.microsoft.com/office/powerpoint/2010/main" val="354112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Adolescence </a:t>
            </a:r>
          </a:p>
        </p:txBody>
      </p:sp>
      <p:sp>
        <p:nvSpPr>
          <p:cNvPr id="3" name="Content Placeholder 2"/>
          <p:cNvSpPr>
            <a:spLocks noGrp="1"/>
          </p:cNvSpPr>
          <p:nvPr>
            <p:ph idx="1"/>
          </p:nvPr>
        </p:nvSpPr>
        <p:spPr>
          <a:xfrm>
            <a:off x="228600" y="1295401"/>
            <a:ext cx="8686800" cy="4800600"/>
          </a:xfrm>
        </p:spPr>
        <p:txBody>
          <a:bodyPr>
            <a:normAutofit lnSpcReduction="10000"/>
          </a:bodyPr>
          <a:lstStyle/>
          <a:p>
            <a:pPr algn="just">
              <a:lnSpc>
                <a:spcPct val="150000"/>
              </a:lnSpc>
            </a:pPr>
            <a:r>
              <a:rPr lang="en-US" sz="2400" dirty="0"/>
              <a:t>Adolescence is variously defined as a period of transition from childhood to adulthood. It involves a rapid change in many aspects including the biological, psychological and socio-cultural. The World Health Organization (WHO) has defined adolescence as progression from  the onset of secondary sex characteristics to sexual and reproductive maturity; development of  adult mental processes and adult identity and transition from socio-economic dependence to relative independence </a:t>
            </a:r>
            <a:r>
              <a:rPr lang="en-US" sz="1600" dirty="0"/>
              <a:t>(WHO, 1975 cited in Population Reports, 1995:3).</a:t>
            </a:r>
            <a:endParaRPr lang="en-US" sz="24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E0A87-63CC-400D-8053-51054E564BED}"/>
              </a:ext>
            </a:extLst>
          </p:cNvPr>
          <p:cNvSpPr>
            <a:spLocks noGrp="1"/>
          </p:cNvSpPr>
          <p:nvPr>
            <p:ph type="title"/>
          </p:nvPr>
        </p:nvSpPr>
        <p:spPr>
          <a:xfrm>
            <a:off x="457200" y="76200"/>
            <a:ext cx="8229600" cy="533400"/>
          </a:xfrm>
        </p:spPr>
        <p:txBody>
          <a:bodyPr>
            <a:noAutofit/>
          </a:bodyPr>
          <a:lstStyle/>
          <a:p>
            <a:r>
              <a:rPr lang="en-US" sz="3200" dirty="0"/>
              <a:t>What is the youth experience in Somalia</a:t>
            </a:r>
          </a:p>
        </p:txBody>
      </p:sp>
      <p:sp>
        <p:nvSpPr>
          <p:cNvPr id="3" name="Content Placeholder 2">
            <a:extLst>
              <a:ext uri="{FF2B5EF4-FFF2-40B4-BE49-F238E27FC236}">
                <a16:creationId xmlns:a16="http://schemas.microsoft.com/office/drawing/2014/main" id="{1363B9EA-C9AB-412A-968E-86FBFA796626}"/>
              </a:ext>
            </a:extLst>
          </p:cNvPr>
          <p:cNvSpPr>
            <a:spLocks noGrp="1"/>
          </p:cNvSpPr>
          <p:nvPr>
            <p:ph idx="1"/>
          </p:nvPr>
        </p:nvSpPr>
        <p:spPr>
          <a:xfrm>
            <a:off x="152400" y="838200"/>
            <a:ext cx="8839200" cy="5943600"/>
          </a:xfrm>
        </p:spPr>
        <p:txBody>
          <a:bodyPr>
            <a:normAutofit fontScale="70000" lnSpcReduction="20000"/>
          </a:bodyPr>
          <a:lstStyle/>
          <a:p>
            <a:r>
              <a:rPr lang="en-US" dirty="0"/>
              <a:t>What is the youth experience? In Somalia, youth experience is largely driven by poverty, food insecurity, and lack of access to education and other services</a:t>
            </a:r>
          </a:p>
          <a:p>
            <a:endParaRPr lang="en-US" dirty="0"/>
          </a:p>
          <a:p>
            <a:r>
              <a:rPr lang="en-US" dirty="0"/>
              <a:t>Urban youth have access to more services. Overwhelmingly, education is the number one aspiration of younger youth, while employment is the number one aspiration of older youth, especially if they already have some education</a:t>
            </a:r>
          </a:p>
          <a:p>
            <a:endParaRPr lang="en-US" dirty="0"/>
          </a:p>
          <a:p>
            <a:r>
              <a:rPr lang="en-US" dirty="0"/>
              <a:t>Younger youth believe that education is the way to a better life, while older youth (25-30 years-old) are dissatisfied with the education they received as it has generally not resulted in employment</a:t>
            </a:r>
          </a:p>
          <a:p>
            <a:endParaRPr lang="en-US" dirty="0"/>
          </a:p>
          <a:p>
            <a:r>
              <a:rPr lang="en-US" dirty="0"/>
              <a:t>Unemployment is high among youth, although many do some sort of informal work </a:t>
            </a:r>
          </a:p>
          <a:p>
            <a:endParaRPr lang="en-US" dirty="0"/>
          </a:p>
          <a:p>
            <a:r>
              <a:rPr lang="en-US" dirty="0"/>
              <a:t>While the production sector (agriculture, livestock, fisheries) has been the primary employer, youth are interested in modern or mechanized production rather than manual labor</a:t>
            </a:r>
          </a:p>
          <a:p>
            <a:endParaRPr lang="en-US" dirty="0"/>
          </a:p>
          <a:p>
            <a:endParaRPr lang="en-US" dirty="0"/>
          </a:p>
        </p:txBody>
      </p:sp>
    </p:spTree>
    <p:extLst>
      <p:ext uri="{BB962C8B-B14F-4D97-AF65-F5344CB8AC3E}">
        <p14:creationId xmlns:p14="http://schemas.microsoft.com/office/powerpoint/2010/main" val="3880970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E0A87-63CC-400D-8053-51054E564BED}"/>
              </a:ext>
            </a:extLst>
          </p:cNvPr>
          <p:cNvSpPr>
            <a:spLocks noGrp="1"/>
          </p:cNvSpPr>
          <p:nvPr>
            <p:ph type="title"/>
          </p:nvPr>
        </p:nvSpPr>
        <p:spPr>
          <a:xfrm>
            <a:off x="457200" y="76200"/>
            <a:ext cx="8229600" cy="533400"/>
          </a:xfrm>
        </p:spPr>
        <p:txBody>
          <a:bodyPr>
            <a:noAutofit/>
          </a:bodyPr>
          <a:lstStyle/>
          <a:p>
            <a:r>
              <a:rPr lang="en-US" sz="3200" dirty="0"/>
              <a:t>What is the youth experience in Somalia</a:t>
            </a:r>
          </a:p>
        </p:txBody>
      </p:sp>
      <p:sp>
        <p:nvSpPr>
          <p:cNvPr id="3" name="Content Placeholder 2">
            <a:extLst>
              <a:ext uri="{FF2B5EF4-FFF2-40B4-BE49-F238E27FC236}">
                <a16:creationId xmlns:a16="http://schemas.microsoft.com/office/drawing/2014/main" id="{1363B9EA-C9AB-412A-968E-86FBFA796626}"/>
              </a:ext>
            </a:extLst>
          </p:cNvPr>
          <p:cNvSpPr>
            <a:spLocks noGrp="1"/>
          </p:cNvSpPr>
          <p:nvPr>
            <p:ph idx="1"/>
          </p:nvPr>
        </p:nvSpPr>
        <p:spPr>
          <a:xfrm>
            <a:off x="152400" y="609600"/>
            <a:ext cx="8839200" cy="6172200"/>
          </a:xfrm>
        </p:spPr>
        <p:txBody>
          <a:bodyPr>
            <a:normAutofit lnSpcReduction="10000"/>
          </a:bodyPr>
          <a:lstStyle/>
          <a:p>
            <a:endParaRPr lang="en-US" sz="1800" dirty="0"/>
          </a:p>
          <a:p>
            <a:r>
              <a:rPr lang="en-US" sz="2800" dirty="0"/>
              <a:t>Youth lack access to money and assets to start their own businesses, in addition to having low education and skills</a:t>
            </a:r>
          </a:p>
          <a:p>
            <a:endParaRPr lang="en-US" sz="1200" dirty="0"/>
          </a:p>
          <a:p>
            <a:r>
              <a:rPr lang="en-US" sz="2800" dirty="0"/>
              <a:t>When not at school or work, female youth are most likely to be at home, and, regardless of gender, youth are engaged in social media and texting. </a:t>
            </a:r>
          </a:p>
          <a:p>
            <a:endParaRPr lang="en-US" sz="2000" dirty="0"/>
          </a:p>
          <a:p>
            <a:r>
              <a:rPr lang="en-US" sz="2800" dirty="0"/>
              <a:t>Many communities experience treatable illnesses such as TB, diarrhea, and malnutrition</a:t>
            </a:r>
          </a:p>
          <a:p>
            <a:pPr marL="0" indent="0">
              <a:buNone/>
            </a:pPr>
            <a:endParaRPr lang="en-US" sz="2000" dirty="0"/>
          </a:p>
          <a:p>
            <a:r>
              <a:rPr lang="en-US" sz="2800" dirty="0"/>
              <a:t>Teen pregnancy, rape in some areas, and substance abuse appear to be on the rise and are big concerns among youth who see these issues as affecting physical and mental health. </a:t>
            </a:r>
          </a:p>
        </p:txBody>
      </p:sp>
    </p:spTree>
    <p:extLst>
      <p:ext uri="{BB962C8B-B14F-4D97-AF65-F5344CB8AC3E}">
        <p14:creationId xmlns:p14="http://schemas.microsoft.com/office/powerpoint/2010/main" val="146509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FFBF8C6-83B5-4109-850F-F81603FDBB1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52400"/>
            <a:ext cx="8610600" cy="6477000"/>
          </a:xfrm>
        </p:spPr>
      </p:pic>
    </p:spTree>
    <p:extLst>
      <p:ext uri="{BB962C8B-B14F-4D97-AF65-F5344CB8AC3E}">
        <p14:creationId xmlns:p14="http://schemas.microsoft.com/office/powerpoint/2010/main" val="2264021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98C1C8B-6627-4B23-8874-6A4972B995E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28600"/>
            <a:ext cx="8382000" cy="6400800"/>
          </a:xfrm>
        </p:spPr>
      </p:pic>
    </p:spTree>
    <p:extLst>
      <p:ext uri="{BB962C8B-B14F-4D97-AF65-F5344CB8AC3E}">
        <p14:creationId xmlns:p14="http://schemas.microsoft.com/office/powerpoint/2010/main" val="20919919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B10D876-8741-4C5E-B9BC-BEBFEAA287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52400"/>
            <a:ext cx="8610600" cy="6400799"/>
          </a:xfrm>
        </p:spPr>
      </p:pic>
    </p:spTree>
    <p:extLst>
      <p:ext uri="{BB962C8B-B14F-4D97-AF65-F5344CB8AC3E}">
        <p14:creationId xmlns:p14="http://schemas.microsoft.com/office/powerpoint/2010/main" val="2686478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059FAFD-A513-4095-8D15-AFBAF77532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52400"/>
            <a:ext cx="8458200" cy="6553200"/>
          </a:xfrm>
        </p:spPr>
      </p:pic>
    </p:spTree>
    <p:extLst>
      <p:ext uri="{BB962C8B-B14F-4D97-AF65-F5344CB8AC3E}">
        <p14:creationId xmlns:p14="http://schemas.microsoft.com/office/powerpoint/2010/main" val="1614791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B07DB16-5134-426C-B36A-1A9EDED06E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152400"/>
            <a:ext cx="8686799" cy="6324600"/>
          </a:xfrm>
        </p:spPr>
      </p:pic>
    </p:spTree>
    <p:extLst>
      <p:ext uri="{BB962C8B-B14F-4D97-AF65-F5344CB8AC3E}">
        <p14:creationId xmlns:p14="http://schemas.microsoft.com/office/powerpoint/2010/main" val="446546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1922723-B008-419B-8CD7-71679862CA6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609600"/>
            <a:ext cx="8534400" cy="6172200"/>
          </a:xfrm>
        </p:spPr>
      </p:pic>
    </p:spTree>
    <p:extLst>
      <p:ext uri="{BB962C8B-B14F-4D97-AF65-F5344CB8AC3E}">
        <p14:creationId xmlns:p14="http://schemas.microsoft.com/office/powerpoint/2010/main" val="4789913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a:t>Discussion Article</a:t>
            </a:r>
          </a:p>
        </p:txBody>
      </p:sp>
      <p:sp>
        <p:nvSpPr>
          <p:cNvPr id="3" name="Content Placeholder 2"/>
          <p:cNvSpPr>
            <a:spLocks noGrp="1"/>
          </p:cNvSpPr>
          <p:nvPr>
            <p:ph idx="1"/>
          </p:nvPr>
        </p:nvSpPr>
        <p:spPr>
          <a:xfrm>
            <a:off x="457200" y="1600200"/>
            <a:ext cx="8458200" cy="4525963"/>
          </a:xfrm>
        </p:spPr>
        <p:txBody>
          <a:bodyPr>
            <a:normAutofit/>
          </a:bodyPr>
          <a:lstStyle/>
          <a:p>
            <a:r>
              <a:rPr lang="en-US" sz="2400" dirty="0"/>
              <a:t>Association Between Child Marriage and Reproductive Health Outcomes and Service Utilization: A Multi-Country Study From South Asia</a:t>
            </a:r>
          </a:p>
          <a:p>
            <a:pPr lvl="1"/>
            <a:r>
              <a:rPr lang="en-US" sz="1400" dirty="0" err="1"/>
              <a:t>Deepali</a:t>
            </a:r>
            <a:r>
              <a:rPr lang="en-US" sz="1400" dirty="0"/>
              <a:t> </a:t>
            </a:r>
            <a:r>
              <a:rPr lang="en-US" sz="1400" dirty="0" err="1"/>
              <a:t>Godha</a:t>
            </a:r>
            <a:r>
              <a:rPr lang="en-US" sz="1400" dirty="0"/>
              <a:t>, M.B.B.S., Ph.D. a,*, David R. Hotchkiss, Ph.D. b, and Anastasia J. Gage, Ph.D. b</a:t>
            </a:r>
          </a:p>
          <a:p>
            <a:pPr lvl="1"/>
            <a:r>
              <a:rPr lang="en-US" sz="1000" dirty="0"/>
              <a:t>Received July 19, 2012; Accepted January 25, 2013</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563562"/>
          </a:xfrm>
        </p:spPr>
        <p:txBody>
          <a:bodyPr>
            <a:noAutofit/>
          </a:bodyPr>
          <a:lstStyle/>
          <a:p>
            <a:r>
              <a:rPr lang="en-US" sz="2800" dirty="0"/>
              <a:t>Association Between Child marriage and RH outcomes</a:t>
            </a:r>
          </a:p>
        </p:txBody>
      </p:sp>
      <p:sp>
        <p:nvSpPr>
          <p:cNvPr id="3" name="Content Placeholder 2"/>
          <p:cNvSpPr>
            <a:spLocks noGrp="1"/>
          </p:cNvSpPr>
          <p:nvPr>
            <p:ph idx="1"/>
          </p:nvPr>
        </p:nvSpPr>
        <p:spPr>
          <a:xfrm>
            <a:off x="152400" y="990600"/>
            <a:ext cx="8839200" cy="5410200"/>
          </a:xfrm>
        </p:spPr>
        <p:txBody>
          <a:bodyPr>
            <a:normAutofit fontScale="92500" lnSpcReduction="10000"/>
          </a:bodyPr>
          <a:lstStyle/>
          <a:p>
            <a:r>
              <a:rPr lang="en-US" sz="2400" dirty="0"/>
              <a:t>Child marriage is significantly associated with poor fertility outcomes, lower contraceptive use early in the marriage, and inadequate maternal health care use</a:t>
            </a:r>
          </a:p>
          <a:p>
            <a:pPr>
              <a:buNone/>
            </a:pPr>
            <a:endParaRPr lang="en-US" sz="900" dirty="0"/>
          </a:p>
          <a:p>
            <a:pPr algn="just"/>
            <a:r>
              <a:rPr lang="en-US" sz="2400" dirty="0"/>
              <a:t>The vulnerable position of young women who married at age 17 is corroborated by our findings that child marriage is significantly associated with unwanted pregnancies</a:t>
            </a:r>
          </a:p>
          <a:p>
            <a:pPr algn="just">
              <a:buNone/>
            </a:pPr>
            <a:endParaRPr lang="en-US" sz="900" dirty="0"/>
          </a:p>
          <a:p>
            <a:r>
              <a:rPr lang="en-US" sz="2400" dirty="0"/>
              <a:t>Women who married in early adolescence have a higher tendency toward most of the negative outcomes, compared with women who married in middle adolescence</a:t>
            </a:r>
          </a:p>
          <a:p>
            <a:pPr>
              <a:buNone/>
            </a:pPr>
            <a:endParaRPr lang="en-US" sz="1200" dirty="0"/>
          </a:p>
          <a:p>
            <a:r>
              <a:rPr lang="en-US" sz="2400" dirty="0"/>
              <a:t>Maternal child marriage has been found to be significantly associated with an increased likelihood of stunting &amp; underweight</a:t>
            </a:r>
          </a:p>
          <a:p>
            <a:pPr>
              <a:buNone/>
            </a:pPr>
            <a:endParaRPr lang="en-US" sz="2400" dirty="0"/>
          </a:p>
          <a:p>
            <a:r>
              <a:rPr lang="en-US" sz="2400" dirty="0"/>
              <a:t>Child marriage adds a layer of vulnerability to women that leads to poor fertility control and fertility-related outcomes, and low maternal health care use</a:t>
            </a:r>
          </a:p>
          <a:p>
            <a:pPr lvl="1">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a:t>Adolescent health-Global situation </a:t>
            </a:r>
          </a:p>
        </p:txBody>
      </p:sp>
      <p:sp>
        <p:nvSpPr>
          <p:cNvPr id="3" name="Content Placeholder 2"/>
          <p:cNvSpPr>
            <a:spLocks noGrp="1"/>
          </p:cNvSpPr>
          <p:nvPr>
            <p:ph idx="1"/>
          </p:nvPr>
        </p:nvSpPr>
        <p:spPr>
          <a:xfrm>
            <a:off x="381000" y="1106424"/>
            <a:ext cx="8458200" cy="5522976"/>
          </a:xfrm>
        </p:spPr>
        <p:txBody>
          <a:bodyPr>
            <a:normAutofit/>
          </a:bodyPr>
          <a:lstStyle/>
          <a:p>
            <a:r>
              <a:rPr lang="en-US" sz="2400" dirty="0"/>
              <a:t>At present there are more young people between the ages of 10 and 24 today than at any other time in human history</a:t>
            </a:r>
          </a:p>
          <a:p>
            <a:pPr>
              <a:buNone/>
            </a:pPr>
            <a:endParaRPr lang="en-US" sz="1100" dirty="0"/>
          </a:p>
          <a:p>
            <a:pPr>
              <a:buNone/>
            </a:pPr>
            <a:endParaRPr lang="en-US" sz="1100" dirty="0"/>
          </a:p>
          <a:p>
            <a:r>
              <a:rPr lang="en-US" sz="2400" dirty="0"/>
              <a:t>Today’s generation of young people numbers slightly less than 1.8 billion in a world population of 7.3 billion</a:t>
            </a:r>
          </a:p>
          <a:p>
            <a:pPr>
              <a:buNone/>
            </a:pPr>
            <a:endParaRPr lang="en-US" sz="1100" dirty="0"/>
          </a:p>
          <a:p>
            <a:pPr>
              <a:buNone/>
            </a:pPr>
            <a:endParaRPr lang="en-US" sz="1100" dirty="0"/>
          </a:p>
          <a:p>
            <a:r>
              <a:rPr lang="en-US" sz="2400" dirty="0"/>
              <a:t>It’s up from 721 million people aged 10 to 24 in 1950 when the world’s population totaled 2.5 billion (UN  Department of Economic and Social Affairs, 2014)</a:t>
            </a:r>
          </a:p>
          <a:p>
            <a:pPr>
              <a:buNone/>
            </a:pPr>
            <a:endParaRPr lang="en-US" sz="2400" dirty="0"/>
          </a:p>
          <a:p>
            <a:r>
              <a:rPr lang="en-US" sz="2400" dirty="0"/>
              <a:t>UNDESA estimated the  number of 10 to 24-year-olds will reach two billion by the middle of this century</a:t>
            </a:r>
          </a:p>
          <a:p>
            <a:pPr>
              <a:buNone/>
            </a:pPr>
            <a:endParaRPr lang="en-US" sz="1100" dirty="0"/>
          </a:p>
          <a:p>
            <a:pPr>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a:t>Adolescent health-Global situation </a:t>
            </a:r>
          </a:p>
        </p:txBody>
      </p:sp>
      <p:sp>
        <p:nvSpPr>
          <p:cNvPr id="3" name="Content Placeholder 2"/>
          <p:cNvSpPr>
            <a:spLocks noGrp="1"/>
          </p:cNvSpPr>
          <p:nvPr>
            <p:ph idx="1"/>
          </p:nvPr>
        </p:nvSpPr>
        <p:spPr>
          <a:xfrm>
            <a:off x="381000" y="1066800"/>
            <a:ext cx="8610600" cy="5562600"/>
          </a:xfrm>
        </p:spPr>
        <p:txBody>
          <a:bodyPr>
            <a:normAutofit/>
          </a:bodyPr>
          <a:lstStyle/>
          <a:p>
            <a:pPr>
              <a:buNone/>
            </a:pPr>
            <a:endParaRPr lang="en-US" sz="1100" dirty="0"/>
          </a:p>
          <a:p>
            <a:r>
              <a:rPr lang="en-US" sz="2400" dirty="0"/>
              <a:t>In the world’s 48 least developed countries, most people are children (under age 18) or adolescents (ages 10 to 19)</a:t>
            </a:r>
          </a:p>
          <a:p>
            <a:endParaRPr lang="en-US" sz="2400" dirty="0"/>
          </a:p>
          <a:p>
            <a:r>
              <a:rPr lang="en-US" sz="2400" dirty="0"/>
              <a:t>In Afghanistan and 15 countries in sub-Saharan Africa, half the population is under 18. In Chad, Niger &amp; Uganda, half are under 16</a:t>
            </a:r>
          </a:p>
          <a:p>
            <a:pPr>
              <a:buNone/>
            </a:pPr>
            <a:endParaRPr lang="en-US" sz="1400" dirty="0"/>
          </a:p>
          <a:p>
            <a:r>
              <a:rPr lang="en-US" sz="2400" dirty="0"/>
              <a:t>Fully 89 percent of the world’s 10 to 24-year </a:t>
            </a:r>
            <a:r>
              <a:rPr lang="en-US" sz="2400" dirty="0" err="1"/>
              <a:t>olds</a:t>
            </a:r>
            <a:r>
              <a:rPr lang="en-US" sz="2400" dirty="0"/>
              <a:t>, almost nine out of 10, live in less developed countries</a:t>
            </a:r>
          </a:p>
          <a:p>
            <a:pPr>
              <a:buNone/>
            </a:pPr>
            <a:endParaRPr lang="en-US" sz="1600" dirty="0"/>
          </a:p>
          <a:p>
            <a:r>
              <a:rPr lang="en-US" sz="2400" dirty="0"/>
              <a:t>India has the world’s highest no of 10 to 24-year-olds, with 356 million</a:t>
            </a:r>
          </a:p>
          <a:p>
            <a:endParaRPr lang="en-US" sz="2400" dirty="0"/>
          </a:p>
          <a:p>
            <a:pPr>
              <a:buNone/>
            </a:pPr>
            <a:endParaRPr lang="en-US" sz="2400" dirty="0"/>
          </a:p>
        </p:txBody>
      </p:sp>
    </p:spTree>
    <p:extLst>
      <p:ext uri="{BB962C8B-B14F-4D97-AF65-F5344CB8AC3E}">
        <p14:creationId xmlns:p14="http://schemas.microsoft.com/office/powerpoint/2010/main" val="83678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a:t>Adolescent health-Global situation </a:t>
            </a:r>
          </a:p>
        </p:txBody>
      </p:sp>
      <p:sp>
        <p:nvSpPr>
          <p:cNvPr id="3" name="Content Placeholder 2"/>
          <p:cNvSpPr>
            <a:spLocks noGrp="1"/>
          </p:cNvSpPr>
          <p:nvPr>
            <p:ph idx="1"/>
          </p:nvPr>
        </p:nvSpPr>
        <p:spPr>
          <a:xfrm>
            <a:off x="152400" y="1066800"/>
            <a:ext cx="8839200" cy="5562600"/>
          </a:xfrm>
        </p:spPr>
        <p:txBody>
          <a:bodyPr>
            <a:normAutofit lnSpcReduction="10000"/>
          </a:bodyPr>
          <a:lstStyle/>
          <a:p>
            <a:pPr>
              <a:buNone/>
            </a:pPr>
            <a:endParaRPr lang="en-US" sz="1700" dirty="0"/>
          </a:p>
          <a:p>
            <a:r>
              <a:rPr lang="en-US" sz="2600" dirty="0"/>
              <a:t>Research has found correlations between a high proportion of 15-29-year in a population and a greater incidence of civil conflict</a:t>
            </a:r>
          </a:p>
          <a:p>
            <a:pPr>
              <a:buNone/>
            </a:pPr>
            <a:endParaRPr lang="en-US" sz="2600" dirty="0"/>
          </a:p>
          <a:p>
            <a:r>
              <a:rPr lang="en-US" sz="2600" dirty="0"/>
              <a:t>Complications during pregnancy &amp; childbirth are a common cause of death among girls and young women in developing countries</a:t>
            </a:r>
          </a:p>
          <a:p>
            <a:pPr>
              <a:buNone/>
            </a:pPr>
            <a:endParaRPr lang="en-US" sz="2600" dirty="0"/>
          </a:p>
          <a:p>
            <a:r>
              <a:rPr lang="en-US" sz="2600" dirty="0"/>
              <a:t>The complications of pregnancy and childbirth are still the 2</a:t>
            </a:r>
            <a:r>
              <a:rPr lang="en-US" sz="2600" baseline="30000" dirty="0"/>
              <a:t>nd</a:t>
            </a:r>
            <a:r>
              <a:rPr lang="en-US" sz="2600" dirty="0"/>
              <a:t> leading killer of females aged 15 to 19</a:t>
            </a:r>
          </a:p>
          <a:p>
            <a:endParaRPr lang="en-US" sz="2600" dirty="0"/>
          </a:p>
          <a:p>
            <a:r>
              <a:rPr lang="en-US" sz="2600" dirty="0"/>
              <a:t>Worldwide, suicide  is  one of the big causes of death for adolescent girls aged 15 to 19</a:t>
            </a:r>
          </a:p>
          <a:p>
            <a:pPr>
              <a:buNone/>
            </a:pPr>
            <a:endParaRPr lang="en-US" sz="2100" dirty="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609600"/>
          </a:xfrm>
        </p:spPr>
        <p:txBody>
          <a:bodyPr>
            <a:noAutofit/>
          </a:bodyPr>
          <a:lstStyle/>
          <a:p>
            <a:r>
              <a:rPr lang="en-US" sz="3200" dirty="0"/>
              <a:t>Adolescent health-Global situation </a:t>
            </a:r>
          </a:p>
        </p:txBody>
      </p:sp>
      <p:sp>
        <p:nvSpPr>
          <p:cNvPr id="3" name="Content Placeholder 2"/>
          <p:cNvSpPr>
            <a:spLocks noGrp="1"/>
          </p:cNvSpPr>
          <p:nvPr>
            <p:ph idx="1"/>
          </p:nvPr>
        </p:nvSpPr>
        <p:spPr>
          <a:xfrm>
            <a:off x="152400" y="1143000"/>
            <a:ext cx="8839200" cy="4983163"/>
          </a:xfrm>
        </p:spPr>
        <p:txBody>
          <a:bodyPr>
            <a:normAutofit/>
          </a:bodyPr>
          <a:lstStyle/>
          <a:p>
            <a:pPr>
              <a:buNone/>
            </a:pPr>
            <a:endParaRPr lang="en-US" sz="1200" dirty="0"/>
          </a:p>
          <a:p>
            <a:r>
              <a:rPr lang="en-US" sz="2400" dirty="0"/>
              <a:t>HIV is today the 2</a:t>
            </a:r>
            <a:r>
              <a:rPr lang="en-US" sz="2400" baseline="30000" dirty="0"/>
              <a:t>nd</a:t>
            </a:r>
            <a:r>
              <a:rPr lang="en-US" sz="2400" dirty="0"/>
              <a:t> leading cause of death for adolescents, and in contrast to the case with maternal mortality</a:t>
            </a:r>
          </a:p>
          <a:p>
            <a:pPr>
              <a:buNone/>
            </a:pPr>
            <a:endParaRPr lang="en-US" sz="1200" dirty="0"/>
          </a:p>
          <a:p>
            <a:r>
              <a:rPr lang="en-US" sz="2400" dirty="0"/>
              <a:t>Every day, 39,000 girls become child brides </a:t>
            </a:r>
            <a:r>
              <a:rPr lang="en-US" sz="1800" dirty="0"/>
              <a:t>(about 140 million) </a:t>
            </a:r>
            <a:r>
              <a:rPr lang="en-US" sz="2400" dirty="0"/>
              <a:t>in a decade linked to early pregnancy and deaths from complications</a:t>
            </a:r>
          </a:p>
          <a:p>
            <a:pPr>
              <a:buNone/>
            </a:pPr>
            <a:endParaRPr lang="en-US" sz="1200" dirty="0"/>
          </a:p>
          <a:p>
            <a:r>
              <a:rPr lang="en-US" sz="2400" dirty="0"/>
              <a:t>Gender inequality closely tracks the proportion of youth populations</a:t>
            </a:r>
          </a:p>
          <a:p>
            <a:pPr>
              <a:buNone/>
            </a:pPr>
            <a:endParaRPr lang="en-US" sz="1200" dirty="0"/>
          </a:p>
          <a:p>
            <a:r>
              <a:rPr lang="en-US" sz="2400" dirty="0"/>
              <a:t>Unwanted pregnancy is common among the poor and valuable</a:t>
            </a:r>
          </a:p>
          <a:p>
            <a:pPr>
              <a:buNone/>
            </a:pPr>
            <a:endParaRPr lang="en-US" sz="1200" dirty="0"/>
          </a:p>
          <a:p>
            <a:r>
              <a:rPr lang="en-US" sz="2400" dirty="0"/>
              <a:t> Adolescents have less access to contraception because of social pressures to have a baby as soon as possible </a:t>
            </a:r>
            <a:r>
              <a:rPr lang="en-US" sz="1400" dirty="0"/>
              <a:t>(</a:t>
            </a:r>
            <a:r>
              <a:rPr lang="en-US" sz="1400" dirty="0" err="1"/>
              <a:t>Mouli</a:t>
            </a:r>
            <a:r>
              <a:rPr lang="en-US" sz="1400" dirty="0"/>
              <a:t> and colleagues, 2014).</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 calcmode="lin" valueType="num">
                                      <p:cBhvr additive="base">
                                        <p:cTn id="3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15000"/>
          </a:xfrm>
        </p:spPr>
        <p:txBody>
          <a:bodyPr>
            <a:normAutofit fontScale="92500" lnSpcReduction="10000"/>
          </a:bodyPr>
          <a:lstStyle/>
          <a:p>
            <a:pPr>
              <a:buNone/>
            </a:pPr>
            <a:endParaRPr lang="en-US" sz="1050" dirty="0"/>
          </a:p>
          <a:p>
            <a:r>
              <a:rPr lang="en-US" sz="2400" dirty="0"/>
              <a:t>Access to quality comprehensive sexuality education remains elusive for most adolescents (UN Commission on Population and Development, 2014; UNESCO, 2014a).</a:t>
            </a:r>
          </a:p>
          <a:p>
            <a:pPr>
              <a:buNone/>
            </a:pPr>
            <a:endParaRPr lang="en-US" sz="1100" dirty="0"/>
          </a:p>
          <a:p>
            <a:r>
              <a:rPr lang="en-US" sz="2400" dirty="0"/>
              <a:t>Adolescents and young women seeking abortion or post-abortion care face access problems in many countries</a:t>
            </a:r>
          </a:p>
          <a:p>
            <a:pPr>
              <a:buNone/>
            </a:pPr>
            <a:endParaRPr lang="en-US" sz="1050" dirty="0"/>
          </a:p>
          <a:p>
            <a:r>
              <a:rPr lang="en-US" sz="2400" dirty="0"/>
              <a:t>Younger women are more likely to wait to seek an abortion, use an unskilled abortion provider or use dangerous methods to self-abort, and delay seeking care for complications (Rosen, 09)</a:t>
            </a:r>
          </a:p>
          <a:p>
            <a:endParaRPr lang="en-US" sz="2400" dirty="0"/>
          </a:p>
          <a:p>
            <a:r>
              <a:rPr lang="en-US" sz="2400" dirty="0"/>
              <a:t> Many young women who do get pregnant do not use or have no access to prenatal care services (UNFPA, 2013a, Reynolds et al., 2006)</a:t>
            </a:r>
          </a:p>
          <a:p>
            <a:pPr>
              <a:buNone/>
            </a:pPr>
            <a:endParaRPr lang="en-US" sz="2400" dirty="0"/>
          </a:p>
          <a:p>
            <a:r>
              <a:rPr lang="en-US" sz="2400" dirty="0"/>
              <a:t>Millions of adolescents and young people lack access to sexual and reproductive health information and services</a:t>
            </a:r>
          </a:p>
          <a:p>
            <a:endParaRPr lang="en-US" sz="2400" dirty="0"/>
          </a:p>
          <a:p>
            <a:pPr>
              <a:buNone/>
            </a:pPr>
            <a:endParaRPr lang="en-US" sz="2400" dirty="0"/>
          </a:p>
          <a:p>
            <a:endParaRPr lang="en-US" sz="2400" dirty="0"/>
          </a:p>
          <a:p>
            <a:endParaRPr lang="en-US" sz="2400" dirty="0"/>
          </a:p>
        </p:txBody>
      </p:sp>
      <p:sp>
        <p:nvSpPr>
          <p:cNvPr id="4" name="Title 1"/>
          <p:cNvSpPr>
            <a:spLocks noGrp="1"/>
          </p:cNvSpPr>
          <p:nvPr>
            <p:ph type="title"/>
          </p:nvPr>
        </p:nvSpPr>
        <p:spPr>
          <a:xfrm>
            <a:off x="457200" y="274638"/>
            <a:ext cx="8229600" cy="563562"/>
          </a:xfrm>
        </p:spPr>
        <p:txBody>
          <a:bodyPr>
            <a:noAutofit/>
          </a:bodyPr>
          <a:lstStyle/>
          <a:p>
            <a:r>
              <a:rPr lang="en-US" sz="3200" dirty="0"/>
              <a:t>Adolescent health-Global situation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 calcmode="lin" valueType="num">
                                      <p:cBhvr additive="base">
                                        <p:cTn id="3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839200" cy="5715000"/>
          </a:xfrm>
        </p:spPr>
        <p:txBody>
          <a:bodyPr>
            <a:normAutofit/>
          </a:bodyPr>
          <a:lstStyle/>
          <a:p>
            <a:pPr>
              <a:buNone/>
            </a:pPr>
            <a:endParaRPr lang="en-US" sz="1050" dirty="0"/>
          </a:p>
          <a:p>
            <a:r>
              <a:rPr lang="en-US" sz="2400" dirty="0"/>
              <a:t>Millions of adolescents and young people lack access to sexual and reproductive health information and services</a:t>
            </a:r>
          </a:p>
          <a:p>
            <a:endParaRPr lang="en-US" sz="1600" dirty="0"/>
          </a:p>
          <a:p>
            <a:r>
              <a:rPr lang="en-US" sz="2400" dirty="0"/>
              <a:t>Adolescents also have significantly lower access to and use of HIV testing &amp; counseling compared to older people (10 % young men and 15%  of young women know their HIV status -WHO-2013)</a:t>
            </a:r>
          </a:p>
          <a:p>
            <a:pPr>
              <a:buNone/>
            </a:pPr>
            <a:endParaRPr lang="en-US" sz="2400" dirty="0"/>
          </a:p>
          <a:p>
            <a:r>
              <a:rPr lang="en-US" sz="2400" dirty="0"/>
              <a:t>Adolescents also have less access to HIV treatment and care relative to older people (United Nations, 2014a; Kim et al.2014)</a:t>
            </a:r>
          </a:p>
          <a:p>
            <a:pPr>
              <a:buNone/>
            </a:pPr>
            <a:endParaRPr lang="en-US" sz="1800" dirty="0"/>
          </a:p>
          <a:p>
            <a:r>
              <a:rPr lang="en-US" sz="2400" dirty="0"/>
              <a:t>Adolescents, particularly unmarried adolescents, often face hostile and judgmental health care workers. (Some may refuse to provide services, and others may berate adolescents who they believe should not be having sexual relations-Chandra-</a:t>
            </a:r>
            <a:r>
              <a:rPr lang="en-US" sz="2400" dirty="0" err="1"/>
              <a:t>Mouli</a:t>
            </a:r>
            <a:r>
              <a:rPr lang="en-US" sz="2400" dirty="0"/>
              <a:t> et al., 2014).</a:t>
            </a:r>
          </a:p>
          <a:p>
            <a:endParaRPr lang="en-US" sz="2400" dirty="0"/>
          </a:p>
          <a:p>
            <a:endParaRPr lang="en-US" sz="2400" dirty="0"/>
          </a:p>
          <a:p>
            <a:pPr>
              <a:buNone/>
            </a:pPr>
            <a:endParaRPr lang="en-US" sz="2400" dirty="0"/>
          </a:p>
          <a:p>
            <a:endParaRPr lang="en-US" sz="2400" dirty="0"/>
          </a:p>
          <a:p>
            <a:endParaRPr lang="en-US" sz="2400" dirty="0"/>
          </a:p>
        </p:txBody>
      </p:sp>
      <p:sp>
        <p:nvSpPr>
          <p:cNvPr id="4" name="Title 1"/>
          <p:cNvSpPr>
            <a:spLocks noGrp="1"/>
          </p:cNvSpPr>
          <p:nvPr>
            <p:ph type="title"/>
          </p:nvPr>
        </p:nvSpPr>
        <p:spPr>
          <a:xfrm>
            <a:off x="457200" y="274638"/>
            <a:ext cx="8229600" cy="563562"/>
          </a:xfrm>
        </p:spPr>
        <p:txBody>
          <a:bodyPr>
            <a:noAutofit/>
          </a:bodyPr>
          <a:lstStyle/>
          <a:p>
            <a:r>
              <a:rPr lang="en-US" sz="3200" dirty="0"/>
              <a:t>Adolescent health-Global situation </a:t>
            </a:r>
          </a:p>
        </p:txBody>
      </p:sp>
    </p:spTree>
    <p:extLst>
      <p:ext uri="{BB962C8B-B14F-4D97-AF65-F5344CB8AC3E}">
        <p14:creationId xmlns:p14="http://schemas.microsoft.com/office/powerpoint/2010/main" val="149527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887</TotalTime>
  <Words>3058</Words>
  <Application>Microsoft Office PowerPoint</Application>
  <PresentationFormat>On-screen Show (4:3)</PresentationFormat>
  <Paragraphs>292</Paragraphs>
  <Slides>39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ASRH situation: global, developed and developing country’s perspective</vt:lpstr>
      <vt:lpstr>Adolescent health-Global situation </vt:lpstr>
      <vt:lpstr>Adolescence </vt:lpstr>
      <vt:lpstr>Adolescent health-Global situation </vt:lpstr>
      <vt:lpstr>Adolescent health-Global situation </vt:lpstr>
      <vt:lpstr>Adolescent health-Global situation </vt:lpstr>
      <vt:lpstr>Adolescent health-Global situation </vt:lpstr>
      <vt:lpstr>Adolescent health-Global situation </vt:lpstr>
      <vt:lpstr>Adolescent health-Global situation </vt:lpstr>
      <vt:lpstr>Adolescent health-Global situation </vt:lpstr>
      <vt:lpstr>Discussion Article</vt:lpstr>
      <vt:lpstr>Summary </vt:lpstr>
      <vt:lpstr>Summary </vt:lpstr>
      <vt:lpstr>The Health Status of Young Adults in the USA</vt:lpstr>
      <vt:lpstr>The Health Status of Young Adults in the USA</vt:lpstr>
      <vt:lpstr>Adolescents in Bangladesh: at a glance</vt:lpstr>
      <vt:lpstr>Adolescents in Bangladesh: at a glance</vt:lpstr>
      <vt:lpstr>Adolescents in Bangladesh: at a glance</vt:lpstr>
      <vt:lpstr>Adolescents in Bangladesh</vt:lpstr>
      <vt:lpstr>Adolescents reproductive health in Bangladesh</vt:lpstr>
      <vt:lpstr>Adolescents reproductive health in Bangladesh</vt:lpstr>
      <vt:lpstr>Adolescents health in Bangladesh</vt:lpstr>
      <vt:lpstr>Marriage pregnancy and contraception among adolescents</vt:lpstr>
      <vt:lpstr>Nutrition among adolescent  </vt:lpstr>
      <vt:lpstr>Violence, exploitation and abuse</vt:lpstr>
      <vt:lpstr>Violence, exploitation and abuse con..</vt:lpstr>
      <vt:lpstr>Adolescent Sexual and Reproductive Health Programs in Humanitarian Settings</vt:lpstr>
      <vt:lpstr>Adolescent Sexual and Reproductive Health Programs in Humanitarian Settings</vt:lpstr>
      <vt:lpstr>What is the youth experience in Somalia</vt:lpstr>
      <vt:lpstr>What is the youth experience in Somalia</vt:lpstr>
      <vt:lpstr>What is the youth experience in Somalia</vt:lpstr>
      <vt:lpstr>PowerPoint Presentation</vt:lpstr>
      <vt:lpstr>PowerPoint Presentation</vt:lpstr>
      <vt:lpstr>PowerPoint Presentation</vt:lpstr>
      <vt:lpstr>PowerPoint Presentation</vt:lpstr>
      <vt:lpstr>PowerPoint Presentation</vt:lpstr>
      <vt:lpstr>PowerPoint Presentation</vt:lpstr>
      <vt:lpstr>Discussion Article</vt:lpstr>
      <vt:lpstr>Association Between Child marriage and RH outcomes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AH4</dc:title>
  <dc:creator>Md. Golam Dostogir Harun</dc:creator>
  <cp:lastModifiedBy>Md. Golam Dostogir Harun</cp:lastModifiedBy>
  <cp:revision>29</cp:revision>
  <dcterms:created xsi:type="dcterms:W3CDTF">2006-08-16T00:00:00Z</dcterms:created>
  <dcterms:modified xsi:type="dcterms:W3CDTF">2022-06-03T14:05:14Z</dcterms:modified>
</cp:coreProperties>
</file>