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image4.jpg" ContentType="image/jpg"/>
  <Override PartName="/ppt/media/image5.jpg" ContentType="image/jpg"/>
  <Override PartName="/ppt/media/image11.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2" r:id="rId2"/>
    <p:sldMasterId id="2147483674" r:id="rId3"/>
  </p:sldMasterIdLst>
  <p:notesMasterIdLst>
    <p:notesMasterId r:id="rId29"/>
  </p:notesMasterIdLst>
  <p:sldIdLst>
    <p:sldId id="387" r:id="rId4"/>
    <p:sldId id="338" r:id="rId5"/>
    <p:sldId id="388" r:id="rId6"/>
    <p:sldId id="389" r:id="rId7"/>
    <p:sldId id="301" r:id="rId8"/>
    <p:sldId id="314" r:id="rId9"/>
    <p:sldId id="390" r:id="rId10"/>
    <p:sldId id="392" r:id="rId11"/>
    <p:sldId id="393" r:id="rId12"/>
    <p:sldId id="410" r:id="rId13"/>
    <p:sldId id="259" r:id="rId14"/>
    <p:sldId id="397" r:id="rId15"/>
    <p:sldId id="398" r:id="rId16"/>
    <p:sldId id="399" r:id="rId17"/>
    <p:sldId id="400" r:id="rId18"/>
    <p:sldId id="412" r:id="rId19"/>
    <p:sldId id="260" r:id="rId20"/>
    <p:sldId id="261" r:id="rId21"/>
    <p:sldId id="262" r:id="rId22"/>
    <p:sldId id="403" r:id="rId23"/>
    <p:sldId id="404" r:id="rId24"/>
    <p:sldId id="411" r:id="rId25"/>
    <p:sldId id="263" r:id="rId26"/>
    <p:sldId id="320" r:id="rId27"/>
    <p:sldId id="285"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Math" panose="02040503050406030204" pitchFamily="18" charset="0"/>
      <p:regular r:id="rId36"/>
    </p:embeddedFont>
    <p:embeddedFont>
      <p:font typeface="Constantia" panose="02030602050306030303" pitchFamily="18" charset="0"/>
      <p:regular r:id="rId37"/>
      <p:bold r:id="rId38"/>
      <p:italic r:id="rId39"/>
      <p:boldItalic r:id="rId40"/>
    </p:embeddedFont>
    <p:embeddedFont>
      <p:font typeface="Maven Pro" panose="020B0604020202020204" charset="0"/>
      <p:regular r:id="rId41"/>
      <p:bold r:id="rId42"/>
    </p:embeddedFont>
    <p:embeddedFont>
      <p:font typeface="Nunito" pitchFamily="2" charset="0"/>
      <p:regular r:id="rId43"/>
      <p:bold r:id="rId44"/>
      <p:italic r:id="rId45"/>
      <p:boldItalic r:id="rId46"/>
    </p:embeddedFont>
    <p:embeddedFont>
      <p:font typeface="Tw Cen MT" panose="020B0602020104020603"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gqaPmuPxwSxXzMtJiemgc6CY/DZ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3:notes"/>
          <p:cNvSpPr txBox="1">
            <a:spLocks noGrp="1"/>
          </p:cNvSpPr>
          <p:nvPr>
            <p:ph type="body" idx="1"/>
          </p:nvPr>
        </p:nvSpPr>
        <p:spPr>
          <a:xfrm>
            <a:off x="666750" y="4714875"/>
            <a:ext cx="5329237"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15" name="Google Shape;315;p3: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4:notes"/>
          <p:cNvSpPr txBox="1">
            <a:spLocks noGrp="1"/>
          </p:cNvSpPr>
          <p:nvPr>
            <p:ph type="body" idx="1"/>
          </p:nvPr>
        </p:nvSpPr>
        <p:spPr>
          <a:xfrm>
            <a:off x="666750" y="4714875"/>
            <a:ext cx="5329237"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4" name="Google Shape;324;p4: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8413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4:notes"/>
          <p:cNvSpPr txBox="1">
            <a:spLocks noGrp="1"/>
          </p:cNvSpPr>
          <p:nvPr>
            <p:ph type="body" idx="1"/>
          </p:nvPr>
        </p:nvSpPr>
        <p:spPr>
          <a:xfrm>
            <a:off x="666750" y="4714875"/>
            <a:ext cx="5329237"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24" name="Google Shape;324;p4: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5:notes"/>
          <p:cNvSpPr txBox="1">
            <a:spLocks noGrp="1"/>
          </p:cNvSpPr>
          <p:nvPr>
            <p:ph type="body" idx="1"/>
          </p:nvPr>
        </p:nvSpPr>
        <p:spPr>
          <a:xfrm>
            <a:off x="666750" y="4714875"/>
            <a:ext cx="5329237"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32" name="Google Shape;332;p5: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43c8defb08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43c8defb08_0_1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g143c8defb08_0_1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6:notes"/>
          <p:cNvSpPr txBox="1">
            <a:spLocks noGrp="1"/>
          </p:cNvSpPr>
          <p:nvPr>
            <p:ph type="body" idx="1"/>
          </p:nvPr>
        </p:nvSpPr>
        <p:spPr>
          <a:xfrm>
            <a:off x="666750" y="4714875"/>
            <a:ext cx="5329237" cy="44672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50" name="Google Shape;350;p6:notes"/>
          <p:cNvSpPr>
            <a:spLocks noGrp="1" noRot="1" noChangeAspect="1"/>
          </p:cNvSpPr>
          <p:nvPr>
            <p:ph type="sldImg" idx="2"/>
          </p:nvPr>
        </p:nvSpPr>
        <p:spPr>
          <a:xfrm>
            <a:off x="23813"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9693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53"/>
        <p:cNvGrpSpPr/>
        <p:nvPr/>
      </p:nvGrpSpPr>
      <p:grpSpPr>
        <a:xfrm>
          <a:off x="0" y="0"/>
          <a:ext cx="0" cy="0"/>
          <a:chOff x="0" y="0"/>
          <a:chExt cx="0" cy="0"/>
        </a:xfrm>
      </p:grpSpPr>
      <p:grpSp>
        <p:nvGrpSpPr>
          <p:cNvPr id="54" name="Google Shape;54;g143c8defb08_0_1077"/>
          <p:cNvGrpSpPr/>
          <p:nvPr/>
        </p:nvGrpSpPr>
        <p:grpSpPr>
          <a:xfrm>
            <a:off x="195687" y="4541"/>
            <a:ext cx="1644245" cy="1846001"/>
            <a:chOff x="146769" y="3406"/>
            <a:chExt cx="1233215" cy="1384535"/>
          </a:xfrm>
        </p:grpSpPr>
        <p:grpSp>
          <p:nvGrpSpPr>
            <p:cNvPr id="55" name="Google Shape;55;g143c8defb08_0_1077"/>
            <p:cNvGrpSpPr/>
            <p:nvPr/>
          </p:nvGrpSpPr>
          <p:grpSpPr>
            <a:xfrm>
              <a:off x="1063183" y="3406"/>
              <a:ext cx="316800" cy="688513"/>
              <a:chOff x="1063183" y="3406"/>
              <a:chExt cx="316800" cy="688513"/>
            </a:xfrm>
          </p:grpSpPr>
          <p:sp>
            <p:nvSpPr>
              <p:cNvPr id="56" name="Google Shape;56;g143c8defb08_0_1077"/>
              <p:cNvSpPr/>
              <p:nvPr/>
            </p:nvSpPr>
            <p:spPr>
              <a:xfrm rot="10800000">
                <a:off x="1063183" y="3419"/>
                <a:ext cx="316800" cy="688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 name="Google Shape;57;g143c8defb08_0_1077"/>
              <p:cNvSpPr/>
              <p:nvPr/>
            </p:nvSpPr>
            <p:spPr>
              <a:xfrm rot="10800000">
                <a:off x="1063183" y="3406"/>
                <a:ext cx="316800" cy="340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58" name="Google Shape;58;g143c8defb08_0_1077"/>
            <p:cNvGrpSpPr/>
            <p:nvPr/>
          </p:nvGrpSpPr>
          <p:grpSpPr>
            <a:xfrm>
              <a:off x="604976" y="3406"/>
              <a:ext cx="316800" cy="1036524"/>
              <a:chOff x="604976" y="3406"/>
              <a:chExt cx="316800" cy="1036524"/>
            </a:xfrm>
          </p:grpSpPr>
          <p:sp>
            <p:nvSpPr>
              <p:cNvPr id="59" name="Google Shape;59;g143c8defb08_0_1077"/>
              <p:cNvSpPr/>
              <p:nvPr/>
            </p:nvSpPr>
            <p:spPr>
              <a:xfrm rot="10800000">
                <a:off x="604976" y="3419"/>
                <a:ext cx="316800" cy="688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0" name="Google Shape;60;g143c8defb08_0_1077"/>
              <p:cNvSpPr/>
              <p:nvPr/>
            </p:nvSpPr>
            <p:spPr>
              <a:xfrm rot="10800000">
                <a:off x="604976" y="3430"/>
                <a:ext cx="316800" cy="1036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1" name="Google Shape;61;g143c8defb08_0_1077"/>
              <p:cNvSpPr/>
              <p:nvPr/>
            </p:nvSpPr>
            <p:spPr>
              <a:xfrm rot="10800000">
                <a:off x="604976" y="3406"/>
                <a:ext cx="316800" cy="340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62" name="Google Shape;62;g143c8defb08_0_1077"/>
            <p:cNvGrpSpPr/>
            <p:nvPr/>
          </p:nvGrpSpPr>
          <p:grpSpPr>
            <a:xfrm>
              <a:off x="146769" y="3406"/>
              <a:ext cx="316800" cy="1384535"/>
              <a:chOff x="146769" y="3406"/>
              <a:chExt cx="316800" cy="1384535"/>
            </a:xfrm>
          </p:grpSpPr>
          <p:sp>
            <p:nvSpPr>
              <p:cNvPr id="63" name="Google Shape;63;g143c8defb08_0_1077"/>
              <p:cNvSpPr/>
              <p:nvPr/>
            </p:nvSpPr>
            <p:spPr>
              <a:xfrm rot="10800000">
                <a:off x="146769" y="3419"/>
                <a:ext cx="316800" cy="688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4" name="Google Shape;64;g143c8defb08_0_1077"/>
              <p:cNvSpPr/>
              <p:nvPr/>
            </p:nvSpPr>
            <p:spPr>
              <a:xfrm rot="10800000">
                <a:off x="146769" y="3441"/>
                <a:ext cx="316800" cy="1384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5" name="Google Shape;65;g143c8defb08_0_1077"/>
              <p:cNvSpPr/>
              <p:nvPr/>
            </p:nvSpPr>
            <p:spPr>
              <a:xfrm rot="10800000">
                <a:off x="146769" y="3430"/>
                <a:ext cx="316800" cy="1036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 name="Google Shape;66;g143c8defb08_0_1077"/>
              <p:cNvSpPr/>
              <p:nvPr/>
            </p:nvSpPr>
            <p:spPr>
              <a:xfrm rot="10800000">
                <a:off x="146769" y="3406"/>
                <a:ext cx="316800" cy="340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grpSp>
        <p:nvGrpSpPr>
          <p:cNvPr id="67" name="Google Shape;67;g143c8defb08_0_1077"/>
          <p:cNvGrpSpPr/>
          <p:nvPr/>
        </p:nvGrpSpPr>
        <p:grpSpPr>
          <a:xfrm>
            <a:off x="9033219" y="3871914"/>
            <a:ext cx="2914791" cy="2985925"/>
            <a:chOff x="6775084" y="2904008"/>
            <a:chExt cx="2186148" cy="2239500"/>
          </a:xfrm>
        </p:grpSpPr>
        <p:grpSp>
          <p:nvGrpSpPr>
            <p:cNvPr id="68" name="Google Shape;68;g143c8defb08_0_1077"/>
            <p:cNvGrpSpPr/>
            <p:nvPr/>
          </p:nvGrpSpPr>
          <p:grpSpPr>
            <a:xfrm>
              <a:off x="6775084" y="4253708"/>
              <a:ext cx="409500" cy="889800"/>
              <a:chOff x="6775084" y="4253708"/>
              <a:chExt cx="409500" cy="889800"/>
            </a:xfrm>
          </p:grpSpPr>
          <p:sp>
            <p:nvSpPr>
              <p:cNvPr id="69" name="Google Shape;69;g143c8defb08_0_1077"/>
              <p:cNvSpPr/>
              <p:nvPr/>
            </p:nvSpPr>
            <p:spPr>
              <a:xfrm>
                <a:off x="6775084"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0" name="Google Shape;70;g143c8defb08_0_1077"/>
              <p:cNvSpPr/>
              <p:nvPr/>
            </p:nvSpPr>
            <p:spPr>
              <a:xfrm>
                <a:off x="6775084"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1" name="Google Shape;71;g143c8defb08_0_1077"/>
            <p:cNvGrpSpPr/>
            <p:nvPr/>
          </p:nvGrpSpPr>
          <p:grpSpPr>
            <a:xfrm>
              <a:off x="7367299" y="3804008"/>
              <a:ext cx="409500" cy="1339500"/>
              <a:chOff x="7367299" y="3804008"/>
              <a:chExt cx="409500" cy="1339500"/>
            </a:xfrm>
          </p:grpSpPr>
          <p:sp>
            <p:nvSpPr>
              <p:cNvPr id="72" name="Google Shape;72;g143c8defb08_0_1077"/>
              <p:cNvSpPr/>
              <p:nvPr/>
            </p:nvSpPr>
            <p:spPr>
              <a:xfrm>
                <a:off x="7367299"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3" name="Google Shape;73;g143c8defb08_0_1077"/>
              <p:cNvSpPr/>
              <p:nvPr/>
            </p:nvSpPr>
            <p:spPr>
              <a:xfrm>
                <a:off x="7367299"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4" name="Google Shape;74;g143c8defb08_0_1077"/>
              <p:cNvSpPr/>
              <p:nvPr/>
            </p:nvSpPr>
            <p:spPr>
              <a:xfrm>
                <a:off x="7367299"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75" name="Google Shape;75;g143c8defb08_0_1077"/>
            <p:cNvGrpSpPr/>
            <p:nvPr/>
          </p:nvGrpSpPr>
          <p:grpSpPr>
            <a:xfrm>
              <a:off x="7959516" y="3354008"/>
              <a:ext cx="409500" cy="1789500"/>
              <a:chOff x="7959516" y="3354008"/>
              <a:chExt cx="409500" cy="1789500"/>
            </a:xfrm>
          </p:grpSpPr>
          <p:sp>
            <p:nvSpPr>
              <p:cNvPr id="76" name="Google Shape;76;g143c8defb08_0_1077"/>
              <p:cNvSpPr/>
              <p:nvPr/>
            </p:nvSpPr>
            <p:spPr>
              <a:xfrm>
                <a:off x="7959516"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7" name="Google Shape;77;g143c8defb08_0_1077"/>
              <p:cNvSpPr/>
              <p:nvPr/>
            </p:nvSpPr>
            <p:spPr>
              <a:xfrm>
                <a:off x="7959516"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8" name="Google Shape;78;g143c8defb08_0_1077"/>
              <p:cNvSpPr/>
              <p:nvPr/>
            </p:nvSpPr>
            <p:spPr>
              <a:xfrm>
                <a:off x="7959516"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79" name="Google Shape;79;g143c8defb08_0_1077"/>
              <p:cNvSpPr/>
              <p:nvPr/>
            </p:nvSpPr>
            <p:spPr>
              <a:xfrm>
                <a:off x="7959516"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80" name="Google Shape;80;g143c8defb08_0_1077"/>
            <p:cNvGrpSpPr/>
            <p:nvPr/>
          </p:nvGrpSpPr>
          <p:grpSpPr>
            <a:xfrm>
              <a:off x="8551731" y="2904008"/>
              <a:ext cx="409500" cy="2239500"/>
              <a:chOff x="8551731" y="2904008"/>
              <a:chExt cx="409500" cy="2239500"/>
            </a:xfrm>
          </p:grpSpPr>
          <p:sp>
            <p:nvSpPr>
              <p:cNvPr id="81" name="Google Shape;81;g143c8defb08_0_1077"/>
              <p:cNvSpPr/>
              <p:nvPr/>
            </p:nvSpPr>
            <p:spPr>
              <a:xfrm>
                <a:off x="8551731" y="4253708"/>
                <a:ext cx="409500" cy="8898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2" name="Google Shape;82;g143c8defb08_0_1077"/>
              <p:cNvSpPr/>
              <p:nvPr/>
            </p:nvSpPr>
            <p:spPr>
              <a:xfrm>
                <a:off x="8551731" y="3354008"/>
                <a:ext cx="409500" cy="178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3" name="Google Shape;83;g143c8defb08_0_1077"/>
              <p:cNvSpPr/>
              <p:nvPr/>
            </p:nvSpPr>
            <p:spPr>
              <a:xfrm>
                <a:off x="8551731" y="3804008"/>
                <a:ext cx="409500" cy="13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4" name="Google Shape;84;g143c8defb08_0_1077"/>
              <p:cNvSpPr/>
              <p:nvPr/>
            </p:nvSpPr>
            <p:spPr>
              <a:xfrm>
                <a:off x="8551731" y="2904008"/>
                <a:ext cx="409500" cy="22395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85" name="Google Shape;85;g143c8defb08_0_1077"/>
              <p:cNvSpPr/>
              <p:nvPr/>
            </p:nvSpPr>
            <p:spPr>
              <a:xfrm>
                <a:off x="8551731" y="4703408"/>
                <a:ext cx="409500" cy="4401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86" name="Google Shape;86;g143c8defb08_0_1077"/>
          <p:cNvSpPr txBox="1">
            <a:spLocks noGrp="1"/>
          </p:cNvSpPr>
          <p:nvPr>
            <p:ph type="title"/>
          </p:nvPr>
        </p:nvSpPr>
        <p:spPr>
          <a:xfrm>
            <a:off x="1098667" y="2151767"/>
            <a:ext cx="7810500" cy="2497200"/>
          </a:xfrm>
          <a:prstGeom prst="rect">
            <a:avLst/>
          </a:prstGeom>
        </p:spPr>
        <p:txBody>
          <a:bodyPr spcFirstLastPara="1" wrap="square" lIns="121900" tIns="121900" rIns="121900" bIns="121900"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87" name="Google Shape;87;g143c8defb08_0_1077"/>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5"/>
        <p:cNvGrpSpPr/>
        <p:nvPr/>
      </p:nvGrpSpPr>
      <p:grpSpPr>
        <a:xfrm>
          <a:off x="0" y="0"/>
          <a:ext cx="0" cy="0"/>
          <a:chOff x="0" y="0"/>
          <a:chExt cx="0" cy="0"/>
        </a:xfrm>
      </p:grpSpPr>
      <p:sp>
        <p:nvSpPr>
          <p:cNvPr id="276" name="Google Shape;276;g143c8defb08_0_1299"/>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77"/>
        <p:cNvGrpSpPr/>
        <p:nvPr/>
      </p:nvGrpSpPr>
      <p:grpSpPr>
        <a:xfrm>
          <a:off x="0" y="0"/>
          <a:ext cx="0" cy="0"/>
          <a:chOff x="0" y="0"/>
          <a:chExt cx="0" cy="0"/>
        </a:xfrm>
      </p:grpSpPr>
      <p:sp>
        <p:nvSpPr>
          <p:cNvPr id="278" name="Google Shape;278;g143c8defb08_0_130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79" name="Google Shape;279;g143c8defb08_0_130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0" name="Google Shape;280;g143c8defb08_0_130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1" name="Google Shape;281;g143c8defb08_0_130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2" name="Google Shape;282;g143c8defb08_0_130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83"/>
        <p:cNvGrpSpPr/>
        <p:nvPr/>
      </p:nvGrpSpPr>
      <p:grpSpPr>
        <a:xfrm>
          <a:off x="0" y="0"/>
          <a:ext cx="0" cy="0"/>
          <a:chOff x="0" y="0"/>
          <a:chExt cx="0" cy="0"/>
        </a:xfrm>
      </p:grpSpPr>
      <p:sp>
        <p:nvSpPr>
          <p:cNvPr id="284" name="Google Shape;284;g143c8defb08_0_130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5" name="Google Shape;285;g143c8defb08_0_130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6" name="Google Shape;286;g143c8defb08_0_130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87" name="Google Shape;287;g143c8defb08_0_130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8" name="Google Shape;288;g143c8defb08_0_130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9" name="Google Shape;289;g143c8defb08_0_130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4E9B92-F247-488F-A34B-74A6B1D384C3}" type="datetimeFigureOut">
              <a:rPr lang="en-SG" smtClean="0"/>
              <a:t>1/9/2022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1461829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E9B92-F247-488F-A34B-74A6B1D384C3}" type="datetimeFigureOut">
              <a:rPr lang="en-SG" smtClean="0"/>
              <a:t>1/9/2022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3604265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4E9B92-F247-488F-A34B-74A6B1D384C3}" type="datetimeFigureOut">
              <a:rPr lang="en-SG" smtClean="0"/>
              <a:t>1/9/2022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7008639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4E9B92-F247-488F-A34B-74A6B1D384C3}" type="datetimeFigureOut">
              <a:rPr lang="en-SG" smtClean="0"/>
              <a:t>1/9/2022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2897567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4E9B92-F247-488F-A34B-74A6B1D384C3}" type="datetimeFigureOut">
              <a:rPr lang="en-SG" smtClean="0"/>
              <a:t>1/9/2022</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3471986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4E9B92-F247-488F-A34B-74A6B1D384C3}" type="datetimeFigureOut">
              <a:rPr lang="en-SG" smtClean="0"/>
              <a:t>1/9/2022</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360196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E9B92-F247-488F-A34B-74A6B1D384C3}" type="datetimeFigureOut">
              <a:rPr lang="en-SG" smtClean="0"/>
              <a:t>1/9/2022</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3578197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88"/>
        <p:cNvGrpSpPr/>
        <p:nvPr/>
      </p:nvGrpSpPr>
      <p:grpSpPr>
        <a:xfrm>
          <a:off x="0" y="0"/>
          <a:ext cx="0" cy="0"/>
          <a:chOff x="0" y="0"/>
          <a:chExt cx="0" cy="0"/>
        </a:xfrm>
      </p:grpSpPr>
      <p:grpSp>
        <p:nvGrpSpPr>
          <p:cNvPr id="89" name="Google Shape;89;g143c8defb08_0_1112"/>
          <p:cNvGrpSpPr/>
          <p:nvPr/>
        </p:nvGrpSpPr>
        <p:grpSpPr>
          <a:xfrm>
            <a:off x="834621" y="399168"/>
            <a:ext cx="1332416" cy="1332416"/>
            <a:chOff x="348199" y="179450"/>
            <a:chExt cx="1116300" cy="1116300"/>
          </a:xfrm>
        </p:grpSpPr>
        <p:sp>
          <p:nvSpPr>
            <p:cNvPr id="90" name="Google Shape;90;g143c8defb08_0_1112"/>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1" name="Google Shape;91;g143c8defb08_0_1112"/>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2" name="Google Shape;92;g143c8defb08_0_1112"/>
          <p:cNvSpPr txBox="1">
            <a:spLocks noGrp="1"/>
          </p:cNvSpPr>
          <p:nvPr>
            <p:ph type="title"/>
          </p:nvPr>
        </p:nvSpPr>
        <p:spPr>
          <a:xfrm>
            <a:off x="1738400" y="798100"/>
            <a:ext cx="9374100" cy="13323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93" name="Google Shape;93;g143c8defb08_0_1112"/>
          <p:cNvSpPr txBox="1">
            <a:spLocks noGrp="1"/>
          </p:cNvSpPr>
          <p:nvPr>
            <p:ph type="body" idx="1"/>
          </p:nvPr>
        </p:nvSpPr>
        <p:spPr>
          <a:xfrm>
            <a:off x="1738400" y="2653400"/>
            <a:ext cx="9374100" cy="33888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94" name="Google Shape;94;g143c8defb08_0_1112"/>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E9B92-F247-488F-A34B-74A6B1D384C3}" type="datetimeFigureOut">
              <a:rPr lang="en-SG" smtClean="0"/>
              <a:t>1/9/2022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1698097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E9B92-F247-488F-A34B-74A6B1D384C3}" type="datetimeFigureOut">
              <a:rPr lang="en-SG" smtClean="0"/>
              <a:t>1/9/2022</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40398980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E9B92-F247-488F-A34B-74A6B1D384C3}" type="datetimeFigureOut">
              <a:rPr lang="en-SG" smtClean="0"/>
              <a:t>1/9/2022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913954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E9B92-F247-488F-A34B-74A6B1D384C3}" type="datetimeFigureOut">
              <a:rPr lang="en-SG" smtClean="0"/>
              <a:t>1/9/2022</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72242398-226F-4861-8201-F13BCE87EFAE}" type="slidenum">
              <a:rPr lang="en-SG" smtClean="0"/>
              <a:t>‹#›</a:t>
            </a:fld>
            <a:endParaRPr lang="en-SG"/>
          </a:p>
        </p:txBody>
      </p:sp>
    </p:spTree>
    <p:extLst>
      <p:ext uri="{BB962C8B-B14F-4D97-AF65-F5344CB8AC3E}">
        <p14:creationId xmlns:p14="http://schemas.microsoft.com/office/powerpoint/2010/main" val="3130174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_Title Slide" type="title">
  <p:cSld name="1_Title Slide">
    <p:bg>
      <p:bgPr>
        <a:gradFill>
          <a:gsLst>
            <a:gs pos="0">
              <a:srgbClr val="FCFCEF"/>
            </a:gs>
            <a:gs pos="40000">
              <a:srgbClr val="FDFAE8"/>
            </a:gs>
            <a:gs pos="100000">
              <a:srgbClr val="767467"/>
            </a:gs>
          </a:gsLst>
          <a:path path="circle">
            <a:fillToRect l="50000" t="50000" r="50000" b="50000"/>
          </a:path>
          <a:tileRect/>
        </a:gradFill>
        <a:effectLst/>
      </p:bgPr>
    </p:bg>
    <p:spTree>
      <p:nvGrpSpPr>
        <p:cNvPr id="1" name="Shape 15"/>
        <p:cNvGrpSpPr/>
        <p:nvPr/>
      </p:nvGrpSpPr>
      <p:grpSpPr>
        <a:xfrm>
          <a:off x="0" y="0"/>
          <a:ext cx="0" cy="0"/>
          <a:chOff x="0" y="0"/>
          <a:chExt cx="0" cy="0"/>
        </a:xfrm>
      </p:grpSpPr>
      <p:sp>
        <p:nvSpPr>
          <p:cNvPr id="16" name="Google Shape;16;p39"/>
          <p:cNvSpPr/>
          <p:nvPr/>
        </p:nvSpPr>
        <p:spPr>
          <a:xfrm>
            <a:off x="0" y="0"/>
            <a:ext cx="12192000" cy="6858000"/>
          </a:xfrm>
          <a:prstGeom prst="rect">
            <a:avLst/>
          </a:prstGeom>
          <a:blipFill rotWithShape="1">
            <a:blip r:embed="rId2">
              <a:alphaModFix amt="45000"/>
            </a:blip>
            <a:tile tx="-44450" ty="38100" sx="85000" sy="85000" flip="none" algn="tl"/>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9"/>
          <p:cNvSpPr/>
          <p:nvPr/>
        </p:nvSpPr>
        <p:spPr>
          <a:xfrm>
            <a:off x="1307870" y="1267730"/>
            <a:ext cx="9576263" cy="4307950"/>
          </a:xfrm>
          <a:prstGeom prst="rect">
            <a:avLst/>
          </a:prstGeom>
          <a:solidFill>
            <a:schemeClr val="lt1"/>
          </a:solidFill>
          <a:ln>
            <a:noFill/>
          </a:ln>
          <a:effectLst>
            <a:outerShdw blurRad="50800" algn="ctr" rotWithShape="0">
              <a:srgbClr val="000000">
                <a:alpha val="65882"/>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9"/>
          <p:cNvSpPr/>
          <p:nvPr/>
        </p:nvSpPr>
        <p:spPr>
          <a:xfrm>
            <a:off x="1447801" y="1411615"/>
            <a:ext cx="9296400" cy="4034770"/>
          </a:xfrm>
          <a:prstGeom prst="rect">
            <a:avLst/>
          </a:prstGeom>
          <a:noFill/>
          <a:ln w="9525" cap="sq" cmpd="sng">
            <a:solidFill>
              <a:srgbClr val="3F3F3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9"/>
          <p:cNvSpPr/>
          <p:nvPr/>
        </p:nvSpPr>
        <p:spPr>
          <a:xfrm>
            <a:off x="5135880" y="1267730"/>
            <a:ext cx="1920240" cy="73152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20;p39"/>
          <p:cNvGrpSpPr/>
          <p:nvPr/>
        </p:nvGrpSpPr>
        <p:grpSpPr>
          <a:xfrm>
            <a:off x="5250180" y="1267732"/>
            <a:ext cx="1691640" cy="645295"/>
            <a:chOff x="5318306" y="1386268"/>
            <a:chExt cx="1567331" cy="645295"/>
          </a:xfrm>
        </p:grpSpPr>
        <p:cxnSp>
          <p:nvCxnSpPr>
            <p:cNvPr id="21" name="Google Shape;21;p39"/>
            <p:cNvCxnSpPr/>
            <p:nvPr/>
          </p:nvCxnSpPr>
          <p:spPr>
            <a:xfrm>
              <a:off x="5318306"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22" name="Google Shape;22;p39"/>
            <p:cNvCxnSpPr/>
            <p:nvPr/>
          </p:nvCxnSpPr>
          <p:spPr>
            <a:xfrm>
              <a:off x="6885637" y="1386268"/>
              <a:ext cx="0" cy="640080"/>
            </a:xfrm>
            <a:prstGeom prst="straightConnector1">
              <a:avLst/>
            </a:prstGeom>
            <a:solidFill>
              <a:srgbClr val="262626"/>
            </a:solidFill>
            <a:ln w="9525" cap="flat" cmpd="sng">
              <a:solidFill>
                <a:schemeClr val="dk1"/>
              </a:solidFill>
              <a:prstDash val="solid"/>
              <a:miter lim="800000"/>
              <a:headEnd type="none" w="sm" len="sm"/>
              <a:tailEnd type="none" w="sm" len="sm"/>
            </a:ln>
          </p:spPr>
        </p:cxnSp>
        <p:cxnSp>
          <p:nvCxnSpPr>
            <p:cNvPr id="23" name="Google Shape;23;p39"/>
            <p:cNvCxnSpPr/>
            <p:nvPr/>
          </p:nvCxnSpPr>
          <p:spPr>
            <a:xfrm>
              <a:off x="5318306" y="2031563"/>
              <a:ext cx="1567331" cy="0"/>
            </a:xfrm>
            <a:prstGeom prst="straightConnector1">
              <a:avLst/>
            </a:prstGeom>
            <a:solidFill>
              <a:srgbClr val="262626"/>
            </a:solidFill>
            <a:ln w="9525" cap="flat" cmpd="sng">
              <a:solidFill>
                <a:schemeClr val="dk1"/>
              </a:solidFill>
              <a:prstDash val="solid"/>
              <a:miter lim="800000"/>
              <a:headEnd type="none" w="sm" len="sm"/>
              <a:tailEnd type="none" w="sm" len="sm"/>
            </a:ln>
          </p:spPr>
        </p:cxnSp>
      </p:grpSp>
      <p:sp>
        <p:nvSpPr>
          <p:cNvPr id="24" name="Google Shape;24;p39"/>
          <p:cNvSpPr txBox="1">
            <a:spLocks noGrp="1"/>
          </p:cNvSpPr>
          <p:nvPr>
            <p:ph type="ctrTitle"/>
          </p:nvPr>
        </p:nvSpPr>
        <p:spPr>
          <a:xfrm>
            <a:off x="1561708" y="2091263"/>
            <a:ext cx="9068587" cy="2590800"/>
          </a:xfrm>
          <a:prstGeom prst="rect">
            <a:avLst/>
          </a:prstGeom>
          <a:noFill/>
          <a:ln>
            <a:noFill/>
          </a:ln>
        </p:spPr>
        <p:txBody>
          <a:bodyPr spcFirstLastPara="1" wrap="square" lIns="91425" tIns="45700" rIns="91425" bIns="45700" anchor="ctr" anchorCtr="0">
            <a:noAutofit/>
          </a:bodyPr>
          <a:lstStyle>
            <a:lvl1pPr lvl="0" algn="ctr">
              <a:lnSpc>
                <a:spcPct val="83000"/>
              </a:lnSpc>
              <a:spcBef>
                <a:spcPts val="0"/>
              </a:spcBef>
              <a:spcAft>
                <a:spcPts val="0"/>
              </a:spcAft>
              <a:buClr>
                <a:srgbClr val="262626"/>
              </a:buClr>
              <a:buSzPts val="7200"/>
              <a:buFont typeface="Calibri"/>
              <a:buNone/>
              <a:defRPr sz="7200" b="0" cap="none">
                <a:solidFill>
                  <a:srgbClr val="262626"/>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9"/>
          <p:cNvSpPr txBox="1">
            <a:spLocks noGrp="1"/>
          </p:cNvSpPr>
          <p:nvPr>
            <p:ph type="subTitle" idx="1"/>
          </p:nvPr>
        </p:nvSpPr>
        <p:spPr>
          <a:xfrm>
            <a:off x="1562100" y="4682064"/>
            <a:ext cx="9070848" cy="457201"/>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chemeClr val="dk1"/>
              </a:buClr>
              <a:buSzPts val="1600"/>
              <a:buNone/>
              <a:defRPr sz="1600">
                <a:solidFill>
                  <a:schemeClr val="dk1"/>
                </a:solidFill>
              </a:defRPr>
            </a:lvl1pPr>
            <a:lvl2pPr lvl="1" algn="ctr">
              <a:spcBef>
                <a:spcPts val="320"/>
              </a:spcBef>
              <a:spcAft>
                <a:spcPts val="0"/>
              </a:spcAft>
              <a:buClr>
                <a:schemeClr val="dk1"/>
              </a:buClr>
              <a:buSzPts val="1600"/>
              <a:buNone/>
              <a:defRPr sz="1600"/>
            </a:lvl2pPr>
            <a:lvl3pPr lvl="2" algn="ctr">
              <a:spcBef>
                <a:spcPts val="320"/>
              </a:spcBef>
              <a:spcAft>
                <a:spcPts val="0"/>
              </a:spcAft>
              <a:buClr>
                <a:schemeClr val="dk1"/>
              </a:buClr>
              <a:buSzPts val="1600"/>
              <a:buNone/>
              <a:defRPr sz="1600"/>
            </a:lvl3pPr>
            <a:lvl4pPr lvl="3" algn="ctr">
              <a:spcBef>
                <a:spcPts val="320"/>
              </a:spcBef>
              <a:spcAft>
                <a:spcPts val="0"/>
              </a:spcAft>
              <a:buClr>
                <a:schemeClr val="dk1"/>
              </a:buClr>
              <a:buSzPts val="1600"/>
              <a:buNone/>
              <a:defRPr sz="1600"/>
            </a:lvl4pPr>
            <a:lvl5pPr lvl="4" algn="ctr">
              <a:spcBef>
                <a:spcPts val="320"/>
              </a:spcBef>
              <a:spcAft>
                <a:spcPts val="0"/>
              </a:spcAft>
              <a:buClr>
                <a:schemeClr val="dk1"/>
              </a:buClr>
              <a:buSzPts val="1600"/>
              <a:buNone/>
              <a:defRPr sz="1600"/>
            </a:lvl5pPr>
            <a:lvl6pPr lvl="5" algn="ctr">
              <a:spcBef>
                <a:spcPts val="320"/>
              </a:spcBef>
              <a:spcAft>
                <a:spcPts val="0"/>
              </a:spcAft>
              <a:buClr>
                <a:schemeClr val="dk1"/>
              </a:buClr>
              <a:buSzPts val="1600"/>
              <a:buNone/>
              <a:defRPr sz="1600"/>
            </a:lvl6pPr>
            <a:lvl7pPr lvl="6" algn="ctr">
              <a:spcBef>
                <a:spcPts val="320"/>
              </a:spcBef>
              <a:spcAft>
                <a:spcPts val="0"/>
              </a:spcAft>
              <a:buClr>
                <a:schemeClr val="dk1"/>
              </a:buClr>
              <a:buSzPts val="1600"/>
              <a:buNone/>
              <a:defRPr sz="1600"/>
            </a:lvl7pPr>
            <a:lvl8pPr lvl="7" algn="ctr">
              <a:spcBef>
                <a:spcPts val="320"/>
              </a:spcBef>
              <a:spcAft>
                <a:spcPts val="0"/>
              </a:spcAft>
              <a:buClr>
                <a:schemeClr val="dk1"/>
              </a:buClr>
              <a:buSzPts val="1600"/>
              <a:buNone/>
              <a:defRPr sz="1600"/>
            </a:lvl8pPr>
            <a:lvl9pPr lvl="8" algn="ctr">
              <a:spcBef>
                <a:spcPts val="320"/>
              </a:spcBef>
              <a:spcAft>
                <a:spcPts val="0"/>
              </a:spcAft>
              <a:buClr>
                <a:schemeClr val="dk1"/>
              </a:buClr>
              <a:buSzPts val="1600"/>
              <a:buNone/>
              <a:defRPr sz="1600"/>
            </a:lvl9pPr>
          </a:lstStyle>
          <a:p>
            <a:endParaRPr/>
          </a:p>
        </p:txBody>
      </p:sp>
      <p:sp>
        <p:nvSpPr>
          <p:cNvPr id="26" name="Google Shape;26;p39"/>
          <p:cNvSpPr txBox="1">
            <a:spLocks noGrp="1"/>
          </p:cNvSpPr>
          <p:nvPr>
            <p:ph type="dt" idx="10"/>
          </p:nvPr>
        </p:nvSpPr>
        <p:spPr>
          <a:xfrm>
            <a:off x="5318760" y="1341257"/>
            <a:ext cx="1554480" cy="52721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300">
                <a:solidFill>
                  <a:schemeClr val="dk1"/>
                </a:solidFill>
                <a:latin typeface="Calibri"/>
                <a:ea typeface="Calibri"/>
                <a:cs typeface="Calibri"/>
                <a:sym typeface="Calibri"/>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9"/>
          <p:cNvSpPr txBox="1">
            <a:spLocks noGrp="1"/>
          </p:cNvSpPr>
          <p:nvPr>
            <p:ph type="ftr" idx="11"/>
          </p:nvPr>
        </p:nvSpPr>
        <p:spPr>
          <a:xfrm>
            <a:off x="1453897" y="5211060"/>
            <a:ext cx="5905500" cy="2286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39"/>
          <p:cNvSpPr txBox="1">
            <a:spLocks noGrp="1"/>
          </p:cNvSpPr>
          <p:nvPr>
            <p:ph type="sldNum" idx="12"/>
          </p:nvPr>
        </p:nvSpPr>
        <p:spPr>
          <a:xfrm>
            <a:off x="8606921" y="5212080"/>
            <a:ext cx="2111881" cy="2286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3F3F3F"/>
                </a:solidFill>
                <a:latin typeface="Calibri"/>
                <a:ea typeface="Calibri"/>
                <a:cs typeface="Calibri"/>
                <a:sym typeface="Calibri"/>
              </a:defRPr>
            </a:lvl1pPr>
            <a:lvl2pPr marL="0" lvl="1" indent="0" algn="r">
              <a:spcBef>
                <a:spcPts val="0"/>
              </a:spcBef>
              <a:buNone/>
              <a:defRPr sz="1200" b="0" i="0" u="none" strike="noStrike" cap="none">
                <a:solidFill>
                  <a:srgbClr val="3F3F3F"/>
                </a:solidFill>
                <a:latin typeface="Calibri"/>
                <a:ea typeface="Calibri"/>
                <a:cs typeface="Calibri"/>
                <a:sym typeface="Calibri"/>
              </a:defRPr>
            </a:lvl2pPr>
            <a:lvl3pPr marL="0" lvl="2" indent="0" algn="r">
              <a:spcBef>
                <a:spcPts val="0"/>
              </a:spcBef>
              <a:buNone/>
              <a:defRPr sz="1200" b="0" i="0" u="none" strike="noStrike" cap="none">
                <a:solidFill>
                  <a:srgbClr val="3F3F3F"/>
                </a:solidFill>
                <a:latin typeface="Calibri"/>
                <a:ea typeface="Calibri"/>
                <a:cs typeface="Calibri"/>
                <a:sym typeface="Calibri"/>
              </a:defRPr>
            </a:lvl3pPr>
            <a:lvl4pPr marL="0" lvl="3" indent="0" algn="r">
              <a:spcBef>
                <a:spcPts val="0"/>
              </a:spcBef>
              <a:buNone/>
              <a:defRPr sz="1200" b="0" i="0" u="none" strike="noStrike" cap="none">
                <a:solidFill>
                  <a:srgbClr val="3F3F3F"/>
                </a:solidFill>
                <a:latin typeface="Calibri"/>
                <a:ea typeface="Calibri"/>
                <a:cs typeface="Calibri"/>
                <a:sym typeface="Calibri"/>
              </a:defRPr>
            </a:lvl4pPr>
            <a:lvl5pPr marL="0" lvl="4" indent="0" algn="r">
              <a:spcBef>
                <a:spcPts val="0"/>
              </a:spcBef>
              <a:buNone/>
              <a:defRPr sz="1200" b="0" i="0" u="none" strike="noStrike" cap="none">
                <a:solidFill>
                  <a:srgbClr val="3F3F3F"/>
                </a:solidFill>
                <a:latin typeface="Calibri"/>
                <a:ea typeface="Calibri"/>
                <a:cs typeface="Calibri"/>
                <a:sym typeface="Calibri"/>
              </a:defRPr>
            </a:lvl5pPr>
            <a:lvl6pPr marL="0" lvl="5" indent="0" algn="r">
              <a:spcBef>
                <a:spcPts val="0"/>
              </a:spcBef>
              <a:buNone/>
              <a:defRPr sz="1200" b="0" i="0" u="none" strike="noStrike" cap="none">
                <a:solidFill>
                  <a:srgbClr val="3F3F3F"/>
                </a:solidFill>
                <a:latin typeface="Calibri"/>
                <a:ea typeface="Calibri"/>
                <a:cs typeface="Calibri"/>
                <a:sym typeface="Calibri"/>
              </a:defRPr>
            </a:lvl6pPr>
            <a:lvl7pPr marL="0" lvl="6" indent="0" algn="r">
              <a:spcBef>
                <a:spcPts val="0"/>
              </a:spcBef>
              <a:buNone/>
              <a:defRPr sz="1200" b="0" i="0" u="none" strike="noStrike" cap="none">
                <a:solidFill>
                  <a:srgbClr val="3F3F3F"/>
                </a:solidFill>
                <a:latin typeface="Calibri"/>
                <a:ea typeface="Calibri"/>
                <a:cs typeface="Calibri"/>
                <a:sym typeface="Calibri"/>
              </a:defRPr>
            </a:lvl7pPr>
            <a:lvl8pPr marL="0" lvl="7" indent="0" algn="r">
              <a:spcBef>
                <a:spcPts val="0"/>
              </a:spcBef>
              <a:buNone/>
              <a:defRPr sz="1200" b="0" i="0" u="none" strike="noStrike" cap="none">
                <a:solidFill>
                  <a:srgbClr val="3F3F3F"/>
                </a:solidFill>
                <a:latin typeface="Calibri"/>
                <a:ea typeface="Calibri"/>
                <a:cs typeface="Calibri"/>
                <a:sym typeface="Calibri"/>
              </a:defRPr>
            </a:lvl8pPr>
            <a:lvl9pPr marL="0" lvl="8" indent="0" algn="r">
              <a:spcBef>
                <a:spcPts val="0"/>
              </a:spcBef>
              <a:buNone/>
              <a:defRPr sz="1200" b="0" i="0" u="none" strike="noStrike" cap="none">
                <a:solidFill>
                  <a:srgbClr val="3F3F3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6660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95"/>
        <p:cNvGrpSpPr/>
        <p:nvPr/>
      </p:nvGrpSpPr>
      <p:grpSpPr>
        <a:xfrm>
          <a:off x="0" y="0"/>
          <a:ext cx="0" cy="0"/>
          <a:chOff x="0" y="0"/>
          <a:chExt cx="0" cy="0"/>
        </a:xfrm>
      </p:grpSpPr>
      <p:grpSp>
        <p:nvGrpSpPr>
          <p:cNvPr id="96" name="Google Shape;96;g143c8defb08_0_1119"/>
          <p:cNvGrpSpPr/>
          <p:nvPr/>
        </p:nvGrpSpPr>
        <p:grpSpPr>
          <a:xfrm>
            <a:off x="834621" y="399168"/>
            <a:ext cx="1332416" cy="1332416"/>
            <a:chOff x="348199" y="179450"/>
            <a:chExt cx="1116300" cy="1116300"/>
          </a:xfrm>
        </p:grpSpPr>
        <p:sp>
          <p:nvSpPr>
            <p:cNvPr id="97" name="Google Shape;97;g143c8defb08_0_1119"/>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98" name="Google Shape;98;g143c8defb08_0_1119"/>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99" name="Google Shape;99;g143c8defb08_0_1119"/>
          <p:cNvSpPr txBox="1">
            <a:spLocks noGrp="1"/>
          </p:cNvSpPr>
          <p:nvPr>
            <p:ph type="title"/>
          </p:nvPr>
        </p:nvSpPr>
        <p:spPr>
          <a:xfrm>
            <a:off x="1738400" y="798100"/>
            <a:ext cx="9374100" cy="13323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00" name="Google Shape;100;g143c8defb08_0_1119"/>
          <p:cNvSpPr txBox="1">
            <a:spLocks noGrp="1"/>
          </p:cNvSpPr>
          <p:nvPr>
            <p:ph type="body" idx="1"/>
          </p:nvPr>
        </p:nvSpPr>
        <p:spPr>
          <a:xfrm>
            <a:off x="1738400" y="2653400"/>
            <a:ext cx="4574100" cy="33888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01" name="Google Shape;101;g143c8defb08_0_1119"/>
          <p:cNvSpPr txBox="1">
            <a:spLocks noGrp="1"/>
          </p:cNvSpPr>
          <p:nvPr>
            <p:ph type="body" idx="2"/>
          </p:nvPr>
        </p:nvSpPr>
        <p:spPr>
          <a:xfrm>
            <a:off x="6538200" y="2653400"/>
            <a:ext cx="4574100" cy="33888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02" name="Google Shape;102;g143c8defb08_0_1119"/>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03"/>
        <p:cNvGrpSpPr/>
        <p:nvPr/>
      </p:nvGrpSpPr>
      <p:grpSpPr>
        <a:xfrm>
          <a:off x="0" y="0"/>
          <a:ext cx="0" cy="0"/>
          <a:chOff x="0" y="0"/>
          <a:chExt cx="0" cy="0"/>
        </a:xfrm>
      </p:grpSpPr>
      <p:grpSp>
        <p:nvGrpSpPr>
          <p:cNvPr id="104" name="Google Shape;104;g143c8defb08_0_1127"/>
          <p:cNvGrpSpPr/>
          <p:nvPr/>
        </p:nvGrpSpPr>
        <p:grpSpPr>
          <a:xfrm>
            <a:off x="834621" y="399168"/>
            <a:ext cx="1332416" cy="1332416"/>
            <a:chOff x="348199" y="179450"/>
            <a:chExt cx="1116300" cy="1116300"/>
          </a:xfrm>
        </p:grpSpPr>
        <p:sp>
          <p:nvSpPr>
            <p:cNvPr id="105" name="Google Shape;105;g143c8defb08_0_1127"/>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g143c8defb08_0_1127"/>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07" name="Google Shape;107;g143c8defb08_0_1127"/>
          <p:cNvSpPr txBox="1">
            <a:spLocks noGrp="1"/>
          </p:cNvSpPr>
          <p:nvPr>
            <p:ph type="title"/>
          </p:nvPr>
        </p:nvSpPr>
        <p:spPr>
          <a:xfrm>
            <a:off x="1738400" y="798100"/>
            <a:ext cx="9374100" cy="13323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08" name="Google Shape;108;g143c8defb08_0_1127"/>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109"/>
        <p:cNvGrpSpPr/>
        <p:nvPr/>
      </p:nvGrpSpPr>
      <p:grpSpPr>
        <a:xfrm>
          <a:off x="0" y="0"/>
          <a:ext cx="0" cy="0"/>
          <a:chOff x="0" y="0"/>
          <a:chExt cx="0" cy="0"/>
        </a:xfrm>
      </p:grpSpPr>
      <p:grpSp>
        <p:nvGrpSpPr>
          <p:cNvPr id="110" name="Google Shape;110;g143c8defb08_0_1133"/>
          <p:cNvGrpSpPr/>
          <p:nvPr/>
        </p:nvGrpSpPr>
        <p:grpSpPr>
          <a:xfrm>
            <a:off x="834621" y="399168"/>
            <a:ext cx="1332416" cy="1332416"/>
            <a:chOff x="348199" y="179450"/>
            <a:chExt cx="1116300" cy="1116300"/>
          </a:xfrm>
        </p:grpSpPr>
        <p:sp>
          <p:nvSpPr>
            <p:cNvPr id="111" name="Google Shape;111;g143c8defb08_0_1133"/>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2" name="Google Shape;112;g143c8defb08_0_1133"/>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13" name="Google Shape;113;g143c8defb08_0_1133"/>
          <p:cNvSpPr txBox="1">
            <a:spLocks noGrp="1"/>
          </p:cNvSpPr>
          <p:nvPr>
            <p:ph type="title"/>
          </p:nvPr>
        </p:nvSpPr>
        <p:spPr>
          <a:xfrm>
            <a:off x="1738400" y="798100"/>
            <a:ext cx="4416000" cy="21201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14" name="Google Shape;114;g143c8defb08_0_1133"/>
          <p:cNvSpPr txBox="1">
            <a:spLocks noGrp="1"/>
          </p:cNvSpPr>
          <p:nvPr>
            <p:ph type="body" idx="1"/>
          </p:nvPr>
        </p:nvSpPr>
        <p:spPr>
          <a:xfrm>
            <a:off x="1738400" y="3079567"/>
            <a:ext cx="4416000" cy="2962500"/>
          </a:xfrm>
          <a:prstGeom prst="rect">
            <a:avLst/>
          </a:prstGeom>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15" name="Google Shape;115;g143c8defb08_0_1133"/>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116"/>
        <p:cNvGrpSpPr/>
        <p:nvPr/>
      </p:nvGrpSpPr>
      <p:grpSpPr>
        <a:xfrm>
          <a:off x="0" y="0"/>
          <a:ext cx="0" cy="0"/>
          <a:chOff x="0" y="0"/>
          <a:chExt cx="0" cy="0"/>
        </a:xfrm>
      </p:grpSpPr>
      <p:grpSp>
        <p:nvGrpSpPr>
          <p:cNvPr id="117" name="Google Shape;117;g143c8defb08_0_1140"/>
          <p:cNvGrpSpPr/>
          <p:nvPr/>
        </p:nvGrpSpPr>
        <p:grpSpPr>
          <a:xfrm>
            <a:off x="9155392" y="1742"/>
            <a:ext cx="3023192" cy="3468833"/>
            <a:chOff x="6790514" y="1306"/>
            <a:chExt cx="2267451" cy="2601690"/>
          </a:xfrm>
        </p:grpSpPr>
        <p:grpSp>
          <p:nvGrpSpPr>
            <p:cNvPr id="118" name="Google Shape;118;g143c8defb08_0_1140"/>
            <p:cNvGrpSpPr/>
            <p:nvPr/>
          </p:nvGrpSpPr>
          <p:grpSpPr>
            <a:xfrm>
              <a:off x="7067465" y="1306"/>
              <a:ext cx="1990500" cy="1990200"/>
              <a:chOff x="7067465" y="1306"/>
              <a:chExt cx="1990500" cy="1990200"/>
            </a:xfrm>
          </p:grpSpPr>
          <p:sp>
            <p:nvSpPr>
              <p:cNvPr id="119" name="Google Shape;119;g143c8defb08_0_1140"/>
              <p:cNvSpPr/>
              <p:nvPr/>
            </p:nvSpPr>
            <p:spPr>
              <a:xfrm rot="-8648551">
                <a:off x="7594313" y="527721"/>
                <a:ext cx="937226" cy="937226"/>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0" name="Google Shape;120;g143c8defb08_0_1140"/>
              <p:cNvSpPr/>
              <p:nvPr/>
            </p:nvSpPr>
            <p:spPr>
              <a:xfrm rot="-8648551">
                <a:off x="7594313" y="527721"/>
                <a:ext cx="937226" cy="937226"/>
              </a:xfrm>
              <a:prstGeom prst="pie">
                <a:avLst>
                  <a:gd name="adj1" fmla="val 19376841"/>
                  <a:gd name="adj2" fmla="val 12313574"/>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 name="Google Shape;121;g143c8defb08_0_1140"/>
              <p:cNvSpPr/>
              <p:nvPr/>
            </p:nvSpPr>
            <p:spPr>
              <a:xfrm rot="-8649154">
                <a:off x="7349891" y="283705"/>
                <a:ext cx="1425647" cy="1425404"/>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22" name="Google Shape;122;g143c8defb08_0_1140"/>
            <p:cNvGrpSpPr/>
            <p:nvPr/>
          </p:nvGrpSpPr>
          <p:grpSpPr>
            <a:xfrm>
              <a:off x="8207126" y="1807996"/>
              <a:ext cx="795000" cy="795000"/>
              <a:chOff x="8207126" y="1807996"/>
              <a:chExt cx="795000" cy="795000"/>
            </a:xfrm>
          </p:grpSpPr>
          <p:sp>
            <p:nvSpPr>
              <p:cNvPr id="123" name="Google Shape;123;g143c8defb08_0_1140"/>
              <p:cNvSpPr/>
              <p:nvPr/>
            </p:nvSpPr>
            <p:spPr>
              <a:xfrm rot="2152054">
                <a:off x="8319942" y="1920813"/>
                <a:ext cx="569367" cy="569367"/>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4" name="Google Shape;124;g143c8defb08_0_1140"/>
              <p:cNvSpPr/>
              <p:nvPr/>
            </p:nvSpPr>
            <p:spPr>
              <a:xfrm rot="2150259">
                <a:off x="8408218" y="2008610"/>
                <a:ext cx="393004" cy="393004"/>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 name="Google Shape;125;g143c8defb08_0_1140"/>
              <p:cNvSpPr/>
              <p:nvPr/>
            </p:nvSpPr>
            <p:spPr>
              <a:xfrm rot="2150259">
                <a:off x="8408218" y="2008610"/>
                <a:ext cx="393004" cy="393004"/>
              </a:xfrm>
              <a:prstGeom prst="pie">
                <a:avLst>
                  <a:gd name="adj1" fmla="val 5699893"/>
                  <a:gd name="adj2" fmla="val 12313574"/>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26" name="Google Shape;126;g143c8defb08_0_1140"/>
            <p:cNvGrpSpPr/>
            <p:nvPr/>
          </p:nvGrpSpPr>
          <p:grpSpPr>
            <a:xfrm>
              <a:off x="6790514" y="118857"/>
              <a:ext cx="548700" cy="548700"/>
              <a:chOff x="6790514" y="118857"/>
              <a:chExt cx="548700" cy="548700"/>
            </a:xfrm>
          </p:grpSpPr>
          <p:sp>
            <p:nvSpPr>
              <p:cNvPr id="127" name="Google Shape;127;g143c8defb08_0_1140"/>
              <p:cNvSpPr/>
              <p:nvPr/>
            </p:nvSpPr>
            <p:spPr>
              <a:xfrm rot="2150259">
                <a:off x="6868362" y="196705"/>
                <a:ext cx="393004" cy="393004"/>
              </a:xfrm>
              <a:prstGeom prst="ellipse">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8" name="Google Shape;128;g143c8defb08_0_1140"/>
              <p:cNvSpPr/>
              <p:nvPr/>
            </p:nvSpPr>
            <p:spPr>
              <a:xfrm rot="2150259">
                <a:off x="6868362" y="196705"/>
                <a:ext cx="393004" cy="393004"/>
              </a:xfrm>
              <a:prstGeom prst="pie">
                <a:avLst>
                  <a:gd name="adj1" fmla="val 5699893"/>
                  <a:gd name="adj2" fmla="val 12313574"/>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129" name="Google Shape;129;g143c8defb08_0_1140"/>
          <p:cNvSpPr txBox="1">
            <a:spLocks noGrp="1"/>
          </p:cNvSpPr>
          <p:nvPr>
            <p:ph type="title"/>
          </p:nvPr>
        </p:nvSpPr>
        <p:spPr>
          <a:xfrm>
            <a:off x="1098667" y="1018133"/>
            <a:ext cx="7810500" cy="4764300"/>
          </a:xfrm>
          <a:prstGeom prst="rect">
            <a:avLst/>
          </a:prstGeom>
        </p:spPr>
        <p:txBody>
          <a:bodyPr spcFirstLastPara="1" wrap="square" lIns="121900" tIns="121900" rIns="121900" bIns="121900"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130" name="Google Shape;130;g143c8defb08_0_1140"/>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131"/>
        <p:cNvGrpSpPr/>
        <p:nvPr/>
      </p:nvGrpSpPr>
      <p:grpSpPr>
        <a:xfrm>
          <a:off x="0" y="0"/>
          <a:ext cx="0" cy="0"/>
          <a:chOff x="0" y="0"/>
          <a:chExt cx="0" cy="0"/>
        </a:xfrm>
      </p:grpSpPr>
      <p:grpSp>
        <p:nvGrpSpPr>
          <p:cNvPr id="132" name="Google Shape;132;g143c8defb08_0_1155"/>
          <p:cNvGrpSpPr/>
          <p:nvPr/>
        </p:nvGrpSpPr>
        <p:grpSpPr>
          <a:xfrm>
            <a:off x="834621" y="399168"/>
            <a:ext cx="1332416" cy="1332416"/>
            <a:chOff x="348199" y="179450"/>
            <a:chExt cx="1116300" cy="1116300"/>
          </a:xfrm>
        </p:grpSpPr>
        <p:sp>
          <p:nvSpPr>
            <p:cNvPr id="133" name="Google Shape;133;g143c8defb08_0_1155"/>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4" name="Google Shape;134;g143c8defb08_0_1155"/>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35" name="Google Shape;135;g143c8defb08_0_1155"/>
          <p:cNvSpPr txBox="1">
            <a:spLocks noGrp="1"/>
          </p:cNvSpPr>
          <p:nvPr>
            <p:ph type="title"/>
          </p:nvPr>
        </p:nvSpPr>
        <p:spPr>
          <a:xfrm>
            <a:off x="1738400" y="798100"/>
            <a:ext cx="4574100" cy="2653500"/>
          </a:xfrm>
          <a:prstGeom prst="rect">
            <a:avLst/>
          </a:prstGeom>
          <a:ln w="9525" cap="flat" cmpd="sng">
            <a:solidFill>
              <a:schemeClr val="lt1"/>
            </a:solidFill>
            <a:prstDash val="solid"/>
            <a:round/>
            <a:headEnd type="none" w="sm" len="sm"/>
            <a:tailEnd type="none" w="sm" len="sm"/>
          </a:ln>
        </p:spPr>
        <p:txBody>
          <a:bodyPr spcFirstLastPara="1" wrap="square" lIns="121900" tIns="121900" rIns="121900" bIns="121900" anchor="t" anchorCtr="0">
            <a:norm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36" name="Google Shape;136;g143c8defb08_0_1155"/>
          <p:cNvSpPr txBox="1">
            <a:spLocks noGrp="1"/>
          </p:cNvSpPr>
          <p:nvPr>
            <p:ph type="subTitle" idx="1"/>
          </p:nvPr>
        </p:nvSpPr>
        <p:spPr>
          <a:xfrm>
            <a:off x="1738400" y="3657604"/>
            <a:ext cx="4574100" cy="968100"/>
          </a:xfrm>
          <a:prstGeom prst="rect">
            <a:avLst/>
          </a:prstGeom>
          <a:ln w="9525" cap="flat" cmpd="sng">
            <a:solidFill>
              <a:schemeClr val="lt1"/>
            </a:solidFill>
            <a:prstDash val="solid"/>
            <a:round/>
            <a:headEnd type="none" w="sm" len="sm"/>
            <a:tailEnd type="none" w="sm" len="sm"/>
          </a:ln>
        </p:spPr>
        <p:txBody>
          <a:bodyPr spcFirstLastPara="1" wrap="square" lIns="121900" tIns="121900" rIns="121900" bIns="121900" anchor="t" anchorCtr="0">
            <a:norm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a:endParaRPr/>
          </a:p>
        </p:txBody>
      </p:sp>
      <p:sp>
        <p:nvSpPr>
          <p:cNvPr id="137" name="Google Shape;137;g143c8defb08_0_1155"/>
          <p:cNvSpPr txBox="1">
            <a:spLocks noGrp="1"/>
          </p:cNvSpPr>
          <p:nvPr>
            <p:ph type="body" idx="2"/>
          </p:nvPr>
        </p:nvSpPr>
        <p:spPr>
          <a:xfrm>
            <a:off x="6538267" y="881333"/>
            <a:ext cx="4574100" cy="5160900"/>
          </a:xfrm>
          <a:prstGeom prst="rect">
            <a:avLst/>
          </a:prstGeom>
          <a:ln w="9525" cap="flat" cmpd="sng">
            <a:solidFill>
              <a:schemeClr val="lt1"/>
            </a:solidFill>
            <a:prstDash val="solid"/>
            <a:round/>
            <a:headEnd type="none" w="sm" len="sm"/>
            <a:tailEnd type="none" w="sm" len="sm"/>
          </a:ln>
        </p:spPr>
        <p:txBody>
          <a:bodyPr spcFirstLastPara="1" wrap="square" lIns="121900" tIns="121900" rIns="121900" bIns="121900" anchor="t" anchorCtr="0">
            <a:normAutofit/>
          </a:bodyPr>
          <a:lstStyle>
            <a:lvl1pPr marL="457200" lvl="0" indent="-336550">
              <a:spcBef>
                <a:spcPts val="0"/>
              </a:spcBef>
              <a:spcAft>
                <a:spcPts val="0"/>
              </a:spcAft>
              <a:buSzPts val="17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sp>
        <p:nvSpPr>
          <p:cNvPr id="138" name="Google Shape;138;g143c8defb08_0_1155"/>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139"/>
        <p:cNvGrpSpPr/>
        <p:nvPr/>
      </p:nvGrpSpPr>
      <p:grpSpPr>
        <a:xfrm>
          <a:off x="0" y="0"/>
          <a:ext cx="0" cy="0"/>
          <a:chOff x="0" y="0"/>
          <a:chExt cx="0" cy="0"/>
        </a:xfrm>
      </p:grpSpPr>
      <p:grpSp>
        <p:nvGrpSpPr>
          <p:cNvPr id="140" name="Google Shape;140;g143c8defb08_0_1163"/>
          <p:cNvGrpSpPr/>
          <p:nvPr/>
        </p:nvGrpSpPr>
        <p:grpSpPr>
          <a:xfrm>
            <a:off x="951176" y="5129497"/>
            <a:ext cx="1100560" cy="1100560"/>
            <a:chOff x="348199" y="179450"/>
            <a:chExt cx="1116300" cy="1116300"/>
          </a:xfrm>
        </p:grpSpPr>
        <p:sp>
          <p:nvSpPr>
            <p:cNvPr id="141" name="Google Shape;141;g143c8defb08_0_1163"/>
            <p:cNvSpPr/>
            <p:nvPr/>
          </p:nvSpPr>
          <p:spPr>
            <a:xfrm rot="-5400000">
              <a:off x="574557" y="405788"/>
              <a:ext cx="663600" cy="6636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2" name="Google Shape;142;g143c8defb08_0_1163"/>
            <p:cNvSpPr/>
            <p:nvPr/>
          </p:nvSpPr>
          <p:spPr>
            <a:xfrm rot="-5400000">
              <a:off x="348199" y="179450"/>
              <a:ext cx="1116300" cy="1116300"/>
            </a:xfrm>
            <a:prstGeom prst="pie">
              <a:avLst>
                <a:gd name="adj1" fmla="val 10792838"/>
                <a:gd name="adj2" fmla="val 16200000"/>
              </a:avLst>
            </a:prstGeom>
            <a:solidFill>
              <a:schemeClr val="dk2">
                <a:alpha val="1254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sp>
        <p:nvSpPr>
          <p:cNvPr id="143" name="Google Shape;143;g143c8defb08_0_1163"/>
          <p:cNvSpPr txBox="1">
            <a:spLocks noGrp="1"/>
          </p:cNvSpPr>
          <p:nvPr>
            <p:ph type="body" idx="1"/>
          </p:nvPr>
        </p:nvSpPr>
        <p:spPr>
          <a:xfrm>
            <a:off x="1738400" y="5518633"/>
            <a:ext cx="7790700" cy="713100"/>
          </a:xfrm>
          <a:prstGeom prst="rect">
            <a:avLst/>
          </a:prstGeom>
        </p:spPr>
        <p:txBody>
          <a:bodyPr spcFirstLastPara="1" wrap="square" lIns="121900" tIns="121900" rIns="121900" bIns="121900" anchor="t" anchorCtr="0">
            <a:normAutofit/>
          </a:bodyPr>
          <a:lstStyle>
            <a:lvl1pPr marL="457200" lvl="0" indent="-228600">
              <a:lnSpc>
                <a:spcPct val="100000"/>
              </a:lnSpc>
              <a:spcBef>
                <a:spcPts val="0"/>
              </a:spcBef>
              <a:spcAft>
                <a:spcPts val="0"/>
              </a:spcAft>
              <a:buSzPts val="1700"/>
              <a:buNone/>
              <a:defRPr/>
            </a:lvl1pPr>
          </a:lstStyle>
          <a:p>
            <a:endParaRPr/>
          </a:p>
        </p:txBody>
      </p:sp>
      <p:sp>
        <p:nvSpPr>
          <p:cNvPr id="144" name="Google Shape;144;g143c8defb08_0_1163"/>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145"/>
        <p:cNvGrpSpPr/>
        <p:nvPr/>
      </p:nvGrpSpPr>
      <p:grpSpPr>
        <a:xfrm>
          <a:off x="0" y="0"/>
          <a:ext cx="0" cy="0"/>
          <a:chOff x="0" y="0"/>
          <a:chExt cx="0" cy="0"/>
        </a:xfrm>
      </p:grpSpPr>
      <p:grpSp>
        <p:nvGrpSpPr>
          <p:cNvPr id="146" name="Google Shape;146;g143c8defb08_0_1169"/>
          <p:cNvGrpSpPr/>
          <p:nvPr/>
        </p:nvGrpSpPr>
        <p:grpSpPr>
          <a:xfrm>
            <a:off x="69" y="5465463"/>
            <a:ext cx="12191743" cy="1392365"/>
            <a:chOff x="52" y="4099200"/>
            <a:chExt cx="9144036" cy="1044300"/>
          </a:xfrm>
        </p:grpSpPr>
        <p:grpSp>
          <p:nvGrpSpPr>
            <p:cNvPr id="147" name="Google Shape;147;g143c8defb08_0_1169"/>
            <p:cNvGrpSpPr/>
            <p:nvPr/>
          </p:nvGrpSpPr>
          <p:grpSpPr>
            <a:xfrm>
              <a:off x="52" y="4309200"/>
              <a:ext cx="231622" cy="834300"/>
              <a:chOff x="2688737" y="4301380"/>
              <a:chExt cx="231900" cy="834300"/>
            </a:xfrm>
          </p:grpSpPr>
          <p:sp>
            <p:nvSpPr>
              <p:cNvPr id="148" name="Google Shape;148;g143c8defb08_0_1169"/>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49" name="Google Shape;149;g143c8defb08_0_1169"/>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0" name="Google Shape;150;g143c8defb08_0_1169"/>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1" name="Google Shape;151;g143c8defb08_0_1169"/>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52" name="Google Shape;152;g143c8defb08_0_1169"/>
            <p:cNvGrpSpPr/>
            <p:nvPr/>
          </p:nvGrpSpPr>
          <p:grpSpPr>
            <a:xfrm>
              <a:off x="371406" y="4099200"/>
              <a:ext cx="231622" cy="1044300"/>
              <a:chOff x="2688737" y="4091380"/>
              <a:chExt cx="231900" cy="1044300"/>
            </a:xfrm>
          </p:grpSpPr>
          <p:sp>
            <p:nvSpPr>
              <p:cNvPr id="153" name="Google Shape;153;g143c8defb08_0_1169"/>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4" name="Google Shape;154;g143c8defb08_0_1169"/>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5" name="Google Shape;155;g143c8defb08_0_1169"/>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6" name="Google Shape;156;g143c8defb08_0_1169"/>
              <p:cNvSpPr/>
              <p:nvPr/>
            </p:nvSpPr>
            <p:spPr>
              <a:xfrm flipH="1">
                <a:off x="2688737" y="4091380"/>
                <a:ext cx="2319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57" name="Google Shape;157;g143c8defb08_0_1169"/>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58" name="Google Shape;158;g143c8defb08_0_1169"/>
            <p:cNvGrpSpPr/>
            <p:nvPr/>
          </p:nvGrpSpPr>
          <p:grpSpPr>
            <a:xfrm>
              <a:off x="742761" y="4309200"/>
              <a:ext cx="231622" cy="834300"/>
              <a:chOff x="2688737" y="4301380"/>
              <a:chExt cx="231900" cy="834300"/>
            </a:xfrm>
          </p:grpSpPr>
          <p:sp>
            <p:nvSpPr>
              <p:cNvPr id="159" name="Google Shape;159;g143c8defb08_0_1169"/>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0" name="Google Shape;160;g143c8defb08_0_1169"/>
              <p:cNvSpPr/>
              <p:nvPr/>
            </p:nvSpPr>
            <p:spPr>
              <a:xfrm flipH="1">
                <a:off x="2688737" y="4301380"/>
                <a:ext cx="2319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1" name="Google Shape;161;g143c8defb08_0_1169"/>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2" name="Google Shape;162;g143c8defb08_0_1169"/>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63" name="Google Shape;163;g143c8defb08_0_1169"/>
            <p:cNvGrpSpPr/>
            <p:nvPr/>
          </p:nvGrpSpPr>
          <p:grpSpPr>
            <a:xfrm>
              <a:off x="1114115" y="4518900"/>
              <a:ext cx="231622" cy="624600"/>
              <a:chOff x="2688737" y="4511080"/>
              <a:chExt cx="231900" cy="624600"/>
            </a:xfrm>
          </p:grpSpPr>
          <p:sp>
            <p:nvSpPr>
              <p:cNvPr id="164" name="Google Shape;164;g143c8defb08_0_1169"/>
              <p:cNvSpPr/>
              <p:nvPr/>
            </p:nvSpPr>
            <p:spPr>
              <a:xfrm flipH="1">
                <a:off x="2688737" y="4720780"/>
                <a:ext cx="2319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5" name="Google Shape;165;g143c8defb08_0_1169"/>
              <p:cNvSpPr/>
              <p:nvPr/>
            </p:nvSpPr>
            <p:spPr>
              <a:xfrm flipH="1">
                <a:off x="2688737" y="4511080"/>
                <a:ext cx="2319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6" name="Google Shape;166;g143c8defb08_0_1169"/>
              <p:cNvSpPr/>
              <p:nvPr/>
            </p:nvSpPr>
            <p:spPr>
              <a:xfrm flipH="1">
                <a:off x="2688737" y="4930480"/>
                <a:ext cx="2319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67" name="Google Shape;167;g143c8defb08_0_1169"/>
            <p:cNvGrpSpPr/>
            <p:nvPr/>
          </p:nvGrpSpPr>
          <p:grpSpPr>
            <a:xfrm>
              <a:off x="1856753" y="4099200"/>
              <a:ext cx="231600" cy="1044300"/>
              <a:chOff x="1856753" y="4099200"/>
              <a:chExt cx="231600" cy="1044300"/>
            </a:xfrm>
          </p:grpSpPr>
          <p:sp>
            <p:nvSpPr>
              <p:cNvPr id="168" name="Google Shape;168;g143c8defb08_0_1169"/>
              <p:cNvSpPr/>
              <p:nvPr/>
            </p:nvSpPr>
            <p:spPr>
              <a:xfrm flipH="1">
                <a:off x="185675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69" name="Google Shape;169;g143c8defb08_0_1169"/>
              <p:cNvSpPr/>
              <p:nvPr/>
            </p:nvSpPr>
            <p:spPr>
              <a:xfrm flipH="1">
                <a:off x="185675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0" name="Google Shape;170;g143c8defb08_0_1169"/>
              <p:cNvSpPr/>
              <p:nvPr/>
            </p:nvSpPr>
            <p:spPr>
              <a:xfrm flipH="1">
                <a:off x="185675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1" name="Google Shape;171;g143c8defb08_0_1169"/>
              <p:cNvSpPr/>
              <p:nvPr/>
            </p:nvSpPr>
            <p:spPr>
              <a:xfrm flipH="1">
                <a:off x="1856753"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2" name="Google Shape;172;g143c8defb08_0_1169"/>
              <p:cNvSpPr/>
              <p:nvPr/>
            </p:nvSpPr>
            <p:spPr>
              <a:xfrm flipH="1">
                <a:off x="185675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3" name="Google Shape;173;g143c8defb08_0_1169"/>
            <p:cNvGrpSpPr/>
            <p:nvPr/>
          </p:nvGrpSpPr>
          <p:grpSpPr>
            <a:xfrm>
              <a:off x="2228107" y="4309200"/>
              <a:ext cx="231600" cy="834300"/>
              <a:chOff x="2228107" y="4309200"/>
              <a:chExt cx="231600" cy="834300"/>
            </a:xfrm>
          </p:grpSpPr>
          <p:sp>
            <p:nvSpPr>
              <p:cNvPr id="174" name="Google Shape;174;g143c8defb08_0_1169"/>
              <p:cNvSpPr/>
              <p:nvPr/>
            </p:nvSpPr>
            <p:spPr>
              <a:xfrm flipH="1">
                <a:off x="222810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5" name="Google Shape;175;g143c8defb08_0_1169"/>
              <p:cNvSpPr/>
              <p:nvPr/>
            </p:nvSpPr>
            <p:spPr>
              <a:xfrm flipH="1">
                <a:off x="2228107"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6" name="Google Shape;176;g143c8defb08_0_1169"/>
              <p:cNvSpPr/>
              <p:nvPr/>
            </p:nvSpPr>
            <p:spPr>
              <a:xfrm flipH="1">
                <a:off x="222810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77" name="Google Shape;177;g143c8defb08_0_1169"/>
              <p:cNvSpPr/>
              <p:nvPr/>
            </p:nvSpPr>
            <p:spPr>
              <a:xfrm flipH="1">
                <a:off x="222810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78" name="Google Shape;178;g143c8defb08_0_1169"/>
            <p:cNvGrpSpPr/>
            <p:nvPr/>
          </p:nvGrpSpPr>
          <p:grpSpPr>
            <a:xfrm>
              <a:off x="2599462" y="4518900"/>
              <a:ext cx="231600" cy="624600"/>
              <a:chOff x="2599462" y="4518900"/>
              <a:chExt cx="231600" cy="624600"/>
            </a:xfrm>
          </p:grpSpPr>
          <p:sp>
            <p:nvSpPr>
              <p:cNvPr id="179" name="Google Shape;179;g143c8defb08_0_1169"/>
              <p:cNvSpPr/>
              <p:nvPr/>
            </p:nvSpPr>
            <p:spPr>
              <a:xfrm flipH="1">
                <a:off x="259946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0" name="Google Shape;180;g143c8defb08_0_1169"/>
              <p:cNvSpPr/>
              <p:nvPr/>
            </p:nvSpPr>
            <p:spPr>
              <a:xfrm flipH="1">
                <a:off x="259946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1" name="Google Shape;181;g143c8defb08_0_1169"/>
              <p:cNvSpPr/>
              <p:nvPr/>
            </p:nvSpPr>
            <p:spPr>
              <a:xfrm flipH="1">
                <a:off x="259946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2" name="Google Shape;182;g143c8defb08_0_1169"/>
            <p:cNvGrpSpPr/>
            <p:nvPr/>
          </p:nvGrpSpPr>
          <p:grpSpPr>
            <a:xfrm>
              <a:off x="3342171" y="4099200"/>
              <a:ext cx="231600" cy="1044300"/>
              <a:chOff x="3342171" y="4099200"/>
              <a:chExt cx="231600" cy="1044300"/>
            </a:xfrm>
          </p:grpSpPr>
          <p:sp>
            <p:nvSpPr>
              <p:cNvPr id="183" name="Google Shape;183;g143c8defb08_0_1169"/>
              <p:cNvSpPr/>
              <p:nvPr/>
            </p:nvSpPr>
            <p:spPr>
              <a:xfrm flipH="1">
                <a:off x="334217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4" name="Google Shape;184;g143c8defb08_0_1169"/>
              <p:cNvSpPr/>
              <p:nvPr/>
            </p:nvSpPr>
            <p:spPr>
              <a:xfrm flipH="1">
                <a:off x="334217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5" name="Google Shape;185;g143c8defb08_0_1169"/>
              <p:cNvSpPr/>
              <p:nvPr/>
            </p:nvSpPr>
            <p:spPr>
              <a:xfrm flipH="1">
                <a:off x="334217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6" name="Google Shape;186;g143c8defb08_0_1169"/>
              <p:cNvSpPr/>
              <p:nvPr/>
            </p:nvSpPr>
            <p:spPr>
              <a:xfrm flipH="1">
                <a:off x="3342171"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87" name="Google Shape;187;g143c8defb08_0_1169"/>
              <p:cNvSpPr/>
              <p:nvPr/>
            </p:nvSpPr>
            <p:spPr>
              <a:xfrm flipH="1">
                <a:off x="334217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88" name="Google Shape;188;g143c8defb08_0_1169"/>
            <p:cNvGrpSpPr/>
            <p:nvPr/>
          </p:nvGrpSpPr>
          <p:grpSpPr>
            <a:xfrm>
              <a:off x="3713525" y="4309200"/>
              <a:ext cx="231600" cy="834300"/>
              <a:chOff x="3713525" y="4309200"/>
              <a:chExt cx="231600" cy="834300"/>
            </a:xfrm>
          </p:grpSpPr>
          <p:sp>
            <p:nvSpPr>
              <p:cNvPr id="189" name="Google Shape;189;g143c8defb08_0_1169"/>
              <p:cNvSpPr/>
              <p:nvPr/>
            </p:nvSpPr>
            <p:spPr>
              <a:xfrm flipH="1">
                <a:off x="371352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0" name="Google Shape;190;g143c8defb08_0_1169"/>
              <p:cNvSpPr/>
              <p:nvPr/>
            </p:nvSpPr>
            <p:spPr>
              <a:xfrm flipH="1">
                <a:off x="3713525"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1" name="Google Shape;191;g143c8defb08_0_1169"/>
              <p:cNvSpPr/>
              <p:nvPr/>
            </p:nvSpPr>
            <p:spPr>
              <a:xfrm flipH="1">
                <a:off x="371352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2" name="Google Shape;192;g143c8defb08_0_1169"/>
              <p:cNvSpPr/>
              <p:nvPr/>
            </p:nvSpPr>
            <p:spPr>
              <a:xfrm flipH="1">
                <a:off x="371352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3" name="Google Shape;193;g143c8defb08_0_1169"/>
            <p:cNvGrpSpPr/>
            <p:nvPr/>
          </p:nvGrpSpPr>
          <p:grpSpPr>
            <a:xfrm>
              <a:off x="1485398" y="4309200"/>
              <a:ext cx="231600" cy="834300"/>
              <a:chOff x="1485398" y="4309200"/>
              <a:chExt cx="231600" cy="834300"/>
            </a:xfrm>
          </p:grpSpPr>
          <p:sp>
            <p:nvSpPr>
              <p:cNvPr id="194" name="Google Shape;194;g143c8defb08_0_1169"/>
              <p:cNvSpPr/>
              <p:nvPr/>
            </p:nvSpPr>
            <p:spPr>
              <a:xfrm flipH="1">
                <a:off x="148539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5" name="Google Shape;195;g143c8defb08_0_1169"/>
              <p:cNvSpPr/>
              <p:nvPr/>
            </p:nvSpPr>
            <p:spPr>
              <a:xfrm flipH="1">
                <a:off x="148539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6" name="Google Shape;196;g143c8defb08_0_1169"/>
              <p:cNvSpPr/>
              <p:nvPr/>
            </p:nvSpPr>
            <p:spPr>
              <a:xfrm flipH="1">
                <a:off x="148539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97" name="Google Shape;197;g143c8defb08_0_1169"/>
              <p:cNvSpPr/>
              <p:nvPr/>
            </p:nvSpPr>
            <p:spPr>
              <a:xfrm flipH="1">
                <a:off x="148539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198" name="Google Shape;198;g143c8defb08_0_1169"/>
            <p:cNvGrpSpPr/>
            <p:nvPr/>
          </p:nvGrpSpPr>
          <p:grpSpPr>
            <a:xfrm>
              <a:off x="4084879" y="4518900"/>
              <a:ext cx="231600" cy="624600"/>
              <a:chOff x="4084879" y="4518900"/>
              <a:chExt cx="231600" cy="624600"/>
            </a:xfrm>
          </p:grpSpPr>
          <p:sp>
            <p:nvSpPr>
              <p:cNvPr id="199" name="Google Shape;199;g143c8defb08_0_1169"/>
              <p:cNvSpPr/>
              <p:nvPr/>
            </p:nvSpPr>
            <p:spPr>
              <a:xfrm flipH="1">
                <a:off x="40848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0" name="Google Shape;200;g143c8defb08_0_1169"/>
              <p:cNvSpPr/>
              <p:nvPr/>
            </p:nvSpPr>
            <p:spPr>
              <a:xfrm flipH="1">
                <a:off x="40848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1" name="Google Shape;201;g143c8defb08_0_1169"/>
              <p:cNvSpPr/>
              <p:nvPr/>
            </p:nvSpPr>
            <p:spPr>
              <a:xfrm flipH="1">
                <a:off x="40848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02" name="Google Shape;202;g143c8defb08_0_1169"/>
            <p:cNvGrpSpPr/>
            <p:nvPr/>
          </p:nvGrpSpPr>
          <p:grpSpPr>
            <a:xfrm>
              <a:off x="2970816" y="4309200"/>
              <a:ext cx="231600" cy="834300"/>
              <a:chOff x="2970816" y="4309200"/>
              <a:chExt cx="231600" cy="834300"/>
            </a:xfrm>
          </p:grpSpPr>
          <p:sp>
            <p:nvSpPr>
              <p:cNvPr id="203" name="Google Shape;203;g143c8defb08_0_1169"/>
              <p:cNvSpPr/>
              <p:nvPr/>
            </p:nvSpPr>
            <p:spPr>
              <a:xfrm flipH="1">
                <a:off x="297081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4" name="Google Shape;204;g143c8defb08_0_1169"/>
              <p:cNvSpPr/>
              <p:nvPr/>
            </p:nvSpPr>
            <p:spPr>
              <a:xfrm flipH="1">
                <a:off x="297081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5" name="Google Shape;205;g143c8defb08_0_1169"/>
              <p:cNvSpPr/>
              <p:nvPr/>
            </p:nvSpPr>
            <p:spPr>
              <a:xfrm flipH="1">
                <a:off x="297081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6" name="Google Shape;206;g143c8defb08_0_1169"/>
              <p:cNvSpPr/>
              <p:nvPr/>
            </p:nvSpPr>
            <p:spPr>
              <a:xfrm flipH="1">
                <a:off x="297081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07" name="Google Shape;207;g143c8defb08_0_1169"/>
            <p:cNvGrpSpPr/>
            <p:nvPr/>
          </p:nvGrpSpPr>
          <p:grpSpPr>
            <a:xfrm>
              <a:off x="4456234" y="4309200"/>
              <a:ext cx="231600" cy="834300"/>
              <a:chOff x="4456234" y="4309200"/>
              <a:chExt cx="231600" cy="834300"/>
            </a:xfrm>
          </p:grpSpPr>
          <p:sp>
            <p:nvSpPr>
              <p:cNvPr id="208" name="Google Shape;208;g143c8defb08_0_1169"/>
              <p:cNvSpPr/>
              <p:nvPr/>
            </p:nvSpPr>
            <p:spPr>
              <a:xfrm flipH="1">
                <a:off x="445623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09" name="Google Shape;209;g143c8defb08_0_1169"/>
              <p:cNvSpPr/>
              <p:nvPr/>
            </p:nvSpPr>
            <p:spPr>
              <a:xfrm flipH="1">
                <a:off x="445623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0" name="Google Shape;210;g143c8defb08_0_1169"/>
              <p:cNvSpPr/>
              <p:nvPr/>
            </p:nvSpPr>
            <p:spPr>
              <a:xfrm flipH="1">
                <a:off x="445623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1" name="Google Shape;211;g143c8defb08_0_1169"/>
              <p:cNvSpPr/>
              <p:nvPr/>
            </p:nvSpPr>
            <p:spPr>
              <a:xfrm flipH="1">
                <a:off x="445623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12" name="Google Shape;212;g143c8defb08_0_1169"/>
            <p:cNvGrpSpPr/>
            <p:nvPr/>
          </p:nvGrpSpPr>
          <p:grpSpPr>
            <a:xfrm>
              <a:off x="4827588" y="4099200"/>
              <a:ext cx="231600" cy="1044300"/>
              <a:chOff x="4827588" y="4099200"/>
              <a:chExt cx="231600" cy="1044300"/>
            </a:xfrm>
          </p:grpSpPr>
          <p:sp>
            <p:nvSpPr>
              <p:cNvPr id="213" name="Google Shape;213;g143c8defb08_0_1169"/>
              <p:cNvSpPr/>
              <p:nvPr/>
            </p:nvSpPr>
            <p:spPr>
              <a:xfrm flipH="1">
                <a:off x="48275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4" name="Google Shape;214;g143c8defb08_0_1169"/>
              <p:cNvSpPr/>
              <p:nvPr/>
            </p:nvSpPr>
            <p:spPr>
              <a:xfrm flipH="1">
                <a:off x="48275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5" name="Google Shape;215;g143c8defb08_0_1169"/>
              <p:cNvSpPr/>
              <p:nvPr/>
            </p:nvSpPr>
            <p:spPr>
              <a:xfrm flipH="1">
                <a:off x="48275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6" name="Google Shape;216;g143c8defb08_0_1169"/>
              <p:cNvSpPr/>
              <p:nvPr/>
            </p:nvSpPr>
            <p:spPr>
              <a:xfrm flipH="1">
                <a:off x="4827588"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7" name="Google Shape;217;g143c8defb08_0_1169"/>
              <p:cNvSpPr/>
              <p:nvPr/>
            </p:nvSpPr>
            <p:spPr>
              <a:xfrm flipH="1">
                <a:off x="48275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18" name="Google Shape;218;g143c8defb08_0_1169"/>
            <p:cNvGrpSpPr/>
            <p:nvPr/>
          </p:nvGrpSpPr>
          <p:grpSpPr>
            <a:xfrm>
              <a:off x="5198943" y="4309200"/>
              <a:ext cx="231600" cy="834300"/>
              <a:chOff x="5198943" y="4309200"/>
              <a:chExt cx="231600" cy="834300"/>
            </a:xfrm>
          </p:grpSpPr>
          <p:sp>
            <p:nvSpPr>
              <p:cNvPr id="219" name="Google Shape;219;g143c8defb08_0_1169"/>
              <p:cNvSpPr/>
              <p:nvPr/>
            </p:nvSpPr>
            <p:spPr>
              <a:xfrm flipH="1">
                <a:off x="519894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 name="Google Shape;220;g143c8defb08_0_1169"/>
              <p:cNvSpPr/>
              <p:nvPr/>
            </p:nvSpPr>
            <p:spPr>
              <a:xfrm flipH="1">
                <a:off x="5198943"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1" name="Google Shape;221;g143c8defb08_0_1169"/>
              <p:cNvSpPr/>
              <p:nvPr/>
            </p:nvSpPr>
            <p:spPr>
              <a:xfrm flipH="1">
                <a:off x="519894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2" name="Google Shape;222;g143c8defb08_0_1169"/>
              <p:cNvSpPr/>
              <p:nvPr/>
            </p:nvSpPr>
            <p:spPr>
              <a:xfrm flipH="1">
                <a:off x="519894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23" name="Google Shape;223;g143c8defb08_0_1169"/>
            <p:cNvGrpSpPr/>
            <p:nvPr/>
          </p:nvGrpSpPr>
          <p:grpSpPr>
            <a:xfrm>
              <a:off x="5570297" y="4518900"/>
              <a:ext cx="231600" cy="624600"/>
              <a:chOff x="5570297" y="4518900"/>
              <a:chExt cx="231600" cy="624600"/>
            </a:xfrm>
          </p:grpSpPr>
          <p:sp>
            <p:nvSpPr>
              <p:cNvPr id="224" name="Google Shape;224;g143c8defb08_0_1169"/>
              <p:cNvSpPr/>
              <p:nvPr/>
            </p:nvSpPr>
            <p:spPr>
              <a:xfrm flipH="1">
                <a:off x="5570297"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5" name="Google Shape;225;g143c8defb08_0_1169"/>
              <p:cNvSpPr/>
              <p:nvPr/>
            </p:nvSpPr>
            <p:spPr>
              <a:xfrm flipH="1">
                <a:off x="5570297"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6" name="Google Shape;226;g143c8defb08_0_1169"/>
              <p:cNvSpPr/>
              <p:nvPr/>
            </p:nvSpPr>
            <p:spPr>
              <a:xfrm flipH="1">
                <a:off x="5570297"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27" name="Google Shape;227;g143c8defb08_0_1169"/>
            <p:cNvGrpSpPr/>
            <p:nvPr/>
          </p:nvGrpSpPr>
          <p:grpSpPr>
            <a:xfrm>
              <a:off x="5941652" y="4309200"/>
              <a:ext cx="231600" cy="834300"/>
              <a:chOff x="5941652" y="4309200"/>
              <a:chExt cx="231600" cy="834300"/>
            </a:xfrm>
          </p:grpSpPr>
          <p:sp>
            <p:nvSpPr>
              <p:cNvPr id="228" name="Google Shape;228;g143c8defb08_0_1169"/>
              <p:cNvSpPr/>
              <p:nvPr/>
            </p:nvSpPr>
            <p:spPr>
              <a:xfrm flipH="1">
                <a:off x="5941652"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9" name="Google Shape;229;g143c8defb08_0_1169"/>
              <p:cNvSpPr/>
              <p:nvPr/>
            </p:nvSpPr>
            <p:spPr>
              <a:xfrm flipH="1">
                <a:off x="5941652"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0" name="Google Shape;230;g143c8defb08_0_1169"/>
              <p:cNvSpPr/>
              <p:nvPr/>
            </p:nvSpPr>
            <p:spPr>
              <a:xfrm flipH="1">
                <a:off x="5941652"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1" name="Google Shape;231;g143c8defb08_0_1169"/>
              <p:cNvSpPr/>
              <p:nvPr/>
            </p:nvSpPr>
            <p:spPr>
              <a:xfrm flipH="1">
                <a:off x="5941652"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32" name="Google Shape;232;g143c8defb08_0_1169"/>
            <p:cNvGrpSpPr/>
            <p:nvPr/>
          </p:nvGrpSpPr>
          <p:grpSpPr>
            <a:xfrm>
              <a:off x="6313006" y="4099200"/>
              <a:ext cx="231600" cy="1044300"/>
              <a:chOff x="6313006" y="4099200"/>
              <a:chExt cx="231600" cy="1044300"/>
            </a:xfrm>
          </p:grpSpPr>
          <p:sp>
            <p:nvSpPr>
              <p:cNvPr id="233" name="Google Shape;233;g143c8defb08_0_1169"/>
              <p:cNvSpPr/>
              <p:nvPr/>
            </p:nvSpPr>
            <p:spPr>
              <a:xfrm flipH="1">
                <a:off x="6313006"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4" name="Google Shape;234;g143c8defb08_0_1169"/>
              <p:cNvSpPr/>
              <p:nvPr/>
            </p:nvSpPr>
            <p:spPr>
              <a:xfrm flipH="1">
                <a:off x="6313006"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5" name="Google Shape;235;g143c8defb08_0_1169"/>
              <p:cNvSpPr/>
              <p:nvPr/>
            </p:nvSpPr>
            <p:spPr>
              <a:xfrm flipH="1">
                <a:off x="6313006"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6" name="Google Shape;236;g143c8defb08_0_1169"/>
              <p:cNvSpPr/>
              <p:nvPr/>
            </p:nvSpPr>
            <p:spPr>
              <a:xfrm flipH="1">
                <a:off x="6313006"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7" name="Google Shape;237;g143c8defb08_0_1169"/>
              <p:cNvSpPr/>
              <p:nvPr/>
            </p:nvSpPr>
            <p:spPr>
              <a:xfrm flipH="1">
                <a:off x="6313006"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38" name="Google Shape;238;g143c8defb08_0_1169"/>
            <p:cNvGrpSpPr/>
            <p:nvPr/>
          </p:nvGrpSpPr>
          <p:grpSpPr>
            <a:xfrm>
              <a:off x="6684361" y="4309200"/>
              <a:ext cx="231600" cy="834300"/>
              <a:chOff x="6684361" y="4309200"/>
              <a:chExt cx="231600" cy="834300"/>
            </a:xfrm>
          </p:grpSpPr>
          <p:sp>
            <p:nvSpPr>
              <p:cNvPr id="239" name="Google Shape;239;g143c8defb08_0_1169"/>
              <p:cNvSpPr/>
              <p:nvPr/>
            </p:nvSpPr>
            <p:spPr>
              <a:xfrm flipH="1">
                <a:off x="6684361"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0" name="Google Shape;240;g143c8defb08_0_1169"/>
              <p:cNvSpPr/>
              <p:nvPr/>
            </p:nvSpPr>
            <p:spPr>
              <a:xfrm flipH="1">
                <a:off x="6684361"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1" name="Google Shape;241;g143c8defb08_0_1169"/>
              <p:cNvSpPr/>
              <p:nvPr/>
            </p:nvSpPr>
            <p:spPr>
              <a:xfrm flipH="1">
                <a:off x="6684361"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2" name="Google Shape;242;g143c8defb08_0_1169"/>
              <p:cNvSpPr/>
              <p:nvPr/>
            </p:nvSpPr>
            <p:spPr>
              <a:xfrm flipH="1">
                <a:off x="6684361"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43" name="Google Shape;243;g143c8defb08_0_1169"/>
            <p:cNvGrpSpPr/>
            <p:nvPr/>
          </p:nvGrpSpPr>
          <p:grpSpPr>
            <a:xfrm>
              <a:off x="7055715" y="4518900"/>
              <a:ext cx="231600" cy="624600"/>
              <a:chOff x="7055715" y="4518900"/>
              <a:chExt cx="231600" cy="624600"/>
            </a:xfrm>
          </p:grpSpPr>
          <p:sp>
            <p:nvSpPr>
              <p:cNvPr id="244" name="Google Shape;244;g143c8defb08_0_1169"/>
              <p:cNvSpPr/>
              <p:nvPr/>
            </p:nvSpPr>
            <p:spPr>
              <a:xfrm flipH="1">
                <a:off x="7055715"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5" name="Google Shape;245;g143c8defb08_0_1169"/>
              <p:cNvSpPr/>
              <p:nvPr/>
            </p:nvSpPr>
            <p:spPr>
              <a:xfrm flipH="1">
                <a:off x="7055715"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6" name="Google Shape;246;g143c8defb08_0_1169"/>
              <p:cNvSpPr/>
              <p:nvPr/>
            </p:nvSpPr>
            <p:spPr>
              <a:xfrm flipH="1">
                <a:off x="7055715"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47" name="Google Shape;247;g143c8defb08_0_1169"/>
            <p:cNvGrpSpPr/>
            <p:nvPr/>
          </p:nvGrpSpPr>
          <p:grpSpPr>
            <a:xfrm>
              <a:off x="7798424" y="4099200"/>
              <a:ext cx="231600" cy="1044300"/>
              <a:chOff x="7798424" y="4099200"/>
              <a:chExt cx="231600" cy="1044300"/>
            </a:xfrm>
          </p:grpSpPr>
          <p:sp>
            <p:nvSpPr>
              <p:cNvPr id="248" name="Google Shape;248;g143c8defb08_0_1169"/>
              <p:cNvSpPr/>
              <p:nvPr/>
            </p:nvSpPr>
            <p:spPr>
              <a:xfrm flipH="1">
                <a:off x="7798424"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49" name="Google Shape;249;g143c8defb08_0_1169"/>
              <p:cNvSpPr/>
              <p:nvPr/>
            </p:nvSpPr>
            <p:spPr>
              <a:xfrm flipH="1">
                <a:off x="7798424"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0" name="Google Shape;250;g143c8defb08_0_1169"/>
              <p:cNvSpPr/>
              <p:nvPr/>
            </p:nvSpPr>
            <p:spPr>
              <a:xfrm flipH="1">
                <a:off x="7798424"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1" name="Google Shape;251;g143c8defb08_0_1169"/>
              <p:cNvSpPr/>
              <p:nvPr/>
            </p:nvSpPr>
            <p:spPr>
              <a:xfrm flipH="1">
                <a:off x="7798424" y="4099200"/>
                <a:ext cx="231600" cy="104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2" name="Google Shape;252;g143c8defb08_0_1169"/>
              <p:cNvSpPr/>
              <p:nvPr/>
            </p:nvSpPr>
            <p:spPr>
              <a:xfrm flipH="1">
                <a:off x="7798424"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53" name="Google Shape;253;g143c8defb08_0_1169"/>
            <p:cNvGrpSpPr/>
            <p:nvPr/>
          </p:nvGrpSpPr>
          <p:grpSpPr>
            <a:xfrm>
              <a:off x="8169779" y="4309200"/>
              <a:ext cx="231600" cy="834300"/>
              <a:chOff x="8169779" y="4309200"/>
              <a:chExt cx="231600" cy="834300"/>
            </a:xfrm>
          </p:grpSpPr>
          <p:sp>
            <p:nvSpPr>
              <p:cNvPr id="254" name="Google Shape;254;g143c8defb08_0_1169"/>
              <p:cNvSpPr/>
              <p:nvPr/>
            </p:nvSpPr>
            <p:spPr>
              <a:xfrm flipH="1">
                <a:off x="8169779"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5" name="Google Shape;255;g143c8defb08_0_1169"/>
              <p:cNvSpPr/>
              <p:nvPr/>
            </p:nvSpPr>
            <p:spPr>
              <a:xfrm flipH="1">
                <a:off x="8169779"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6" name="Google Shape;256;g143c8defb08_0_1169"/>
              <p:cNvSpPr/>
              <p:nvPr/>
            </p:nvSpPr>
            <p:spPr>
              <a:xfrm flipH="1">
                <a:off x="8169779"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57" name="Google Shape;257;g143c8defb08_0_1169"/>
              <p:cNvSpPr/>
              <p:nvPr/>
            </p:nvSpPr>
            <p:spPr>
              <a:xfrm flipH="1">
                <a:off x="8169779"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58" name="Google Shape;258;g143c8defb08_0_1169"/>
            <p:cNvGrpSpPr/>
            <p:nvPr/>
          </p:nvGrpSpPr>
          <p:grpSpPr>
            <a:xfrm>
              <a:off x="7427070" y="4309200"/>
              <a:ext cx="231600" cy="834300"/>
              <a:chOff x="7427070" y="4309200"/>
              <a:chExt cx="231600" cy="834300"/>
            </a:xfrm>
          </p:grpSpPr>
          <p:sp>
            <p:nvSpPr>
              <p:cNvPr id="259" name="Google Shape;259;g143c8defb08_0_1169"/>
              <p:cNvSpPr/>
              <p:nvPr/>
            </p:nvSpPr>
            <p:spPr>
              <a:xfrm flipH="1">
                <a:off x="7427070"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0" name="Google Shape;260;g143c8defb08_0_1169"/>
              <p:cNvSpPr/>
              <p:nvPr/>
            </p:nvSpPr>
            <p:spPr>
              <a:xfrm flipH="1">
                <a:off x="7427070"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1" name="Google Shape;261;g143c8defb08_0_1169"/>
              <p:cNvSpPr/>
              <p:nvPr/>
            </p:nvSpPr>
            <p:spPr>
              <a:xfrm flipH="1">
                <a:off x="7427070"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2" name="Google Shape;262;g143c8defb08_0_1169"/>
              <p:cNvSpPr/>
              <p:nvPr/>
            </p:nvSpPr>
            <p:spPr>
              <a:xfrm flipH="1">
                <a:off x="7427070"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63" name="Google Shape;263;g143c8defb08_0_1169"/>
            <p:cNvGrpSpPr/>
            <p:nvPr/>
          </p:nvGrpSpPr>
          <p:grpSpPr>
            <a:xfrm>
              <a:off x="8541133" y="4518900"/>
              <a:ext cx="231600" cy="624600"/>
              <a:chOff x="8541133" y="4518900"/>
              <a:chExt cx="231600" cy="624600"/>
            </a:xfrm>
          </p:grpSpPr>
          <p:sp>
            <p:nvSpPr>
              <p:cNvPr id="264" name="Google Shape;264;g143c8defb08_0_1169"/>
              <p:cNvSpPr/>
              <p:nvPr/>
            </p:nvSpPr>
            <p:spPr>
              <a:xfrm flipH="1">
                <a:off x="8541133"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5" name="Google Shape;265;g143c8defb08_0_1169"/>
              <p:cNvSpPr/>
              <p:nvPr/>
            </p:nvSpPr>
            <p:spPr>
              <a:xfrm flipH="1">
                <a:off x="8541133"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6" name="Google Shape;266;g143c8defb08_0_1169"/>
              <p:cNvSpPr/>
              <p:nvPr/>
            </p:nvSpPr>
            <p:spPr>
              <a:xfrm flipH="1">
                <a:off x="8541133"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nvGrpSpPr>
            <p:cNvPr id="267" name="Google Shape;267;g143c8defb08_0_1169"/>
            <p:cNvGrpSpPr/>
            <p:nvPr/>
          </p:nvGrpSpPr>
          <p:grpSpPr>
            <a:xfrm>
              <a:off x="8912488" y="4309200"/>
              <a:ext cx="231600" cy="834300"/>
              <a:chOff x="8912488" y="4309200"/>
              <a:chExt cx="231600" cy="834300"/>
            </a:xfrm>
          </p:grpSpPr>
          <p:sp>
            <p:nvSpPr>
              <p:cNvPr id="268" name="Google Shape;268;g143c8defb08_0_1169"/>
              <p:cNvSpPr/>
              <p:nvPr/>
            </p:nvSpPr>
            <p:spPr>
              <a:xfrm flipH="1">
                <a:off x="8912488" y="4728600"/>
                <a:ext cx="231600" cy="4149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69" name="Google Shape;269;g143c8defb08_0_1169"/>
              <p:cNvSpPr/>
              <p:nvPr/>
            </p:nvSpPr>
            <p:spPr>
              <a:xfrm flipH="1">
                <a:off x="8912488" y="4309200"/>
                <a:ext cx="231600" cy="8343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0" name="Google Shape;270;g143c8defb08_0_1169"/>
              <p:cNvSpPr/>
              <p:nvPr/>
            </p:nvSpPr>
            <p:spPr>
              <a:xfrm flipH="1">
                <a:off x="8912488" y="4518900"/>
                <a:ext cx="231600" cy="6246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1" name="Google Shape;271;g143c8defb08_0_1169"/>
              <p:cNvSpPr/>
              <p:nvPr/>
            </p:nvSpPr>
            <p:spPr>
              <a:xfrm flipH="1">
                <a:off x="8912488" y="4938300"/>
                <a:ext cx="231600" cy="205200"/>
              </a:xfrm>
              <a:prstGeom prst="round2SameRect">
                <a:avLst>
                  <a:gd name="adj1" fmla="val 50000"/>
                  <a:gd name="adj2" fmla="val 0"/>
                </a:avLst>
              </a:prstGeom>
              <a:solidFill>
                <a:schemeClr val="lt1">
                  <a:alpha val="902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grpSp>
      </p:grpSp>
      <p:sp>
        <p:nvSpPr>
          <p:cNvPr id="272" name="Google Shape;272;g143c8defb08_0_1169"/>
          <p:cNvSpPr txBox="1">
            <a:spLocks noGrp="1"/>
          </p:cNvSpPr>
          <p:nvPr>
            <p:ph type="title" hasCustomPrompt="1"/>
          </p:nvPr>
        </p:nvSpPr>
        <p:spPr>
          <a:xfrm>
            <a:off x="1851500" y="1030300"/>
            <a:ext cx="8489100" cy="24843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lt1"/>
              </a:buClr>
              <a:buSzPts val="10700"/>
              <a:buNone/>
              <a:defRPr sz="10700">
                <a:solidFill>
                  <a:schemeClr val="lt1"/>
                </a:solidFill>
              </a:defRPr>
            </a:lvl1pPr>
            <a:lvl2pPr lvl="1" algn="ctr">
              <a:spcBef>
                <a:spcPts val="0"/>
              </a:spcBef>
              <a:spcAft>
                <a:spcPts val="0"/>
              </a:spcAft>
              <a:buClr>
                <a:schemeClr val="lt1"/>
              </a:buClr>
              <a:buSzPts val="10700"/>
              <a:buNone/>
              <a:defRPr sz="10700">
                <a:solidFill>
                  <a:schemeClr val="lt1"/>
                </a:solidFill>
              </a:defRPr>
            </a:lvl2pPr>
            <a:lvl3pPr lvl="2" algn="ctr">
              <a:spcBef>
                <a:spcPts val="0"/>
              </a:spcBef>
              <a:spcAft>
                <a:spcPts val="0"/>
              </a:spcAft>
              <a:buClr>
                <a:schemeClr val="lt1"/>
              </a:buClr>
              <a:buSzPts val="10700"/>
              <a:buNone/>
              <a:defRPr sz="10700">
                <a:solidFill>
                  <a:schemeClr val="lt1"/>
                </a:solidFill>
              </a:defRPr>
            </a:lvl3pPr>
            <a:lvl4pPr lvl="3" algn="ctr">
              <a:spcBef>
                <a:spcPts val="0"/>
              </a:spcBef>
              <a:spcAft>
                <a:spcPts val="0"/>
              </a:spcAft>
              <a:buClr>
                <a:schemeClr val="lt1"/>
              </a:buClr>
              <a:buSzPts val="10700"/>
              <a:buNone/>
              <a:defRPr sz="10700">
                <a:solidFill>
                  <a:schemeClr val="lt1"/>
                </a:solidFill>
              </a:defRPr>
            </a:lvl4pPr>
            <a:lvl5pPr lvl="4" algn="ctr">
              <a:spcBef>
                <a:spcPts val="0"/>
              </a:spcBef>
              <a:spcAft>
                <a:spcPts val="0"/>
              </a:spcAft>
              <a:buClr>
                <a:schemeClr val="lt1"/>
              </a:buClr>
              <a:buSzPts val="10700"/>
              <a:buNone/>
              <a:defRPr sz="10700">
                <a:solidFill>
                  <a:schemeClr val="lt1"/>
                </a:solidFill>
              </a:defRPr>
            </a:lvl5pPr>
            <a:lvl6pPr lvl="5" algn="ctr">
              <a:spcBef>
                <a:spcPts val="0"/>
              </a:spcBef>
              <a:spcAft>
                <a:spcPts val="0"/>
              </a:spcAft>
              <a:buClr>
                <a:schemeClr val="lt1"/>
              </a:buClr>
              <a:buSzPts val="10700"/>
              <a:buNone/>
              <a:defRPr sz="10700">
                <a:solidFill>
                  <a:schemeClr val="lt1"/>
                </a:solidFill>
              </a:defRPr>
            </a:lvl6pPr>
            <a:lvl7pPr lvl="6" algn="ctr">
              <a:spcBef>
                <a:spcPts val="0"/>
              </a:spcBef>
              <a:spcAft>
                <a:spcPts val="0"/>
              </a:spcAft>
              <a:buClr>
                <a:schemeClr val="lt1"/>
              </a:buClr>
              <a:buSzPts val="10700"/>
              <a:buNone/>
              <a:defRPr sz="10700">
                <a:solidFill>
                  <a:schemeClr val="lt1"/>
                </a:solidFill>
              </a:defRPr>
            </a:lvl7pPr>
            <a:lvl8pPr lvl="7" algn="ctr">
              <a:spcBef>
                <a:spcPts val="0"/>
              </a:spcBef>
              <a:spcAft>
                <a:spcPts val="0"/>
              </a:spcAft>
              <a:buClr>
                <a:schemeClr val="lt1"/>
              </a:buClr>
              <a:buSzPts val="10700"/>
              <a:buNone/>
              <a:defRPr sz="10700">
                <a:solidFill>
                  <a:schemeClr val="lt1"/>
                </a:solidFill>
              </a:defRPr>
            </a:lvl8pPr>
            <a:lvl9pPr lvl="8" algn="ctr">
              <a:spcBef>
                <a:spcPts val="0"/>
              </a:spcBef>
              <a:spcAft>
                <a:spcPts val="0"/>
              </a:spcAft>
              <a:buClr>
                <a:schemeClr val="lt1"/>
              </a:buClr>
              <a:buSzPts val="10700"/>
              <a:buNone/>
              <a:defRPr sz="10700">
                <a:solidFill>
                  <a:schemeClr val="lt1"/>
                </a:solidFill>
              </a:defRPr>
            </a:lvl9pPr>
          </a:lstStyle>
          <a:p>
            <a:r>
              <a:t>xx%</a:t>
            </a:r>
          </a:p>
        </p:txBody>
      </p:sp>
      <p:sp>
        <p:nvSpPr>
          <p:cNvPr id="273" name="Google Shape;273;g143c8defb08_0_1169"/>
          <p:cNvSpPr txBox="1">
            <a:spLocks noGrp="1"/>
          </p:cNvSpPr>
          <p:nvPr>
            <p:ph type="body" idx="1"/>
          </p:nvPr>
        </p:nvSpPr>
        <p:spPr>
          <a:xfrm>
            <a:off x="1851500" y="3616400"/>
            <a:ext cx="8489100" cy="1481700"/>
          </a:xfrm>
          <a:prstGeom prst="rect">
            <a:avLst/>
          </a:prstGeom>
        </p:spPr>
        <p:txBody>
          <a:bodyPr spcFirstLastPara="1" wrap="square" lIns="121900" tIns="121900" rIns="121900" bIns="121900" anchor="t" anchorCtr="0">
            <a:normAutofit/>
          </a:bodyPr>
          <a:lstStyle>
            <a:lvl1pPr marL="457200" lvl="0" indent="-336550" algn="ctr">
              <a:spcBef>
                <a:spcPts val="0"/>
              </a:spcBef>
              <a:spcAft>
                <a:spcPts val="0"/>
              </a:spcAft>
              <a:buClr>
                <a:schemeClr val="lt1"/>
              </a:buClr>
              <a:buSzPts val="1700"/>
              <a:buChar char="●"/>
              <a:defRPr>
                <a:solidFill>
                  <a:schemeClr val="lt1"/>
                </a:solidFill>
              </a:defRPr>
            </a:lvl1pPr>
            <a:lvl2pPr marL="914400" lvl="1" indent="-323850" algn="ctr">
              <a:spcBef>
                <a:spcPts val="0"/>
              </a:spcBef>
              <a:spcAft>
                <a:spcPts val="0"/>
              </a:spcAft>
              <a:buClr>
                <a:schemeClr val="lt1"/>
              </a:buClr>
              <a:buSzPts val="1500"/>
              <a:buChar char="○"/>
              <a:defRPr>
                <a:solidFill>
                  <a:schemeClr val="lt1"/>
                </a:solidFill>
              </a:defRPr>
            </a:lvl2pPr>
            <a:lvl3pPr marL="1371600" lvl="2" indent="-323850" algn="ctr">
              <a:spcBef>
                <a:spcPts val="0"/>
              </a:spcBef>
              <a:spcAft>
                <a:spcPts val="0"/>
              </a:spcAft>
              <a:buClr>
                <a:schemeClr val="lt1"/>
              </a:buClr>
              <a:buSzPts val="1500"/>
              <a:buChar char="■"/>
              <a:defRPr>
                <a:solidFill>
                  <a:schemeClr val="lt1"/>
                </a:solidFill>
              </a:defRPr>
            </a:lvl3pPr>
            <a:lvl4pPr marL="1828800" lvl="3" indent="-323850" algn="ctr">
              <a:spcBef>
                <a:spcPts val="0"/>
              </a:spcBef>
              <a:spcAft>
                <a:spcPts val="0"/>
              </a:spcAft>
              <a:buClr>
                <a:schemeClr val="lt1"/>
              </a:buClr>
              <a:buSzPts val="1500"/>
              <a:buChar char="●"/>
              <a:defRPr>
                <a:solidFill>
                  <a:schemeClr val="lt1"/>
                </a:solidFill>
              </a:defRPr>
            </a:lvl4pPr>
            <a:lvl5pPr marL="2286000" lvl="4" indent="-323850" algn="ctr">
              <a:spcBef>
                <a:spcPts val="0"/>
              </a:spcBef>
              <a:spcAft>
                <a:spcPts val="0"/>
              </a:spcAft>
              <a:buClr>
                <a:schemeClr val="lt1"/>
              </a:buClr>
              <a:buSzPts val="1500"/>
              <a:buChar char="○"/>
              <a:defRPr>
                <a:solidFill>
                  <a:schemeClr val="lt1"/>
                </a:solidFill>
              </a:defRPr>
            </a:lvl5pPr>
            <a:lvl6pPr marL="2743200" lvl="5" indent="-323850" algn="ctr">
              <a:spcBef>
                <a:spcPts val="0"/>
              </a:spcBef>
              <a:spcAft>
                <a:spcPts val="0"/>
              </a:spcAft>
              <a:buClr>
                <a:schemeClr val="lt1"/>
              </a:buClr>
              <a:buSzPts val="1500"/>
              <a:buChar char="■"/>
              <a:defRPr>
                <a:solidFill>
                  <a:schemeClr val="lt1"/>
                </a:solidFill>
              </a:defRPr>
            </a:lvl6pPr>
            <a:lvl7pPr marL="3200400" lvl="6" indent="-323850" algn="ctr">
              <a:spcBef>
                <a:spcPts val="0"/>
              </a:spcBef>
              <a:spcAft>
                <a:spcPts val="0"/>
              </a:spcAft>
              <a:buClr>
                <a:schemeClr val="lt1"/>
              </a:buClr>
              <a:buSzPts val="1500"/>
              <a:buChar char="●"/>
              <a:defRPr>
                <a:solidFill>
                  <a:schemeClr val="lt1"/>
                </a:solidFill>
              </a:defRPr>
            </a:lvl7pPr>
            <a:lvl8pPr marL="3657600" lvl="7" indent="-323850" algn="ctr">
              <a:spcBef>
                <a:spcPts val="0"/>
              </a:spcBef>
              <a:spcAft>
                <a:spcPts val="0"/>
              </a:spcAft>
              <a:buClr>
                <a:schemeClr val="lt1"/>
              </a:buClr>
              <a:buSzPts val="1500"/>
              <a:buChar char="○"/>
              <a:defRPr>
                <a:solidFill>
                  <a:schemeClr val="lt1"/>
                </a:solidFill>
              </a:defRPr>
            </a:lvl8pPr>
            <a:lvl9pPr marL="4114800" lvl="8" indent="-323850" algn="ctr">
              <a:spcBef>
                <a:spcPts val="0"/>
              </a:spcBef>
              <a:spcAft>
                <a:spcPts val="0"/>
              </a:spcAft>
              <a:buClr>
                <a:schemeClr val="lt1"/>
              </a:buClr>
              <a:buSzPts val="1500"/>
              <a:buChar char="■"/>
              <a:defRPr>
                <a:solidFill>
                  <a:schemeClr val="lt1"/>
                </a:solidFill>
              </a:defRPr>
            </a:lvl9pPr>
          </a:lstStyle>
          <a:p>
            <a:endParaRPr/>
          </a:p>
        </p:txBody>
      </p:sp>
      <p:sp>
        <p:nvSpPr>
          <p:cNvPr id="274" name="Google Shape;274;g143c8defb08_0_1169"/>
          <p:cNvSpPr txBox="1">
            <a:spLocks noGrp="1"/>
          </p:cNvSpPr>
          <p:nvPr>
            <p:ph type="sldNum" idx="12"/>
          </p:nvPr>
        </p:nvSpPr>
        <p:spPr>
          <a:xfrm>
            <a:off x="11268061" y="6315968"/>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mentum">
    <p:bg>
      <p:bgPr>
        <a:solidFill>
          <a:schemeClr val="lt1"/>
        </a:solidFill>
        <a:effectLst/>
      </p:bgPr>
    </p:bg>
    <p:spTree>
      <p:nvGrpSpPr>
        <p:cNvPr id="1" name="Shape 9"/>
        <p:cNvGrpSpPr/>
        <p:nvPr/>
      </p:nvGrpSpPr>
      <p:grpSpPr>
        <a:xfrm>
          <a:off x="0" y="0"/>
          <a:ext cx="0" cy="0"/>
          <a:chOff x="0" y="0"/>
          <a:chExt cx="0" cy="0"/>
        </a:xfrm>
      </p:grpSpPr>
      <p:sp>
        <p:nvSpPr>
          <p:cNvPr id="10" name="Google Shape;10;g143c8defb08_0_103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1pPr>
            <a:lvl2pPr lvl="1">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2pPr>
            <a:lvl3pPr lvl="2">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3pPr>
            <a:lvl4pPr lvl="3">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4pPr>
            <a:lvl5pPr lvl="4">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5pPr>
            <a:lvl6pPr lvl="5">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6pPr>
            <a:lvl7pPr lvl="6">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7pPr>
            <a:lvl8pPr lvl="7">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8pPr>
            <a:lvl9pPr lvl="8">
              <a:spcBef>
                <a:spcPts val="0"/>
              </a:spcBef>
              <a:spcAft>
                <a:spcPts val="0"/>
              </a:spcAft>
              <a:buClr>
                <a:schemeClr val="dk2"/>
              </a:buClr>
              <a:buSzPts val="3700"/>
              <a:buFont typeface="Maven Pro"/>
              <a:buNone/>
              <a:defRPr sz="3700" b="1">
                <a:solidFill>
                  <a:schemeClr val="dk2"/>
                </a:solidFill>
                <a:latin typeface="Maven Pro"/>
                <a:ea typeface="Maven Pro"/>
                <a:cs typeface="Maven Pro"/>
                <a:sym typeface="Maven Pro"/>
              </a:defRPr>
            </a:lvl9pPr>
          </a:lstStyle>
          <a:p>
            <a:endParaRPr/>
          </a:p>
        </p:txBody>
      </p:sp>
      <p:sp>
        <p:nvSpPr>
          <p:cNvPr id="11" name="Google Shape;11;g143c8defb08_0_103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36550">
              <a:lnSpc>
                <a:spcPct val="115000"/>
              </a:lnSpc>
              <a:spcBef>
                <a:spcPts val="0"/>
              </a:spcBef>
              <a:spcAft>
                <a:spcPts val="0"/>
              </a:spcAft>
              <a:buClr>
                <a:schemeClr val="dk2"/>
              </a:buClr>
              <a:buSzPts val="1700"/>
              <a:buFont typeface="Nunito"/>
              <a:buChar char="●"/>
              <a:defRPr sz="1700">
                <a:solidFill>
                  <a:schemeClr val="dk2"/>
                </a:solidFill>
                <a:latin typeface="Nunito"/>
                <a:ea typeface="Nunito"/>
                <a:cs typeface="Nunito"/>
                <a:sym typeface="Nunito"/>
              </a:defRPr>
            </a:lvl1pPr>
            <a:lvl2pPr marL="914400" lvl="1" indent="-32385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15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
        <p:nvSpPr>
          <p:cNvPr id="12" name="Google Shape;12;g143c8defb08_0_1033"/>
          <p:cNvSpPr txBox="1">
            <a:spLocks noGrp="1"/>
          </p:cNvSpPr>
          <p:nvPr>
            <p:ph type="sldNum" idx="12"/>
          </p:nvPr>
        </p:nvSpPr>
        <p:spPr>
          <a:xfrm>
            <a:off x="11268061" y="6315968"/>
            <a:ext cx="731700" cy="524700"/>
          </a:xfrm>
          <a:prstGeom prst="rect">
            <a:avLst/>
          </a:prstGeom>
          <a:noFill/>
          <a:ln>
            <a:noFill/>
          </a:ln>
        </p:spPr>
        <p:txBody>
          <a:bodyPr spcFirstLastPara="1" wrap="square" lIns="121900" tIns="121900" rIns="121900" bIns="121900" anchor="ctr" anchorCtr="0">
            <a:normAutofit/>
          </a:bodyPr>
          <a:lstStyle>
            <a:lvl1pPr lvl="0" algn="r">
              <a:buNone/>
              <a:defRPr sz="1200">
                <a:solidFill>
                  <a:schemeClr val="dk2"/>
                </a:solidFill>
                <a:latin typeface="Nunito"/>
                <a:ea typeface="Nunito"/>
                <a:cs typeface="Nunito"/>
                <a:sym typeface="Nunito"/>
              </a:defRPr>
            </a:lvl1pPr>
            <a:lvl2pPr lvl="1" algn="r">
              <a:buNone/>
              <a:defRPr sz="1200">
                <a:solidFill>
                  <a:schemeClr val="dk2"/>
                </a:solidFill>
                <a:latin typeface="Nunito"/>
                <a:ea typeface="Nunito"/>
                <a:cs typeface="Nunito"/>
                <a:sym typeface="Nunito"/>
              </a:defRPr>
            </a:lvl2pPr>
            <a:lvl3pPr lvl="2" algn="r">
              <a:buNone/>
              <a:defRPr sz="1200">
                <a:solidFill>
                  <a:schemeClr val="dk2"/>
                </a:solidFill>
                <a:latin typeface="Nunito"/>
                <a:ea typeface="Nunito"/>
                <a:cs typeface="Nunito"/>
                <a:sym typeface="Nunito"/>
              </a:defRPr>
            </a:lvl3pPr>
            <a:lvl4pPr lvl="3" algn="r">
              <a:buNone/>
              <a:defRPr sz="1200">
                <a:solidFill>
                  <a:schemeClr val="dk2"/>
                </a:solidFill>
                <a:latin typeface="Nunito"/>
                <a:ea typeface="Nunito"/>
                <a:cs typeface="Nunito"/>
                <a:sym typeface="Nunito"/>
              </a:defRPr>
            </a:lvl4pPr>
            <a:lvl5pPr lvl="4" algn="r">
              <a:buNone/>
              <a:defRPr sz="1200">
                <a:solidFill>
                  <a:schemeClr val="dk2"/>
                </a:solidFill>
                <a:latin typeface="Nunito"/>
                <a:ea typeface="Nunito"/>
                <a:cs typeface="Nunito"/>
                <a:sym typeface="Nunito"/>
              </a:defRPr>
            </a:lvl5pPr>
            <a:lvl6pPr lvl="5" algn="r">
              <a:buNone/>
              <a:defRPr sz="1200">
                <a:solidFill>
                  <a:schemeClr val="dk2"/>
                </a:solidFill>
                <a:latin typeface="Nunito"/>
                <a:ea typeface="Nunito"/>
                <a:cs typeface="Nunito"/>
                <a:sym typeface="Nunito"/>
              </a:defRPr>
            </a:lvl6pPr>
            <a:lvl7pPr lvl="6" algn="r">
              <a:buNone/>
              <a:defRPr sz="1200">
                <a:solidFill>
                  <a:schemeClr val="dk2"/>
                </a:solidFill>
                <a:latin typeface="Nunito"/>
                <a:ea typeface="Nunito"/>
                <a:cs typeface="Nunito"/>
                <a:sym typeface="Nunito"/>
              </a:defRPr>
            </a:lvl7pPr>
            <a:lvl8pPr lvl="7" algn="r">
              <a:buNone/>
              <a:defRPr sz="1200">
                <a:solidFill>
                  <a:schemeClr val="dk2"/>
                </a:solidFill>
                <a:latin typeface="Nunito"/>
                <a:ea typeface="Nunito"/>
                <a:cs typeface="Nunito"/>
                <a:sym typeface="Nunito"/>
              </a:defRPr>
            </a:lvl8pPr>
            <a:lvl9pPr lvl="8" algn="r">
              <a:buNone/>
              <a:defRPr sz="12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E9B92-F247-488F-A34B-74A6B1D384C3}" type="datetimeFigureOut">
              <a:rPr lang="en-SG" smtClean="0"/>
              <a:t>1/9/2022</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42398-226F-4861-8201-F13BCE87EFAE}" type="slidenum">
              <a:rPr lang="en-SG" smtClean="0"/>
              <a:t>‹#›</a:t>
            </a:fld>
            <a:endParaRPr lang="en-SG"/>
          </a:p>
        </p:txBody>
      </p:sp>
    </p:spTree>
    <p:extLst>
      <p:ext uri="{BB962C8B-B14F-4D97-AF65-F5344CB8AC3E}">
        <p14:creationId xmlns:p14="http://schemas.microsoft.com/office/powerpoint/2010/main" val="103264820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51147319"/>
      </p:ext>
    </p:extLst>
  </p:cSld>
  <p:clrMap bg1="lt1" tx1="dk1" bg2="dk2" tx2="lt2" accent1="accent1" accent2="accent2" accent3="accent3" accent4="accent4" accent5="accent5" accent6="accent6" hlink="hlink" folHlink="folHlink"/>
  <p:sldLayoutIdLst>
    <p:sldLayoutId id="21474836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svg"/><Relationship Id="rId7" Type="http://schemas.openxmlformats.org/officeDocument/2006/relationships/hyperlink" Target="https://www.primalsurvivor.net/home-defense/" TargetMode="External"/><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hyperlink" Target="https://www.pngall.com/agriculture-png" TargetMode="External"/><Relationship Id="rId4" Type="http://schemas.openxmlformats.org/officeDocument/2006/relationships/image" Target="../media/image8.png"/><Relationship Id="rId9" Type="http://schemas.openxmlformats.org/officeDocument/2006/relationships/hyperlink" Target="https://support.skillscommons.org/connect/industry/"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
          <p:cNvSpPr txBox="1">
            <a:spLocks noGrp="1"/>
          </p:cNvSpPr>
          <p:nvPr>
            <p:ph type="ctrTitle"/>
          </p:nvPr>
        </p:nvSpPr>
        <p:spPr>
          <a:xfrm>
            <a:off x="1406770" y="2091263"/>
            <a:ext cx="9369082" cy="2197402"/>
          </a:xfrm>
          <a:prstGeom prst="rect">
            <a:avLst/>
          </a:prstGeom>
          <a:noFill/>
          <a:ln>
            <a:noFill/>
          </a:ln>
        </p:spPr>
        <p:txBody>
          <a:bodyPr spcFirstLastPara="1" wrap="square" lIns="91425" tIns="45700" rIns="91425" bIns="45700" anchor="ctr" anchorCtr="0">
            <a:noAutofit/>
          </a:bodyPr>
          <a:lstStyle/>
          <a:p>
            <a:pPr marL="0" lvl="0" indent="0" algn="ctr" rtl="0">
              <a:lnSpc>
                <a:spcPct val="83000"/>
              </a:lnSpc>
              <a:spcBef>
                <a:spcPts val="0"/>
              </a:spcBef>
              <a:spcAft>
                <a:spcPts val="0"/>
              </a:spcAft>
              <a:buClr>
                <a:srgbClr val="262626"/>
              </a:buClr>
              <a:buSzPts val="5400"/>
              <a:buFont typeface="Calibri"/>
              <a:buNone/>
            </a:pPr>
            <a:r>
              <a:rPr lang="en-US" sz="4400" b="1" cap="none" dirty="0">
                <a:solidFill>
                  <a:srgbClr val="00B0F0"/>
                </a:solidFill>
              </a:rPr>
              <a:t>Bangladesh: </a:t>
            </a:r>
            <a:br>
              <a:rPr lang="en-US" sz="4400" b="1" cap="none" dirty="0">
                <a:solidFill>
                  <a:srgbClr val="00B0F0"/>
                </a:solidFill>
              </a:rPr>
            </a:br>
            <a:r>
              <a:rPr lang="en-US" sz="4400" b="1" cap="none" dirty="0">
                <a:solidFill>
                  <a:srgbClr val="00B0F0"/>
                </a:solidFill>
              </a:rPr>
              <a:t>Sociological and Anthropological Perspectives</a:t>
            </a:r>
            <a:endParaRPr sz="4400" dirty="0">
              <a:solidFill>
                <a:srgbClr val="00B0F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189186" y="236484"/>
            <a:ext cx="11761076" cy="6432330"/>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9" name="Straight Connector 8"/>
          <p:cNvCxnSpPr>
            <a:cxnSpLocks/>
          </p:cNvCxnSpPr>
          <p:nvPr/>
        </p:nvCxnSpPr>
        <p:spPr>
          <a:xfrm>
            <a:off x="2033752" y="1075013"/>
            <a:ext cx="8664965" cy="0"/>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57F9FB-74BB-4F70-BA2C-830C4282CAC0}"/>
              </a:ext>
            </a:extLst>
          </p:cNvPr>
          <p:cNvSpPr txBox="1"/>
          <p:nvPr/>
        </p:nvSpPr>
        <p:spPr>
          <a:xfrm>
            <a:off x="2145285" y="350345"/>
            <a:ext cx="7240187"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mn-lt"/>
                <a:ea typeface="+mn-ea"/>
                <a:cs typeface="Arial"/>
                <a:sym typeface="Arial"/>
              </a:rPr>
              <a:t>SOCIAL STRATIFICATION IN BANGLADESH </a:t>
            </a:r>
          </a:p>
        </p:txBody>
      </p:sp>
      <p:sp>
        <p:nvSpPr>
          <p:cNvPr id="4" name="Google Shape;380;p42">
            <a:extLst>
              <a:ext uri="{FF2B5EF4-FFF2-40B4-BE49-F238E27FC236}">
                <a16:creationId xmlns:a16="http://schemas.microsoft.com/office/drawing/2014/main" id="{8419382D-CD4D-D7FD-441F-4730CEBF3084}"/>
              </a:ext>
            </a:extLst>
          </p:cNvPr>
          <p:cNvSpPr txBox="1"/>
          <p:nvPr/>
        </p:nvSpPr>
        <p:spPr>
          <a:xfrm>
            <a:off x="883444" y="1289241"/>
            <a:ext cx="3200400" cy="5150070"/>
          </a:xfrm>
          <a:prstGeom prst="rect">
            <a:avLst/>
          </a:prstGeom>
          <a:noFill/>
          <a:ln w="19050" cap="flat" cmpd="sng">
            <a:solidFill>
              <a:schemeClr val="accent1">
                <a:alpha val="98431"/>
              </a:schemeClr>
            </a:solidFill>
            <a:prstDash val="solid"/>
            <a:miter lim="800000"/>
            <a:headEnd type="none" w="sm" len="sm"/>
            <a:tailEnd type="none" w="sm" len="sm"/>
          </a:ln>
        </p:spPr>
        <p:txBody>
          <a:bodyPr spcFirstLastPara="1" wrap="square" lIns="101888" tIns="50944" rIns="101888" bIns="50944" anchor="t" anchorCtr="0">
            <a:noAutofit/>
          </a:bodyPr>
          <a:lstStyle/>
          <a:p>
            <a:pPr marL="0" marR="0" lvl="0" indent="0" algn="ctr" defTabSz="914400" rtl="0" eaLnBrk="1" fontAlgn="auto" latinLnBrk="0" hangingPunct="1">
              <a:lnSpc>
                <a:spcPct val="100000"/>
              </a:lnSpc>
              <a:spcBef>
                <a:spcPts val="0"/>
              </a:spcBef>
              <a:spcAft>
                <a:spcPts val="0"/>
              </a:spcAft>
              <a:buClr>
                <a:srgbClr val="FF0000"/>
              </a:buClr>
              <a:buSzPts val="3000"/>
              <a:buFont typeface="Arial"/>
              <a:buNone/>
              <a:tabLst/>
              <a:defRPr/>
            </a:pPr>
            <a:r>
              <a:rPr kumimoji="0" lang="en-US" sz="2200" b="1" i="0" u="none" strike="noStrike" kern="0" cap="none" spc="0" normalizeH="0" baseline="0" noProof="0" dirty="0">
                <a:ln>
                  <a:noFill/>
                </a:ln>
                <a:solidFill>
                  <a:srgbClr val="FF0000"/>
                </a:solidFill>
                <a:effectLst/>
                <a:uLnTx/>
                <a:uFillTx/>
                <a:latin typeface="+mn-lt"/>
                <a:ea typeface="Calibri"/>
                <a:cs typeface="Calibri"/>
                <a:sym typeface="Calibri"/>
              </a:rPr>
              <a:t>Social Stratification </a:t>
            </a:r>
            <a:endParaRPr kumimoji="0" sz="220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srgbClr val="FF0000"/>
              </a:buClr>
              <a:buSzPts val="3000"/>
              <a:buFont typeface="Arial"/>
              <a:buNone/>
              <a:tabLst/>
              <a:defRPr/>
            </a:pPr>
            <a:r>
              <a:rPr kumimoji="0" lang="en-US" sz="2200" b="1" i="0" u="none" strike="noStrike" kern="0" cap="none" spc="0" normalizeH="0" baseline="0" noProof="0" dirty="0">
                <a:ln>
                  <a:noFill/>
                </a:ln>
                <a:solidFill>
                  <a:srgbClr val="FF0000"/>
                </a:solidFill>
                <a:effectLst/>
                <a:uLnTx/>
                <a:uFillTx/>
                <a:latin typeface="+mn-lt"/>
                <a:ea typeface="Calibri"/>
                <a:cs typeface="Calibri"/>
                <a:sym typeface="Calibri"/>
              </a:rPr>
              <a:t>in Present Society</a:t>
            </a:r>
            <a:endParaRPr kumimoji="0" sz="2200" b="0" i="0" u="none" strike="noStrike" kern="0" cap="none" spc="0" normalizeH="0" baseline="0" noProof="0" dirty="0">
              <a:ln>
                <a:noFill/>
              </a:ln>
              <a:solidFill>
                <a:srgbClr val="000000"/>
              </a:solidFill>
              <a:effectLst/>
              <a:uLnTx/>
              <a:uFillTx/>
              <a:latin typeface="+mn-lt"/>
              <a:cs typeface="Arial"/>
              <a:sym typeface="Arial"/>
            </a:endParaRPr>
          </a:p>
          <a:p>
            <a:pPr marL="0" marR="0" lvl="0" indent="0" algn="just" defTabSz="914400" rtl="0" eaLnBrk="1" fontAlgn="auto" latinLnBrk="0" hangingPunct="1">
              <a:lnSpc>
                <a:spcPct val="100000"/>
              </a:lnSpc>
              <a:spcBef>
                <a:spcPts val="0"/>
              </a:spcBef>
              <a:spcAft>
                <a:spcPts val="0"/>
              </a:spcAft>
              <a:buClr>
                <a:prstClr val="black"/>
              </a:buClr>
              <a:buSzPts val="3000"/>
              <a:buFont typeface="Arial"/>
              <a:buNone/>
              <a:tabLst/>
              <a:defRPr/>
            </a:pP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On the basis of income and wealth we can divide the society of Bangladesh into three broad categories though there are different sub groups. </a:t>
            </a:r>
            <a:endParaRPr kumimoji="0" sz="1050" b="0" i="0" u="none" strike="noStrike" kern="0" cap="none" spc="0" normalizeH="0" baseline="0" noProof="0" dirty="0">
              <a:ln>
                <a:noFill/>
              </a:ln>
              <a:solidFill>
                <a:prstClr val="black"/>
              </a:solidFill>
              <a:effectLst/>
              <a:uLnTx/>
              <a:uFillTx/>
              <a:latin typeface="+mn-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prstClr val="black"/>
              </a:buClr>
              <a:buSzPts val="700"/>
              <a:buFont typeface="Arial"/>
              <a:buNone/>
              <a:tabLst/>
              <a:defRPr/>
            </a:pPr>
            <a:endParaRPr kumimoji="0" sz="525" b="0" i="0" u="none" strike="noStrike" kern="0" cap="none" spc="0" normalizeH="0" baseline="0" noProof="0" dirty="0">
              <a:ln>
                <a:noFill/>
              </a:ln>
              <a:solidFill>
                <a:prstClr val="black"/>
              </a:solidFill>
              <a:effectLst/>
              <a:uLnTx/>
              <a:uFillTx/>
              <a:latin typeface="+mn-lt"/>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prstClr val="black"/>
              </a:buClr>
              <a:buSzPts val="3000"/>
              <a:buFont typeface="Arial"/>
              <a:buNone/>
              <a:tabLst/>
              <a:defRPr/>
            </a:pPr>
            <a:r>
              <a:rPr kumimoji="0" lang="en-US" sz="2250" b="1" i="0" u="none" strike="noStrike" kern="0" cap="none" spc="0" normalizeH="0" baseline="0" noProof="0" dirty="0">
                <a:ln>
                  <a:noFill/>
                </a:ln>
                <a:solidFill>
                  <a:prstClr val="black"/>
                </a:solidFill>
                <a:effectLst/>
                <a:uLnTx/>
                <a:uFillTx/>
                <a:latin typeface="+mn-lt"/>
                <a:ea typeface="Calibri"/>
                <a:cs typeface="Calibri"/>
                <a:sym typeface="Calibri"/>
              </a:rPr>
              <a:t>UPPER CLASS</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3000"/>
              <a:buFont typeface="Arial"/>
              <a:buNone/>
              <a:tabLst/>
              <a:defRPr/>
            </a:pPr>
            <a:r>
              <a:rPr kumimoji="0" lang="en-US" sz="2250" b="0" i="0" u="none" strike="noStrike" kern="0" cap="none" spc="0" normalizeH="0" baseline="0" noProof="0" dirty="0">
                <a:ln>
                  <a:noFill/>
                </a:ln>
                <a:solidFill>
                  <a:prstClr val="black"/>
                </a:solidFill>
                <a:effectLst/>
                <a:uLnTx/>
                <a:uFillTx/>
                <a:latin typeface="+mn-lt"/>
                <a:ea typeface="Calibri"/>
                <a:cs typeface="Calibri"/>
                <a:sym typeface="Calibri"/>
              </a:rPr>
              <a:t> </a:t>
            </a: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Industrialist, Businessman and Top Professionals etc.</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700"/>
              <a:buFont typeface="Arial"/>
              <a:buNone/>
              <a:tabLst/>
              <a:defRPr/>
            </a:pPr>
            <a:r>
              <a:rPr kumimoji="0" lang="en-US" sz="525" b="0" i="0" u="none" strike="noStrike" kern="0" cap="none" spc="0" normalizeH="0" baseline="0" noProof="0" dirty="0">
                <a:ln>
                  <a:noFill/>
                </a:ln>
                <a:solidFill>
                  <a:prstClr val="black"/>
                </a:solidFill>
                <a:effectLst/>
                <a:uLnTx/>
                <a:uFillTx/>
                <a:latin typeface="+mn-lt"/>
                <a:ea typeface="Calibri"/>
                <a:cs typeface="Calibri"/>
                <a:sym typeface="Calibri"/>
              </a:rPr>
              <a:t> </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3000"/>
              <a:buFont typeface="Arial"/>
              <a:buNone/>
              <a:tabLst/>
              <a:defRPr/>
            </a:pPr>
            <a:r>
              <a:rPr kumimoji="0" lang="en-US" sz="2250" b="1" i="0" u="none" strike="noStrike" kern="0" cap="none" spc="0" normalizeH="0" baseline="0" noProof="0" dirty="0">
                <a:ln>
                  <a:noFill/>
                </a:ln>
                <a:solidFill>
                  <a:prstClr val="black"/>
                </a:solidFill>
                <a:effectLst/>
                <a:uLnTx/>
                <a:uFillTx/>
                <a:latin typeface="+mn-lt"/>
                <a:ea typeface="Calibri"/>
                <a:cs typeface="Calibri"/>
                <a:sym typeface="Calibri"/>
              </a:rPr>
              <a:t>MIDDLE CLASS</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Professionals, Bureaucrats and Skilled Workers </a:t>
            </a:r>
            <a:r>
              <a:rPr kumimoji="0" lang="en-US" sz="1800" b="0" i="0" u="none" strike="noStrike" kern="0" cap="none" spc="0" normalizeH="0" baseline="0" noProof="0" dirty="0" err="1">
                <a:ln>
                  <a:noFill/>
                </a:ln>
                <a:solidFill>
                  <a:prstClr val="black"/>
                </a:solidFill>
                <a:effectLst/>
                <a:uLnTx/>
                <a:uFillTx/>
                <a:latin typeface="+mn-lt"/>
                <a:ea typeface="Calibri"/>
                <a:cs typeface="Calibri"/>
                <a:sym typeface="Calibri"/>
              </a:rPr>
              <a:t>etc</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700"/>
              <a:buFont typeface="Arial"/>
              <a:buNone/>
              <a:tabLst/>
              <a:defRPr/>
            </a:pPr>
            <a:endParaRPr kumimoji="0" sz="525" b="0" i="0" u="none" strike="noStrike" kern="0" cap="none" spc="0" normalizeH="0" baseline="0" noProof="0" dirty="0">
              <a:ln>
                <a:noFill/>
              </a:ln>
              <a:solidFill>
                <a:prstClr val="black"/>
              </a:solidFill>
              <a:effectLst/>
              <a:uLnTx/>
              <a:uFillTx/>
              <a:latin typeface="+mn-lt"/>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prstClr val="black"/>
              </a:buClr>
              <a:buSzPts val="3000"/>
              <a:buFont typeface="Arial"/>
              <a:buNone/>
              <a:tabLst/>
              <a:defRPr/>
            </a:pPr>
            <a:r>
              <a:rPr kumimoji="0" lang="en-US" sz="2250" b="1" i="0" u="none" strike="noStrike" kern="0" cap="none" spc="0" normalizeH="0" baseline="0" noProof="0" dirty="0">
                <a:ln>
                  <a:noFill/>
                </a:ln>
                <a:solidFill>
                  <a:prstClr val="black"/>
                </a:solidFill>
                <a:effectLst/>
                <a:uLnTx/>
                <a:uFillTx/>
                <a:latin typeface="+mn-lt"/>
                <a:ea typeface="Calibri"/>
                <a:cs typeface="Calibri"/>
                <a:sym typeface="Calibri"/>
              </a:rPr>
              <a:t>LOWER CLASS</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 Rickshaw puller, Labor, Poor farmer and Fisher man etc</a:t>
            </a:r>
            <a:r>
              <a:rPr kumimoji="0" lang="en-US" sz="1800" b="0" i="0" u="none" strike="noStrike" kern="0" cap="none" spc="0" normalizeH="0" baseline="0" noProof="0" dirty="0">
                <a:ln>
                  <a:noFill/>
                </a:ln>
                <a:solidFill>
                  <a:prstClr val="black"/>
                </a:solidFill>
                <a:effectLst/>
                <a:uLnTx/>
                <a:uFillTx/>
                <a:latin typeface="Calibri"/>
                <a:ea typeface="Calibri"/>
                <a:cs typeface="Calibri"/>
                <a:sym typeface="Calibri"/>
              </a:rPr>
              <a:t>.</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381;p42">
            <a:extLst>
              <a:ext uri="{FF2B5EF4-FFF2-40B4-BE49-F238E27FC236}">
                <a16:creationId xmlns:a16="http://schemas.microsoft.com/office/drawing/2014/main" id="{107F8466-F65F-1865-F74D-2D167EB3E24B}"/>
              </a:ext>
            </a:extLst>
          </p:cNvPr>
          <p:cNvSpPr txBox="1"/>
          <p:nvPr/>
        </p:nvSpPr>
        <p:spPr>
          <a:xfrm>
            <a:off x="4316677" y="1315985"/>
            <a:ext cx="2689033" cy="5123323"/>
          </a:xfrm>
          <a:prstGeom prst="rect">
            <a:avLst/>
          </a:prstGeom>
          <a:noFill/>
          <a:ln w="19050" cap="flat" cmpd="sng">
            <a:solidFill>
              <a:srgbClr val="00B050">
                <a:alpha val="98431"/>
              </a:srgbClr>
            </a:solidFill>
            <a:prstDash val="solid"/>
            <a:miter lim="800000"/>
            <a:headEnd type="none" w="sm" len="sm"/>
            <a:tailEnd type="none" w="sm" len="sm"/>
          </a:ln>
        </p:spPr>
        <p:txBody>
          <a:bodyPr spcFirstLastPara="1" wrap="square" lIns="101888" tIns="50944" rIns="101888" bIns="50944" anchor="t" anchorCtr="0">
            <a:noAutofit/>
          </a:bodyPr>
          <a:lstStyle/>
          <a:p>
            <a:pPr marL="0" marR="0" lvl="0" indent="0" algn="ctr" defTabSz="914400" rtl="0" eaLnBrk="1" fontAlgn="auto" latinLnBrk="0" hangingPunct="1">
              <a:lnSpc>
                <a:spcPct val="100000"/>
              </a:lnSpc>
              <a:spcBef>
                <a:spcPts val="0"/>
              </a:spcBef>
              <a:spcAft>
                <a:spcPts val="0"/>
              </a:spcAft>
              <a:buClr>
                <a:srgbClr val="FF0000"/>
              </a:buClr>
              <a:buSzPts val="3000"/>
              <a:buFont typeface="Arial"/>
              <a:buNone/>
              <a:tabLst/>
              <a:defRPr/>
            </a:pPr>
            <a:r>
              <a:rPr kumimoji="0" lang="en-US" sz="2250" b="1" i="0" u="none" strike="noStrike" kern="0" cap="none" spc="0" normalizeH="0" baseline="0" noProof="0" dirty="0">
                <a:ln>
                  <a:noFill/>
                </a:ln>
                <a:solidFill>
                  <a:srgbClr val="FF0000"/>
                </a:solidFill>
                <a:effectLst/>
                <a:uLnTx/>
                <a:uFillTx/>
                <a:latin typeface="Calibri"/>
                <a:ea typeface="Calibri"/>
                <a:cs typeface="Calibri"/>
                <a:sym typeface="Calibri"/>
              </a:rPr>
              <a:t>Social Stratification </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0000"/>
              </a:buClr>
              <a:buSzPts val="3000"/>
              <a:buFont typeface="Arial"/>
              <a:buNone/>
              <a:tabLst/>
              <a:defRPr/>
            </a:pPr>
            <a:r>
              <a:rPr kumimoji="0" lang="en-US" sz="2250" b="1" i="0" u="none" strike="noStrike" kern="0" cap="none" spc="0" normalizeH="0" baseline="0" noProof="0" dirty="0">
                <a:ln>
                  <a:noFill/>
                </a:ln>
                <a:solidFill>
                  <a:srgbClr val="FF0000"/>
                </a:solidFill>
                <a:effectLst/>
                <a:uLnTx/>
                <a:uFillTx/>
                <a:latin typeface="Calibri"/>
                <a:ea typeface="Calibri"/>
                <a:cs typeface="Calibri"/>
                <a:sym typeface="Calibri"/>
              </a:rPr>
              <a:t>In Hindu Society </a:t>
            </a:r>
            <a:endParaRPr kumimoji="0" sz="10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just" defTabSz="914400" rtl="0" eaLnBrk="1" fontAlgn="auto" latinLnBrk="0" hangingPunct="1">
              <a:lnSpc>
                <a:spcPct val="100000"/>
              </a:lnSpc>
              <a:spcBef>
                <a:spcPts val="0"/>
              </a:spcBef>
              <a:spcAft>
                <a:spcPts val="0"/>
              </a:spcAft>
              <a:buClr>
                <a:prstClr val="black"/>
              </a:buClr>
              <a:buSzPts val="3000"/>
              <a:buFont typeface="Arial"/>
              <a:buNone/>
              <a:tabLst/>
              <a:defRPr/>
            </a:pP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In the Hindu society in Bengal we got two caste division which are: </a:t>
            </a:r>
            <a:endParaRPr kumimoji="0" sz="180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3000"/>
              <a:buFont typeface="Arial"/>
              <a:buNone/>
              <a:tabLst/>
              <a:defRPr/>
            </a:pPr>
            <a:endParaRPr kumimoji="0" lang="en-US" sz="2250" b="1" i="0" u="none" strike="noStrike" kern="0" cap="none" spc="0" normalizeH="0" baseline="0" noProof="0" dirty="0">
              <a:ln>
                <a:noFill/>
              </a:ln>
              <a:solidFill>
                <a:prstClr val="black"/>
              </a:solidFill>
              <a:effectLst/>
              <a:uLnTx/>
              <a:uFillTx/>
              <a:latin typeface="+mn-lt"/>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prstClr val="black"/>
              </a:buClr>
              <a:buSzPts val="3000"/>
              <a:buFont typeface="Arial"/>
              <a:buNone/>
              <a:tabLst/>
              <a:defRPr/>
            </a:pPr>
            <a:r>
              <a:rPr kumimoji="0" lang="en-US" sz="2250" b="1" i="0" u="none" strike="noStrike" kern="0" cap="none" spc="0" normalizeH="0" baseline="0" noProof="0" dirty="0">
                <a:ln>
                  <a:noFill/>
                </a:ln>
                <a:solidFill>
                  <a:prstClr val="black"/>
                </a:solidFill>
                <a:effectLst/>
                <a:uLnTx/>
                <a:uFillTx/>
                <a:latin typeface="+mn-lt"/>
                <a:ea typeface="Calibri"/>
                <a:cs typeface="Calibri"/>
                <a:sym typeface="Calibri"/>
              </a:rPr>
              <a:t>Brahmans </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Upper class people</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just" defTabSz="914400" rtl="0" eaLnBrk="1" fontAlgn="auto" latinLnBrk="0" hangingPunct="1">
              <a:lnSpc>
                <a:spcPct val="100000"/>
              </a:lnSpc>
              <a:spcBef>
                <a:spcPts val="0"/>
              </a:spcBef>
              <a:spcAft>
                <a:spcPts val="0"/>
              </a:spcAft>
              <a:buClr>
                <a:prstClr val="black"/>
              </a:buClr>
              <a:buSzPts val="1500"/>
              <a:buFont typeface="Arial"/>
              <a:buNone/>
              <a:tabLst/>
              <a:defRPr/>
            </a:pPr>
            <a:endParaRPr kumimoji="0" sz="1125" b="0" i="0" u="none" strike="noStrike" kern="0" cap="none" spc="0" normalizeH="0" baseline="0" noProof="0" dirty="0">
              <a:ln>
                <a:noFill/>
              </a:ln>
              <a:solidFill>
                <a:prstClr val="black"/>
              </a:solidFill>
              <a:effectLst/>
              <a:uLnTx/>
              <a:uFillTx/>
              <a:latin typeface="+mn-lt"/>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prstClr val="black"/>
              </a:buClr>
              <a:buSzPts val="3000"/>
              <a:buFont typeface="Arial"/>
              <a:buNone/>
              <a:tabLst/>
              <a:defRPr/>
            </a:pPr>
            <a:endParaRPr kumimoji="0" lang="en-US" sz="2250" b="1" i="0" u="none" strike="noStrike" kern="0" cap="none" spc="0" normalizeH="0" baseline="0" noProof="0" dirty="0">
              <a:ln>
                <a:noFill/>
              </a:ln>
              <a:solidFill>
                <a:prstClr val="black"/>
              </a:solidFill>
              <a:effectLst/>
              <a:uLnTx/>
              <a:uFillTx/>
              <a:latin typeface="+mn-lt"/>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prstClr val="black"/>
              </a:buClr>
              <a:buSzPts val="3000"/>
              <a:buFont typeface="Arial"/>
              <a:buNone/>
              <a:tabLst/>
              <a:defRPr/>
            </a:pPr>
            <a:r>
              <a:rPr kumimoji="0" lang="en-US" sz="2250" b="1" i="0" u="none" strike="noStrike" kern="0" cap="none" spc="0" normalizeH="0" baseline="0" noProof="0" dirty="0">
                <a:ln>
                  <a:noFill/>
                </a:ln>
                <a:solidFill>
                  <a:prstClr val="black"/>
                </a:solidFill>
                <a:effectLst/>
                <a:uLnTx/>
                <a:uFillTx/>
                <a:latin typeface="+mn-lt"/>
                <a:ea typeface="Calibri"/>
                <a:cs typeface="Calibri"/>
                <a:sym typeface="Calibri"/>
              </a:rPr>
              <a:t>Non-Brahmans</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en-US" sz="1800" b="0" i="0" u="none" strike="noStrike" kern="0" cap="none" spc="0" normalizeH="0" baseline="0" noProof="0" dirty="0" err="1">
                <a:ln>
                  <a:noFill/>
                </a:ln>
                <a:solidFill>
                  <a:prstClr val="black"/>
                </a:solidFill>
                <a:effectLst/>
                <a:uLnTx/>
                <a:uFillTx/>
                <a:latin typeface="+mn-lt"/>
                <a:ea typeface="Calibri"/>
                <a:cs typeface="Calibri"/>
                <a:sym typeface="Calibri"/>
              </a:rPr>
              <a:t>Kayastha</a:t>
            </a: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 Baidya,  Tanti, </a:t>
            </a:r>
            <a:r>
              <a:rPr kumimoji="0" lang="en-US" sz="1800" b="0" i="0" u="none" strike="noStrike" kern="0" cap="none" spc="0" normalizeH="0" baseline="0" noProof="0" dirty="0" err="1">
                <a:ln>
                  <a:noFill/>
                </a:ln>
                <a:solidFill>
                  <a:prstClr val="black"/>
                </a:solidFill>
                <a:effectLst/>
                <a:uLnTx/>
                <a:uFillTx/>
                <a:latin typeface="+mn-lt"/>
                <a:ea typeface="Calibri"/>
                <a:cs typeface="Calibri"/>
                <a:sym typeface="Calibri"/>
              </a:rPr>
              <a:t>Swarnakar</a:t>
            </a: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 and</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Chamar etc.</a:t>
            </a:r>
            <a:endParaRPr kumimoji="0" sz="1050" b="0" i="0" u="none" strike="noStrike" kern="0" cap="none" spc="0" normalizeH="0" baseline="0" noProof="0" dirty="0">
              <a:ln>
                <a:noFill/>
              </a:ln>
              <a:solidFill>
                <a:srgbClr val="000000"/>
              </a:solidFill>
              <a:effectLst/>
              <a:uLnTx/>
              <a:uFillTx/>
              <a:latin typeface="+mn-lt"/>
              <a:cs typeface="Arial"/>
              <a:sym typeface="Arial"/>
            </a:endParaRPr>
          </a:p>
        </p:txBody>
      </p:sp>
      <p:sp>
        <p:nvSpPr>
          <p:cNvPr id="6" name="Google Shape;382;p42">
            <a:extLst>
              <a:ext uri="{FF2B5EF4-FFF2-40B4-BE49-F238E27FC236}">
                <a16:creationId xmlns:a16="http://schemas.microsoft.com/office/drawing/2014/main" id="{5DF6796F-7272-497C-7943-26DAB01C2C81}"/>
              </a:ext>
            </a:extLst>
          </p:cNvPr>
          <p:cNvSpPr txBox="1"/>
          <p:nvPr/>
        </p:nvSpPr>
        <p:spPr>
          <a:xfrm>
            <a:off x="7238542" y="1315985"/>
            <a:ext cx="4564252" cy="5150069"/>
          </a:xfrm>
          <a:prstGeom prst="rect">
            <a:avLst/>
          </a:prstGeom>
          <a:noFill/>
          <a:ln w="19050" cap="flat" cmpd="sng">
            <a:solidFill>
              <a:schemeClr val="accent1">
                <a:alpha val="98431"/>
              </a:schemeClr>
            </a:solidFill>
            <a:prstDash val="solid"/>
            <a:miter lim="800000"/>
            <a:headEnd type="none" w="sm" len="sm"/>
            <a:tailEnd type="none" w="sm" len="sm"/>
          </a:ln>
        </p:spPr>
        <p:txBody>
          <a:bodyPr spcFirstLastPara="1" wrap="square" lIns="101888" tIns="50944" rIns="101888" bIns="50944" anchor="t" anchorCtr="0">
            <a:noAutofit/>
          </a:bodyPr>
          <a:lstStyle/>
          <a:p>
            <a:pPr marL="0" marR="0" lvl="0" indent="0" algn="ctr" defTabSz="914400" rtl="0" eaLnBrk="1" fontAlgn="auto" latinLnBrk="0" hangingPunct="1">
              <a:lnSpc>
                <a:spcPct val="100000"/>
              </a:lnSpc>
              <a:spcBef>
                <a:spcPts val="0"/>
              </a:spcBef>
              <a:spcAft>
                <a:spcPts val="0"/>
              </a:spcAft>
              <a:buClr>
                <a:srgbClr val="FF0000"/>
              </a:buClr>
              <a:buSzPts val="3000"/>
              <a:buFont typeface="Arial"/>
              <a:buNone/>
              <a:tabLst/>
              <a:defRPr/>
            </a:pPr>
            <a:r>
              <a:rPr kumimoji="0" lang="en-US" sz="2250" b="1" i="0" u="none" strike="noStrike" kern="0" cap="none" spc="0" normalizeH="0" baseline="0" noProof="0" dirty="0">
                <a:ln>
                  <a:noFill/>
                </a:ln>
                <a:solidFill>
                  <a:srgbClr val="FF0000"/>
                </a:solidFill>
                <a:effectLst/>
                <a:uLnTx/>
                <a:uFillTx/>
                <a:latin typeface="+mn-lt"/>
                <a:ea typeface="Calibri"/>
                <a:cs typeface="Calibri"/>
                <a:sym typeface="Calibri"/>
              </a:rPr>
              <a:t>Social stratification </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srgbClr val="FF0000"/>
              </a:buClr>
              <a:buSzPts val="3000"/>
              <a:buFont typeface="Arial"/>
              <a:buNone/>
              <a:tabLst/>
              <a:defRPr/>
            </a:pPr>
            <a:r>
              <a:rPr kumimoji="0" lang="en-US" sz="2250" b="1" i="0" u="none" strike="noStrike" kern="0" cap="none" spc="0" normalizeH="0" baseline="0" noProof="0" dirty="0">
                <a:ln>
                  <a:noFill/>
                </a:ln>
                <a:solidFill>
                  <a:srgbClr val="FF0000"/>
                </a:solidFill>
                <a:effectLst/>
                <a:uLnTx/>
                <a:uFillTx/>
                <a:latin typeface="+mn-lt"/>
                <a:ea typeface="Calibri"/>
                <a:cs typeface="Calibri"/>
                <a:sym typeface="Calibri"/>
              </a:rPr>
              <a:t>In Colonial Period </a:t>
            </a: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just" defTabSz="914400" rtl="0" eaLnBrk="1" fontAlgn="auto" latinLnBrk="0" hangingPunct="1">
              <a:lnSpc>
                <a:spcPct val="100000"/>
              </a:lnSpc>
              <a:spcBef>
                <a:spcPts val="0"/>
              </a:spcBef>
              <a:spcAft>
                <a:spcPts val="0"/>
              </a:spcAft>
              <a:buClr>
                <a:prstClr val="black"/>
              </a:buClr>
              <a:buSzPts val="1500"/>
              <a:buFont typeface="Arial"/>
              <a:buNone/>
              <a:tabLst/>
              <a:defRPr/>
            </a:pPr>
            <a:endParaRPr kumimoji="0" sz="1125" b="0" i="0" u="none" strike="noStrike" kern="0" cap="none" spc="0" normalizeH="0" baseline="0" noProof="0" dirty="0">
              <a:ln>
                <a:noFill/>
              </a:ln>
              <a:solidFill>
                <a:prstClr val="black"/>
              </a:solidFill>
              <a:effectLst/>
              <a:uLnTx/>
              <a:uFillTx/>
              <a:latin typeface="+mn-lt"/>
              <a:ea typeface="Calibri"/>
              <a:cs typeface="Calibri"/>
              <a:sym typeface="Calibri"/>
            </a:endParaRPr>
          </a:p>
          <a:p>
            <a:pPr marL="0" marR="0" lvl="0" indent="0" algn="just" defTabSz="914400" rtl="0" eaLnBrk="1" fontAlgn="auto" latinLnBrk="0" hangingPunct="1">
              <a:lnSpc>
                <a:spcPct val="100000"/>
              </a:lnSpc>
              <a:spcBef>
                <a:spcPts val="0"/>
              </a:spcBef>
              <a:spcAft>
                <a:spcPts val="0"/>
              </a:spcAft>
              <a:buClr>
                <a:prstClr val="black"/>
              </a:buClr>
              <a:buSzPts val="3000"/>
              <a:buFont typeface="Arial"/>
              <a:buNone/>
              <a:tabLst/>
              <a:defRPr/>
            </a:pPr>
            <a:r>
              <a:rPr kumimoji="0" lang="en-US" sz="2000" b="0" i="0" u="none" strike="noStrike" kern="0" cap="none" spc="0" normalizeH="0" baseline="0" noProof="0" dirty="0">
                <a:ln>
                  <a:noFill/>
                </a:ln>
                <a:solidFill>
                  <a:prstClr val="black"/>
                </a:solidFill>
                <a:effectLst/>
                <a:uLnTx/>
                <a:uFillTx/>
                <a:latin typeface="+mn-lt"/>
                <a:ea typeface="Calibri"/>
                <a:cs typeface="Calibri"/>
                <a:sym typeface="Calibri"/>
              </a:rPr>
              <a:t>We noticed another different type of social stratification in the colonial period which was centered ownership of land. Like as:</a:t>
            </a:r>
            <a:endParaRPr kumimoji="0" sz="2000" b="0" i="0" u="none" strike="noStrike" kern="0" cap="none" spc="0" normalizeH="0" baseline="0" noProof="0" dirty="0">
              <a:ln>
                <a:noFill/>
              </a:ln>
              <a:solidFill>
                <a:prstClr val="black"/>
              </a:solidFill>
              <a:effectLst/>
              <a:uLnTx/>
              <a:uFillTx/>
              <a:latin typeface="+mn-lt"/>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en-US" sz="2200" b="1" i="0" u="none" strike="noStrike" kern="0" cap="none" spc="0" normalizeH="0" baseline="0" noProof="0" dirty="0">
                <a:ln>
                  <a:noFill/>
                </a:ln>
                <a:solidFill>
                  <a:prstClr val="black"/>
                </a:solidFill>
                <a:effectLst/>
                <a:uLnTx/>
                <a:uFillTx/>
                <a:latin typeface="+mn-lt"/>
                <a:ea typeface="Calibri"/>
                <a:cs typeface="Calibri"/>
                <a:sym typeface="Calibri"/>
              </a:rPr>
              <a:t>Zamindars </a:t>
            </a:r>
            <a:endParaRPr kumimoji="0" sz="2200" b="0" i="0" u="none" strike="noStrike" kern="0" cap="none" spc="0" normalizeH="0" baseline="0" noProof="0" dirty="0">
              <a:ln>
                <a:noFill/>
              </a:ln>
              <a:solidFill>
                <a:srgbClr val="000000"/>
              </a:solidFill>
              <a:effectLst/>
              <a:uLnTx/>
              <a:uFillTx/>
              <a:latin typeface="+mn-lt"/>
              <a:cs typeface="Arial"/>
              <a:sym typeface="Arial"/>
            </a:endParaRPr>
          </a:p>
          <a:p>
            <a:pPr marL="0" marR="0" lvl="0" indent="0" algn="just" defTabSz="914400" rtl="0" eaLnBrk="1" fontAlgn="auto" latinLnBrk="0" hangingPunct="1">
              <a:lnSpc>
                <a:spcPct val="100000"/>
              </a:lnSpc>
              <a:spcBef>
                <a:spcPts val="0"/>
              </a:spcBef>
              <a:spcAft>
                <a:spcPts val="0"/>
              </a:spcAft>
              <a:buClr>
                <a:prstClr val="black"/>
              </a:buClr>
              <a:buSzPts val="2000"/>
              <a:buFont typeface="Arial"/>
              <a:buNone/>
              <a:tabLst/>
              <a:defRPr/>
            </a:pP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The most powerful class in the agrarian structure. </a:t>
            </a:r>
            <a:endParaRPr kumimoji="0" sz="1800" b="0" i="0" u="none" strike="noStrike" kern="0" cap="none" spc="0" normalizeH="0" baseline="0" noProof="0" dirty="0">
              <a:ln>
                <a:noFill/>
              </a:ln>
              <a:solidFill>
                <a:prstClr val="black"/>
              </a:solidFill>
              <a:effectLst/>
              <a:uLnTx/>
              <a:uFillTx/>
              <a:latin typeface="+mn-lt"/>
              <a:ea typeface="Calibri"/>
              <a:cs typeface="Calibri"/>
              <a:sym typeface="Calibri"/>
            </a:endParaRPr>
          </a:p>
          <a:p>
            <a:pPr marL="0" marR="0" lvl="0" indent="0" algn="ctr"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en-US" sz="2200" b="1" i="0" u="none" strike="noStrike" kern="0" cap="none" spc="0" normalizeH="0" baseline="0" noProof="0" dirty="0">
                <a:ln>
                  <a:noFill/>
                </a:ln>
                <a:solidFill>
                  <a:prstClr val="black"/>
                </a:solidFill>
                <a:effectLst/>
                <a:uLnTx/>
                <a:uFillTx/>
                <a:latin typeface="+mn-lt"/>
                <a:ea typeface="Calibri"/>
                <a:cs typeface="Calibri"/>
                <a:sym typeface="Calibri"/>
              </a:rPr>
              <a:t>Rich Peasant Class</a:t>
            </a:r>
            <a:endParaRPr kumimoji="0" sz="2200" b="0" i="0" u="none" strike="noStrike" kern="0" cap="none" spc="0" normalizeH="0" baseline="0" noProof="0" dirty="0">
              <a:ln>
                <a:noFill/>
              </a:ln>
              <a:solidFill>
                <a:srgbClr val="000000"/>
              </a:solidFill>
              <a:effectLst/>
              <a:uLnTx/>
              <a:uFillTx/>
              <a:latin typeface="+mn-lt"/>
              <a:cs typeface="Arial"/>
              <a:sym typeface="Arial"/>
            </a:endParaRPr>
          </a:p>
          <a:p>
            <a:pPr marL="0" marR="0" lvl="0" indent="0" algn="just" defTabSz="914400" rtl="0" eaLnBrk="1" fontAlgn="auto" latinLnBrk="0" hangingPunct="1">
              <a:lnSpc>
                <a:spcPct val="100000"/>
              </a:lnSpc>
              <a:spcBef>
                <a:spcPts val="0"/>
              </a:spcBef>
              <a:spcAft>
                <a:spcPts val="0"/>
              </a:spcAft>
              <a:buClr>
                <a:prstClr val="black"/>
              </a:buClr>
              <a:buSzPts val="2000"/>
              <a:buFont typeface="Arial"/>
              <a:buNone/>
              <a:tabLst/>
              <a:defRPr/>
            </a:pP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During the colonial time we witnessed the emergence of a rich peasant class who occupied an important position.</a:t>
            </a:r>
          </a:p>
          <a:p>
            <a:pPr marL="0" marR="0" lvl="0" indent="0" algn="just" defTabSz="914400" rtl="0" eaLnBrk="1" fontAlgn="auto" latinLnBrk="0" hangingPunct="1">
              <a:lnSpc>
                <a:spcPct val="100000"/>
              </a:lnSpc>
              <a:spcBef>
                <a:spcPts val="0"/>
              </a:spcBef>
              <a:spcAft>
                <a:spcPts val="0"/>
              </a:spcAft>
              <a:buClr>
                <a:prstClr val="black"/>
              </a:buClr>
              <a:buSzPts val="2000"/>
              <a:buFont typeface="Arial"/>
              <a:buNone/>
              <a:tabLst/>
              <a:defRPr/>
            </a:pPr>
            <a:endParaRPr kumimoji="0" sz="1050" b="0" i="0" u="none" strike="noStrike" kern="0" cap="none" spc="0" normalizeH="0" baseline="0" noProof="0" dirty="0">
              <a:ln>
                <a:noFill/>
              </a:ln>
              <a:solidFill>
                <a:srgbClr val="000000"/>
              </a:solidFill>
              <a:effectLst/>
              <a:uLnTx/>
              <a:uFillTx/>
              <a:latin typeface="+mn-lt"/>
              <a:cs typeface="Arial"/>
              <a:sym typeface="Arial"/>
            </a:endParaRPr>
          </a:p>
          <a:p>
            <a:pPr marL="0" marR="0" lvl="0" indent="0" algn="ctr" defTabSz="914400" rtl="0" eaLnBrk="1" fontAlgn="auto" latinLnBrk="0" hangingPunct="1">
              <a:lnSpc>
                <a:spcPct val="100000"/>
              </a:lnSpc>
              <a:spcBef>
                <a:spcPts val="0"/>
              </a:spcBef>
              <a:spcAft>
                <a:spcPts val="0"/>
              </a:spcAft>
              <a:buClr>
                <a:prstClr val="black"/>
              </a:buClr>
              <a:buSzPts val="2400"/>
              <a:buFont typeface="Arial"/>
              <a:buNone/>
              <a:tabLst/>
              <a:defRPr/>
            </a:pPr>
            <a:r>
              <a:rPr kumimoji="0" lang="en-US" sz="2200" b="1" i="0" u="none" strike="noStrike" kern="0" cap="none" spc="0" normalizeH="0" baseline="0" noProof="0" dirty="0">
                <a:ln>
                  <a:noFill/>
                </a:ln>
                <a:solidFill>
                  <a:prstClr val="black"/>
                </a:solidFill>
                <a:effectLst/>
                <a:uLnTx/>
                <a:uFillTx/>
                <a:latin typeface="+mn-lt"/>
                <a:ea typeface="Calibri"/>
                <a:cs typeface="Calibri"/>
                <a:sym typeface="Calibri"/>
              </a:rPr>
              <a:t>Poor peasants</a:t>
            </a:r>
            <a:endParaRPr kumimoji="0" sz="2200" b="0" i="0" u="none" strike="noStrike" kern="0" cap="none" spc="0" normalizeH="0" baseline="0" noProof="0" dirty="0">
              <a:ln>
                <a:noFill/>
              </a:ln>
              <a:solidFill>
                <a:srgbClr val="000000"/>
              </a:solidFill>
              <a:effectLst/>
              <a:uLnTx/>
              <a:uFillTx/>
              <a:latin typeface="+mn-lt"/>
              <a:cs typeface="Arial"/>
              <a:sym typeface="Arial"/>
            </a:endParaRPr>
          </a:p>
          <a:p>
            <a:pPr marL="0" marR="0" lvl="0" indent="0" algn="just" defTabSz="914400" rtl="0" eaLnBrk="1" fontAlgn="auto" latinLnBrk="0" hangingPunct="1">
              <a:lnSpc>
                <a:spcPct val="100000"/>
              </a:lnSpc>
              <a:spcBef>
                <a:spcPts val="0"/>
              </a:spcBef>
              <a:spcAft>
                <a:spcPts val="0"/>
              </a:spcAft>
              <a:buClr>
                <a:prstClr val="black"/>
              </a:buClr>
              <a:buSzPts val="2000"/>
              <a:buFont typeface="Arial"/>
              <a:buNone/>
              <a:tabLst/>
              <a:defRPr/>
            </a:pPr>
            <a:r>
              <a:rPr kumimoji="0" lang="en-US" sz="1800" b="0" i="0" u="none" strike="noStrike" kern="0" cap="none" spc="0" normalizeH="0" baseline="0" noProof="0" dirty="0">
                <a:ln>
                  <a:noFill/>
                </a:ln>
                <a:solidFill>
                  <a:prstClr val="black"/>
                </a:solidFill>
                <a:effectLst/>
                <a:uLnTx/>
                <a:uFillTx/>
                <a:latin typeface="+mn-lt"/>
                <a:ea typeface="Calibri"/>
                <a:cs typeface="Calibri"/>
                <a:sym typeface="Calibri"/>
              </a:rPr>
              <a:t>working class coming from the landless and marginal peasants. </a:t>
            </a:r>
            <a:endParaRPr kumimoji="0" sz="1800" b="0" i="0" u="none" strike="noStrike" kern="0" cap="none" spc="0" normalizeH="0" baseline="0" noProof="0" dirty="0">
              <a:ln>
                <a:noFill/>
              </a:ln>
              <a:solidFill>
                <a:srgbClr val="000000"/>
              </a:solidFill>
              <a:effectLst/>
              <a:uLnTx/>
              <a:uFillTx/>
              <a:latin typeface="+mn-lt"/>
              <a:cs typeface="Arial"/>
              <a:sym typeface="Arial"/>
            </a:endParaRPr>
          </a:p>
        </p:txBody>
      </p:sp>
    </p:spTree>
    <p:extLst>
      <p:ext uri="{BB962C8B-B14F-4D97-AF65-F5344CB8AC3E}">
        <p14:creationId xmlns:p14="http://schemas.microsoft.com/office/powerpoint/2010/main" val="1342967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316"/>
        <p:cNvGrpSpPr/>
        <p:nvPr/>
      </p:nvGrpSpPr>
      <p:grpSpPr>
        <a:xfrm>
          <a:off x="0" y="0"/>
          <a:ext cx="0" cy="0"/>
          <a:chOff x="0" y="0"/>
          <a:chExt cx="0" cy="0"/>
        </a:xfrm>
      </p:grpSpPr>
      <p:sp>
        <p:nvSpPr>
          <p:cNvPr id="317" name="Google Shape;317;p3"/>
          <p:cNvSpPr txBox="1">
            <a:spLocks noGrp="1"/>
          </p:cNvSpPr>
          <p:nvPr>
            <p:ph type="body" idx="1"/>
          </p:nvPr>
        </p:nvSpPr>
        <p:spPr>
          <a:xfrm>
            <a:off x="1069144" y="914557"/>
            <a:ext cx="9326881" cy="5134551"/>
          </a:xfrm>
          <a:prstGeom prst="rect">
            <a:avLst/>
          </a:prstGeom>
          <a:noFill/>
          <a:ln>
            <a:noFill/>
          </a:ln>
        </p:spPr>
        <p:txBody>
          <a:bodyPr spcFirstLastPara="1" wrap="square" lIns="101875" tIns="50925" rIns="101875" bIns="50925" anchor="t" anchorCtr="0">
            <a:noAutofit/>
          </a:bodyPr>
          <a:lstStyle/>
          <a:p>
            <a:pPr marL="304800" lvl="0" indent="-304800" algn="just" rtl="0">
              <a:lnSpc>
                <a:spcPct val="100000"/>
              </a:lnSpc>
              <a:spcBef>
                <a:spcPts val="0"/>
              </a:spcBef>
              <a:spcAft>
                <a:spcPts val="0"/>
              </a:spcAft>
              <a:buClr>
                <a:schemeClr val="accent1"/>
              </a:buClr>
              <a:buSzPts val="1960"/>
              <a:buFont typeface="Noto Sans Symbols"/>
              <a:buChar char="•"/>
            </a:pPr>
            <a:r>
              <a:rPr lang="en-US" sz="2400" b="1"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Culture</a:t>
            </a:r>
            <a:r>
              <a:rPr lang="en-US"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 is “the expression of our nature in our modes of living and our thinking, intercourse, in our literature, in religion, in recreation and enjoyment.”</a:t>
            </a:r>
            <a:endParaRPr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endParaRPr>
          </a:p>
          <a:p>
            <a:pPr marL="304800" lvl="0" indent="-304800" algn="just" rtl="0">
              <a:lnSpc>
                <a:spcPct val="100000"/>
              </a:lnSpc>
              <a:spcBef>
                <a:spcPts val="600"/>
              </a:spcBef>
              <a:spcAft>
                <a:spcPts val="0"/>
              </a:spcAft>
              <a:buClr>
                <a:schemeClr val="accent1"/>
              </a:buClr>
              <a:buSzPts val="1960"/>
              <a:buFont typeface="Noto Sans Symbols"/>
              <a:buChar char="•"/>
            </a:pPr>
            <a:r>
              <a:rPr lang="en-US" sz="2400" b="1"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Tradition</a:t>
            </a:r>
            <a:r>
              <a:rPr lang="en-US"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 is a belief or behavior passed down within a group or society with symbolic meaning or special significance with origins in the past.</a:t>
            </a:r>
            <a:endParaRPr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endParaRPr>
          </a:p>
          <a:p>
            <a:pPr marL="304800" lvl="0" indent="-304800" algn="just" rtl="0">
              <a:lnSpc>
                <a:spcPct val="100000"/>
              </a:lnSpc>
              <a:spcBef>
                <a:spcPts val="600"/>
              </a:spcBef>
              <a:spcAft>
                <a:spcPts val="0"/>
              </a:spcAft>
              <a:buClr>
                <a:schemeClr val="accent1"/>
              </a:buClr>
              <a:buSzPts val="1960"/>
              <a:buFont typeface="Noto Sans Symbols"/>
              <a:buChar char="•"/>
            </a:pPr>
            <a:r>
              <a:rPr lang="en-US" sz="2400" b="1"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Social norms </a:t>
            </a:r>
            <a:r>
              <a:rPr lang="en-US"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are informal understandings that govern the behavior of members of a society. </a:t>
            </a:r>
            <a:endParaRPr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endParaRPr>
          </a:p>
          <a:p>
            <a:pPr marL="304800" lvl="0" indent="-304800" algn="just" rtl="0">
              <a:lnSpc>
                <a:spcPct val="100000"/>
              </a:lnSpc>
              <a:spcBef>
                <a:spcPts val="600"/>
              </a:spcBef>
              <a:spcAft>
                <a:spcPts val="0"/>
              </a:spcAft>
              <a:buClr>
                <a:schemeClr val="accent1"/>
              </a:buClr>
              <a:buSzPts val="1960"/>
              <a:buFont typeface="Noto Sans Symbols"/>
              <a:buChar char="•"/>
            </a:pPr>
            <a:r>
              <a:rPr lang="en-US" sz="2400" b="1"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Values are </a:t>
            </a:r>
            <a:r>
              <a:rPr lang="en-US"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assumption, largely unconscious, of what is right and important.</a:t>
            </a:r>
          </a:p>
          <a:p>
            <a:pPr marL="304800" lvl="0" indent="-304800" algn="just" rtl="0">
              <a:lnSpc>
                <a:spcPct val="100000"/>
              </a:lnSpc>
              <a:spcBef>
                <a:spcPts val="600"/>
              </a:spcBef>
              <a:spcAft>
                <a:spcPts val="0"/>
              </a:spcAft>
              <a:buClr>
                <a:schemeClr val="accent1"/>
              </a:buClr>
              <a:buSzPts val="1960"/>
              <a:buFont typeface="Noto Sans Symbols"/>
              <a:buChar char="•"/>
            </a:pPr>
            <a:r>
              <a:rPr lang="en-US" sz="2400" b="1" dirty="0">
                <a:solidFill>
                  <a:srgbClr val="002060"/>
                </a:solidFill>
                <a:latin typeface="Calibri" panose="020F0502020204030204" pitchFamily="34" charset="0"/>
                <a:ea typeface="Cambria Math" panose="02040503050406030204" pitchFamily="18" charset="0"/>
                <a:cs typeface="Calibri" panose="020F0502020204030204" pitchFamily="34" charset="0"/>
              </a:rPr>
              <a:t>Civilizations </a:t>
            </a:r>
            <a:r>
              <a:rPr lang="en-US" sz="2400" dirty="0">
                <a:solidFill>
                  <a:srgbClr val="002060"/>
                </a:solidFill>
                <a:latin typeface="Calibri" panose="020F0502020204030204" pitchFamily="34" charset="0"/>
                <a:ea typeface="Cambria Math" panose="02040503050406030204" pitchFamily="18" charset="0"/>
                <a:cs typeface="Calibri" panose="020F0502020204030204" pitchFamily="34" charset="0"/>
              </a:rPr>
              <a:t>are large human societies that typically consist of many cities and share common cultural and technological traits.</a:t>
            </a:r>
            <a:r>
              <a:rPr lang="en-US"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Times New Roman"/>
              </a:rPr>
              <a:t> MacIver remarks, “Civilization is what we have, culture is what we are.”</a:t>
            </a:r>
            <a:endParaRPr sz="2400" dirty="0">
              <a:solidFill>
                <a:srgbClr val="002060"/>
              </a:solidFill>
              <a:latin typeface="Calibri" panose="020F0502020204030204" pitchFamily="34" charset="0"/>
              <a:ea typeface="Cambria Math" panose="02040503050406030204" pitchFamily="18" charset="0"/>
              <a:cs typeface="Calibri" panose="020F0502020204030204" pitchFamily="34" charset="0"/>
            </a:endParaRPr>
          </a:p>
        </p:txBody>
      </p:sp>
      <p:sp>
        <p:nvSpPr>
          <p:cNvPr id="318" name="Google Shape;318;p3"/>
          <p:cNvSpPr txBox="1"/>
          <p:nvPr/>
        </p:nvSpPr>
        <p:spPr>
          <a:xfrm>
            <a:off x="609600" y="177383"/>
            <a:ext cx="10515601" cy="610790"/>
          </a:xfrm>
          <a:prstGeom prst="rect">
            <a:avLst/>
          </a:prstGeom>
          <a:solidFill>
            <a:srgbClr val="E5E5E5"/>
          </a:solidFill>
          <a:ln w="12700" cap="flat" cmpd="sng">
            <a:solidFill>
              <a:srgbClr val="BA0C00"/>
            </a:solidFill>
            <a:prstDash val="solid"/>
            <a:miter lim="800000"/>
            <a:headEnd type="none" w="sm" len="sm"/>
            <a:tailEnd type="none" w="sm" len="sm"/>
          </a:ln>
          <a:effectLst>
            <a:outerShdw blurRad="63500" dist="25000" dir="5400000">
              <a:srgbClr val="000000">
                <a:alpha val="38823"/>
              </a:srgbClr>
            </a:outerShdw>
          </a:effectLst>
        </p:spPr>
        <p:txBody>
          <a:bodyPr spcFirstLastPara="1" wrap="square" lIns="101875" tIns="50925" rIns="101875" bIns="5092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200" b="1" i="0" u="none" strike="noStrike" cap="none" dirty="0">
                <a:solidFill>
                  <a:srgbClr val="7030A0"/>
                </a:solidFill>
                <a:latin typeface="Calibri" panose="020F0502020204030204" pitchFamily="34" charset="0"/>
                <a:ea typeface="Cambria Math" panose="02040503050406030204" pitchFamily="18" charset="0"/>
                <a:cs typeface="Calibri" panose="020F0502020204030204" pitchFamily="34" charset="0"/>
                <a:sym typeface="Arial"/>
              </a:rPr>
              <a:t>Different Concepts: Culture</a:t>
            </a:r>
            <a:r>
              <a:rPr lang="en-US" sz="3200" b="1" dirty="0">
                <a:solidFill>
                  <a:srgbClr val="7030A0"/>
                </a:solidFill>
                <a:latin typeface="Calibri" panose="020F0502020204030204" pitchFamily="34" charset="0"/>
                <a:ea typeface="Cambria Math" panose="02040503050406030204" pitchFamily="18" charset="0"/>
                <a:cs typeface="Calibri" panose="020F0502020204030204" pitchFamily="34" charset="0"/>
              </a:rPr>
              <a:t>, </a:t>
            </a:r>
            <a:r>
              <a:rPr lang="en-US" sz="3200" b="1" i="0" u="none" strike="noStrike" cap="none" dirty="0">
                <a:solidFill>
                  <a:srgbClr val="7030A0"/>
                </a:solidFill>
                <a:latin typeface="Calibri" panose="020F0502020204030204" pitchFamily="34" charset="0"/>
                <a:ea typeface="Cambria Math" panose="02040503050406030204" pitchFamily="18" charset="0"/>
                <a:cs typeface="Calibri" panose="020F0502020204030204" pitchFamily="34" charset="0"/>
                <a:sym typeface="Arial"/>
              </a:rPr>
              <a:t>Traditions, Norms </a:t>
            </a:r>
            <a:r>
              <a:rPr lang="en-US" sz="3200" b="1" dirty="0">
                <a:solidFill>
                  <a:srgbClr val="7030A0"/>
                </a:solidFill>
                <a:latin typeface="Calibri" panose="020F0502020204030204" pitchFamily="34" charset="0"/>
                <a:ea typeface="Cambria Math" panose="02040503050406030204" pitchFamily="18" charset="0"/>
                <a:cs typeface="Calibri" panose="020F0502020204030204" pitchFamily="34" charset="0"/>
              </a:rPr>
              <a:t>and</a:t>
            </a:r>
            <a:r>
              <a:rPr lang="en-US" sz="3200" b="1" i="0" u="none" strike="noStrike" cap="none" dirty="0">
                <a:solidFill>
                  <a:srgbClr val="7030A0"/>
                </a:solidFill>
                <a:latin typeface="Calibri" panose="020F0502020204030204" pitchFamily="34" charset="0"/>
                <a:ea typeface="Cambria Math" panose="02040503050406030204" pitchFamily="18" charset="0"/>
                <a:cs typeface="Calibri" panose="020F0502020204030204" pitchFamily="34" charset="0"/>
                <a:sym typeface="Arial"/>
              </a:rPr>
              <a:t> Values</a:t>
            </a:r>
            <a:endParaRPr sz="3200" b="0" i="0" u="none" strike="noStrike" cap="none" dirty="0">
              <a:solidFill>
                <a:schemeClr val="dk1"/>
              </a:solidFill>
              <a:latin typeface="Calibri" panose="020F0502020204030204" pitchFamily="34" charset="0"/>
              <a:ea typeface="Cambria Math" panose="02040503050406030204" pitchFamily="18" charset="0"/>
              <a:cs typeface="Calibri" panose="020F0502020204030204" pitchFamily="34"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18"/>
                                        </p:tgtEl>
                                        <p:attrNameLst>
                                          <p:attrName>style.visibility</p:attrName>
                                        </p:attrNameLst>
                                      </p:cBhvr>
                                      <p:to>
                                        <p:strVal val="visible"/>
                                      </p:to>
                                    </p:set>
                                    <p:anim calcmode="lin" valueType="num">
                                      <p:cBhvr additive="base">
                                        <p:cTn id="7" dur="500"/>
                                        <p:tgtEl>
                                          <p:spTgt spid="3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189186" y="236484"/>
            <a:ext cx="11761076" cy="6432330"/>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9" name="Straight Connector 8"/>
          <p:cNvCxnSpPr>
            <a:cxnSpLocks/>
          </p:cNvCxnSpPr>
          <p:nvPr/>
        </p:nvCxnSpPr>
        <p:spPr>
          <a:xfrm flipV="1">
            <a:off x="1765738" y="1027966"/>
            <a:ext cx="9017876" cy="39005"/>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57F9FB-74BB-4F70-BA2C-830C4282CAC0}"/>
              </a:ext>
            </a:extLst>
          </p:cNvPr>
          <p:cNvSpPr txBox="1"/>
          <p:nvPr/>
        </p:nvSpPr>
        <p:spPr>
          <a:xfrm>
            <a:off x="2163507" y="443191"/>
            <a:ext cx="862010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Major Cultural Shift of Changes in Bangladesh</a:t>
            </a:r>
          </a:p>
        </p:txBody>
      </p:sp>
      <p:graphicFrame>
        <p:nvGraphicFramePr>
          <p:cNvPr id="10" name="Table 9">
            <a:extLst>
              <a:ext uri="{FF2B5EF4-FFF2-40B4-BE49-F238E27FC236}">
                <a16:creationId xmlns:a16="http://schemas.microsoft.com/office/drawing/2014/main" id="{A7E6669A-4420-8509-BA3C-FEC222B37A46}"/>
              </a:ext>
            </a:extLst>
          </p:cNvPr>
          <p:cNvGraphicFramePr>
            <a:graphicFrameLocks noGrp="1"/>
          </p:cNvGraphicFramePr>
          <p:nvPr>
            <p:extLst>
              <p:ext uri="{D42A27DB-BD31-4B8C-83A1-F6EECF244321}">
                <p14:modId xmlns:p14="http://schemas.microsoft.com/office/powerpoint/2010/main" val="3289941523"/>
              </p:ext>
            </p:extLst>
          </p:nvPr>
        </p:nvGraphicFramePr>
        <p:xfrm>
          <a:off x="241738" y="1200564"/>
          <a:ext cx="11589192" cy="5495735"/>
        </p:xfrm>
        <a:graphic>
          <a:graphicData uri="http://schemas.openxmlformats.org/drawingml/2006/table">
            <a:tbl>
              <a:tblPr firstRow="1" firstCol="1" bandRow="1">
                <a:tableStyleId>{5C22544A-7EE6-4342-B048-85BDC9FD1C3A}</a:tableStyleId>
              </a:tblPr>
              <a:tblGrid>
                <a:gridCol w="1084966">
                  <a:extLst>
                    <a:ext uri="{9D8B030D-6E8A-4147-A177-3AD203B41FA5}">
                      <a16:colId xmlns:a16="http://schemas.microsoft.com/office/drawing/2014/main" val="1166279270"/>
                    </a:ext>
                  </a:extLst>
                </a:gridCol>
                <a:gridCol w="1846960">
                  <a:extLst>
                    <a:ext uri="{9D8B030D-6E8A-4147-A177-3AD203B41FA5}">
                      <a16:colId xmlns:a16="http://schemas.microsoft.com/office/drawing/2014/main" val="3871309101"/>
                    </a:ext>
                  </a:extLst>
                </a:gridCol>
                <a:gridCol w="2398970">
                  <a:extLst>
                    <a:ext uri="{9D8B030D-6E8A-4147-A177-3AD203B41FA5}">
                      <a16:colId xmlns:a16="http://schemas.microsoft.com/office/drawing/2014/main" val="1940432431"/>
                    </a:ext>
                  </a:extLst>
                </a:gridCol>
                <a:gridCol w="2800097">
                  <a:extLst>
                    <a:ext uri="{9D8B030D-6E8A-4147-A177-3AD203B41FA5}">
                      <a16:colId xmlns:a16="http://schemas.microsoft.com/office/drawing/2014/main" val="2841075773"/>
                    </a:ext>
                  </a:extLst>
                </a:gridCol>
                <a:gridCol w="1764376">
                  <a:extLst>
                    <a:ext uri="{9D8B030D-6E8A-4147-A177-3AD203B41FA5}">
                      <a16:colId xmlns:a16="http://schemas.microsoft.com/office/drawing/2014/main" val="668280678"/>
                    </a:ext>
                  </a:extLst>
                </a:gridCol>
                <a:gridCol w="1693823">
                  <a:extLst>
                    <a:ext uri="{9D8B030D-6E8A-4147-A177-3AD203B41FA5}">
                      <a16:colId xmlns:a16="http://schemas.microsoft.com/office/drawing/2014/main" val="3133717429"/>
                    </a:ext>
                  </a:extLst>
                </a:gridCol>
              </a:tblGrid>
              <a:tr h="634853">
                <a:tc>
                  <a:txBody>
                    <a:bodyPr/>
                    <a:lstStyle/>
                    <a:p>
                      <a:pPr algn="ctr">
                        <a:lnSpc>
                          <a:spcPct val="100000"/>
                        </a:lnSpc>
                        <a:spcAft>
                          <a:spcPts val="800"/>
                        </a:spcAft>
                      </a:pPr>
                      <a:r>
                        <a:rPr lang="en-US" sz="2000" dirty="0">
                          <a:solidFill>
                            <a:schemeClr val="tx1"/>
                          </a:solidFill>
                          <a:effectLst/>
                        </a:rPr>
                        <a:t>Period</a:t>
                      </a:r>
                      <a:endParaRPr lang="en-ID" sz="2000" dirty="0">
                        <a:solidFill>
                          <a:schemeClr val="tx1"/>
                        </a:solidFill>
                        <a:effectLst/>
                      </a:endParaRPr>
                    </a:p>
                  </a:txBody>
                  <a:tcPr marL="68580" marR="68580" marT="0" marB="0" anchor="ctr"/>
                </a:tc>
                <a:tc>
                  <a:txBody>
                    <a:bodyPr/>
                    <a:lstStyle/>
                    <a:p>
                      <a:pPr algn="ctr">
                        <a:lnSpc>
                          <a:spcPct val="100000"/>
                        </a:lnSpc>
                        <a:spcAft>
                          <a:spcPts val="800"/>
                        </a:spcAft>
                      </a:pPr>
                      <a:r>
                        <a:rPr lang="en-US" sz="2000" dirty="0">
                          <a:solidFill>
                            <a:schemeClr val="tx1"/>
                          </a:solidFill>
                          <a:effectLst/>
                        </a:rPr>
                        <a:t>Food Habit</a:t>
                      </a:r>
                      <a:r>
                        <a:rPr lang="en-ID" sz="2000" dirty="0">
                          <a:solidFill>
                            <a:schemeClr val="tx1"/>
                          </a:solidFill>
                          <a:effectLst/>
                        </a:rPr>
                        <a:t> </a:t>
                      </a:r>
                    </a:p>
                  </a:txBody>
                  <a:tcPr marL="68580" marR="68580" marT="0" marB="0" anchor="ctr"/>
                </a:tc>
                <a:tc>
                  <a:txBody>
                    <a:bodyPr/>
                    <a:lstStyle/>
                    <a:p>
                      <a:pPr algn="ctr">
                        <a:lnSpc>
                          <a:spcPct val="100000"/>
                        </a:lnSpc>
                        <a:spcAft>
                          <a:spcPts val="800"/>
                        </a:spcAft>
                      </a:pPr>
                      <a:r>
                        <a:rPr lang="en-US" sz="2000" dirty="0">
                          <a:solidFill>
                            <a:schemeClr val="tx1"/>
                          </a:solidFill>
                          <a:effectLst/>
                        </a:rPr>
                        <a:t>Religion</a:t>
                      </a:r>
                      <a:endParaRPr lang="en-ID" sz="2000" dirty="0">
                        <a:solidFill>
                          <a:schemeClr val="tx1"/>
                        </a:solidFill>
                        <a:effectLst/>
                      </a:endParaRPr>
                    </a:p>
                  </a:txBody>
                  <a:tcPr marL="68580" marR="68580" marT="0" marB="0" anchor="ctr"/>
                </a:tc>
                <a:tc>
                  <a:txBody>
                    <a:bodyPr/>
                    <a:lstStyle/>
                    <a:p>
                      <a:pPr algn="ctr">
                        <a:lnSpc>
                          <a:spcPct val="100000"/>
                        </a:lnSpc>
                        <a:spcAft>
                          <a:spcPts val="800"/>
                        </a:spcAft>
                      </a:pPr>
                      <a:r>
                        <a:rPr lang="en-US" sz="2000" dirty="0">
                          <a:solidFill>
                            <a:schemeClr val="tx1"/>
                          </a:solidFill>
                          <a:effectLst/>
                        </a:rPr>
                        <a:t>Dress</a:t>
                      </a:r>
                      <a:endParaRPr lang="en-ID" sz="2000" dirty="0">
                        <a:solidFill>
                          <a:schemeClr val="tx1"/>
                        </a:solidFill>
                        <a:effectLst/>
                      </a:endParaRPr>
                    </a:p>
                  </a:txBody>
                  <a:tcPr marL="68580" marR="68580" marT="0" marB="0" anchor="ctr"/>
                </a:tc>
                <a:tc>
                  <a:txBody>
                    <a:bodyPr/>
                    <a:lstStyle/>
                    <a:p>
                      <a:pPr algn="ctr">
                        <a:lnSpc>
                          <a:spcPct val="100000"/>
                        </a:lnSpc>
                        <a:spcAft>
                          <a:spcPts val="800"/>
                        </a:spcAft>
                      </a:pPr>
                      <a:r>
                        <a:rPr lang="en-US" sz="2000" dirty="0">
                          <a:solidFill>
                            <a:schemeClr val="tx1"/>
                          </a:solidFill>
                          <a:effectLst/>
                        </a:rPr>
                        <a:t>Language</a:t>
                      </a:r>
                      <a:endParaRPr lang="en-ID" sz="2000" dirty="0">
                        <a:solidFill>
                          <a:schemeClr val="tx1"/>
                        </a:solidFill>
                        <a:effectLst/>
                      </a:endParaRPr>
                    </a:p>
                  </a:txBody>
                  <a:tcPr marL="68580" marR="68580" marT="0" marB="0" anchor="ctr"/>
                </a:tc>
                <a:tc>
                  <a:txBody>
                    <a:bodyPr/>
                    <a:lstStyle/>
                    <a:p>
                      <a:pPr algn="ctr">
                        <a:lnSpc>
                          <a:spcPct val="100000"/>
                        </a:lnSpc>
                        <a:spcAft>
                          <a:spcPts val="800"/>
                        </a:spcAft>
                      </a:pPr>
                      <a:r>
                        <a:rPr lang="en-US" sz="2000" dirty="0">
                          <a:solidFill>
                            <a:schemeClr val="tx1"/>
                          </a:solidFill>
                          <a:effectLst/>
                        </a:rPr>
                        <a:t>Education &amp;</a:t>
                      </a:r>
                      <a:endParaRPr lang="en-ID" sz="2000" dirty="0">
                        <a:solidFill>
                          <a:schemeClr val="tx1"/>
                        </a:solidFill>
                        <a:effectLst/>
                      </a:endParaRPr>
                    </a:p>
                    <a:p>
                      <a:pPr algn="ctr">
                        <a:lnSpc>
                          <a:spcPct val="100000"/>
                        </a:lnSpc>
                        <a:spcAft>
                          <a:spcPts val="800"/>
                        </a:spcAft>
                      </a:pPr>
                      <a:r>
                        <a:rPr lang="en-US" sz="2000" dirty="0">
                          <a:solidFill>
                            <a:schemeClr val="tx1"/>
                          </a:solidFill>
                          <a:effectLst/>
                        </a:rPr>
                        <a:t>Literature </a:t>
                      </a:r>
                      <a:endPar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2645552"/>
                  </a:ext>
                </a:extLst>
              </a:tr>
              <a:tr h="4532904">
                <a:tc>
                  <a:txBody>
                    <a:bodyPr/>
                    <a:lstStyle/>
                    <a:p>
                      <a:pPr>
                        <a:lnSpc>
                          <a:spcPct val="107000"/>
                        </a:lnSpc>
                        <a:spcAft>
                          <a:spcPts val="800"/>
                        </a:spcAft>
                      </a:pPr>
                      <a:endParaRPr lang="en-ID" sz="1400" dirty="0">
                        <a:effectLst/>
                      </a:endParaRPr>
                    </a:p>
                    <a:p>
                      <a:pPr>
                        <a:lnSpc>
                          <a:spcPct val="107000"/>
                        </a:lnSpc>
                        <a:spcAft>
                          <a:spcPts val="800"/>
                        </a:spcAft>
                      </a:pPr>
                      <a:endParaRPr lang="en-ID" sz="1400" dirty="0">
                        <a:effectLst/>
                      </a:endParaRPr>
                    </a:p>
                    <a:p>
                      <a:pPr>
                        <a:lnSpc>
                          <a:spcPct val="107000"/>
                        </a:lnSpc>
                        <a:spcAft>
                          <a:spcPts val="800"/>
                        </a:spcAft>
                      </a:pPr>
                      <a:endParaRPr lang="en-ID" sz="2000" dirty="0">
                        <a:effectLst/>
                      </a:endParaRPr>
                    </a:p>
                    <a:p>
                      <a:pPr>
                        <a:lnSpc>
                          <a:spcPct val="107000"/>
                        </a:lnSpc>
                        <a:spcAft>
                          <a:spcPts val="800"/>
                        </a:spcAft>
                      </a:pPr>
                      <a:endParaRPr lang="en-ID" sz="2000" dirty="0">
                        <a:effectLst/>
                      </a:endParaRPr>
                    </a:p>
                    <a:p>
                      <a:pPr>
                        <a:lnSpc>
                          <a:spcPct val="107000"/>
                        </a:lnSpc>
                        <a:spcAft>
                          <a:spcPts val="800"/>
                        </a:spcAft>
                      </a:pPr>
                      <a:r>
                        <a:rPr lang="en-ID" sz="2000" dirty="0">
                          <a:solidFill>
                            <a:srgbClr val="C00000"/>
                          </a:solidFill>
                          <a:effectLst/>
                        </a:rPr>
                        <a:t>Mughal Bengal</a:t>
                      </a:r>
                    </a:p>
                    <a:p>
                      <a:pPr>
                        <a:lnSpc>
                          <a:spcPct val="107000"/>
                        </a:lnSpc>
                        <a:spcAft>
                          <a:spcPts val="800"/>
                        </a:spcAft>
                      </a:pPr>
                      <a:r>
                        <a:rPr lang="en-US" sz="1400" dirty="0">
                          <a:effectLst/>
                        </a:rPr>
                        <a:t> </a:t>
                      </a:r>
                      <a:endParaRPr lang="en-ID"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solidFill>
                  </a:tcPr>
                </a:tc>
                <a:tc>
                  <a:txBody>
                    <a:bodyPr/>
                    <a:lstStyle/>
                    <a:p>
                      <a:pPr marL="342900" lvl="0" indent="-342900">
                        <a:lnSpc>
                          <a:spcPct val="107000"/>
                        </a:lnSpc>
                        <a:buFont typeface="Symbol" panose="05050102010706020507" pitchFamily="18" charset="2"/>
                        <a:buChar char=""/>
                      </a:pPr>
                      <a:r>
                        <a:rPr lang="en-US" sz="1800" b="0" dirty="0">
                          <a:effectLst/>
                        </a:rPr>
                        <a:t>‘Kabab’ ‘</a:t>
                      </a:r>
                      <a:r>
                        <a:rPr lang="en-US" sz="1800" b="0" dirty="0" err="1">
                          <a:effectLst/>
                        </a:rPr>
                        <a:t>Rezala</a:t>
                      </a:r>
                      <a:r>
                        <a:rPr lang="en-US" sz="1800" b="0" dirty="0">
                          <a:effectLst/>
                        </a:rPr>
                        <a:t>’, ‘Korma’ and other Mughal foods took their places beside the usual fish, rice and vegetables of the Bengalis.</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800" b="0" dirty="0">
                          <a:effectLst/>
                        </a:rPr>
                        <a:t>The concept of Islam in the worship of Allah, equality and brotherhood greatly influenced the people of the country</a:t>
                      </a:r>
                      <a:endParaRPr lang="en-ID" sz="1800" b="0" dirty="0">
                        <a:effectLst/>
                      </a:endParaRPr>
                    </a:p>
                    <a:p>
                      <a:pPr marL="342900" lvl="0" indent="-342900">
                        <a:lnSpc>
                          <a:spcPct val="107000"/>
                        </a:lnSpc>
                        <a:buFont typeface="Symbol" panose="05050102010706020507" pitchFamily="18" charset="2"/>
                        <a:buChar char=""/>
                      </a:pPr>
                      <a:r>
                        <a:rPr lang="en-US" sz="1800" b="0" dirty="0">
                          <a:effectLst/>
                        </a:rPr>
                        <a:t>The influence of ‘Vaishnava’ Movement of </a:t>
                      </a:r>
                      <a:r>
                        <a:rPr lang="en-US" sz="1800" b="0" dirty="0" err="1">
                          <a:effectLst/>
                        </a:rPr>
                        <a:t>Sree</a:t>
                      </a:r>
                      <a:r>
                        <a:rPr lang="en-US" sz="1800" b="0" dirty="0">
                          <a:effectLst/>
                        </a:rPr>
                        <a:t> </a:t>
                      </a:r>
                      <a:r>
                        <a:rPr lang="en-US" sz="1800" b="0" dirty="0" err="1">
                          <a:effectLst/>
                        </a:rPr>
                        <a:t>Chaitnya</a:t>
                      </a:r>
                      <a:r>
                        <a:rPr lang="en-US" sz="1800" b="0" dirty="0">
                          <a:effectLst/>
                        </a:rPr>
                        <a:t> reflected in the social and religious life of the Hindus</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800" b="0" dirty="0">
                          <a:effectLst/>
                        </a:rPr>
                        <a:t>Ornamented and pearl-studded glittering, dress, ‘salwar’ and ‘</a:t>
                      </a:r>
                      <a:r>
                        <a:rPr lang="en-US" sz="1800" b="0" dirty="0" err="1">
                          <a:effectLst/>
                        </a:rPr>
                        <a:t>kamiz</a:t>
                      </a:r>
                      <a:r>
                        <a:rPr lang="en-US" sz="1800" b="0" dirty="0">
                          <a:effectLst/>
                        </a:rPr>
                        <a:t>’ adorned the Hindus and the Muslims alike</a:t>
                      </a:r>
                      <a:endParaRPr lang="en-ID" sz="1800" b="0" dirty="0">
                        <a:effectLst/>
                      </a:endParaRPr>
                    </a:p>
                    <a:p>
                      <a:pPr marL="342900" lvl="0" indent="-342900">
                        <a:lnSpc>
                          <a:spcPct val="107000"/>
                        </a:lnSpc>
                        <a:buFont typeface="Symbol" panose="05050102010706020507" pitchFamily="18" charset="2"/>
                        <a:buChar char=""/>
                      </a:pPr>
                      <a:r>
                        <a:rPr lang="en-ID" sz="1800" b="0" dirty="0">
                          <a:effectLst/>
                        </a:rPr>
                        <a:t>The poor wore normal dresses and wooden sandals.</a:t>
                      </a:r>
                    </a:p>
                    <a:p>
                      <a:pPr marL="342900" lvl="0" indent="-342900">
                        <a:lnSpc>
                          <a:spcPct val="107000"/>
                        </a:lnSpc>
                        <a:buFont typeface="Symbol" panose="05050102010706020507" pitchFamily="18" charset="2"/>
                        <a:buChar char=""/>
                      </a:pPr>
                      <a:r>
                        <a:rPr lang="en-US" sz="1800" b="0" dirty="0">
                          <a:effectLst/>
                        </a:rPr>
                        <a:t>The rich and middle-class women wore attractive dresses with muslin</a:t>
                      </a:r>
                      <a:endParaRPr lang="en-ID" sz="1800" b="0" dirty="0">
                        <a:effectLst/>
                      </a:endParaRPr>
                    </a:p>
                    <a:p>
                      <a:pPr marL="342900" lvl="0" indent="-342900">
                        <a:lnSpc>
                          <a:spcPct val="107000"/>
                        </a:lnSpc>
                        <a:spcAft>
                          <a:spcPts val="800"/>
                        </a:spcAft>
                        <a:buFont typeface="Symbol" panose="05050102010706020507" pitchFamily="18" charset="2"/>
                        <a:buChar char=""/>
                      </a:pPr>
                      <a:r>
                        <a:rPr lang="en-US" sz="1800" b="0" dirty="0">
                          <a:effectLst/>
                        </a:rPr>
                        <a:t>They used to go out sometimes in </a:t>
                      </a:r>
                      <a:r>
                        <a:rPr lang="en-US" sz="1800" b="0" dirty="0" err="1">
                          <a:effectLst/>
                        </a:rPr>
                        <a:t>Palaanquins</a:t>
                      </a:r>
                      <a:endParaRPr lang="en-ID" sz="1800" b="0" dirty="0">
                        <a:effectLst/>
                      </a:endParaRPr>
                    </a:p>
                    <a:p>
                      <a:pPr>
                        <a:lnSpc>
                          <a:spcPct val="107000"/>
                        </a:lnSpc>
                        <a:spcAft>
                          <a:spcPts val="800"/>
                        </a:spcAft>
                      </a:pPr>
                      <a:r>
                        <a:rPr lang="en-US" sz="1800" b="0" dirty="0">
                          <a:effectLst/>
                        </a:rPr>
                        <a:t> </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800" b="0" dirty="0">
                          <a:effectLst/>
                        </a:rPr>
                        <a:t>Persian was the dominant and “official” language of the empire</a:t>
                      </a:r>
                      <a:endParaRPr lang="en-ID" sz="1800" b="0" dirty="0">
                        <a:effectLst/>
                      </a:endParaRPr>
                    </a:p>
                    <a:p>
                      <a:pPr marL="342900" lvl="0" indent="-342900">
                        <a:lnSpc>
                          <a:spcPct val="107000"/>
                        </a:lnSpc>
                        <a:buFont typeface="Symbol" panose="05050102010706020507" pitchFamily="18" charset="2"/>
                        <a:buChar char=""/>
                      </a:pPr>
                      <a:r>
                        <a:rPr lang="en-ID" sz="1800" b="0" dirty="0">
                          <a:effectLst/>
                        </a:rPr>
                        <a:t>Urdu</a:t>
                      </a:r>
                    </a:p>
                    <a:p>
                      <a:pPr marL="342900" lvl="0" indent="-342900">
                        <a:lnSpc>
                          <a:spcPct val="107000"/>
                        </a:lnSpc>
                        <a:spcAft>
                          <a:spcPts val="800"/>
                        </a:spcAft>
                        <a:buFont typeface="Symbol" panose="05050102010706020507" pitchFamily="18" charset="2"/>
                        <a:buChar char=""/>
                      </a:pPr>
                      <a:r>
                        <a:rPr lang="en-US" sz="1800" b="0" dirty="0">
                          <a:effectLst/>
                        </a:rPr>
                        <a:t>Mughal-Pathan kings nourished the Bangla language</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b="0" dirty="0">
                          <a:effectLst/>
                        </a:rPr>
                        <a:t>remarkable Development in education and literature</a:t>
                      </a:r>
                      <a:endParaRPr lang="en-ID" sz="1800" b="0" dirty="0">
                        <a:effectLst/>
                      </a:endParaRPr>
                    </a:p>
                    <a:p>
                      <a:pPr>
                        <a:lnSpc>
                          <a:spcPct val="107000"/>
                        </a:lnSpc>
                        <a:spcAft>
                          <a:spcPts val="800"/>
                        </a:spcAft>
                      </a:pPr>
                      <a:r>
                        <a:rPr lang="en-US" sz="1800" b="0" dirty="0" err="1">
                          <a:effectLst/>
                        </a:rPr>
                        <a:t>Gazals</a:t>
                      </a:r>
                      <a:r>
                        <a:rPr lang="en-US" sz="1800" b="0" dirty="0">
                          <a:effectLst/>
                        </a:rPr>
                        <a:t> and Sufi literature</a:t>
                      </a:r>
                      <a:endParaRPr lang="en-ID" sz="1800" b="0" dirty="0">
                        <a:effectLst/>
                      </a:endParaRPr>
                    </a:p>
                    <a:p>
                      <a:pPr>
                        <a:lnSpc>
                          <a:spcPct val="107000"/>
                        </a:lnSpc>
                        <a:spcAft>
                          <a:spcPts val="800"/>
                        </a:spcAft>
                      </a:pPr>
                      <a:r>
                        <a:rPr lang="en-US" sz="1800" b="0" dirty="0">
                          <a:effectLst/>
                        </a:rPr>
                        <a:t>The </a:t>
                      </a:r>
                      <a:r>
                        <a:rPr lang="en-US" sz="1800" b="0" dirty="0" err="1">
                          <a:effectLst/>
                        </a:rPr>
                        <a:t>Vaishmava</a:t>
                      </a:r>
                      <a:r>
                        <a:rPr lang="en-US" sz="1800" b="0" dirty="0">
                          <a:effectLst/>
                        </a:rPr>
                        <a:t> </a:t>
                      </a:r>
                      <a:r>
                        <a:rPr lang="en-US" sz="1800" b="0" dirty="0" err="1">
                          <a:effectLst/>
                        </a:rPr>
                        <a:t>Padabali</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6103300"/>
                  </a:ext>
                </a:extLst>
              </a:tr>
            </a:tbl>
          </a:graphicData>
        </a:graphic>
      </p:graphicFrame>
    </p:spTree>
    <p:extLst>
      <p:ext uri="{BB962C8B-B14F-4D97-AF65-F5344CB8AC3E}">
        <p14:creationId xmlns:p14="http://schemas.microsoft.com/office/powerpoint/2010/main" val="2663471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189186" y="236484"/>
            <a:ext cx="11761076" cy="6432330"/>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9" name="Straight Connector 8"/>
          <p:cNvCxnSpPr>
            <a:cxnSpLocks/>
          </p:cNvCxnSpPr>
          <p:nvPr/>
        </p:nvCxnSpPr>
        <p:spPr>
          <a:xfrm flipV="1">
            <a:off x="1765738" y="1027966"/>
            <a:ext cx="9017876" cy="39005"/>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57F9FB-74BB-4F70-BA2C-830C4282CAC0}"/>
              </a:ext>
            </a:extLst>
          </p:cNvPr>
          <p:cNvSpPr txBox="1"/>
          <p:nvPr/>
        </p:nvSpPr>
        <p:spPr>
          <a:xfrm>
            <a:off x="2349305" y="411669"/>
            <a:ext cx="843430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Major Cultural Shift of Changes in Bangladesh</a:t>
            </a:r>
          </a:p>
        </p:txBody>
      </p:sp>
      <p:graphicFrame>
        <p:nvGraphicFramePr>
          <p:cNvPr id="2" name="Table 1">
            <a:extLst>
              <a:ext uri="{FF2B5EF4-FFF2-40B4-BE49-F238E27FC236}">
                <a16:creationId xmlns:a16="http://schemas.microsoft.com/office/drawing/2014/main" id="{F0FAA9CD-D6E4-49B7-FB3F-1A81AAF9D70E}"/>
              </a:ext>
            </a:extLst>
          </p:cNvPr>
          <p:cNvGraphicFramePr>
            <a:graphicFrameLocks noGrp="1"/>
          </p:cNvGraphicFramePr>
          <p:nvPr>
            <p:extLst>
              <p:ext uri="{D42A27DB-BD31-4B8C-83A1-F6EECF244321}">
                <p14:modId xmlns:p14="http://schemas.microsoft.com/office/powerpoint/2010/main" val="607219222"/>
              </p:ext>
            </p:extLst>
          </p:nvPr>
        </p:nvGraphicFramePr>
        <p:xfrm>
          <a:off x="631287" y="1375515"/>
          <a:ext cx="11115236" cy="5074186"/>
        </p:xfrm>
        <a:graphic>
          <a:graphicData uri="http://schemas.openxmlformats.org/drawingml/2006/table">
            <a:tbl>
              <a:tblPr firstRow="1" firstCol="1" bandRow="1">
                <a:tableStyleId>{5C22544A-7EE6-4342-B048-85BDC9FD1C3A}</a:tableStyleId>
              </a:tblPr>
              <a:tblGrid>
                <a:gridCol w="959595">
                  <a:extLst>
                    <a:ext uri="{9D8B030D-6E8A-4147-A177-3AD203B41FA5}">
                      <a16:colId xmlns:a16="http://schemas.microsoft.com/office/drawing/2014/main" val="924046119"/>
                    </a:ext>
                  </a:extLst>
                </a:gridCol>
                <a:gridCol w="1829995">
                  <a:extLst>
                    <a:ext uri="{9D8B030D-6E8A-4147-A177-3AD203B41FA5}">
                      <a16:colId xmlns:a16="http://schemas.microsoft.com/office/drawing/2014/main" val="3080676245"/>
                    </a:ext>
                  </a:extLst>
                </a:gridCol>
                <a:gridCol w="2376935">
                  <a:extLst>
                    <a:ext uri="{9D8B030D-6E8A-4147-A177-3AD203B41FA5}">
                      <a16:colId xmlns:a16="http://schemas.microsoft.com/office/drawing/2014/main" val="438281750"/>
                    </a:ext>
                  </a:extLst>
                </a:gridCol>
                <a:gridCol w="2591595">
                  <a:extLst>
                    <a:ext uri="{9D8B030D-6E8A-4147-A177-3AD203B41FA5}">
                      <a16:colId xmlns:a16="http://schemas.microsoft.com/office/drawing/2014/main" val="972611174"/>
                    </a:ext>
                  </a:extLst>
                </a:gridCol>
                <a:gridCol w="1930954">
                  <a:extLst>
                    <a:ext uri="{9D8B030D-6E8A-4147-A177-3AD203B41FA5}">
                      <a16:colId xmlns:a16="http://schemas.microsoft.com/office/drawing/2014/main" val="1210812878"/>
                    </a:ext>
                  </a:extLst>
                </a:gridCol>
                <a:gridCol w="1426162">
                  <a:extLst>
                    <a:ext uri="{9D8B030D-6E8A-4147-A177-3AD203B41FA5}">
                      <a16:colId xmlns:a16="http://schemas.microsoft.com/office/drawing/2014/main" val="1548668544"/>
                    </a:ext>
                  </a:extLst>
                </a:gridCol>
              </a:tblGrid>
              <a:tr h="978245">
                <a:tc>
                  <a:txBody>
                    <a:bodyPr/>
                    <a:lstStyle/>
                    <a:p>
                      <a:pPr algn="ctr">
                        <a:lnSpc>
                          <a:spcPct val="107000"/>
                        </a:lnSpc>
                        <a:spcAft>
                          <a:spcPts val="800"/>
                        </a:spcAft>
                      </a:pPr>
                      <a:r>
                        <a:rPr lang="en-US" sz="2000" dirty="0">
                          <a:solidFill>
                            <a:schemeClr val="tx1"/>
                          </a:solidFill>
                          <a:effectLst/>
                        </a:rPr>
                        <a:t>Period</a:t>
                      </a:r>
                      <a:endParaRPr lang="en-ID" sz="2000" dirty="0">
                        <a:solidFill>
                          <a:schemeClr val="tx1"/>
                        </a:solidFill>
                        <a:effectLst/>
                      </a:endParaRPr>
                    </a:p>
                  </a:txBody>
                  <a:tcPr marL="68580" marR="68580" marT="0" marB="0" anchor="ctr"/>
                </a:tc>
                <a:tc>
                  <a:txBody>
                    <a:bodyPr/>
                    <a:lstStyle/>
                    <a:p>
                      <a:pPr algn="ctr">
                        <a:lnSpc>
                          <a:spcPct val="107000"/>
                        </a:lnSpc>
                        <a:spcAft>
                          <a:spcPts val="800"/>
                        </a:spcAft>
                      </a:pPr>
                      <a:r>
                        <a:rPr lang="en-US" sz="2000" dirty="0">
                          <a:solidFill>
                            <a:schemeClr val="tx1"/>
                          </a:solidFill>
                          <a:effectLst/>
                        </a:rPr>
                        <a:t>Food Habit</a:t>
                      </a:r>
                      <a:endParaRPr lang="en-ID" sz="2000" dirty="0">
                        <a:solidFill>
                          <a:schemeClr val="tx1"/>
                        </a:solidFill>
                        <a:effectLst/>
                      </a:endParaRPr>
                    </a:p>
                  </a:txBody>
                  <a:tcPr marL="68580" marR="68580" marT="0" marB="0" anchor="ctr"/>
                </a:tc>
                <a:tc>
                  <a:txBody>
                    <a:bodyPr/>
                    <a:lstStyle/>
                    <a:p>
                      <a:pPr algn="ctr">
                        <a:lnSpc>
                          <a:spcPct val="107000"/>
                        </a:lnSpc>
                        <a:spcAft>
                          <a:spcPts val="800"/>
                        </a:spcAft>
                      </a:pPr>
                      <a:r>
                        <a:rPr lang="en-US" sz="2000" dirty="0">
                          <a:solidFill>
                            <a:schemeClr val="tx1"/>
                          </a:solidFill>
                          <a:effectLst/>
                        </a:rPr>
                        <a:t>Religion</a:t>
                      </a:r>
                      <a:endParaRPr lang="en-ID" sz="2000" dirty="0">
                        <a:solidFill>
                          <a:schemeClr val="tx1"/>
                        </a:solidFill>
                        <a:effectLst/>
                      </a:endParaRPr>
                    </a:p>
                  </a:txBody>
                  <a:tcPr marL="68580" marR="68580" marT="0" marB="0" anchor="ctr"/>
                </a:tc>
                <a:tc>
                  <a:txBody>
                    <a:bodyPr/>
                    <a:lstStyle/>
                    <a:p>
                      <a:pPr algn="ctr">
                        <a:lnSpc>
                          <a:spcPct val="107000"/>
                        </a:lnSpc>
                        <a:spcAft>
                          <a:spcPts val="800"/>
                        </a:spcAft>
                      </a:pPr>
                      <a:r>
                        <a:rPr lang="en-US" sz="2000" dirty="0">
                          <a:solidFill>
                            <a:schemeClr val="tx1"/>
                          </a:solidFill>
                          <a:effectLst/>
                        </a:rPr>
                        <a:t>Dress</a:t>
                      </a:r>
                      <a:endParaRPr lang="en-ID" sz="2000" dirty="0">
                        <a:solidFill>
                          <a:schemeClr val="tx1"/>
                        </a:solidFill>
                        <a:effectLst/>
                      </a:endParaRPr>
                    </a:p>
                  </a:txBody>
                  <a:tcPr marL="68580" marR="68580" marT="0" marB="0" anchor="ctr"/>
                </a:tc>
                <a:tc>
                  <a:txBody>
                    <a:bodyPr/>
                    <a:lstStyle/>
                    <a:p>
                      <a:pPr algn="ctr">
                        <a:lnSpc>
                          <a:spcPct val="107000"/>
                        </a:lnSpc>
                        <a:spcAft>
                          <a:spcPts val="800"/>
                        </a:spcAft>
                      </a:pPr>
                      <a:r>
                        <a:rPr lang="en-US" sz="2000" dirty="0">
                          <a:solidFill>
                            <a:schemeClr val="tx1"/>
                          </a:solidFill>
                          <a:effectLst/>
                        </a:rPr>
                        <a:t>Language</a:t>
                      </a:r>
                      <a:endParaRPr lang="en-ID" sz="2000" dirty="0">
                        <a:solidFill>
                          <a:schemeClr val="tx1"/>
                        </a:solidFill>
                        <a:effectLst/>
                      </a:endParaRPr>
                    </a:p>
                  </a:txBody>
                  <a:tcPr marL="68580" marR="68580" marT="0" marB="0" anchor="ctr"/>
                </a:tc>
                <a:tc>
                  <a:txBody>
                    <a:bodyPr/>
                    <a:lstStyle/>
                    <a:p>
                      <a:pPr algn="ctr">
                        <a:lnSpc>
                          <a:spcPct val="100000"/>
                        </a:lnSpc>
                        <a:spcAft>
                          <a:spcPts val="800"/>
                        </a:spcAft>
                      </a:pPr>
                      <a:r>
                        <a:rPr lang="en-US" sz="2000" dirty="0">
                          <a:solidFill>
                            <a:schemeClr val="tx1"/>
                          </a:solidFill>
                          <a:effectLst/>
                        </a:rPr>
                        <a:t>Education &amp;</a:t>
                      </a:r>
                      <a:endParaRPr lang="en-ID" sz="2000" dirty="0">
                        <a:solidFill>
                          <a:schemeClr val="tx1"/>
                        </a:solidFill>
                        <a:effectLst/>
                      </a:endParaRPr>
                    </a:p>
                    <a:p>
                      <a:pPr algn="ctr">
                        <a:lnSpc>
                          <a:spcPct val="100000"/>
                        </a:lnSpc>
                        <a:spcAft>
                          <a:spcPts val="800"/>
                        </a:spcAft>
                      </a:pPr>
                      <a:r>
                        <a:rPr lang="en-US" sz="2000" dirty="0">
                          <a:solidFill>
                            <a:schemeClr val="tx1"/>
                          </a:solidFill>
                          <a:effectLst/>
                        </a:rPr>
                        <a:t>Literature</a:t>
                      </a:r>
                    </a:p>
                  </a:txBody>
                  <a:tcPr marL="68580" marR="68580" marT="0" marB="0" anchor="ctr"/>
                </a:tc>
                <a:extLst>
                  <a:ext uri="{0D108BD9-81ED-4DB2-BD59-A6C34878D82A}">
                    <a16:rowId xmlns:a16="http://schemas.microsoft.com/office/drawing/2014/main" val="1524975074"/>
                  </a:ext>
                </a:extLst>
              </a:tr>
              <a:tr h="3717662">
                <a:tc>
                  <a:txBody>
                    <a:bodyPr/>
                    <a:lstStyle/>
                    <a:p>
                      <a:pPr>
                        <a:lnSpc>
                          <a:spcPct val="107000"/>
                        </a:lnSpc>
                        <a:spcAft>
                          <a:spcPts val="800"/>
                        </a:spcAft>
                      </a:pPr>
                      <a:endParaRPr lang="en-ID" sz="1600" dirty="0">
                        <a:effectLst/>
                      </a:endParaRPr>
                    </a:p>
                    <a:p>
                      <a:pPr>
                        <a:lnSpc>
                          <a:spcPct val="107000"/>
                        </a:lnSpc>
                        <a:spcAft>
                          <a:spcPts val="800"/>
                        </a:spcAft>
                      </a:pPr>
                      <a:endParaRPr lang="en-ID" sz="1600" dirty="0">
                        <a:effectLst/>
                      </a:endParaRPr>
                    </a:p>
                    <a:p>
                      <a:pPr>
                        <a:lnSpc>
                          <a:spcPct val="107000"/>
                        </a:lnSpc>
                        <a:spcAft>
                          <a:spcPts val="800"/>
                        </a:spcAft>
                      </a:pPr>
                      <a:endParaRPr lang="en-ID" sz="2000" dirty="0">
                        <a:solidFill>
                          <a:srgbClr val="C00000"/>
                        </a:solidFill>
                        <a:effectLst/>
                      </a:endParaRPr>
                    </a:p>
                    <a:p>
                      <a:pPr>
                        <a:lnSpc>
                          <a:spcPct val="107000"/>
                        </a:lnSpc>
                        <a:spcAft>
                          <a:spcPts val="800"/>
                        </a:spcAft>
                      </a:pPr>
                      <a:r>
                        <a:rPr lang="en-ID" sz="2000" dirty="0">
                          <a:solidFill>
                            <a:srgbClr val="C00000"/>
                          </a:solidFill>
                          <a:effectLst/>
                        </a:rPr>
                        <a:t>British period</a:t>
                      </a:r>
                    </a:p>
                    <a:p>
                      <a:pPr>
                        <a:lnSpc>
                          <a:spcPct val="107000"/>
                        </a:lnSpc>
                        <a:spcAft>
                          <a:spcPts val="800"/>
                        </a:spcAft>
                      </a:pPr>
                      <a:r>
                        <a:rPr lang="en-US" sz="1600" dirty="0">
                          <a:effectLst/>
                        </a:rPr>
                        <a:t> </a:t>
                      </a:r>
                      <a:endParaRPr lang="en-ID"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800" b="0" dirty="0">
                          <a:effectLst/>
                        </a:rPr>
                        <a:t>The British adapted several of the food choices to their taste and developed the “curry”.</a:t>
                      </a:r>
                      <a:endParaRPr lang="en-ID" sz="1800" b="0" dirty="0">
                        <a:effectLst/>
                      </a:endParaRPr>
                    </a:p>
                    <a:p>
                      <a:pPr marL="342900" lvl="0" indent="-342900">
                        <a:lnSpc>
                          <a:spcPct val="107000"/>
                        </a:lnSpc>
                        <a:buFont typeface="Symbol" panose="05050102010706020507" pitchFamily="18" charset="2"/>
                        <a:buChar char=""/>
                      </a:pPr>
                      <a:r>
                        <a:rPr lang="en-US" sz="1800" b="0" dirty="0">
                          <a:effectLst/>
                        </a:rPr>
                        <a:t>Emergence of certain “Raj” traditions like that of “tea”</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800" b="0" dirty="0">
                          <a:effectLst/>
                        </a:rPr>
                        <a:t>Main religions were Hinduism, Islam, Christian</a:t>
                      </a:r>
                      <a:endParaRPr lang="en-ID" sz="1800" b="0" dirty="0">
                        <a:effectLst/>
                      </a:endParaRPr>
                    </a:p>
                    <a:p>
                      <a:pPr marL="342900" lvl="0" indent="-342900">
                        <a:lnSpc>
                          <a:spcPct val="107000"/>
                        </a:lnSpc>
                        <a:buFont typeface="Symbol" panose="05050102010706020507" pitchFamily="18" charset="2"/>
                        <a:buChar char=""/>
                      </a:pPr>
                      <a:r>
                        <a:rPr lang="en-US" sz="1800" b="0" dirty="0">
                          <a:effectLst/>
                        </a:rPr>
                        <a:t>British tried to cast Christianity in the light of a better religion and with economic inducements convinced the poor Indians into Christianity</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ID" sz="1800" b="0" dirty="0">
                          <a:effectLst/>
                        </a:rPr>
                        <a:t>British Raj brought with itself changing trend in draping the sari. Earlier way of draping sari without blouse was seen as inappropriate, so Bengali women started wearing sari with a blouse or an undershirt (Jama) and petticoat (Shaya)</a:t>
                      </a:r>
                    </a:p>
                    <a:p>
                      <a:pPr marL="342900" lvl="0" indent="-342900">
                        <a:lnSpc>
                          <a:spcPct val="107000"/>
                        </a:lnSpc>
                        <a:buFont typeface="Symbol" panose="05050102010706020507" pitchFamily="18" charset="2"/>
                        <a:buChar char=""/>
                      </a:pPr>
                      <a:r>
                        <a:rPr lang="en-US" sz="1800" b="0" dirty="0">
                          <a:effectLst/>
                        </a:rPr>
                        <a:t>Men wore pant shirt Dhoti Panjabi</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ID" sz="1800" b="0" dirty="0">
                          <a:effectLst/>
                        </a:rPr>
                        <a:t>English was made the official language</a:t>
                      </a:r>
                    </a:p>
                    <a:p>
                      <a:pPr marL="342900" lvl="0" indent="-342900">
                        <a:lnSpc>
                          <a:spcPct val="107000"/>
                        </a:lnSpc>
                        <a:spcAft>
                          <a:spcPts val="800"/>
                        </a:spcAft>
                        <a:buFont typeface="Symbol" panose="05050102010706020507" pitchFamily="18" charset="2"/>
                        <a:buChar char=""/>
                      </a:pPr>
                      <a:r>
                        <a:rPr lang="en-ID" sz="1800" b="0" dirty="0">
                          <a:effectLst/>
                        </a:rPr>
                        <a:t>People of British Bengal talked in Bangla and other local languages.</a:t>
                      </a:r>
                    </a:p>
                    <a:p>
                      <a:pPr>
                        <a:lnSpc>
                          <a:spcPct val="107000"/>
                        </a:lnSpc>
                        <a:spcAft>
                          <a:spcPts val="800"/>
                        </a:spcAft>
                      </a:pPr>
                      <a:r>
                        <a:rPr lang="en-US" sz="1800" b="0" dirty="0">
                          <a:effectLst/>
                        </a:rPr>
                        <a:t> </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800" b="0" dirty="0">
                          <a:effectLst/>
                        </a:rPr>
                        <a:t>British established the Christian missionary School to increase the Christianity in India.</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6813355"/>
                  </a:ext>
                </a:extLst>
              </a:tr>
            </a:tbl>
          </a:graphicData>
        </a:graphic>
      </p:graphicFrame>
    </p:spTree>
    <p:extLst>
      <p:ext uri="{BB962C8B-B14F-4D97-AF65-F5344CB8AC3E}">
        <p14:creationId xmlns:p14="http://schemas.microsoft.com/office/powerpoint/2010/main" val="16411343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189186" y="236484"/>
            <a:ext cx="11761076" cy="6432330"/>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9" name="Straight Connector 8"/>
          <p:cNvCxnSpPr>
            <a:cxnSpLocks/>
          </p:cNvCxnSpPr>
          <p:nvPr/>
        </p:nvCxnSpPr>
        <p:spPr>
          <a:xfrm flipV="1">
            <a:off x="1765738" y="1027966"/>
            <a:ext cx="9017876" cy="39005"/>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57F9FB-74BB-4F70-BA2C-830C4282CAC0}"/>
              </a:ext>
            </a:extLst>
          </p:cNvPr>
          <p:cNvSpPr txBox="1"/>
          <p:nvPr/>
        </p:nvSpPr>
        <p:spPr>
          <a:xfrm>
            <a:off x="2493370" y="462693"/>
            <a:ext cx="860603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Major Cultural Shift of Changes in Bangladesh</a:t>
            </a:r>
          </a:p>
        </p:txBody>
      </p:sp>
      <p:graphicFrame>
        <p:nvGraphicFramePr>
          <p:cNvPr id="3" name="Table 2">
            <a:extLst>
              <a:ext uri="{FF2B5EF4-FFF2-40B4-BE49-F238E27FC236}">
                <a16:creationId xmlns:a16="http://schemas.microsoft.com/office/drawing/2014/main" id="{C344AB31-A779-878A-8A41-9F6AB898CFAE}"/>
              </a:ext>
            </a:extLst>
          </p:cNvPr>
          <p:cNvGraphicFramePr>
            <a:graphicFrameLocks noGrp="1"/>
          </p:cNvGraphicFramePr>
          <p:nvPr>
            <p:extLst>
              <p:ext uri="{D42A27DB-BD31-4B8C-83A1-F6EECF244321}">
                <p14:modId xmlns:p14="http://schemas.microsoft.com/office/powerpoint/2010/main" val="1158501354"/>
              </p:ext>
            </p:extLst>
          </p:nvPr>
        </p:nvGraphicFramePr>
        <p:xfrm>
          <a:off x="841130" y="1381454"/>
          <a:ext cx="10509739" cy="4999356"/>
        </p:xfrm>
        <a:graphic>
          <a:graphicData uri="http://schemas.openxmlformats.org/drawingml/2006/table">
            <a:tbl>
              <a:tblPr firstRow="1" firstCol="1" bandRow="1">
                <a:tableStyleId>{5C22544A-7EE6-4342-B048-85BDC9FD1C3A}</a:tableStyleId>
              </a:tblPr>
              <a:tblGrid>
                <a:gridCol w="1302489">
                  <a:extLst>
                    <a:ext uri="{9D8B030D-6E8A-4147-A177-3AD203B41FA5}">
                      <a16:colId xmlns:a16="http://schemas.microsoft.com/office/drawing/2014/main" val="3657979613"/>
                    </a:ext>
                  </a:extLst>
                </a:gridCol>
                <a:gridCol w="1612455">
                  <a:extLst>
                    <a:ext uri="{9D8B030D-6E8A-4147-A177-3AD203B41FA5}">
                      <a16:colId xmlns:a16="http://schemas.microsoft.com/office/drawing/2014/main" val="2251810029"/>
                    </a:ext>
                  </a:extLst>
                </a:gridCol>
                <a:gridCol w="2106348">
                  <a:extLst>
                    <a:ext uri="{9D8B030D-6E8A-4147-A177-3AD203B41FA5}">
                      <a16:colId xmlns:a16="http://schemas.microsoft.com/office/drawing/2014/main" val="1514229569"/>
                    </a:ext>
                  </a:extLst>
                </a:gridCol>
                <a:gridCol w="1959215">
                  <a:extLst>
                    <a:ext uri="{9D8B030D-6E8A-4147-A177-3AD203B41FA5}">
                      <a16:colId xmlns:a16="http://schemas.microsoft.com/office/drawing/2014/main" val="1263787859"/>
                    </a:ext>
                  </a:extLst>
                </a:gridCol>
                <a:gridCol w="2213415">
                  <a:extLst>
                    <a:ext uri="{9D8B030D-6E8A-4147-A177-3AD203B41FA5}">
                      <a16:colId xmlns:a16="http://schemas.microsoft.com/office/drawing/2014/main" val="2490394429"/>
                    </a:ext>
                  </a:extLst>
                </a:gridCol>
                <a:gridCol w="1315817">
                  <a:extLst>
                    <a:ext uri="{9D8B030D-6E8A-4147-A177-3AD203B41FA5}">
                      <a16:colId xmlns:a16="http://schemas.microsoft.com/office/drawing/2014/main" val="1305083965"/>
                    </a:ext>
                  </a:extLst>
                </a:gridCol>
              </a:tblGrid>
              <a:tr h="0">
                <a:tc>
                  <a:txBody>
                    <a:bodyPr/>
                    <a:lstStyle/>
                    <a:p>
                      <a:pPr algn="ctr">
                        <a:lnSpc>
                          <a:spcPct val="107000"/>
                        </a:lnSpc>
                        <a:spcAft>
                          <a:spcPts val="800"/>
                        </a:spcAft>
                      </a:pPr>
                      <a:r>
                        <a:rPr lang="en-US" sz="1800" dirty="0">
                          <a:solidFill>
                            <a:schemeClr val="tx1"/>
                          </a:solidFill>
                          <a:effectLst/>
                        </a:rPr>
                        <a:t>Period </a:t>
                      </a:r>
                      <a:endParaRPr lang="en-ID"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dirty="0">
                          <a:solidFill>
                            <a:schemeClr val="tx1"/>
                          </a:solidFill>
                          <a:effectLst/>
                        </a:rPr>
                        <a:t>Food Habit</a:t>
                      </a:r>
                      <a:endParaRPr lang="en-ID" sz="1800" dirty="0">
                        <a:solidFill>
                          <a:schemeClr val="tx1"/>
                        </a:solidFill>
                        <a:effectLst/>
                      </a:endParaRPr>
                    </a:p>
                  </a:txBody>
                  <a:tcPr marL="68580" marR="68580" marT="0" marB="0" anchor="ctr"/>
                </a:tc>
                <a:tc>
                  <a:txBody>
                    <a:bodyPr/>
                    <a:lstStyle/>
                    <a:p>
                      <a:pPr algn="ctr">
                        <a:lnSpc>
                          <a:spcPct val="107000"/>
                        </a:lnSpc>
                        <a:spcAft>
                          <a:spcPts val="800"/>
                        </a:spcAft>
                      </a:pPr>
                      <a:r>
                        <a:rPr lang="en-US" sz="1800" dirty="0">
                          <a:solidFill>
                            <a:schemeClr val="tx1"/>
                          </a:solidFill>
                          <a:effectLst/>
                        </a:rPr>
                        <a:t>Religion </a:t>
                      </a:r>
                      <a:endParaRPr lang="en-ID"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dirty="0">
                          <a:solidFill>
                            <a:schemeClr val="tx1"/>
                          </a:solidFill>
                          <a:effectLst/>
                        </a:rPr>
                        <a:t>Dress </a:t>
                      </a:r>
                      <a:endParaRPr lang="en-ID"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800" dirty="0">
                          <a:solidFill>
                            <a:schemeClr val="tx1"/>
                          </a:solidFill>
                          <a:effectLst/>
                        </a:rPr>
                        <a:t>Language</a:t>
                      </a:r>
                      <a:endParaRPr lang="en-ID" sz="1800" dirty="0">
                        <a:solidFill>
                          <a:schemeClr val="tx1"/>
                        </a:solidFill>
                        <a:effectLst/>
                      </a:endParaRPr>
                    </a:p>
                  </a:txBody>
                  <a:tcPr marL="68580" marR="68580" marT="0" marB="0" anchor="ctr"/>
                </a:tc>
                <a:tc>
                  <a:txBody>
                    <a:bodyPr/>
                    <a:lstStyle/>
                    <a:p>
                      <a:pPr algn="ctr">
                        <a:lnSpc>
                          <a:spcPct val="107000"/>
                        </a:lnSpc>
                        <a:spcAft>
                          <a:spcPts val="800"/>
                        </a:spcAft>
                      </a:pPr>
                      <a:r>
                        <a:rPr lang="en-US" sz="1800" dirty="0">
                          <a:solidFill>
                            <a:schemeClr val="tx1"/>
                          </a:solidFill>
                          <a:effectLst/>
                        </a:rPr>
                        <a:t>Education &amp;</a:t>
                      </a:r>
                      <a:endParaRPr lang="en-ID" sz="1800" dirty="0">
                        <a:solidFill>
                          <a:schemeClr val="tx1"/>
                        </a:solidFill>
                        <a:effectLst/>
                      </a:endParaRPr>
                    </a:p>
                    <a:p>
                      <a:pPr algn="ctr">
                        <a:lnSpc>
                          <a:spcPct val="107000"/>
                        </a:lnSpc>
                        <a:spcAft>
                          <a:spcPts val="800"/>
                        </a:spcAft>
                      </a:pPr>
                      <a:r>
                        <a:rPr lang="en-US" sz="1800" dirty="0">
                          <a:solidFill>
                            <a:schemeClr val="tx1"/>
                          </a:solidFill>
                          <a:effectLst/>
                        </a:rPr>
                        <a:t>Literature</a:t>
                      </a:r>
                      <a:endParaRPr lang="en-ID"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5083542"/>
                  </a:ext>
                </a:extLst>
              </a:tr>
              <a:tr h="3460203">
                <a:tc>
                  <a:txBody>
                    <a:bodyPr/>
                    <a:lstStyle/>
                    <a:p>
                      <a:pPr>
                        <a:lnSpc>
                          <a:spcPct val="107000"/>
                        </a:lnSpc>
                        <a:spcAft>
                          <a:spcPts val="800"/>
                        </a:spcAft>
                      </a:pPr>
                      <a:endParaRPr lang="en-ID" sz="1100" dirty="0">
                        <a:effectLst/>
                      </a:endParaRPr>
                    </a:p>
                    <a:p>
                      <a:pPr>
                        <a:lnSpc>
                          <a:spcPct val="107000"/>
                        </a:lnSpc>
                        <a:spcAft>
                          <a:spcPts val="800"/>
                        </a:spcAft>
                      </a:pPr>
                      <a:endParaRPr lang="en-ID" sz="1100" dirty="0">
                        <a:effectLst/>
                      </a:endParaRPr>
                    </a:p>
                    <a:p>
                      <a:pPr>
                        <a:lnSpc>
                          <a:spcPct val="107000"/>
                        </a:lnSpc>
                        <a:spcAft>
                          <a:spcPts val="800"/>
                        </a:spcAft>
                      </a:pPr>
                      <a:endParaRPr lang="en-ID" sz="1100" dirty="0">
                        <a:effectLst/>
                      </a:endParaRPr>
                    </a:p>
                    <a:p>
                      <a:pPr>
                        <a:lnSpc>
                          <a:spcPct val="107000"/>
                        </a:lnSpc>
                        <a:spcAft>
                          <a:spcPts val="800"/>
                        </a:spcAft>
                      </a:pPr>
                      <a:r>
                        <a:rPr lang="en-ID" sz="2000" dirty="0">
                          <a:solidFill>
                            <a:srgbClr val="C00000"/>
                          </a:solidFill>
                          <a:effectLst/>
                        </a:rPr>
                        <a:t>Pakistan period</a:t>
                      </a:r>
                    </a:p>
                    <a:p>
                      <a:pPr>
                        <a:lnSpc>
                          <a:spcPct val="107000"/>
                        </a:lnSpc>
                        <a:spcAft>
                          <a:spcPts val="800"/>
                        </a:spcAft>
                      </a:pPr>
                      <a:r>
                        <a:rPr lang="en-US" sz="1100" dirty="0">
                          <a:effectLst/>
                        </a:rPr>
                        <a:t> </a:t>
                      </a:r>
                      <a:endParaRPr lang="en-ID"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900" b="0" dirty="0">
                          <a:solidFill>
                            <a:schemeClr val="tx1"/>
                          </a:solidFill>
                          <a:effectLst/>
                        </a:rPr>
                        <a:t>Rice, pulses, fish, meat and vegetables</a:t>
                      </a:r>
                      <a:endParaRPr lang="en-ID" sz="1900" b="0" dirty="0">
                        <a:solidFill>
                          <a:schemeClr val="tx1"/>
                        </a:solidFill>
                        <a:effectLst/>
                      </a:endParaRPr>
                    </a:p>
                    <a:p>
                      <a:pPr marL="228600">
                        <a:lnSpc>
                          <a:spcPct val="107000"/>
                        </a:lnSpc>
                      </a:pPr>
                      <a:r>
                        <a:rPr lang="en-US" sz="1900" b="0" dirty="0">
                          <a:solidFill>
                            <a:schemeClr val="tx1"/>
                          </a:solidFill>
                          <a:effectLst/>
                        </a:rPr>
                        <a:t> </a:t>
                      </a:r>
                      <a:endParaRPr lang="en-ID" sz="1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900" b="0" dirty="0">
                          <a:solidFill>
                            <a:schemeClr val="tx1"/>
                          </a:solidFill>
                          <a:effectLst/>
                        </a:rPr>
                        <a:t>Main religions were Islam but other religion including Hindu, Christian, Buddhism existed</a:t>
                      </a:r>
                      <a:endParaRPr lang="en-ID" sz="1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900" b="0" dirty="0">
                          <a:solidFill>
                            <a:schemeClr val="tx1"/>
                          </a:solidFill>
                          <a:effectLst/>
                        </a:rPr>
                        <a:t>‘Lungi’, </a:t>
                      </a:r>
                      <a:r>
                        <a:rPr lang="en-US" sz="1900" b="0" dirty="0" err="1">
                          <a:solidFill>
                            <a:schemeClr val="tx1"/>
                          </a:solidFill>
                          <a:effectLst/>
                        </a:rPr>
                        <a:t>sharee</a:t>
                      </a:r>
                      <a:r>
                        <a:rPr lang="en-US" sz="1900" b="0" dirty="0">
                          <a:solidFill>
                            <a:schemeClr val="tx1"/>
                          </a:solidFill>
                          <a:effectLst/>
                        </a:rPr>
                        <a:t>, salwar- </a:t>
                      </a:r>
                      <a:r>
                        <a:rPr lang="en-US" sz="1900" b="0" dirty="0" err="1">
                          <a:solidFill>
                            <a:schemeClr val="tx1"/>
                          </a:solidFill>
                          <a:effectLst/>
                        </a:rPr>
                        <a:t>kamiz</a:t>
                      </a:r>
                      <a:r>
                        <a:rPr lang="en-US" sz="1900" b="0" dirty="0">
                          <a:solidFill>
                            <a:schemeClr val="tx1"/>
                          </a:solidFill>
                          <a:effectLst/>
                        </a:rPr>
                        <a:t>, </a:t>
                      </a:r>
                      <a:r>
                        <a:rPr lang="en-US" sz="1900" b="0" dirty="0" err="1">
                          <a:solidFill>
                            <a:schemeClr val="tx1"/>
                          </a:solidFill>
                          <a:effectLst/>
                        </a:rPr>
                        <a:t>dhuti</a:t>
                      </a:r>
                      <a:r>
                        <a:rPr lang="en-US" sz="1900" b="0" dirty="0">
                          <a:solidFill>
                            <a:schemeClr val="tx1"/>
                          </a:solidFill>
                          <a:effectLst/>
                        </a:rPr>
                        <a:t>, Panjabi, </a:t>
                      </a:r>
                      <a:r>
                        <a:rPr lang="en-US" sz="1900" b="0" dirty="0" err="1">
                          <a:solidFill>
                            <a:schemeClr val="tx1"/>
                          </a:solidFill>
                          <a:effectLst/>
                        </a:rPr>
                        <a:t>Fotua</a:t>
                      </a:r>
                      <a:r>
                        <a:rPr lang="en-US" sz="1900" b="0" dirty="0">
                          <a:solidFill>
                            <a:schemeClr val="tx1"/>
                          </a:solidFill>
                          <a:effectLst/>
                        </a:rPr>
                        <a:t> etc.</a:t>
                      </a:r>
                      <a:endParaRPr lang="en-ID" sz="1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07000"/>
                        </a:lnSpc>
                        <a:buFont typeface="Symbol" panose="05050102010706020507" pitchFamily="18" charset="2"/>
                        <a:buChar char=""/>
                      </a:pPr>
                      <a:r>
                        <a:rPr lang="en-US" sz="1900" b="0" dirty="0">
                          <a:solidFill>
                            <a:schemeClr val="tx1"/>
                          </a:solidFill>
                          <a:effectLst/>
                        </a:rPr>
                        <a:t>“Without one state language, no nation can remain solidly together and function."- Jinnah</a:t>
                      </a:r>
                      <a:endParaRPr lang="en-ID" sz="1900" b="0" dirty="0">
                        <a:solidFill>
                          <a:schemeClr val="tx1"/>
                        </a:solidFill>
                        <a:effectLst/>
                      </a:endParaRPr>
                    </a:p>
                    <a:p>
                      <a:pPr marL="342900" lvl="0" indent="-342900">
                        <a:lnSpc>
                          <a:spcPct val="107000"/>
                        </a:lnSpc>
                        <a:buFont typeface="Symbol" panose="05050102010706020507" pitchFamily="18" charset="2"/>
                        <a:buChar char=""/>
                      </a:pPr>
                      <a:r>
                        <a:rPr lang="en-US" sz="1900" b="0" dirty="0">
                          <a:solidFill>
                            <a:schemeClr val="tx1"/>
                          </a:solidFill>
                          <a:effectLst/>
                        </a:rPr>
                        <a:t>Urdu was the state language.</a:t>
                      </a:r>
                      <a:endParaRPr lang="en-ID" sz="1900" b="0" dirty="0">
                        <a:solidFill>
                          <a:schemeClr val="tx1"/>
                        </a:solidFill>
                        <a:effectLst/>
                      </a:endParaRPr>
                    </a:p>
                    <a:p>
                      <a:pPr marL="342900" lvl="0" indent="-342900">
                        <a:lnSpc>
                          <a:spcPct val="107000"/>
                        </a:lnSpc>
                        <a:spcAft>
                          <a:spcPts val="800"/>
                        </a:spcAft>
                        <a:buFont typeface="Symbol" panose="05050102010706020507" pitchFamily="18" charset="2"/>
                        <a:buChar char=""/>
                      </a:pPr>
                      <a:r>
                        <a:rPr lang="en-US" sz="1900" b="0" dirty="0">
                          <a:solidFill>
                            <a:schemeClr val="tx1"/>
                          </a:solidFill>
                          <a:effectLst/>
                        </a:rPr>
                        <a:t>After 1952, Bangla was established as state language of East Pakistan.</a:t>
                      </a:r>
                      <a:endParaRPr lang="en-ID" sz="1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US" sz="1900" b="0" dirty="0">
                          <a:solidFill>
                            <a:schemeClr val="tx1"/>
                          </a:solidFill>
                          <a:effectLst/>
                        </a:rPr>
                        <a:t>Before independence in 1971, there were only 6 universities</a:t>
                      </a:r>
                      <a:endParaRPr lang="en-ID" sz="19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37543695"/>
                  </a:ext>
                </a:extLst>
              </a:tr>
            </a:tbl>
          </a:graphicData>
        </a:graphic>
      </p:graphicFrame>
    </p:spTree>
    <p:extLst>
      <p:ext uri="{BB962C8B-B14F-4D97-AF65-F5344CB8AC3E}">
        <p14:creationId xmlns:p14="http://schemas.microsoft.com/office/powerpoint/2010/main" val="3301973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189186" y="236484"/>
            <a:ext cx="11761076" cy="6432330"/>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9" name="Straight Connector 8"/>
          <p:cNvCxnSpPr>
            <a:cxnSpLocks/>
          </p:cNvCxnSpPr>
          <p:nvPr/>
        </p:nvCxnSpPr>
        <p:spPr>
          <a:xfrm flipV="1">
            <a:off x="1765738" y="1027966"/>
            <a:ext cx="9017876" cy="39005"/>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57F9FB-74BB-4F70-BA2C-830C4282CAC0}"/>
              </a:ext>
            </a:extLst>
          </p:cNvPr>
          <p:cNvSpPr txBox="1"/>
          <p:nvPr/>
        </p:nvSpPr>
        <p:spPr>
          <a:xfrm>
            <a:off x="2310961" y="462693"/>
            <a:ext cx="792743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mn-lt"/>
                <a:ea typeface="+mn-ea"/>
                <a:cs typeface="Arial"/>
                <a:sym typeface="Arial"/>
              </a:rPr>
              <a:t>Major Cultural Shift of Changes in Bangladesh</a:t>
            </a:r>
          </a:p>
        </p:txBody>
      </p:sp>
      <p:graphicFrame>
        <p:nvGraphicFramePr>
          <p:cNvPr id="2" name="Table 1">
            <a:extLst>
              <a:ext uri="{FF2B5EF4-FFF2-40B4-BE49-F238E27FC236}">
                <a16:creationId xmlns:a16="http://schemas.microsoft.com/office/drawing/2014/main" id="{70F74EF9-BB48-6202-CAA8-E903796F5554}"/>
              </a:ext>
            </a:extLst>
          </p:cNvPr>
          <p:cNvGraphicFramePr>
            <a:graphicFrameLocks noGrp="1"/>
          </p:cNvGraphicFramePr>
          <p:nvPr>
            <p:extLst>
              <p:ext uri="{D42A27DB-BD31-4B8C-83A1-F6EECF244321}">
                <p14:modId xmlns:p14="http://schemas.microsoft.com/office/powerpoint/2010/main" val="1546281814"/>
              </p:ext>
            </p:extLst>
          </p:nvPr>
        </p:nvGraphicFramePr>
        <p:xfrm>
          <a:off x="745486" y="1375515"/>
          <a:ext cx="11058379" cy="4541838"/>
        </p:xfrm>
        <a:graphic>
          <a:graphicData uri="http://schemas.openxmlformats.org/drawingml/2006/table">
            <a:tbl>
              <a:tblPr firstRow="1" firstCol="1" bandRow="1">
                <a:tableStyleId>{5C22544A-7EE6-4342-B048-85BDC9FD1C3A}</a:tableStyleId>
              </a:tblPr>
              <a:tblGrid>
                <a:gridCol w="1392803">
                  <a:extLst>
                    <a:ext uri="{9D8B030D-6E8A-4147-A177-3AD203B41FA5}">
                      <a16:colId xmlns:a16="http://schemas.microsoft.com/office/drawing/2014/main" val="861426065"/>
                    </a:ext>
                  </a:extLst>
                </a:gridCol>
                <a:gridCol w="1828800">
                  <a:extLst>
                    <a:ext uri="{9D8B030D-6E8A-4147-A177-3AD203B41FA5}">
                      <a16:colId xmlns:a16="http://schemas.microsoft.com/office/drawing/2014/main" val="3214130036"/>
                    </a:ext>
                  </a:extLst>
                </a:gridCol>
                <a:gridCol w="1617785">
                  <a:extLst>
                    <a:ext uri="{9D8B030D-6E8A-4147-A177-3AD203B41FA5}">
                      <a16:colId xmlns:a16="http://schemas.microsoft.com/office/drawing/2014/main" val="3007883828"/>
                    </a:ext>
                  </a:extLst>
                </a:gridCol>
                <a:gridCol w="2729132">
                  <a:extLst>
                    <a:ext uri="{9D8B030D-6E8A-4147-A177-3AD203B41FA5}">
                      <a16:colId xmlns:a16="http://schemas.microsoft.com/office/drawing/2014/main" val="1587592035"/>
                    </a:ext>
                  </a:extLst>
                </a:gridCol>
                <a:gridCol w="1913206">
                  <a:extLst>
                    <a:ext uri="{9D8B030D-6E8A-4147-A177-3AD203B41FA5}">
                      <a16:colId xmlns:a16="http://schemas.microsoft.com/office/drawing/2014/main" val="392594616"/>
                    </a:ext>
                  </a:extLst>
                </a:gridCol>
                <a:gridCol w="1576653">
                  <a:extLst>
                    <a:ext uri="{9D8B030D-6E8A-4147-A177-3AD203B41FA5}">
                      <a16:colId xmlns:a16="http://schemas.microsoft.com/office/drawing/2014/main" val="3975256842"/>
                    </a:ext>
                  </a:extLst>
                </a:gridCol>
              </a:tblGrid>
              <a:tr h="712259">
                <a:tc>
                  <a:txBody>
                    <a:bodyPr/>
                    <a:lstStyle/>
                    <a:p>
                      <a:pPr algn="ctr">
                        <a:lnSpc>
                          <a:spcPct val="107000"/>
                        </a:lnSpc>
                        <a:spcAft>
                          <a:spcPts val="800"/>
                        </a:spcAft>
                      </a:pPr>
                      <a:r>
                        <a:rPr lang="en-US" sz="2000" dirty="0">
                          <a:solidFill>
                            <a:schemeClr val="tx1"/>
                          </a:solidFill>
                          <a:effectLst/>
                        </a:rPr>
                        <a:t>Period</a:t>
                      </a:r>
                      <a:endParaRPr lang="en-ID" sz="2000" dirty="0">
                        <a:solidFill>
                          <a:schemeClr val="tx1"/>
                        </a:solidFill>
                        <a:effectLst/>
                      </a:endParaRPr>
                    </a:p>
                  </a:txBody>
                  <a:tcPr marL="68580" marR="68580" marT="0" marB="0" anchor="ctr"/>
                </a:tc>
                <a:tc>
                  <a:txBody>
                    <a:bodyPr/>
                    <a:lstStyle/>
                    <a:p>
                      <a:pPr algn="ctr">
                        <a:lnSpc>
                          <a:spcPct val="107000"/>
                        </a:lnSpc>
                        <a:spcAft>
                          <a:spcPts val="800"/>
                        </a:spcAft>
                      </a:pPr>
                      <a:r>
                        <a:rPr lang="en-US" sz="2000" dirty="0">
                          <a:solidFill>
                            <a:schemeClr val="tx1"/>
                          </a:solidFill>
                          <a:effectLst/>
                        </a:rPr>
                        <a:t>Food Habit</a:t>
                      </a:r>
                      <a:r>
                        <a:rPr lang="en-ID" sz="2000" dirty="0">
                          <a:solidFill>
                            <a:schemeClr val="tx1"/>
                          </a:solidFill>
                          <a:effectLst/>
                        </a:rPr>
                        <a:t> </a:t>
                      </a:r>
                      <a:r>
                        <a:rPr lang="en-US" sz="2000" dirty="0">
                          <a:solidFill>
                            <a:schemeClr val="tx1"/>
                          </a:solidFill>
                          <a:effectLst/>
                        </a:rPr>
                        <a:t> </a:t>
                      </a:r>
                      <a:endPar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000" dirty="0">
                          <a:solidFill>
                            <a:schemeClr val="tx1"/>
                          </a:solidFill>
                          <a:effectLst/>
                        </a:rPr>
                        <a:t>Religion </a:t>
                      </a:r>
                      <a:endPar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000" dirty="0">
                          <a:solidFill>
                            <a:schemeClr val="tx1"/>
                          </a:solidFill>
                          <a:effectLst/>
                        </a:rPr>
                        <a:t>Dress</a:t>
                      </a:r>
                      <a:endParaRPr lang="en-ID" sz="2000" dirty="0">
                        <a:solidFill>
                          <a:schemeClr val="tx1"/>
                        </a:solidFill>
                        <a:effectLst/>
                      </a:endParaRPr>
                    </a:p>
                  </a:txBody>
                  <a:tcPr marL="68580" marR="68580" marT="0" marB="0" anchor="ctr"/>
                </a:tc>
                <a:tc>
                  <a:txBody>
                    <a:bodyPr/>
                    <a:lstStyle/>
                    <a:p>
                      <a:pPr algn="ctr">
                        <a:lnSpc>
                          <a:spcPct val="107000"/>
                        </a:lnSpc>
                        <a:spcAft>
                          <a:spcPts val="800"/>
                        </a:spcAft>
                      </a:pPr>
                      <a:r>
                        <a:rPr lang="en-US" sz="2000" dirty="0">
                          <a:solidFill>
                            <a:schemeClr val="tx1"/>
                          </a:solidFill>
                          <a:effectLst/>
                        </a:rPr>
                        <a:t>Language </a:t>
                      </a:r>
                      <a:endPar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2000" dirty="0">
                          <a:solidFill>
                            <a:schemeClr val="tx1"/>
                          </a:solidFill>
                          <a:effectLst/>
                        </a:rPr>
                        <a:t>Education &amp;</a:t>
                      </a:r>
                      <a:endParaRPr lang="en-ID" sz="2000" dirty="0">
                        <a:solidFill>
                          <a:schemeClr val="tx1"/>
                        </a:solidFill>
                        <a:effectLst/>
                      </a:endParaRPr>
                    </a:p>
                    <a:p>
                      <a:pPr algn="ctr">
                        <a:lnSpc>
                          <a:spcPct val="107000"/>
                        </a:lnSpc>
                        <a:spcAft>
                          <a:spcPts val="800"/>
                        </a:spcAft>
                      </a:pPr>
                      <a:r>
                        <a:rPr lang="en-US" sz="2000" dirty="0">
                          <a:solidFill>
                            <a:schemeClr val="tx1"/>
                          </a:solidFill>
                          <a:effectLst/>
                        </a:rPr>
                        <a:t>Literature</a:t>
                      </a:r>
                      <a:endParaRPr lang="en-ID"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8189038"/>
                  </a:ext>
                </a:extLst>
              </a:tr>
              <a:tr h="3452684">
                <a:tc>
                  <a:txBody>
                    <a:bodyPr/>
                    <a:lstStyle/>
                    <a:p>
                      <a:pPr algn="l">
                        <a:lnSpc>
                          <a:spcPct val="107000"/>
                        </a:lnSpc>
                        <a:spcAft>
                          <a:spcPts val="800"/>
                        </a:spcAft>
                      </a:pPr>
                      <a:endParaRPr lang="en-ID" sz="1400" dirty="0">
                        <a:effectLst/>
                      </a:endParaRPr>
                    </a:p>
                    <a:p>
                      <a:pPr algn="l">
                        <a:lnSpc>
                          <a:spcPct val="107000"/>
                        </a:lnSpc>
                        <a:spcAft>
                          <a:spcPts val="800"/>
                        </a:spcAft>
                      </a:pPr>
                      <a:endParaRPr lang="en-ID" sz="1400" dirty="0">
                        <a:effectLst/>
                      </a:endParaRPr>
                    </a:p>
                    <a:p>
                      <a:pPr algn="l">
                        <a:lnSpc>
                          <a:spcPct val="107000"/>
                        </a:lnSpc>
                        <a:spcAft>
                          <a:spcPts val="800"/>
                        </a:spcAft>
                      </a:pPr>
                      <a:endParaRPr lang="en-ID" sz="1400" dirty="0">
                        <a:effectLst/>
                      </a:endParaRPr>
                    </a:p>
                    <a:p>
                      <a:pPr algn="l">
                        <a:lnSpc>
                          <a:spcPct val="107000"/>
                        </a:lnSpc>
                        <a:spcAft>
                          <a:spcPts val="800"/>
                        </a:spcAft>
                      </a:pPr>
                      <a:r>
                        <a:rPr lang="en-ID" sz="1800" dirty="0">
                          <a:solidFill>
                            <a:srgbClr val="C00000"/>
                          </a:solidFill>
                          <a:effectLst/>
                        </a:rPr>
                        <a:t>Independent Bangladesh</a:t>
                      </a:r>
                    </a:p>
                    <a:p>
                      <a:pPr algn="l">
                        <a:lnSpc>
                          <a:spcPct val="107000"/>
                        </a:lnSpc>
                        <a:spcAft>
                          <a:spcPts val="800"/>
                        </a:spcAft>
                      </a:pPr>
                      <a:r>
                        <a:rPr lang="en-US" sz="1400" dirty="0">
                          <a:effectLst/>
                        </a:rPr>
                        <a:t> </a:t>
                      </a:r>
                      <a:endParaRPr lang="en-ID"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l">
                        <a:lnSpc>
                          <a:spcPct val="107000"/>
                        </a:lnSpc>
                        <a:buFont typeface="Symbol" panose="05050102010706020507" pitchFamily="18" charset="2"/>
                        <a:buChar char=""/>
                      </a:pPr>
                      <a:r>
                        <a:rPr lang="en-US" sz="1800" b="0" dirty="0" err="1">
                          <a:effectLst/>
                        </a:rPr>
                        <a:t>Panta</a:t>
                      </a:r>
                      <a:r>
                        <a:rPr lang="en-US" sz="1800" b="0" dirty="0">
                          <a:effectLst/>
                        </a:rPr>
                        <a:t> </a:t>
                      </a:r>
                      <a:r>
                        <a:rPr lang="en-US" sz="1800" b="0" dirty="0" err="1">
                          <a:effectLst/>
                        </a:rPr>
                        <a:t>Ilish</a:t>
                      </a:r>
                      <a:endParaRPr lang="en-ID" sz="1800" b="0" dirty="0">
                        <a:effectLst/>
                      </a:endParaRPr>
                    </a:p>
                    <a:p>
                      <a:pPr marL="342900" lvl="0" indent="-342900" algn="l">
                        <a:lnSpc>
                          <a:spcPct val="107000"/>
                        </a:lnSpc>
                        <a:buFont typeface="Symbol" panose="05050102010706020507" pitchFamily="18" charset="2"/>
                        <a:buChar char=""/>
                      </a:pPr>
                      <a:r>
                        <a:rPr lang="en-US" sz="1800" b="0" dirty="0">
                          <a:effectLst/>
                        </a:rPr>
                        <a:t>Mache </a:t>
                      </a:r>
                      <a:r>
                        <a:rPr lang="en-US" sz="1800" b="0" dirty="0" err="1">
                          <a:effectLst/>
                        </a:rPr>
                        <a:t>vathe</a:t>
                      </a:r>
                      <a:r>
                        <a:rPr lang="en-US" sz="1800" b="0" dirty="0">
                          <a:effectLst/>
                        </a:rPr>
                        <a:t> </a:t>
                      </a:r>
                      <a:r>
                        <a:rPr lang="en-US" sz="1800" b="0" dirty="0" err="1">
                          <a:effectLst/>
                        </a:rPr>
                        <a:t>Bangali</a:t>
                      </a:r>
                      <a:endParaRPr lang="en-ID" sz="1800" b="0" dirty="0">
                        <a:effectLst/>
                      </a:endParaRPr>
                    </a:p>
                    <a:p>
                      <a:pPr marL="228600" algn="l">
                        <a:lnSpc>
                          <a:spcPct val="107000"/>
                        </a:lnSpc>
                      </a:pPr>
                      <a:r>
                        <a:rPr lang="en-US" sz="1800" b="0" dirty="0">
                          <a:effectLst/>
                        </a:rPr>
                        <a:t> </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l">
                        <a:lnSpc>
                          <a:spcPct val="107000"/>
                        </a:lnSpc>
                        <a:buFont typeface="Symbol" panose="05050102010706020507" pitchFamily="18" charset="2"/>
                        <a:buChar char=""/>
                      </a:pPr>
                      <a:r>
                        <a:rPr lang="en-US" sz="1800" b="0" dirty="0">
                          <a:effectLst/>
                        </a:rPr>
                        <a:t>Main religions were Hinduism, Islam, Christian</a:t>
                      </a:r>
                      <a:endParaRPr lang="en-ID" sz="1800" b="0" dirty="0">
                        <a:effectLst/>
                      </a:endParaRPr>
                    </a:p>
                    <a:p>
                      <a:pPr marL="342900" lvl="0" indent="-342900" algn="l">
                        <a:lnSpc>
                          <a:spcPct val="107000"/>
                        </a:lnSpc>
                        <a:buFont typeface="Symbol" panose="05050102010706020507" pitchFamily="18" charset="2"/>
                        <a:buChar char=""/>
                      </a:pPr>
                      <a:r>
                        <a:rPr lang="en-US" sz="1800" b="0" dirty="0">
                          <a:effectLst/>
                        </a:rPr>
                        <a:t>Religious harmony</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l">
                        <a:lnSpc>
                          <a:spcPct val="107000"/>
                        </a:lnSpc>
                        <a:buFont typeface="Symbol" panose="05050102010706020507" pitchFamily="18" charset="2"/>
                        <a:buChar char=""/>
                      </a:pPr>
                      <a:r>
                        <a:rPr lang="en-US" sz="1800" b="0" dirty="0">
                          <a:effectLst/>
                        </a:rPr>
                        <a:t>Bangladeshi women habitually wear Sarees made with Jamdani</a:t>
                      </a:r>
                      <a:endParaRPr lang="en-ID" sz="1800" b="0" dirty="0">
                        <a:effectLst/>
                      </a:endParaRPr>
                    </a:p>
                    <a:p>
                      <a:pPr marL="342900" lvl="0" indent="-342900" algn="l">
                        <a:lnSpc>
                          <a:spcPct val="107000"/>
                        </a:lnSpc>
                        <a:buFont typeface="Symbol" panose="05050102010706020507" pitchFamily="18" charset="2"/>
                        <a:buChar char=""/>
                      </a:pPr>
                      <a:r>
                        <a:rPr lang="en-US" sz="1800" b="0" dirty="0">
                          <a:effectLst/>
                        </a:rPr>
                        <a:t>A common hairstyle is Beni (twisted bun)</a:t>
                      </a:r>
                      <a:endParaRPr lang="en-ID" sz="1800" b="0" dirty="0">
                        <a:effectLst/>
                      </a:endParaRPr>
                    </a:p>
                    <a:p>
                      <a:pPr marL="342900" lvl="0" indent="-342900" algn="l">
                        <a:lnSpc>
                          <a:spcPct val="107000"/>
                        </a:lnSpc>
                        <a:buFont typeface="Symbol" panose="05050102010706020507" pitchFamily="18" charset="2"/>
                        <a:buChar char=""/>
                      </a:pPr>
                      <a:r>
                        <a:rPr lang="en-US" sz="1800" b="0" dirty="0">
                          <a:effectLst/>
                        </a:rPr>
                        <a:t>Traditionally males wear Panjabis, </a:t>
                      </a:r>
                      <a:r>
                        <a:rPr lang="en-US" sz="1800" b="0" dirty="0" err="1">
                          <a:effectLst/>
                        </a:rPr>
                        <a:t>Fatuas</a:t>
                      </a:r>
                      <a:r>
                        <a:rPr lang="en-US" sz="1800" b="0" dirty="0">
                          <a:effectLst/>
                        </a:rPr>
                        <a:t> and Pajamas </a:t>
                      </a:r>
                      <a:endParaRPr lang="en-ID" sz="1800" b="0" dirty="0">
                        <a:effectLst/>
                      </a:endParaRPr>
                    </a:p>
                    <a:p>
                      <a:pPr marL="342900" lvl="0" indent="-342900" algn="l">
                        <a:lnSpc>
                          <a:spcPct val="107000"/>
                        </a:lnSpc>
                        <a:buFont typeface="Symbol" panose="05050102010706020507" pitchFamily="18" charset="2"/>
                        <a:buChar char=""/>
                      </a:pPr>
                      <a:r>
                        <a:rPr lang="en-US" sz="1800" b="0" dirty="0">
                          <a:effectLst/>
                        </a:rPr>
                        <a:t>Hindus wear </a:t>
                      </a:r>
                      <a:r>
                        <a:rPr lang="en-US" sz="1800" b="0" dirty="0" err="1">
                          <a:effectLst/>
                        </a:rPr>
                        <a:t>Dhuty</a:t>
                      </a:r>
                      <a:r>
                        <a:rPr lang="en-US" sz="1800" b="0" dirty="0">
                          <a:effectLst/>
                        </a:rPr>
                        <a:t> for religious purposes.</a:t>
                      </a:r>
                      <a:endParaRPr lang="en-ID" sz="1800" b="0" dirty="0">
                        <a:effectLst/>
                      </a:endParaRPr>
                    </a:p>
                    <a:p>
                      <a:pPr marL="342900" lvl="0" indent="-342900" algn="l">
                        <a:lnSpc>
                          <a:spcPct val="107000"/>
                        </a:lnSpc>
                        <a:buFont typeface="Symbol" panose="05050102010706020507" pitchFamily="18" charset="2"/>
                        <a:buChar char=""/>
                      </a:pPr>
                      <a:r>
                        <a:rPr lang="en-US" sz="1800" b="0" dirty="0">
                          <a:effectLst/>
                        </a:rPr>
                        <a:t>Now-a-days common dresses of males are shirts and pants</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l">
                        <a:lnSpc>
                          <a:spcPct val="107000"/>
                        </a:lnSpc>
                        <a:buFont typeface="Symbol" panose="05050102010706020507" pitchFamily="18" charset="2"/>
                        <a:buChar char=""/>
                      </a:pPr>
                      <a:r>
                        <a:rPr lang="en-ID" sz="1800" b="0" dirty="0">
                          <a:effectLst/>
                        </a:rPr>
                        <a:t>98% of the population can speak Bengali</a:t>
                      </a:r>
                    </a:p>
                    <a:p>
                      <a:pPr marL="342900" lvl="0" indent="-342900" algn="l">
                        <a:lnSpc>
                          <a:spcPct val="107000"/>
                        </a:lnSpc>
                        <a:buFont typeface="Symbol" panose="05050102010706020507" pitchFamily="18" charset="2"/>
                        <a:buChar char=""/>
                      </a:pPr>
                      <a:r>
                        <a:rPr lang="en-ID" sz="1800" b="0" dirty="0">
                          <a:effectLst/>
                        </a:rPr>
                        <a:t>Bangla is the state language of Bangladesh</a:t>
                      </a:r>
                    </a:p>
                    <a:p>
                      <a:pPr marL="342900" lvl="0" indent="-342900" algn="l">
                        <a:lnSpc>
                          <a:spcPct val="107000"/>
                        </a:lnSpc>
                        <a:spcAft>
                          <a:spcPts val="800"/>
                        </a:spcAft>
                        <a:buFont typeface="Symbol" panose="05050102010706020507" pitchFamily="18" charset="2"/>
                        <a:buChar char=""/>
                      </a:pPr>
                      <a:r>
                        <a:rPr lang="en-US" sz="1800" b="0" dirty="0">
                          <a:effectLst/>
                        </a:rPr>
                        <a:t>Ethnic people speak in their mother tongue</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800"/>
                        </a:spcAft>
                      </a:pPr>
                      <a:r>
                        <a:rPr lang="en-US" sz="1800" b="0" dirty="0">
                          <a:effectLst/>
                        </a:rPr>
                        <a:t>After independence in 1971, First Education commission was formulated.</a:t>
                      </a:r>
                      <a:endParaRPr lang="en-ID"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5086037"/>
                  </a:ext>
                </a:extLst>
              </a:tr>
            </a:tbl>
          </a:graphicData>
        </a:graphic>
      </p:graphicFrame>
    </p:spTree>
    <p:extLst>
      <p:ext uri="{BB962C8B-B14F-4D97-AF65-F5344CB8AC3E}">
        <p14:creationId xmlns:p14="http://schemas.microsoft.com/office/powerpoint/2010/main" val="3489256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25"/>
        <p:cNvGrpSpPr/>
        <p:nvPr/>
      </p:nvGrpSpPr>
      <p:grpSpPr>
        <a:xfrm>
          <a:off x="0" y="0"/>
          <a:ext cx="0" cy="0"/>
          <a:chOff x="0" y="0"/>
          <a:chExt cx="0" cy="0"/>
        </a:xfrm>
      </p:grpSpPr>
      <p:sp>
        <p:nvSpPr>
          <p:cNvPr id="326" name="Google Shape;326;p4"/>
          <p:cNvSpPr txBox="1">
            <a:spLocks noGrp="1"/>
          </p:cNvSpPr>
          <p:nvPr>
            <p:ph type="body" idx="1"/>
          </p:nvPr>
        </p:nvSpPr>
        <p:spPr>
          <a:xfrm>
            <a:off x="746520" y="1038681"/>
            <a:ext cx="5349479" cy="5391428"/>
          </a:xfrm>
          <a:prstGeom prst="rect">
            <a:avLst/>
          </a:prstGeom>
          <a:noFill/>
          <a:ln>
            <a:noFill/>
          </a:ln>
        </p:spPr>
        <p:txBody>
          <a:bodyPr spcFirstLastPara="1" wrap="square" lIns="101875" tIns="50925" rIns="101875" bIns="50925" anchor="t" anchorCtr="0">
            <a:noAutofit/>
          </a:bodyPr>
          <a:lstStyle/>
          <a:p>
            <a:pPr marL="0" lvl="0" indent="0" algn="just">
              <a:lnSpc>
                <a:spcPct val="115000"/>
              </a:lnSpc>
              <a:spcBef>
                <a:spcPts val="1200"/>
              </a:spcBef>
              <a:buSzPts val="1100"/>
              <a:buNone/>
            </a:pPr>
            <a:r>
              <a:rPr lang="en-US"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The cultural background of Bangladesh is diverse. The original inhabitants of this area were </a:t>
            </a:r>
            <a:r>
              <a:rPr lang="en-US" sz="2400" b="1"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pre-Aryan</a:t>
            </a:r>
            <a:r>
              <a:rPr lang="en-US"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 After words, they were influenced by </a:t>
            </a:r>
            <a:r>
              <a:rPr lang="en-US" sz="2400" b="1"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Aryan</a:t>
            </a:r>
            <a:r>
              <a:rPr lang="en-US"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 thoughts. Again this culture is influenced by the ingredients of </a:t>
            </a:r>
            <a:r>
              <a:rPr lang="en-US" sz="2400" b="1"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Muslim</a:t>
            </a:r>
            <a:r>
              <a:rPr lang="en-US"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 culture of Turkey, Arab, Iran and Middle-Asia. Lastly, with the arrival of the </a:t>
            </a:r>
            <a:r>
              <a:rPr lang="en-US" sz="2400" b="1"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Europeans</a:t>
            </a:r>
            <a:r>
              <a:rPr lang="en-US"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 especially the British, A different cultural trend was set. In this way, in course of time, our culture gradually developed with the essence of different cultures</a:t>
            </a:r>
            <a:endParaRPr sz="24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endParaRPr>
          </a:p>
        </p:txBody>
      </p:sp>
      <p:sp>
        <p:nvSpPr>
          <p:cNvPr id="327" name="Google Shape;327;p4"/>
          <p:cNvSpPr txBox="1"/>
          <p:nvPr/>
        </p:nvSpPr>
        <p:spPr>
          <a:xfrm>
            <a:off x="609598" y="427891"/>
            <a:ext cx="10515601" cy="610790"/>
          </a:xfrm>
          <a:prstGeom prst="rect">
            <a:avLst/>
          </a:prstGeom>
          <a:solidFill>
            <a:srgbClr val="E5E5E5"/>
          </a:solidFill>
          <a:ln w="12700" cap="flat" cmpd="sng">
            <a:solidFill>
              <a:srgbClr val="BA0C00"/>
            </a:solidFill>
            <a:prstDash val="solid"/>
            <a:miter lim="800000"/>
            <a:headEnd type="none" w="sm" len="sm"/>
            <a:tailEnd type="none" w="sm" len="sm"/>
          </a:ln>
          <a:effectLst>
            <a:outerShdw blurRad="63500" dist="25000" dir="5400000">
              <a:srgbClr val="000000">
                <a:alpha val="38823"/>
              </a:srgbClr>
            </a:outerShdw>
          </a:effectLst>
        </p:spPr>
        <p:txBody>
          <a:bodyPr spcFirstLastPara="1" wrap="square" lIns="101875" tIns="50925" rIns="101875" bIns="50925" anchor="t" anchorCtr="0">
            <a:noAutofit/>
          </a:bodyPr>
          <a:lstStyle/>
          <a:p>
            <a:pPr lvl="0" algn="ctr">
              <a:buSzPts val="3300"/>
            </a:pPr>
            <a:r>
              <a:rPr lang="en-US" sz="3300" b="1" dirty="0">
                <a:solidFill>
                  <a:srgbClr val="7030A0"/>
                </a:solidFill>
                <a:latin typeface="Cambria Math" panose="02040503050406030204" pitchFamily="18" charset="0"/>
                <a:ea typeface="Cambria Math" panose="02040503050406030204" pitchFamily="18" charset="0"/>
              </a:rPr>
              <a:t>Culture of Bangladesh</a:t>
            </a:r>
          </a:p>
        </p:txBody>
      </p:sp>
      <p:pic>
        <p:nvPicPr>
          <p:cNvPr id="2" name="Picture 6" descr="Ethnic cultural harmony in Bangladesh - Teenagers">
            <a:extLst>
              <a:ext uri="{FF2B5EF4-FFF2-40B4-BE49-F238E27FC236}">
                <a16:creationId xmlns:a16="http://schemas.microsoft.com/office/drawing/2014/main" id="{E7E18153-CAC0-4C30-E844-B9A55C207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126" y="3456810"/>
            <a:ext cx="4468073" cy="297329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Amazing People and Culture of Bangladesh | Travel Dhaka">
            <a:extLst>
              <a:ext uri="{FF2B5EF4-FFF2-40B4-BE49-F238E27FC236}">
                <a16:creationId xmlns:a16="http://schemas.microsoft.com/office/drawing/2014/main" id="{757014F7-ABEC-04D5-1A08-6F9CAB1B70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7126" y="1316897"/>
            <a:ext cx="4468073" cy="1861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76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27"/>
                                        </p:tgtEl>
                                        <p:attrNameLst>
                                          <p:attrName>style.visibility</p:attrName>
                                        </p:attrNameLst>
                                      </p:cBhvr>
                                      <p:to>
                                        <p:strVal val="visible"/>
                                      </p:to>
                                    </p:set>
                                    <p:anim calcmode="lin" valueType="num">
                                      <p:cBhvr additive="base">
                                        <p:cTn id="7" dur="500"/>
                                        <p:tgtEl>
                                          <p:spTgt spid="3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25"/>
        <p:cNvGrpSpPr/>
        <p:nvPr/>
      </p:nvGrpSpPr>
      <p:grpSpPr>
        <a:xfrm>
          <a:off x="0" y="0"/>
          <a:ext cx="0" cy="0"/>
          <a:chOff x="0" y="0"/>
          <a:chExt cx="0" cy="0"/>
        </a:xfrm>
      </p:grpSpPr>
      <p:sp>
        <p:nvSpPr>
          <p:cNvPr id="326" name="Google Shape;326;p4"/>
          <p:cNvSpPr txBox="1">
            <a:spLocks noGrp="1"/>
          </p:cNvSpPr>
          <p:nvPr>
            <p:ph type="body" idx="1"/>
          </p:nvPr>
        </p:nvSpPr>
        <p:spPr>
          <a:xfrm>
            <a:off x="746522" y="787791"/>
            <a:ext cx="5120878" cy="5782858"/>
          </a:xfrm>
          <a:prstGeom prst="rect">
            <a:avLst/>
          </a:prstGeom>
          <a:noFill/>
          <a:ln>
            <a:noFill/>
          </a:ln>
        </p:spPr>
        <p:txBody>
          <a:bodyPr spcFirstLastPara="1" wrap="square" lIns="101875" tIns="50925" rIns="101875" bIns="50925" anchor="t" anchorCtr="0">
            <a:noAutofit/>
          </a:bodyPr>
          <a:lstStyle/>
          <a:p>
            <a:pPr marL="0" lvl="0" indent="0" algn="just" rtl="0">
              <a:lnSpc>
                <a:spcPct val="115000"/>
              </a:lnSpc>
              <a:spcBef>
                <a:spcPts val="1200"/>
              </a:spcBef>
              <a:spcAft>
                <a:spcPts val="0"/>
              </a:spcAft>
              <a:buClr>
                <a:schemeClr val="dk1"/>
              </a:buClr>
              <a:buSzPts val="1100"/>
              <a:buFont typeface="Arial"/>
              <a:buNone/>
            </a:pPr>
            <a:r>
              <a:rPr lang="en-US" sz="22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Bangladesh has a rich, diverse culture. Its deeply rooted heritage is thoroughly reflected in its architecture, dance, literature, music, painting and clothing. The three primary religions of Bangladesh (Islam, Hinduism and Buddhism) have had a great influence on its culture and history.</a:t>
            </a:r>
            <a:endParaRPr sz="22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endParaRPr>
          </a:p>
          <a:p>
            <a:pPr marL="0" lvl="0" indent="0" algn="just" rtl="0">
              <a:lnSpc>
                <a:spcPct val="114000"/>
              </a:lnSpc>
              <a:spcBef>
                <a:spcPts val="600"/>
              </a:spcBef>
              <a:spcAft>
                <a:spcPts val="0"/>
              </a:spcAft>
              <a:buClr>
                <a:schemeClr val="accent1"/>
              </a:buClr>
              <a:buSzPts val="1890"/>
              <a:buNone/>
            </a:pPr>
            <a:endParaRPr lang="en-US" sz="22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endParaRPr>
          </a:p>
          <a:p>
            <a:pPr marL="0" lvl="0" indent="0" algn="just" rtl="0">
              <a:lnSpc>
                <a:spcPct val="114000"/>
              </a:lnSpc>
              <a:spcBef>
                <a:spcPts val="600"/>
              </a:spcBef>
              <a:spcAft>
                <a:spcPts val="0"/>
              </a:spcAft>
              <a:buClr>
                <a:schemeClr val="accent1"/>
              </a:buClr>
              <a:buSzPts val="1890"/>
              <a:buNone/>
            </a:pPr>
            <a:r>
              <a:rPr lang="en-US" sz="2200"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Our culture is manifested in various forms, including music, dance, and drama; art and craft; folklore ; languages and literature; philosophy and religion; festivals and celebrations; as well as in a distinct cuisine and culinary tradition.</a:t>
            </a:r>
            <a:endParaRPr sz="2200" dirty="0">
              <a:solidFill>
                <a:srgbClr val="002060"/>
              </a:solidFill>
              <a:latin typeface="Calibri" panose="020F0502020204030204" pitchFamily="34" charset="0"/>
              <a:ea typeface="Cambria Math" panose="02040503050406030204" pitchFamily="18" charset="0"/>
              <a:cs typeface="Calibri" panose="020F0502020204030204" pitchFamily="34" charset="0"/>
            </a:endParaRPr>
          </a:p>
          <a:p>
            <a:pPr marL="303610" lvl="0" indent="-213599" algn="l" rtl="0">
              <a:lnSpc>
                <a:spcPct val="90000"/>
              </a:lnSpc>
              <a:spcBef>
                <a:spcPts val="666"/>
              </a:spcBef>
              <a:spcAft>
                <a:spcPts val="0"/>
              </a:spcAft>
              <a:buClr>
                <a:schemeClr val="accent1"/>
              </a:buClr>
              <a:buSzPts val="1890"/>
              <a:buNone/>
            </a:pPr>
            <a:endParaRPr sz="2025" dirty="0">
              <a:solidFill>
                <a:schemeClr val="bg2"/>
              </a:solidFill>
              <a:latin typeface="Cambria Math" panose="02040503050406030204" pitchFamily="18" charset="0"/>
              <a:ea typeface="Cambria Math" panose="02040503050406030204" pitchFamily="18" charset="0"/>
              <a:cs typeface="Arial"/>
              <a:sym typeface="Arial"/>
            </a:endParaRPr>
          </a:p>
        </p:txBody>
      </p:sp>
      <p:sp>
        <p:nvSpPr>
          <p:cNvPr id="327" name="Google Shape;327;p4"/>
          <p:cNvSpPr txBox="1"/>
          <p:nvPr/>
        </p:nvSpPr>
        <p:spPr>
          <a:xfrm>
            <a:off x="609599" y="256784"/>
            <a:ext cx="10515601" cy="610790"/>
          </a:xfrm>
          <a:prstGeom prst="rect">
            <a:avLst/>
          </a:prstGeom>
          <a:solidFill>
            <a:srgbClr val="E5E5E5"/>
          </a:solidFill>
          <a:ln w="12700" cap="flat" cmpd="sng">
            <a:solidFill>
              <a:srgbClr val="BA0C00"/>
            </a:solidFill>
            <a:prstDash val="solid"/>
            <a:miter lim="800000"/>
            <a:headEnd type="none" w="sm" len="sm"/>
            <a:tailEnd type="none" w="sm" len="sm"/>
          </a:ln>
          <a:effectLst>
            <a:outerShdw blurRad="63500" dist="25000" dir="5400000">
              <a:srgbClr val="000000">
                <a:alpha val="38823"/>
              </a:srgbClr>
            </a:outerShdw>
          </a:effectLst>
        </p:spPr>
        <p:txBody>
          <a:bodyPr spcFirstLastPara="1" wrap="square" lIns="101875" tIns="50925" rIns="101875" bIns="50925" anchor="t" anchorCtr="0">
            <a:noAutofit/>
          </a:bodyPr>
          <a:lstStyle/>
          <a:p>
            <a:pPr marL="0" marR="0" lvl="0" indent="0" algn="ctr" rtl="0">
              <a:lnSpc>
                <a:spcPct val="100000"/>
              </a:lnSpc>
              <a:spcBef>
                <a:spcPts val="0"/>
              </a:spcBef>
              <a:spcAft>
                <a:spcPts val="0"/>
              </a:spcAft>
              <a:buClr>
                <a:srgbClr val="000000"/>
              </a:buClr>
              <a:buSzPts val="3300"/>
              <a:buFont typeface="Arial"/>
              <a:buNone/>
            </a:pPr>
            <a:r>
              <a:rPr lang="en-US" sz="3300" b="1" i="0" u="none" strike="noStrike" cap="none" dirty="0">
                <a:solidFill>
                  <a:srgbClr val="7030A0"/>
                </a:solidFill>
                <a:latin typeface="Calibri" panose="020F0502020204030204" pitchFamily="34" charset="0"/>
                <a:ea typeface="Cambria Math" panose="02040503050406030204" pitchFamily="18" charset="0"/>
                <a:cs typeface="Calibri" panose="020F0502020204030204" pitchFamily="34" charset="0"/>
                <a:sym typeface="Arial"/>
              </a:rPr>
              <a:t>Cultural Diversity in Bangladesh</a:t>
            </a:r>
            <a:endParaRPr sz="1350" b="0" i="0" u="none" strike="noStrike" cap="none" dirty="0">
              <a:solidFill>
                <a:schemeClr val="dk1"/>
              </a:solidFill>
              <a:latin typeface="Calibri" panose="020F0502020204030204" pitchFamily="34" charset="0"/>
              <a:ea typeface="Cambria Math" panose="02040503050406030204" pitchFamily="18" charset="0"/>
              <a:cs typeface="Calibri" panose="020F0502020204030204" pitchFamily="34" charset="0"/>
              <a:sym typeface="Calibri"/>
            </a:endParaRPr>
          </a:p>
        </p:txBody>
      </p:sp>
      <p:pic>
        <p:nvPicPr>
          <p:cNvPr id="328" name="Google Shape;328;p4" descr="Image result for diverse culture of BD"/>
          <p:cNvPicPr preferRelativeResize="0"/>
          <p:nvPr/>
        </p:nvPicPr>
        <p:blipFill rotWithShape="1">
          <a:blip r:embed="rId3">
            <a:alphaModFix/>
          </a:blip>
          <a:srcRect/>
          <a:stretch/>
        </p:blipFill>
        <p:spPr>
          <a:xfrm>
            <a:off x="6324602" y="990599"/>
            <a:ext cx="4572000" cy="2667000"/>
          </a:xfrm>
          <a:prstGeom prst="rect">
            <a:avLst/>
          </a:prstGeom>
          <a:noFill/>
          <a:ln>
            <a:noFill/>
          </a:ln>
        </p:spPr>
      </p:pic>
      <p:pic>
        <p:nvPicPr>
          <p:cNvPr id="329" name="Google Shape;329;p4"/>
          <p:cNvPicPr preferRelativeResize="0"/>
          <p:nvPr/>
        </p:nvPicPr>
        <p:blipFill>
          <a:blip r:embed="rId4">
            <a:alphaModFix/>
          </a:blip>
          <a:stretch>
            <a:fillRect/>
          </a:stretch>
        </p:blipFill>
        <p:spPr>
          <a:xfrm>
            <a:off x="6324602" y="3903649"/>
            <a:ext cx="4572000" cy="2667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327"/>
                                        </p:tgtEl>
                                        <p:attrNameLst>
                                          <p:attrName>style.visibility</p:attrName>
                                        </p:attrNameLst>
                                      </p:cBhvr>
                                      <p:to>
                                        <p:strVal val="visible"/>
                                      </p:to>
                                    </p:set>
                                    <p:anim calcmode="lin" valueType="num">
                                      <p:cBhvr additive="base">
                                        <p:cTn id="15" dur="500"/>
                                        <p:tgtEl>
                                          <p:spTgt spid="3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33"/>
        <p:cNvGrpSpPr/>
        <p:nvPr/>
      </p:nvGrpSpPr>
      <p:grpSpPr>
        <a:xfrm>
          <a:off x="0" y="0"/>
          <a:ext cx="0" cy="0"/>
          <a:chOff x="0" y="0"/>
          <a:chExt cx="0" cy="0"/>
        </a:xfrm>
      </p:grpSpPr>
      <p:sp>
        <p:nvSpPr>
          <p:cNvPr id="334" name="Google Shape;334;p5"/>
          <p:cNvSpPr txBox="1"/>
          <p:nvPr/>
        </p:nvSpPr>
        <p:spPr>
          <a:xfrm>
            <a:off x="838199" y="195477"/>
            <a:ext cx="10515601" cy="748903"/>
          </a:xfrm>
          <a:prstGeom prst="rect">
            <a:avLst/>
          </a:prstGeom>
          <a:solidFill>
            <a:srgbClr val="E5E5E5"/>
          </a:solidFill>
          <a:ln w="12700" cap="flat" cmpd="sng">
            <a:solidFill>
              <a:srgbClr val="BA0C00"/>
            </a:solidFill>
            <a:prstDash val="solid"/>
            <a:miter lim="800000"/>
            <a:headEnd type="none" w="sm" len="sm"/>
            <a:tailEnd type="none" w="sm" len="sm"/>
          </a:ln>
          <a:effectLst>
            <a:outerShdw blurRad="63500" dist="25000" dir="5400000">
              <a:srgbClr val="000000">
                <a:alpha val="38823"/>
              </a:srgbClr>
            </a:outerShdw>
          </a:effectLst>
        </p:spPr>
        <p:txBody>
          <a:bodyPr spcFirstLastPara="1" wrap="square" lIns="101875" tIns="50925" rIns="101875" bIns="509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US" sz="3200" b="1" i="0" u="none" strike="noStrike" cap="none" dirty="0">
                <a:solidFill>
                  <a:srgbClr val="7030A0"/>
                </a:solidFill>
                <a:latin typeface="Calibri" panose="020F0502020204030204" pitchFamily="34" charset="0"/>
                <a:ea typeface="Cambria Math" panose="02040503050406030204" pitchFamily="18" charset="0"/>
                <a:cs typeface="Calibri" panose="020F0502020204030204" pitchFamily="34" charset="0"/>
                <a:sym typeface="Arial"/>
              </a:rPr>
              <a:t>Festivals of Bangladesh</a:t>
            </a:r>
            <a:endParaRPr sz="3200" b="0" i="0" u="none" strike="noStrike" cap="none" dirty="0">
              <a:solidFill>
                <a:schemeClr val="dk1"/>
              </a:solidFill>
              <a:latin typeface="Calibri" panose="020F0502020204030204" pitchFamily="34" charset="0"/>
              <a:ea typeface="Cambria Math" panose="02040503050406030204" pitchFamily="18" charset="0"/>
              <a:cs typeface="Calibri" panose="020F0502020204030204" pitchFamily="34" charset="0"/>
              <a:sym typeface="Calibri"/>
            </a:endParaRPr>
          </a:p>
        </p:txBody>
      </p:sp>
      <p:sp>
        <p:nvSpPr>
          <p:cNvPr id="335" name="Google Shape;335;p5"/>
          <p:cNvSpPr txBox="1"/>
          <p:nvPr/>
        </p:nvSpPr>
        <p:spPr>
          <a:xfrm>
            <a:off x="5502261" y="838200"/>
            <a:ext cx="5578078" cy="6019800"/>
          </a:xfrm>
          <a:prstGeom prst="rect">
            <a:avLst/>
          </a:prstGeom>
          <a:noFill/>
          <a:ln>
            <a:noFill/>
          </a:ln>
        </p:spPr>
        <p:txBody>
          <a:bodyPr spcFirstLastPara="1" wrap="square" lIns="101875" tIns="50925" rIns="101875" bIns="50925" anchor="t" anchorCtr="0">
            <a:noAutofit/>
          </a:bodyPr>
          <a:lstStyle/>
          <a:p>
            <a:pPr marL="0" marR="0" lvl="0" indent="0" algn="ctr" rtl="0">
              <a:lnSpc>
                <a:spcPct val="100000"/>
              </a:lnSpc>
              <a:spcBef>
                <a:spcPts val="0"/>
              </a:spcBef>
              <a:spcAft>
                <a:spcPts val="0"/>
              </a:spcAft>
              <a:buClr>
                <a:srgbClr val="000000"/>
              </a:buClr>
              <a:buSzPts val="2475"/>
              <a:buFont typeface="Arial"/>
              <a:buNone/>
            </a:pPr>
            <a:r>
              <a:rPr lang="en-US" sz="2475" b="1" i="0" u="none" strike="noStrike" cap="none"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Cultural Festivals</a:t>
            </a:r>
            <a:endParaRPr sz="1350" b="0" i="0" u="none" strike="noStrike" cap="none"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Calibri"/>
            </a:endParaRPr>
          </a:p>
          <a:p>
            <a:pPr marL="0" marR="0" lvl="0" indent="0" algn="just" rtl="0">
              <a:lnSpc>
                <a:spcPct val="100000"/>
              </a:lnSpc>
              <a:spcBef>
                <a:spcPts val="0"/>
              </a:spcBef>
              <a:spcAft>
                <a:spcPts val="0"/>
              </a:spcAft>
              <a:buClr>
                <a:srgbClr val="000000"/>
              </a:buClr>
              <a:buSzPts val="2025"/>
              <a:buFont typeface="Arial"/>
              <a:buNone/>
            </a:pPr>
            <a:endParaRPr sz="1000" b="0" i="0" u="none" strike="noStrike" cap="none"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endParaRPr>
          </a:p>
          <a:p>
            <a:pPr lvl="0" algn="just">
              <a:buSzPts val="2025"/>
            </a:pPr>
            <a:r>
              <a:rPr lang="en-US" sz="2000" b="0" i="0" u="none" strike="noStrike" cap="none"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Festivals and celebrations are an integral part of the culture of Bangladesh. Festivals have always played a significant role in the life of the people of Bangladesh. Muslim peoples are  observed Eid-e-</a:t>
            </a:r>
            <a:r>
              <a:rPr lang="en-US" sz="2000" b="0" i="0" u="none" strike="noStrike" cap="none" dirty="0" err="1">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Miladunnabi</a:t>
            </a:r>
            <a:r>
              <a:rPr lang="en-US" sz="2000" b="0" i="0" u="none" strike="noStrike" cap="none"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 Eid-</a:t>
            </a:r>
            <a:r>
              <a:rPr lang="en-US" sz="2000" b="0" i="0" u="none" strike="noStrike" cap="none" dirty="0" err="1">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ul</a:t>
            </a:r>
            <a:r>
              <a:rPr lang="en-US" sz="2000" b="0" i="0" u="none" strike="noStrike" cap="none"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-Fitr, Eid-</a:t>
            </a:r>
            <a:r>
              <a:rPr lang="en-US" sz="2000" b="0" i="0" u="none" strike="noStrike" cap="none" dirty="0" err="1">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ul</a:t>
            </a:r>
            <a:r>
              <a:rPr lang="en-US" sz="2000" b="0" i="0" u="none" strike="noStrike" cap="none"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a:t>
            </a:r>
            <a:r>
              <a:rPr lang="en-US" sz="2000" b="0" i="0" u="none" strike="noStrike" cap="none" dirty="0" err="1">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Azha</a:t>
            </a:r>
            <a:r>
              <a:rPr lang="en-US" sz="2000" b="0" i="0" u="none" strike="noStrike" cap="none"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 Muharram etc. Hindus observe Durga Puja, </a:t>
            </a:r>
            <a:r>
              <a:rPr lang="en-US" sz="2000" b="0" i="0" u="none" strike="noStrike" cap="none" dirty="0" err="1">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Saraswati</a:t>
            </a:r>
            <a:r>
              <a:rPr lang="en-US" sz="2000" b="0" i="0" u="none" strike="noStrike" cap="none"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Arial"/>
              </a:rPr>
              <a:t> Puja, Kali Puja etc. Christmas is observed by Christians. </a:t>
            </a:r>
            <a:r>
              <a:rPr lang="en-US" sz="2000" dirty="0">
                <a:solidFill>
                  <a:srgbClr val="002060"/>
                </a:solidFill>
                <a:latin typeface="Calibri" panose="020F0502020204030204" pitchFamily="34" charset="0"/>
                <a:ea typeface="Cambria Math" panose="02040503050406030204" pitchFamily="18" charset="0"/>
                <a:cs typeface="Calibri" panose="020F0502020204030204" pitchFamily="34" charset="0"/>
              </a:rPr>
              <a:t>Buddha’s Purnima is a festival celebrated by the </a:t>
            </a:r>
            <a:r>
              <a:rPr lang="en-US" sz="2000" dirty="0" err="1">
                <a:solidFill>
                  <a:srgbClr val="002060"/>
                </a:solidFill>
                <a:latin typeface="Calibri" panose="020F0502020204030204" pitchFamily="34" charset="0"/>
                <a:ea typeface="Cambria Math" panose="02040503050406030204" pitchFamily="18" charset="0"/>
                <a:cs typeface="Calibri" panose="020F0502020204030204" pitchFamily="34" charset="0"/>
              </a:rPr>
              <a:t>Buddists</a:t>
            </a:r>
            <a:r>
              <a:rPr lang="en-US" sz="2000" dirty="0">
                <a:solidFill>
                  <a:srgbClr val="002060"/>
                </a:solidFill>
                <a:latin typeface="Calibri" panose="020F0502020204030204" pitchFamily="34" charset="0"/>
                <a:ea typeface="Cambria Math" panose="02040503050406030204" pitchFamily="18" charset="0"/>
                <a:cs typeface="Calibri" panose="020F0502020204030204" pitchFamily="34" charset="0"/>
              </a:rPr>
              <a:t>.</a:t>
            </a:r>
            <a:endParaRPr sz="2000" b="0" i="0" u="none" strike="noStrike" cap="none" dirty="0">
              <a:solidFill>
                <a:srgbClr val="002060"/>
              </a:solidFill>
              <a:latin typeface="Calibri" panose="020F0502020204030204" pitchFamily="34" charset="0"/>
              <a:ea typeface="Cambria Math" panose="02040503050406030204" pitchFamily="18" charset="0"/>
              <a:cs typeface="Calibri" panose="020F0502020204030204" pitchFamily="34" charset="0"/>
              <a:sym typeface="Calibri"/>
            </a:endParaRPr>
          </a:p>
          <a:p>
            <a:pPr marL="0" marR="0" lvl="0" indent="0" algn="just" rtl="0">
              <a:lnSpc>
                <a:spcPct val="100000"/>
              </a:lnSpc>
              <a:spcBef>
                <a:spcPts val="0"/>
              </a:spcBef>
              <a:spcAft>
                <a:spcPts val="0"/>
              </a:spcAft>
              <a:buClr>
                <a:srgbClr val="000000"/>
              </a:buClr>
              <a:buSzPts val="2025"/>
              <a:buFont typeface="Arial"/>
              <a:buNone/>
            </a:pPr>
            <a:endParaRPr sz="2025" b="0" i="0" u="none" strike="noStrike" cap="none" dirty="0">
              <a:solidFill>
                <a:schemeClr val="dk1"/>
              </a:solidFill>
              <a:latin typeface="Cambria Math" panose="02040503050406030204" pitchFamily="18" charset="0"/>
              <a:ea typeface="Cambria Math" panose="02040503050406030204" pitchFamily="18" charset="0"/>
              <a:sym typeface="Arial"/>
            </a:endParaRPr>
          </a:p>
          <a:p>
            <a:pPr marL="0" marR="0" lvl="0" indent="0" algn="l" rtl="0">
              <a:lnSpc>
                <a:spcPct val="100000"/>
              </a:lnSpc>
              <a:spcBef>
                <a:spcPts val="0"/>
              </a:spcBef>
              <a:spcAft>
                <a:spcPts val="0"/>
              </a:spcAft>
              <a:buClr>
                <a:srgbClr val="000000"/>
              </a:buClr>
              <a:buSzPts val="2025"/>
              <a:buFont typeface="Arial"/>
              <a:buNone/>
            </a:pPr>
            <a:endParaRPr sz="2025" b="0" i="0" u="none" strike="noStrike" cap="none" dirty="0">
              <a:solidFill>
                <a:schemeClr val="dk1"/>
              </a:solidFill>
              <a:latin typeface="Cambria Math" panose="02040503050406030204" pitchFamily="18" charset="0"/>
              <a:ea typeface="Cambria Math" panose="02040503050406030204" pitchFamily="18" charset="0"/>
              <a:sym typeface="Arial"/>
            </a:endParaRPr>
          </a:p>
        </p:txBody>
      </p:sp>
      <p:pic>
        <p:nvPicPr>
          <p:cNvPr id="337" name="Google Shape;337;p5"/>
          <p:cNvPicPr preferRelativeResize="0"/>
          <p:nvPr/>
        </p:nvPicPr>
        <p:blipFill>
          <a:blip r:embed="rId3">
            <a:alphaModFix/>
          </a:blip>
          <a:stretch>
            <a:fillRect/>
          </a:stretch>
        </p:blipFill>
        <p:spPr>
          <a:xfrm>
            <a:off x="710470" y="944380"/>
            <a:ext cx="4641779" cy="2783800"/>
          </a:xfrm>
          <a:prstGeom prst="rect">
            <a:avLst/>
          </a:prstGeom>
          <a:noFill/>
          <a:ln>
            <a:noFill/>
          </a:ln>
        </p:spPr>
      </p:pic>
      <p:pic>
        <p:nvPicPr>
          <p:cNvPr id="338" name="Google Shape;338;p5"/>
          <p:cNvPicPr preferRelativeResize="0"/>
          <p:nvPr/>
        </p:nvPicPr>
        <p:blipFill>
          <a:blip r:embed="rId4">
            <a:alphaModFix/>
          </a:blip>
          <a:stretch>
            <a:fillRect/>
          </a:stretch>
        </p:blipFill>
        <p:spPr>
          <a:xfrm>
            <a:off x="5549911" y="4236917"/>
            <a:ext cx="5680439" cy="2290492"/>
          </a:xfrm>
          <a:prstGeom prst="rect">
            <a:avLst/>
          </a:prstGeom>
          <a:noFill/>
          <a:ln>
            <a:noFill/>
          </a:ln>
        </p:spPr>
      </p:pic>
      <p:pic>
        <p:nvPicPr>
          <p:cNvPr id="3" name="Picture 2">
            <a:extLst>
              <a:ext uri="{FF2B5EF4-FFF2-40B4-BE49-F238E27FC236}">
                <a16:creationId xmlns:a16="http://schemas.microsoft.com/office/drawing/2014/main" id="{648AC0DB-3246-F1FB-60AE-F6730EE27740}"/>
              </a:ext>
            </a:extLst>
          </p:cNvPr>
          <p:cNvPicPr>
            <a:picLocks noChangeAspect="1"/>
          </p:cNvPicPr>
          <p:nvPr/>
        </p:nvPicPr>
        <p:blipFill>
          <a:blip r:embed="rId5"/>
          <a:stretch>
            <a:fillRect/>
          </a:stretch>
        </p:blipFill>
        <p:spPr>
          <a:xfrm>
            <a:off x="710471" y="3874751"/>
            <a:ext cx="2557166" cy="2970246"/>
          </a:xfrm>
          <a:prstGeom prst="rect">
            <a:avLst/>
          </a:prstGeom>
        </p:spPr>
      </p:pic>
      <p:pic>
        <p:nvPicPr>
          <p:cNvPr id="5" name="Picture 4">
            <a:extLst>
              <a:ext uri="{FF2B5EF4-FFF2-40B4-BE49-F238E27FC236}">
                <a16:creationId xmlns:a16="http://schemas.microsoft.com/office/drawing/2014/main" id="{30E18102-E8BB-62CB-D525-96F6927B8389}"/>
              </a:ext>
            </a:extLst>
          </p:cNvPr>
          <p:cNvPicPr>
            <a:picLocks noChangeAspect="1"/>
          </p:cNvPicPr>
          <p:nvPr/>
        </p:nvPicPr>
        <p:blipFill>
          <a:blip r:embed="rId6"/>
          <a:stretch>
            <a:fillRect/>
          </a:stretch>
        </p:blipFill>
        <p:spPr>
          <a:xfrm>
            <a:off x="3373656" y="3874751"/>
            <a:ext cx="1978593" cy="29639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4"/>
                                        </p:tgtEl>
                                        <p:attrNameLst>
                                          <p:attrName>style.visibility</p:attrName>
                                        </p:attrNameLst>
                                      </p:cBhvr>
                                      <p:to>
                                        <p:strVal val="visible"/>
                                      </p:to>
                                    </p:set>
                                    <p:anim calcmode="lin" valueType="num">
                                      <p:cBhvr additive="base">
                                        <p:cTn id="7" dur="500"/>
                                        <p:tgtEl>
                                          <p:spTgt spid="33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5">
                                            <p:txEl>
                                              <p:pRg st="0" end="0"/>
                                            </p:txEl>
                                          </p:spTgt>
                                        </p:tgtEl>
                                        <p:attrNameLst>
                                          <p:attrName>style.visibility</p:attrName>
                                        </p:attrNameLst>
                                      </p:cBhvr>
                                      <p:to>
                                        <p:strVal val="visible"/>
                                      </p:to>
                                    </p:set>
                                    <p:animEffect transition="in" filter="fade">
                                      <p:cBhvr>
                                        <p:cTn id="12" dur="1000"/>
                                        <p:tgtEl>
                                          <p:spTgt spid="3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5">
                                            <p:txEl>
                                              <p:pRg st="2" end="2"/>
                                            </p:txEl>
                                          </p:spTgt>
                                        </p:tgtEl>
                                        <p:attrNameLst>
                                          <p:attrName>style.visibility</p:attrName>
                                        </p:attrNameLst>
                                      </p:cBhvr>
                                      <p:to>
                                        <p:strVal val="visible"/>
                                      </p:to>
                                    </p:set>
                                    <p:animEffect transition="in" filter="fade">
                                      <p:cBhvr>
                                        <p:cTn id="17" dur="1000"/>
                                        <p:tgtEl>
                                          <p:spTgt spid="3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43"/>
        <p:cNvGrpSpPr/>
        <p:nvPr/>
      </p:nvGrpSpPr>
      <p:grpSpPr>
        <a:xfrm>
          <a:off x="0" y="0"/>
          <a:ext cx="0" cy="0"/>
          <a:chOff x="0" y="0"/>
          <a:chExt cx="0" cy="0"/>
        </a:xfrm>
      </p:grpSpPr>
      <p:sp>
        <p:nvSpPr>
          <p:cNvPr id="344" name="Google Shape;344;g143c8defb08_0_142"/>
          <p:cNvSpPr txBox="1">
            <a:spLocks noGrp="1"/>
          </p:cNvSpPr>
          <p:nvPr>
            <p:ph type="title"/>
          </p:nvPr>
        </p:nvSpPr>
        <p:spPr>
          <a:xfrm>
            <a:off x="1575582" y="633046"/>
            <a:ext cx="10283482" cy="912457"/>
          </a:xfrm>
          <a:prstGeom prst="rect">
            <a:avLst/>
          </a:prstGeom>
          <a:solidFill>
            <a:schemeClr val="accent4">
              <a:lumMod val="60000"/>
              <a:lumOff val="40000"/>
            </a:schemeClr>
          </a:solidFill>
        </p:spPr>
        <p:txBody>
          <a:bodyPr spcFirstLastPara="1" wrap="square" lIns="91425" tIns="45700" rIns="91425" bIns="45700" anchor="ctr" anchorCtr="0">
            <a:normAutofit/>
          </a:bodyPr>
          <a:lstStyle/>
          <a:p>
            <a:pPr marL="0" lvl="0" indent="0" algn="l" rtl="0">
              <a:spcBef>
                <a:spcPts val="0"/>
              </a:spcBef>
              <a:spcAft>
                <a:spcPts val="0"/>
              </a:spcAft>
              <a:buNone/>
            </a:pPr>
            <a:r>
              <a:rPr lang="en-US" sz="3200" dirty="0">
                <a:solidFill>
                  <a:srgbClr val="002060"/>
                </a:solidFill>
                <a:latin typeface="Calibri" panose="020F0502020204030204" pitchFamily="34" charset="0"/>
                <a:ea typeface="Cambria Math" panose="02040503050406030204" pitchFamily="18" charset="0"/>
                <a:cs typeface="Calibri" panose="020F0502020204030204" pitchFamily="34" charset="0"/>
              </a:rPr>
              <a:t>Secular/Common Cultural Festivals of Bangladesh</a:t>
            </a:r>
            <a:endParaRPr sz="3200" dirty="0">
              <a:solidFill>
                <a:srgbClr val="002060"/>
              </a:solidFill>
              <a:latin typeface="Calibri" panose="020F0502020204030204" pitchFamily="34" charset="0"/>
              <a:ea typeface="Cambria Math" panose="02040503050406030204" pitchFamily="18" charset="0"/>
              <a:cs typeface="Calibri" panose="020F0502020204030204" pitchFamily="34" charset="0"/>
            </a:endParaRPr>
          </a:p>
        </p:txBody>
      </p:sp>
      <p:sp>
        <p:nvSpPr>
          <p:cNvPr id="345" name="Google Shape;345;g143c8defb08_0_142"/>
          <p:cNvSpPr txBox="1">
            <a:spLocks noGrp="1"/>
          </p:cNvSpPr>
          <p:nvPr>
            <p:ph type="body" idx="1"/>
          </p:nvPr>
        </p:nvSpPr>
        <p:spPr>
          <a:xfrm>
            <a:off x="739978" y="1545503"/>
            <a:ext cx="6631745" cy="5312497"/>
          </a:xfrm>
          <a:prstGeom prst="rect">
            <a:avLst/>
          </a:prstGeom>
        </p:spPr>
        <p:txBody>
          <a:bodyPr spcFirstLastPara="1" wrap="square" lIns="91425" tIns="45700" rIns="91425" bIns="45700" anchor="t" anchorCtr="0">
            <a:normAutofit/>
          </a:bodyPr>
          <a:lstStyle/>
          <a:p>
            <a:pPr>
              <a:lnSpc>
                <a:spcPct val="150000"/>
              </a:lnSpc>
              <a:spcBef>
                <a:spcPts val="0"/>
              </a:spcBef>
            </a:pPr>
            <a:r>
              <a:rPr lang="en-US" sz="2000" b="1" dirty="0">
                <a:solidFill>
                  <a:srgbClr val="00B0F0"/>
                </a:solidFill>
                <a:latin typeface="Cambria Math" panose="02040503050406030204" pitchFamily="18" charset="0"/>
                <a:ea typeface="Cambria Math" panose="02040503050406030204" pitchFamily="18" charset="0"/>
              </a:rPr>
              <a:t>International Mother Language Day (21st February) </a:t>
            </a:r>
          </a:p>
          <a:p>
            <a:pPr>
              <a:lnSpc>
                <a:spcPct val="150000"/>
              </a:lnSpc>
              <a:spcBef>
                <a:spcPts val="0"/>
              </a:spcBef>
            </a:pPr>
            <a:r>
              <a:rPr lang="en-US" sz="2000" b="1" dirty="0" err="1">
                <a:solidFill>
                  <a:srgbClr val="00B0F0"/>
                </a:solidFill>
                <a:latin typeface="Cambria Math" panose="02040503050406030204" pitchFamily="18" charset="0"/>
                <a:ea typeface="Cambria Math" panose="02040503050406030204" pitchFamily="18" charset="0"/>
              </a:rPr>
              <a:t>Pahela</a:t>
            </a:r>
            <a:r>
              <a:rPr lang="en-US" sz="2000" b="1" dirty="0">
                <a:solidFill>
                  <a:srgbClr val="00B0F0"/>
                </a:solidFill>
                <a:latin typeface="Cambria Math" panose="02040503050406030204" pitchFamily="18" charset="0"/>
                <a:ea typeface="Cambria Math" panose="02040503050406030204" pitchFamily="18" charset="0"/>
              </a:rPr>
              <a:t> </a:t>
            </a:r>
            <a:r>
              <a:rPr lang="en-US" sz="2000" b="1" dirty="0" err="1">
                <a:solidFill>
                  <a:srgbClr val="00B0F0"/>
                </a:solidFill>
                <a:latin typeface="Cambria Math" panose="02040503050406030204" pitchFamily="18" charset="0"/>
                <a:ea typeface="Cambria Math" panose="02040503050406030204" pitchFamily="18" charset="0"/>
              </a:rPr>
              <a:t>Baisakh</a:t>
            </a:r>
            <a:r>
              <a:rPr lang="en-US" sz="2000" b="1" dirty="0">
                <a:solidFill>
                  <a:srgbClr val="00B0F0"/>
                </a:solidFill>
                <a:latin typeface="Cambria Math" panose="02040503050406030204" pitchFamily="18" charset="0"/>
                <a:ea typeface="Cambria Math" panose="02040503050406030204" pitchFamily="18" charset="0"/>
              </a:rPr>
              <a:t> (the first day of Bangla year)</a:t>
            </a:r>
          </a:p>
          <a:p>
            <a:pPr>
              <a:lnSpc>
                <a:spcPct val="150000"/>
              </a:lnSpc>
              <a:spcBef>
                <a:spcPts val="0"/>
              </a:spcBef>
            </a:pPr>
            <a:r>
              <a:rPr lang="en-US" sz="2000" b="1" dirty="0">
                <a:solidFill>
                  <a:srgbClr val="00B0F0"/>
                </a:solidFill>
                <a:latin typeface="Cambria Math" panose="02040503050406030204" pitchFamily="18" charset="0"/>
                <a:ea typeface="Cambria Math" panose="02040503050406030204" pitchFamily="18" charset="0"/>
              </a:rPr>
              <a:t>Independence Day (26th March)</a:t>
            </a:r>
          </a:p>
          <a:p>
            <a:pPr>
              <a:lnSpc>
                <a:spcPct val="150000"/>
              </a:lnSpc>
              <a:spcBef>
                <a:spcPts val="0"/>
              </a:spcBef>
            </a:pPr>
            <a:r>
              <a:rPr lang="en-US" sz="2000" b="1" dirty="0">
                <a:solidFill>
                  <a:srgbClr val="00B0F0"/>
                </a:solidFill>
                <a:latin typeface="Cambria Math" panose="02040503050406030204" pitchFamily="18" charset="0"/>
                <a:ea typeface="Cambria Math" panose="02040503050406030204" pitchFamily="18" charset="0"/>
              </a:rPr>
              <a:t>Victory Day (16th December)</a:t>
            </a:r>
            <a:endParaRPr sz="2000" b="1" dirty="0">
              <a:solidFill>
                <a:srgbClr val="00B0F0"/>
              </a:solidFill>
              <a:latin typeface="Cambria Math" panose="02040503050406030204" pitchFamily="18" charset="0"/>
              <a:ea typeface="Cambria Math" panose="02040503050406030204" pitchFamily="18" charset="0"/>
            </a:endParaRPr>
          </a:p>
          <a:p>
            <a:pPr>
              <a:lnSpc>
                <a:spcPct val="150000"/>
              </a:lnSpc>
              <a:spcBef>
                <a:spcPts val="0"/>
              </a:spcBef>
            </a:pPr>
            <a:r>
              <a:rPr lang="en-US" sz="2000" b="1" dirty="0">
                <a:solidFill>
                  <a:srgbClr val="00B0F0"/>
                </a:solidFill>
                <a:latin typeface="Cambria Math" panose="02040503050406030204" pitchFamily="18" charset="0"/>
                <a:ea typeface="Cambria Math" panose="02040503050406030204" pitchFamily="18" charset="0"/>
              </a:rPr>
              <a:t>Rabindra Jayanti </a:t>
            </a:r>
          </a:p>
          <a:p>
            <a:pPr>
              <a:lnSpc>
                <a:spcPct val="150000"/>
              </a:lnSpc>
              <a:spcBef>
                <a:spcPts val="0"/>
              </a:spcBef>
            </a:pPr>
            <a:r>
              <a:rPr lang="en-US" sz="2000" b="1" dirty="0">
                <a:solidFill>
                  <a:srgbClr val="00B0F0"/>
                </a:solidFill>
                <a:latin typeface="Cambria Math" panose="02040503050406030204" pitchFamily="18" charset="0"/>
                <a:ea typeface="Cambria Math" panose="02040503050406030204" pitchFamily="18" charset="0"/>
              </a:rPr>
              <a:t>Nazrul Jayanti </a:t>
            </a:r>
            <a:endParaRPr sz="2000" b="1" dirty="0">
              <a:solidFill>
                <a:srgbClr val="00B0F0"/>
              </a:solidFill>
              <a:latin typeface="Cambria Math" panose="02040503050406030204" pitchFamily="18" charset="0"/>
              <a:ea typeface="Cambria Math" panose="02040503050406030204" pitchFamily="18" charset="0"/>
            </a:endParaRPr>
          </a:p>
          <a:p>
            <a:pPr>
              <a:lnSpc>
                <a:spcPct val="150000"/>
              </a:lnSpc>
              <a:spcBef>
                <a:spcPts val="0"/>
              </a:spcBef>
            </a:pPr>
            <a:r>
              <a:rPr lang="en-US" sz="2000" b="1" dirty="0" err="1">
                <a:solidFill>
                  <a:srgbClr val="00B0F0"/>
                </a:solidFill>
                <a:latin typeface="Cambria Math" panose="02040503050406030204" pitchFamily="18" charset="0"/>
                <a:ea typeface="Cambria Math" panose="02040503050406030204" pitchFamily="18" charset="0"/>
              </a:rPr>
              <a:t>Pahela</a:t>
            </a:r>
            <a:r>
              <a:rPr lang="en-US" sz="2000" b="1" dirty="0">
                <a:solidFill>
                  <a:srgbClr val="00B0F0"/>
                </a:solidFill>
                <a:latin typeface="Cambria Math" panose="02040503050406030204" pitchFamily="18" charset="0"/>
                <a:ea typeface="Cambria Math" panose="02040503050406030204" pitchFamily="18" charset="0"/>
              </a:rPr>
              <a:t> </a:t>
            </a:r>
            <a:r>
              <a:rPr lang="en-US" sz="2000" b="1" dirty="0" err="1">
                <a:solidFill>
                  <a:srgbClr val="00B0F0"/>
                </a:solidFill>
                <a:latin typeface="Cambria Math" panose="02040503050406030204" pitchFamily="18" charset="0"/>
                <a:ea typeface="Cambria Math" panose="02040503050406030204" pitchFamily="18" charset="0"/>
              </a:rPr>
              <a:t>Falgun</a:t>
            </a:r>
            <a:endParaRPr lang="en-US" sz="2000" b="1" dirty="0">
              <a:solidFill>
                <a:srgbClr val="00B0F0"/>
              </a:solidFill>
              <a:latin typeface="Cambria Math" panose="02040503050406030204" pitchFamily="18" charset="0"/>
              <a:ea typeface="Cambria Math" panose="02040503050406030204" pitchFamily="18" charset="0"/>
            </a:endParaRPr>
          </a:p>
          <a:p>
            <a:pPr>
              <a:lnSpc>
                <a:spcPct val="150000"/>
              </a:lnSpc>
              <a:spcBef>
                <a:spcPts val="0"/>
              </a:spcBef>
            </a:pPr>
            <a:r>
              <a:rPr lang="en-US" sz="2000" b="1" dirty="0" err="1">
                <a:solidFill>
                  <a:srgbClr val="00B0F0"/>
                </a:solidFill>
                <a:latin typeface="Cambria Math" panose="02040503050406030204" pitchFamily="18" charset="0"/>
                <a:ea typeface="Cambria Math" panose="02040503050406030204" pitchFamily="18" charset="0"/>
              </a:rPr>
              <a:t>Nobanno</a:t>
            </a:r>
            <a:r>
              <a:rPr lang="en-US" sz="2000" b="1" dirty="0">
                <a:solidFill>
                  <a:srgbClr val="00B0F0"/>
                </a:solidFill>
                <a:latin typeface="Cambria Math" panose="02040503050406030204" pitchFamily="18" charset="0"/>
                <a:ea typeface="Cambria Math" panose="02040503050406030204" pitchFamily="18" charset="0"/>
              </a:rPr>
              <a:t> </a:t>
            </a:r>
            <a:r>
              <a:rPr lang="en-US" sz="2000" b="1" dirty="0" err="1">
                <a:solidFill>
                  <a:srgbClr val="00B0F0"/>
                </a:solidFill>
                <a:latin typeface="Cambria Math" panose="02040503050406030204" pitchFamily="18" charset="0"/>
                <a:ea typeface="Cambria Math" panose="02040503050406030204" pitchFamily="18" charset="0"/>
              </a:rPr>
              <a:t>Utshob</a:t>
            </a:r>
            <a:r>
              <a:rPr lang="en-US" sz="2000" b="1" dirty="0">
                <a:solidFill>
                  <a:srgbClr val="00B0F0"/>
                </a:solidFill>
                <a:latin typeface="Cambria Math" panose="02040503050406030204" pitchFamily="18" charset="0"/>
                <a:ea typeface="Cambria Math" panose="02040503050406030204" pitchFamily="18" charset="0"/>
              </a:rPr>
              <a:t> </a:t>
            </a:r>
          </a:p>
          <a:p>
            <a:pPr>
              <a:lnSpc>
                <a:spcPct val="150000"/>
              </a:lnSpc>
              <a:spcBef>
                <a:spcPts val="0"/>
              </a:spcBef>
            </a:pPr>
            <a:r>
              <a:rPr lang="en-US" sz="2000" b="1" dirty="0" err="1">
                <a:solidFill>
                  <a:srgbClr val="00B0F0"/>
                </a:solidFill>
                <a:latin typeface="Cambria Math" panose="02040503050406030204" pitchFamily="18" charset="0"/>
                <a:ea typeface="Cambria Math" panose="02040503050406030204" pitchFamily="18" charset="0"/>
              </a:rPr>
              <a:t>Shakrain</a:t>
            </a:r>
            <a:r>
              <a:rPr lang="en-US" sz="2000" b="1" dirty="0">
                <a:solidFill>
                  <a:srgbClr val="00B0F0"/>
                </a:solidFill>
                <a:latin typeface="Cambria Math" panose="02040503050406030204" pitchFamily="18" charset="0"/>
                <a:ea typeface="Cambria Math" panose="02040503050406030204" pitchFamily="18" charset="0"/>
              </a:rPr>
              <a:t> Festival</a:t>
            </a:r>
          </a:p>
          <a:p>
            <a:pPr marL="0" lvl="0" indent="0" algn="l" rtl="0">
              <a:lnSpc>
                <a:spcPct val="115000"/>
              </a:lnSpc>
              <a:spcBef>
                <a:spcPts val="1200"/>
              </a:spcBef>
              <a:spcAft>
                <a:spcPts val="0"/>
              </a:spcAft>
              <a:buClr>
                <a:schemeClr val="dk1"/>
              </a:buClr>
              <a:buSzPts val="1100"/>
              <a:buFont typeface="Arial"/>
              <a:buNone/>
            </a:pPr>
            <a:endParaRPr sz="2000" dirty="0">
              <a:latin typeface="Cambria Math" panose="02040503050406030204" pitchFamily="18" charset="0"/>
              <a:ea typeface="Cambria Math" panose="02040503050406030204" pitchFamily="18" charset="0"/>
            </a:endParaRPr>
          </a:p>
          <a:p>
            <a:pPr marL="0" lvl="0" indent="0" algn="l" rtl="0">
              <a:spcBef>
                <a:spcPts val="1200"/>
              </a:spcBef>
              <a:spcAft>
                <a:spcPts val="0"/>
              </a:spcAft>
              <a:buNone/>
            </a:pPr>
            <a:endParaRPr dirty="0">
              <a:latin typeface="Cambria Math" panose="02040503050406030204" pitchFamily="18" charset="0"/>
              <a:ea typeface="Cambria Math" panose="02040503050406030204" pitchFamily="18" charset="0"/>
            </a:endParaRPr>
          </a:p>
        </p:txBody>
      </p:sp>
      <p:pic>
        <p:nvPicPr>
          <p:cNvPr id="347" name="Google Shape;347;g143c8defb08_0_142"/>
          <p:cNvPicPr preferRelativeResize="0"/>
          <p:nvPr/>
        </p:nvPicPr>
        <p:blipFill>
          <a:blip r:embed="rId3">
            <a:alphaModFix/>
          </a:blip>
          <a:stretch>
            <a:fillRect/>
          </a:stretch>
        </p:blipFill>
        <p:spPr>
          <a:xfrm>
            <a:off x="7447803" y="4049315"/>
            <a:ext cx="3835538" cy="1928893"/>
          </a:xfrm>
          <a:prstGeom prst="rect">
            <a:avLst/>
          </a:prstGeom>
          <a:noFill/>
          <a:ln>
            <a:noFill/>
          </a:ln>
        </p:spPr>
      </p:pic>
      <p:pic>
        <p:nvPicPr>
          <p:cNvPr id="2" name="Google Shape;336;p5" descr="http://farm6.staticflickr.com/5020/5465535306_41f75fbab5_z.jpg">
            <a:extLst>
              <a:ext uri="{FF2B5EF4-FFF2-40B4-BE49-F238E27FC236}">
                <a16:creationId xmlns:a16="http://schemas.microsoft.com/office/drawing/2014/main" id="{A2C8433A-EA4E-B917-9A7C-C3CF84B4B109}"/>
              </a:ext>
            </a:extLst>
          </p:cNvPr>
          <p:cNvPicPr preferRelativeResize="0"/>
          <p:nvPr/>
        </p:nvPicPr>
        <p:blipFill rotWithShape="1">
          <a:blip r:embed="rId4">
            <a:alphaModFix/>
          </a:blip>
          <a:srcRect/>
          <a:stretch/>
        </p:blipFill>
        <p:spPr>
          <a:xfrm>
            <a:off x="7447802" y="1545503"/>
            <a:ext cx="3835539" cy="23376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434439" y="346879"/>
            <a:ext cx="11333018" cy="6165272"/>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3931891" y="564966"/>
            <a:ext cx="3410677"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Chapter Objectives</a:t>
            </a:r>
          </a:p>
        </p:txBody>
      </p:sp>
      <p:cxnSp>
        <p:nvCxnSpPr>
          <p:cNvPr id="9" name="Straight Connector 8"/>
          <p:cNvCxnSpPr>
            <a:cxnSpLocks/>
          </p:cNvCxnSpPr>
          <p:nvPr/>
        </p:nvCxnSpPr>
        <p:spPr>
          <a:xfrm>
            <a:off x="2302628" y="1106038"/>
            <a:ext cx="7362914" cy="0"/>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2BD7534-90A8-6B81-9F8D-94FE6853155F}"/>
              </a:ext>
            </a:extLst>
          </p:cNvPr>
          <p:cNvSpPr txBox="1"/>
          <p:nvPr/>
        </p:nvSpPr>
        <p:spPr>
          <a:xfrm>
            <a:off x="1032531" y="1367828"/>
            <a:ext cx="9687051" cy="4231415"/>
          </a:xfrm>
          <a:prstGeom prst="rect">
            <a:avLst/>
          </a:prstGeom>
          <a:noFill/>
        </p:spPr>
        <p:txBody>
          <a:bodyPr wrap="square" rtlCol="0">
            <a:spAutoFit/>
          </a:bodyPr>
          <a:lstStyle/>
          <a:p>
            <a:pPr marL="457200" marR="0" lvl="0" indent="-4572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600" b="0" u="none" strike="noStrike" kern="1200" cap="none" spc="0" normalizeH="0" baseline="0" noProof="0" dirty="0">
                <a:ln>
                  <a:noFill/>
                </a:ln>
                <a:solidFill>
                  <a:schemeClr val="accent5"/>
                </a:solidFill>
                <a:effectLst/>
                <a:uLnTx/>
                <a:uFillTx/>
                <a:latin typeface="Calibri" panose="020F0502020204030204" pitchFamily="34" charset="0"/>
                <a:ea typeface="Cambria Math" panose="02040503050406030204" pitchFamily="18" charset="0"/>
                <a:cs typeface="Calibri" panose="020F0502020204030204" pitchFamily="34" charset="0"/>
              </a:rPr>
              <a:t>Explore </a:t>
            </a:r>
            <a:r>
              <a:rPr lang="en-US" sz="2600" kern="1200" dirty="0">
                <a:solidFill>
                  <a:schemeClr val="accent5"/>
                </a:solidFill>
                <a:latin typeface="Calibri" panose="020F0502020204030204" pitchFamily="34" charset="0"/>
                <a:ea typeface="Cambria Math" panose="02040503050406030204" pitchFamily="18" charset="0"/>
                <a:cs typeface="Calibri" panose="020F0502020204030204" pitchFamily="34" charset="0"/>
              </a:rPr>
              <a:t>socio-anthropological perspectives </a:t>
            </a:r>
            <a:r>
              <a:rPr kumimoji="0" lang="en-US" sz="2600" b="0" u="none" strike="noStrike" kern="1200" cap="none" spc="0" normalizeH="0" baseline="0" noProof="0" dirty="0">
                <a:ln>
                  <a:noFill/>
                </a:ln>
                <a:solidFill>
                  <a:schemeClr val="accent5"/>
                </a:solidFill>
                <a:effectLst/>
                <a:uLnTx/>
                <a:uFillTx/>
                <a:latin typeface="Calibri" panose="020F0502020204030204" pitchFamily="34" charset="0"/>
                <a:ea typeface="Cambria Math" panose="02040503050406030204" pitchFamily="18" charset="0"/>
                <a:cs typeface="Calibri" panose="020F0502020204030204" pitchFamily="34" charset="0"/>
              </a:rPr>
              <a:t>of Bangladesh</a:t>
            </a:r>
          </a:p>
          <a:p>
            <a:pPr marL="457200" marR="0" lvl="0" indent="-4572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600" kern="1200" dirty="0">
                <a:solidFill>
                  <a:schemeClr val="accent5"/>
                </a:solidFill>
                <a:latin typeface="Calibri" panose="020F0502020204030204" pitchFamily="34" charset="0"/>
                <a:ea typeface="Cambria Math" panose="02040503050406030204" pitchFamily="18" charset="0"/>
                <a:cs typeface="Calibri" panose="020F0502020204030204" pitchFamily="34" charset="0"/>
              </a:rPr>
              <a:t>Make your understanding</a:t>
            </a:r>
            <a:r>
              <a:rPr kumimoji="0" lang="en-US" sz="2600" b="0" u="none" strike="noStrike" kern="1200" cap="none" spc="0" normalizeH="0" baseline="0" noProof="0" dirty="0">
                <a:ln>
                  <a:noFill/>
                </a:ln>
                <a:solidFill>
                  <a:schemeClr val="accent5"/>
                </a:solidFill>
                <a:effectLst/>
                <a:uLnTx/>
                <a:uFillTx/>
                <a:latin typeface="Calibri" panose="020F0502020204030204" pitchFamily="34" charset="0"/>
                <a:ea typeface="Cambria Math" panose="02040503050406030204" pitchFamily="18" charset="0"/>
                <a:cs typeface="Calibri" panose="020F0502020204030204" pitchFamily="34" charset="0"/>
              </a:rPr>
              <a:t> about the social structure, stratification, and it’s relevance to Bangladesh</a:t>
            </a:r>
          </a:p>
          <a:p>
            <a:pPr marL="457200" marR="0" lvl="0" indent="-4572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600" kern="1200" dirty="0">
                <a:solidFill>
                  <a:schemeClr val="accent5"/>
                </a:solidFill>
                <a:latin typeface="Calibri" panose="020F0502020204030204" pitchFamily="34" charset="0"/>
                <a:ea typeface="Cambria Math" panose="02040503050406030204" pitchFamily="18" charset="0"/>
                <a:cs typeface="Calibri" panose="020F0502020204030204" pitchFamily="34" charset="0"/>
              </a:rPr>
              <a:t>Deliberate the cultural evaluation, various cultural elements, and practices of Bangladesh</a:t>
            </a:r>
          </a:p>
          <a:p>
            <a:pPr marL="457200" marR="0" lvl="0" indent="-4572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600" kern="1200" dirty="0">
                <a:solidFill>
                  <a:schemeClr val="accent5"/>
                </a:solidFill>
                <a:latin typeface="Calibri" panose="020F0502020204030204" pitchFamily="34" charset="0"/>
                <a:ea typeface="Cambria Math" panose="02040503050406030204" pitchFamily="18" charset="0"/>
                <a:cs typeface="Calibri" panose="020F0502020204030204" pitchFamily="34" charset="0"/>
              </a:rPr>
              <a:t>Discuss the indigenous community of Bangladesh</a:t>
            </a:r>
          </a:p>
          <a:p>
            <a:pPr marL="457200" marR="0" lvl="0" indent="-4572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600" kern="1200" dirty="0">
                <a:solidFill>
                  <a:schemeClr val="accent5"/>
                </a:solidFill>
                <a:latin typeface="Calibri" panose="020F0502020204030204" pitchFamily="34" charset="0"/>
                <a:ea typeface="Cambria Math" panose="02040503050406030204" pitchFamily="18" charset="0"/>
                <a:cs typeface="Calibri" panose="020F0502020204030204" pitchFamily="34" charset="0"/>
              </a:rPr>
              <a:t>Explore the impact of globalization on Bengali culture and society </a:t>
            </a:r>
            <a:endParaRPr kumimoji="0" lang="en-US" sz="2600" b="0" u="none" strike="noStrike" kern="1200" cap="none" spc="0" normalizeH="0" baseline="0" noProof="0" dirty="0">
              <a:ln>
                <a:noFill/>
              </a:ln>
              <a:solidFill>
                <a:schemeClr val="accent5"/>
              </a:solidFill>
              <a:effectLst/>
              <a:uLnTx/>
              <a:uFillTx/>
              <a:latin typeface="Calibri" panose="020F0502020204030204" pitchFamily="34"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2916643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189185" y="236484"/>
            <a:ext cx="11824825" cy="6432330"/>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9" name="Straight Connector 8"/>
          <p:cNvCxnSpPr>
            <a:cxnSpLocks/>
          </p:cNvCxnSpPr>
          <p:nvPr/>
        </p:nvCxnSpPr>
        <p:spPr>
          <a:xfrm>
            <a:off x="2686169" y="1075013"/>
            <a:ext cx="6867734" cy="0"/>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57F9FB-74BB-4F70-BA2C-830C4282CAC0}"/>
              </a:ext>
            </a:extLst>
          </p:cNvPr>
          <p:cNvSpPr txBox="1"/>
          <p:nvPr/>
        </p:nvSpPr>
        <p:spPr>
          <a:xfrm>
            <a:off x="2812142" y="403341"/>
            <a:ext cx="662591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Indigenous Community of Bangladesh</a:t>
            </a:r>
          </a:p>
        </p:txBody>
      </p:sp>
      <p:sp>
        <p:nvSpPr>
          <p:cNvPr id="6" name="Rectangle 5">
            <a:extLst>
              <a:ext uri="{FF2B5EF4-FFF2-40B4-BE49-F238E27FC236}">
                <a16:creationId xmlns:a16="http://schemas.microsoft.com/office/drawing/2014/main" id="{A700EE0B-F10B-C0E2-8481-26441DAE3E8C}"/>
              </a:ext>
            </a:extLst>
          </p:cNvPr>
          <p:cNvSpPr/>
          <p:nvPr/>
        </p:nvSpPr>
        <p:spPr>
          <a:xfrm>
            <a:off x="504498" y="1210909"/>
            <a:ext cx="7345274" cy="5170646"/>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u="none" strike="noStrike" kern="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Arial"/>
              </a:rPr>
              <a:t>The Indigenous People of Bangladesh are living mostly in the Chittagong Hilly areas. The communities are defined as distinct people socially, economically, and politically. They are also known as Tribal People or Ethnic Group or Minorities in Bangladesh. </a:t>
            </a:r>
          </a:p>
          <a:p>
            <a:pPr marR="0" lvl="0" algn="just" defTabSz="914400" rtl="0" eaLnBrk="1" fontAlgn="auto" latinLnBrk="0" hangingPunct="1">
              <a:lnSpc>
                <a:spcPct val="100000"/>
              </a:lnSpc>
              <a:spcBef>
                <a:spcPts val="0"/>
              </a:spcBef>
              <a:spcAft>
                <a:spcPts val="0"/>
              </a:spcAft>
              <a:buClr>
                <a:srgbClr val="000000"/>
              </a:buClr>
              <a:buSzTx/>
              <a:tabLst/>
              <a:defRPr/>
            </a:pPr>
            <a:endParaRPr kumimoji="0" lang="en-US" sz="2200" b="1" u="none" strike="noStrike" kern="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u="none" strike="noStrike" kern="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Arial"/>
              </a:rPr>
              <a:t>Bangladesh is a country of cultural and ethnic diversity, with over 54 indigenous peoples speaking at least 35 languages, along with the majority Bengali population. </a:t>
            </a: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200" b="1" u="none" strike="noStrike" kern="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u="none" strike="noStrike" kern="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Arial"/>
              </a:rPr>
              <a:t>Most of the tribal groups are formed consisting of tribal kings, village headmen, and a self-sustaining natural lifestyle. The situation in the lifestyle is not satisfactory at all. They are very simple, honest, hospitable, and follow the tribal kings.</a:t>
            </a:r>
          </a:p>
        </p:txBody>
      </p:sp>
      <p:pic>
        <p:nvPicPr>
          <p:cNvPr id="2" name="Picture 1">
            <a:extLst>
              <a:ext uri="{FF2B5EF4-FFF2-40B4-BE49-F238E27FC236}">
                <a16:creationId xmlns:a16="http://schemas.microsoft.com/office/drawing/2014/main" id="{6E2337DB-0E05-6334-3DC7-CB98F85F1C4A}"/>
              </a:ext>
            </a:extLst>
          </p:cNvPr>
          <p:cNvPicPr>
            <a:picLocks noChangeAspect="1"/>
          </p:cNvPicPr>
          <p:nvPr/>
        </p:nvPicPr>
        <p:blipFill>
          <a:blip r:embed="rId2"/>
          <a:stretch>
            <a:fillRect/>
          </a:stretch>
        </p:blipFill>
        <p:spPr>
          <a:xfrm>
            <a:off x="8387259" y="3842398"/>
            <a:ext cx="3421802" cy="2567529"/>
          </a:xfrm>
          <a:prstGeom prst="rect">
            <a:avLst/>
          </a:prstGeom>
        </p:spPr>
      </p:pic>
      <p:pic>
        <p:nvPicPr>
          <p:cNvPr id="3" name="Picture 2">
            <a:extLst>
              <a:ext uri="{FF2B5EF4-FFF2-40B4-BE49-F238E27FC236}">
                <a16:creationId xmlns:a16="http://schemas.microsoft.com/office/drawing/2014/main" id="{56FBD920-A60D-C0FB-1E83-9B67D8934F42}"/>
              </a:ext>
            </a:extLst>
          </p:cNvPr>
          <p:cNvPicPr>
            <a:picLocks noChangeAspect="1"/>
          </p:cNvPicPr>
          <p:nvPr/>
        </p:nvPicPr>
        <p:blipFill>
          <a:blip r:embed="rId3"/>
          <a:stretch>
            <a:fillRect/>
          </a:stretch>
        </p:blipFill>
        <p:spPr>
          <a:xfrm>
            <a:off x="8508818" y="1202653"/>
            <a:ext cx="3300243" cy="2444819"/>
          </a:xfrm>
          <a:prstGeom prst="rect">
            <a:avLst/>
          </a:prstGeom>
        </p:spPr>
      </p:pic>
    </p:spTree>
    <p:extLst>
      <p:ext uri="{BB962C8B-B14F-4D97-AF65-F5344CB8AC3E}">
        <p14:creationId xmlns:p14="http://schemas.microsoft.com/office/powerpoint/2010/main" val="871244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189185" y="126124"/>
            <a:ext cx="11824825" cy="6542690"/>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9" name="Straight Connector 8"/>
          <p:cNvCxnSpPr>
            <a:cxnSpLocks/>
          </p:cNvCxnSpPr>
          <p:nvPr/>
        </p:nvCxnSpPr>
        <p:spPr>
          <a:xfrm>
            <a:off x="1474763" y="1589649"/>
            <a:ext cx="9242473" cy="0"/>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57F9FB-74BB-4F70-BA2C-830C4282CAC0}"/>
              </a:ext>
            </a:extLst>
          </p:cNvPr>
          <p:cNvSpPr txBox="1"/>
          <p:nvPr/>
        </p:nvSpPr>
        <p:spPr>
          <a:xfrm>
            <a:off x="1474763" y="892333"/>
            <a:ext cx="944014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44546A"/>
                </a:solidFill>
                <a:effectLst/>
                <a:uLnTx/>
                <a:uFillTx/>
                <a:latin typeface="Tw Cen MT" panose="020B0602020104020603" pitchFamily="34" charset="0"/>
                <a:ea typeface="+mn-ea"/>
                <a:cs typeface="Arial"/>
                <a:sym typeface="Arial"/>
              </a:rPr>
              <a:t>Indigenous (Tribal/Ethnic) People of Bangladesh</a:t>
            </a:r>
          </a:p>
        </p:txBody>
      </p:sp>
      <p:sp>
        <p:nvSpPr>
          <p:cNvPr id="6" name="Rectangle 5">
            <a:extLst>
              <a:ext uri="{FF2B5EF4-FFF2-40B4-BE49-F238E27FC236}">
                <a16:creationId xmlns:a16="http://schemas.microsoft.com/office/drawing/2014/main" id="{A700EE0B-F10B-C0E2-8481-26441DAE3E8C}"/>
              </a:ext>
            </a:extLst>
          </p:cNvPr>
          <p:cNvSpPr/>
          <p:nvPr/>
        </p:nvSpPr>
        <p:spPr>
          <a:xfrm>
            <a:off x="1195027" y="1963800"/>
            <a:ext cx="9440148" cy="3139321"/>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Arial"/>
              </a:rPr>
              <a:t>Bangladesh is a country of cultural and ethnic diversity, with over 54 Indigenous Peoples speaking at least 35 languages, along with the majority Bengali population. The most populous indigenous peoples in Bangladesh are the Santal, Chakma, </a:t>
            </a:r>
            <a:r>
              <a:rPr kumimoji="0" lang="en-US" sz="2200" b="1" i="0" u="none" strike="noStrike" kern="0" cap="none" spc="0" normalizeH="0" baseline="0" noProof="0" dirty="0" err="1">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Arial"/>
              </a:rPr>
              <a:t>Marma</a:t>
            </a:r>
            <a:r>
              <a:rPr kumimoji="0" lang="en-US" sz="2200" b="1" i="0" u="none" strike="noStrike" kern="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Arial"/>
              </a:rPr>
              <a:t> and Mandi. </a:t>
            </a:r>
          </a:p>
          <a:p>
            <a:pPr marR="0" lvl="0" algn="just" defTabSz="914400" rtl="0" eaLnBrk="1" fontAlgn="auto" latinLnBrk="0" hangingPunct="1">
              <a:lnSpc>
                <a:spcPct val="100000"/>
              </a:lnSpc>
              <a:spcBef>
                <a:spcPts val="0"/>
              </a:spcBef>
              <a:spcAft>
                <a:spcPts val="0"/>
              </a:spcAft>
              <a:buClr>
                <a:srgbClr val="000000"/>
              </a:buClr>
              <a:buSzTx/>
              <a:tabLst/>
              <a:defRPr/>
            </a:pPr>
            <a:endParaRPr kumimoji="0" lang="en-US" sz="2200" b="1" i="0" u="none" strike="noStrike" kern="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Arial"/>
            </a:endParaRPr>
          </a:p>
          <a:p>
            <a:pPr marL="342900" marR="0" lvl="0" indent="-3429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1" i="0" u="none" strike="noStrike" kern="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Arial"/>
              </a:rPr>
              <a:t>Of these the first and last are considered plains-dwelling Adivasis, with the Mandi living in north-central Bangladesh and the Santal in the north-west. They have a strong relationship with the land and there is a deep interrelationship between their religious beliefs and their social structure.</a:t>
            </a:r>
          </a:p>
        </p:txBody>
      </p:sp>
    </p:spTree>
    <p:extLst>
      <p:ext uri="{BB962C8B-B14F-4D97-AF65-F5344CB8AC3E}">
        <p14:creationId xmlns:p14="http://schemas.microsoft.com/office/powerpoint/2010/main" val="2542869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189185" y="126124"/>
            <a:ext cx="11824825" cy="6542690"/>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9" name="Straight Connector 8"/>
          <p:cNvCxnSpPr>
            <a:cxnSpLocks/>
          </p:cNvCxnSpPr>
          <p:nvPr/>
        </p:nvCxnSpPr>
        <p:spPr>
          <a:xfrm flipV="1">
            <a:off x="1043151" y="904370"/>
            <a:ext cx="10105697" cy="60905"/>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57F9FB-74BB-4F70-BA2C-830C4282CAC0}"/>
              </a:ext>
            </a:extLst>
          </p:cNvPr>
          <p:cNvSpPr txBox="1"/>
          <p:nvPr/>
        </p:nvSpPr>
        <p:spPr>
          <a:xfrm>
            <a:off x="1472886" y="361673"/>
            <a:ext cx="8631017"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rPr>
              <a:t>IMPACT OF GLOBALIZATION ON BENGALI SOCIETY</a:t>
            </a:r>
          </a:p>
        </p:txBody>
      </p:sp>
      <p:pic>
        <p:nvPicPr>
          <p:cNvPr id="2" name="Content Placeholder 5">
            <a:extLst>
              <a:ext uri="{FF2B5EF4-FFF2-40B4-BE49-F238E27FC236}">
                <a16:creationId xmlns:a16="http://schemas.microsoft.com/office/drawing/2014/main" id="{E34F2E99-0B31-8B73-76A7-53790B28BA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43" y="1096248"/>
            <a:ext cx="5425440" cy="5325729"/>
          </a:xfrm>
          <a:prstGeom prst="rect">
            <a:avLst/>
          </a:prstGeom>
          <a:noFill/>
          <a:ln>
            <a:noFill/>
          </a:ln>
        </p:spPr>
      </p:pic>
      <p:pic>
        <p:nvPicPr>
          <p:cNvPr id="4" name="Content Placeholder 3">
            <a:extLst>
              <a:ext uri="{FF2B5EF4-FFF2-40B4-BE49-F238E27FC236}">
                <a16:creationId xmlns:a16="http://schemas.microsoft.com/office/drawing/2014/main" id="{1871284B-B250-DA16-8D99-14E788C828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96249"/>
            <a:ext cx="5575657" cy="5325728"/>
          </a:xfrm>
          <a:prstGeom prst="rect">
            <a:avLst/>
          </a:prstGeom>
          <a:noFill/>
          <a:ln>
            <a:noFill/>
          </a:ln>
        </p:spPr>
      </p:pic>
    </p:spTree>
    <p:extLst>
      <p:ext uri="{BB962C8B-B14F-4D97-AF65-F5344CB8AC3E}">
        <p14:creationId xmlns:p14="http://schemas.microsoft.com/office/powerpoint/2010/main" val="695865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3" name="Google Shape;353;p6"/>
          <p:cNvSpPr txBox="1">
            <a:spLocks noGrp="1"/>
          </p:cNvSpPr>
          <p:nvPr>
            <p:ph type="body" idx="1"/>
          </p:nvPr>
        </p:nvSpPr>
        <p:spPr>
          <a:xfrm>
            <a:off x="6372666" y="1369274"/>
            <a:ext cx="5259702" cy="4581821"/>
          </a:xfrm>
          <a:prstGeom prst="rect">
            <a:avLst/>
          </a:prstGeom>
          <a:noFill/>
          <a:ln>
            <a:noFill/>
          </a:ln>
        </p:spPr>
        <p:txBody>
          <a:bodyPr spcFirstLastPara="1" wrap="square" lIns="101875" tIns="50925" rIns="101875" bIns="50925" anchor="t" anchorCtr="0">
            <a:noAutofit/>
          </a:bodyPr>
          <a:lstStyle/>
          <a:p>
            <a:pPr marL="303609" lvl="0" indent="-303609" algn="just" rtl="0">
              <a:lnSpc>
                <a:spcPct val="100000"/>
              </a:lnSpc>
              <a:spcBef>
                <a:spcPts val="0"/>
              </a:spcBef>
              <a:spcAft>
                <a:spcPts val="0"/>
              </a:spcAft>
              <a:buClr>
                <a:schemeClr val="accent1"/>
              </a:buClr>
              <a:buSzPts val="1890"/>
              <a:buFont typeface="Noto Sans Symbols"/>
              <a:buChar char="•"/>
            </a:pPr>
            <a:r>
              <a:rPr lang="en-US" sz="2000" b="1"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Music: </a:t>
            </a:r>
            <a:r>
              <a:rPr lang="en-US" sz="2000"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Western, Indian, Korean pop/rock songs.</a:t>
            </a:r>
            <a:endParaRPr sz="2000"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endParaRPr>
          </a:p>
          <a:p>
            <a:pPr marL="303609" lvl="0" indent="-303609" algn="just" rtl="0">
              <a:lnSpc>
                <a:spcPct val="100000"/>
              </a:lnSpc>
              <a:spcBef>
                <a:spcPts val="600"/>
              </a:spcBef>
              <a:spcAft>
                <a:spcPts val="0"/>
              </a:spcAft>
              <a:buClr>
                <a:schemeClr val="accent1"/>
              </a:buClr>
              <a:buSzPts val="1890"/>
              <a:buFont typeface="Noto Sans Symbols"/>
              <a:buChar char="•"/>
            </a:pPr>
            <a:r>
              <a:rPr lang="en-US" sz="2000" b="1"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Dance: </a:t>
            </a:r>
            <a:r>
              <a:rPr lang="en-US" sz="2000" dirty="0" err="1">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Hiphop</a:t>
            </a:r>
            <a:r>
              <a:rPr lang="en-US" sz="2000"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 Bollywood dances  are getting more popular.</a:t>
            </a:r>
            <a:endParaRPr sz="2000"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endParaRPr>
          </a:p>
          <a:p>
            <a:pPr marL="303609" lvl="0" indent="-303609" algn="just" rtl="0">
              <a:lnSpc>
                <a:spcPct val="100000"/>
              </a:lnSpc>
              <a:spcBef>
                <a:spcPts val="600"/>
              </a:spcBef>
              <a:spcAft>
                <a:spcPts val="0"/>
              </a:spcAft>
              <a:buClr>
                <a:schemeClr val="accent1"/>
              </a:buClr>
              <a:buSzPts val="1890"/>
              <a:buFont typeface="Noto Sans Symbols"/>
              <a:buChar char="•"/>
            </a:pPr>
            <a:r>
              <a:rPr lang="en-US" sz="2000" b="1"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Movies</a:t>
            </a:r>
            <a:r>
              <a:rPr lang="en-US" sz="2000"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 new movies have Bollywood, Hollywood touch. Theatre dramas are getting rare. </a:t>
            </a:r>
            <a:endParaRPr sz="2000"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endParaRPr>
          </a:p>
          <a:p>
            <a:pPr marL="303609" lvl="0" indent="-303609" algn="just" rtl="0">
              <a:lnSpc>
                <a:spcPct val="100000"/>
              </a:lnSpc>
              <a:spcBef>
                <a:spcPts val="600"/>
              </a:spcBef>
              <a:spcAft>
                <a:spcPts val="0"/>
              </a:spcAft>
              <a:buClr>
                <a:schemeClr val="accent1"/>
              </a:buClr>
              <a:buSzPts val="1890"/>
              <a:buFont typeface="Noto Sans Symbols"/>
              <a:buChar char="•"/>
            </a:pPr>
            <a:r>
              <a:rPr lang="en-US" sz="2000" b="1"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Festivals</a:t>
            </a:r>
            <a:r>
              <a:rPr lang="en-US" sz="2000"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 Valentines' day, friendship day, father’s day </a:t>
            </a:r>
            <a:r>
              <a:rPr lang="en-US" sz="2000" dirty="0" err="1">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etc</a:t>
            </a:r>
            <a:r>
              <a:rPr lang="en-US" sz="2000"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 western festivals are being celebrated.</a:t>
            </a:r>
          </a:p>
          <a:p>
            <a:pPr marL="303609" lvl="0" indent="-303609" algn="just" rtl="0">
              <a:lnSpc>
                <a:spcPct val="100000"/>
              </a:lnSpc>
              <a:spcBef>
                <a:spcPts val="600"/>
              </a:spcBef>
              <a:spcAft>
                <a:spcPts val="0"/>
              </a:spcAft>
              <a:buClr>
                <a:schemeClr val="accent1"/>
              </a:buClr>
              <a:buSzPts val="1890"/>
              <a:buFont typeface="Noto Sans Symbols"/>
              <a:buChar char="•"/>
            </a:pPr>
            <a:r>
              <a:rPr lang="en-US" sz="2000" b="1"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Dresses</a:t>
            </a:r>
            <a:r>
              <a:rPr lang="en-US" sz="2000"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 western dresses become more popular.</a:t>
            </a:r>
            <a:endParaRPr sz="2000"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endParaRPr>
          </a:p>
        </p:txBody>
      </p:sp>
      <p:sp>
        <p:nvSpPr>
          <p:cNvPr id="354" name="Google Shape;354;p6"/>
          <p:cNvSpPr txBox="1"/>
          <p:nvPr/>
        </p:nvSpPr>
        <p:spPr>
          <a:xfrm>
            <a:off x="609600" y="535958"/>
            <a:ext cx="11022767" cy="610790"/>
          </a:xfrm>
          <a:prstGeom prst="rect">
            <a:avLst/>
          </a:prstGeom>
          <a:solidFill>
            <a:srgbClr val="E5E5E5"/>
          </a:solidFill>
          <a:ln w="12700" cap="flat" cmpd="sng">
            <a:solidFill>
              <a:srgbClr val="BA0C00"/>
            </a:solidFill>
            <a:prstDash val="solid"/>
            <a:miter lim="800000"/>
            <a:headEnd type="none" w="sm" len="sm"/>
            <a:tailEnd type="none" w="sm" len="sm"/>
          </a:ln>
          <a:effectLst>
            <a:outerShdw blurRad="63500" dist="25000" dir="5400000">
              <a:srgbClr val="000000">
                <a:alpha val="38823"/>
              </a:srgbClr>
            </a:outerShdw>
          </a:effectLst>
        </p:spPr>
        <p:txBody>
          <a:bodyPr spcFirstLastPara="1" wrap="square" lIns="101875" tIns="50925" rIns="101875" bIns="50925" anchor="t" anchorCtr="0">
            <a:noAutofit/>
          </a:bodyPr>
          <a:lstStyle/>
          <a:p>
            <a:pPr lvl="0" algn="ctr">
              <a:buSzPts val="3300"/>
            </a:pPr>
            <a:r>
              <a:rPr lang="en-US" sz="3200" b="1" dirty="0">
                <a:solidFill>
                  <a:srgbClr val="0070C0"/>
                </a:solidFill>
                <a:latin typeface="Calibri" panose="020F0502020204030204" pitchFamily="34" charset="0"/>
                <a:ea typeface="Cambria Math" panose="02040503050406030204" pitchFamily="18" charset="0"/>
                <a:cs typeface="Calibri" panose="020F0502020204030204" pitchFamily="34" charset="0"/>
              </a:rPr>
              <a:t>GLOBALIZATION’s IMPACT ON BENGALI CULTURE</a:t>
            </a:r>
            <a:endParaRPr sz="3200" b="0" i="0" u="none" strike="noStrike" cap="none" dirty="0">
              <a:solidFill>
                <a:srgbClr val="0070C0"/>
              </a:solidFill>
              <a:latin typeface="Calibri" panose="020F0502020204030204" pitchFamily="34" charset="0"/>
              <a:ea typeface="Cambria Math" panose="02040503050406030204" pitchFamily="18" charset="0"/>
              <a:cs typeface="Calibri" panose="020F0502020204030204" pitchFamily="34" charset="0"/>
              <a:sym typeface="Calibri"/>
            </a:endParaRPr>
          </a:p>
        </p:txBody>
      </p:sp>
      <p:sp>
        <p:nvSpPr>
          <p:cNvPr id="355" name="Google Shape;355;p6"/>
          <p:cNvSpPr txBox="1"/>
          <p:nvPr/>
        </p:nvSpPr>
        <p:spPr>
          <a:xfrm>
            <a:off x="741345" y="1369274"/>
            <a:ext cx="5354655" cy="4341978"/>
          </a:xfrm>
          <a:prstGeom prst="rect">
            <a:avLst/>
          </a:prstGeom>
          <a:noFill/>
          <a:ln>
            <a:noFill/>
          </a:ln>
        </p:spPr>
        <p:txBody>
          <a:bodyPr spcFirstLastPara="1" wrap="square" lIns="101875" tIns="50925" rIns="101875" bIns="50925" anchor="t" anchorCtr="0">
            <a:noAutofit/>
          </a:bodyPr>
          <a:lstStyle/>
          <a:p>
            <a:pPr marL="303609" marR="0" lvl="0" indent="-303609" algn="just" rtl="0">
              <a:lnSpc>
                <a:spcPct val="150000"/>
              </a:lnSpc>
              <a:spcBef>
                <a:spcPts val="0"/>
              </a:spcBef>
              <a:spcAft>
                <a:spcPts val="0"/>
              </a:spcAft>
              <a:buClr>
                <a:schemeClr val="accent1"/>
              </a:buClr>
              <a:buSzPts val="2100"/>
              <a:buFont typeface="Noto Sans Symbols"/>
              <a:buChar char="❑"/>
            </a:pPr>
            <a:r>
              <a:rPr lang="en-US" sz="20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Wider and easier </a:t>
            </a:r>
            <a:r>
              <a:rPr lang="en-US" sz="2000" b="1"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rPr>
              <a:t>a</a:t>
            </a:r>
            <a:r>
              <a:rPr lang="en-US" sz="20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ccess to internet</a:t>
            </a:r>
          </a:p>
          <a:p>
            <a:pPr marL="303609" marR="0" lvl="0" indent="-303609" algn="just" rtl="0">
              <a:lnSpc>
                <a:spcPct val="150000"/>
              </a:lnSpc>
              <a:spcBef>
                <a:spcPts val="0"/>
              </a:spcBef>
              <a:spcAft>
                <a:spcPts val="0"/>
              </a:spcAft>
              <a:buClr>
                <a:schemeClr val="accent1"/>
              </a:buClr>
              <a:buSzPts val="2100"/>
              <a:buFont typeface="Noto Sans Symbols"/>
              <a:buChar char="❑"/>
            </a:pPr>
            <a:r>
              <a:rPr lang="en-US" sz="20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Advancement of satellite  channels</a:t>
            </a:r>
            <a:endParaRPr sz="12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Calibri"/>
            </a:endParaRPr>
          </a:p>
          <a:p>
            <a:pPr marL="303609" marR="0" lvl="0" indent="-303609" algn="just" rtl="0">
              <a:lnSpc>
                <a:spcPct val="150000"/>
              </a:lnSpc>
              <a:spcBef>
                <a:spcPts val="0"/>
              </a:spcBef>
              <a:spcAft>
                <a:spcPts val="0"/>
              </a:spcAft>
              <a:buClr>
                <a:schemeClr val="accent1"/>
              </a:buClr>
              <a:buSzPts val="2100"/>
              <a:buFont typeface="Noto Sans Symbols"/>
              <a:buChar char="❑"/>
            </a:pPr>
            <a:r>
              <a:rPr lang="en-US" sz="20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Lack of knowledge/ respect to own culture</a:t>
            </a:r>
          </a:p>
          <a:p>
            <a:pPr marL="303609" indent="-303609" algn="just">
              <a:lnSpc>
                <a:spcPct val="150000"/>
              </a:lnSpc>
              <a:buClr>
                <a:schemeClr val="accent1"/>
              </a:buClr>
              <a:buSzPts val="2100"/>
              <a:buFont typeface="Noto Sans Symbols"/>
              <a:buChar char="❑"/>
            </a:pPr>
            <a:r>
              <a:rPr lang="en-US" sz="20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Tendency to imitate foreign culture </a:t>
            </a:r>
          </a:p>
          <a:p>
            <a:pPr marL="303609" indent="-303609" algn="just">
              <a:lnSpc>
                <a:spcPct val="150000"/>
              </a:lnSpc>
              <a:buClr>
                <a:schemeClr val="accent1"/>
              </a:buClr>
              <a:buSzPts val="2100"/>
              <a:buFont typeface="Noto Sans Symbols"/>
              <a:buChar char="❑"/>
            </a:pPr>
            <a:r>
              <a:rPr lang="en-US" sz="20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Identity crisis</a:t>
            </a:r>
            <a:endParaRPr lang="en-US" sz="12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Calibri"/>
            </a:endParaRPr>
          </a:p>
          <a:p>
            <a:pPr marL="303609" marR="0" lvl="0" indent="-303609" algn="just" rtl="0">
              <a:lnSpc>
                <a:spcPct val="150000"/>
              </a:lnSpc>
              <a:spcBef>
                <a:spcPts val="0"/>
              </a:spcBef>
              <a:spcAft>
                <a:spcPts val="0"/>
              </a:spcAft>
              <a:buClr>
                <a:schemeClr val="accent1"/>
              </a:buClr>
              <a:buSzPts val="2100"/>
              <a:buFont typeface="Noto Sans Symbols"/>
              <a:buChar char="❑"/>
            </a:pPr>
            <a:r>
              <a:rPr lang="en-US" sz="20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Degrading value structure</a:t>
            </a:r>
            <a:endParaRPr sz="12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Calibri"/>
            </a:endParaRPr>
          </a:p>
          <a:p>
            <a:pPr marL="303609" marR="0" lvl="0" indent="-303609" algn="just" rtl="0">
              <a:lnSpc>
                <a:spcPct val="150000"/>
              </a:lnSpc>
              <a:spcBef>
                <a:spcPts val="0"/>
              </a:spcBef>
              <a:spcAft>
                <a:spcPts val="0"/>
              </a:spcAft>
              <a:buClr>
                <a:schemeClr val="accent1"/>
              </a:buClr>
              <a:buSzPts val="2100"/>
              <a:buFont typeface="Noto Sans Symbols"/>
              <a:buChar char="❑"/>
            </a:pPr>
            <a:r>
              <a:rPr lang="en-US" sz="20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Irregular arrangement of cultural program</a:t>
            </a:r>
            <a:endParaRPr sz="12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Calibri"/>
            </a:endParaRPr>
          </a:p>
          <a:p>
            <a:pPr marL="303609" marR="0" lvl="0" indent="-303609" algn="just" rtl="0">
              <a:lnSpc>
                <a:spcPct val="150000"/>
              </a:lnSpc>
              <a:spcBef>
                <a:spcPts val="0"/>
              </a:spcBef>
              <a:spcAft>
                <a:spcPts val="0"/>
              </a:spcAft>
              <a:buClr>
                <a:schemeClr val="accent1"/>
              </a:buClr>
              <a:buSzPts val="2100"/>
              <a:buFont typeface="Noto Sans Symbols"/>
              <a:buChar char="❑"/>
            </a:pPr>
            <a:r>
              <a:rPr lang="en-US" sz="20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Lack of cultural organization </a:t>
            </a:r>
            <a:endParaRPr sz="12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Calibri"/>
            </a:endParaRPr>
          </a:p>
          <a:p>
            <a:pPr marL="303609" marR="0" lvl="0" indent="-303609" algn="just" rtl="0">
              <a:lnSpc>
                <a:spcPct val="150000"/>
              </a:lnSpc>
              <a:spcBef>
                <a:spcPts val="0"/>
              </a:spcBef>
              <a:spcAft>
                <a:spcPts val="0"/>
              </a:spcAft>
              <a:buClr>
                <a:schemeClr val="accent1"/>
              </a:buClr>
              <a:buSzPts val="2100"/>
              <a:buFont typeface="Noto Sans Symbols"/>
              <a:buChar char="❑"/>
            </a:pPr>
            <a:r>
              <a:rPr lang="en-US" sz="200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rPr>
              <a:t>Cultural conflicts</a:t>
            </a:r>
            <a:endParaRPr sz="2250" b="1" i="0" u="none" strike="noStrike" cap="none" dirty="0">
              <a:solidFill>
                <a:schemeClr val="bg2">
                  <a:lumMod val="50000"/>
                </a:schemeClr>
              </a:solidFill>
              <a:latin typeface="Calibri" panose="020F0502020204030204" pitchFamily="34" charset="0"/>
              <a:ea typeface="Cambria Math" panose="02040503050406030204" pitchFamily="18" charset="0"/>
              <a:cs typeface="Calibri" panose="020F0502020204030204" pitchFamily="34" charset="0"/>
              <a:sym typeface="Arial"/>
            </a:endParaRPr>
          </a:p>
          <a:p>
            <a:pPr marL="303609" marR="0" lvl="0" indent="-203597" algn="just" rtl="0">
              <a:lnSpc>
                <a:spcPct val="114000"/>
              </a:lnSpc>
              <a:spcBef>
                <a:spcPts val="0"/>
              </a:spcBef>
              <a:spcAft>
                <a:spcPts val="0"/>
              </a:spcAft>
              <a:buClr>
                <a:srgbClr val="000000"/>
              </a:buClr>
              <a:buSzPts val="2250"/>
              <a:buFont typeface="Arial"/>
              <a:buNone/>
            </a:pPr>
            <a:endParaRPr sz="2250" b="1" i="0" u="none" strike="noStrike" cap="none" dirty="0">
              <a:solidFill>
                <a:schemeClr val="bg2"/>
              </a:solidFill>
              <a:latin typeface="Cambria Math" panose="02040503050406030204" pitchFamily="18" charset="0"/>
              <a:ea typeface="Cambria Math" panose="02040503050406030204" pitchFamily="18" charset="0"/>
              <a:sym typeface="Arial"/>
            </a:endParaRPr>
          </a:p>
          <a:p>
            <a:pPr marL="303609" marR="0" lvl="0" indent="-203597" algn="just" rtl="0">
              <a:lnSpc>
                <a:spcPct val="114000"/>
              </a:lnSpc>
              <a:spcBef>
                <a:spcPts val="0"/>
              </a:spcBef>
              <a:spcAft>
                <a:spcPts val="0"/>
              </a:spcAft>
              <a:buClr>
                <a:srgbClr val="000000"/>
              </a:buClr>
              <a:buSzPts val="2250"/>
              <a:buFont typeface="Arial"/>
              <a:buNone/>
            </a:pPr>
            <a:endParaRPr sz="2250" b="1" i="0" u="none" strike="noStrike" cap="none" dirty="0">
              <a:solidFill>
                <a:schemeClr val="bg2"/>
              </a:solidFill>
              <a:latin typeface="Cambria Math" panose="02040503050406030204" pitchFamily="18" charset="0"/>
              <a:ea typeface="Cambria Math" panose="02040503050406030204" pitchFamily="18" charset="0"/>
              <a:sym typeface="Arial"/>
            </a:endParaRPr>
          </a:p>
          <a:p>
            <a:pPr marL="303609" marR="0" lvl="0" indent="-203597" algn="just" rtl="0">
              <a:lnSpc>
                <a:spcPct val="114000"/>
              </a:lnSpc>
              <a:spcBef>
                <a:spcPts val="0"/>
              </a:spcBef>
              <a:spcAft>
                <a:spcPts val="0"/>
              </a:spcAft>
              <a:buClr>
                <a:srgbClr val="000000"/>
              </a:buClr>
              <a:buSzPts val="2250"/>
              <a:buFont typeface="Arial"/>
              <a:buNone/>
            </a:pPr>
            <a:endParaRPr sz="2250" b="1" i="0" u="none" strike="noStrike" cap="none" dirty="0">
              <a:solidFill>
                <a:schemeClr val="bg2"/>
              </a:solidFill>
              <a:latin typeface="Cambria Math" panose="02040503050406030204" pitchFamily="18" charset="0"/>
              <a:ea typeface="Cambria Math" panose="02040503050406030204" pitchFamily="18" charset="0"/>
              <a:sym typeface="Arial"/>
            </a:endParaRPr>
          </a:p>
          <a:p>
            <a:pPr marL="303609" marR="0" lvl="0" indent="-203597" algn="just" rtl="0">
              <a:lnSpc>
                <a:spcPct val="114000"/>
              </a:lnSpc>
              <a:spcBef>
                <a:spcPts val="0"/>
              </a:spcBef>
              <a:spcAft>
                <a:spcPts val="0"/>
              </a:spcAft>
              <a:buClr>
                <a:srgbClr val="000000"/>
              </a:buClr>
              <a:buSzPts val="2250"/>
              <a:buFont typeface="Arial"/>
              <a:buNone/>
            </a:pPr>
            <a:endParaRPr sz="2250" b="1" i="0" u="none" strike="noStrike" cap="none" dirty="0">
              <a:solidFill>
                <a:schemeClr val="bg2"/>
              </a:solidFill>
              <a:latin typeface="Cambria Math" panose="02040503050406030204" pitchFamily="18" charset="0"/>
              <a:ea typeface="Cambria Math" panose="02040503050406030204" pitchFamily="18" charset="0"/>
              <a:sym typeface="Arial"/>
            </a:endParaRPr>
          </a:p>
          <a:p>
            <a:pPr marL="0" marR="0" lvl="0" indent="0" algn="l" rtl="0">
              <a:lnSpc>
                <a:spcPct val="100000"/>
              </a:lnSpc>
              <a:spcBef>
                <a:spcPts val="0"/>
              </a:spcBef>
              <a:spcAft>
                <a:spcPts val="0"/>
              </a:spcAft>
              <a:buClr>
                <a:srgbClr val="000000"/>
              </a:buClr>
              <a:buSzPts val="2250"/>
              <a:buFont typeface="Arial"/>
              <a:buNone/>
            </a:pPr>
            <a:endParaRPr sz="2250" b="1" i="0" u="none" strike="noStrike" cap="none" dirty="0">
              <a:solidFill>
                <a:schemeClr val="bg2"/>
              </a:solidFill>
              <a:latin typeface="Cambria Math" panose="02040503050406030204" pitchFamily="18" charset="0"/>
              <a:ea typeface="Cambria Math" panose="02040503050406030204" pitchFamily="18" charset="0"/>
              <a:sym typeface="Arial"/>
            </a:endParaRPr>
          </a:p>
        </p:txBody>
      </p:sp>
    </p:spTree>
    <p:extLst>
      <p:ext uri="{BB962C8B-B14F-4D97-AF65-F5344CB8AC3E}">
        <p14:creationId xmlns:p14="http://schemas.microsoft.com/office/powerpoint/2010/main" val="48664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53">
                                            <p:txEl>
                                              <p:pRg st="0" end="0"/>
                                            </p:txEl>
                                          </p:spTgt>
                                        </p:tgtEl>
                                        <p:attrNameLst>
                                          <p:attrName>style.visibility</p:attrName>
                                        </p:attrNameLst>
                                      </p:cBhvr>
                                      <p:to>
                                        <p:strVal val="visible"/>
                                      </p:to>
                                    </p:set>
                                    <p:anim calcmode="lin" valueType="num">
                                      <p:cBhvr additive="base">
                                        <p:cTn id="7" dur="500"/>
                                        <p:tgtEl>
                                          <p:spTgt spid="353">
                                            <p:txEl>
                                              <p:pRg st="0" end="0"/>
                                            </p:txEl>
                                          </p:spTgt>
                                        </p:tgtEl>
                                        <p:attrNameLst>
                                          <p:attrName>ppt_w</p:attrName>
                                        </p:attrNameLst>
                                      </p:cBhvr>
                                      <p:tavLst>
                                        <p:tav tm="0">
                                          <p:val>
                                            <p:strVal val="0"/>
                                          </p:val>
                                        </p:tav>
                                        <p:tav tm="100000">
                                          <p:val>
                                            <p:strVal val="#ppt_w"/>
                                          </p:val>
                                        </p:tav>
                                      </p:tavLst>
                                    </p:anim>
                                    <p:anim calcmode="lin" valueType="num">
                                      <p:cBhvr additive="base">
                                        <p:cTn id="8" dur="500"/>
                                        <p:tgtEl>
                                          <p:spTgt spid="353">
                                            <p:txEl>
                                              <p:pRg st="0" end="0"/>
                                            </p:txEl>
                                          </p:spTgt>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53">
                                            <p:txEl>
                                              <p:pRg st="1" end="1"/>
                                            </p:txEl>
                                          </p:spTgt>
                                        </p:tgtEl>
                                        <p:attrNameLst>
                                          <p:attrName>style.visibility</p:attrName>
                                        </p:attrNameLst>
                                      </p:cBhvr>
                                      <p:to>
                                        <p:strVal val="visible"/>
                                      </p:to>
                                    </p:set>
                                    <p:anim calcmode="lin" valueType="num">
                                      <p:cBhvr additive="base">
                                        <p:cTn id="13" dur="500"/>
                                        <p:tgtEl>
                                          <p:spTgt spid="353">
                                            <p:txEl>
                                              <p:pRg st="1" end="1"/>
                                            </p:txEl>
                                          </p:spTgt>
                                        </p:tgtEl>
                                        <p:attrNameLst>
                                          <p:attrName>ppt_w</p:attrName>
                                        </p:attrNameLst>
                                      </p:cBhvr>
                                      <p:tavLst>
                                        <p:tav tm="0">
                                          <p:val>
                                            <p:strVal val="0"/>
                                          </p:val>
                                        </p:tav>
                                        <p:tav tm="100000">
                                          <p:val>
                                            <p:strVal val="#ppt_w"/>
                                          </p:val>
                                        </p:tav>
                                      </p:tavLst>
                                    </p:anim>
                                    <p:anim calcmode="lin" valueType="num">
                                      <p:cBhvr additive="base">
                                        <p:cTn id="14" dur="500"/>
                                        <p:tgtEl>
                                          <p:spTgt spid="353">
                                            <p:txEl>
                                              <p:pRg st="1" end="1"/>
                                            </p:txEl>
                                          </p:spTgt>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53">
                                            <p:txEl>
                                              <p:pRg st="2" end="2"/>
                                            </p:txEl>
                                          </p:spTgt>
                                        </p:tgtEl>
                                        <p:attrNameLst>
                                          <p:attrName>style.visibility</p:attrName>
                                        </p:attrNameLst>
                                      </p:cBhvr>
                                      <p:to>
                                        <p:strVal val="visible"/>
                                      </p:to>
                                    </p:set>
                                    <p:anim calcmode="lin" valueType="num">
                                      <p:cBhvr additive="base">
                                        <p:cTn id="19" dur="500"/>
                                        <p:tgtEl>
                                          <p:spTgt spid="353">
                                            <p:txEl>
                                              <p:pRg st="2" end="2"/>
                                            </p:txEl>
                                          </p:spTgt>
                                        </p:tgtEl>
                                        <p:attrNameLst>
                                          <p:attrName>ppt_w</p:attrName>
                                        </p:attrNameLst>
                                      </p:cBhvr>
                                      <p:tavLst>
                                        <p:tav tm="0">
                                          <p:val>
                                            <p:strVal val="0"/>
                                          </p:val>
                                        </p:tav>
                                        <p:tav tm="100000">
                                          <p:val>
                                            <p:strVal val="#ppt_w"/>
                                          </p:val>
                                        </p:tav>
                                      </p:tavLst>
                                    </p:anim>
                                    <p:anim calcmode="lin" valueType="num">
                                      <p:cBhvr additive="base">
                                        <p:cTn id="20" dur="500"/>
                                        <p:tgtEl>
                                          <p:spTgt spid="353">
                                            <p:txEl>
                                              <p:pRg st="2" end="2"/>
                                            </p:txEl>
                                          </p:spTgt>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353">
                                            <p:txEl>
                                              <p:pRg st="3" end="3"/>
                                            </p:txEl>
                                          </p:spTgt>
                                        </p:tgtEl>
                                        <p:attrNameLst>
                                          <p:attrName>style.visibility</p:attrName>
                                        </p:attrNameLst>
                                      </p:cBhvr>
                                      <p:to>
                                        <p:strVal val="visible"/>
                                      </p:to>
                                    </p:set>
                                    <p:anim calcmode="lin" valueType="num">
                                      <p:cBhvr additive="base">
                                        <p:cTn id="25" dur="500"/>
                                        <p:tgtEl>
                                          <p:spTgt spid="353">
                                            <p:txEl>
                                              <p:pRg st="3" end="3"/>
                                            </p:txEl>
                                          </p:spTgt>
                                        </p:tgtEl>
                                        <p:attrNameLst>
                                          <p:attrName>ppt_w</p:attrName>
                                        </p:attrNameLst>
                                      </p:cBhvr>
                                      <p:tavLst>
                                        <p:tav tm="0">
                                          <p:val>
                                            <p:strVal val="0"/>
                                          </p:val>
                                        </p:tav>
                                        <p:tav tm="100000">
                                          <p:val>
                                            <p:strVal val="#ppt_w"/>
                                          </p:val>
                                        </p:tav>
                                      </p:tavLst>
                                    </p:anim>
                                    <p:anim calcmode="lin" valueType="num">
                                      <p:cBhvr additive="base">
                                        <p:cTn id="26" dur="500"/>
                                        <p:tgtEl>
                                          <p:spTgt spid="353">
                                            <p:txEl>
                                              <p:pRg st="3" end="3"/>
                                            </p:txEl>
                                          </p:spTgt>
                                        </p:tgtEl>
                                        <p:attrNameLst>
                                          <p:attrName>ppt_h</p:attrName>
                                        </p:attrNameLst>
                                      </p:cBhvr>
                                      <p:tavLst>
                                        <p:tav tm="0">
                                          <p:val>
                                            <p:str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nodeType="clickEffect">
                                  <p:stCondLst>
                                    <p:cond delay="0"/>
                                  </p:stCondLst>
                                  <p:childTnLst>
                                    <p:set>
                                      <p:cBhvr>
                                        <p:cTn id="30" dur="1" fill="hold">
                                          <p:stCondLst>
                                            <p:cond delay="0"/>
                                          </p:stCondLst>
                                        </p:cTn>
                                        <p:tgtEl>
                                          <p:spTgt spid="353">
                                            <p:txEl>
                                              <p:pRg st="4" end="4"/>
                                            </p:txEl>
                                          </p:spTgt>
                                        </p:tgtEl>
                                        <p:attrNameLst>
                                          <p:attrName>style.visibility</p:attrName>
                                        </p:attrNameLst>
                                      </p:cBhvr>
                                      <p:to>
                                        <p:strVal val="visible"/>
                                      </p:to>
                                    </p:set>
                                    <p:anim calcmode="lin" valueType="num">
                                      <p:cBhvr additive="base">
                                        <p:cTn id="31" dur="500"/>
                                        <p:tgtEl>
                                          <p:spTgt spid="353">
                                            <p:txEl>
                                              <p:pRg st="4" end="4"/>
                                            </p:txEl>
                                          </p:spTgt>
                                        </p:tgtEl>
                                        <p:attrNameLst>
                                          <p:attrName>ppt_w</p:attrName>
                                        </p:attrNameLst>
                                      </p:cBhvr>
                                      <p:tavLst>
                                        <p:tav tm="0">
                                          <p:val>
                                            <p:strVal val="0"/>
                                          </p:val>
                                        </p:tav>
                                        <p:tav tm="100000">
                                          <p:val>
                                            <p:strVal val="#ppt_w"/>
                                          </p:val>
                                        </p:tav>
                                      </p:tavLst>
                                    </p:anim>
                                    <p:anim calcmode="lin" valueType="num">
                                      <p:cBhvr additive="base">
                                        <p:cTn id="32" dur="500"/>
                                        <p:tgtEl>
                                          <p:spTgt spid="353">
                                            <p:txEl>
                                              <p:pRg st="4" end="4"/>
                                            </p:txEl>
                                          </p:spTgt>
                                        </p:tgtEl>
                                        <p:attrNameLst>
                                          <p:attrName>ppt_h</p:attrName>
                                        </p:attrNameLst>
                                      </p:cBhvr>
                                      <p:tavLst>
                                        <p:tav tm="0">
                                          <p:val>
                                            <p:strVal val="0"/>
                                          </p:val>
                                        </p:tav>
                                        <p:tav tm="100000">
                                          <p:val>
                                            <p:strVal val="#ppt_h"/>
                                          </p:val>
                                        </p:tav>
                                      </p:tavLst>
                                    </p:anim>
                                  </p:childTnLst>
                                </p:cTn>
                              </p:par>
                            </p:childTnLst>
                          </p:cTn>
                        </p:par>
                        <p:par>
                          <p:cTn id="33" fill="hold">
                            <p:stCondLst>
                              <p:cond delay="500"/>
                            </p:stCondLst>
                            <p:childTnLst>
                              <p:par>
                                <p:cTn id="34" presetID="2" presetClass="entr" presetSubtype="1" fill="hold" nodeType="afterEffect">
                                  <p:stCondLst>
                                    <p:cond delay="0"/>
                                  </p:stCondLst>
                                  <p:childTnLst>
                                    <p:set>
                                      <p:cBhvr>
                                        <p:cTn id="35" dur="1" fill="hold">
                                          <p:stCondLst>
                                            <p:cond delay="0"/>
                                          </p:stCondLst>
                                        </p:cTn>
                                        <p:tgtEl>
                                          <p:spTgt spid="354"/>
                                        </p:tgtEl>
                                        <p:attrNameLst>
                                          <p:attrName>style.visibility</p:attrName>
                                        </p:attrNameLst>
                                      </p:cBhvr>
                                      <p:to>
                                        <p:strVal val="visible"/>
                                      </p:to>
                                    </p:set>
                                    <p:anim calcmode="lin" valueType="num">
                                      <p:cBhvr additive="base">
                                        <p:cTn id="36" dur="500"/>
                                        <p:tgtEl>
                                          <p:spTgt spid="3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434439" y="346879"/>
            <a:ext cx="11333018" cy="6165272"/>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sp>
        <p:nvSpPr>
          <p:cNvPr id="8" name="TextBox 7"/>
          <p:cNvSpPr txBox="1"/>
          <p:nvPr/>
        </p:nvSpPr>
        <p:spPr>
          <a:xfrm>
            <a:off x="4750019" y="551793"/>
            <a:ext cx="1794081" cy="523220"/>
          </a:xfrm>
          <a:prstGeom prst="rect">
            <a:avLst/>
          </a:prstGeom>
          <a:noFill/>
        </p:spPr>
        <p:txBody>
          <a:bodyPr wrap="none" rtlCol="0">
            <a:spAutoFit/>
          </a:bodyPr>
          <a:lstStyle/>
          <a:p>
            <a:r>
              <a:rPr lang="en-SG" sz="2800" b="1" dirty="0">
                <a:solidFill>
                  <a:srgbClr val="002060"/>
                </a:solidFill>
                <a:latin typeface="Tw Cen MT" panose="020B0602020104020603" pitchFamily="34" charset="0"/>
              </a:rPr>
              <a:t>References</a:t>
            </a:r>
          </a:p>
        </p:txBody>
      </p:sp>
      <p:cxnSp>
        <p:nvCxnSpPr>
          <p:cNvPr id="9" name="Straight Connector 8"/>
          <p:cNvCxnSpPr/>
          <p:nvPr/>
        </p:nvCxnSpPr>
        <p:spPr>
          <a:xfrm>
            <a:off x="3293731" y="1064092"/>
            <a:ext cx="5527964" cy="10921"/>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05F4048-8BBE-4AE7-A7B4-8A255CD0D08F}"/>
              </a:ext>
            </a:extLst>
          </p:cNvPr>
          <p:cNvSpPr txBox="1"/>
          <p:nvPr/>
        </p:nvSpPr>
        <p:spPr>
          <a:xfrm>
            <a:off x="733485" y="1424712"/>
            <a:ext cx="10725030" cy="2308324"/>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000" b="1" dirty="0">
                <a:solidFill>
                  <a:srgbClr val="222222"/>
                </a:solidFill>
                <a:effectLst/>
                <a:latin typeface="Calibri" panose="020F0502020204030204" pitchFamily="34" charset="0"/>
                <a:ea typeface="Cambria Math" panose="02040503050406030204" pitchFamily="18" charset="0"/>
                <a:cs typeface="Calibri" panose="020F0502020204030204" pitchFamily="34" charset="0"/>
              </a:rPr>
              <a:t>Van Schendel, W. (2020). A history of Bangladesh. Cambridge University Press.</a:t>
            </a:r>
          </a:p>
          <a:p>
            <a:pPr marL="342900" indent="-342900" algn="just">
              <a:lnSpc>
                <a:spcPct val="150000"/>
              </a:lnSpc>
              <a:buFont typeface="Arial" panose="020B0604020202020204" pitchFamily="34" charset="0"/>
              <a:buChar char="•"/>
            </a:pPr>
            <a:r>
              <a:rPr lang="en-US" sz="2000" b="1" dirty="0">
                <a:solidFill>
                  <a:srgbClr val="222222"/>
                </a:solidFill>
                <a:effectLst/>
                <a:latin typeface="Calibri" panose="020F0502020204030204" pitchFamily="34" charset="0"/>
                <a:ea typeface="Cambria Math" panose="02040503050406030204" pitchFamily="18" charset="0"/>
                <a:cs typeface="Calibri" panose="020F0502020204030204" pitchFamily="34" charset="0"/>
              </a:rPr>
              <a:t>Economic Review Report-2021, Government of Bangladesh.</a:t>
            </a:r>
          </a:p>
          <a:p>
            <a:pPr marL="342900" indent="-342900" algn="just">
              <a:lnSpc>
                <a:spcPct val="150000"/>
              </a:lnSpc>
              <a:buFont typeface="Arial" panose="020B0604020202020204" pitchFamily="34" charset="0"/>
              <a:buChar char="•"/>
            </a:pPr>
            <a:r>
              <a:rPr lang="en-US" sz="2000" b="1" dirty="0">
                <a:solidFill>
                  <a:srgbClr val="222222"/>
                </a:solidFill>
                <a:latin typeface="Calibri" panose="020F0502020204030204" pitchFamily="34" charset="0"/>
                <a:ea typeface="Cambria Math" panose="02040503050406030204" pitchFamily="18" charset="0"/>
                <a:cs typeface="Calibri" panose="020F0502020204030204" pitchFamily="34" charset="0"/>
              </a:rPr>
              <a:t>Bangladesh Population census, BBS 2022 Report</a:t>
            </a:r>
            <a:endParaRPr lang="en-US" sz="2000" b="1" dirty="0">
              <a:solidFill>
                <a:srgbClr val="222222"/>
              </a:solidFill>
              <a:effectLst/>
              <a:latin typeface="Calibri" panose="020F0502020204030204" pitchFamily="34" charset="0"/>
              <a:ea typeface="Cambria Math" panose="02040503050406030204" pitchFamily="18" charset="0"/>
              <a:cs typeface="Calibri" panose="020F0502020204030204" pitchFamily="34" charset="0"/>
            </a:endParaRPr>
          </a:p>
          <a:p>
            <a:pPr marL="342900" indent="-342900" algn="just">
              <a:lnSpc>
                <a:spcPct val="150000"/>
              </a:lnSpc>
              <a:buFont typeface="Arial" panose="020B0604020202020204" pitchFamily="34" charset="0"/>
              <a:buChar char="•"/>
            </a:pPr>
            <a:r>
              <a:rPr lang="en-US" sz="2000" b="1" dirty="0">
                <a:solidFill>
                  <a:srgbClr val="222222"/>
                </a:solidFill>
                <a:effectLst/>
                <a:latin typeface="Calibri" panose="020F0502020204030204" pitchFamily="34" charset="0"/>
                <a:ea typeface="Cambria Math" panose="02040503050406030204" pitchFamily="18" charset="0"/>
                <a:cs typeface="Calibri" panose="020F0502020204030204" pitchFamily="34" charset="0"/>
              </a:rPr>
              <a:t>BBS. 2011. Statistical Pocket Book - 2010. Dhaka: BBS, Government of Bangladesh. </a:t>
            </a:r>
          </a:p>
          <a:p>
            <a:pPr algn="just"/>
            <a:endParaRPr lang="en-US" sz="2400" b="0" i="1"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980508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523"/>
        <p:cNvGrpSpPr/>
        <p:nvPr/>
      </p:nvGrpSpPr>
      <p:grpSpPr>
        <a:xfrm>
          <a:off x="0" y="0"/>
          <a:ext cx="0" cy="0"/>
          <a:chOff x="0" y="0"/>
          <a:chExt cx="0" cy="0"/>
        </a:xfrm>
      </p:grpSpPr>
      <p:sp>
        <p:nvSpPr>
          <p:cNvPr id="524" name="Google Shape;524;p35"/>
          <p:cNvSpPr/>
          <p:nvPr/>
        </p:nvSpPr>
        <p:spPr>
          <a:xfrm>
            <a:off x="434439" y="346879"/>
            <a:ext cx="11333018" cy="6165272"/>
          </a:xfrm>
          <a:prstGeom prst="frame">
            <a:avLst>
              <a:gd name="adj1" fmla="val 590"/>
            </a:avLst>
          </a:prstGeom>
          <a:gradFill>
            <a:gsLst>
              <a:gs pos="0">
                <a:srgbClr val="FF0066"/>
              </a:gs>
              <a:gs pos="99000">
                <a:srgbClr val="7030A0"/>
              </a:gs>
              <a:gs pos="100000">
                <a:srgbClr val="7030A0"/>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5" name="Google Shape;525;p35"/>
          <p:cNvSpPr/>
          <p:nvPr/>
        </p:nvSpPr>
        <p:spPr>
          <a:xfrm>
            <a:off x="537029" y="2384487"/>
            <a:ext cx="11074400" cy="646290"/>
          </a:xfrm>
          <a:prstGeom prst="rect">
            <a:avLst/>
          </a:prstGeom>
          <a:solidFill>
            <a:srgbClr val="FFC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3600" b="1" i="0" u="none" strike="noStrike" cap="none" dirty="0">
                <a:solidFill>
                  <a:srgbClr val="002060"/>
                </a:solidFill>
                <a:latin typeface="Calibri" panose="020F0502020204030204" pitchFamily="34" charset="0"/>
                <a:ea typeface="Twentieth Century"/>
                <a:cs typeface="Calibri" panose="020F0502020204030204" pitchFamily="34" charset="0"/>
                <a:sym typeface="Twentieth Century"/>
              </a:rPr>
              <a:t>THANK YOU</a:t>
            </a:r>
            <a:endParaRPr sz="3600" b="0" i="0" u="none" strike="noStrike" cap="none" dirty="0">
              <a:solidFill>
                <a:srgbClr val="002060"/>
              </a:solidFill>
              <a:latin typeface="Calibri" panose="020F0502020204030204" pitchFamily="34" charset="0"/>
              <a:cs typeface="Calibri" panose="020F0502020204030204" pitchFamily="34"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173421" y="189186"/>
            <a:ext cx="11887200" cy="6558455"/>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1401306" y="473819"/>
            <a:ext cx="9431428"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SOCIOLOGICAL AND ANTHROPOLOGICAL PERSPECTIVE</a:t>
            </a:r>
          </a:p>
        </p:txBody>
      </p:sp>
      <p:cxnSp>
        <p:nvCxnSpPr>
          <p:cNvPr id="9" name="Straight Connector 8"/>
          <p:cNvCxnSpPr>
            <a:cxnSpLocks/>
          </p:cNvCxnSpPr>
          <p:nvPr/>
        </p:nvCxnSpPr>
        <p:spPr>
          <a:xfrm flipV="1">
            <a:off x="1753775" y="1015783"/>
            <a:ext cx="8726491" cy="25119"/>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805A967-4B99-E0DD-5749-0F6ADEDA12DA}"/>
              </a:ext>
            </a:extLst>
          </p:cNvPr>
          <p:cNvSpPr txBox="1"/>
          <p:nvPr/>
        </p:nvSpPr>
        <p:spPr>
          <a:xfrm>
            <a:off x="495300" y="1243282"/>
            <a:ext cx="11201400" cy="4801314"/>
          </a:xfrm>
          <a:prstGeom prst="rect">
            <a:avLst/>
          </a:prstGeom>
          <a:noFill/>
        </p:spPr>
        <p:txBody>
          <a:bodyPr wrap="square">
            <a:spAutoFit/>
          </a:bodyPr>
          <a:lstStyle/>
          <a:p>
            <a:pPr marL="342900" indent="-342900" algn="just">
              <a:buFont typeface="Wingdings" panose="05000000000000000000" pitchFamily="2" charset="2"/>
              <a:buChar char="Ø"/>
            </a:pPr>
            <a:r>
              <a:rPr lang="en-US" sz="2400" dirty="0">
                <a:solidFill>
                  <a:schemeClr val="accent5"/>
                </a:solidFill>
                <a:latin typeface="Calibri" panose="020F0502020204030204" pitchFamily="34" charset="0"/>
                <a:ea typeface="Cambria Math" panose="02040503050406030204" pitchFamily="18" charset="0"/>
                <a:cs typeface="Calibri" panose="020F0502020204030204" pitchFamily="34" charset="0"/>
              </a:rPr>
              <a:t>Sociology and anthropology involve the systematic study of social life and culture in order to understand the causes and consequences of human action. </a:t>
            </a:r>
          </a:p>
          <a:p>
            <a:pPr algn="just"/>
            <a:endParaRPr lang="en-US" dirty="0">
              <a:solidFill>
                <a:schemeClr val="accent5"/>
              </a:solidFill>
              <a:latin typeface="Calibri" panose="020F0502020204030204" pitchFamily="34" charset="0"/>
              <a:ea typeface="Cambria Math" panose="02040503050406030204" pitchFamily="18" charset="0"/>
              <a:cs typeface="Calibri" panose="020F0502020204030204" pitchFamily="34" charset="0"/>
            </a:endParaRPr>
          </a:p>
          <a:p>
            <a:pPr marL="342900" indent="-342900" algn="just">
              <a:buFont typeface="Wingdings" panose="05000000000000000000" pitchFamily="2" charset="2"/>
              <a:buChar char="Ø"/>
            </a:pPr>
            <a:r>
              <a:rPr lang="en-US" sz="2400" dirty="0">
                <a:solidFill>
                  <a:schemeClr val="accent5"/>
                </a:solidFill>
                <a:latin typeface="Calibri" panose="020F0502020204030204" pitchFamily="34" charset="0"/>
                <a:ea typeface="Cambria Math" panose="02040503050406030204" pitchFamily="18" charset="0"/>
                <a:cs typeface="Calibri" panose="020F0502020204030204" pitchFamily="34" charset="0"/>
              </a:rPr>
              <a:t>They examine how culture, social structures (groups, organizations and communities) and social institutions (family, education, religion, etc.) affect human attitudes, actions and life-chances.</a:t>
            </a:r>
          </a:p>
          <a:p>
            <a:pPr algn="just"/>
            <a:endParaRPr lang="en-US" sz="1200" dirty="0">
              <a:solidFill>
                <a:schemeClr val="accent5"/>
              </a:solidFill>
              <a:latin typeface="Calibri" panose="020F0502020204030204" pitchFamily="34" charset="0"/>
              <a:ea typeface="Cambria Math" panose="02040503050406030204" pitchFamily="18" charset="0"/>
              <a:cs typeface="Calibri" panose="020F0502020204030204" pitchFamily="34" charset="0"/>
            </a:endParaRPr>
          </a:p>
          <a:p>
            <a:pPr marL="342900" indent="-342900" algn="just">
              <a:buFont typeface="Wingdings" panose="05000000000000000000" pitchFamily="2" charset="2"/>
              <a:buChar char="Ø"/>
            </a:pPr>
            <a:r>
              <a:rPr lang="en-US" sz="2400" dirty="0">
                <a:solidFill>
                  <a:schemeClr val="accent5"/>
                </a:solidFill>
                <a:latin typeface="Calibri" panose="020F0502020204030204" pitchFamily="34" charset="0"/>
                <a:ea typeface="Cambria Math" panose="02040503050406030204" pitchFamily="18" charset="0"/>
                <a:cs typeface="Calibri" panose="020F0502020204030204" pitchFamily="34" charset="0"/>
              </a:rPr>
              <a:t>Sociology and anthropology combine scientific and humanistic perspectives in the study of society. Drawing upon various theoretical perspectives, sociologists and anthropologists study areas such as culture, socialization, deviance, inequality, health and illness, family patterns, social change and race and ethnic relations. </a:t>
            </a:r>
          </a:p>
          <a:p>
            <a:pPr algn="just"/>
            <a:endParaRPr lang="en-US" sz="1200" dirty="0">
              <a:solidFill>
                <a:schemeClr val="accent5"/>
              </a:solidFill>
              <a:latin typeface="Calibri" panose="020F0502020204030204" pitchFamily="34" charset="0"/>
              <a:ea typeface="Cambria Math" panose="02040503050406030204" pitchFamily="18" charset="0"/>
              <a:cs typeface="Calibri" panose="020F0502020204030204" pitchFamily="34" charset="0"/>
            </a:endParaRPr>
          </a:p>
          <a:p>
            <a:pPr marL="342900" indent="-342900" algn="just">
              <a:buFont typeface="Wingdings" panose="05000000000000000000" pitchFamily="2" charset="2"/>
              <a:buChar char="Ø"/>
            </a:pPr>
            <a:r>
              <a:rPr lang="en-US" sz="2400" dirty="0">
                <a:solidFill>
                  <a:schemeClr val="accent5"/>
                </a:solidFill>
                <a:latin typeface="Calibri" panose="020F0502020204030204" pitchFamily="34" charset="0"/>
                <a:ea typeface="Cambria Math" panose="02040503050406030204" pitchFamily="18" charset="0"/>
                <a:cs typeface="Calibri" panose="020F0502020204030204" pitchFamily="34" charset="0"/>
              </a:rPr>
              <a:t>This combination also helps students to understand everyday social life as a blend of both stable patterns of interaction and ubiquitous sources of social change</a:t>
            </a:r>
            <a:endParaRPr lang="en-ID" sz="2400" dirty="0">
              <a:solidFill>
                <a:schemeClr val="accent5"/>
              </a:solidFill>
              <a:latin typeface="Calibri" panose="020F0502020204030204" pitchFamily="34" charset="0"/>
              <a:ea typeface="Cambria Math"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11283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434439" y="346878"/>
            <a:ext cx="11484292" cy="6384997"/>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0D2466A0-ADC3-9E8D-77DC-E203F3DD03D8}"/>
              </a:ext>
            </a:extLst>
          </p:cNvPr>
          <p:cNvSpPr/>
          <p:nvPr/>
        </p:nvSpPr>
        <p:spPr>
          <a:xfrm>
            <a:off x="801730" y="565819"/>
            <a:ext cx="10835390" cy="1375523"/>
          </a:xfrm>
          <a:prstGeom prst="rect">
            <a:avLst/>
          </a:prstGeom>
          <a:solidFill>
            <a:schemeClr val="bg1">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 name="TextBox 2">
            <a:extLst>
              <a:ext uri="{FF2B5EF4-FFF2-40B4-BE49-F238E27FC236}">
                <a16:creationId xmlns:a16="http://schemas.microsoft.com/office/drawing/2014/main" id="{A0C6B818-2E8F-7A2F-8C90-B78FF04A6039}"/>
              </a:ext>
            </a:extLst>
          </p:cNvPr>
          <p:cNvSpPr txBox="1"/>
          <p:nvPr/>
        </p:nvSpPr>
        <p:spPr>
          <a:xfrm>
            <a:off x="1361128" y="770953"/>
            <a:ext cx="10029142" cy="1077218"/>
          </a:xfrm>
          <a:prstGeom prst="rect">
            <a:avLst/>
          </a:prstGeom>
          <a:noFill/>
        </p:spPr>
        <p:txBody>
          <a:bodyPr wrap="square" rtlCol="0">
            <a:spAutoFit/>
          </a:bodyPr>
          <a:lstStyle/>
          <a:p>
            <a:pPr algn="ctr"/>
            <a:r>
              <a:rPr lang="en-US" sz="3200" b="1" dirty="0">
                <a:solidFill>
                  <a:srgbClr val="002060"/>
                </a:solidFill>
                <a:latin typeface="Calibri" panose="020F0502020204030204" pitchFamily="34" charset="0"/>
                <a:cs typeface="Calibri" panose="020F0502020204030204" pitchFamily="34" charset="0"/>
              </a:rPr>
              <a:t>ANTHROPOLOGY DEALS WITH CULTURE &amp; SOCIOLOGY DEALS WITH SOCIETY</a:t>
            </a:r>
            <a:endParaRPr lang="en-ID" sz="3200" b="1" dirty="0">
              <a:solidFill>
                <a:srgbClr val="00206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E590B7F-99E5-308B-1056-BE5387DBCED4}"/>
              </a:ext>
            </a:extLst>
          </p:cNvPr>
          <p:cNvSpPr txBox="1"/>
          <p:nvPr/>
        </p:nvSpPr>
        <p:spPr>
          <a:xfrm>
            <a:off x="912090" y="2257602"/>
            <a:ext cx="10725030" cy="1077218"/>
          </a:xfrm>
          <a:prstGeom prst="rect">
            <a:avLst/>
          </a:prstGeom>
          <a:noFill/>
        </p:spPr>
        <p:txBody>
          <a:bodyPr wrap="square" rtlCol="0">
            <a:spAutoFit/>
          </a:bodyPr>
          <a:lstStyle/>
          <a:p>
            <a:pPr algn="ctr"/>
            <a:r>
              <a:rPr lang="en-US" sz="3200" b="1" i="1" dirty="0">
                <a:solidFill>
                  <a:srgbClr val="0070C0"/>
                </a:solidFill>
                <a:latin typeface="Calibri" panose="020F0502020204030204" pitchFamily="34" charset="0"/>
                <a:cs typeface="Calibri" panose="020F0502020204030204" pitchFamily="34" charset="0"/>
              </a:rPr>
              <a:t>There can be no culture without society </a:t>
            </a:r>
          </a:p>
          <a:p>
            <a:pPr algn="ctr"/>
            <a:r>
              <a:rPr lang="en-US" sz="3200" b="1" i="1" dirty="0">
                <a:solidFill>
                  <a:srgbClr val="0070C0"/>
                </a:solidFill>
                <a:latin typeface="Calibri" panose="020F0502020204030204" pitchFamily="34" charset="0"/>
                <a:cs typeface="Calibri" panose="020F0502020204030204" pitchFamily="34" charset="0"/>
              </a:rPr>
              <a:t>and there can be no society without culture  </a:t>
            </a:r>
          </a:p>
        </p:txBody>
      </p:sp>
      <p:pic>
        <p:nvPicPr>
          <p:cNvPr id="12" name="Picture 11">
            <a:extLst>
              <a:ext uri="{FF2B5EF4-FFF2-40B4-BE49-F238E27FC236}">
                <a16:creationId xmlns:a16="http://schemas.microsoft.com/office/drawing/2014/main" id="{FF28E760-24B2-6C34-448B-B12321665024}"/>
              </a:ext>
            </a:extLst>
          </p:cNvPr>
          <p:cNvPicPr>
            <a:picLocks noChangeAspect="1"/>
          </p:cNvPicPr>
          <p:nvPr/>
        </p:nvPicPr>
        <p:blipFill>
          <a:blip r:embed="rId2"/>
          <a:stretch>
            <a:fillRect/>
          </a:stretch>
        </p:blipFill>
        <p:spPr>
          <a:xfrm>
            <a:off x="7747596" y="3694807"/>
            <a:ext cx="3738738" cy="2406314"/>
          </a:xfrm>
          <a:prstGeom prst="rect">
            <a:avLst/>
          </a:prstGeom>
        </p:spPr>
      </p:pic>
      <p:pic>
        <p:nvPicPr>
          <p:cNvPr id="14" name="Picture 13">
            <a:extLst>
              <a:ext uri="{FF2B5EF4-FFF2-40B4-BE49-F238E27FC236}">
                <a16:creationId xmlns:a16="http://schemas.microsoft.com/office/drawing/2014/main" id="{380225F7-585E-6D00-61CC-B9FF4B171E45}"/>
              </a:ext>
            </a:extLst>
          </p:cNvPr>
          <p:cNvPicPr>
            <a:picLocks noChangeAspect="1"/>
          </p:cNvPicPr>
          <p:nvPr/>
        </p:nvPicPr>
        <p:blipFill>
          <a:blip r:embed="rId3"/>
          <a:stretch>
            <a:fillRect/>
          </a:stretch>
        </p:blipFill>
        <p:spPr>
          <a:xfrm>
            <a:off x="801730" y="3695271"/>
            <a:ext cx="6513469" cy="2442775"/>
          </a:xfrm>
          <a:prstGeom prst="rect">
            <a:avLst/>
          </a:prstGeom>
        </p:spPr>
      </p:pic>
    </p:spTree>
    <p:extLst>
      <p:ext uri="{BB962C8B-B14F-4D97-AF65-F5344CB8AC3E}">
        <p14:creationId xmlns:p14="http://schemas.microsoft.com/office/powerpoint/2010/main" val="2239338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434439" y="346879"/>
            <a:ext cx="11333018" cy="6165272"/>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 name="Straight Connector 8"/>
          <p:cNvCxnSpPr/>
          <p:nvPr/>
        </p:nvCxnSpPr>
        <p:spPr>
          <a:xfrm>
            <a:off x="3293731" y="1064092"/>
            <a:ext cx="5527964" cy="10921"/>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57F9FB-74BB-4F70-BA2C-830C4282CAC0}"/>
              </a:ext>
            </a:extLst>
          </p:cNvPr>
          <p:cNvSpPr txBox="1"/>
          <p:nvPr/>
        </p:nvSpPr>
        <p:spPr>
          <a:xfrm>
            <a:off x="3854548" y="540872"/>
            <a:ext cx="418614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SOCIETY AND ITS TYPES</a:t>
            </a:r>
          </a:p>
        </p:txBody>
      </p:sp>
      <p:sp>
        <p:nvSpPr>
          <p:cNvPr id="2" name="TextBox 1">
            <a:extLst>
              <a:ext uri="{FF2B5EF4-FFF2-40B4-BE49-F238E27FC236}">
                <a16:creationId xmlns:a16="http://schemas.microsoft.com/office/drawing/2014/main" id="{5121725F-C4EC-FA10-8A74-62D8CB9AD1B0}"/>
              </a:ext>
            </a:extLst>
          </p:cNvPr>
          <p:cNvSpPr txBox="1"/>
          <p:nvPr/>
        </p:nvSpPr>
        <p:spPr>
          <a:xfrm>
            <a:off x="615894" y="1209160"/>
            <a:ext cx="10835208" cy="4833631"/>
          </a:xfrm>
          <a:prstGeom prst="rect">
            <a:avLst/>
          </a:prstGeom>
          <a:noFill/>
        </p:spPr>
        <p:txBody>
          <a:bodyPr wrap="square">
            <a:spAutoFit/>
          </a:bodyPr>
          <a:lstStyle/>
          <a:p>
            <a:pPr marL="342900" indent="-342900" algn="just">
              <a:buFont typeface="Wingdings" panose="05000000000000000000" pitchFamily="2" charset="2"/>
              <a:buChar char="Ø"/>
            </a:pPr>
            <a:r>
              <a:rPr lang="en-US" sz="2800" dirty="0">
                <a:solidFill>
                  <a:schemeClr val="accent5"/>
                </a:solidFill>
                <a:latin typeface="Cambria Math" panose="02040503050406030204" pitchFamily="18" charset="0"/>
                <a:ea typeface="Cambria Math" panose="02040503050406030204" pitchFamily="18" charset="0"/>
              </a:rPr>
              <a:t>Societies are social groups that differ according to subsistence strategies, the ways that humans use technology to provide needs for themselves. Anthropologists tend to classify different societies according to the degree to which different groups within a society have access to advantages such as resources, prestige, or power. </a:t>
            </a:r>
          </a:p>
          <a:p>
            <a:pPr marL="342900" indent="-342900" algn="just">
              <a:buFont typeface="Wingdings" panose="05000000000000000000" pitchFamily="2" charset="2"/>
              <a:buChar char="Ø"/>
            </a:pPr>
            <a:endParaRPr kumimoji="0" lang="en-US" sz="2800" i="0" u="none" strike="noStrike" kern="0" cap="none" spc="0" normalizeH="0" baseline="0" noProof="0" dirty="0">
              <a:ln>
                <a:noFill/>
              </a:ln>
              <a:solidFill>
                <a:schemeClr val="accent5"/>
              </a:solidFill>
              <a:effectLst/>
              <a:uLnTx/>
              <a:uFillTx/>
              <a:latin typeface="Cambria Math" panose="02040503050406030204" pitchFamily="18" charset="0"/>
              <a:ea typeface="Cambria Math" panose="02040503050406030204" pitchFamily="18" charset="0"/>
              <a:sym typeface="Nunito"/>
            </a:endParaRPr>
          </a:p>
          <a:p>
            <a:pPr marL="342900" indent="-342900" algn="just">
              <a:buFont typeface="Wingdings" panose="05000000000000000000" pitchFamily="2" charset="2"/>
              <a:buChar char="Ø"/>
            </a:pPr>
            <a:r>
              <a:rPr kumimoji="0" lang="en-US" sz="2800" i="0" u="none" strike="noStrike" kern="0" cap="none" spc="0" normalizeH="0" baseline="0" noProof="0" dirty="0">
                <a:ln>
                  <a:noFill/>
                </a:ln>
                <a:solidFill>
                  <a:schemeClr val="accent5"/>
                </a:solidFill>
                <a:effectLst/>
                <a:uLnTx/>
                <a:uFillTx/>
                <a:latin typeface="Cambria Math" panose="02040503050406030204" pitchFamily="18" charset="0"/>
                <a:ea typeface="Cambria Math" panose="02040503050406030204" pitchFamily="18" charset="0"/>
                <a:sym typeface="Nunito"/>
              </a:rPr>
              <a:t>Sociologists place societies in three broad categories: </a:t>
            </a:r>
          </a:p>
          <a:p>
            <a:pPr marL="1828800" marR="0" lvl="3" indent="-342900" algn="just" defTabSz="914400" rtl="0" eaLnBrk="1" fontAlgn="auto" latinLnBrk="0" hangingPunct="1">
              <a:lnSpc>
                <a:spcPct val="90000"/>
              </a:lnSpc>
              <a:spcBef>
                <a:spcPts val="500"/>
              </a:spcBef>
              <a:spcAft>
                <a:spcPts val="0"/>
              </a:spcAft>
              <a:buClr>
                <a:srgbClr val="C0791B"/>
              </a:buClr>
              <a:buSzPts val="1800"/>
              <a:buFont typeface="Nunito"/>
              <a:buChar char="•"/>
              <a:tabLst/>
              <a:defRPr/>
            </a:pPr>
            <a:r>
              <a:rPr kumimoji="0" lang="en-US" sz="2800" i="0" u="none" strike="noStrike" kern="0" cap="none" spc="0" normalizeH="0" baseline="0" noProof="0" dirty="0">
                <a:ln>
                  <a:noFill/>
                </a:ln>
                <a:solidFill>
                  <a:schemeClr val="accent5"/>
                </a:solidFill>
                <a:effectLst/>
                <a:uLnTx/>
                <a:uFillTx/>
                <a:latin typeface="Cambria Math" panose="02040503050406030204" pitchFamily="18" charset="0"/>
                <a:ea typeface="Cambria Math" panose="02040503050406030204" pitchFamily="18" charset="0"/>
                <a:sym typeface="Nunito"/>
              </a:rPr>
              <a:t>Pre-industrial; </a:t>
            </a:r>
          </a:p>
          <a:p>
            <a:pPr marL="1828800" marR="0" lvl="3" indent="-342900" algn="just" defTabSz="914400" rtl="0" eaLnBrk="1" fontAlgn="auto" latinLnBrk="0" hangingPunct="1">
              <a:lnSpc>
                <a:spcPct val="90000"/>
              </a:lnSpc>
              <a:spcBef>
                <a:spcPts val="500"/>
              </a:spcBef>
              <a:spcAft>
                <a:spcPts val="0"/>
              </a:spcAft>
              <a:buClr>
                <a:srgbClr val="C0791B"/>
              </a:buClr>
              <a:buSzPts val="1800"/>
              <a:buFont typeface="Nunito"/>
              <a:buChar char="•"/>
              <a:tabLst/>
              <a:defRPr/>
            </a:pPr>
            <a:r>
              <a:rPr kumimoji="0" lang="en-US" sz="2800" i="0" u="none" strike="noStrike" kern="0" cap="none" spc="0" normalizeH="0" baseline="0" noProof="0" dirty="0">
                <a:ln>
                  <a:noFill/>
                </a:ln>
                <a:solidFill>
                  <a:schemeClr val="accent5"/>
                </a:solidFill>
                <a:effectLst/>
                <a:uLnTx/>
                <a:uFillTx/>
                <a:latin typeface="Cambria Math" panose="02040503050406030204" pitchFamily="18" charset="0"/>
                <a:ea typeface="Cambria Math" panose="02040503050406030204" pitchFamily="18" charset="0"/>
                <a:sym typeface="Nunito"/>
              </a:rPr>
              <a:t>Industrial and</a:t>
            </a:r>
          </a:p>
          <a:p>
            <a:pPr marL="1828800" marR="0" lvl="3" indent="-342900" algn="just" defTabSz="914400" rtl="0" eaLnBrk="1" fontAlgn="auto" latinLnBrk="0" hangingPunct="1">
              <a:lnSpc>
                <a:spcPct val="90000"/>
              </a:lnSpc>
              <a:spcBef>
                <a:spcPts val="500"/>
              </a:spcBef>
              <a:spcAft>
                <a:spcPts val="0"/>
              </a:spcAft>
              <a:buClr>
                <a:srgbClr val="C0791B"/>
              </a:buClr>
              <a:buSzPts val="1800"/>
              <a:buFont typeface="Nunito"/>
              <a:buChar char="•"/>
              <a:tabLst/>
              <a:defRPr/>
            </a:pPr>
            <a:r>
              <a:rPr kumimoji="0" lang="en-US" sz="2800" i="0" u="none" strike="noStrike" kern="0" cap="none" spc="0" normalizeH="0" baseline="0" noProof="0" dirty="0">
                <a:ln>
                  <a:noFill/>
                </a:ln>
                <a:solidFill>
                  <a:schemeClr val="accent5"/>
                </a:solidFill>
                <a:effectLst/>
                <a:uLnTx/>
                <a:uFillTx/>
                <a:latin typeface="Cambria Math" panose="02040503050406030204" pitchFamily="18" charset="0"/>
                <a:ea typeface="Cambria Math" panose="02040503050406030204" pitchFamily="18" charset="0"/>
                <a:sym typeface="Nunito"/>
              </a:rPr>
              <a:t>Postindustrial.</a:t>
            </a:r>
          </a:p>
          <a:p>
            <a:pPr marL="342900" indent="-342900" algn="just">
              <a:buFont typeface="Wingdings" panose="05000000000000000000" pitchFamily="2" charset="2"/>
              <a:buChar char="Ø"/>
            </a:pPr>
            <a:endParaRPr lang="en-US" sz="2400" dirty="0">
              <a:latin typeface="Tw Cen MT" panose="020B0602020104020603" pitchFamily="34" charset="0"/>
            </a:endParaRPr>
          </a:p>
        </p:txBody>
      </p:sp>
    </p:spTree>
    <p:extLst>
      <p:ext uri="{BB962C8B-B14F-4D97-AF65-F5344CB8AC3E}">
        <p14:creationId xmlns:p14="http://schemas.microsoft.com/office/powerpoint/2010/main" val="3577908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434439" y="362857"/>
            <a:ext cx="11333018" cy="6149294"/>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p:cNvSpPr txBox="1"/>
          <p:nvPr/>
        </p:nvSpPr>
        <p:spPr>
          <a:xfrm>
            <a:off x="2940148" y="540872"/>
            <a:ext cx="680866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44546A"/>
                </a:solidFill>
                <a:effectLst/>
                <a:uLnTx/>
                <a:uFillTx/>
                <a:latin typeface="Calibri" panose="020F0502020204030204" pitchFamily="34" charset="0"/>
                <a:ea typeface="+mn-ea"/>
                <a:cs typeface="Calibri" panose="020F0502020204030204" pitchFamily="34" charset="0"/>
              </a:rPr>
              <a:t>SOCIAL STRUCTURE OF BANGLADESH</a:t>
            </a:r>
          </a:p>
        </p:txBody>
      </p:sp>
      <p:cxnSp>
        <p:nvCxnSpPr>
          <p:cNvPr id="9" name="Straight Connector 8"/>
          <p:cNvCxnSpPr/>
          <p:nvPr/>
        </p:nvCxnSpPr>
        <p:spPr>
          <a:xfrm>
            <a:off x="3293731" y="1064092"/>
            <a:ext cx="5527964" cy="10921"/>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654A7F5D-563D-46F0-9247-BA0F48DD52E4}"/>
              </a:ext>
            </a:extLst>
          </p:cNvPr>
          <p:cNvSpPr txBox="1"/>
          <p:nvPr/>
        </p:nvSpPr>
        <p:spPr>
          <a:xfrm>
            <a:off x="695198" y="1159982"/>
            <a:ext cx="10725030" cy="954107"/>
          </a:xfrm>
          <a:prstGeom prst="rect">
            <a:avLst/>
          </a:prstGeom>
          <a:noFill/>
        </p:spPr>
        <p:txBody>
          <a:bodyPr wrap="square" rtlCol="0">
            <a:spAutoFit/>
          </a:bodyPr>
          <a:lstStyle/>
          <a:p>
            <a:pPr marR="0" lvl="0" algn="just" defTabSz="457200" rtl="0" eaLnBrk="1" fontAlgn="auto" latinLnBrk="0" hangingPunct="1">
              <a:lnSpc>
                <a:spcPct val="100000"/>
              </a:lnSpc>
              <a:spcBef>
                <a:spcPts val="0"/>
              </a:spcBef>
              <a:spcAft>
                <a:spcPts val="0"/>
              </a:spcAft>
              <a:buClrTx/>
              <a:buSzTx/>
              <a:tabLst/>
              <a:defRPr/>
            </a:pPr>
            <a:r>
              <a:rPr kumimoji="0" lang="en-US" sz="2800" b="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Social structure is the organized pattern of social relationships and social  institutions	that together compose society </a:t>
            </a:r>
            <a:endParaRPr kumimoji="0" lang="en-US"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2841DFB3-E8A8-F2E6-D804-D251767AFC5A}"/>
              </a:ext>
            </a:extLst>
          </p:cNvPr>
          <p:cNvSpPr txBox="1"/>
          <p:nvPr/>
        </p:nvSpPr>
        <p:spPr>
          <a:xfrm>
            <a:off x="695198" y="2260758"/>
            <a:ext cx="2552022" cy="492443"/>
          </a:xfrm>
          <a:prstGeom prst="rect">
            <a:avLst/>
          </a:prstGeom>
          <a:solidFill>
            <a:srgbClr val="FF0000"/>
          </a:solidFill>
        </p:spPr>
        <p:txBody>
          <a:bodyPr wrap="square" rtlCol="0">
            <a:spAutoFit/>
          </a:bodyPr>
          <a:lstStyle/>
          <a:p>
            <a:pPr marR="0" lvl="0" algn="just" defTabSz="457200" rtl="0" eaLnBrk="1" fontAlgn="auto" latinLnBrk="0" hangingPunct="1">
              <a:lnSpc>
                <a:spcPct val="100000"/>
              </a:lnSpc>
              <a:spcBef>
                <a:spcPts val="0"/>
              </a:spcBef>
              <a:spcAft>
                <a:spcPts val="0"/>
              </a:spcAft>
              <a:buClrTx/>
              <a:buSzTx/>
              <a:tabLst/>
              <a:defRPr/>
            </a:pPr>
            <a:r>
              <a:rPr kumimoji="0" lang="en-US" sz="2600" b="1" u="none" strike="noStrike" kern="1200" cap="none" spc="0" normalizeH="0" baseline="0" noProof="0" dirty="0">
                <a:ln>
                  <a:noFill/>
                </a:ln>
                <a:solidFill>
                  <a:schemeClr val="bg1"/>
                </a:solidFill>
                <a:effectLst/>
                <a:uLnTx/>
                <a:uFillTx/>
                <a:latin typeface="Tw Cen MT" panose="020B0602020104020603" pitchFamily="34" charset="0"/>
                <a:ea typeface="+mn-ea"/>
                <a:cs typeface="+mn-cs"/>
              </a:rPr>
              <a:t>Rural Society</a:t>
            </a:r>
            <a:endParaRPr kumimoji="0" lang="en-US" sz="2600" b="1" u="none" strike="noStrike" kern="1200" cap="none" spc="0" normalizeH="0" baseline="0" noProof="0" dirty="0">
              <a:ln>
                <a:noFill/>
              </a:ln>
              <a:solidFill>
                <a:schemeClr val="bg1"/>
              </a:solidFill>
              <a:effectLst/>
              <a:uLnTx/>
              <a:uFillTx/>
              <a:latin typeface="Constantia"/>
              <a:ea typeface="+mn-ea"/>
              <a:cs typeface="+mn-cs"/>
            </a:endParaRPr>
          </a:p>
        </p:txBody>
      </p:sp>
      <p:sp>
        <p:nvSpPr>
          <p:cNvPr id="3" name="TextBox 2">
            <a:extLst>
              <a:ext uri="{FF2B5EF4-FFF2-40B4-BE49-F238E27FC236}">
                <a16:creationId xmlns:a16="http://schemas.microsoft.com/office/drawing/2014/main" id="{FDF787E8-4161-A301-2DD4-58C86867F725}"/>
              </a:ext>
            </a:extLst>
          </p:cNvPr>
          <p:cNvSpPr txBox="1"/>
          <p:nvPr/>
        </p:nvSpPr>
        <p:spPr>
          <a:xfrm>
            <a:off x="8944782" y="2111011"/>
            <a:ext cx="2552022" cy="492443"/>
          </a:xfrm>
          <a:prstGeom prst="rect">
            <a:avLst/>
          </a:prstGeom>
          <a:solidFill>
            <a:srgbClr val="FF0000"/>
          </a:solidFill>
        </p:spPr>
        <p:txBody>
          <a:bodyPr wrap="square" rtlCol="0">
            <a:spAutoFit/>
          </a:bodyPr>
          <a:lstStyle/>
          <a:p>
            <a:pPr marR="0" lvl="0" algn="just" defTabSz="457200" rtl="0" eaLnBrk="1" fontAlgn="auto" latinLnBrk="0" hangingPunct="1">
              <a:lnSpc>
                <a:spcPct val="100000"/>
              </a:lnSpc>
              <a:spcBef>
                <a:spcPts val="0"/>
              </a:spcBef>
              <a:spcAft>
                <a:spcPts val="0"/>
              </a:spcAft>
              <a:buClrTx/>
              <a:buSzTx/>
              <a:tabLst/>
              <a:defRPr/>
            </a:pPr>
            <a:r>
              <a:rPr lang="en-US" sz="2600" b="1" kern="1200" dirty="0">
                <a:solidFill>
                  <a:schemeClr val="bg1"/>
                </a:solidFill>
                <a:latin typeface="Tw Cen MT" panose="020B0602020104020603" pitchFamily="34" charset="0"/>
                <a:ea typeface="+mn-ea"/>
                <a:cs typeface="+mn-cs"/>
              </a:rPr>
              <a:t>Urban</a:t>
            </a:r>
            <a:r>
              <a:rPr kumimoji="0" lang="en-US" sz="2600" b="1" u="none" strike="noStrike" kern="1200" cap="none" spc="0" normalizeH="0" baseline="0" noProof="0" dirty="0">
                <a:ln>
                  <a:noFill/>
                </a:ln>
                <a:solidFill>
                  <a:schemeClr val="bg1"/>
                </a:solidFill>
                <a:effectLst/>
                <a:uLnTx/>
                <a:uFillTx/>
                <a:latin typeface="Tw Cen MT" panose="020B0602020104020603" pitchFamily="34" charset="0"/>
                <a:ea typeface="+mn-ea"/>
                <a:cs typeface="+mn-cs"/>
              </a:rPr>
              <a:t> Society</a:t>
            </a:r>
            <a:endParaRPr kumimoji="0" lang="en-US" sz="2600" b="1" u="none" strike="noStrike" kern="1200" cap="none" spc="0" normalizeH="0" baseline="0" noProof="0" dirty="0">
              <a:ln>
                <a:noFill/>
              </a:ln>
              <a:solidFill>
                <a:schemeClr val="bg1"/>
              </a:solidFill>
              <a:effectLst/>
              <a:uLnTx/>
              <a:uFillTx/>
              <a:latin typeface="Constantia"/>
              <a:ea typeface="+mn-ea"/>
              <a:cs typeface="+mn-cs"/>
            </a:endParaRPr>
          </a:p>
        </p:txBody>
      </p:sp>
      <p:sp>
        <p:nvSpPr>
          <p:cNvPr id="4" name="object 6">
            <a:extLst>
              <a:ext uri="{FF2B5EF4-FFF2-40B4-BE49-F238E27FC236}">
                <a16:creationId xmlns:a16="http://schemas.microsoft.com/office/drawing/2014/main" id="{CCAFA2F9-3465-4B75-5B9B-268270828AF5}"/>
              </a:ext>
            </a:extLst>
          </p:cNvPr>
          <p:cNvSpPr/>
          <p:nvPr/>
        </p:nvSpPr>
        <p:spPr>
          <a:xfrm>
            <a:off x="695198" y="2961425"/>
            <a:ext cx="5122278" cy="1161836"/>
          </a:xfrm>
          <a:prstGeom prst="rect">
            <a:avLst/>
          </a:prstGeom>
          <a:blipFill>
            <a:blip r:embed="rId2" cstate="print"/>
            <a:stretch>
              <a:fillRect/>
            </a:stretch>
          </a:blipFill>
        </p:spPr>
        <p:txBody>
          <a:bodyPr wrap="square" lIns="0" tIns="0" rIns="0" bIns="0" rtlCol="0"/>
          <a:lstStyle/>
          <a:p>
            <a:endParaRPr/>
          </a:p>
        </p:txBody>
      </p:sp>
      <p:sp>
        <p:nvSpPr>
          <p:cNvPr id="5" name="object 5">
            <a:extLst>
              <a:ext uri="{FF2B5EF4-FFF2-40B4-BE49-F238E27FC236}">
                <a16:creationId xmlns:a16="http://schemas.microsoft.com/office/drawing/2014/main" id="{9FE01263-485B-1E49-A9E6-0D25651574CA}"/>
              </a:ext>
            </a:extLst>
          </p:cNvPr>
          <p:cNvSpPr/>
          <p:nvPr/>
        </p:nvSpPr>
        <p:spPr>
          <a:xfrm>
            <a:off x="6240996" y="2961425"/>
            <a:ext cx="5407572" cy="1161836"/>
          </a:xfrm>
          <a:prstGeom prst="rect">
            <a:avLst/>
          </a:prstGeom>
          <a:blipFill>
            <a:blip r:embed="rId3" cstate="print"/>
            <a:stretch>
              <a:fillRect/>
            </a:stretch>
          </a:blipFill>
        </p:spPr>
        <p:txBody>
          <a:bodyPr wrap="square" lIns="0" tIns="0" rIns="0" bIns="0" rtlCol="0"/>
          <a:lstStyle/>
          <a:p>
            <a:endParaRPr/>
          </a:p>
        </p:txBody>
      </p:sp>
      <p:sp>
        <p:nvSpPr>
          <p:cNvPr id="6" name="object 4">
            <a:extLst>
              <a:ext uri="{FF2B5EF4-FFF2-40B4-BE49-F238E27FC236}">
                <a16:creationId xmlns:a16="http://schemas.microsoft.com/office/drawing/2014/main" id="{26547C4E-9A81-68E8-9371-CFB33C59AE12}"/>
              </a:ext>
            </a:extLst>
          </p:cNvPr>
          <p:cNvSpPr txBox="1"/>
          <p:nvPr/>
        </p:nvSpPr>
        <p:spPr>
          <a:xfrm>
            <a:off x="976462" y="4374749"/>
            <a:ext cx="10672105" cy="1744067"/>
          </a:xfrm>
          <a:prstGeom prst="rect">
            <a:avLst/>
          </a:prstGeom>
        </p:spPr>
        <p:txBody>
          <a:bodyPr vert="horz" wrap="square" lIns="0" tIns="86360" rIns="0" bIns="0" rtlCol="0">
            <a:spAutoFit/>
          </a:bodyPr>
          <a:lstStyle/>
          <a:p>
            <a:pPr marL="355600" indent="-342900">
              <a:spcBef>
                <a:spcPts val="680"/>
              </a:spcBef>
              <a:buFont typeface="Wingdings" panose="05000000000000000000" pitchFamily="2" charset="2"/>
              <a:buChar char="ü"/>
              <a:tabLst>
                <a:tab pos="241300" algn="l"/>
              </a:tabLst>
            </a:pPr>
            <a:r>
              <a:rPr sz="2400" b="1" spc="-25" dirty="0">
                <a:solidFill>
                  <a:srgbClr val="00B0F0"/>
                </a:solidFill>
                <a:latin typeface="Calibri" panose="020F0502020204030204" pitchFamily="34" charset="0"/>
                <a:cs typeface="Calibri" panose="020F0502020204030204" pitchFamily="34" charset="0"/>
              </a:rPr>
              <a:t>Bangladesh</a:t>
            </a:r>
            <a:r>
              <a:rPr sz="2400" b="1" spc="-140" dirty="0">
                <a:solidFill>
                  <a:srgbClr val="00B0F0"/>
                </a:solidFill>
                <a:latin typeface="Calibri" panose="020F0502020204030204" pitchFamily="34" charset="0"/>
                <a:cs typeface="Calibri" panose="020F0502020204030204" pitchFamily="34" charset="0"/>
              </a:rPr>
              <a:t> </a:t>
            </a:r>
            <a:r>
              <a:rPr sz="2400" b="1" spc="-10" dirty="0">
                <a:solidFill>
                  <a:srgbClr val="00B0F0"/>
                </a:solidFill>
                <a:latin typeface="Calibri" panose="020F0502020204030204" pitchFamily="34" charset="0"/>
                <a:cs typeface="Calibri" panose="020F0502020204030204" pitchFamily="34" charset="0"/>
              </a:rPr>
              <a:t>did</a:t>
            </a:r>
            <a:r>
              <a:rPr sz="2400" b="1" spc="-114" dirty="0">
                <a:solidFill>
                  <a:srgbClr val="00B0F0"/>
                </a:solidFill>
                <a:latin typeface="Calibri" panose="020F0502020204030204" pitchFamily="34" charset="0"/>
                <a:cs typeface="Calibri" panose="020F0502020204030204" pitchFamily="34" charset="0"/>
              </a:rPr>
              <a:t> </a:t>
            </a:r>
            <a:r>
              <a:rPr sz="2400" b="1" spc="20" dirty="0">
                <a:solidFill>
                  <a:srgbClr val="00B0F0"/>
                </a:solidFill>
                <a:latin typeface="Calibri" panose="020F0502020204030204" pitchFamily="34" charset="0"/>
                <a:cs typeface="Calibri" panose="020F0502020204030204" pitchFamily="34" charset="0"/>
              </a:rPr>
              <a:t>not</a:t>
            </a:r>
            <a:r>
              <a:rPr sz="2400" b="1" spc="-120" dirty="0">
                <a:solidFill>
                  <a:srgbClr val="00B0F0"/>
                </a:solidFill>
                <a:latin typeface="Calibri" panose="020F0502020204030204" pitchFamily="34" charset="0"/>
                <a:cs typeface="Calibri" panose="020F0502020204030204" pitchFamily="34" charset="0"/>
              </a:rPr>
              <a:t> </a:t>
            </a:r>
            <a:r>
              <a:rPr sz="2400" b="1" spc="15" dirty="0">
                <a:solidFill>
                  <a:srgbClr val="00B0F0"/>
                </a:solidFill>
                <a:latin typeface="Calibri" panose="020F0502020204030204" pitchFamily="34" charset="0"/>
                <a:cs typeface="Calibri" panose="020F0502020204030204" pitchFamily="34" charset="0"/>
              </a:rPr>
              <a:t>exist</a:t>
            </a:r>
            <a:r>
              <a:rPr sz="2400" b="1" spc="-125" dirty="0">
                <a:solidFill>
                  <a:srgbClr val="00B0F0"/>
                </a:solidFill>
                <a:latin typeface="Calibri" panose="020F0502020204030204" pitchFamily="34" charset="0"/>
                <a:cs typeface="Calibri" panose="020F0502020204030204" pitchFamily="34" charset="0"/>
              </a:rPr>
              <a:t> </a:t>
            </a:r>
            <a:r>
              <a:rPr sz="2400" b="1" spc="30" dirty="0">
                <a:solidFill>
                  <a:srgbClr val="00B0F0"/>
                </a:solidFill>
                <a:latin typeface="Calibri" panose="020F0502020204030204" pitchFamily="34" charset="0"/>
                <a:cs typeface="Calibri" panose="020F0502020204030204" pitchFamily="34" charset="0"/>
              </a:rPr>
              <a:t>as</a:t>
            </a:r>
            <a:r>
              <a:rPr sz="2400" b="1" spc="-105" dirty="0">
                <a:solidFill>
                  <a:srgbClr val="00B0F0"/>
                </a:solidFill>
                <a:latin typeface="Calibri" panose="020F0502020204030204" pitchFamily="34" charset="0"/>
                <a:cs typeface="Calibri" panose="020F0502020204030204" pitchFamily="34" charset="0"/>
              </a:rPr>
              <a:t> </a:t>
            </a:r>
            <a:r>
              <a:rPr sz="2400" b="1" spc="-30" dirty="0">
                <a:solidFill>
                  <a:srgbClr val="00B0F0"/>
                </a:solidFill>
                <a:latin typeface="Calibri" panose="020F0502020204030204" pitchFamily="34" charset="0"/>
                <a:cs typeface="Calibri" panose="020F0502020204030204" pitchFamily="34" charset="0"/>
              </a:rPr>
              <a:t>a</a:t>
            </a:r>
            <a:r>
              <a:rPr sz="2400" b="1" spc="-95" dirty="0">
                <a:solidFill>
                  <a:srgbClr val="00B0F0"/>
                </a:solidFill>
                <a:latin typeface="Calibri" panose="020F0502020204030204" pitchFamily="34" charset="0"/>
                <a:cs typeface="Calibri" panose="020F0502020204030204" pitchFamily="34" charset="0"/>
              </a:rPr>
              <a:t> </a:t>
            </a:r>
            <a:r>
              <a:rPr sz="2400" b="1" dirty="0">
                <a:solidFill>
                  <a:srgbClr val="00B0F0"/>
                </a:solidFill>
                <a:latin typeface="Calibri" panose="020F0502020204030204" pitchFamily="34" charset="0"/>
                <a:cs typeface="Calibri" panose="020F0502020204030204" pitchFamily="34" charset="0"/>
              </a:rPr>
              <a:t>distinct</a:t>
            </a:r>
            <a:r>
              <a:rPr sz="2400" b="1" spc="-114" dirty="0">
                <a:solidFill>
                  <a:srgbClr val="00B0F0"/>
                </a:solidFill>
                <a:latin typeface="Calibri" panose="020F0502020204030204" pitchFamily="34" charset="0"/>
                <a:cs typeface="Calibri" panose="020F0502020204030204" pitchFamily="34" charset="0"/>
              </a:rPr>
              <a:t> </a:t>
            </a:r>
            <a:r>
              <a:rPr sz="2400" b="1" spc="-20" dirty="0">
                <a:solidFill>
                  <a:srgbClr val="00B0F0"/>
                </a:solidFill>
                <a:latin typeface="Calibri" panose="020F0502020204030204" pitchFamily="34" charset="0"/>
                <a:cs typeface="Calibri" panose="020F0502020204030204" pitchFamily="34" charset="0"/>
              </a:rPr>
              <a:t>geographic</a:t>
            </a:r>
            <a:r>
              <a:rPr sz="2400" b="1" spc="-130" dirty="0">
                <a:solidFill>
                  <a:srgbClr val="00B0F0"/>
                </a:solidFill>
                <a:latin typeface="Calibri" panose="020F0502020204030204" pitchFamily="34" charset="0"/>
                <a:cs typeface="Calibri" panose="020F0502020204030204" pitchFamily="34" charset="0"/>
              </a:rPr>
              <a:t> </a:t>
            </a:r>
            <a:r>
              <a:rPr sz="2400" b="1" spc="-15" dirty="0">
                <a:solidFill>
                  <a:srgbClr val="00B0F0"/>
                </a:solidFill>
                <a:latin typeface="Calibri" panose="020F0502020204030204" pitchFamily="34" charset="0"/>
                <a:cs typeface="Calibri" panose="020F0502020204030204" pitchFamily="34" charset="0"/>
              </a:rPr>
              <a:t>and</a:t>
            </a:r>
            <a:r>
              <a:rPr sz="2400" b="1" spc="-135" dirty="0">
                <a:solidFill>
                  <a:srgbClr val="00B0F0"/>
                </a:solidFill>
                <a:latin typeface="Calibri" panose="020F0502020204030204" pitchFamily="34" charset="0"/>
                <a:cs typeface="Calibri" panose="020F0502020204030204" pitchFamily="34" charset="0"/>
              </a:rPr>
              <a:t> </a:t>
            </a:r>
            <a:r>
              <a:rPr sz="2400" b="1" spc="5" dirty="0">
                <a:solidFill>
                  <a:srgbClr val="00B0F0"/>
                </a:solidFill>
                <a:latin typeface="Calibri" panose="020F0502020204030204" pitchFamily="34" charset="0"/>
                <a:cs typeface="Calibri" panose="020F0502020204030204" pitchFamily="34" charset="0"/>
              </a:rPr>
              <a:t>ethnic</a:t>
            </a:r>
            <a:r>
              <a:rPr sz="2400" b="1" spc="-130" dirty="0">
                <a:solidFill>
                  <a:srgbClr val="00B0F0"/>
                </a:solidFill>
                <a:latin typeface="Calibri" panose="020F0502020204030204" pitchFamily="34" charset="0"/>
                <a:cs typeface="Calibri" panose="020F0502020204030204" pitchFamily="34" charset="0"/>
              </a:rPr>
              <a:t> </a:t>
            </a:r>
            <a:r>
              <a:rPr sz="2400" b="1" spc="-10" dirty="0">
                <a:solidFill>
                  <a:srgbClr val="00B0F0"/>
                </a:solidFill>
                <a:latin typeface="Calibri" panose="020F0502020204030204" pitchFamily="34" charset="0"/>
                <a:cs typeface="Calibri" panose="020F0502020204030204" pitchFamily="34" charset="0"/>
              </a:rPr>
              <a:t>unity</a:t>
            </a:r>
            <a:r>
              <a:rPr sz="2400" b="1" spc="-145" dirty="0">
                <a:solidFill>
                  <a:srgbClr val="00B0F0"/>
                </a:solidFill>
                <a:latin typeface="Calibri" panose="020F0502020204030204" pitchFamily="34" charset="0"/>
                <a:cs typeface="Calibri" panose="020F0502020204030204" pitchFamily="34" charset="0"/>
              </a:rPr>
              <a:t> </a:t>
            </a:r>
            <a:r>
              <a:rPr sz="2400" b="1" spc="-15" dirty="0">
                <a:solidFill>
                  <a:srgbClr val="00B0F0"/>
                </a:solidFill>
                <a:latin typeface="Calibri" panose="020F0502020204030204" pitchFamily="34" charset="0"/>
                <a:cs typeface="Calibri" panose="020F0502020204030204" pitchFamily="34" charset="0"/>
              </a:rPr>
              <a:t>until</a:t>
            </a:r>
            <a:r>
              <a:rPr lang="en-US" sz="2400" b="1" dirty="0">
                <a:solidFill>
                  <a:srgbClr val="00B0F0"/>
                </a:solidFill>
                <a:latin typeface="Calibri" panose="020F0502020204030204" pitchFamily="34" charset="0"/>
                <a:cs typeface="Calibri" panose="020F0502020204030204" pitchFamily="34" charset="0"/>
              </a:rPr>
              <a:t> </a:t>
            </a:r>
            <a:r>
              <a:rPr sz="2400" b="1" spc="15" dirty="0">
                <a:solidFill>
                  <a:srgbClr val="00B0F0"/>
                </a:solidFill>
                <a:latin typeface="Calibri" panose="020F0502020204030204" pitchFamily="34" charset="0"/>
                <a:cs typeface="Calibri" panose="020F0502020204030204" pitchFamily="34" charset="0"/>
              </a:rPr>
              <a:t>independence</a:t>
            </a:r>
            <a:r>
              <a:rPr lang="en-US" sz="2400" b="1" spc="15" dirty="0">
                <a:solidFill>
                  <a:srgbClr val="00B0F0"/>
                </a:solidFill>
                <a:latin typeface="Calibri" panose="020F0502020204030204" pitchFamily="34" charset="0"/>
                <a:cs typeface="Calibri" panose="020F0502020204030204" pitchFamily="34" charset="0"/>
              </a:rPr>
              <a:t>. It </a:t>
            </a:r>
            <a:r>
              <a:rPr lang="en-US" sz="2400" b="1" spc="-95" dirty="0">
                <a:solidFill>
                  <a:srgbClr val="00B0F0"/>
                </a:solidFill>
                <a:latin typeface="Calibri" panose="020F0502020204030204" pitchFamily="34" charset="0"/>
                <a:cs typeface="Calibri" panose="020F0502020204030204" pitchFamily="34" charset="0"/>
              </a:rPr>
              <a:t>had</a:t>
            </a:r>
            <a:r>
              <a:rPr lang="en-US" sz="2400" b="1" spc="-140" dirty="0">
                <a:solidFill>
                  <a:srgbClr val="00B0F0"/>
                </a:solidFill>
                <a:latin typeface="Calibri" panose="020F0502020204030204" pitchFamily="34" charset="0"/>
                <a:cs typeface="Calibri" panose="020F0502020204030204" pitchFamily="34" charset="0"/>
              </a:rPr>
              <a:t> </a:t>
            </a:r>
            <a:r>
              <a:rPr lang="en-US" sz="2400" b="1" spc="35" dirty="0">
                <a:solidFill>
                  <a:srgbClr val="00B0F0"/>
                </a:solidFill>
                <a:latin typeface="Calibri" panose="020F0502020204030204" pitchFamily="34" charset="0"/>
                <a:cs typeface="Calibri" panose="020F0502020204030204" pitchFamily="34" charset="0"/>
              </a:rPr>
              <a:t>been</a:t>
            </a:r>
            <a:r>
              <a:rPr lang="en-US" sz="2400" b="1" spc="-145" dirty="0">
                <a:solidFill>
                  <a:srgbClr val="00B0F0"/>
                </a:solidFill>
                <a:latin typeface="Calibri" panose="020F0502020204030204" pitchFamily="34" charset="0"/>
                <a:cs typeface="Calibri" panose="020F0502020204030204" pitchFamily="34" charset="0"/>
              </a:rPr>
              <a:t> </a:t>
            </a:r>
            <a:r>
              <a:rPr lang="en-US" sz="2400" b="1" spc="-30" dirty="0">
                <a:solidFill>
                  <a:srgbClr val="00B0F0"/>
                </a:solidFill>
                <a:latin typeface="Calibri" panose="020F0502020204030204" pitchFamily="34" charset="0"/>
                <a:cs typeface="Calibri" panose="020F0502020204030204" pitchFamily="34" charset="0"/>
              </a:rPr>
              <a:t>a</a:t>
            </a:r>
            <a:r>
              <a:rPr lang="en-US" sz="2400" b="1" spc="-95" dirty="0">
                <a:solidFill>
                  <a:srgbClr val="00B0F0"/>
                </a:solidFill>
                <a:latin typeface="Calibri" panose="020F0502020204030204" pitchFamily="34" charset="0"/>
                <a:cs typeface="Calibri" panose="020F0502020204030204" pitchFamily="34" charset="0"/>
              </a:rPr>
              <a:t> </a:t>
            </a:r>
            <a:r>
              <a:rPr lang="en-US" sz="2400" b="1" spc="-35" dirty="0">
                <a:solidFill>
                  <a:srgbClr val="00B0F0"/>
                </a:solidFill>
                <a:latin typeface="Calibri" panose="020F0502020204030204" pitchFamily="34" charset="0"/>
                <a:cs typeface="Calibri" panose="020F0502020204030204" pitchFamily="34" charset="0"/>
              </a:rPr>
              <a:t>part</a:t>
            </a:r>
            <a:r>
              <a:rPr lang="en-US" sz="2400" b="1" spc="-125" dirty="0">
                <a:solidFill>
                  <a:srgbClr val="00B0F0"/>
                </a:solidFill>
                <a:latin typeface="Calibri" panose="020F0502020204030204" pitchFamily="34" charset="0"/>
                <a:cs typeface="Calibri" panose="020F0502020204030204" pitchFamily="34" charset="0"/>
              </a:rPr>
              <a:t> </a:t>
            </a:r>
            <a:r>
              <a:rPr lang="en-US" sz="2400" b="1" dirty="0">
                <a:solidFill>
                  <a:srgbClr val="00B0F0"/>
                </a:solidFill>
                <a:latin typeface="Calibri" panose="020F0502020204030204" pitchFamily="34" charset="0"/>
                <a:cs typeface="Calibri" panose="020F0502020204030204" pitchFamily="34" charset="0"/>
              </a:rPr>
              <a:t>of</a:t>
            </a:r>
            <a:r>
              <a:rPr lang="en-US" sz="2400" b="1" spc="-114" dirty="0">
                <a:solidFill>
                  <a:srgbClr val="00B0F0"/>
                </a:solidFill>
                <a:latin typeface="Calibri" panose="020F0502020204030204" pitchFamily="34" charset="0"/>
                <a:cs typeface="Calibri" panose="020F0502020204030204" pitchFamily="34" charset="0"/>
              </a:rPr>
              <a:t> </a:t>
            </a:r>
            <a:r>
              <a:rPr lang="en-US" sz="2400" b="1" spc="-45" dirty="0">
                <a:solidFill>
                  <a:srgbClr val="00B0F0"/>
                </a:solidFill>
                <a:latin typeface="Calibri" panose="020F0502020204030204" pitchFamily="34" charset="0"/>
                <a:cs typeface="Calibri" panose="020F0502020204030204" pitchFamily="34" charset="0"/>
              </a:rPr>
              <a:t>Indian</a:t>
            </a:r>
            <a:r>
              <a:rPr lang="en-US" sz="2400" b="1" spc="-135" dirty="0">
                <a:solidFill>
                  <a:srgbClr val="00B0F0"/>
                </a:solidFill>
                <a:latin typeface="Calibri" panose="020F0502020204030204" pitchFamily="34" charset="0"/>
                <a:cs typeface="Calibri" panose="020F0502020204030204" pitchFamily="34" charset="0"/>
              </a:rPr>
              <a:t> </a:t>
            </a:r>
            <a:r>
              <a:rPr lang="en-US" sz="2400" b="1" spc="-40" dirty="0">
                <a:solidFill>
                  <a:srgbClr val="00B0F0"/>
                </a:solidFill>
                <a:latin typeface="Calibri" panose="020F0502020204030204" pitchFamily="34" charset="0"/>
                <a:cs typeface="Calibri" panose="020F0502020204030204" pitchFamily="34" charset="0"/>
              </a:rPr>
              <a:t>Empires</a:t>
            </a:r>
            <a:endParaRPr lang="en-US" sz="2400" b="1" dirty="0">
              <a:solidFill>
                <a:srgbClr val="00B0F0"/>
              </a:solidFill>
              <a:latin typeface="Calibri" panose="020F0502020204030204" pitchFamily="34" charset="0"/>
              <a:cs typeface="Calibri" panose="020F0502020204030204" pitchFamily="34" charset="0"/>
            </a:endParaRPr>
          </a:p>
          <a:p>
            <a:pPr marL="355600" indent="-342900">
              <a:lnSpc>
                <a:spcPct val="100000"/>
              </a:lnSpc>
              <a:spcBef>
                <a:spcPts val="680"/>
              </a:spcBef>
              <a:buFont typeface="Wingdings" panose="05000000000000000000" pitchFamily="2" charset="2"/>
              <a:buChar char="ü"/>
              <a:tabLst>
                <a:tab pos="241300" algn="l"/>
              </a:tabLst>
            </a:pPr>
            <a:r>
              <a:rPr sz="2400" b="1" spc="-20" dirty="0">
                <a:solidFill>
                  <a:srgbClr val="00B0F0"/>
                </a:solidFill>
                <a:latin typeface="Calibri" panose="020F0502020204030204" pitchFamily="34" charset="0"/>
                <a:cs typeface="Calibri" panose="020F0502020204030204" pitchFamily="34" charset="0"/>
              </a:rPr>
              <a:t>Establishment</a:t>
            </a:r>
            <a:r>
              <a:rPr sz="2400" b="1" spc="-130" dirty="0">
                <a:solidFill>
                  <a:srgbClr val="00B0F0"/>
                </a:solidFill>
                <a:latin typeface="Calibri" panose="020F0502020204030204" pitchFamily="34" charset="0"/>
                <a:cs typeface="Calibri" panose="020F0502020204030204" pitchFamily="34" charset="0"/>
              </a:rPr>
              <a:t> </a:t>
            </a:r>
            <a:r>
              <a:rPr sz="2400" b="1" dirty="0">
                <a:solidFill>
                  <a:srgbClr val="00B0F0"/>
                </a:solidFill>
                <a:latin typeface="Calibri" panose="020F0502020204030204" pitchFamily="34" charset="0"/>
                <a:cs typeface="Calibri" panose="020F0502020204030204" pitchFamily="34" charset="0"/>
              </a:rPr>
              <a:t>of</a:t>
            </a:r>
            <a:r>
              <a:rPr sz="2400" b="1" spc="-125" dirty="0">
                <a:solidFill>
                  <a:srgbClr val="00B0F0"/>
                </a:solidFill>
                <a:latin typeface="Calibri" panose="020F0502020204030204" pitchFamily="34" charset="0"/>
                <a:cs typeface="Calibri" panose="020F0502020204030204" pitchFamily="34" charset="0"/>
              </a:rPr>
              <a:t> </a:t>
            </a:r>
            <a:r>
              <a:rPr sz="2400" b="1" spc="-35" dirty="0">
                <a:solidFill>
                  <a:srgbClr val="00B0F0"/>
                </a:solidFill>
                <a:latin typeface="Calibri" panose="020F0502020204030204" pitchFamily="34" charset="0"/>
                <a:cs typeface="Calibri" panose="020F0502020204030204" pitchFamily="34" charset="0"/>
              </a:rPr>
              <a:t>Pakistan</a:t>
            </a:r>
            <a:r>
              <a:rPr sz="2400" b="1" spc="-150" dirty="0">
                <a:solidFill>
                  <a:srgbClr val="00B0F0"/>
                </a:solidFill>
                <a:latin typeface="Calibri" panose="020F0502020204030204" pitchFamily="34" charset="0"/>
                <a:cs typeface="Calibri" panose="020F0502020204030204" pitchFamily="34" charset="0"/>
              </a:rPr>
              <a:t> </a:t>
            </a:r>
            <a:r>
              <a:rPr sz="2400" b="1" dirty="0">
                <a:solidFill>
                  <a:srgbClr val="00B0F0"/>
                </a:solidFill>
                <a:latin typeface="Calibri" panose="020F0502020204030204" pitchFamily="34" charset="0"/>
                <a:cs typeface="Calibri" panose="020F0502020204030204" pitchFamily="34" charset="0"/>
              </a:rPr>
              <a:t>in</a:t>
            </a:r>
            <a:r>
              <a:rPr sz="2400" b="1" spc="-130" dirty="0">
                <a:solidFill>
                  <a:srgbClr val="00B0F0"/>
                </a:solidFill>
                <a:latin typeface="Calibri" panose="020F0502020204030204" pitchFamily="34" charset="0"/>
                <a:cs typeface="Calibri" panose="020F0502020204030204" pitchFamily="34" charset="0"/>
              </a:rPr>
              <a:t> </a:t>
            </a:r>
            <a:r>
              <a:rPr sz="2400" b="1" spc="110" dirty="0">
                <a:solidFill>
                  <a:srgbClr val="00B0F0"/>
                </a:solidFill>
                <a:latin typeface="Calibri" panose="020F0502020204030204" pitchFamily="34" charset="0"/>
                <a:cs typeface="Calibri" panose="020F0502020204030204" pitchFamily="34" charset="0"/>
              </a:rPr>
              <a:t>1947</a:t>
            </a:r>
            <a:endParaRPr lang="en-US" sz="2400" b="1" dirty="0">
              <a:solidFill>
                <a:srgbClr val="00B0F0"/>
              </a:solidFill>
              <a:latin typeface="Calibri" panose="020F0502020204030204" pitchFamily="34" charset="0"/>
              <a:cs typeface="Calibri" panose="020F0502020204030204" pitchFamily="34" charset="0"/>
            </a:endParaRPr>
          </a:p>
          <a:p>
            <a:pPr marL="355600" indent="-342900">
              <a:lnSpc>
                <a:spcPct val="100000"/>
              </a:lnSpc>
              <a:spcBef>
                <a:spcPts val="680"/>
              </a:spcBef>
              <a:buFont typeface="Wingdings" panose="05000000000000000000" pitchFamily="2" charset="2"/>
              <a:buChar char="ü"/>
              <a:tabLst>
                <a:tab pos="241300" algn="l"/>
              </a:tabLst>
            </a:pPr>
            <a:r>
              <a:rPr sz="2400" b="1" spc="-20" dirty="0">
                <a:solidFill>
                  <a:srgbClr val="00B0F0"/>
                </a:solidFill>
                <a:latin typeface="Calibri" panose="020F0502020204030204" pitchFamily="34" charset="0"/>
                <a:cs typeface="Calibri" panose="020F0502020204030204" pitchFamily="34" charset="0"/>
              </a:rPr>
              <a:t>Establishment</a:t>
            </a:r>
            <a:r>
              <a:rPr sz="2400" b="1" spc="-125" dirty="0">
                <a:solidFill>
                  <a:srgbClr val="00B0F0"/>
                </a:solidFill>
                <a:latin typeface="Calibri" panose="020F0502020204030204" pitchFamily="34" charset="0"/>
                <a:cs typeface="Calibri" panose="020F0502020204030204" pitchFamily="34" charset="0"/>
              </a:rPr>
              <a:t> </a:t>
            </a:r>
            <a:r>
              <a:rPr sz="2400" b="1" dirty="0">
                <a:solidFill>
                  <a:srgbClr val="00B0F0"/>
                </a:solidFill>
                <a:latin typeface="Calibri" panose="020F0502020204030204" pitchFamily="34" charset="0"/>
                <a:cs typeface="Calibri" panose="020F0502020204030204" pitchFamily="34" charset="0"/>
              </a:rPr>
              <a:t>of</a:t>
            </a:r>
            <a:r>
              <a:rPr sz="2400" b="1" spc="-120" dirty="0">
                <a:solidFill>
                  <a:srgbClr val="00B0F0"/>
                </a:solidFill>
                <a:latin typeface="Calibri" panose="020F0502020204030204" pitchFamily="34" charset="0"/>
                <a:cs typeface="Calibri" panose="020F0502020204030204" pitchFamily="34" charset="0"/>
              </a:rPr>
              <a:t> </a:t>
            </a:r>
            <a:r>
              <a:rPr sz="2400" b="1" spc="-25" dirty="0">
                <a:solidFill>
                  <a:srgbClr val="00B0F0"/>
                </a:solidFill>
                <a:latin typeface="Calibri" panose="020F0502020204030204" pitchFamily="34" charset="0"/>
                <a:cs typeface="Calibri" panose="020F0502020204030204" pitchFamily="34" charset="0"/>
              </a:rPr>
              <a:t>Bangladesh</a:t>
            </a:r>
            <a:r>
              <a:rPr sz="2400" b="1" spc="-140" dirty="0">
                <a:solidFill>
                  <a:srgbClr val="00B0F0"/>
                </a:solidFill>
                <a:latin typeface="Calibri" panose="020F0502020204030204" pitchFamily="34" charset="0"/>
                <a:cs typeface="Calibri" panose="020F0502020204030204" pitchFamily="34" charset="0"/>
              </a:rPr>
              <a:t> </a:t>
            </a:r>
            <a:r>
              <a:rPr sz="2400" b="1" dirty="0">
                <a:solidFill>
                  <a:srgbClr val="00B0F0"/>
                </a:solidFill>
                <a:latin typeface="Calibri" panose="020F0502020204030204" pitchFamily="34" charset="0"/>
                <a:cs typeface="Calibri" panose="020F0502020204030204" pitchFamily="34" charset="0"/>
              </a:rPr>
              <a:t>in</a:t>
            </a:r>
            <a:r>
              <a:rPr sz="2400" b="1" spc="-110" dirty="0">
                <a:solidFill>
                  <a:srgbClr val="00B0F0"/>
                </a:solidFill>
                <a:latin typeface="Calibri" panose="020F0502020204030204" pitchFamily="34" charset="0"/>
                <a:cs typeface="Calibri" panose="020F0502020204030204" pitchFamily="34" charset="0"/>
              </a:rPr>
              <a:t> </a:t>
            </a:r>
            <a:r>
              <a:rPr sz="2400" b="1" spc="110" dirty="0">
                <a:solidFill>
                  <a:srgbClr val="00B0F0"/>
                </a:solidFill>
                <a:latin typeface="Calibri" panose="020F0502020204030204" pitchFamily="34" charset="0"/>
                <a:cs typeface="Calibri" panose="020F0502020204030204" pitchFamily="34" charset="0"/>
              </a:rPr>
              <a:t>1971</a:t>
            </a:r>
            <a:endParaRPr sz="2400" b="1" dirty="0">
              <a:solidFill>
                <a:srgbClr val="00B0F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27357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434439" y="346879"/>
            <a:ext cx="11333018" cy="6165272"/>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tx1"/>
              </a:solidFill>
            </a:endParaRPr>
          </a:p>
        </p:txBody>
      </p:sp>
      <p:cxnSp>
        <p:nvCxnSpPr>
          <p:cNvPr id="9" name="Straight Connector 8"/>
          <p:cNvCxnSpPr>
            <a:cxnSpLocks/>
          </p:cNvCxnSpPr>
          <p:nvPr/>
        </p:nvCxnSpPr>
        <p:spPr>
          <a:xfrm>
            <a:off x="1827246" y="1049124"/>
            <a:ext cx="9229960" cy="11861"/>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349829" y="1210909"/>
            <a:ext cx="10213073" cy="954107"/>
          </a:xfrm>
          <a:prstGeom prst="rect">
            <a:avLst/>
          </a:prstGeom>
        </p:spPr>
        <p:txBody>
          <a:bodyPr wrap="square">
            <a:spAutoFit/>
          </a:bodyPr>
          <a:lstStyle/>
          <a:p>
            <a:r>
              <a:rPr lang="en-US" sz="2800" i="1" dirty="0">
                <a:solidFill>
                  <a:srgbClr val="00B0F0"/>
                </a:solidFill>
                <a:latin typeface="Calibri" panose="020F0502020204030204" pitchFamily="34" charset="0"/>
                <a:cs typeface="Calibri" panose="020F0502020204030204" pitchFamily="34" charset="0"/>
              </a:rPr>
              <a:t>The rural economy in Bangladesh has been a powerful source of economic growth</a:t>
            </a:r>
            <a:endParaRPr lang="en-GB" sz="2800" i="1" dirty="0">
              <a:solidFill>
                <a:srgbClr val="00B0F0"/>
              </a:solidFill>
              <a:latin typeface="Calibri" panose="020F0502020204030204" pitchFamily="34" charset="0"/>
              <a:cs typeface="Calibri" panose="020F0502020204030204" pitchFamily="34" charset="0"/>
            </a:endParaRPr>
          </a:p>
        </p:txBody>
      </p:sp>
      <p:sp>
        <p:nvSpPr>
          <p:cNvPr id="4" name="TextBox 3"/>
          <p:cNvSpPr txBox="1"/>
          <p:nvPr/>
        </p:nvSpPr>
        <p:spPr>
          <a:xfrm>
            <a:off x="629097" y="3807387"/>
            <a:ext cx="1440000" cy="1692771"/>
          </a:xfrm>
          <a:prstGeom prst="rect">
            <a:avLst/>
          </a:prstGeom>
          <a:noFill/>
        </p:spPr>
        <p:txBody>
          <a:bodyPr wrap="square" rtlCol="0">
            <a:spAutoFit/>
          </a:bodyPr>
          <a:lstStyle/>
          <a:p>
            <a:r>
              <a:rPr lang="en-SG" sz="3200" b="1" dirty="0">
                <a:solidFill>
                  <a:schemeClr val="bg2">
                    <a:lumMod val="25000"/>
                  </a:schemeClr>
                </a:solidFill>
                <a:latin typeface="Calibri" panose="020F0502020204030204" pitchFamily="34" charset="0"/>
                <a:cs typeface="Calibri" panose="020F0502020204030204" pitchFamily="34" charset="0"/>
              </a:rPr>
              <a:t>4.65%</a:t>
            </a:r>
          </a:p>
          <a:p>
            <a:r>
              <a:rPr lang="en-SG" sz="1800" b="1" dirty="0">
                <a:solidFill>
                  <a:schemeClr val="bg2">
                    <a:lumMod val="25000"/>
                  </a:schemeClr>
                </a:solidFill>
                <a:latin typeface="Calibri" panose="020F0502020204030204" pitchFamily="34" charset="0"/>
                <a:cs typeface="Calibri" panose="020F0502020204030204" pitchFamily="34" charset="0"/>
              </a:rPr>
              <a:t>Agriculture growth high between 2010-2018</a:t>
            </a:r>
          </a:p>
        </p:txBody>
      </p:sp>
      <p:sp>
        <p:nvSpPr>
          <p:cNvPr id="14" name="Shape 3613"/>
          <p:cNvSpPr/>
          <p:nvPr/>
        </p:nvSpPr>
        <p:spPr>
          <a:xfrm>
            <a:off x="778606" y="1357842"/>
            <a:ext cx="410797" cy="410797"/>
          </a:xfrm>
          <a:custGeom>
            <a:avLst/>
            <a:gdLst/>
            <a:ahLst/>
            <a:cxnLst>
              <a:cxn ang="0">
                <a:pos x="wd2" y="hd2"/>
              </a:cxn>
              <a:cxn ang="5400000">
                <a:pos x="wd2" y="hd2"/>
              </a:cxn>
              <a:cxn ang="10800000">
                <a:pos x="wd2" y="hd2"/>
              </a:cxn>
              <a:cxn ang="16200000">
                <a:pos x="wd2" y="hd2"/>
              </a:cxn>
            </a:cxnLst>
            <a:rect l="0" t="0" r="r" b="b"/>
            <a:pathLst>
              <a:path w="21600" h="21600"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gradFill>
            <a:gsLst>
              <a:gs pos="0">
                <a:srgbClr val="FF0066"/>
              </a:gs>
              <a:gs pos="100000">
                <a:srgbClr val="7030A0"/>
              </a:gs>
            </a:gsLst>
            <a:lin ang="2700000" scaled="0"/>
          </a:gradFill>
          <a:ln w="12700">
            <a:miter lim="400000"/>
          </a:ln>
        </p:spPr>
        <p:txBody>
          <a:bodyPr lIns="38100" tIns="38100" rIns="38100" bIns="38100" anchor="ctr"/>
          <a:lstStyle/>
          <a:p>
            <a:endParaRPr>
              <a:solidFill>
                <a:prstClr val="black"/>
              </a:solidFill>
            </a:endParaRPr>
          </a:p>
        </p:txBody>
      </p:sp>
      <p:sp>
        <p:nvSpPr>
          <p:cNvPr id="15" name="AutoShape 2"/>
          <p:cNvSpPr>
            <a:spLocks/>
          </p:cNvSpPr>
          <p:nvPr/>
        </p:nvSpPr>
        <p:spPr bwMode="auto">
          <a:xfrm>
            <a:off x="629097" y="2276856"/>
            <a:ext cx="1440000" cy="144000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38100">
            <a:gradFill>
              <a:gsLst>
                <a:gs pos="7000">
                  <a:srgbClr val="FF0066"/>
                </a:gs>
                <a:gs pos="100000">
                  <a:srgbClr val="7030A0"/>
                </a:gs>
              </a:gsLst>
              <a:lin ang="5400000" scaled="1"/>
            </a:gradFill>
          </a:ln>
        </p:spPr>
        <p:txBody>
          <a:bodyPr lIns="0" tIns="0" rIns="0" bIns="0" anchor="ctr"/>
          <a:lstStyle/>
          <a:p>
            <a:pPr algn="ctr"/>
            <a:endParaRPr lang="en-US" sz="1600" dirty="0">
              <a:solidFill>
                <a:schemeClr val="tx1">
                  <a:lumMod val="65000"/>
                  <a:lumOff val="35000"/>
                </a:schemeClr>
              </a:solidFill>
              <a:latin typeface="Titillium" charset="0"/>
              <a:ea typeface="Titillium" charset="0"/>
              <a:cs typeface="Titillium" charset="0"/>
            </a:endParaRPr>
          </a:p>
        </p:txBody>
      </p:sp>
      <p:sp>
        <p:nvSpPr>
          <p:cNvPr id="16" name="AutoShape 2"/>
          <p:cNvSpPr>
            <a:spLocks/>
          </p:cNvSpPr>
          <p:nvPr/>
        </p:nvSpPr>
        <p:spPr bwMode="auto">
          <a:xfrm>
            <a:off x="2192581" y="2272494"/>
            <a:ext cx="1440000" cy="144000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38100">
            <a:gradFill>
              <a:gsLst>
                <a:gs pos="7000">
                  <a:srgbClr val="FF0066"/>
                </a:gs>
                <a:gs pos="100000">
                  <a:srgbClr val="7030A0"/>
                </a:gs>
              </a:gsLst>
              <a:lin ang="5400000" scaled="1"/>
            </a:gradFill>
          </a:ln>
        </p:spPr>
        <p:txBody>
          <a:bodyPr lIns="0" tIns="0" rIns="0" bIns="0" anchor="ctr"/>
          <a:lstStyle/>
          <a:p>
            <a:pPr algn="ctr"/>
            <a:r>
              <a:rPr lang="en-US" sz="1600" dirty="0">
                <a:solidFill>
                  <a:schemeClr val="tx1">
                    <a:lumMod val="65000"/>
                    <a:lumOff val="35000"/>
                  </a:schemeClr>
                </a:solidFill>
                <a:latin typeface="Titillium" charset="0"/>
                <a:ea typeface="Titillium" charset="0"/>
                <a:cs typeface="Titillium" charset="0"/>
              </a:rPr>
              <a:t>.</a:t>
            </a:r>
          </a:p>
        </p:txBody>
      </p:sp>
      <p:sp>
        <p:nvSpPr>
          <p:cNvPr id="17" name="AutoShape 2"/>
          <p:cNvSpPr>
            <a:spLocks/>
          </p:cNvSpPr>
          <p:nvPr/>
        </p:nvSpPr>
        <p:spPr bwMode="auto">
          <a:xfrm>
            <a:off x="3761783" y="2293600"/>
            <a:ext cx="1440000" cy="144000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38100">
            <a:gradFill>
              <a:gsLst>
                <a:gs pos="7000">
                  <a:srgbClr val="FF0066"/>
                </a:gs>
                <a:gs pos="100000">
                  <a:srgbClr val="7030A0"/>
                </a:gs>
              </a:gsLst>
              <a:lin ang="5400000" scaled="1"/>
            </a:gradFill>
          </a:ln>
        </p:spPr>
        <p:txBody>
          <a:bodyPr lIns="0" tIns="0" rIns="0" bIns="0" anchor="ctr"/>
          <a:lstStyle/>
          <a:p>
            <a:pPr algn="ctr"/>
            <a:r>
              <a:rPr lang="en-US" sz="1600" dirty="0">
                <a:solidFill>
                  <a:schemeClr val="tx1">
                    <a:lumMod val="65000"/>
                    <a:lumOff val="35000"/>
                  </a:schemeClr>
                </a:solidFill>
                <a:latin typeface="Titillium" charset="0"/>
                <a:ea typeface="Titillium" charset="0"/>
                <a:cs typeface="Titillium" charset="0"/>
              </a:rPr>
              <a:t>.</a:t>
            </a:r>
          </a:p>
        </p:txBody>
      </p:sp>
      <p:sp>
        <p:nvSpPr>
          <p:cNvPr id="20" name="TextBox 19">
            <a:extLst>
              <a:ext uri="{FF2B5EF4-FFF2-40B4-BE49-F238E27FC236}">
                <a16:creationId xmlns:a16="http://schemas.microsoft.com/office/drawing/2014/main" id="{67632B8B-BDE6-9329-69F8-0E801CD7C720}"/>
              </a:ext>
            </a:extLst>
          </p:cNvPr>
          <p:cNvSpPr txBox="1"/>
          <p:nvPr/>
        </p:nvSpPr>
        <p:spPr>
          <a:xfrm>
            <a:off x="2217865" y="3839106"/>
            <a:ext cx="1440000" cy="1969770"/>
          </a:xfrm>
          <a:prstGeom prst="rect">
            <a:avLst/>
          </a:prstGeom>
          <a:noFill/>
        </p:spPr>
        <p:txBody>
          <a:bodyPr wrap="square" rtlCol="0">
            <a:spAutoFit/>
          </a:bodyPr>
          <a:lstStyle/>
          <a:p>
            <a:r>
              <a:rPr lang="en-SG" sz="3200" b="1" dirty="0">
                <a:solidFill>
                  <a:schemeClr val="bg2">
                    <a:lumMod val="25000"/>
                  </a:schemeClr>
                </a:solidFill>
                <a:latin typeface="Calibri" panose="020F0502020204030204" pitchFamily="34" charset="0"/>
                <a:cs typeface="Calibri" panose="020F0502020204030204" pitchFamily="34" charset="0"/>
              </a:rPr>
              <a:t>87%</a:t>
            </a:r>
          </a:p>
          <a:p>
            <a:r>
              <a:rPr lang="en-SG" sz="1800" b="1" dirty="0">
                <a:solidFill>
                  <a:schemeClr val="bg2">
                    <a:lumMod val="25000"/>
                  </a:schemeClr>
                </a:solidFill>
                <a:latin typeface="Calibri" panose="020F0502020204030204" pitchFamily="34" charset="0"/>
                <a:cs typeface="Calibri" panose="020F0502020204030204" pitchFamily="34" charset="0"/>
              </a:rPr>
              <a:t>Rural household receive income from agriculture</a:t>
            </a:r>
          </a:p>
        </p:txBody>
      </p:sp>
      <p:sp>
        <p:nvSpPr>
          <p:cNvPr id="21" name="TextBox 20">
            <a:extLst>
              <a:ext uri="{FF2B5EF4-FFF2-40B4-BE49-F238E27FC236}">
                <a16:creationId xmlns:a16="http://schemas.microsoft.com/office/drawing/2014/main" id="{3768839B-FACF-E73C-B8E8-E3B0B71D8F7E}"/>
              </a:ext>
            </a:extLst>
          </p:cNvPr>
          <p:cNvSpPr txBox="1"/>
          <p:nvPr/>
        </p:nvSpPr>
        <p:spPr>
          <a:xfrm>
            <a:off x="3849651" y="3827245"/>
            <a:ext cx="1440000" cy="1969770"/>
          </a:xfrm>
          <a:prstGeom prst="rect">
            <a:avLst/>
          </a:prstGeom>
          <a:noFill/>
        </p:spPr>
        <p:txBody>
          <a:bodyPr wrap="square" rtlCol="0">
            <a:spAutoFit/>
          </a:bodyPr>
          <a:lstStyle/>
          <a:p>
            <a:r>
              <a:rPr lang="en-SG" sz="3200" b="1" dirty="0">
                <a:solidFill>
                  <a:schemeClr val="bg2">
                    <a:lumMod val="25000"/>
                  </a:schemeClr>
                </a:solidFill>
                <a:latin typeface="Calibri" panose="020F0502020204030204" pitchFamily="34" charset="0"/>
                <a:cs typeface="Calibri" panose="020F0502020204030204" pitchFamily="34" charset="0"/>
              </a:rPr>
              <a:t>65%</a:t>
            </a:r>
          </a:p>
          <a:p>
            <a:r>
              <a:rPr lang="en-SG" sz="1800" b="1" dirty="0">
                <a:solidFill>
                  <a:schemeClr val="bg2">
                    <a:lumMod val="25000"/>
                  </a:schemeClr>
                </a:solidFill>
                <a:latin typeface="Calibri" panose="020F0502020204030204" pitchFamily="34" charset="0"/>
                <a:cs typeface="Calibri" panose="020F0502020204030204" pitchFamily="34" charset="0"/>
              </a:rPr>
              <a:t>Household rely on both farm and non farm incomes</a:t>
            </a:r>
          </a:p>
        </p:txBody>
      </p:sp>
      <p:sp>
        <p:nvSpPr>
          <p:cNvPr id="29" name="AutoShape 2">
            <a:extLst>
              <a:ext uri="{FF2B5EF4-FFF2-40B4-BE49-F238E27FC236}">
                <a16:creationId xmlns:a16="http://schemas.microsoft.com/office/drawing/2014/main" id="{433D22FD-C4F7-3A05-D537-AFB6C14CB6E7}"/>
              </a:ext>
            </a:extLst>
          </p:cNvPr>
          <p:cNvSpPr>
            <a:spLocks/>
          </p:cNvSpPr>
          <p:nvPr/>
        </p:nvSpPr>
        <p:spPr bwMode="auto">
          <a:xfrm>
            <a:off x="5331376" y="2272494"/>
            <a:ext cx="1440000" cy="1440000"/>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noFill/>
          <a:ln w="38100">
            <a:gradFill>
              <a:gsLst>
                <a:gs pos="7000">
                  <a:srgbClr val="FF0066"/>
                </a:gs>
                <a:gs pos="100000">
                  <a:srgbClr val="7030A0"/>
                </a:gs>
              </a:gsLst>
              <a:lin ang="5400000" scaled="1"/>
            </a:gradFill>
          </a:ln>
        </p:spPr>
        <p:txBody>
          <a:bodyPr lIns="0" tIns="0" rIns="0" bIns="0" anchor="ctr"/>
          <a:lstStyle/>
          <a:p>
            <a:pPr algn="ctr"/>
            <a:r>
              <a:rPr lang="en-US" sz="1600" dirty="0">
                <a:solidFill>
                  <a:schemeClr val="tx1">
                    <a:lumMod val="65000"/>
                    <a:lumOff val="35000"/>
                  </a:schemeClr>
                </a:solidFill>
                <a:latin typeface="Titillium" charset="0"/>
                <a:ea typeface="Titillium" charset="0"/>
                <a:cs typeface="Titillium" charset="0"/>
              </a:rPr>
              <a:t>.</a:t>
            </a:r>
          </a:p>
        </p:txBody>
      </p:sp>
      <p:sp>
        <p:nvSpPr>
          <p:cNvPr id="31" name="TextBox 30">
            <a:extLst>
              <a:ext uri="{FF2B5EF4-FFF2-40B4-BE49-F238E27FC236}">
                <a16:creationId xmlns:a16="http://schemas.microsoft.com/office/drawing/2014/main" id="{FCB9E415-DB49-1964-A431-8CF13D04154A}"/>
              </a:ext>
            </a:extLst>
          </p:cNvPr>
          <p:cNvSpPr txBox="1"/>
          <p:nvPr/>
        </p:nvSpPr>
        <p:spPr>
          <a:xfrm>
            <a:off x="5498399" y="3848521"/>
            <a:ext cx="1440000" cy="1692771"/>
          </a:xfrm>
          <a:prstGeom prst="rect">
            <a:avLst/>
          </a:prstGeom>
          <a:noFill/>
        </p:spPr>
        <p:txBody>
          <a:bodyPr wrap="square" rtlCol="0">
            <a:spAutoFit/>
          </a:bodyPr>
          <a:lstStyle/>
          <a:p>
            <a:r>
              <a:rPr lang="en-SG" sz="3200" b="1" dirty="0">
                <a:solidFill>
                  <a:schemeClr val="bg2">
                    <a:lumMod val="25000"/>
                  </a:schemeClr>
                </a:solidFill>
                <a:latin typeface="Calibri" panose="020F0502020204030204" pitchFamily="34" charset="0"/>
                <a:cs typeface="Calibri" panose="020F0502020204030204" pitchFamily="34" charset="0"/>
              </a:rPr>
              <a:t>2%</a:t>
            </a:r>
          </a:p>
          <a:p>
            <a:r>
              <a:rPr lang="en-SG" sz="1800" b="1" dirty="0">
                <a:solidFill>
                  <a:schemeClr val="bg2">
                    <a:lumMod val="25000"/>
                  </a:schemeClr>
                </a:solidFill>
                <a:latin typeface="Calibri" panose="020F0502020204030204" pitchFamily="34" charset="0"/>
                <a:cs typeface="Calibri" panose="020F0502020204030204" pitchFamily="34" charset="0"/>
              </a:rPr>
              <a:t>Rural non farm relative to urban employment</a:t>
            </a:r>
          </a:p>
        </p:txBody>
      </p:sp>
      <p:sp>
        <p:nvSpPr>
          <p:cNvPr id="6" name="Isosceles Triangle 5">
            <a:extLst>
              <a:ext uri="{FF2B5EF4-FFF2-40B4-BE49-F238E27FC236}">
                <a16:creationId xmlns:a16="http://schemas.microsoft.com/office/drawing/2014/main" id="{CFAF1BB1-1734-9044-ED76-E0E1637BA38B}"/>
              </a:ext>
            </a:extLst>
          </p:cNvPr>
          <p:cNvSpPr/>
          <p:nvPr/>
        </p:nvSpPr>
        <p:spPr>
          <a:xfrm>
            <a:off x="8818897" y="4111038"/>
            <a:ext cx="931428" cy="520814"/>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11" name="Straight Connector 10">
            <a:extLst>
              <a:ext uri="{FF2B5EF4-FFF2-40B4-BE49-F238E27FC236}">
                <a16:creationId xmlns:a16="http://schemas.microsoft.com/office/drawing/2014/main" id="{3FCEFFCE-38D6-69BB-0260-E9E9A217D865}"/>
              </a:ext>
            </a:extLst>
          </p:cNvPr>
          <p:cNvCxnSpPr>
            <a:cxnSpLocks/>
          </p:cNvCxnSpPr>
          <p:nvPr/>
        </p:nvCxnSpPr>
        <p:spPr>
          <a:xfrm flipV="1">
            <a:off x="6966535" y="3858491"/>
            <a:ext cx="4768037" cy="512954"/>
          </a:xfrm>
          <a:prstGeom prst="line">
            <a:avLst/>
          </a:prstGeom>
          <a:ln w="41275">
            <a:headEnd w="med" len="lg"/>
          </a:ln>
        </p:spPr>
        <p:style>
          <a:lnRef idx="3">
            <a:schemeClr val="dk1"/>
          </a:lnRef>
          <a:fillRef idx="0">
            <a:schemeClr val="dk1"/>
          </a:fillRef>
          <a:effectRef idx="2">
            <a:schemeClr val="dk1"/>
          </a:effectRef>
          <a:fontRef idx="minor">
            <a:schemeClr val="tx1"/>
          </a:fontRef>
        </p:style>
      </p:cxnSp>
      <p:sp>
        <p:nvSpPr>
          <p:cNvPr id="19" name="Isosceles Triangle 18">
            <a:extLst>
              <a:ext uri="{FF2B5EF4-FFF2-40B4-BE49-F238E27FC236}">
                <a16:creationId xmlns:a16="http://schemas.microsoft.com/office/drawing/2014/main" id="{84DF5F2B-E791-BB42-87D2-A33DA6E3BBC2}"/>
              </a:ext>
            </a:extLst>
          </p:cNvPr>
          <p:cNvSpPr/>
          <p:nvPr/>
        </p:nvSpPr>
        <p:spPr>
          <a:xfrm rot="21274646">
            <a:off x="6979899" y="2880018"/>
            <a:ext cx="2339142" cy="1266655"/>
          </a:xfrm>
          <a:prstGeom prst="triangle">
            <a:avLst>
              <a:gd name="adj" fmla="val 4854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400" b="1" dirty="0">
              <a:solidFill>
                <a:schemeClr val="tx1"/>
              </a:solidFill>
            </a:endParaRPr>
          </a:p>
        </p:txBody>
      </p:sp>
      <p:sp>
        <p:nvSpPr>
          <p:cNvPr id="32" name="Isosceles Triangle 31">
            <a:extLst>
              <a:ext uri="{FF2B5EF4-FFF2-40B4-BE49-F238E27FC236}">
                <a16:creationId xmlns:a16="http://schemas.microsoft.com/office/drawing/2014/main" id="{6742B2E7-930D-3291-6CA0-13E8ABA07B9F}"/>
              </a:ext>
            </a:extLst>
          </p:cNvPr>
          <p:cNvSpPr/>
          <p:nvPr/>
        </p:nvSpPr>
        <p:spPr>
          <a:xfrm rot="21274646">
            <a:off x="9402827" y="2544617"/>
            <a:ext cx="2270993" cy="1393288"/>
          </a:xfrm>
          <a:prstGeom prst="triangle">
            <a:avLst>
              <a:gd name="adj" fmla="val 48542"/>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tx1"/>
              </a:solidFill>
            </a:endParaRPr>
          </a:p>
        </p:txBody>
      </p:sp>
      <p:sp>
        <p:nvSpPr>
          <p:cNvPr id="36" name="TextBox 35">
            <a:extLst>
              <a:ext uri="{FF2B5EF4-FFF2-40B4-BE49-F238E27FC236}">
                <a16:creationId xmlns:a16="http://schemas.microsoft.com/office/drawing/2014/main" id="{978CA32A-630B-F6C0-62D2-0BEEFDA8A35E}"/>
              </a:ext>
            </a:extLst>
          </p:cNvPr>
          <p:cNvSpPr txBox="1"/>
          <p:nvPr/>
        </p:nvSpPr>
        <p:spPr>
          <a:xfrm rot="21155106">
            <a:off x="7389557" y="3432045"/>
            <a:ext cx="1837198" cy="1015663"/>
          </a:xfrm>
          <a:prstGeom prst="rect">
            <a:avLst/>
          </a:prstGeom>
          <a:noFill/>
        </p:spPr>
        <p:txBody>
          <a:bodyPr wrap="square" rtlCol="0">
            <a:spAutoFit/>
          </a:bodyPr>
          <a:lstStyle/>
          <a:p>
            <a:r>
              <a:rPr lang="en-US" sz="2000" b="1" dirty="0">
                <a:solidFill>
                  <a:schemeClr val="tx1"/>
                </a:solidFill>
              </a:rPr>
              <a:t>10% increase </a:t>
            </a:r>
          </a:p>
          <a:p>
            <a:r>
              <a:rPr lang="en-US" sz="2000" b="1" dirty="0">
                <a:solidFill>
                  <a:schemeClr val="tx1"/>
                </a:solidFill>
              </a:rPr>
              <a:t>in farm income</a:t>
            </a:r>
            <a:endParaRPr lang="en-ID" sz="2000" b="1" dirty="0">
              <a:solidFill>
                <a:schemeClr val="tx1"/>
              </a:solidFill>
            </a:endParaRPr>
          </a:p>
          <a:p>
            <a:endParaRPr lang="en-ID" sz="2000" dirty="0"/>
          </a:p>
        </p:txBody>
      </p:sp>
      <p:sp>
        <p:nvSpPr>
          <p:cNvPr id="37" name="TextBox 36">
            <a:extLst>
              <a:ext uri="{FF2B5EF4-FFF2-40B4-BE49-F238E27FC236}">
                <a16:creationId xmlns:a16="http://schemas.microsoft.com/office/drawing/2014/main" id="{B2782932-F4CB-363B-F451-0A959D9CCB6E}"/>
              </a:ext>
            </a:extLst>
          </p:cNvPr>
          <p:cNvSpPr txBox="1"/>
          <p:nvPr/>
        </p:nvSpPr>
        <p:spPr>
          <a:xfrm rot="21155106">
            <a:off x="9879270" y="2935984"/>
            <a:ext cx="1837198" cy="1323439"/>
          </a:xfrm>
          <a:prstGeom prst="rect">
            <a:avLst/>
          </a:prstGeom>
          <a:noFill/>
        </p:spPr>
        <p:txBody>
          <a:bodyPr wrap="square" rtlCol="0">
            <a:spAutoFit/>
          </a:bodyPr>
          <a:lstStyle/>
          <a:p>
            <a:r>
              <a:rPr lang="en-US" sz="2000" b="1" dirty="0">
                <a:solidFill>
                  <a:schemeClr val="tx1">
                    <a:lumMod val="75000"/>
                  </a:schemeClr>
                </a:solidFill>
              </a:rPr>
              <a:t>6</a:t>
            </a:r>
            <a:r>
              <a:rPr lang="en-US" sz="2000" b="1" dirty="0">
                <a:solidFill>
                  <a:schemeClr val="tx1"/>
                </a:solidFill>
              </a:rPr>
              <a:t>% increase </a:t>
            </a:r>
          </a:p>
          <a:p>
            <a:r>
              <a:rPr lang="en-US" sz="2000" b="1" dirty="0">
                <a:solidFill>
                  <a:schemeClr val="tx1"/>
                </a:solidFill>
              </a:rPr>
              <a:t>in non farm income</a:t>
            </a:r>
            <a:endParaRPr lang="en-ID" sz="2000" b="1" dirty="0">
              <a:solidFill>
                <a:schemeClr val="tx1"/>
              </a:solidFill>
            </a:endParaRPr>
          </a:p>
          <a:p>
            <a:endParaRPr lang="en-ID" sz="2000" dirty="0"/>
          </a:p>
        </p:txBody>
      </p:sp>
      <p:cxnSp>
        <p:nvCxnSpPr>
          <p:cNvPr id="39" name="Straight Arrow Connector 38">
            <a:extLst>
              <a:ext uri="{FF2B5EF4-FFF2-40B4-BE49-F238E27FC236}">
                <a16:creationId xmlns:a16="http://schemas.microsoft.com/office/drawing/2014/main" id="{00C5F700-2F63-8200-A6C4-5ED74BBB27E0}"/>
              </a:ext>
            </a:extLst>
          </p:cNvPr>
          <p:cNvCxnSpPr/>
          <p:nvPr/>
        </p:nvCxnSpPr>
        <p:spPr>
          <a:xfrm flipV="1">
            <a:off x="8637563" y="2992246"/>
            <a:ext cx="1322363" cy="192743"/>
          </a:xfrm>
          <a:prstGeom prst="straightConnector1">
            <a:avLst/>
          </a:prstGeom>
          <a:ln w="38100">
            <a:solidFill>
              <a:srgbClr val="FF0000"/>
            </a:solidFill>
            <a:tailEnd type="triangle"/>
          </a:ln>
        </p:spPr>
        <p:style>
          <a:lnRef idx="2">
            <a:schemeClr val="accent5"/>
          </a:lnRef>
          <a:fillRef idx="0">
            <a:schemeClr val="accent5"/>
          </a:fillRef>
          <a:effectRef idx="1">
            <a:schemeClr val="accent5"/>
          </a:effectRef>
          <a:fontRef idx="minor">
            <a:schemeClr val="tx1"/>
          </a:fontRef>
        </p:style>
      </p:cxnSp>
      <p:sp>
        <p:nvSpPr>
          <p:cNvPr id="42" name="TextBox 41">
            <a:extLst>
              <a:ext uri="{FF2B5EF4-FFF2-40B4-BE49-F238E27FC236}">
                <a16:creationId xmlns:a16="http://schemas.microsoft.com/office/drawing/2014/main" id="{9062E0F4-4451-33D0-A305-72759AF39D2A}"/>
              </a:ext>
            </a:extLst>
          </p:cNvPr>
          <p:cNvSpPr txBox="1"/>
          <p:nvPr/>
        </p:nvSpPr>
        <p:spPr>
          <a:xfrm rot="21064791">
            <a:off x="8637563" y="2598198"/>
            <a:ext cx="1361856" cy="369332"/>
          </a:xfrm>
          <a:prstGeom prst="rect">
            <a:avLst/>
          </a:prstGeom>
          <a:solidFill>
            <a:schemeClr val="bg2">
              <a:lumMod val="25000"/>
            </a:schemeClr>
          </a:solidFill>
        </p:spPr>
        <p:txBody>
          <a:bodyPr wrap="square" rtlCol="0">
            <a:spAutoFit/>
          </a:bodyPr>
          <a:lstStyle/>
          <a:p>
            <a:r>
              <a:rPr lang="en-US" b="1" dirty="0">
                <a:solidFill>
                  <a:schemeClr val="bg1"/>
                </a:solidFill>
              </a:rPr>
              <a:t>Generates</a:t>
            </a:r>
            <a:endParaRPr lang="en-ID" b="1" dirty="0">
              <a:solidFill>
                <a:schemeClr val="bg1"/>
              </a:solidFill>
            </a:endParaRPr>
          </a:p>
        </p:txBody>
      </p:sp>
      <p:sp>
        <p:nvSpPr>
          <p:cNvPr id="43" name="TextBox 42">
            <a:extLst>
              <a:ext uri="{FF2B5EF4-FFF2-40B4-BE49-F238E27FC236}">
                <a16:creationId xmlns:a16="http://schemas.microsoft.com/office/drawing/2014/main" id="{7AB196D7-AA82-45BA-9469-5C94148F8B66}"/>
              </a:ext>
            </a:extLst>
          </p:cNvPr>
          <p:cNvSpPr txBox="1"/>
          <p:nvPr/>
        </p:nvSpPr>
        <p:spPr>
          <a:xfrm>
            <a:off x="7438952" y="4649404"/>
            <a:ext cx="4123950" cy="830997"/>
          </a:xfrm>
          <a:prstGeom prst="rect">
            <a:avLst/>
          </a:prstGeom>
          <a:noFill/>
        </p:spPr>
        <p:txBody>
          <a:bodyPr wrap="square" rtlCol="0">
            <a:spAutoFit/>
          </a:bodyPr>
          <a:lstStyle/>
          <a:p>
            <a:pPr algn="ctr"/>
            <a:r>
              <a:rPr lang="en-US" sz="2400" b="1" dirty="0">
                <a:solidFill>
                  <a:srgbClr val="00B0F0"/>
                </a:solidFill>
                <a:latin typeface="Calibri" panose="020F0502020204030204" pitchFamily="34" charset="0"/>
                <a:cs typeface="Calibri" panose="020F0502020204030204" pitchFamily="34" charset="0"/>
              </a:rPr>
              <a:t>Agriculture growth stimulates non farm income</a:t>
            </a:r>
            <a:endParaRPr lang="en-ID" sz="2400" b="1" dirty="0">
              <a:solidFill>
                <a:srgbClr val="00B0F0"/>
              </a:solidFill>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39A27A06-E070-F1DF-514E-E9F2B3E37AD8}"/>
              </a:ext>
            </a:extLst>
          </p:cNvPr>
          <p:cNvSpPr txBox="1"/>
          <p:nvPr/>
        </p:nvSpPr>
        <p:spPr>
          <a:xfrm>
            <a:off x="2488401" y="450942"/>
            <a:ext cx="7939994" cy="584775"/>
          </a:xfrm>
          <a:prstGeom prst="rect">
            <a:avLst/>
          </a:prstGeom>
          <a:noFill/>
        </p:spPr>
        <p:txBody>
          <a:bodyPr wrap="none" rtlCol="0">
            <a:spAutoFit/>
          </a:bodyPr>
          <a:lstStyle/>
          <a:p>
            <a:r>
              <a:rPr lang="en-US" sz="3200" b="1" dirty="0">
                <a:solidFill>
                  <a:srgbClr val="002060"/>
                </a:solidFill>
                <a:latin typeface="Calibri" panose="020F0502020204030204" pitchFamily="34" charset="0"/>
                <a:cs typeface="Calibri" panose="020F0502020204030204" pitchFamily="34" charset="0"/>
              </a:rPr>
              <a:t>SOCIAL STRUCTURE OF BANGLADESH (CONT.)</a:t>
            </a:r>
          </a:p>
        </p:txBody>
      </p:sp>
      <p:pic>
        <p:nvPicPr>
          <p:cNvPr id="8" name="Graphic 7" descr="Upward trend">
            <a:extLst>
              <a:ext uri="{FF2B5EF4-FFF2-40B4-BE49-F238E27FC236}">
                <a16:creationId xmlns:a16="http://schemas.microsoft.com/office/drawing/2014/main" id="{64BB0BF4-CD53-1FE9-36E6-67695BCEE9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2846" y="2492616"/>
            <a:ext cx="914400" cy="914400"/>
          </a:xfrm>
          <a:prstGeom prst="rect">
            <a:avLst/>
          </a:prstGeom>
        </p:spPr>
      </p:pic>
      <p:pic>
        <p:nvPicPr>
          <p:cNvPr id="33" name="Picture 32">
            <a:extLst>
              <a:ext uri="{FF2B5EF4-FFF2-40B4-BE49-F238E27FC236}">
                <a16:creationId xmlns:a16="http://schemas.microsoft.com/office/drawing/2014/main" id="{DAB21932-864E-FCA9-7258-AB2288A1F76A}"/>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883972" y="2312022"/>
            <a:ext cx="1265534" cy="1265534"/>
          </a:xfrm>
          <a:prstGeom prst="rect">
            <a:avLst/>
          </a:prstGeom>
        </p:spPr>
      </p:pic>
      <p:pic>
        <p:nvPicPr>
          <p:cNvPr id="38" name="Picture 37">
            <a:extLst>
              <a:ext uri="{FF2B5EF4-FFF2-40B4-BE49-F238E27FC236}">
                <a16:creationId xmlns:a16="http://schemas.microsoft.com/office/drawing/2014/main" id="{C73C01C5-E5D7-00EC-99F2-4AD7CB58F8BB}"/>
              </a:ext>
            </a:extLst>
          </p:cNvPr>
          <p:cNvPicPr>
            <a:picLocks noChangeAspect="1"/>
          </p:cNvPicPr>
          <p:nvPr/>
        </p:nvPicPr>
        <p:blipFill>
          <a:blip r:embed="rId6">
            <a:biLevel thresh="50000"/>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501882" y="2483826"/>
            <a:ext cx="921926" cy="921926"/>
          </a:xfrm>
          <a:prstGeom prst="rect">
            <a:avLst/>
          </a:prstGeom>
        </p:spPr>
      </p:pic>
      <p:pic>
        <p:nvPicPr>
          <p:cNvPr id="45" name="Picture 44">
            <a:extLst>
              <a:ext uri="{FF2B5EF4-FFF2-40B4-BE49-F238E27FC236}">
                <a16:creationId xmlns:a16="http://schemas.microsoft.com/office/drawing/2014/main" id="{CE1C263D-70F3-45C3-94E9-F1AAA0198F5E}"/>
              </a:ext>
            </a:extLst>
          </p:cNvPr>
          <p:cNvPicPr>
            <a:picLocks noChangeAspect="1"/>
          </p:cNvPicPr>
          <p:nvPr/>
        </p:nvPicPr>
        <p:blipFill>
          <a:blip r:embed="rId8">
            <a:biLevel thresh="75000"/>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5227006" y="2358472"/>
            <a:ext cx="1651468" cy="1154873"/>
          </a:xfrm>
          <a:prstGeom prst="rect">
            <a:avLst/>
          </a:prstGeom>
        </p:spPr>
      </p:pic>
    </p:spTree>
    <p:extLst>
      <p:ext uri="{BB962C8B-B14F-4D97-AF65-F5344CB8AC3E}">
        <p14:creationId xmlns:p14="http://schemas.microsoft.com/office/powerpoint/2010/main" val="315058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1000"/>
                                        <p:tgtEl>
                                          <p:spTgt spid="33"/>
                                        </p:tgtEl>
                                      </p:cBhvr>
                                    </p:animEffect>
                                    <p:anim calcmode="lin" valueType="num">
                                      <p:cBhvr>
                                        <p:cTn id="47" dur="1000" fill="hold"/>
                                        <p:tgtEl>
                                          <p:spTgt spid="33"/>
                                        </p:tgtEl>
                                        <p:attrNameLst>
                                          <p:attrName>ppt_x</p:attrName>
                                        </p:attrNameLst>
                                      </p:cBhvr>
                                      <p:tavLst>
                                        <p:tav tm="0">
                                          <p:val>
                                            <p:strVal val="#ppt_x"/>
                                          </p:val>
                                        </p:tav>
                                        <p:tav tm="100000">
                                          <p:val>
                                            <p:strVal val="#ppt_x"/>
                                          </p:val>
                                        </p:tav>
                                      </p:tavLst>
                                    </p:anim>
                                    <p:anim calcmode="lin" valueType="num">
                                      <p:cBhvr>
                                        <p:cTn id="48" dur="1000" fill="hold"/>
                                        <p:tgtEl>
                                          <p:spTgt spid="3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1000"/>
                                        <p:tgtEl>
                                          <p:spTgt spid="29"/>
                                        </p:tgtEl>
                                      </p:cBhvr>
                                    </p:animEffect>
                                    <p:anim calcmode="lin" valueType="num">
                                      <p:cBhvr>
                                        <p:cTn id="59" dur="1000" fill="hold"/>
                                        <p:tgtEl>
                                          <p:spTgt spid="29"/>
                                        </p:tgtEl>
                                        <p:attrNameLst>
                                          <p:attrName>ppt_x</p:attrName>
                                        </p:attrNameLst>
                                      </p:cBhvr>
                                      <p:tavLst>
                                        <p:tav tm="0">
                                          <p:val>
                                            <p:strVal val="#ppt_x"/>
                                          </p:val>
                                        </p:tav>
                                        <p:tav tm="100000">
                                          <p:val>
                                            <p:strVal val="#ppt_x"/>
                                          </p:val>
                                        </p:tav>
                                      </p:tavLst>
                                    </p:anim>
                                    <p:anim calcmode="lin" valueType="num">
                                      <p:cBhvr>
                                        <p:cTn id="60" dur="1000" fill="hold"/>
                                        <p:tgtEl>
                                          <p:spTgt spid="29"/>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45"/>
                                        </p:tgtEl>
                                        <p:attrNameLst>
                                          <p:attrName>style.visibility</p:attrName>
                                        </p:attrNameLst>
                                      </p:cBhvr>
                                      <p:to>
                                        <p:strVal val="visible"/>
                                      </p:to>
                                    </p:set>
                                    <p:animEffect transition="in" filter="fade">
                                      <p:cBhvr>
                                        <p:cTn id="63" dur="1000"/>
                                        <p:tgtEl>
                                          <p:spTgt spid="45"/>
                                        </p:tgtEl>
                                      </p:cBhvr>
                                    </p:animEffect>
                                    <p:anim calcmode="lin" valueType="num">
                                      <p:cBhvr>
                                        <p:cTn id="64" dur="1000" fill="hold"/>
                                        <p:tgtEl>
                                          <p:spTgt spid="45"/>
                                        </p:tgtEl>
                                        <p:attrNameLst>
                                          <p:attrName>ppt_x</p:attrName>
                                        </p:attrNameLst>
                                      </p:cBhvr>
                                      <p:tavLst>
                                        <p:tav tm="0">
                                          <p:val>
                                            <p:strVal val="#ppt_x"/>
                                          </p:val>
                                        </p:tav>
                                        <p:tav tm="100000">
                                          <p:val>
                                            <p:strVal val="#ppt_x"/>
                                          </p:val>
                                        </p:tav>
                                      </p:tavLst>
                                    </p:anim>
                                    <p:anim calcmode="lin" valueType="num">
                                      <p:cBhvr>
                                        <p:cTn id="65" dur="1000" fill="hold"/>
                                        <p:tgtEl>
                                          <p:spTgt spid="45"/>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anim calcmode="lin" valueType="num">
                                      <p:cBhvr>
                                        <p:cTn id="69" dur="1000" fill="hold"/>
                                        <p:tgtEl>
                                          <p:spTgt spid="31"/>
                                        </p:tgtEl>
                                        <p:attrNameLst>
                                          <p:attrName>ppt_x</p:attrName>
                                        </p:attrNameLst>
                                      </p:cBhvr>
                                      <p:tavLst>
                                        <p:tav tm="0">
                                          <p:val>
                                            <p:strVal val="#ppt_x"/>
                                          </p:val>
                                        </p:tav>
                                        <p:tav tm="100000">
                                          <p:val>
                                            <p:strVal val="#ppt_x"/>
                                          </p:val>
                                        </p:tav>
                                      </p:tavLst>
                                    </p:anim>
                                    <p:anim calcmode="lin" valueType="num">
                                      <p:cBhvr>
                                        <p:cTn id="7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1000"/>
                                        <p:tgtEl>
                                          <p:spTgt spid="42"/>
                                        </p:tgtEl>
                                      </p:cBhvr>
                                    </p:animEffect>
                                    <p:anim calcmode="lin" valueType="num">
                                      <p:cBhvr>
                                        <p:cTn id="81" dur="1000" fill="hold"/>
                                        <p:tgtEl>
                                          <p:spTgt spid="42"/>
                                        </p:tgtEl>
                                        <p:attrNameLst>
                                          <p:attrName>ppt_x</p:attrName>
                                        </p:attrNameLst>
                                      </p:cBhvr>
                                      <p:tavLst>
                                        <p:tav tm="0">
                                          <p:val>
                                            <p:strVal val="#ppt_x"/>
                                          </p:val>
                                        </p:tav>
                                        <p:tav tm="100000">
                                          <p:val>
                                            <p:strVal val="#ppt_x"/>
                                          </p:val>
                                        </p:tav>
                                      </p:tavLst>
                                    </p:anim>
                                    <p:anim calcmode="lin" valueType="num">
                                      <p:cBhvr>
                                        <p:cTn id="82" dur="1000" fill="hold"/>
                                        <p:tgtEl>
                                          <p:spTgt spid="42"/>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1000"/>
                                        <p:tgtEl>
                                          <p:spTgt spid="39"/>
                                        </p:tgtEl>
                                      </p:cBhvr>
                                    </p:animEffect>
                                    <p:anim calcmode="lin" valueType="num">
                                      <p:cBhvr>
                                        <p:cTn id="86" dur="1000" fill="hold"/>
                                        <p:tgtEl>
                                          <p:spTgt spid="39"/>
                                        </p:tgtEl>
                                        <p:attrNameLst>
                                          <p:attrName>ppt_x</p:attrName>
                                        </p:attrNameLst>
                                      </p:cBhvr>
                                      <p:tavLst>
                                        <p:tav tm="0">
                                          <p:val>
                                            <p:strVal val="#ppt_x"/>
                                          </p:val>
                                        </p:tav>
                                        <p:tav tm="100000">
                                          <p:val>
                                            <p:strVal val="#ppt_x"/>
                                          </p:val>
                                        </p:tav>
                                      </p:tavLst>
                                    </p:anim>
                                    <p:anim calcmode="lin" valueType="num">
                                      <p:cBhvr>
                                        <p:cTn id="87" dur="1000" fill="hold"/>
                                        <p:tgtEl>
                                          <p:spTgt spid="39"/>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1000"/>
                                        <p:tgtEl>
                                          <p:spTgt spid="37"/>
                                        </p:tgtEl>
                                      </p:cBhvr>
                                    </p:animEffect>
                                    <p:anim calcmode="lin" valueType="num">
                                      <p:cBhvr>
                                        <p:cTn id="91" dur="1000" fill="hold"/>
                                        <p:tgtEl>
                                          <p:spTgt spid="37"/>
                                        </p:tgtEl>
                                        <p:attrNameLst>
                                          <p:attrName>ppt_x</p:attrName>
                                        </p:attrNameLst>
                                      </p:cBhvr>
                                      <p:tavLst>
                                        <p:tav tm="0">
                                          <p:val>
                                            <p:strVal val="#ppt_x"/>
                                          </p:val>
                                        </p:tav>
                                        <p:tav tm="100000">
                                          <p:val>
                                            <p:strVal val="#ppt_x"/>
                                          </p:val>
                                        </p:tav>
                                      </p:tavLst>
                                    </p:anim>
                                    <p:anim calcmode="lin" valueType="num">
                                      <p:cBhvr>
                                        <p:cTn id="92" dur="1000" fill="hold"/>
                                        <p:tgtEl>
                                          <p:spTgt spid="37"/>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fade">
                                      <p:cBhvr>
                                        <p:cTn id="95" dur="1000"/>
                                        <p:tgtEl>
                                          <p:spTgt spid="32"/>
                                        </p:tgtEl>
                                      </p:cBhvr>
                                    </p:animEffect>
                                    <p:anim calcmode="lin" valueType="num">
                                      <p:cBhvr>
                                        <p:cTn id="96" dur="1000" fill="hold"/>
                                        <p:tgtEl>
                                          <p:spTgt spid="32"/>
                                        </p:tgtEl>
                                        <p:attrNameLst>
                                          <p:attrName>ppt_x</p:attrName>
                                        </p:attrNameLst>
                                      </p:cBhvr>
                                      <p:tavLst>
                                        <p:tav tm="0">
                                          <p:val>
                                            <p:strVal val="#ppt_x"/>
                                          </p:val>
                                        </p:tav>
                                        <p:tav tm="100000">
                                          <p:val>
                                            <p:strVal val="#ppt_x"/>
                                          </p:val>
                                        </p:tav>
                                      </p:tavLst>
                                    </p:anim>
                                    <p:anim calcmode="lin" valueType="num">
                                      <p:cBhvr>
                                        <p:cTn id="97" dur="1000" fill="hold"/>
                                        <p:tgtEl>
                                          <p:spTgt spid="3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1000"/>
                                        <p:tgtEl>
                                          <p:spTgt spid="36"/>
                                        </p:tgtEl>
                                      </p:cBhvr>
                                    </p:animEffect>
                                    <p:anim calcmode="lin" valueType="num">
                                      <p:cBhvr>
                                        <p:cTn id="101" dur="1000" fill="hold"/>
                                        <p:tgtEl>
                                          <p:spTgt spid="36"/>
                                        </p:tgtEl>
                                        <p:attrNameLst>
                                          <p:attrName>ppt_x</p:attrName>
                                        </p:attrNameLst>
                                      </p:cBhvr>
                                      <p:tavLst>
                                        <p:tav tm="0">
                                          <p:val>
                                            <p:strVal val="#ppt_x"/>
                                          </p:val>
                                        </p:tav>
                                        <p:tav tm="100000">
                                          <p:val>
                                            <p:strVal val="#ppt_x"/>
                                          </p:val>
                                        </p:tav>
                                      </p:tavLst>
                                    </p:anim>
                                    <p:anim calcmode="lin" valueType="num">
                                      <p:cBhvr>
                                        <p:cTn id="102" dur="1000" fill="hold"/>
                                        <p:tgtEl>
                                          <p:spTgt spid="36"/>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6"/>
                                        </p:tgtEl>
                                        <p:attrNameLst>
                                          <p:attrName>style.visibility</p:attrName>
                                        </p:attrNameLst>
                                      </p:cBhvr>
                                      <p:to>
                                        <p:strVal val="visible"/>
                                      </p:to>
                                    </p:set>
                                    <p:animEffect transition="in" filter="fade">
                                      <p:cBhvr>
                                        <p:cTn id="105" dur="1000"/>
                                        <p:tgtEl>
                                          <p:spTgt spid="6"/>
                                        </p:tgtEl>
                                      </p:cBhvr>
                                    </p:animEffect>
                                    <p:anim calcmode="lin" valueType="num">
                                      <p:cBhvr>
                                        <p:cTn id="106" dur="1000" fill="hold"/>
                                        <p:tgtEl>
                                          <p:spTgt spid="6"/>
                                        </p:tgtEl>
                                        <p:attrNameLst>
                                          <p:attrName>ppt_x</p:attrName>
                                        </p:attrNameLst>
                                      </p:cBhvr>
                                      <p:tavLst>
                                        <p:tav tm="0">
                                          <p:val>
                                            <p:strVal val="#ppt_x"/>
                                          </p:val>
                                        </p:tav>
                                        <p:tav tm="100000">
                                          <p:val>
                                            <p:strVal val="#ppt_x"/>
                                          </p:val>
                                        </p:tav>
                                      </p:tavLst>
                                    </p:anim>
                                    <p:anim calcmode="lin" valueType="num">
                                      <p:cBhvr>
                                        <p:cTn id="107" dur="1000" fill="hold"/>
                                        <p:tgtEl>
                                          <p:spTgt spid="6"/>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fade">
                                      <p:cBhvr>
                                        <p:cTn id="110" dur="1000"/>
                                        <p:tgtEl>
                                          <p:spTgt spid="11"/>
                                        </p:tgtEl>
                                      </p:cBhvr>
                                    </p:animEffect>
                                    <p:anim calcmode="lin" valueType="num">
                                      <p:cBhvr>
                                        <p:cTn id="111" dur="1000" fill="hold"/>
                                        <p:tgtEl>
                                          <p:spTgt spid="11"/>
                                        </p:tgtEl>
                                        <p:attrNameLst>
                                          <p:attrName>ppt_x</p:attrName>
                                        </p:attrNameLst>
                                      </p:cBhvr>
                                      <p:tavLst>
                                        <p:tav tm="0">
                                          <p:val>
                                            <p:strVal val="#ppt_x"/>
                                          </p:val>
                                        </p:tav>
                                        <p:tav tm="100000">
                                          <p:val>
                                            <p:strVal val="#ppt_x"/>
                                          </p:val>
                                        </p:tav>
                                      </p:tavLst>
                                    </p:anim>
                                    <p:anim calcmode="lin" valueType="num">
                                      <p:cBhvr>
                                        <p:cTn id="112" dur="1000" fill="hold"/>
                                        <p:tgtEl>
                                          <p:spTgt spid="11"/>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3"/>
                                        </p:tgtEl>
                                        <p:attrNameLst>
                                          <p:attrName>style.visibility</p:attrName>
                                        </p:attrNameLst>
                                      </p:cBhvr>
                                      <p:to>
                                        <p:strVal val="visible"/>
                                      </p:to>
                                    </p:set>
                                    <p:animEffect transition="in" filter="fade">
                                      <p:cBhvr>
                                        <p:cTn id="115" dur="1000"/>
                                        <p:tgtEl>
                                          <p:spTgt spid="43"/>
                                        </p:tgtEl>
                                      </p:cBhvr>
                                    </p:animEffect>
                                    <p:anim calcmode="lin" valueType="num">
                                      <p:cBhvr>
                                        <p:cTn id="116" dur="1000" fill="hold"/>
                                        <p:tgtEl>
                                          <p:spTgt spid="43"/>
                                        </p:tgtEl>
                                        <p:attrNameLst>
                                          <p:attrName>ppt_x</p:attrName>
                                        </p:attrNameLst>
                                      </p:cBhvr>
                                      <p:tavLst>
                                        <p:tav tm="0">
                                          <p:val>
                                            <p:strVal val="#ppt_x"/>
                                          </p:val>
                                        </p:tav>
                                        <p:tav tm="100000">
                                          <p:val>
                                            <p:strVal val="#ppt_x"/>
                                          </p:val>
                                        </p:tav>
                                      </p:tavLst>
                                    </p:anim>
                                    <p:anim calcmode="lin" valueType="num">
                                      <p:cBhvr>
                                        <p:cTn id="1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animBg="1"/>
      <p:bldP spid="16" grpId="0" animBg="1"/>
      <p:bldP spid="17" grpId="0" animBg="1"/>
      <p:bldP spid="20" grpId="0"/>
      <p:bldP spid="21" grpId="0"/>
      <p:bldP spid="29" grpId="0" animBg="1"/>
      <p:bldP spid="31" grpId="0"/>
      <p:bldP spid="6" grpId="0" animBg="1"/>
      <p:bldP spid="19" grpId="0" animBg="1"/>
      <p:bldP spid="32" grpId="0" animBg="1"/>
      <p:bldP spid="36" grpId="0"/>
      <p:bldP spid="37" grpId="0"/>
      <p:bldP spid="42" grpId="0" animBg="1"/>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189186" y="236484"/>
            <a:ext cx="11761076" cy="6432330"/>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9" name="Straight Connector 8"/>
          <p:cNvCxnSpPr>
            <a:cxnSpLocks/>
          </p:cNvCxnSpPr>
          <p:nvPr/>
        </p:nvCxnSpPr>
        <p:spPr>
          <a:xfrm>
            <a:off x="2686169" y="1075013"/>
            <a:ext cx="6867734" cy="0"/>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057F9FB-74BB-4F70-BA2C-830C4282CAC0}"/>
              </a:ext>
            </a:extLst>
          </p:cNvPr>
          <p:cNvSpPr txBox="1"/>
          <p:nvPr/>
        </p:nvSpPr>
        <p:spPr>
          <a:xfrm>
            <a:off x="3390761" y="381902"/>
            <a:ext cx="4244239"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SOCIAL STRATIFICATION</a:t>
            </a:r>
          </a:p>
        </p:txBody>
      </p:sp>
      <p:sp>
        <p:nvSpPr>
          <p:cNvPr id="2" name="TextBox 1">
            <a:extLst>
              <a:ext uri="{FF2B5EF4-FFF2-40B4-BE49-F238E27FC236}">
                <a16:creationId xmlns:a16="http://schemas.microsoft.com/office/drawing/2014/main" id="{5121725F-C4EC-FA10-8A74-62D8CB9AD1B0}"/>
              </a:ext>
            </a:extLst>
          </p:cNvPr>
          <p:cNvSpPr txBox="1"/>
          <p:nvPr/>
        </p:nvSpPr>
        <p:spPr>
          <a:xfrm>
            <a:off x="379411" y="1233185"/>
            <a:ext cx="7888896" cy="54476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
                <a:srgbClr val="000000"/>
              </a:buClr>
              <a:buSzTx/>
              <a:tabLst/>
              <a:defRPr/>
            </a:pP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Arial"/>
              </a:rPr>
              <a:t>Social Stratification is the ranking of people or groups according  to their unequal access to scarce resources. </a:t>
            </a:r>
            <a:r>
              <a:rPr kumimoji="0" lang="en-US" sz="2400" b="1" i="0" u="none" strike="noStrike" kern="0" cap="none" spc="0" normalizeH="0" baseline="0" noProof="0" dirty="0">
                <a:ln>
                  <a:noFill/>
                </a:ln>
                <a:solidFill>
                  <a:srgbClr val="0070C0"/>
                </a:solidFill>
                <a:effectLst/>
                <a:uLnTx/>
                <a:uFillTx/>
                <a:latin typeface="Calibri" panose="020F0502020204030204" pitchFamily="34" charset="0"/>
                <a:ea typeface="Cambria Math" panose="02040503050406030204" pitchFamily="18" charset="0"/>
                <a:cs typeface="Calibri" panose="020F0502020204030204" pitchFamily="34" charset="0"/>
                <a:sym typeface="Nunito"/>
              </a:rPr>
              <a:t>Bases of social stratification include: </a:t>
            </a:r>
          </a:p>
          <a:p>
            <a:pPr marR="0" lvl="0" algn="just" defTabSz="914400" rtl="0" eaLnBrk="1" fontAlgn="auto" latinLnBrk="0" hangingPunct="1">
              <a:lnSpc>
                <a:spcPct val="100000"/>
              </a:lnSpc>
              <a:spcBef>
                <a:spcPts val="0"/>
              </a:spcBef>
              <a:spcAft>
                <a:spcPts val="0"/>
              </a:spcAft>
              <a:buClr>
                <a:srgbClr val="000000"/>
              </a:buClr>
              <a:buSzTx/>
              <a:tabLst/>
              <a:defRPr/>
            </a:pPr>
            <a:endParaRPr kumimoji="0" lang="en-US" sz="2000" i="0" u="none" strike="noStrike" kern="0" cap="none" spc="0" normalizeH="0" baseline="0" noProof="0" dirty="0">
              <a:ln>
                <a:noFill/>
              </a:ln>
              <a:solidFill>
                <a:srgbClr val="E7E6E6">
                  <a:lumMod val="25000"/>
                </a:srgbClr>
              </a:solidFill>
              <a:effectLst/>
              <a:uLnTx/>
              <a:uFillTx/>
              <a:latin typeface="Calibri" panose="020F0502020204030204" pitchFamily="34" charset="0"/>
              <a:ea typeface="Cambria Math" panose="02040503050406030204" pitchFamily="18" charset="0"/>
              <a:cs typeface="Calibri" panose="020F0502020204030204" pitchFamily="34" charset="0"/>
              <a:sym typeface="Nunito"/>
            </a:endParaRPr>
          </a:p>
          <a:p>
            <a:pPr marL="344488" marR="0" lvl="0" indent="-223838"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100" b="1" i="0" u="none" strike="noStrike" kern="0" cap="none" spc="0" normalizeH="0" baseline="0" noProof="0" dirty="0">
                <a:ln>
                  <a:noFill/>
                </a:ln>
                <a:solidFill>
                  <a:srgbClr val="FF0000"/>
                </a:solidFill>
                <a:effectLst/>
                <a:uLnTx/>
                <a:uFillTx/>
                <a:latin typeface="Calibri" panose="020F0502020204030204" pitchFamily="34" charset="0"/>
                <a:ea typeface="Cambria Math" panose="02040503050406030204" pitchFamily="18" charset="0"/>
                <a:cs typeface="Calibri" panose="020F0502020204030204" pitchFamily="34" charset="0"/>
                <a:sym typeface="Nunito"/>
              </a:rPr>
              <a:t>Power</a:t>
            </a:r>
            <a:r>
              <a:rPr kumimoji="0" lang="en-US" sz="2100" b="1" i="0" u="none" strike="noStrike" kern="0" cap="none" spc="0" normalizeH="0" baseline="0" noProof="0" dirty="0">
                <a:ln>
                  <a:noFill/>
                </a:ln>
                <a:solidFill>
                  <a:srgbClr val="424242"/>
                </a:solidFill>
                <a:effectLst/>
                <a:uLnTx/>
                <a:uFillTx/>
                <a:latin typeface="Calibri" panose="020F0502020204030204" pitchFamily="34" charset="0"/>
                <a:ea typeface="Cambria Math" panose="02040503050406030204" pitchFamily="18" charset="0"/>
                <a:cs typeface="Calibri" panose="020F0502020204030204" pitchFamily="34" charset="0"/>
                <a:sym typeface="Nunito"/>
              </a:rPr>
              <a:t> is the ability to control the behaviors of others, with or without their consent. It can be based on force, particular social status, personal characteristics, or customs and traditions.</a:t>
            </a:r>
          </a:p>
          <a:p>
            <a:pPr marL="344488" marR="0" lvl="0" indent="-223838"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100" b="1" i="0" u="none" strike="noStrike" kern="0" cap="none" spc="0" normalizeH="0" baseline="0" noProof="0" dirty="0">
              <a:ln>
                <a:noFill/>
              </a:ln>
              <a:solidFill>
                <a:srgbClr val="424242"/>
              </a:solidFill>
              <a:effectLst/>
              <a:uLnTx/>
              <a:uFillTx/>
              <a:latin typeface="Calibri" panose="020F0502020204030204" pitchFamily="34" charset="0"/>
              <a:ea typeface="Cambria Math" panose="02040503050406030204" pitchFamily="18" charset="0"/>
              <a:cs typeface="Calibri" panose="020F0502020204030204" pitchFamily="34" charset="0"/>
              <a:sym typeface="Nunito"/>
            </a:endParaRPr>
          </a:p>
          <a:p>
            <a:pPr marL="344488" marR="0" lvl="0" indent="-223838"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100" b="1" i="0" u="none" strike="noStrike" kern="0" cap="none" spc="0" normalizeH="0" baseline="0" noProof="0" dirty="0">
                <a:ln>
                  <a:noFill/>
                </a:ln>
                <a:solidFill>
                  <a:srgbClr val="FF0000"/>
                </a:solidFill>
                <a:effectLst/>
                <a:uLnTx/>
                <a:uFillTx/>
                <a:latin typeface="Calibri" panose="020F0502020204030204" pitchFamily="34" charset="0"/>
                <a:ea typeface="Cambria Math" panose="02040503050406030204" pitchFamily="18" charset="0"/>
                <a:cs typeface="Calibri" panose="020F0502020204030204" pitchFamily="34" charset="0"/>
                <a:sym typeface="Nunito"/>
              </a:rPr>
              <a:t>Prestige</a:t>
            </a:r>
            <a:r>
              <a:rPr kumimoji="0" lang="en-US" sz="2100" b="1" i="0" u="none" strike="noStrike" kern="0" cap="none" spc="0" normalizeH="0" baseline="0" noProof="0" dirty="0">
                <a:ln>
                  <a:noFill/>
                </a:ln>
                <a:solidFill>
                  <a:srgbClr val="424242"/>
                </a:solidFill>
                <a:effectLst/>
                <a:uLnTx/>
                <a:uFillTx/>
                <a:latin typeface="Calibri" panose="020F0502020204030204" pitchFamily="34" charset="0"/>
                <a:ea typeface="Cambria Math" panose="02040503050406030204" pitchFamily="18" charset="0"/>
                <a:cs typeface="Calibri" panose="020F0502020204030204" pitchFamily="34" charset="0"/>
                <a:sym typeface="Nunito"/>
              </a:rPr>
              <a:t> is the respect, honor, recognition or courtesy an individual receive. Occupation, property, education, family background, area of residence are common determinants of prestige in Bangladesh</a:t>
            </a:r>
          </a:p>
          <a:p>
            <a:pPr marL="344488" marR="0" lvl="0" indent="-223838"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2100" b="1" i="0" u="none" strike="noStrike" kern="0" cap="none" spc="0" normalizeH="0" baseline="0" noProof="0" dirty="0">
              <a:ln>
                <a:noFill/>
              </a:ln>
              <a:solidFill>
                <a:srgbClr val="424242"/>
              </a:solidFill>
              <a:effectLst/>
              <a:uLnTx/>
              <a:uFillTx/>
              <a:latin typeface="Calibri" panose="020F0502020204030204" pitchFamily="34" charset="0"/>
              <a:ea typeface="Cambria Math" panose="02040503050406030204" pitchFamily="18" charset="0"/>
              <a:cs typeface="Calibri" panose="020F0502020204030204" pitchFamily="34" charset="0"/>
              <a:sym typeface="Nunito"/>
            </a:endParaRPr>
          </a:p>
          <a:p>
            <a:pPr marL="344488" marR="0" lvl="0" indent="-223838"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100" b="1" i="0" u="none" strike="noStrike" kern="0" cap="none" spc="0" normalizeH="0" baseline="0" noProof="0" dirty="0">
                <a:ln>
                  <a:noFill/>
                </a:ln>
                <a:solidFill>
                  <a:srgbClr val="FF0000"/>
                </a:solidFill>
                <a:effectLst/>
                <a:uLnTx/>
                <a:uFillTx/>
                <a:latin typeface="Calibri" panose="020F0502020204030204" pitchFamily="34" charset="0"/>
                <a:ea typeface="Cambria Math" panose="02040503050406030204" pitchFamily="18" charset="0"/>
                <a:cs typeface="Calibri" panose="020F0502020204030204" pitchFamily="34" charset="0"/>
                <a:sym typeface="Nunito"/>
              </a:rPr>
              <a:t>Socio economic status </a:t>
            </a:r>
            <a:r>
              <a:rPr kumimoji="0" lang="en-US" sz="2100" b="1" i="0" u="none" strike="noStrike" kern="0" cap="none" spc="0" normalizeH="0" baseline="0" noProof="0" dirty="0">
                <a:ln>
                  <a:noFill/>
                </a:ln>
                <a:solidFill>
                  <a:srgbClr val="424242"/>
                </a:solidFill>
                <a:effectLst/>
                <a:uLnTx/>
                <a:uFillTx/>
                <a:latin typeface="Calibri" panose="020F0502020204030204" pitchFamily="34" charset="0"/>
                <a:ea typeface="Cambria Math" panose="02040503050406030204" pitchFamily="18" charset="0"/>
                <a:cs typeface="Calibri" panose="020F0502020204030204" pitchFamily="34" charset="0"/>
                <a:sym typeface="Nunito"/>
              </a:rPr>
              <a:t>is a rating that combines both social factors such as educational level,  occupational prestige and economic factors such as income.</a:t>
            </a:r>
          </a:p>
        </p:txBody>
      </p:sp>
      <p:sp>
        <p:nvSpPr>
          <p:cNvPr id="3" name="object 2">
            <a:extLst>
              <a:ext uri="{FF2B5EF4-FFF2-40B4-BE49-F238E27FC236}">
                <a16:creationId xmlns:a16="http://schemas.microsoft.com/office/drawing/2014/main" id="{EC1489DE-4709-2BCE-2722-AB55D745F001}"/>
              </a:ext>
            </a:extLst>
          </p:cNvPr>
          <p:cNvSpPr/>
          <p:nvPr/>
        </p:nvSpPr>
        <p:spPr>
          <a:xfrm>
            <a:off x="8405980" y="1355834"/>
            <a:ext cx="3406609" cy="507877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530671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p:cNvSpPr/>
          <p:nvPr/>
        </p:nvSpPr>
        <p:spPr>
          <a:xfrm>
            <a:off x="434439" y="346878"/>
            <a:ext cx="11333018" cy="6511121"/>
          </a:xfrm>
          <a:prstGeom prst="frame">
            <a:avLst>
              <a:gd name="adj1" fmla="val 590"/>
            </a:avLst>
          </a:prstGeom>
          <a:gradFill>
            <a:gsLst>
              <a:gs pos="0">
                <a:srgbClr val="FF0066"/>
              </a:gs>
              <a:gs pos="99000">
                <a:srgbClr val="7030A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sym typeface="Arial"/>
            </a:endParaRPr>
          </a:p>
        </p:txBody>
      </p:sp>
      <p:cxnSp>
        <p:nvCxnSpPr>
          <p:cNvPr id="9" name="Straight Connector 8"/>
          <p:cNvCxnSpPr/>
          <p:nvPr/>
        </p:nvCxnSpPr>
        <p:spPr>
          <a:xfrm>
            <a:off x="3293731" y="1064092"/>
            <a:ext cx="5527964" cy="10921"/>
          </a:xfrm>
          <a:prstGeom prst="line">
            <a:avLst/>
          </a:prstGeom>
          <a:ln w="38100">
            <a:gradFill>
              <a:gsLst>
                <a:gs pos="0">
                  <a:srgbClr val="7030A0"/>
                </a:gs>
                <a:gs pos="100000">
                  <a:srgbClr val="FF0066"/>
                </a:gs>
              </a:gsLst>
              <a:lin ang="2700000" scaled="0"/>
            </a:gra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24AF672-9453-463E-8579-544DACFE59BF}"/>
              </a:ext>
            </a:extLst>
          </p:cNvPr>
          <p:cNvSpPr txBox="1"/>
          <p:nvPr/>
        </p:nvSpPr>
        <p:spPr>
          <a:xfrm>
            <a:off x="565856" y="1249500"/>
            <a:ext cx="3288692" cy="304698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SG" sz="2200" b="1" i="0" u="none" strike="noStrike" kern="1200" cap="none" spc="0" normalizeH="0" baseline="0" noProof="0" dirty="0">
                <a:ln>
                  <a:noFill/>
                </a:ln>
                <a:solidFill>
                  <a:srgbClr val="FF0000"/>
                </a:solidFill>
                <a:effectLst/>
                <a:uLnTx/>
                <a:uFillTx/>
                <a:latin typeface="+mn-lt"/>
                <a:ea typeface="Cambria Math" panose="02040503050406030204" pitchFamily="18" charset="0"/>
                <a:sym typeface="Arial"/>
              </a:rPr>
              <a:t>Estate system </a:t>
            </a:r>
            <a:r>
              <a:rPr kumimoji="0" lang="en-SG" sz="2200" b="1" i="0" u="none" strike="noStrike" kern="1200" cap="none" spc="0" normalizeH="0" baseline="0" noProof="0" dirty="0">
                <a:ln>
                  <a:noFill/>
                </a:ln>
                <a:solidFill>
                  <a:prstClr val="black"/>
                </a:solidFill>
                <a:effectLst/>
                <a:uLnTx/>
                <a:uFillTx/>
                <a:latin typeface="+mn-lt"/>
                <a:ea typeface="Cambria Math" panose="02040503050406030204" pitchFamily="18" charset="0"/>
                <a:sym typeface="Arial"/>
              </a:rPr>
              <a:t>is a politically based system of stratification characterized by  limited social mobility that is best exemplified in European Feudal society.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2000" i="0" u="none" strike="noStrike" kern="1200" cap="none" spc="0" normalizeH="0" baseline="0" noProof="0" dirty="0">
              <a:ln>
                <a:noFill/>
              </a:ln>
              <a:solidFill>
                <a:srgbClr val="E7E6E6"/>
              </a:solidFill>
              <a:effectLst/>
              <a:uLnTx/>
              <a:uFillTx/>
              <a:latin typeface="Cambria Math" panose="02040503050406030204" pitchFamily="18" charset="0"/>
              <a:ea typeface="Cambria Math" panose="02040503050406030204" pitchFamily="18"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2000" i="0" u="none" strike="noStrike" kern="1200" cap="none" spc="0" normalizeH="0" baseline="0" noProof="0" dirty="0">
              <a:ln>
                <a:noFill/>
              </a:ln>
              <a:solidFill>
                <a:srgbClr val="E7E6E6"/>
              </a:solidFill>
              <a:effectLst/>
              <a:uLnTx/>
              <a:uFillTx/>
              <a:latin typeface="Cambria Math" panose="02040503050406030204" pitchFamily="18" charset="0"/>
              <a:ea typeface="Cambria Math" panose="02040503050406030204" pitchFamily="18" charset="0"/>
              <a:sym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2000" i="0" u="none" strike="noStrike" kern="1200" cap="none" spc="0" normalizeH="0" baseline="0" noProof="0" dirty="0">
              <a:ln>
                <a:noFill/>
              </a:ln>
              <a:solidFill>
                <a:srgbClr val="E7E6E6"/>
              </a:solidFill>
              <a:effectLst/>
              <a:uLnTx/>
              <a:uFillTx/>
              <a:latin typeface="Cambria Math" panose="02040503050406030204" pitchFamily="18" charset="0"/>
              <a:ea typeface="Cambria Math" panose="02040503050406030204" pitchFamily="18" charset="0"/>
              <a:sym typeface="Arial"/>
            </a:endParaRPr>
          </a:p>
        </p:txBody>
      </p:sp>
      <p:sp>
        <p:nvSpPr>
          <p:cNvPr id="18" name="TextBox 17">
            <a:extLst>
              <a:ext uri="{FF2B5EF4-FFF2-40B4-BE49-F238E27FC236}">
                <a16:creationId xmlns:a16="http://schemas.microsoft.com/office/drawing/2014/main" id="{3057F9FB-74BB-4F70-BA2C-830C4282CAC0}"/>
              </a:ext>
            </a:extLst>
          </p:cNvPr>
          <p:cNvSpPr txBox="1"/>
          <p:nvPr/>
        </p:nvSpPr>
        <p:spPr>
          <a:xfrm>
            <a:off x="3854548" y="540872"/>
            <a:ext cx="483113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3200" b="1" i="0" u="none" strike="noStrike" kern="1200" cap="none" spc="0" normalizeH="0" baseline="0" noProof="0" dirty="0">
                <a:ln>
                  <a:noFill/>
                </a:ln>
                <a:solidFill>
                  <a:srgbClr val="0070C0"/>
                </a:solidFill>
                <a:effectLst/>
                <a:uLnTx/>
                <a:uFillTx/>
                <a:latin typeface="+mn-lt"/>
                <a:ea typeface="+mn-ea"/>
                <a:cs typeface="Arial"/>
                <a:sym typeface="Arial"/>
              </a:rPr>
              <a:t>FORMS OF STRATIFICATION</a:t>
            </a:r>
          </a:p>
        </p:txBody>
      </p:sp>
      <p:sp>
        <p:nvSpPr>
          <p:cNvPr id="4" name="TextBox 3">
            <a:extLst>
              <a:ext uri="{FF2B5EF4-FFF2-40B4-BE49-F238E27FC236}">
                <a16:creationId xmlns:a16="http://schemas.microsoft.com/office/drawing/2014/main" id="{8327576F-520D-0712-47AA-6CAF4E33D59D}"/>
              </a:ext>
            </a:extLst>
          </p:cNvPr>
          <p:cNvSpPr txBox="1"/>
          <p:nvPr/>
        </p:nvSpPr>
        <p:spPr>
          <a:xfrm>
            <a:off x="4077961" y="1258086"/>
            <a:ext cx="3765932" cy="2800767"/>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SG" sz="2200" b="1" i="0" u="none" strike="noStrike" kern="1200" cap="none" spc="0" normalizeH="0" baseline="0" noProof="0" dirty="0">
                <a:ln>
                  <a:noFill/>
                </a:ln>
                <a:solidFill>
                  <a:srgbClr val="FF0000"/>
                </a:solidFill>
                <a:effectLst/>
                <a:uLnTx/>
                <a:uFillTx/>
                <a:latin typeface="+mn-lt"/>
                <a:ea typeface="Cambria Math" panose="02040503050406030204" pitchFamily="18" charset="0"/>
                <a:sym typeface="Arial"/>
              </a:rPr>
              <a:t>Caste System </a:t>
            </a:r>
            <a:r>
              <a:rPr kumimoji="0" lang="en-SG" sz="2200" b="1" i="0" u="none" strike="noStrike" kern="1200" cap="none" spc="0" normalizeH="0" baseline="0" noProof="0" dirty="0">
                <a:ln>
                  <a:noFill/>
                </a:ln>
                <a:solidFill>
                  <a:prstClr val="black"/>
                </a:solidFill>
                <a:effectLst/>
                <a:uLnTx/>
                <a:uFillTx/>
                <a:latin typeface="+mn-lt"/>
                <a:ea typeface="Cambria Math" panose="02040503050406030204" pitchFamily="18" charset="0"/>
                <a:sym typeface="Arial"/>
              </a:rPr>
              <a:t>is a system of stratification characterized by   hereditary notions of religious and theological purity and generally offers no prospects for social mobility. The “Varna” system in India is the best example.</a:t>
            </a:r>
          </a:p>
        </p:txBody>
      </p:sp>
      <p:sp>
        <p:nvSpPr>
          <p:cNvPr id="5" name="TextBox 4">
            <a:extLst>
              <a:ext uri="{FF2B5EF4-FFF2-40B4-BE49-F238E27FC236}">
                <a16:creationId xmlns:a16="http://schemas.microsoft.com/office/drawing/2014/main" id="{4CED7795-BA3B-D409-2A4A-BFEAD8FA95EC}"/>
              </a:ext>
            </a:extLst>
          </p:cNvPr>
          <p:cNvSpPr txBox="1"/>
          <p:nvPr/>
        </p:nvSpPr>
        <p:spPr>
          <a:xfrm>
            <a:off x="7929965" y="1249499"/>
            <a:ext cx="3757919" cy="2677656"/>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SG" sz="2100" b="1" i="0" u="none" strike="noStrike" kern="1200" cap="none" spc="0" normalizeH="0" baseline="0" noProof="0" dirty="0">
                <a:ln>
                  <a:noFill/>
                </a:ln>
                <a:solidFill>
                  <a:srgbClr val="FF0000"/>
                </a:solidFill>
                <a:effectLst/>
                <a:uLnTx/>
                <a:uFillTx/>
                <a:latin typeface="+mn-lt"/>
                <a:ea typeface="Cambria Math" panose="02040503050406030204" pitchFamily="18" charset="0"/>
                <a:sym typeface="Arial"/>
              </a:rPr>
              <a:t>Class System </a:t>
            </a:r>
            <a:r>
              <a:rPr kumimoji="0" lang="en-SG" sz="2100" b="1" i="0" u="none" strike="noStrike" kern="1200" cap="none" spc="0" normalizeH="0" baseline="0" noProof="0" dirty="0">
                <a:ln>
                  <a:noFill/>
                </a:ln>
                <a:solidFill>
                  <a:prstClr val="black"/>
                </a:solidFill>
                <a:effectLst/>
                <a:uLnTx/>
                <a:uFillTx/>
                <a:latin typeface="+mn-lt"/>
                <a:ea typeface="Cambria Math" panose="02040503050406030204" pitchFamily="18" charset="0"/>
                <a:sym typeface="Arial"/>
              </a:rPr>
              <a:t>is an economically based stratification characterized by   somewhat loose social mobility and categories based on roles in production process rather than individual characteristics. Example: </a:t>
            </a:r>
            <a:r>
              <a:rPr kumimoji="0" lang="en-SG" sz="2100" b="1" i="0" u="none" strike="noStrike" kern="1200" cap="none" spc="0" normalizeH="0" baseline="0" noProof="0" dirty="0">
                <a:ln>
                  <a:noFill/>
                </a:ln>
                <a:solidFill>
                  <a:srgbClr val="FF0000"/>
                </a:solidFill>
                <a:effectLst/>
                <a:uLnTx/>
                <a:uFillTx/>
                <a:latin typeface="+mn-lt"/>
                <a:ea typeface="Cambria Math" panose="02040503050406030204" pitchFamily="18" charset="0"/>
                <a:sym typeface="Arial"/>
              </a:rPr>
              <a:t>Capitalist class system</a:t>
            </a:r>
          </a:p>
        </p:txBody>
      </p:sp>
      <p:pic>
        <p:nvPicPr>
          <p:cNvPr id="19" name="Picture 18">
            <a:extLst>
              <a:ext uri="{FF2B5EF4-FFF2-40B4-BE49-F238E27FC236}">
                <a16:creationId xmlns:a16="http://schemas.microsoft.com/office/drawing/2014/main" id="{C42BBBA1-3660-79E1-80E5-0B7ADA98DDB8}"/>
              </a:ext>
            </a:extLst>
          </p:cNvPr>
          <p:cNvPicPr>
            <a:picLocks noChangeAspect="1"/>
          </p:cNvPicPr>
          <p:nvPr/>
        </p:nvPicPr>
        <p:blipFill>
          <a:blip r:embed="rId2"/>
          <a:stretch>
            <a:fillRect/>
          </a:stretch>
        </p:blipFill>
        <p:spPr>
          <a:xfrm>
            <a:off x="4274633" y="3991411"/>
            <a:ext cx="3470660" cy="2687807"/>
          </a:xfrm>
          <a:prstGeom prst="rect">
            <a:avLst/>
          </a:prstGeom>
        </p:spPr>
      </p:pic>
      <p:pic>
        <p:nvPicPr>
          <p:cNvPr id="21" name="Picture 20">
            <a:extLst>
              <a:ext uri="{FF2B5EF4-FFF2-40B4-BE49-F238E27FC236}">
                <a16:creationId xmlns:a16="http://schemas.microsoft.com/office/drawing/2014/main" id="{9EF0920B-D521-1F87-EBB6-D6535B02A790}"/>
              </a:ext>
            </a:extLst>
          </p:cNvPr>
          <p:cNvPicPr>
            <a:picLocks noChangeAspect="1"/>
          </p:cNvPicPr>
          <p:nvPr/>
        </p:nvPicPr>
        <p:blipFill>
          <a:blip r:embed="rId3"/>
          <a:stretch>
            <a:fillRect/>
          </a:stretch>
        </p:blipFill>
        <p:spPr>
          <a:xfrm>
            <a:off x="593363" y="3991411"/>
            <a:ext cx="3426844" cy="2692101"/>
          </a:xfrm>
          <a:prstGeom prst="rect">
            <a:avLst/>
          </a:prstGeom>
        </p:spPr>
      </p:pic>
      <p:pic>
        <p:nvPicPr>
          <p:cNvPr id="23" name="Picture 22">
            <a:extLst>
              <a:ext uri="{FF2B5EF4-FFF2-40B4-BE49-F238E27FC236}">
                <a16:creationId xmlns:a16="http://schemas.microsoft.com/office/drawing/2014/main" id="{8A565DCD-5243-9240-9D71-0D0F4B1BE62A}"/>
              </a:ext>
            </a:extLst>
          </p:cNvPr>
          <p:cNvPicPr>
            <a:picLocks noChangeAspect="1"/>
          </p:cNvPicPr>
          <p:nvPr/>
        </p:nvPicPr>
        <p:blipFill>
          <a:blip r:embed="rId4"/>
          <a:stretch>
            <a:fillRect/>
          </a:stretch>
        </p:blipFill>
        <p:spPr>
          <a:xfrm>
            <a:off x="7929967" y="3978530"/>
            <a:ext cx="3765932" cy="2779156"/>
          </a:xfrm>
          <a:prstGeom prst="rect">
            <a:avLst/>
          </a:prstGeom>
        </p:spPr>
      </p:pic>
    </p:spTree>
    <p:extLst>
      <p:ext uri="{BB962C8B-B14F-4D97-AF65-F5344CB8AC3E}">
        <p14:creationId xmlns:p14="http://schemas.microsoft.com/office/powerpoint/2010/main" val="679945815"/>
      </p:ext>
    </p:extLst>
  </p:cSld>
  <p:clrMapOvr>
    <a:masterClrMapping/>
  </p:clrMapOvr>
</p:sld>
</file>

<file path=ppt/theme/theme1.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5">
      <a:dk1>
        <a:sysClr val="windowText" lastClr="000000"/>
      </a:dk1>
      <a:lt1>
        <a:srgbClr val="E7E6E6"/>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Dependency Theory">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TM16401375[[fn=Madison]]</Template>
  <TotalTime>283</TotalTime>
  <Words>2190</Words>
  <Application>Microsoft Office PowerPoint</Application>
  <PresentationFormat>Widescreen</PresentationFormat>
  <Paragraphs>260</Paragraphs>
  <Slides>25</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Constantia</vt:lpstr>
      <vt:lpstr>Wingdings</vt:lpstr>
      <vt:lpstr>Calibri</vt:lpstr>
      <vt:lpstr>Symbol</vt:lpstr>
      <vt:lpstr>Titillium</vt:lpstr>
      <vt:lpstr>Noto Sans Symbols</vt:lpstr>
      <vt:lpstr>Arial</vt:lpstr>
      <vt:lpstr>Nunito</vt:lpstr>
      <vt:lpstr>Tw Cen MT</vt:lpstr>
      <vt:lpstr>Maven Pro</vt:lpstr>
      <vt:lpstr>Calibri Light</vt:lpstr>
      <vt:lpstr>Cambria Math</vt:lpstr>
      <vt:lpstr>Momentum</vt:lpstr>
      <vt:lpstr>Office Theme</vt:lpstr>
      <vt:lpstr>Dependency Theory</vt:lpstr>
      <vt:lpstr>Bangladesh:  Sociological and Anthropological Perspectives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Secular/Common Cultural Festivals of Bangladesh</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Bangladesh: Sociological and Anthropological Perspective</dc:title>
  <dc:creator>Zarif Roshid</dc:creator>
  <cp:lastModifiedBy>FHS</cp:lastModifiedBy>
  <cp:revision>28</cp:revision>
  <dcterms:created xsi:type="dcterms:W3CDTF">2020-02-11T20:42:51Z</dcterms:created>
  <dcterms:modified xsi:type="dcterms:W3CDTF">2022-09-01T14:16:57Z</dcterms:modified>
</cp:coreProperties>
</file>