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318" r:id="rId4"/>
    <p:sldId id="320" r:id="rId5"/>
    <p:sldId id="317" r:id="rId6"/>
    <p:sldId id="283" r:id="rId7"/>
    <p:sldId id="286" r:id="rId8"/>
    <p:sldId id="287" r:id="rId9"/>
    <p:sldId id="321" r:id="rId10"/>
    <p:sldId id="288" r:id="rId11"/>
    <p:sldId id="292" r:id="rId12"/>
    <p:sldId id="291" r:id="rId13"/>
    <p:sldId id="293" r:id="rId14"/>
    <p:sldId id="294" r:id="rId15"/>
    <p:sldId id="295" r:id="rId16"/>
    <p:sldId id="296" r:id="rId17"/>
    <p:sldId id="297" r:id="rId18"/>
    <p:sldId id="298" r:id="rId19"/>
    <p:sldId id="299" r:id="rId20"/>
    <p:sldId id="301" r:id="rId21"/>
    <p:sldId id="300" r:id="rId22"/>
    <p:sldId id="322" r:id="rId23"/>
  </p:sldIdLst>
  <p:sldSz cx="138176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96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5" autoAdjust="0"/>
    <p:restoredTop sz="94660"/>
  </p:normalViewPr>
  <p:slideViewPr>
    <p:cSldViewPr>
      <p:cViewPr varScale="1">
        <p:scale>
          <a:sx n="62" d="100"/>
          <a:sy n="62" d="100"/>
        </p:scale>
        <p:origin x="762" y="72"/>
      </p:cViewPr>
      <p:guideLst>
        <p:guide orient="horz" pos="2880"/>
        <p:guide pos="296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2003397" y="457200"/>
            <a:ext cx="10746480" cy="6859524"/>
          </a:xfrm>
          <a:prstGeom prst="rect">
            <a:avLst/>
          </a:prstGeom>
          <a:blipFill>
            <a:blip r:embed="rId2" cstate="print"/>
            <a:stretch>
              <a:fillRect/>
            </a:stretch>
          </a:blipFill>
        </p:spPr>
        <p:txBody>
          <a:bodyPr wrap="square" lIns="0" tIns="0" rIns="0" bIns="0" rtlCol="0"/>
          <a:lstStyle/>
          <a:p>
            <a:endParaRPr sz="1800"/>
          </a:p>
        </p:txBody>
      </p:sp>
      <p:sp>
        <p:nvSpPr>
          <p:cNvPr id="2" name="Holder 2"/>
          <p:cNvSpPr>
            <a:spLocks noGrp="1"/>
          </p:cNvSpPr>
          <p:nvPr>
            <p:ph type="ctrTitle"/>
          </p:nvPr>
        </p:nvSpPr>
        <p:spPr>
          <a:xfrm>
            <a:off x="2696511" y="2130475"/>
            <a:ext cx="8424583" cy="676980"/>
          </a:xfrm>
          <a:prstGeom prst="rect">
            <a:avLst/>
          </a:prstGeom>
        </p:spPr>
        <p:txBody>
          <a:bodyPr wrap="square" lIns="0" tIns="0" rIns="0" bIns="0">
            <a:spAutoFit/>
          </a:bodyPr>
          <a:lstStyle>
            <a:lvl1pPr>
              <a:defRPr sz="4399" b="0" i="0">
                <a:solidFill>
                  <a:schemeClr val="tx1"/>
                </a:solidFill>
                <a:latin typeface="Arial"/>
                <a:cs typeface="Arial"/>
              </a:defRPr>
            </a:lvl1pPr>
          </a:lstStyle>
          <a:p>
            <a:endParaRPr/>
          </a:p>
        </p:txBody>
      </p:sp>
      <p:sp>
        <p:nvSpPr>
          <p:cNvPr id="3" name="Holder 3"/>
          <p:cNvSpPr>
            <a:spLocks noGrp="1"/>
          </p:cNvSpPr>
          <p:nvPr>
            <p:ph type="subTitle" idx="4"/>
          </p:nvPr>
        </p:nvSpPr>
        <p:spPr>
          <a:xfrm>
            <a:off x="2072640" y="4352548"/>
            <a:ext cx="9672320" cy="46166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25-Jan-22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574586" y="713041"/>
            <a:ext cx="10668425" cy="553870"/>
          </a:xfrm>
        </p:spPr>
        <p:txBody>
          <a:bodyPr lIns="0" tIns="0" rIns="0" bIns="0"/>
          <a:lstStyle>
            <a:lvl1pPr>
              <a:defRPr sz="3599" b="0" i="0">
                <a:solidFill>
                  <a:schemeClr val="tx1"/>
                </a:solidFill>
                <a:latin typeface="Arial"/>
                <a:cs typeface="Arial"/>
              </a:defRPr>
            </a:lvl1pPr>
          </a:lstStyle>
          <a:p>
            <a:endParaRPr/>
          </a:p>
        </p:txBody>
      </p:sp>
      <p:sp>
        <p:nvSpPr>
          <p:cNvPr id="3" name="Holder 3"/>
          <p:cNvSpPr>
            <a:spLocks noGrp="1"/>
          </p:cNvSpPr>
          <p:nvPr>
            <p:ph type="body" idx="1"/>
          </p:nvPr>
        </p:nvSpPr>
        <p:spPr>
          <a:xfrm>
            <a:off x="1364314" y="1220258"/>
            <a:ext cx="10421646" cy="461665"/>
          </a:xfrm>
        </p:spPr>
        <p:txBody>
          <a:bodyPr lIns="0" tIns="0" rIns="0" bIns="0"/>
          <a:lstStyle>
            <a:lvl1pPr>
              <a:defRPr sz="3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25-Jan-22</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574586" y="713041"/>
            <a:ext cx="10668425" cy="553870"/>
          </a:xfrm>
        </p:spPr>
        <p:txBody>
          <a:bodyPr lIns="0" tIns="0" rIns="0" bIns="0"/>
          <a:lstStyle>
            <a:lvl1pPr>
              <a:defRPr sz="3599" b="0" i="0">
                <a:solidFill>
                  <a:schemeClr val="tx1"/>
                </a:solidFill>
                <a:latin typeface="Arial"/>
                <a:cs typeface="Arial"/>
              </a:defRPr>
            </a:lvl1pPr>
          </a:lstStyle>
          <a:p>
            <a:endParaRPr/>
          </a:p>
        </p:txBody>
      </p:sp>
      <p:sp>
        <p:nvSpPr>
          <p:cNvPr id="3" name="Holder 3"/>
          <p:cNvSpPr>
            <a:spLocks noGrp="1"/>
          </p:cNvSpPr>
          <p:nvPr>
            <p:ph sz="half" idx="2"/>
          </p:nvPr>
        </p:nvSpPr>
        <p:spPr>
          <a:xfrm>
            <a:off x="690880" y="1787653"/>
            <a:ext cx="6010656" cy="46166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116064" y="1787653"/>
            <a:ext cx="6010656" cy="46166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25-Jan-22</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574586" y="713041"/>
            <a:ext cx="10668425" cy="553870"/>
          </a:xfrm>
        </p:spPr>
        <p:txBody>
          <a:bodyPr lIns="0" tIns="0" rIns="0" bIns="0"/>
          <a:lstStyle>
            <a:lvl1pPr>
              <a:defRPr sz="3599"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25-Jan-22</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25-Jan-22</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574586" y="713041"/>
            <a:ext cx="10668425" cy="553998"/>
          </a:xfrm>
          <a:prstGeom prst="rect">
            <a:avLst/>
          </a:prstGeom>
        </p:spPr>
        <p:txBody>
          <a:bodyPr wrap="square" lIns="0" tIns="0" rIns="0" bIns="0">
            <a:spAutoFit/>
          </a:bodyPr>
          <a:lstStyle>
            <a:lvl1pPr>
              <a:defRPr sz="3600" b="0" i="0">
                <a:solidFill>
                  <a:schemeClr val="tx1"/>
                </a:solidFill>
                <a:latin typeface="Arial"/>
                <a:cs typeface="Arial"/>
              </a:defRPr>
            </a:lvl1pPr>
          </a:lstStyle>
          <a:p>
            <a:endParaRPr/>
          </a:p>
        </p:txBody>
      </p:sp>
      <p:sp>
        <p:nvSpPr>
          <p:cNvPr id="3" name="Holder 3"/>
          <p:cNvSpPr>
            <a:spLocks noGrp="1"/>
          </p:cNvSpPr>
          <p:nvPr>
            <p:ph type="body" idx="1"/>
          </p:nvPr>
        </p:nvSpPr>
        <p:spPr>
          <a:xfrm>
            <a:off x="1364314" y="1220259"/>
            <a:ext cx="10421646" cy="461665"/>
          </a:xfrm>
          <a:prstGeom prst="rect">
            <a:avLst/>
          </a:prstGeom>
        </p:spPr>
        <p:txBody>
          <a:bodyPr wrap="square" lIns="0" tIns="0" rIns="0" bIns="0">
            <a:spAutoFit/>
          </a:bodyPr>
          <a:lstStyle>
            <a:lvl1pPr>
              <a:defRPr sz="3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697984" y="7228336"/>
            <a:ext cx="4421632"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90880" y="7228336"/>
            <a:ext cx="3178048"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25-Jan-22</a:t>
            </a:fld>
            <a:endParaRPr lang="en-US"/>
          </a:p>
        </p:txBody>
      </p:sp>
      <p:sp>
        <p:nvSpPr>
          <p:cNvPr id="6" name="Holder 6"/>
          <p:cNvSpPr>
            <a:spLocks noGrp="1"/>
          </p:cNvSpPr>
          <p:nvPr>
            <p:ph type="sldNum" sz="quarter" idx="7"/>
          </p:nvPr>
        </p:nvSpPr>
        <p:spPr>
          <a:xfrm>
            <a:off x="9948672" y="7228336"/>
            <a:ext cx="3178048"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162">
        <a:defRPr>
          <a:latin typeface="+mn-lt"/>
          <a:ea typeface="+mn-ea"/>
          <a:cs typeface="+mn-cs"/>
        </a:defRPr>
      </a:lvl2pPr>
      <a:lvl3pPr marL="914323">
        <a:defRPr>
          <a:latin typeface="+mn-lt"/>
          <a:ea typeface="+mn-ea"/>
          <a:cs typeface="+mn-cs"/>
        </a:defRPr>
      </a:lvl3pPr>
      <a:lvl4pPr marL="1371485">
        <a:defRPr>
          <a:latin typeface="+mn-lt"/>
          <a:ea typeface="+mn-ea"/>
          <a:cs typeface="+mn-cs"/>
        </a:defRPr>
      </a:lvl4pPr>
      <a:lvl5pPr marL="1828647">
        <a:defRPr>
          <a:latin typeface="+mn-lt"/>
          <a:ea typeface="+mn-ea"/>
          <a:cs typeface="+mn-cs"/>
        </a:defRPr>
      </a:lvl5pPr>
      <a:lvl6pPr marL="2285808">
        <a:defRPr>
          <a:latin typeface="+mn-lt"/>
          <a:ea typeface="+mn-ea"/>
          <a:cs typeface="+mn-cs"/>
        </a:defRPr>
      </a:lvl6pPr>
      <a:lvl7pPr marL="2742970">
        <a:defRPr>
          <a:latin typeface="+mn-lt"/>
          <a:ea typeface="+mn-ea"/>
          <a:cs typeface="+mn-cs"/>
        </a:defRPr>
      </a:lvl7pPr>
      <a:lvl8pPr marL="3200132">
        <a:defRPr>
          <a:latin typeface="+mn-lt"/>
          <a:ea typeface="+mn-ea"/>
          <a:cs typeface="+mn-cs"/>
        </a:defRPr>
      </a:lvl8pPr>
      <a:lvl9pPr marL="3657294">
        <a:defRPr>
          <a:latin typeface="+mn-lt"/>
          <a:ea typeface="+mn-ea"/>
          <a:cs typeface="+mn-cs"/>
        </a:defRPr>
      </a:lvl9pPr>
    </p:bodyStyle>
    <p:otherStyle>
      <a:lvl1pPr marL="0">
        <a:defRPr>
          <a:latin typeface="+mn-lt"/>
          <a:ea typeface="+mn-ea"/>
          <a:cs typeface="+mn-cs"/>
        </a:defRPr>
      </a:lvl1pPr>
      <a:lvl2pPr marL="457162">
        <a:defRPr>
          <a:latin typeface="+mn-lt"/>
          <a:ea typeface="+mn-ea"/>
          <a:cs typeface="+mn-cs"/>
        </a:defRPr>
      </a:lvl2pPr>
      <a:lvl3pPr marL="914323">
        <a:defRPr>
          <a:latin typeface="+mn-lt"/>
          <a:ea typeface="+mn-ea"/>
          <a:cs typeface="+mn-cs"/>
        </a:defRPr>
      </a:lvl3pPr>
      <a:lvl4pPr marL="1371485">
        <a:defRPr>
          <a:latin typeface="+mn-lt"/>
          <a:ea typeface="+mn-ea"/>
          <a:cs typeface="+mn-cs"/>
        </a:defRPr>
      </a:lvl4pPr>
      <a:lvl5pPr marL="1828647">
        <a:defRPr>
          <a:latin typeface="+mn-lt"/>
          <a:ea typeface="+mn-ea"/>
          <a:cs typeface="+mn-cs"/>
        </a:defRPr>
      </a:lvl5pPr>
      <a:lvl6pPr marL="2285808">
        <a:defRPr>
          <a:latin typeface="+mn-lt"/>
          <a:ea typeface="+mn-ea"/>
          <a:cs typeface="+mn-cs"/>
        </a:defRPr>
      </a:lvl6pPr>
      <a:lvl7pPr marL="2742970">
        <a:defRPr>
          <a:latin typeface="+mn-lt"/>
          <a:ea typeface="+mn-ea"/>
          <a:cs typeface="+mn-cs"/>
        </a:defRPr>
      </a:lvl7pPr>
      <a:lvl8pPr marL="3200132">
        <a:defRPr>
          <a:latin typeface="+mn-lt"/>
          <a:ea typeface="+mn-ea"/>
          <a:cs typeface="+mn-cs"/>
        </a:defRPr>
      </a:lvl8pPr>
      <a:lvl9pPr marL="3657294">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3251202" y="685803"/>
            <a:ext cx="7333501" cy="3399007"/>
          </a:xfrm>
          <a:prstGeom prst="rect">
            <a:avLst/>
          </a:prstGeom>
        </p:spPr>
        <p:txBody>
          <a:bodyPr vert="horz" wrap="square" lIns="0" tIns="13335" rIns="0" bIns="0" rtlCol="0">
            <a:spAutoFit/>
          </a:bodyPr>
          <a:lstStyle/>
          <a:p>
            <a:pPr marL="177150" marR="5079" indent="-165086" algn="ctr">
              <a:spcBef>
                <a:spcPts val="105"/>
              </a:spcBef>
            </a:pPr>
            <a:r>
              <a:rPr lang="en-US" b="1" u="sng" dirty="0">
                <a:solidFill>
                  <a:srgbClr val="FF0000"/>
                </a:solidFill>
              </a:rPr>
              <a:t>CE </a:t>
            </a:r>
            <a:r>
              <a:rPr lang="en-US" b="1" u="sng" dirty="0" smtClean="0">
                <a:solidFill>
                  <a:srgbClr val="FF0000"/>
                </a:solidFill>
              </a:rPr>
              <a:t>447 </a:t>
            </a:r>
            <a:r>
              <a:rPr lang="en-US" b="1" dirty="0" smtClean="0"/>
              <a:t/>
            </a:r>
            <a:br>
              <a:rPr lang="en-US" b="1" dirty="0" smtClean="0"/>
            </a:br>
            <a:r>
              <a:rPr lang="en-US" b="1" dirty="0" smtClean="0"/>
              <a:t/>
            </a:r>
            <a:br>
              <a:rPr lang="en-US" b="1" dirty="0" smtClean="0"/>
            </a:br>
            <a:r>
              <a:rPr lang="en-US" b="1" u="sng" dirty="0" smtClean="0"/>
              <a:t>Lesson 1</a:t>
            </a:r>
            <a:r>
              <a:rPr lang="en-US" b="1" dirty="0" smtClean="0"/>
              <a:t/>
            </a:r>
            <a:br>
              <a:rPr lang="en-US" b="1" dirty="0" smtClean="0"/>
            </a:br>
            <a:r>
              <a:rPr lang="en-US" b="1" dirty="0" smtClean="0"/>
              <a:t>Climate </a:t>
            </a:r>
            <a:r>
              <a:rPr lang="en-US" b="1" dirty="0"/>
              <a:t>Change and Sustainable Development</a:t>
            </a:r>
            <a:endParaRPr spc="-175" dirty="0"/>
          </a:p>
        </p:txBody>
      </p:sp>
      <p:sp>
        <p:nvSpPr>
          <p:cNvPr id="3" name="object 3"/>
          <p:cNvSpPr txBox="1"/>
          <p:nvPr/>
        </p:nvSpPr>
        <p:spPr>
          <a:xfrm>
            <a:off x="3803909" y="4572004"/>
            <a:ext cx="6228080" cy="1897955"/>
          </a:xfrm>
          <a:prstGeom prst="rect">
            <a:avLst/>
          </a:prstGeom>
        </p:spPr>
        <p:txBody>
          <a:bodyPr vert="horz" wrap="square" lIns="0" tIns="12700" rIns="0" bIns="0" rtlCol="0">
            <a:spAutoFit/>
          </a:bodyPr>
          <a:lstStyle/>
          <a:p>
            <a:pPr marL="12699" algn="ctr">
              <a:spcBef>
                <a:spcPts val="100"/>
              </a:spcBef>
            </a:pPr>
            <a:r>
              <a:rPr sz="3200" u="sng" dirty="0">
                <a:latin typeface="Arial"/>
                <a:cs typeface="Arial"/>
              </a:rPr>
              <a:t>Course </a:t>
            </a:r>
            <a:r>
              <a:rPr sz="3200" u="sng" dirty="0">
                <a:latin typeface="Arial"/>
                <a:cs typeface="Arial"/>
              </a:rPr>
              <a:t>Teacher</a:t>
            </a:r>
            <a:endParaRPr lang="en-US" sz="3200" u="sng" dirty="0">
              <a:latin typeface="Arial"/>
              <a:cs typeface="Arial"/>
            </a:endParaRPr>
          </a:p>
          <a:p>
            <a:pPr marL="12699" algn="ctr">
              <a:spcBef>
                <a:spcPts val="100"/>
              </a:spcBef>
            </a:pPr>
            <a:r>
              <a:rPr lang="en-US" sz="3200" b="1" dirty="0">
                <a:solidFill>
                  <a:srgbClr val="FF0000"/>
                </a:solidFill>
                <a:latin typeface="Arial"/>
                <a:cs typeface="Arial"/>
              </a:rPr>
              <a:t>Abu </a:t>
            </a:r>
            <a:r>
              <a:rPr lang="en-US" sz="3200" b="1" dirty="0" err="1">
                <a:solidFill>
                  <a:srgbClr val="FF0000"/>
                </a:solidFill>
                <a:latin typeface="Arial"/>
                <a:cs typeface="Arial"/>
              </a:rPr>
              <a:t>Hasan</a:t>
            </a:r>
            <a:endParaRPr lang="en-US" sz="3200" b="1" dirty="0">
              <a:solidFill>
                <a:srgbClr val="FF0000"/>
              </a:solidFill>
              <a:latin typeface="Arial"/>
              <a:cs typeface="Arial"/>
            </a:endParaRPr>
          </a:p>
          <a:p>
            <a:pPr marL="12699" algn="ctr">
              <a:spcBef>
                <a:spcPts val="100"/>
              </a:spcBef>
            </a:pPr>
            <a:r>
              <a:rPr lang="en-US" sz="2800" dirty="0">
                <a:latin typeface="Arial"/>
                <a:cs typeface="Arial"/>
              </a:rPr>
              <a:t>Senior Lecturer</a:t>
            </a:r>
          </a:p>
          <a:p>
            <a:pPr marL="12699" algn="ctr">
              <a:spcBef>
                <a:spcPts val="100"/>
              </a:spcBef>
            </a:pPr>
            <a:r>
              <a:rPr lang="en-US" sz="2800" dirty="0">
                <a:latin typeface="Arial"/>
                <a:cs typeface="Arial"/>
              </a:rPr>
              <a:t>Department of Civil Engineering</a:t>
            </a:r>
            <a:endParaRPr sz="2800" dirty="0">
              <a:latin typeface="Arial"/>
              <a:cs typeface="Aria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41600" y="228600"/>
            <a:ext cx="8686800" cy="689804"/>
          </a:xfrm>
          <a:prstGeom prst="rect">
            <a:avLst/>
          </a:prstGeom>
        </p:spPr>
        <p:txBody>
          <a:bodyPr vert="horz" wrap="square" lIns="0" tIns="12700" rIns="0" bIns="0" rtlCol="0">
            <a:spAutoFit/>
          </a:bodyPr>
          <a:lstStyle/>
          <a:p>
            <a:pPr marL="12699" algn="ctr">
              <a:spcBef>
                <a:spcPts val="100"/>
              </a:spcBef>
            </a:pPr>
            <a:r>
              <a:rPr sz="4399" u="sng" dirty="0"/>
              <a:t>Main </a:t>
            </a:r>
            <a:r>
              <a:rPr sz="4399" u="sng" dirty="0"/>
              <a:t>Features of </a:t>
            </a:r>
            <a:r>
              <a:rPr sz="4399" u="sng" dirty="0"/>
              <a:t>SD</a:t>
            </a:r>
            <a:endParaRPr sz="4399" u="sng" dirty="0"/>
          </a:p>
        </p:txBody>
      </p:sp>
      <p:sp>
        <p:nvSpPr>
          <p:cNvPr id="3" name="object 3"/>
          <p:cNvSpPr txBox="1"/>
          <p:nvPr/>
        </p:nvSpPr>
        <p:spPr>
          <a:xfrm>
            <a:off x="1003300" y="1219200"/>
            <a:ext cx="11963400" cy="4749377"/>
          </a:xfrm>
          <a:prstGeom prst="rect">
            <a:avLst/>
          </a:prstGeom>
        </p:spPr>
        <p:txBody>
          <a:bodyPr vert="horz" wrap="square" lIns="0" tIns="67945" rIns="0" bIns="0" rtlCol="0">
            <a:spAutoFit/>
          </a:bodyPr>
          <a:lstStyle/>
          <a:p>
            <a:pPr marL="355570" marR="5079" indent="-342871" algn="just">
              <a:lnSpc>
                <a:spcPts val="3460"/>
              </a:lnSpc>
              <a:spcBef>
                <a:spcPts val="535"/>
              </a:spcBef>
              <a:buChar char="•"/>
              <a:tabLst>
                <a:tab pos="354935" algn="l"/>
                <a:tab pos="355570" algn="l"/>
              </a:tabLst>
            </a:pPr>
            <a:r>
              <a:rPr sz="3200" b="1" dirty="0">
                <a:latin typeface="Times New Roman" panose="02020603050405020304" pitchFamily="18" charset="0"/>
                <a:cs typeface="Times New Roman" panose="02020603050405020304" pitchFamily="18" charset="0"/>
              </a:rPr>
              <a:t>A desirable human condition : </a:t>
            </a:r>
            <a:r>
              <a:rPr sz="3200" dirty="0">
                <a:latin typeface="Times New Roman" panose="02020603050405020304" pitchFamily="18" charset="0"/>
                <a:cs typeface="Times New Roman" panose="02020603050405020304" pitchFamily="18" charset="0"/>
              </a:rPr>
              <a:t>a society that  people want to sustain because it meets their  </a:t>
            </a:r>
            <a:r>
              <a:rPr sz="3200" dirty="0">
                <a:latin typeface="Times New Roman" panose="02020603050405020304" pitchFamily="18" charset="0"/>
                <a:cs typeface="Times New Roman" panose="02020603050405020304" pitchFamily="18" charset="0"/>
              </a:rPr>
              <a:t>needs</a:t>
            </a:r>
            <a:r>
              <a:rPr lang="en-US" sz="3200" dirty="0">
                <a:latin typeface="Times New Roman" panose="02020603050405020304" pitchFamily="18" charset="0"/>
                <a:cs typeface="Times New Roman" panose="02020603050405020304" pitchFamily="18" charset="0"/>
              </a:rPr>
              <a:t>.</a:t>
            </a:r>
          </a:p>
          <a:p>
            <a:pPr marL="355570" marR="5079" indent="-342871" algn="just">
              <a:lnSpc>
                <a:spcPts val="3460"/>
              </a:lnSpc>
              <a:spcBef>
                <a:spcPts val="535"/>
              </a:spcBef>
              <a:buChar char="•"/>
              <a:tabLst>
                <a:tab pos="354935" algn="l"/>
                <a:tab pos="355570" algn="l"/>
              </a:tabLst>
            </a:pPr>
            <a:r>
              <a:rPr sz="3200" b="1" dirty="0">
                <a:latin typeface="Times New Roman" panose="02020603050405020304" pitchFamily="18" charset="0"/>
                <a:cs typeface="Times New Roman" panose="02020603050405020304" pitchFamily="18" charset="0"/>
              </a:rPr>
              <a:t>An </a:t>
            </a:r>
            <a:r>
              <a:rPr sz="3200" b="1" dirty="0">
                <a:latin typeface="Times New Roman" panose="02020603050405020304" pitchFamily="18" charset="0"/>
                <a:cs typeface="Times New Roman" panose="02020603050405020304" pitchFamily="18" charset="0"/>
              </a:rPr>
              <a:t>enduring ecosystem condition: </a:t>
            </a:r>
            <a:r>
              <a:rPr sz="3200" dirty="0">
                <a:latin typeface="Times New Roman" panose="02020603050405020304" pitchFamily="18" charset="0"/>
                <a:cs typeface="Times New Roman" panose="02020603050405020304" pitchFamily="18" charset="0"/>
              </a:rPr>
              <a:t>an  </a:t>
            </a:r>
            <a:r>
              <a:rPr sz="3200" dirty="0">
                <a:latin typeface="Times New Roman" panose="02020603050405020304" pitchFamily="18" charset="0"/>
                <a:cs typeface="Times New Roman" panose="02020603050405020304" pitchFamily="18" charset="0"/>
              </a:rPr>
              <a:t>ecosystem</a:t>
            </a:r>
            <a:r>
              <a:rPr lang="en-US" sz="3200" dirty="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that </a:t>
            </a:r>
            <a:r>
              <a:rPr sz="3200" dirty="0">
                <a:latin typeface="Times New Roman" panose="02020603050405020304" pitchFamily="18" charset="0"/>
                <a:cs typeface="Times New Roman" panose="02020603050405020304" pitchFamily="18" charset="0"/>
              </a:rPr>
              <a:t>maintains its capacity to  support human life and </a:t>
            </a:r>
            <a:r>
              <a:rPr sz="3200" dirty="0">
                <a:latin typeface="Times New Roman" panose="02020603050405020304" pitchFamily="18" charset="0"/>
                <a:cs typeface="Times New Roman" panose="02020603050405020304" pitchFamily="18" charset="0"/>
              </a:rPr>
              <a:t>others</a:t>
            </a:r>
            <a:r>
              <a:rPr lang="en-US" sz="3200" dirty="0">
                <a:latin typeface="Times New Roman" panose="02020603050405020304" pitchFamily="18" charset="0"/>
                <a:cs typeface="Times New Roman" panose="02020603050405020304" pitchFamily="18" charset="0"/>
              </a:rPr>
              <a:t>.</a:t>
            </a:r>
          </a:p>
          <a:p>
            <a:pPr marL="355570" marR="5079" indent="-342871" algn="just">
              <a:lnSpc>
                <a:spcPts val="3460"/>
              </a:lnSpc>
              <a:spcBef>
                <a:spcPts val="535"/>
              </a:spcBef>
              <a:buChar char="•"/>
              <a:tabLst>
                <a:tab pos="354935" algn="l"/>
                <a:tab pos="355570" algn="l"/>
              </a:tabLst>
            </a:pPr>
            <a:r>
              <a:rPr sz="3200" dirty="0">
                <a:latin typeface="Times New Roman" panose="02020603050405020304" pitchFamily="18" charset="0"/>
                <a:cs typeface="Times New Roman" panose="02020603050405020304" pitchFamily="18" charset="0"/>
              </a:rPr>
              <a:t>A </a:t>
            </a:r>
            <a:r>
              <a:rPr sz="3200" b="1" dirty="0">
                <a:latin typeface="Times New Roman" panose="02020603050405020304" pitchFamily="18" charset="0"/>
                <a:cs typeface="Times New Roman" panose="02020603050405020304" pitchFamily="18" charset="0"/>
              </a:rPr>
              <a:t>balance between present and future  generations</a:t>
            </a:r>
            <a:r>
              <a:rPr sz="3200" dirty="0">
                <a:latin typeface="Times New Roman" panose="02020603050405020304" pitchFamily="18" charset="0"/>
                <a:cs typeface="Times New Roman" panose="02020603050405020304" pitchFamily="18" charset="0"/>
              </a:rPr>
              <a:t>; and within the present  </a:t>
            </a:r>
            <a:r>
              <a:rPr sz="3200" dirty="0">
                <a:latin typeface="Times New Roman" panose="02020603050405020304" pitchFamily="18" charset="0"/>
                <a:cs typeface="Times New Roman" panose="02020603050405020304" pitchFamily="18" charset="0"/>
              </a:rPr>
              <a:t>generation.</a:t>
            </a:r>
            <a:r>
              <a:rPr lang="en-US" sz="320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a:p>
            <a:pPr marL="355570" marR="5079" indent="-342871" algn="just">
              <a:lnSpc>
                <a:spcPts val="3460"/>
              </a:lnSpc>
              <a:spcBef>
                <a:spcPts val="535"/>
              </a:spcBef>
              <a:buChar char="•"/>
              <a:tabLst>
                <a:tab pos="354935" algn="l"/>
                <a:tab pos="355570" algn="l"/>
              </a:tabLst>
            </a:pPr>
            <a:r>
              <a:rPr lang="en-US" sz="3200" b="1" spc="-140" dirty="0">
                <a:latin typeface="Times New Roman" panose="02020603050405020304" pitchFamily="18" charset="0"/>
                <a:cs typeface="Times New Roman" panose="02020603050405020304" pitchFamily="18" charset="0"/>
              </a:rPr>
              <a:t>Economic</a:t>
            </a:r>
            <a:r>
              <a:rPr lang="en-US" sz="3200" b="1" spc="-140" dirty="0">
                <a:latin typeface="Times New Roman" panose="02020603050405020304" pitchFamily="18" charset="0"/>
                <a:cs typeface="Times New Roman" panose="02020603050405020304" pitchFamily="18" charset="0"/>
              </a:rPr>
              <a:t>:</a:t>
            </a:r>
            <a:r>
              <a:rPr lang="en-US" sz="3200" spc="-140" dirty="0">
                <a:latin typeface="Times New Roman" panose="02020603050405020304" pitchFamily="18" charset="0"/>
                <a:cs typeface="Times New Roman" panose="02020603050405020304" pitchFamily="18" charset="0"/>
              </a:rPr>
              <a:t>	</a:t>
            </a:r>
            <a:r>
              <a:rPr lang="en-US" sz="3200" spc="-155" dirty="0">
                <a:latin typeface="Times New Roman" panose="02020603050405020304" pitchFamily="18" charset="0"/>
                <a:cs typeface="Times New Roman" panose="02020603050405020304" pitchFamily="18" charset="0"/>
              </a:rPr>
              <a:t>An </a:t>
            </a:r>
            <a:r>
              <a:rPr lang="en-US" sz="3200" spc="-100" dirty="0">
                <a:latin typeface="Times New Roman" panose="02020603050405020304" pitchFamily="18" charset="0"/>
                <a:cs typeface="Times New Roman" panose="02020603050405020304" pitchFamily="18" charset="0"/>
              </a:rPr>
              <a:t>economically </a:t>
            </a:r>
            <a:r>
              <a:rPr lang="en-US" sz="3200" spc="-114" dirty="0">
                <a:latin typeface="Times New Roman" panose="02020603050405020304" pitchFamily="18" charset="0"/>
                <a:cs typeface="Times New Roman" panose="02020603050405020304" pitchFamily="18" charset="0"/>
              </a:rPr>
              <a:t>sustainable </a:t>
            </a:r>
            <a:r>
              <a:rPr lang="en-US" sz="3200" spc="-155" dirty="0">
                <a:latin typeface="Times New Roman" panose="02020603050405020304" pitchFamily="18" charset="0"/>
                <a:cs typeface="Times New Roman" panose="02020603050405020304" pitchFamily="18" charset="0"/>
              </a:rPr>
              <a:t>system </a:t>
            </a:r>
            <a:r>
              <a:rPr lang="en-US" sz="3200" spc="-85" dirty="0">
                <a:latin typeface="Times New Roman" panose="02020603050405020304" pitchFamily="18" charset="0"/>
                <a:cs typeface="Times New Roman" panose="02020603050405020304" pitchFamily="18" charset="0"/>
              </a:rPr>
              <a:t>must </a:t>
            </a:r>
            <a:r>
              <a:rPr lang="en-US" sz="3200" spc="-120" dirty="0">
                <a:latin typeface="Times New Roman" panose="02020603050405020304" pitchFamily="18" charset="0"/>
                <a:cs typeface="Times New Roman" panose="02020603050405020304" pitchFamily="18" charset="0"/>
              </a:rPr>
              <a:t>be  </a:t>
            </a:r>
            <a:r>
              <a:rPr lang="en-US" sz="3200" spc="-105" dirty="0">
                <a:latin typeface="Times New Roman" panose="02020603050405020304" pitchFamily="18" charset="0"/>
                <a:cs typeface="Times New Roman" panose="02020603050405020304" pitchFamily="18" charset="0"/>
              </a:rPr>
              <a:t>able </a:t>
            </a:r>
            <a:r>
              <a:rPr lang="en-US" sz="3200" spc="25" dirty="0">
                <a:latin typeface="Times New Roman" panose="02020603050405020304" pitchFamily="18" charset="0"/>
                <a:cs typeface="Times New Roman" panose="02020603050405020304" pitchFamily="18" charset="0"/>
              </a:rPr>
              <a:t>to </a:t>
            </a:r>
            <a:r>
              <a:rPr lang="en-US" sz="3200" spc="-100" dirty="0">
                <a:latin typeface="Times New Roman" panose="02020603050405020304" pitchFamily="18" charset="0"/>
                <a:cs typeface="Times New Roman" panose="02020603050405020304" pitchFamily="18" charset="0"/>
              </a:rPr>
              <a:t>produce </a:t>
            </a:r>
            <a:r>
              <a:rPr lang="en-US" sz="3200" spc="-155" dirty="0">
                <a:latin typeface="Times New Roman" panose="02020603050405020304" pitchFamily="18" charset="0"/>
                <a:cs typeface="Times New Roman" panose="02020603050405020304" pitchFamily="18" charset="0"/>
              </a:rPr>
              <a:t>goods </a:t>
            </a:r>
            <a:r>
              <a:rPr lang="en-US" sz="3200" spc="-120" dirty="0">
                <a:latin typeface="Times New Roman" panose="02020603050405020304" pitchFamily="18" charset="0"/>
                <a:cs typeface="Times New Roman" panose="02020603050405020304" pitchFamily="18" charset="0"/>
              </a:rPr>
              <a:t>and </a:t>
            </a:r>
            <a:r>
              <a:rPr lang="en-US" sz="3200" spc="-145" dirty="0">
                <a:latin typeface="Times New Roman" panose="02020603050405020304" pitchFamily="18" charset="0"/>
                <a:cs typeface="Times New Roman" panose="02020603050405020304" pitchFamily="18" charset="0"/>
              </a:rPr>
              <a:t>services </a:t>
            </a:r>
            <a:r>
              <a:rPr lang="en-US" sz="3200" spc="-80" dirty="0">
                <a:latin typeface="Times New Roman" panose="02020603050405020304" pitchFamily="18" charset="0"/>
                <a:cs typeface="Times New Roman" panose="02020603050405020304" pitchFamily="18" charset="0"/>
              </a:rPr>
              <a:t>on </a:t>
            </a:r>
            <a:r>
              <a:rPr lang="en-US" sz="3200" spc="-200" dirty="0">
                <a:latin typeface="Times New Roman" panose="02020603050405020304" pitchFamily="18" charset="0"/>
                <a:cs typeface="Times New Roman" panose="02020603050405020304" pitchFamily="18" charset="0"/>
              </a:rPr>
              <a:t>a </a:t>
            </a:r>
            <a:r>
              <a:rPr lang="en-US" sz="3200" spc="-70" dirty="0">
                <a:latin typeface="Times New Roman" panose="02020603050405020304" pitchFamily="18" charset="0"/>
                <a:cs typeface="Times New Roman" panose="02020603050405020304" pitchFamily="18" charset="0"/>
              </a:rPr>
              <a:t>continuing</a:t>
            </a:r>
            <a:r>
              <a:rPr lang="en-US" sz="3200" spc="-430" dirty="0">
                <a:latin typeface="Times New Roman" panose="02020603050405020304" pitchFamily="18" charset="0"/>
                <a:cs typeface="Times New Roman" panose="02020603050405020304" pitchFamily="18" charset="0"/>
              </a:rPr>
              <a:t> </a:t>
            </a:r>
            <a:r>
              <a:rPr lang="en-US" sz="3200" spc="-155" dirty="0">
                <a:latin typeface="Times New Roman" panose="02020603050405020304" pitchFamily="18" charset="0"/>
                <a:cs typeface="Times New Roman" panose="02020603050405020304" pitchFamily="18" charset="0"/>
              </a:rPr>
              <a:t>basis,  </a:t>
            </a:r>
            <a:r>
              <a:rPr lang="en-US" sz="3200" spc="25" dirty="0">
                <a:latin typeface="Times New Roman" panose="02020603050405020304" pitchFamily="18" charset="0"/>
                <a:cs typeface="Times New Roman" panose="02020603050405020304" pitchFamily="18" charset="0"/>
              </a:rPr>
              <a:t>to </a:t>
            </a:r>
            <a:r>
              <a:rPr lang="en-US" sz="3200" spc="-65" dirty="0">
                <a:latin typeface="Times New Roman" panose="02020603050405020304" pitchFamily="18" charset="0"/>
                <a:cs typeface="Times New Roman" panose="02020603050405020304" pitchFamily="18" charset="0"/>
              </a:rPr>
              <a:t>maintain </a:t>
            </a:r>
            <a:r>
              <a:rPr lang="en-US" sz="3200" spc="-140" dirty="0">
                <a:latin typeface="Times New Roman" panose="02020603050405020304" pitchFamily="18" charset="0"/>
                <a:cs typeface="Times New Roman" panose="02020603050405020304" pitchFamily="18" charset="0"/>
              </a:rPr>
              <a:t>manageable </a:t>
            </a:r>
            <a:r>
              <a:rPr lang="en-US" sz="3200" spc="-125" dirty="0">
                <a:latin typeface="Times New Roman" panose="02020603050405020304" pitchFamily="18" charset="0"/>
                <a:cs typeface="Times New Roman" panose="02020603050405020304" pitchFamily="18" charset="0"/>
              </a:rPr>
              <a:t>levels </a:t>
            </a:r>
            <a:r>
              <a:rPr lang="en-US" sz="3200" spc="-5" dirty="0">
                <a:latin typeface="Times New Roman" panose="02020603050405020304" pitchFamily="18" charset="0"/>
                <a:cs typeface="Times New Roman" panose="02020603050405020304" pitchFamily="18" charset="0"/>
              </a:rPr>
              <a:t>of </a:t>
            </a:r>
            <a:r>
              <a:rPr lang="en-US" sz="3200" spc="-90" dirty="0">
                <a:latin typeface="Times New Roman" panose="02020603050405020304" pitchFamily="18" charset="0"/>
                <a:cs typeface="Times New Roman" panose="02020603050405020304" pitchFamily="18" charset="0"/>
              </a:rPr>
              <a:t>government </a:t>
            </a:r>
            <a:r>
              <a:rPr lang="en-US" sz="3200" spc="-120" dirty="0">
                <a:latin typeface="Times New Roman" panose="02020603050405020304" pitchFamily="18" charset="0"/>
                <a:cs typeface="Times New Roman" panose="02020603050405020304" pitchFamily="18" charset="0"/>
              </a:rPr>
              <a:t>and  </a:t>
            </a:r>
            <a:r>
              <a:rPr lang="en-US" sz="3200" spc="-80" dirty="0">
                <a:latin typeface="Times New Roman" panose="02020603050405020304" pitchFamily="18" charset="0"/>
                <a:cs typeface="Times New Roman" panose="02020603050405020304" pitchFamily="18" charset="0"/>
              </a:rPr>
              <a:t>external </a:t>
            </a:r>
            <a:r>
              <a:rPr lang="en-US" sz="3200" spc="-55" dirty="0">
                <a:latin typeface="Times New Roman" panose="02020603050405020304" pitchFamily="18" charset="0"/>
                <a:cs typeface="Times New Roman" panose="02020603050405020304" pitchFamily="18" charset="0"/>
              </a:rPr>
              <a:t>debt, </a:t>
            </a:r>
            <a:r>
              <a:rPr lang="en-US" sz="3200" spc="-120" dirty="0">
                <a:latin typeface="Times New Roman" panose="02020603050405020304" pitchFamily="18" charset="0"/>
                <a:cs typeface="Times New Roman" panose="02020603050405020304" pitchFamily="18" charset="0"/>
              </a:rPr>
              <a:t>and </a:t>
            </a:r>
            <a:r>
              <a:rPr lang="en-US" sz="3200" spc="25" dirty="0">
                <a:latin typeface="Times New Roman" panose="02020603050405020304" pitchFamily="18" charset="0"/>
                <a:cs typeface="Times New Roman" panose="02020603050405020304" pitchFamily="18" charset="0"/>
              </a:rPr>
              <a:t>to </a:t>
            </a:r>
            <a:r>
              <a:rPr lang="en-US" sz="3200" spc="-110" dirty="0">
                <a:latin typeface="Times New Roman" panose="02020603050405020304" pitchFamily="18" charset="0"/>
                <a:cs typeface="Times New Roman" panose="02020603050405020304" pitchFamily="18" charset="0"/>
              </a:rPr>
              <a:t>avoid </a:t>
            </a:r>
            <a:r>
              <a:rPr lang="en-US" sz="3200" spc="-85" dirty="0">
                <a:latin typeface="Times New Roman" panose="02020603050405020304" pitchFamily="18" charset="0"/>
                <a:cs typeface="Times New Roman" panose="02020603050405020304" pitchFamily="18" charset="0"/>
              </a:rPr>
              <a:t>extreme </a:t>
            </a:r>
            <a:r>
              <a:rPr lang="en-US" sz="3200" spc="-100" dirty="0" err="1">
                <a:latin typeface="Times New Roman" panose="02020603050405020304" pitchFamily="18" charset="0"/>
                <a:cs typeface="Times New Roman" panose="02020603050405020304" pitchFamily="18" charset="0"/>
              </a:rPr>
              <a:t>sectoral</a:t>
            </a:r>
            <a:r>
              <a:rPr lang="en-US" sz="3200" spc="-100" dirty="0">
                <a:latin typeface="Times New Roman" panose="02020603050405020304" pitchFamily="18" charset="0"/>
                <a:cs typeface="Times New Roman" panose="02020603050405020304" pitchFamily="18" charset="0"/>
              </a:rPr>
              <a:t> </a:t>
            </a:r>
            <a:r>
              <a:rPr lang="en-US" sz="3200" spc="-130" dirty="0">
                <a:latin typeface="Times New Roman" panose="02020603050405020304" pitchFamily="18" charset="0"/>
                <a:cs typeface="Times New Roman" panose="02020603050405020304" pitchFamily="18" charset="0"/>
              </a:rPr>
              <a:t>imbalances  </a:t>
            </a:r>
            <a:r>
              <a:rPr lang="en-US" sz="3200" spc="-75" dirty="0">
                <a:latin typeface="Times New Roman" panose="02020603050405020304" pitchFamily="18" charset="0"/>
                <a:cs typeface="Times New Roman" panose="02020603050405020304" pitchFamily="18" charset="0"/>
              </a:rPr>
              <a:t>which </a:t>
            </a:r>
            <a:r>
              <a:rPr lang="en-US" sz="3200" spc="-165" dirty="0">
                <a:latin typeface="Times New Roman" panose="02020603050405020304" pitchFamily="18" charset="0"/>
                <a:cs typeface="Times New Roman" panose="02020603050405020304" pitchFamily="18" charset="0"/>
              </a:rPr>
              <a:t>damage </a:t>
            </a:r>
            <a:r>
              <a:rPr lang="en-US" sz="3200" spc="-65" dirty="0">
                <a:latin typeface="Times New Roman" panose="02020603050405020304" pitchFamily="18" charset="0"/>
                <a:cs typeface="Times New Roman" panose="02020603050405020304" pitchFamily="18" charset="0"/>
              </a:rPr>
              <a:t>agricultural </a:t>
            </a:r>
            <a:r>
              <a:rPr lang="en-US" sz="3200" spc="-20" dirty="0">
                <a:latin typeface="Times New Roman" panose="02020603050405020304" pitchFamily="18" charset="0"/>
                <a:cs typeface="Times New Roman" panose="02020603050405020304" pitchFamily="18" charset="0"/>
              </a:rPr>
              <a:t>or </a:t>
            </a:r>
            <a:r>
              <a:rPr lang="en-US" sz="3200" spc="-55" dirty="0">
                <a:latin typeface="Times New Roman" panose="02020603050405020304" pitchFamily="18" charset="0"/>
                <a:cs typeface="Times New Roman" panose="02020603050405020304" pitchFamily="18" charset="0"/>
              </a:rPr>
              <a:t>industrial</a:t>
            </a:r>
            <a:r>
              <a:rPr lang="en-US" sz="3200" spc="-415" dirty="0">
                <a:latin typeface="Times New Roman" panose="02020603050405020304" pitchFamily="18" charset="0"/>
                <a:cs typeface="Times New Roman" panose="02020603050405020304" pitchFamily="18" charset="0"/>
              </a:rPr>
              <a:t> </a:t>
            </a:r>
            <a:r>
              <a:rPr lang="en-US" sz="3200" spc="-55" dirty="0">
                <a:latin typeface="Times New Roman" panose="02020603050405020304" pitchFamily="18" charset="0"/>
                <a:cs typeface="Times New Roman" panose="02020603050405020304" pitchFamily="18" charset="0"/>
              </a:rPr>
              <a:t>production</a:t>
            </a:r>
            <a:r>
              <a:rPr lang="en-US" sz="3200" spc="-55"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736600" y="1458113"/>
            <a:ext cx="12268200" cy="5171287"/>
          </a:xfrm>
          <a:prstGeom prst="rect">
            <a:avLst/>
          </a:prstGeom>
        </p:spPr>
        <p:txBody>
          <a:bodyPr vert="horz" wrap="square" lIns="0" tIns="92075" rIns="0" bIns="0" rtlCol="0">
            <a:spAutoFit/>
          </a:bodyPr>
          <a:lstStyle/>
          <a:p>
            <a:pPr marR="250804" algn="just">
              <a:spcAft>
                <a:spcPts val="1200"/>
              </a:spcAft>
              <a:buChar char="•"/>
              <a:tabLst>
                <a:tab pos="354935" algn="l"/>
                <a:tab pos="355570" algn="l"/>
              </a:tabLst>
            </a:pPr>
            <a:r>
              <a:rPr sz="3200" b="1" dirty="0">
                <a:latin typeface="Times New Roman" panose="02020603050405020304" pitchFamily="18" charset="0"/>
                <a:cs typeface="Times New Roman" panose="02020603050405020304" pitchFamily="18" charset="0"/>
              </a:rPr>
              <a:t>Environmental</a:t>
            </a:r>
            <a:r>
              <a:rPr sz="3200" b="1" dirty="0">
                <a:latin typeface="Times New Roman" panose="02020603050405020304" pitchFamily="18" charset="0"/>
                <a:cs typeface="Times New Roman" panose="02020603050405020304" pitchFamily="18" charset="0"/>
              </a:rPr>
              <a:t>: </a:t>
            </a:r>
            <a:r>
              <a:rPr sz="3200" dirty="0">
                <a:latin typeface="Times New Roman" panose="02020603050405020304" pitchFamily="18" charset="0"/>
                <a:cs typeface="Times New Roman" panose="02020603050405020304" pitchFamily="18" charset="0"/>
              </a:rPr>
              <a:t>An environmentally sustainable system  must maintain a stable resource base, avoiding over-  exploitation of renewable resource systems or  environmental sink functions, and depleting non-  renewable resources only to the extent that investment  is made in adequate substitutes. This includes  maintenance of biodiversity, atmospheric stability, and  other ecosystem functions not ordinarily classed as  economic resources.</a:t>
            </a:r>
          </a:p>
          <a:p>
            <a:pPr marR="332077" algn="just">
              <a:spcAft>
                <a:spcPts val="1200"/>
              </a:spcAft>
              <a:buChar char="•"/>
              <a:tabLst>
                <a:tab pos="354935" algn="l"/>
                <a:tab pos="355570" algn="l"/>
              </a:tabLst>
            </a:pPr>
            <a:r>
              <a:rPr sz="3200" b="1" dirty="0">
                <a:latin typeface="Times New Roman" panose="02020603050405020304" pitchFamily="18" charset="0"/>
                <a:cs typeface="Times New Roman" panose="02020603050405020304" pitchFamily="18" charset="0"/>
              </a:rPr>
              <a:t>Social: </a:t>
            </a:r>
            <a:r>
              <a:rPr sz="3200" dirty="0">
                <a:latin typeface="Times New Roman" panose="02020603050405020304" pitchFamily="18" charset="0"/>
                <a:cs typeface="Times New Roman" panose="02020603050405020304" pitchFamily="18" charset="0"/>
              </a:rPr>
              <a:t>A socially sustainable system must achieve  distributional equity, adequate provision of social  services including health and education, gender equity,  and political accountability and participation.</a:t>
            </a:r>
          </a:p>
        </p:txBody>
      </p:sp>
      <p:sp>
        <p:nvSpPr>
          <p:cNvPr id="3" name="object 2"/>
          <p:cNvSpPr txBox="1">
            <a:spLocks/>
          </p:cNvSpPr>
          <p:nvPr/>
        </p:nvSpPr>
        <p:spPr>
          <a:xfrm>
            <a:off x="2641600" y="228600"/>
            <a:ext cx="8686800" cy="751488"/>
          </a:xfrm>
          <a:prstGeom prst="rect">
            <a:avLst/>
          </a:prstGeom>
        </p:spPr>
        <p:txBody>
          <a:bodyPr vert="horz" wrap="square" lIns="0" tIns="12700" rIns="0" bIns="0" rtlCol="0">
            <a:spAutoFit/>
          </a:bodyPr>
          <a:lstStyle>
            <a:lvl1pPr>
              <a:defRPr>
                <a:latin typeface="+mj-lt"/>
                <a:ea typeface="+mj-ea"/>
                <a:cs typeface="+mj-cs"/>
              </a:defRPr>
            </a:lvl1pPr>
          </a:lstStyle>
          <a:p>
            <a:pPr marL="12699" algn="ctr">
              <a:spcBef>
                <a:spcPts val="100"/>
              </a:spcBef>
            </a:pPr>
            <a:r>
              <a:rPr lang="en-US" sz="4800" u="sng" kern="0" dirty="0">
                <a:solidFill>
                  <a:sysClr val="windowText" lastClr="000000"/>
                </a:solidFill>
              </a:rPr>
              <a:t>Main Features of SD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92298" y="7010400"/>
            <a:ext cx="5292725" cy="382156"/>
          </a:xfrm>
          <a:prstGeom prst="rect">
            <a:avLst/>
          </a:prstGeom>
        </p:spPr>
        <p:txBody>
          <a:bodyPr vert="horz" wrap="square" lIns="0" tIns="12700" rIns="0" bIns="0" rtlCol="0">
            <a:spAutoFit/>
          </a:bodyPr>
          <a:lstStyle/>
          <a:p>
            <a:pPr marL="12699">
              <a:spcBef>
                <a:spcPts val="100"/>
              </a:spcBef>
            </a:pPr>
            <a:r>
              <a:rPr sz="2400" b="1" spc="-55" dirty="0">
                <a:latin typeface="Trebuchet MS"/>
                <a:cs typeface="Trebuchet MS"/>
              </a:rPr>
              <a:t>Is</a:t>
            </a:r>
            <a:r>
              <a:rPr sz="2400" b="1" spc="-500" dirty="0">
                <a:latin typeface="Trebuchet MS"/>
                <a:cs typeface="Trebuchet MS"/>
              </a:rPr>
              <a:t> </a:t>
            </a:r>
            <a:r>
              <a:rPr sz="2400" b="1" spc="-130" dirty="0">
                <a:latin typeface="Trebuchet MS"/>
                <a:cs typeface="Trebuchet MS"/>
              </a:rPr>
              <a:t>it </a:t>
            </a:r>
            <a:r>
              <a:rPr sz="2400" b="1" spc="-150" dirty="0">
                <a:latin typeface="Trebuchet MS"/>
                <a:cs typeface="Trebuchet MS"/>
              </a:rPr>
              <a:t>the </a:t>
            </a:r>
            <a:r>
              <a:rPr sz="2400" b="1" spc="-135" dirty="0">
                <a:latin typeface="Trebuchet MS"/>
                <a:cs typeface="Trebuchet MS"/>
              </a:rPr>
              <a:t>way </a:t>
            </a:r>
            <a:r>
              <a:rPr sz="2400" b="1" spc="-145" dirty="0">
                <a:latin typeface="Trebuchet MS"/>
                <a:cs typeface="Trebuchet MS"/>
              </a:rPr>
              <a:t>we conserve </a:t>
            </a:r>
            <a:r>
              <a:rPr sz="2400" b="1" spc="-150" dirty="0">
                <a:latin typeface="Trebuchet MS"/>
                <a:cs typeface="Trebuchet MS"/>
              </a:rPr>
              <a:t>the </a:t>
            </a:r>
            <a:r>
              <a:rPr sz="2400" b="1" spc="-160" dirty="0">
                <a:latin typeface="Trebuchet MS"/>
                <a:cs typeface="Trebuchet MS"/>
              </a:rPr>
              <a:t>eco </a:t>
            </a:r>
            <a:r>
              <a:rPr sz="2400" b="1" spc="-110" dirty="0">
                <a:latin typeface="Trebuchet MS"/>
                <a:cs typeface="Trebuchet MS"/>
              </a:rPr>
              <a:t>system?</a:t>
            </a:r>
            <a:endParaRPr sz="2400" dirty="0">
              <a:latin typeface="Trebuchet MS"/>
              <a:cs typeface="Trebuchet MS"/>
            </a:endParaRPr>
          </a:p>
        </p:txBody>
      </p:sp>
      <p:sp>
        <p:nvSpPr>
          <p:cNvPr id="3" name="object 3"/>
          <p:cNvSpPr/>
          <p:nvPr/>
        </p:nvSpPr>
        <p:spPr>
          <a:xfrm>
            <a:off x="2112302" y="304800"/>
            <a:ext cx="9597098" cy="64770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9685023" y="6683862"/>
            <a:ext cx="2024380" cy="212238"/>
          </a:xfrm>
          <a:prstGeom prst="rect">
            <a:avLst/>
          </a:prstGeom>
        </p:spPr>
        <p:txBody>
          <a:bodyPr vert="horz" wrap="square" lIns="0" tIns="12065" rIns="0" bIns="0" rtlCol="0">
            <a:spAutoFit/>
          </a:bodyPr>
          <a:lstStyle/>
          <a:p>
            <a:pPr marL="12699">
              <a:spcBef>
                <a:spcPts val="95"/>
              </a:spcBef>
            </a:pPr>
            <a:r>
              <a:rPr sz="1300" spc="-95" dirty="0">
                <a:latin typeface="Arial"/>
                <a:cs typeface="Arial"/>
              </a:rPr>
              <a:t>The </a:t>
            </a:r>
            <a:r>
              <a:rPr sz="1300" spc="-60" dirty="0">
                <a:latin typeface="Arial"/>
                <a:cs typeface="Arial"/>
              </a:rPr>
              <a:t>Daily </a:t>
            </a:r>
            <a:r>
              <a:rPr sz="1300" spc="-90" dirty="0">
                <a:latin typeface="Arial"/>
                <a:cs typeface="Arial"/>
              </a:rPr>
              <a:t>Star, </a:t>
            </a:r>
            <a:r>
              <a:rPr sz="1300" spc="-70" dirty="0">
                <a:latin typeface="Arial"/>
                <a:cs typeface="Arial"/>
              </a:rPr>
              <a:t>17 </a:t>
            </a:r>
            <a:r>
              <a:rPr sz="1300" spc="-50" dirty="0">
                <a:latin typeface="Arial"/>
                <a:cs typeface="Arial"/>
              </a:rPr>
              <a:t>March</a:t>
            </a:r>
            <a:r>
              <a:rPr sz="1300" spc="-30" dirty="0">
                <a:latin typeface="Arial"/>
                <a:cs typeface="Arial"/>
              </a:rPr>
              <a:t> </a:t>
            </a:r>
            <a:r>
              <a:rPr sz="1300" spc="-70" dirty="0">
                <a:latin typeface="Arial"/>
                <a:cs typeface="Arial"/>
              </a:rPr>
              <a:t>2015</a:t>
            </a:r>
            <a:endParaRPr sz="1300" dirty="0">
              <a:latin typeface="Arial"/>
              <a:cs typeface="Aria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08400" y="228600"/>
            <a:ext cx="7315200" cy="566822"/>
          </a:xfrm>
          <a:prstGeom prst="rect">
            <a:avLst/>
          </a:prstGeom>
        </p:spPr>
        <p:txBody>
          <a:bodyPr vert="horz" wrap="square" lIns="0" tIns="12700" rIns="0" bIns="0" rtlCol="0">
            <a:spAutoFit/>
          </a:bodyPr>
          <a:lstStyle/>
          <a:p>
            <a:pPr marL="12699">
              <a:spcBef>
                <a:spcPts val="100"/>
              </a:spcBef>
            </a:pPr>
            <a:r>
              <a:rPr u="sng" dirty="0"/>
              <a:t>Rules of </a:t>
            </a:r>
            <a:r>
              <a:rPr lang="en-US" u="sng" dirty="0" smtClean="0"/>
              <a:t>S</a:t>
            </a:r>
            <a:r>
              <a:rPr u="sng" dirty="0" smtClean="0"/>
              <a:t>ustainable </a:t>
            </a:r>
            <a:r>
              <a:rPr lang="en-US" u="sng" dirty="0"/>
              <a:t>D</a:t>
            </a:r>
            <a:r>
              <a:rPr u="sng" dirty="0" smtClean="0"/>
              <a:t>evelopment</a:t>
            </a:r>
            <a:endParaRPr u="sng" dirty="0"/>
          </a:p>
        </p:txBody>
      </p:sp>
      <p:sp>
        <p:nvSpPr>
          <p:cNvPr id="3" name="object 3"/>
          <p:cNvSpPr txBox="1"/>
          <p:nvPr/>
        </p:nvSpPr>
        <p:spPr>
          <a:xfrm>
            <a:off x="889000" y="1524000"/>
            <a:ext cx="11963400" cy="3801041"/>
          </a:xfrm>
          <a:prstGeom prst="rect">
            <a:avLst/>
          </a:prstGeom>
        </p:spPr>
        <p:txBody>
          <a:bodyPr vert="horz" wrap="square" lIns="0" tIns="60960" rIns="0" bIns="0" rtlCol="0">
            <a:spAutoFit/>
          </a:bodyPr>
          <a:lstStyle/>
          <a:p>
            <a:pPr marL="12699" marR="1081949" algn="just">
              <a:spcBef>
                <a:spcPts val="480"/>
              </a:spcBef>
              <a:tabLst>
                <a:tab pos="354935" algn="l"/>
                <a:tab pos="355570" algn="l"/>
              </a:tabLst>
            </a:pPr>
            <a:r>
              <a:rPr sz="3200" dirty="0">
                <a:latin typeface="Times New Roman" panose="02020603050405020304" pitchFamily="18" charset="0"/>
                <a:cs typeface="Times New Roman" panose="02020603050405020304" pitchFamily="18" charset="0"/>
              </a:rPr>
              <a:t>The implication of the concept of sustainable  development </a:t>
            </a:r>
            <a:r>
              <a:rPr sz="3200" dirty="0" smtClean="0">
                <a:latin typeface="Times New Roman" panose="02020603050405020304" pitchFamily="18" charset="0"/>
                <a:cs typeface="Times New Roman" panose="02020603050405020304" pitchFamily="18" charset="0"/>
              </a:rPr>
              <a:t>is</a:t>
            </a:r>
            <a:r>
              <a:rPr lang="en-US" sz="3200" dirty="0" smtClean="0">
                <a:latin typeface="Times New Roman" panose="02020603050405020304" pitchFamily="18" charset="0"/>
                <a:cs typeface="Times New Roman" panose="02020603050405020304" pitchFamily="18" charset="0"/>
              </a:rPr>
              <a:t> </a:t>
            </a:r>
            <a:r>
              <a:rPr sz="3200" dirty="0" smtClean="0">
                <a:latin typeface="Times New Roman" panose="02020603050405020304" pitchFamily="18" charset="0"/>
                <a:cs typeface="Times New Roman" panose="02020603050405020304" pitchFamily="18" charset="0"/>
              </a:rPr>
              <a:t>that</a:t>
            </a:r>
            <a:r>
              <a:rPr sz="3200" dirty="0">
                <a:latin typeface="Times New Roman" panose="02020603050405020304" pitchFamily="18" charset="0"/>
                <a:cs typeface="Times New Roman" panose="02020603050405020304" pitchFamily="18" charset="0"/>
              </a:rPr>
              <a:t>:</a:t>
            </a:r>
          </a:p>
          <a:p>
            <a:pPr marL="756222" marR="5079" lvl="1" indent="-286361" algn="just">
              <a:spcBef>
                <a:spcPts val="600"/>
              </a:spcBef>
              <a:buChar char="–"/>
              <a:tabLst>
                <a:tab pos="756857" algn="l"/>
              </a:tabLst>
            </a:pPr>
            <a:r>
              <a:rPr sz="2800" dirty="0">
                <a:latin typeface="Times New Roman" panose="02020603050405020304" pitchFamily="18" charset="0"/>
                <a:cs typeface="Times New Roman" panose="02020603050405020304" pitchFamily="18" charset="0"/>
              </a:rPr>
              <a:t>The next generation should inherit such a stock of wealth, </a:t>
            </a:r>
            <a:r>
              <a:rPr sz="2800" dirty="0" smtClean="0">
                <a:latin typeface="Times New Roman" panose="02020603050405020304" pitchFamily="18" charset="0"/>
                <a:cs typeface="Times New Roman" panose="02020603050405020304" pitchFamily="18" charset="0"/>
              </a:rPr>
              <a:t>comprising </a:t>
            </a:r>
            <a:r>
              <a:rPr sz="2800" dirty="0">
                <a:latin typeface="Times New Roman" panose="02020603050405020304" pitchFamily="18" charset="0"/>
                <a:cs typeface="Times New Roman" panose="02020603050405020304" pitchFamily="18" charset="0"/>
              </a:rPr>
              <a:t>man made assets and environmental assets </a:t>
            </a:r>
            <a:r>
              <a:rPr sz="2800" dirty="0" smtClean="0">
                <a:latin typeface="Times New Roman" panose="02020603050405020304" pitchFamily="18" charset="0"/>
                <a:cs typeface="Times New Roman" panose="02020603050405020304" pitchFamily="18" charset="0"/>
              </a:rPr>
              <a:t>which </a:t>
            </a:r>
            <a:r>
              <a:rPr sz="2800" dirty="0">
                <a:latin typeface="Times New Roman" panose="02020603050405020304" pitchFamily="18" charset="0"/>
                <a:cs typeface="Times New Roman" panose="02020603050405020304" pitchFamily="18" charset="0"/>
              </a:rPr>
              <a:t>stresses on all capital assets</a:t>
            </a:r>
          </a:p>
          <a:p>
            <a:pPr marL="756222" marR="163181" lvl="1" indent="-286361" algn="just">
              <a:spcBef>
                <a:spcPts val="585"/>
              </a:spcBef>
              <a:buChar char="–"/>
              <a:tabLst>
                <a:tab pos="756857" algn="l"/>
              </a:tabLst>
            </a:pPr>
            <a:r>
              <a:rPr sz="2800" dirty="0">
                <a:latin typeface="Times New Roman" panose="02020603050405020304" pitchFamily="18" charset="0"/>
                <a:cs typeface="Times New Roman" panose="02020603050405020304" pitchFamily="18" charset="0"/>
              </a:rPr>
              <a:t>The next generation should inherit a stock of  environmental assets no less than inherited by the  previous generation </a:t>
            </a:r>
            <a:r>
              <a:rPr sz="2800" dirty="0" smtClean="0">
                <a:latin typeface="Times New Roman" panose="02020603050405020304" pitchFamily="18" charset="0"/>
                <a:cs typeface="Times New Roman" panose="02020603050405020304" pitchFamily="18" charset="0"/>
              </a:rPr>
              <a:t>which </a:t>
            </a:r>
            <a:r>
              <a:rPr sz="2800" dirty="0">
                <a:latin typeface="Times New Roman" panose="02020603050405020304" pitchFamily="18" charset="0"/>
                <a:cs typeface="Times New Roman" panose="02020603050405020304" pitchFamily="18" charset="0"/>
              </a:rPr>
              <a:t>stresses on natural capital  only</a:t>
            </a:r>
          </a:p>
          <a:p>
            <a:pPr marL="756222" marR="58414" lvl="1" indent="-286361" algn="just">
              <a:spcBef>
                <a:spcPts val="585"/>
              </a:spcBef>
              <a:buChar char="–"/>
              <a:tabLst>
                <a:tab pos="756857" algn="l"/>
              </a:tabLst>
            </a:pPr>
            <a:r>
              <a:rPr sz="2800" dirty="0">
                <a:latin typeface="Times New Roman" panose="02020603050405020304" pitchFamily="18" charset="0"/>
                <a:cs typeface="Times New Roman" panose="02020603050405020304" pitchFamily="18" charset="0"/>
              </a:rPr>
              <a:t>The components of the inherited stock should be man  made assets and human assets </a:t>
            </a:r>
            <a:r>
              <a:rPr sz="2800" dirty="0" smtClean="0">
                <a:latin typeface="Times New Roman" panose="02020603050405020304" pitchFamily="18" charset="0"/>
                <a:cs typeface="Times New Roman" panose="02020603050405020304" pitchFamily="18" charset="0"/>
              </a:rPr>
              <a:t>which </a:t>
            </a:r>
            <a:r>
              <a:rPr sz="2800" dirty="0">
                <a:latin typeface="Times New Roman" panose="02020603050405020304" pitchFamily="18" charset="0"/>
                <a:cs typeface="Times New Roman" panose="02020603050405020304" pitchFamily="18" charset="0"/>
              </a:rPr>
              <a:t>includes human  capital besides man made and natural capital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03600" y="304803"/>
            <a:ext cx="6858000" cy="505267"/>
          </a:xfrm>
          <a:prstGeom prst="rect">
            <a:avLst/>
          </a:prstGeom>
        </p:spPr>
        <p:txBody>
          <a:bodyPr vert="horz" wrap="square" lIns="0" tIns="12700" rIns="0" bIns="0" rtlCol="0">
            <a:spAutoFit/>
          </a:bodyPr>
          <a:lstStyle/>
          <a:p>
            <a:pPr marL="12699">
              <a:spcBef>
                <a:spcPts val="100"/>
              </a:spcBef>
            </a:pPr>
            <a:r>
              <a:rPr sz="3200" b="1" u="sng" dirty="0">
                <a:latin typeface="Trebuchet MS"/>
                <a:cs typeface="Trebuchet MS"/>
              </a:rPr>
              <a:t>Rules of sustainable development</a:t>
            </a:r>
            <a:endParaRPr sz="3200" u="sng" dirty="0">
              <a:latin typeface="Trebuchet MS"/>
              <a:cs typeface="Trebuchet MS"/>
            </a:endParaRPr>
          </a:p>
        </p:txBody>
      </p:sp>
      <p:sp>
        <p:nvSpPr>
          <p:cNvPr id="3" name="object 3"/>
          <p:cNvSpPr txBox="1"/>
          <p:nvPr/>
        </p:nvSpPr>
        <p:spPr>
          <a:xfrm>
            <a:off x="1270000" y="1143004"/>
            <a:ext cx="11582400" cy="4557017"/>
          </a:xfrm>
          <a:prstGeom prst="rect">
            <a:avLst/>
          </a:prstGeom>
        </p:spPr>
        <p:txBody>
          <a:bodyPr vert="horz" wrap="square" lIns="0" tIns="67945" rIns="0" bIns="0" rtlCol="0">
            <a:spAutoFit/>
          </a:bodyPr>
          <a:lstStyle/>
          <a:p>
            <a:pPr marL="355570" marR="5079" indent="-342871" algn="just">
              <a:lnSpc>
                <a:spcPts val="3460"/>
              </a:lnSpc>
              <a:spcBef>
                <a:spcPts val="535"/>
              </a:spcBef>
              <a:buChar char="•"/>
              <a:tabLst>
                <a:tab pos="354935" algn="l"/>
                <a:tab pos="355570" algn="l"/>
              </a:tabLst>
            </a:pPr>
            <a:r>
              <a:rPr sz="3200" b="1" spc="-185" dirty="0">
                <a:latin typeface="Times New Roman" panose="02020603050405020304" pitchFamily="18" charset="0"/>
                <a:cs typeface="Times New Roman" panose="02020603050405020304" pitchFamily="18" charset="0"/>
              </a:rPr>
              <a:t>Aggregate </a:t>
            </a:r>
            <a:r>
              <a:rPr sz="3200" b="1" spc="-100" dirty="0">
                <a:latin typeface="Times New Roman" panose="02020603050405020304" pitchFamily="18" charset="0"/>
                <a:cs typeface="Times New Roman" panose="02020603050405020304" pitchFamily="18" charset="0"/>
              </a:rPr>
              <a:t>capital </a:t>
            </a:r>
            <a:r>
              <a:rPr sz="3200" b="1" spc="-150" dirty="0">
                <a:latin typeface="Times New Roman" panose="02020603050405020304" pitchFamily="18" charset="0"/>
                <a:cs typeface="Times New Roman" panose="02020603050405020304" pitchFamily="18" charset="0"/>
              </a:rPr>
              <a:t>stock </a:t>
            </a:r>
            <a:r>
              <a:rPr sz="3200" b="1" spc="-140" dirty="0">
                <a:latin typeface="Times New Roman" panose="02020603050405020304" pitchFamily="18" charset="0"/>
                <a:cs typeface="Times New Roman" panose="02020603050405020304" pitchFamily="18" charset="0"/>
              </a:rPr>
              <a:t>(man </a:t>
            </a:r>
            <a:r>
              <a:rPr sz="3200" b="1" spc="-165" dirty="0">
                <a:latin typeface="Times New Roman" panose="02020603050405020304" pitchFamily="18" charset="0"/>
                <a:cs typeface="Times New Roman" panose="02020603050405020304" pitchFamily="18" charset="0"/>
              </a:rPr>
              <a:t>made </a:t>
            </a:r>
            <a:r>
              <a:rPr sz="3200" b="1" spc="-275" dirty="0">
                <a:latin typeface="Times New Roman" panose="02020603050405020304" pitchFamily="18" charset="0"/>
                <a:cs typeface="Times New Roman" panose="02020603050405020304" pitchFamily="18" charset="0"/>
              </a:rPr>
              <a:t>+ </a:t>
            </a:r>
            <a:r>
              <a:rPr sz="3200" b="1" spc="-80" dirty="0">
                <a:latin typeface="Times New Roman" panose="02020603050405020304" pitchFamily="18" charset="0"/>
                <a:cs typeface="Times New Roman" panose="02020603050405020304" pitchFamily="18" charset="0"/>
              </a:rPr>
              <a:t>natural </a:t>
            </a:r>
            <a:r>
              <a:rPr sz="3200" b="1" spc="-275" dirty="0">
                <a:latin typeface="Times New Roman" panose="02020603050405020304" pitchFamily="18" charset="0"/>
                <a:cs typeface="Times New Roman" panose="02020603050405020304" pitchFamily="18" charset="0"/>
              </a:rPr>
              <a:t>+  </a:t>
            </a:r>
            <a:r>
              <a:rPr sz="3200" b="1" spc="-130" dirty="0">
                <a:latin typeface="Times New Roman" panose="02020603050405020304" pitchFamily="18" charset="0"/>
                <a:cs typeface="Times New Roman" panose="02020603050405020304" pitchFamily="18" charset="0"/>
              </a:rPr>
              <a:t>human</a:t>
            </a:r>
            <a:r>
              <a:rPr sz="3200" b="1" spc="-130" dirty="0" smtClean="0">
                <a:latin typeface="Times New Roman" panose="02020603050405020304" pitchFamily="18" charset="0"/>
                <a:cs typeface="Times New Roman" panose="02020603050405020304" pitchFamily="18" charset="0"/>
              </a:rPr>
              <a:t>)</a:t>
            </a:r>
            <a:endParaRPr lang="en-US" sz="3200" b="1" spc="-130" dirty="0" smtClean="0">
              <a:latin typeface="Times New Roman" panose="02020603050405020304" pitchFamily="18" charset="0"/>
              <a:cs typeface="Times New Roman" panose="02020603050405020304" pitchFamily="18" charset="0"/>
            </a:endParaRPr>
          </a:p>
          <a:p>
            <a:pPr marL="355570" marR="5079" indent="-342871" algn="just">
              <a:lnSpc>
                <a:spcPts val="3460"/>
              </a:lnSpc>
              <a:spcBef>
                <a:spcPts val="535"/>
              </a:spcBef>
              <a:buChar char="•"/>
              <a:tabLst>
                <a:tab pos="354935" algn="l"/>
                <a:tab pos="355570" algn="l"/>
              </a:tabLst>
            </a:pPr>
            <a:endParaRPr sz="3200" b="1" dirty="0">
              <a:latin typeface="Times New Roman" panose="02020603050405020304" pitchFamily="18" charset="0"/>
              <a:cs typeface="Times New Roman" panose="02020603050405020304" pitchFamily="18" charset="0"/>
            </a:endParaRPr>
          </a:p>
          <a:p>
            <a:pPr marL="756222" marR="473669" lvl="1" indent="-286361" algn="just">
              <a:lnSpc>
                <a:spcPts val="3020"/>
              </a:lnSpc>
              <a:spcBef>
                <a:spcPts val="680"/>
              </a:spcBef>
              <a:buChar char="–"/>
              <a:tabLst>
                <a:tab pos="836860" algn="l"/>
                <a:tab pos="837495" algn="l"/>
              </a:tabLst>
            </a:pPr>
            <a:r>
              <a:rPr lang="en-US" sz="3200" spc="-140" dirty="0">
                <a:latin typeface="Times New Roman" panose="02020603050405020304" pitchFamily="18" charset="0"/>
                <a:cs typeface="Times New Roman" panose="02020603050405020304" pitchFamily="18" charset="0"/>
              </a:rPr>
              <a:t>M</a:t>
            </a:r>
            <a:r>
              <a:rPr sz="3200" spc="-140" dirty="0" smtClean="0">
                <a:latin typeface="Times New Roman" panose="02020603050405020304" pitchFamily="18" charset="0"/>
                <a:cs typeface="Times New Roman" panose="02020603050405020304" pitchFamily="18" charset="0"/>
              </a:rPr>
              <a:t>an </a:t>
            </a:r>
            <a:r>
              <a:rPr sz="3200" spc="-150" dirty="0">
                <a:latin typeface="Times New Roman" panose="02020603050405020304" pitchFamily="18" charset="0"/>
                <a:cs typeface="Times New Roman" panose="02020603050405020304" pitchFamily="18" charset="0"/>
              </a:rPr>
              <a:t>made </a:t>
            </a:r>
            <a:r>
              <a:rPr sz="3200" spc="-90" dirty="0">
                <a:latin typeface="Times New Roman" panose="02020603050405020304" pitchFamily="18" charset="0"/>
                <a:cs typeface="Times New Roman" panose="02020603050405020304" pitchFamily="18" charset="0"/>
              </a:rPr>
              <a:t>capital </a:t>
            </a:r>
            <a:r>
              <a:rPr sz="3200" spc="-130" dirty="0">
                <a:latin typeface="Times New Roman" panose="02020603050405020304" pitchFamily="18" charset="0"/>
                <a:cs typeface="Times New Roman" panose="02020603050405020304" pitchFamily="18" charset="0"/>
              </a:rPr>
              <a:t>(K</a:t>
            </a:r>
            <a:r>
              <a:rPr sz="2800" spc="-195" baseline="-21021" dirty="0">
                <a:latin typeface="Times New Roman" panose="02020603050405020304" pitchFamily="18" charset="0"/>
                <a:cs typeface="Times New Roman" panose="02020603050405020304" pitchFamily="18" charset="0"/>
              </a:rPr>
              <a:t>M</a:t>
            </a:r>
            <a:r>
              <a:rPr sz="3200" spc="-130" dirty="0">
                <a:latin typeface="Times New Roman" panose="02020603050405020304" pitchFamily="18" charset="0"/>
                <a:cs typeface="Times New Roman" panose="02020603050405020304" pitchFamily="18" charset="0"/>
              </a:rPr>
              <a:t>) </a:t>
            </a:r>
            <a:r>
              <a:rPr sz="3200" spc="-125" dirty="0">
                <a:latin typeface="Times New Roman" panose="02020603050405020304" pitchFamily="18" charset="0"/>
                <a:cs typeface="Times New Roman" panose="02020603050405020304" pitchFamily="18" charset="0"/>
              </a:rPr>
              <a:t>consisting </a:t>
            </a:r>
            <a:r>
              <a:rPr sz="3200" spc="-10" dirty="0">
                <a:latin typeface="Times New Roman" panose="02020603050405020304" pitchFamily="18" charset="0"/>
                <a:cs typeface="Times New Roman" panose="02020603050405020304" pitchFamily="18" charset="0"/>
              </a:rPr>
              <a:t>of</a:t>
            </a:r>
            <a:r>
              <a:rPr sz="3200" spc="-200" dirty="0">
                <a:latin typeface="Times New Roman" panose="02020603050405020304" pitchFamily="18" charset="0"/>
                <a:cs typeface="Times New Roman" panose="02020603050405020304" pitchFamily="18" charset="0"/>
              </a:rPr>
              <a:t> </a:t>
            </a:r>
            <a:r>
              <a:rPr sz="3200" spc="-145" dirty="0">
                <a:latin typeface="Times New Roman" panose="02020603050405020304" pitchFamily="18" charset="0"/>
                <a:cs typeface="Times New Roman" panose="02020603050405020304" pitchFamily="18" charset="0"/>
              </a:rPr>
              <a:t>machines,  </a:t>
            </a:r>
            <a:r>
              <a:rPr sz="3200" spc="-100" dirty="0">
                <a:latin typeface="Times New Roman" panose="02020603050405020304" pitchFamily="18" charset="0"/>
                <a:cs typeface="Times New Roman" panose="02020603050405020304" pitchFamily="18" charset="0"/>
              </a:rPr>
              <a:t>buildings, </a:t>
            </a:r>
            <a:r>
              <a:rPr sz="3200" spc="-145" dirty="0">
                <a:latin typeface="Times New Roman" panose="02020603050405020304" pitchFamily="18" charset="0"/>
                <a:cs typeface="Times New Roman" panose="02020603050405020304" pitchFamily="18" charset="0"/>
              </a:rPr>
              <a:t>roads</a:t>
            </a:r>
            <a:r>
              <a:rPr sz="3200" spc="-130" dirty="0">
                <a:latin typeface="Times New Roman" panose="02020603050405020304" pitchFamily="18" charset="0"/>
                <a:cs typeface="Times New Roman" panose="02020603050405020304" pitchFamily="18" charset="0"/>
              </a:rPr>
              <a:t> </a:t>
            </a:r>
            <a:r>
              <a:rPr sz="3200" spc="-90" dirty="0">
                <a:latin typeface="Times New Roman" panose="02020603050405020304" pitchFamily="18" charset="0"/>
                <a:cs typeface="Times New Roman" panose="02020603050405020304" pitchFamily="18" charset="0"/>
              </a:rPr>
              <a:t>etc</a:t>
            </a:r>
            <a:r>
              <a:rPr sz="3200" spc="-90" dirty="0" smtClean="0">
                <a:latin typeface="Times New Roman" panose="02020603050405020304" pitchFamily="18" charset="0"/>
                <a:cs typeface="Times New Roman" panose="02020603050405020304" pitchFamily="18" charset="0"/>
              </a:rPr>
              <a:t>.</a:t>
            </a:r>
            <a:endParaRPr lang="en-US" sz="3200" spc="-90" dirty="0" smtClean="0">
              <a:latin typeface="Times New Roman" panose="02020603050405020304" pitchFamily="18" charset="0"/>
              <a:cs typeface="Times New Roman" panose="02020603050405020304" pitchFamily="18" charset="0"/>
            </a:endParaRPr>
          </a:p>
          <a:p>
            <a:pPr marL="756222" marR="473669" lvl="1" indent="-286361" algn="just">
              <a:lnSpc>
                <a:spcPts val="3020"/>
              </a:lnSpc>
              <a:spcBef>
                <a:spcPts val="680"/>
              </a:spcBef>
              <a:buChar char="–"/>
              <a:tabLst>
                <a:tab pos="836860" algn="l"/>
                <a:tab pos="837495" algn="l"/>
              </a:tabLst>
            </a:pPr>
            <a:endParaRPr sz="3200" dirty="0">
              <a:latin typeface="Times New Roman" panose="02020603050405020304" pitchFamily="18" charset="0"/>
              <a:cs typeface="Times New Roman" panose="02020603050405020304" pitchFamily="18" charset="0"/>
            </a:endParaRPr>
          </a:p>
          <a:p>
            <a:pPr marL="756222" marR="520657" lvl="1" indent="-286361" algn="just">
              <a:lnSpc>
                <a:spcPts val="3020"/>
              </a:lnSpc>
              <a:spcBef>
                <a:spcPts val="680"/>
              </a:spcBef>
              <a:buChar char="–"/>
              <a:tabLst>
                <a:tab pos="756857" algn="l"/>
              </a:tabLst>
            </a:pPr>
            <a:r>
              <a:rPr sz="3200" spc="-90" dirty="0">
                <a:latin typeface="Times New Roman" panose="02020603050405020304" pitchFamily="18" charset="0"/>
                <a:cs typeface="Times New Roman" panose="02020603050405020304" pitchFamily="18" charset="0"/>
              </a:rPr>
              <a:t>Natural capital </a:t>
            </a:r>
            <a:r>
              <a:rPr sz="3200" spc="-175" dirty="0">
                <a:latin typeface="Times New Roman" panose="02020603050405020304" pitchFamily="18" charset="0"/>
                <a:cs typeface="Times New Roman" panose="02020603050405020304" pitchFamily="18" charset="0"/>
              </a:rPr>
              <a:t>(K</a:t>
            </a:r>
            <a:r>
              <a:rPr sz="2800" spc="-262" baseline="-21021" dirty="0">
                <a:latin typeface="Times New Roman" panose="02020603050405020304" pitchFamily="18" charset="0"/>
                <a:cs typeface="Times New Roman" panose="02020603050405020304" pitchFamily="18" charset="0"/>
              </a:rPr>
              <a:t>N</a:t>
            </a:r>
            <a:r>
              <a:rPr sz="3200" spc="-175" dirty="0">
                <a:latin typeface="Times New Roman" panose="02020603050405020304" pitchFamily="18" charset="0"/>
                <a:cs typeface="Times New Roman" panose="02020603050405020304" pitchFamily="18" charset="0"/>
              </a:rPr>
              <a:t>) </a:t>
            </a:r>
            <a:r>
              <a:rPr sz="3200" spc="-120" dirty="0">
                <a:latin typeface="Times New Roman" panose="02020603050405020304" pitchFamily="18" charset="0"/>
                <a:cs typeface="Times New Roman" panose="02020603050405020304" pitchFamily="18" charset="0"/>
              </a:rPr>
              <a:t>includes </a:t>
            </a:r>
            <a:r>
              <a:rPr sz="3200" spc="-65" dirty="0">
                <a:latin typeface="Times New Roman" panose="02020603050405020304" pitchFamily="18" charset="0"/>
                <a:cs typeface="Times New Roman" panose="02020603050405020304" pitchFamily="18" charset="0"/>
              </a:rPr>
              <a:t>all </a:t>
            </a:r>
            <a:r>
              <a:rPr sz="3200" spc="-110" dirty="0">
                <a:latin typeface="Times New Roman" panose="02020603050405020304" pitchFamily="18" charset="0"/>
                <a:cs typeface="Times New Roman" panose="02020603050405020304" pitchFamily="18" charset="0"/>
              </a:rPr>
              <a:t>renewable </a:t>
            </a:r>
            <a:r>
              <a:rPr sz="3200" spc="-135" dirty="0">
                <a:latin typeface="Times New Roman" panose="02020603050405020304" pitchFamily="18" charset="0"/>
                <a:cs typeface="Times New Roman" panose="02020603050405020304" pitchFamily="18" charset="0"/>
              </a:rPr>
              <a:t>and  </a:t>
            </a:r>
            <a:r>
              <a:rPr sz="3200" spc="-105" dirty="0">
                <a:latin typeface="Times New Roman" panose="02020603050405020304" pitchFamily="18" charset="0"/>
                <a:cs typeface="Times New Roman" panose="02020603050405020304" pitchFamily="18" charset="0"/>
              </a:rPr>
              <a:t>non-renewable </a:t>
            </a:r>
            <a:r>
              <a:rPr sz="3200" spc="-155" dirty="0">
                <a:latin typeface="Times New Roman" panose="02020603050405020304" pitchFamily="18" charset="0"/>
                <a:cs typeface="Times New Roman" panose="02020603050405020304" pitchFamily="18" charset="0"/>
              </a:rPr>
              <a:t>resources </a:t>
            </a:r>
            <a:r>
              <a:rPr sz="3200" spc="-25" dirty="0">
                <a:latin typeface="Times New Roman" panose="02020603050405020304" pitchFamily="18" charset="0"/>
                <a:cs typeface="Times New Roman" panose="02020603050405020304" pitchFamily="18" charset="0"/>
              </a:rPr>
              <a:t>or </a:t>
            </a:r>
            <a:r>
              <a:rPr sz="3200" spc="-170" dirty="0">
                <a:latin typeface="Times New Roman" panose="02020603050405020304" pitchFamily="18" charset="0"/>
                <a:cs typeface="Times New Roman" panose="02020603050405020304" pitchFamily="18" charset="0"/>
              </a:rPr>
              <a:t>any </a:t>
            </a:r>
            <a:r>
              <a:rPr sz="3200" spc="-75" dirty="0">
                <a:latin typeface="Times New Roman" panose="02020603050405020304" pitchFamily="18" charset="0"/>
                <a:cs typeface="Times New Roman" panose="02020603050405020304" pitchFamily="18" charset="0"/>
              </a:rPr>
              <a:t>natural </a:t>
            </a:r>
            <a:r>
              <a:rPr sz="3200" spc="-200" dirty="0">
                <a:latin typeface="Times New Roman" panose="02020603050405020304" pitchFamily="18" charset="0"/>
                <a:cs typeface="Times New Roman" panose="02020603050405020304" pitchFamily="18" charset="0"/>
              </a:rPr>
              <a:t>assets  </a:t>
            </a:r>
            <a:r>
              <a:rPr sz="3200" spc="-90" dirty="0">
                <a:latin typeface="Times New Roman" panose="02020603050405020304" pitchFamily="18" charset="0"/>
                <a:cs typeface="Times New Roman" panose="02020603050405020304" pitchFamily="18" charset="0"/>
              </a:rPr>
              <a:t>yielding </a:t>
            </a:r>
            <a:r>
              <a:rPr sz="3200" spc="-220" dirty="0">
                <a:latin typeface="Times New Roman" panose="02020603050405020304" pitchFamily="18" charset="0"/>
                <a:cs typeface="Times New Roman" panose="02020603050405020304" pitchFamily="18" charset="0"/>
              </a:rPr>
              <a:t>a </a:t>
            </a:r>
            <a:r>
              <a:rPr sz="3200" spc="-10" dirty="0">
                <a:latin typeface="Times New Roman" panose="02020603050405020304" pitchFamily="18" charset="0"/>
                <a:cs typeface="Times New Roman" panose="02020603050405020304" pitchFamily="18" charset="0"/>
              </a:rPr>
              <a:t>flow of </a:t>
            </a:r>
            <a:r>
              <a:rPr sz="3200" spc="-125" dirty="0">
                <a:latin typeface="Times New Roman" panose="02020603050405020304" pitchFamily="18" charset="0"/>
                <a:cs typeface="Times New Roman" panose="02020603050405020304" pitchFamily="18" charset="0"/>
              </a:rPr>
              <a:t>ecological </a:t>
            </a:r>
            <a:r>
              <a:rPr sz="3200" spc="-160" dirty="0">
                <a:latin typeface="Times New Roman" panose="02020603050405020304" pitchFamily="18" charset="0"/>
                <a:cs typeface="Times New Roman" panose="02020603050405020304" pitchFamily="18" charset="0"/>
              </a:rPr>
              <a:t>services </a:t>
            </a:r>
            <a:r>
              <a:rPr sz="3200" spc="10" dirty="0">
                <a:latin typeface="Times New Roman" panose="02020603050405020304" pitchFamily="18" charset="0"/>
                <a:cs typeface="Times New Roman" panose="02020603050405020304" pitchFamily="18" charset="0"/>
              </a:rPr>
              <a:t>with  </a:t>
            </a:r>
            <a:r>
              <a:rPr sz="3200" spc="-125" dirty="0">
                <a:latin typeface="Times New Roman" panose="02020603050405020304" pitchFamily="18" charset="0"/>
                <a:cs typeface="Times New Roman" panose="02020603050405020304" pitchFamily="18" charset="0"/>
              </a:rPr>
              <a:t>economic </a:t>
            </a:r>
            <a:r>
              <a:rPr sz="3200" spc="-160" dirty="0">
                <a:latin typeface="Times New Roman" panose="02020603050405020304" pitchFamily="18" charset="0"/>
                <a:cs typeface="Times New Roman" panose="02020603050405020304" pitchFamily="18" charset="0"/>
              </a:rPr>
              <a:t>values </a:t>
            </a:r>
            <a:r>
              <a:rPr sz="3200" spc="-100" dirty="0">
                <a:latin typeface="Times New Roman" panose="02020603050405020304" pitchFamily="18" charset="0"/>
                <a:cs typeface="Times New Roman" panose="02020603050405020304" pitchFamily="18" charset="0"/>
              </a:rPr>
              <a:t>over</a:t>
            </a:r>
            <a:r>
              <a:rPr sz="3200" spc="-145" dirty="0">
                <a:latin typeface="Times New Roman" panose="02020603050405020304" pitchFamily="18" charset="0"/>
                <a:cs typeface="Times New Roman" panose="02020603050405020304" pitchFamily="18" charset="0"/>
              </a:rPr>
              <a:t> </a:t>
            </a:r>
            <a:r>
              <a:rPr sz="3200" spc="-30" dirty="0" smtClean="0">
                <a:latin typeface="Times New Roman" panose="02020603050405020304" pitchFamily="18" charset="0"/>
                <a:cs typeface="Times New Roman" panose="02020603050405020304" pitchFamily="18" charset="0"/>
              </a:rPr>
              <a:t>time</a:t>
            </a:r>
            <a:endParaRPr lang="en-US" sz="3200" spc="-30" dirty="0" smtClean="0">
              <a:latin typeface="Times New Roman" panose="02020603050405020304" pitchFamily="18" charset="0"/>
              <a:cs typeface="Times New Roman" panose="02020603050405020304" pitchFamily="18" charset="0"/>
            </a:endParaRPr>
          </a:p>
          <a:p>
            <a:pPr marL="756222" marR="520657" lvl="1" indent="-286361" algn="just">
              <a:lnSpc>
                <a:spcPts val="3020"/>
              </a:lnSpc>
              <a:spcBef>
                <a:spcPts val="680"/>
              </a:spcBef>
              <a:buChar char="–"/>
              <a:tabLst>
                <a:tab pos="756857" algn="l"/>
              </a:tabLst>
            </a:pPr>
            <a:endParaRPr sz="3200" dirty="0">
              <a:latin typeface="Times New Roman" panose="02020603050405020304" pitchFamily="18" charset="0"/>
              <a:cs typeface="Times New Roman" panose="02020603050405020304" pitchFamily="18" charset="0"/>
            </a:endParaRPr>
          </a:p>
          <a:p>
            <a:pPr marL="756222" marR="1212114" lvl="1" indent="-286361" algn="just">
              <a:lnSpc>
                <a:spcPts val="3020"/>
              </a:lnSpc>
              <a:spcBef>
                <a:spcPts val="685"/>
              </a:spcBef>
              <a:buChar char="–"/>
              <a:tabLst>
                <a:tab pos="756857" algn="l"/>
              </a:tabLst>
            </a:pPr>
            <a:r>
              <a:rPr sz="3200" spc="-160" dirty="0">
                <a:latin typeface="Times New Roman" panose="02020603050405020304" pitchFamily="18" charset="0"/>
                <a:cs typeface="Times New Roman" panose="02020603050405020304" pitchFamily="18" charset="0"/>
              </a:rPr>
              <a:t>Human </a:t>
            </a:r>
            <a:r>
              <a:rPr sz="3200" spc="-90" dirty="0">
                <a:latin typeface="Times New Roman" panose="02020603050405020304" pitchFamily="18" charset="0"/>
                <a:cs typeface="Times New Roman" panose="02020603050405020304" pitchFamily="18" charset="0"/>
              </a:rPr>
              <a:t>capital </a:t>
            </a:r>
            <a:r>
              <a:rPr sz="3200" spc="-190" dirty="0">
                <a:latin typeface="Times New Roman" panose="02020603050405020304" pitchFamily="18" charset="0"/>
                <a:cs typeface="Times New Roman" panose="02020603050405020304" pitchFamily="18" charset="0"/>
              </a:rPr>
              <a:t>(K</a:t>
            </a:r>
            <a:r>
              <a:rPr sz="2800" spc="-284" baseline="-21021" dirty="0">
                <a:latin typeface="Times New Roman" panose="02020603050405020304" pitchFamily="18" charset="0"/>
                <a:cs typeface="Times New Roman" panose="02020603050405020304" pitchFamily="18" charset="0"/>
              </a:rPr>
              <a:t>H</a:t>
            </a:r>
            <a:r>
              <a:rPr sz="3200" spc="-190" dirty="0">
                <a:latin typeface="Times New Roman" panose="02020603050405020304" pitchFamily="18" charset="0"/>
                <a:cs typeface="Times New Roman" panose="02020603050405020304" pitchFamily="18" charset="0"/>
              </a:rPr>
              <a:t>) </a:t>
            </a:r>
            <a:r>
              <a:rPr sz="3200" spc="-145" dirty="0">
                <a:latin typeface="Times New Roman" panose="02020603050405020304" pitchFamily="18" charset="0"/>
                <a:cs typeface="Times New Roman" panose="02020603050405020304" pitchFamily="18" charset="0"/>
              </a:rPr>
              <a:t>comprises </a:t>
            </a:r>
            <a:r>
              <a:rPr sz="3200" spc="-40" dirty="0">
                <a:latin typeface="Times New Roman" panose="02020603050405020304" pitchFamily="18" charset="0"/>
                <a:cs typeface="Times New Roman" panose="02020603050405020304" pitchFamily="18" charset="0"/>
              </a:rPr>
              <a:t>the </a:t>
            </a:r>
            <a:r>
              <a:rPr sz="3200" spc="-135" dirty="0">
                <a:latin typeface="Times New Roman" panose="02020603050405020304" pitchFamily="18" charset="0"/>
                <a:cs typeface="Times New Roman" panose="02020603050405020304" pitchFamily="18" charset="0"/>
              </a:rPr>
              <a:t>stock </a:t>
            </a:r>
            <a:r>
              <a:rPr sz="3200" spc="-10" dirty="0">
                <a:latin typeface="Times New Roman" panose="02020603050405020304" pitchFamily="18" charset="0"/>
                <a:cs typeface="Times New Roman" panose="02020603050405020304" pitchFamily="18" charset="0"/>
              </a:rPr>
              <a:t>of  </a:t>
            </a:r>
            <a:r>
              <a:rPr sz="3200" spc="-114" dirty="0">
                <a:latin typeface="Times New Roman" panose="02020603050405020304" pitchFamily="18" charset="0"/>
                <a:cs typeface="Times New Roman" panose="02020603050405020304" pitchFamily="18" charset="0"/>
              </a:rPr>
              <a:t>knowledge </a:t>
            </a:r>
            <a:r>
              <a:rPr sz="3200" spc="-135" dirty="0">
                <a:latin typeface="Times New Roman" panose="02020603050405020304" pitchFamily="18" charset="0"/>
                <a:cs typeface="Times New Roman" panose="02020603050405020304" pitchFamily="18" charset="0"/>
              </a:rPr>
              <a:t>and</a:t>
            </a:r>
            <a:r>
              <a:rPr sz="3200" spc="-170" dirty="0">
                <a:latin typeface="Times New Roman" panose="02020603050405020304" pitchFamily="18" charset="0"/>
                <a:cs typeface="Times New Roman" panose="02020603050405020304" pitchFamily="18" charset="0"/>
              </a:rPr>
              <a:t> </a:t>
            </a:r>
            <a:r>
              <a:rPr sz="3200" spc="-125" dirty="0">
                <a:latin typeface="Times New Roman" panose="02020603050405020304" pitchFamily="18" charset="0"/>
                <a:cs typeface="Times New Roman" panose="02020603050405020304" pitchFamily="18" charset="0"/>
              </a:rPr>
              <a:t>skills</a:t>
            </a:r>
            <a:endParaRPr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089400" y="554050"/>
            <a:ext cx="5867400" cy="566181"/>
          </a:xfrm>
          <a:prstGeom prst="rect">
            <a:avLst/>
          </a:prstGeom>
        </p:spPr>
        <p:txBody>
          <a:bodyPr vert="horz" wrap="square" lIns="0" tIns="12065" rIns="0" bIns="0" rtlCol="0">
            <a:spAutoFit/>
          </a:bodyPr>
          <a:lstStyle/>
          <a:p>
            <a:pPr marL="12699">
              <a:spcBef>
                <a:spcPts val="95"/>
              </a:spcBef>
            </a:pPr>
            <a:r>
              <a:rPr sz="3600" b="1" u="sng" dirty="0">
                <a:latin typeface="Trebuchet MS"/>
                <a:cs typeface="Trebuchet MS"/>
              </a:rPr>
              <a:t>Indicators of Sustainability</a:t>
            </a:r>
            <a:endParaRPr sz="3600" u="sng" dirty="0">
              <a:latin typeface="Trebuchet MS"/>
              <a:cs typeface="Trebuchet MS"/>
            </a:endParaRPr>
          </a:p>
        </p:txBody>
      </p:sp>
      <p:sp>
        <p:nvSpPr>
          <p:cNvPr id="3" name="object 3"/>
          <p:cNvSpPr txBox="1"/>
          <p:nvPr/>
        </p:nvSpPr>
        <p:spPr>
          <a:xfrm>
            <a:off x="1270000" y="1624076"/>
            <a:ext cx="11582399" cy="1195199"/>
          </a:xfrm>
          <a:prstGeom prst="rect">
            <a:avLst/>
          </a:prstGeom>
        </p:spPr>
        <p:txBody>
          <a:bodyPr vert="horz" wrap="square" lIns="0" tIns="83820" rIns="0" bIns="0" rtlCol="0">
            <a:spAutoFit/>
          </a:bodyPr>
          <a:lstStyle/>
          <a:p>
            <a:pPr marL="355570" marR="5079" indent="-342871">
              <a:lnSpc>
                <a:spcPts val="2300"/>
              </a:lnSpc>
              <a:spcBef>
                <a:spcPts val="660"/>
              </a:spcBef>
              <a:buChar char="•"/>
              <a:tabLst>
                <a:tab pos="354935" algn="l"/>
                <a:tab pos="355570" algn="l"/>
              </a:tabLst>
            </a:pPr>
            <a:r>
              <a:rPr sz="2400" dirty="0">
                <a:latin typeface="Arial"/>
                <a:cs typeface="Arial"/>
              </a:rPr>
              <a:t>Pearce and Atkinson has developed a sustainability index or  indicator of the form:</a:t>
            </a:r>
          </a:p>
          <a:p>
            <a:pPr>
              <a:spcBef>
                <a:spcPts val="10"/>
              </a:spcBef>
            </a:pPr>
            <a:endParaRPr sz="2500" dirty="0">
              <a:latin typeface="Times New Roman"/>
              <a:cs typeface="Times New Roman"/>
            </a:endParaRPr>
          </a:p>
          <a:p>
            <a:pPr marL="1955636"/>
            <a:r>
              <a:rPr sz="2800" b="1" dirty="0">
                <a:latin typeface="Trebuchet MS"/>
                <a:cs typeface="Trebuchet MS"/>
              </a:rPr>
              <a:t>Z = S/Y – d</a:t>
            </a:r>
            <a:r>
              <a:rPr sz="2775" b="1" baseline="-21021" dirty="0">
                <a:latin typeface="Trebuchet MS"/>
                <a:cs typeface="Trebuchet MS"/>
              </a:rPr>
              <a:t>M</a:t>
            </a:r>
            <a:r>
              <a:rPr sz="2800" b="1" dirty="0">
                <a:latin typeface="Trebuchet MS"/>
                <a:cs typeface="Trebuchet MS"/>
              </a:rPr>
              <a:t>K</a:t>
            </a:r>
            <a:r>
              <a:rPr sz="2775" b="1" baseline="-21021" dirty="0">
                <a:latin typeface="Trebuchet MS"/>
                <a:cs typeface="Trebuchet MS"/>
              </a:rPr>
              <a:t>M</a:t>
            </a:r>
            <a:r>
              <a:rPr sz="2800" b="1" dirty="0">
                <a:latin typeface="Trebuchet MS"/>
                <a:cs typeface="Trebuchet MS"/>
              </a:rPr>
              <a:t>/Y – d</a:t>
            </a:r>
            <a:r>
              <a:rPr sz="2775" b="1" baseline="-21021" dirty="0">
                <a:latin typeface="Trebuchet MS"/>
                <a:cs typeface="Trebuchet MS"/>
              </a:rPr>
              <a:t>N</a:t>
            </a:r>
            <a:r>
              <a:rPr sz="2800" b="1" dirty="0">
                <a:latin typeface="Trebuchet MS"/>
                <a:cs typeface="Trebuchet MS"/>
              </a:rPr>
              <a:t>K</a:t>
            </a:r>
            <a:r>
              <a:rPr sz="2775" b="1" baseline="-21021" dirty="0">
                <a:latin typeface="Trebuchet MS"/>
                <a:cs typeface="Trebuchet MS"/>
              </a:rPr>
              <a:t>N</a:t>
            </a:r>
            <a:r>
              <a:rPr sz="2800" b="1" dirty="0">
                <a:latin typeface="Trebuchet MS"/>
                <a:cs typeface="Trebuchet MS"/>
              </a:rPr>
              <a:t>/Y</a:t>
            </a:r>
            <a:endParaRPr sz="2800" dirty="0">
              <a:latin typeface="Trebuchet MS"/>
              <a:cs typeface="Trebuchet MS"/>
            </a:endParaRPr>
          </a:p>
        </p:txBody>
      </p:sp>
      <p:sp>
        <p:nvSpPr>
          <p:cNvPr id="6" name="object 6"/>
          <p:cNvSpPr txBox="1"/>
          <p:nvPr/>
        </p:nvSpPr>
        <p:spPr>
          <a:xfrm>
            <a:off x="3251200" y="2861789"/>
            <a:ext cx="7007859" cy="3903633"/>
          </a:xfrm>
          <a:prstGeom prst="rect">
            <a:avLst/>
          </a:prstGeom>
        </p:spPr>
        <p:txBody>
          <a:bodyPr vert="horz" wrap="square" lIns="0" tIns="12700" rIns="0" bIns="0" rtlCol="0">
            <a:spAutoFit/>
          </a:bodyPr>
          <a:lstStyle/>
          <a:p>
            <a:pPr marL="12699">
              <a:lnSpc>
                <a:spcPct val="150000"/>
              </a:lnSpc>
              <a:spcBef>
                <a:spcPts val="100"/>
              </a:spcBef>
              <a:tabLst>
                <a:tab pos="970199" algn="l"/>
              </a:tabLst>
            </a:pPr>
            <a:r>
              <a:rPr lang="en-US" sz="2400" dirty="0" smtClean="0">
                <a:latin typeface="Arial"/>
                <a:cs typeface="Arial"/>
              </a:rPr>
              <a:t>Where,</a:t>
            </a:r>
          </a:p>
          <a:p>
            <a:pPr marL="12699">
              <a:lnSpc>
                <a:spcPct val="150000"/>
              </a:lnSpc>
              <a:spcBef>
                <a:spcPts val="100"/>
              </a:spcBef>
              <a:tabLst>
                <a:tab pos="970199" algn="l"/>
              </a:tabLst>
            </a:pPr>
            <a:r>
              <a:rPr sz="2400" dirty="0" smtClean="0">
                <a:latin typeface="Arial"/>
                <a:cs typeface="Arial"/>
              </a:rPr>
              <a:t>S</a:t>
            </a:r>
            <a:r>
              <a:rPr lang="en-US" sz="2400" dirty="0" smtClean="0">
                <a:latin typeface="Arial"/>
                <a:cs typeface="Arial"/>
              </a:rPr>
              <a:t>   →</a:t>
            </a:r>
            <a:r>
              <a:rPr sz="2400" dirty="0">
                <a:latin typeface="Arial"/>
                <a:cs typeface="Arial"/>
              </a:rPr>
              <a:t>	</a:t>
            </a:r>
            <a:r>
              <a:rPr lang="en-US" sz="2400" dirty="0" smtClean="0">
                <a:latin typeface="Arial"/>
                <a:cs typeface="Arial"/>
              </a:rPr>
              <a:t> </a:t>
            </a:r>
            <a:r>
              <a:rPr sz="2400" dirty="0" smtClean="0">
                <a:latin typeface="Arial"/>
                <a:cs typeface="Arial"/>
              </a:rPr>
              <a:t>gross </a:t>
            </a:r>
            <a:r>
              <a:rPr sz="2400" dirty="0">
                <a:latin typeface="Arial"/>
                <a:cs typeface="Arial"/>
              </a:rPr>
              <a:t>saving</a:t>
            </a:r>
          </a:p>
          <a:p>
            <a:pPr marL="12699">
              <a:lnSpc>
                <a:spcPct val="150000"/>
              </a:lnSpc>
              <a:tabLst>
                <a:tab pos="979723" algn="l"/>
              </a:tabLst>
            </a:pPr>
            <a:r>
              <a:rPr sz="2400" dirty="0" smtClean="0">
                <a:latin typeface="Arial"/>
                <a:cs typeface="Arial"/>
              </a:rPr>
              <a:t>Y</a:t>
            </a:r>
            <a:r>
              <a:rPr lang="en-US" sz="2400" dirty="0">
                <a:latin typeface="Arial"/>
                <a:cs typeface="Arial"/>
              </a:rPr>
              <a:t> </a:t>
            </a:r>
            <a:r>
              <a:rPr lang="en-US" sz="2400" dirty="0" smtClean="0">
                <a:latin typeface="Arial"/>
                <a:cs typeface="Arial"/>
              </a:rPr>
              <a:t>  →</a:t>
            </a:r>
            <a:r>
              <a:rPr sz="2400" dirty="0">
                <a:latin typeface="Arial"/>
                <a:cs typeface="Arial"/>
              </a:rPr>
              <a:t>	</a:t>
            </a:r>
            <a:r>
              <a:rPr lang="en-US" sz="2400" dirty="0" smtClean="0">
                <a:latin typeface="Arial"/>
                <a:cs typeface="Arial"/>
              </a:rPr>
              <a:t> </a:t>
            </a:r>
            <a:r>
              <a:rPr sz="2400" dirty="0" smtClean="0">
                <a:latin typeface="Arial"/>
                <a:cs typeface="Arial"/>
              </a:rPr>
              <a:t>income</a:t>
            </a:r>
            <a:endParaRPr lang="en-US" sz="2400" dirty="0" smtClean="0">
              <a:latin typeface="Arial"/>
              <a:cs typeface="Arial"/>
            </a:endParaRPr>
          </a:p>
          <a:p>
            <a:pPr marL="12699">
              <a:lnSpc>
                <a:spcPct val="150000"/>
              </a:lnSpc>
              <a:tabLst>
                <a:tab pos="979723" algn="l"/>
              </a:tabLst>
            </a:pPr>
            <a:r>
              <a:rPr sz="2400" dirty="0" err="1" smtClean="0">
                <a:latin typeface="Arial"/>
                <a:cs typeface="Arial"/>
              </a:rPr>
              <a:t>d</a:t>
            </a:r>
            <a:r>
              <a:rPr sz="2400" baseline="-20833" dirty="0" err="1" smtClean="0">
                <a:latin typeface="Arial"/>
                <a:cs typeface="Arial"/>
              </a:rPr>
              <a:t>M</a:t>
            </a:r>
            <a:r>
              <a:rPr lang="en-US" sz="2400" baseline="-20833" dirty="0" smtClean="0">
                <a:latin typeface="Arial"/>
                <a:cs typeface="Arial"/>
              </a:rPr>
              <a:t>  </a:t>
            </a:r>
            <a:r>
              <a:rPr lang="en-US" sz="2400" dirty="0" smtClean="0">
                <a:latin typeface="Arial"/>
                <a:cs typeface="Arial"/>
              </a:rPr>
              <a:t>→    d</a:t>
            </a:r>
            <a:r>
              <a:rPr sz="2400" dirty="0" smtClean="0">
                <a:latin typeface="Arial"/>
                <a:cs typeface="Arial"/>
              </a:rPr>
              <a:t>epreciation </a:t>
            </a:r>
            <a:r>
              <a:rPr sz="2400" dirty="0">
                <a:latin typeface="Arial"/>
                <a:cs typeface="Arial"/>
              </a:rPr>
              <a:t>of man </a:t>
            </a:r>
            <a:r>
              <a:rPr sz="2400" dirty="0" smtClean="0">
                <a:latin typeface="Arial"/>
                <a:cs typeface="Arial"/>
              </a:rPr>
              <a:t>made</a:t>
            </a:r>
            <a:r>
              <a:rPr lang="en-US" sz="2400" dirty="0" smtClean="0">
                <a:latin typeface="Arial"/>
                <a:cs typeface="Arial"/>
              </a:rPr>
              <a:t> </a:t>
            </a:r>
            <a:r>
              <a:rPr sz="2400" dirty="0" smtClean="0">
                <a:latin typeface="Arial"/>
                <a:cs typeface="Arial"/>
              </a:rPr>
              <a:t>capital</a:t>
            </a:r>
            <a:r>
              <a:rPr lang="en-US" sz="2400" dirty="0">
                <a:latin typeface="Arial"/>
                <a:cs typeface="Arial"/>
              </a:rPr>
              <a:t> </a:t>
            </a:r>
            <a:endParaRPr lang="en-US" sz="2400" dirty="0" smtClean="0">
              <a:latin typeface="Arial"/>
              <a:cs typeface="Arial"/>
            </a:endParaRPr>
          </a:p>
          <a:p>
            <a:pPr marL="12699">
              <a:lnSpc>
                <a:spcPct val="150000"/>
              </a:lnSpc>
              <a:tabLst>
                <a:tab pos="979723" algn="l"/>
              </a:tabLst>
            </a:pPr>
            <a:r>
              <a:rPr lang="en-US" sz="2400" dirty="0" err="1" smtClean="0">
                <a:latin typeface="Arial"/>
                <a:cs typeface="Arial"/>
              </a:rPr>
              <a:t>d</a:t>
            </a:r>
            <a:r>
              <a:rPr lang="en-US" sz="2400" baseline="-20833" dirty="0" err="1" smtClean="0">
                <a:latin typeface="Arial"/>
                <a:cs typeface="Arial"/>
              </a:rPr>
              <a:t>M</a:t>
            </a:r>
            <a:r>
              <a:rPr lang="en-US" sz="2400" baseline="-20833" dirty="0" smtClean="0">
                <a:latin typeface="Arial"/>
                <a:cs typeface="Arial"/>
              </a:rPr>
              <a:t>  </a:t>
            </a:r>
            <a:r>
              <a:rPr lang="en-US" sz="2400" dirty="0" smtClean="0">
                <a:latin typeface="Arial"/>
                <a:cs typeface="Arial"/>
              </a:rPr>
              <a:t>→    d</a:t>
            </a:r>
            <a:r>
              <a:rPr sz="2400" dirty="0" smtClean="0">
                <a:latin typeface="Arial"/>
                <a:cs typeface="Arial"/>
              </a:rPr>
              <a:t>epreciation </a:t>
            </a:r>
            <a:r>
              <a:rPr sz="2400" dirty="0">
                <a:latin typeface="Arial"/>
                <a:cs typeface="Arial"/>
              </a:rPr>
              <a:t>of natural </a:t>
            </a:r>
            <a:r>
              <a:rPr sz="2400" dirty="0" smtClean="0">
                <a:latin typeface="Arial"/>
                <a:cs typeface="Arial"/>
              </a:rPr>
              <a:t>capital</a:t>
            </a:r>
            <a:endParaRPr lang="en-US" sz="2400" dirty="0">
              <a:latin typeface="Arial"/>
              <a:cs typeface="Arial"/>
            </a:endParaRPr>
          </a:p>
          <a:p>
            <a:pPr marL="12699">
              <a:lnSpc>
                <a:spcPct val="150000"/>
              </a:lnSpc>
              <a:tabLst>
                <a:tab pos="979723" algn="l"/>
              </a:tabLst>
            </a:pPr>
            <a:r>
              <a:rPr lang="en-US" sz="2400" spc="-130" dirty="0" smtClean="0">
                <a:latin typeface="Times New Roman" panose="02020603050405020304" pitchFamily="18" charset="0"/>
                <a:cs typeface="Times New Roman" panose="02020603050405020304" pitchFamily="18" charset="0"/>
              </a:rPr>
              <a:t>K</a:t>
            </a:r>
            <a:r>
              <a:rPr lang="en-US" sz="2000" spc="-195" baseline="-21021" dirty="0" smtClean="0">
                <a:latin typeface="Times New Roman" panose="02020603050405020304" pitchFamily="18" charset="0"/>
                <a:cs typeface="Times New Roman" panose="02020603050405020304" pitchFamily="18" charset="0"/>
              </a:rPr>
              <a:t>M</a:t>
            </a:r>
            <a:r>
              <a:rPr lang="en-US" sz="2400" spc="-130" dirty="0" smtClean="0">
                <a:latin typeface="Times New Roman" panose="02020603050405020304" pitchFamily="18" charset="0"/>
                <a:cs typeface="Times New Roman" panose="02020603050405020304" pitchFamily="18" charset="0"/>
              </a:rPr>
              <a:t>  </a:t>
            </a:r>
            <a:r>
              <a:rPr lang="en-US" sz="2400" dirty="0" smtClean="0">
                <a:latin typeface="Arial"/>
                <a:cs typeface="Arial"/>
              </a:rPr>
              <a:t>→</a:t>
            </a:r>
            <a:r>
              <a:rPr lang="en-US" sz="2400" spc="-130" dirty="0" smtClean="0">
                <a:latin typeface="Times New Roman" panose="02020603050405020304" pitchFamily="18" charset="0"/>
                <a:cs typeface="Times New Roman" panose="02020603050405020304" pitchFamily="18" charset="0"/>
              </a:rPr>
              <a:t>     </a:t>
            </a:r>
            <a:r>
              <a:rPr lang="en-US" sz="2400" dirty="0" smtClean="0">
                <a:latin typeface="Arial"/>
                <a:cs typeface="Arial"/>
              </a:rPr>
              <a:t>Man </a:t>
            </a:r>
            <a:r>
              <a:rPr lang="en-US" sz="2400" dirty="0">
                <a:latin typeface="Arial"/>
                <a:cs typeface="Arial"/>
              </a:rPr>
              <a:t>made </a:t>
            </a:r>
            <a:r>
              <a:rPr lang="en-US" sz="2400" dirty="0" smtClean="0">
                <a:latin typeface="Arial"/>
                <a:cs typeface="Arial"/>
              </a:rPr>
              <a:t>capital</a:t>
            </a:r>
          </a:p>
          <a:p>
            <a:pPr marL="12699">
              <a:lnSpc>
                <a:spcPct val="150000"/>
              </a:lnSpc>
              <a:tabLst>
                <a:tab pos="979723" algn="l"/>
              </a:tabLst>
            </a:pPr>
            <a:r>
              <a:rPr lang="en-US" sz="2400" spc="-175" dirty="0" smtClean="0">
                <a:latin typeface="Times New Roman" panose="02020603050405020304" pitchFamily="18" charset="0"/>
                <a:cs typeface="Times New Roman" panose="02020603050405020304" pitchFamily="18" charset="0"/>
              </a:rPr>
              <a:t>K</a:t>
            </a:r>
            <a:r>
              <a:rPr lang="en-US" sz="2000" spc="-262" baseline="-21021" dirty="0" smtClean="0">
                <a:latin typeface="Times New Roman" panose="02020603050405020304" pitchFamily="18" charset="0"/>
                <a:cs typeface="Times New Roman" panose="02020603050405020304" pitchFamily="18" charset="0"/>
              </a:rPr>
              <a:t>N</a:t>
            </a:r>
            <a:r>
              <a:rPr lang="en-US" sz="2400" spc="-130" dirty="0" smtClean="0">
                <a:latin typeface="Times New Roman" panose="02020603050405020304" pitchFamily="18" charset="0"/>
                <a:cs typeface="Times New Roman" panose="02020603050405020304" pitchFamily="18" charset="0"/>
              </a:rPr>
              <a:t>   </a:t>
            </a:r>
            <a:r>
              <a:rPr lang="en-US" sz="2400" dirty="0" smtClean="0">
                <a:latin typeface="Arial"/>
                <a:cs typeface="Arial"/>
              </a:rPr>
              <a:t>→</a:t>
            </a:r>
            <a:r>
              <a:rPr lang="en-US" sz="2400" spc="-130" dirty="0" smtClean="0">
                <a:latin typeface="Times New Roman" panose="02020603050405020304" pitchFamily="18" charset="0"/>
                <a:cs typeface="Times New Roman" panose="02020603050405020304" pitchFamily="18" charset="0"/>
              </a:rPr>
              <a:t>      </a:t>
            </a:r>
            <a:r>
              <a:rPr lang="en-US" sz="2400" dirty="0" smtClean="0">
                <a:latin typeface="Arial"/>
                <a:cs typeface="Arial"/>
              </a:rPr>
              <a:t>Natural </a:t>
            </a:r>
            <a:r>
              <a:rPr lang="en-US" sz="2400" dirty="0">
                <a:latin typeface="Arial"/>
                <a:cs typeface="Arial"/>
              </a:rPr>
              <a:t>capital</a:t>
            </a:r>
            <a:endParaRPr lang="en-US" sz="2400" dirty="0">
              <a:latin typeface="Arial"/>
              <a:cs typeface="Arial"/>
            </a:endParaRPr>
          </a:p>
        </p:txBody>
      </p:sp>
      <p:sp>
        <p:nvSpPr>
          <p:cNvPr id="7" name="object 7"/>
          <p:cNvSpPr txBox="1"/>
          <p:nvPr/>
        </p:nvSpPr>
        <p:spPr>
          <a:xfrm>
            <a:off x="3098800" y="7010400"/>
            <a:ext cx="4417061" cy="382156"/>
          </a:xfrm>
          <a:prstGeom prst="rect">
            <a:avLst/>
          </a:prstGeom>
        </p:spPr>
        <p:txBody>
          <a:bodyPr vert="horz" wrap="square" lIns="0" tIns="12700" rIns="0" bIns="0" rtlCol="0">
            <a:spAutoFit/>
          </a:bodyPr>
          <a:lstStyle/>
          <a:p>
            <a:pPr marL="12699">
              <a:spcBef>
                <a:spcPts val="100"/>
              </a:spcBef>
            </a:pPr>
            <a:r>
              <a:rPr sz="2400" b="1" dirty="0">
                <a:latin typeface="Arial"/>
                <a:cs typeface="Arial"/>
              </a:rPr>
              <a:t>To ensure sustainability, Z ≥ 0.</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165603" y="152400"/>
            <a:ext cx="6304661" cy="627736"/>
          </a:xfrm>
          <a:prstGeom prst="rect">
            <a:avLst/>
          </a:prstGeom>
        </p:spPr>
        <p:txBody>
          <a:bodyPr vert="horz" wrap="square" lIns="0" tIns="12065" rIns="0" bIns="0" rtlCol="0">
            <a:spAutoFit/>
          </a:bodyPr>
          <a:lstStyle/>
          <a:p>
            <a:pPr marL="12699">
              <a:spcBef>
                <a:spcPts val="95"/>
              </a:spcBef>
            </a:pPr>
            <a:r>
              <a:rPr sz="4000" u="sng" dirty="0"/>
              <a:t>Indicators of Sustainability</a:t>
            </a:r>
          </a:p>
        </p:txBody>
      </p:sp>
      <p:sp>
        <p:nvSpPr>
          <p:cNvPr id="3" name="object 3"/>
          <p:cNvSpPr txBox="1"/>
          <p:nvPr/>
        </p:nvSpPr>
        <p:spPr>
          <a:xfrm>
            <a:off x="965200" y="990600"/>
            <a:ext cx="12039600" cy="6431376"/>
          </a:xfrm>
          <a:prstGeom prst="rect">
            <a:avLst/>
          </a:prstGeom>
        </p:spPr>
        <p:txBody>
          <a:bodyPr vert="horz" wrap="square" lIns="0" tIns="76835" rIns="0" bIns="0" rtlCol="0">
            <a:spAutoFit/>
          </a:bodyPr>
          <a:lstStyle/>
          <a:p>
            <a:pPr marR="368269" indent="-342871" algn="just">
              <a:lnSpc>
                <a:spcPts val="3200"/>
              </a:lnSpc>
              <a:spcAft>
                <a:spcPts val="600"/>
              </a:spcAft>
              <a:buChar char="•"/>
              <a:tabLst>
                <a:tab pos="354935" algn="l"/>
                <a:tab pos="355570" algn="l"/>
              </a:tabLst>
            </a:pPr>
            <a:r>
              <a:rPr sz="2400" b="1" dirty="0">
                <a:latin typeface="Arial"/>
                <a:cs typeface="Arial"/>
              </a:rPr>
              <a:t>GNH: </a:t>
            </a:r>
            <a:r>
              <a:rPr sz="2400" dirty="0" smtClean="0">
                <a:latin typeface="Arial"/>
                <a:cs typeface="Arial"/>
              </a:rPr>
              <a:t>The </a:t>
            </a:r>
            <a:r>
              <a:rPr sz="2400" dirty="0">
                <a:latin typeface="Arial"/>
                <a:cs typeface="Arial"/>
              </a:rPr>
              <a:t>four pillars of </a:t>
            </a:r>
            <a:r>
              <a:rPr lang="en-US" sz="2400" dirty="0">
                <a:latin typeface="Arial"/>
                <a:cs typeface="Arial"/>
              </a:rPr>
              <a:t>Gross National Happiness </a:t>
            </a:r>
            <a:r>
              <a:rPr lang="en-US" sz="2400" b="1" dirty="0" smtClean="0">
                <a:latin typeface="Arial"/>
                <a:cs typeface="Arial"/>
              </a:rPr>
              <a:t>(</a:t>
            </a:r>
            <a:r>
              <a:rPr sz="2400" dirty="0" smtClean="0">
                <a:latin typeface="Arial"/>
                <a:cs typeface="Arial"/>
              </a:rPr>
              <a:t>GNH</a:t>
            </a:r>
            <a:r>
              <a:rPr lang="en-US" sz="2400" dirty="0" smtClean="0">
                <a:latin typeface="Arial"/>
                <a:cs typeface="Arial"/>
              </a:rPr>
              <a:t>)</a:t>
            </a:r>
            <a:r>
              <a:rPr sz="2400" dirty="0" smtClean="0">
                <a:latin typeface="Arial"/>
                <a:cs typeface="Arial"/>
              </a:rPr>
              <a:t> </a:t>
            </a:r>
            <a:r>
              <a:rPr sz="2400" dirty="0">
                <a:latin typeface="Arial"/>
                <a:cs typeface="Arial"/>
              </a:rPr>
              <a:t>are the promotion of equitable and  sustainable socio-economic development, preservation and  promotion of cultural values, conservation of the natural  environment, and establishment of good governance.</a:t>
            </a:r>
          </a:p>
          <a:p>
            <a:pPr marR="74289" indent="-342871" algn="just">
              <a:lnSpc>
                <a:spcPts val="3200"/>
              </a:lnSpc>
              <a:spcAft>
                <a:spcPts val="600"/>
              </a:spcAft>
              <a:buChar char="•"/>
              <a:tabLst>
                <a:tab pos="354935" algn="l"/>
                <a:tab pos="355570" algn="l"/>
              </a:tabLst>
            </a:pPr>
            <a:r>
              <a:rPr sz="2400" b="1" dirty="0">
                <a:latin typeface="Arial"/>
                <a:cs typeface="Arial"/>
              </a:rPr>
              <a:t>HDI: </a:t>
            </a:r>
            <a:r>
              <a:rPr sz="2400" dirty="0">
                <a:latin typeface="Arial"/>
                <a:cs typeface="Arial"/>
              </a:rPr>
              <a:t>The Human Development Index (HDI) (1990) is the measure of  life expectancy, literacy, education, and standard of living for  countries worldwide. It is a standard means of measuring well-  being, especially child welfare. It is used to determine and indicate  whether a country is a developed, developing, or underdeveloped  country and also to measure the impact of economic policies on  quality of life.</a:t>
            </a:r>
          </a:p>
          <a:p>
            <a:pPr marR="547959" indent="-342871" algn="just">
              <a:lnSpc>
                <a:spcPts val="3200"/>
              </a:lnSpc>
              <a:spcAft>
                <a:spcPts val="600"/>
              </a:spcAft>
              <a:buChar char="•"/>
              <a:tabLst>
                <a:tab pos="355570" algn="l"/>
              </a:tabLst>
            </a:pPr>
            <a:r>
              <a:rPr sz="2400" b="1" dirty="0">
                <a:latin typeface="Arial"/>
                <a:cs typeface="Arial"/>
              </a:rPr>
              <a:t>EF: </a:t>
            </a:r>
            <a:r>
              <a:rPr sz="2400" dirty="0">
                <a:latin typeface="Arial"/>
                <a:cs typeface="Arial"/>
              </a:rPr>
              <a:t>Ecological Footprint (EF) compares human consumption of  natural resources with Earth’s ecological capacity to regenerate  them.</a:t>
            </a:r>
          </a:p>
          <a:p>
            <a:pPr marR="5079" indent="-342871" algn="just">
              <a:lnSpc>
                <a:spcPts val="3200"/>
              </a:lnSpc>
              <a:spcAft>
                <a:spcPts val="600"/>
              </a:spcAft>
              <a:buChar char="•"/>
              <a:tabLst>
                <a:tab pos="354935" algn="l"/>
                <a:tab pos="355570" algn="l"/>
              </a:tabLst>
            </a:pPr>
            <a:r>
              <a:rPr sz="2400" b="1" dirty="0">
                <a:latin typeface="Arial"/>
                <a:cs typeface="Arial"/>
              </a:rPr>
              <a:t>HPI: </a:t>
            </a:r>
            <a:r>
              <a:rPr sz="2400" dirty="0">
                <a:latin typeface="Arial"/>
                <a:cs typeface="Arial"/>
              </a:rPr>
              <a:t>Happy Planet Index is an innovative measure (2006) that shows  the ecological efficiency with which human well-being is delivered.  It is the first ever index to combine environmental impact with  human well-being. Each country’s HPI value is a function of its  average life satisfaction, life expectancy at birth, and ecological  footprint per capita.</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56003" y="175286"/>
            <a:ext cx="7217409" cy="574040"/>
          </a:xfrm>
          <a:prstGeom prst="rect">
            <a:avLst/>
          </a:prstGeom>
        </p:spPr>
        <p:txBody>
          <a:bodyPr vert="horz" wrap="square" lIns="0" tIns="12700" rIns="0" bIns="0" rtlCol="0">
            <a:spAutoFit/>
          </a:bodyPr>
          <a:lstStyle/>
          <a:p>
            <a:pPr marL="12699">
              <a:spcBef>
                <a:spcPts val="100"/>
              </a:spcBef>
            </a:pPr>
            <a:r>
              <a:rPr u="sng" dirty="0" smtClean="0"/>
              <a:t>Tools </a:t>
            </a:r>
            <a:r>
              <a:rPr u="sng" dirty="0"/>
              <a:t>to </a:t>
            </a:r>
            <a:r>
              <a:rPr lang="en-US" u="sng" dirty="0" smtClean="0"/>
              <a:t>A</a:t>
            </a:r>
            <a:r>
              <a:rPr u="sng" dirty="0" smtClean="0"/>
              <a:t>chieve </a:t>
            </a:r>
            <a:r>
              <a:rPr lang="en-US" u="sng" dirty="0" smtClean="0"/>
              <a:t>S</a:t>
            </a:r>
            <a:r>
              <a:rPr u="sng" dirty="0" smtClean="0"/>
              <a:t>ustainability</a:t>
            </a:r>
            <a:endParaRPr u="sng" dirty="0"/>
          </a:p>
        </p:txBody>
      </p:sp>
      <p:sp>
        <p:nvSpPr>
          <p:cNvPr id="3" name="object 3"/>
          <p:cNvSpPr txBox="1"/>
          <p:nvPr/>
        </p:nvSpPr>
        <p:spPr>
          <a:xfrm>
            <a:off x="2717801" y="1828801"/>
            <a:ext cx="7239000" cy="4918654"/>
          </a:xfrm>
          <a:prstGeom prst="rect">
            <a:avLst/>
          </a:prstGeom>
        </p:spPr>
        <p:txBody>
          <a:bodyPr vert="horz" wrap="square" lIns="0" tIns="85725" rIns="0" bIns="0" rtlCol="0">
            <a:spAutoFit/>
          </a:bodyPr>
          <a:lstStyle/>
          <a:p>
            <a:pPr marL="355570" indent="-342871">
              <a:spcBef>
                <a:spcPts val="675"/>
              </a:spcBef>
              <a:buChar char="•"/>
              <a:tabLst>
                <a:tab pos="354935" algn="l"/>
                <a:tab pos="355570" algn="l"/>
              </a:tabLst>
            </a:pPr>
            <a:r>
              <a:rPr sz="2400" dirty="0">
                <a:latin typeface="Arial"/>
                <a:cs typeface="Arial"/>
              </a:rPr>
              <a:t>By-product synergy and industrial ecology</a:t>
            </a:r>
          </a:p>
          <a:p>
            <a:pPr marL="355570" indent="-342871">
              <a:spcBef>
                <a:spcPts val="575"/>
              </a:spcBef>
              <a:buChar char="•"/>
              <a:tabLst>
                <a:tab pos="354935" algn="l"/>
                <a:tab pos="355570" algn="l"/>
              </a:tabLst>
            </a:pPr>
            <a:r>
              <a:rPr sz="2400" dirty="0">
                <a:latin typeface="Arial"/>
                <a:cs typeface="Arial"/>
              </a:rPr>
              <a:t>Cleaner production</a:t>
            </a:r>
          </a:p>
          <a:p>
            <a:pPr marL="355570" indent="-342871">
              <a:spcBef>
                <a:spcPts val="575"/>
              </a:spcBef>
              <a:buChar char="•"/>
              <a:tabLst>
                <a:tab pos="354935" algn="l"/>
                <a:tab pos="355570" algn="l"/>
              </a:tabLst>
            </a:pPr>
            <a:r>
              <a:rPr sz="2400" dirty="0">
                <a:latin typeface="Arial"/>
                <a:cs typeface="Arial"/>
              </a:rPr>
              <a:t>Design for environment</a:t>
            </a:r>
          </a:p>
          <a:p>
            <a:pPr marL="355570" indent="-342871">
              <a:spcBef>
                <a:spcPts val="575"/>
              </a:spcBef>
              <a:buChar char="•"/>
              <a:tabLst>
                <a:tab pos="354935" algn="l"/>
                <a:tab pos="355570" algn="l"/>
              </a:tabLst>
            </a:pPr>
            <a:r>
              <a:rPr sz="2400" dirty="0">
                <a:latin typeface="Arial"/>
                <a:cs typeface="Arial"/>
              </a:rPr>
              <a:t>Eco-efficiency</a:t>
            </a:r>
          </a:p>
          <a:p>
            <a:pPr marL="355570" indent="-342871">
              <a:spcBef>
                <a:spcPts val="580"/>
              </a:spcBef>
              <a:buChar char="•"/>
              <a:tabLst>
                <a:tab pos="354935" algn="l"/>
                <a:tab pos="355570" algn="l"/>
              </a:tabLst>
            </a:pPr>
            <a:r>
              <a:rPr sz="2400" dirty="0">
                <a:latin typeface="Arial"/>
                <a:cs typeface="Arial"/>
              </a:rPr>
              <a:t>Energy efficiency</a:t>
            </a:r>
          </a:p>
          <a:p>
            <a:pPr marL="355570" indent="-342871">
              <a:spcBef>
                <a:spcPts val="575"/>
              </a:spcBef>
              <a:buChar char="•"/>
              <a:tabLst>
                <a:tab pos="354935" algn="l"/>
                <a:tab pos="355570" algn="l"/>
              </a:tabLst>
            </a:pPr>
            <a:r>
              <a:rPr sz="2400" dirty="0">
                <a:latin typeface="Arial"/>
                <a:cs typeface="Arial"/>
              </a:rPr>
              <a:t>Environmentally conscious manufacturing</a:t>
            </a:r>
          </a:p>
          <a:p>
            <a:pPr marL="355570" indent="-342871">
              <a:spcBef>
                <a:spcPts val="580"/>
              </a:spcBef>
              <a:buChar char="•"/>
              <a:tabLst>
                <a:tab pos="354935" algn="l"/>
                <a:tab pos="355570" algn="l"/>
              </a:tabLst>
            </a:pPr>
            <a:r>
              <a:rPr sz="2400" dirty="0" smtClean="0">
                <a:latin typeface="Arial"/>
                <a:cs typeface="Arial"/>
              </a:rPr>
              <a:t>Pollution </a:t>
            </a:r>
            <a:r>
              <a:rPr sz="2400" dirty="0">
                <a:latin typeface="Arial"/>
                <a:cs typeface="Arial"/>
              </a:rPr>
              <a:t>prevention</a:t>
            </a:r>
          </a:p>
          <a:p>
            <a:pPr marL="355570" indent="-342871">
              <a:spcBef>
                <a:spcPts val="575"/>
              </a:spcBef>
              <a:buChar char="•"/>
              <a:tabLst>
                <a:tab pos="354935" algn="l"/>
                <a:tab pos="355570" algn="l"/>
              </a:tabLst>
            </a:pPr>
            <a:r>
              <a:rPr sz="2400" dirty="0">
                <a:latin typeface="Arial"/>
                <a:cs typeface="Arial"/>
              </a:rPr>
              <a:t>Zero-emission </a:t>
            </a:r>
            <a:r>
              <a:rPr sz="2400" dirty="0" smtClean="0">
                <a:latin typeface="Arial"/>
                <a:cs typeface="Arial"/>
              </a:rPr>
              <a:t>processes</a:t>
            </a:r>
            <a:endParaRPr lang="en-US" sz="2400" dirty="0" smtClean="0">
              <a:latin typeface="Arial"/>
              <a:cs typeface="Arial"/>
            </a:endParaRPr>
          </a:p>
          <a:p>
            <a:pPr marL="355570" indent="-342871">
              <a:spcBef>
                <a:spcPts val="575"/>
              </a:spcBef>
              <a:buFontTx/>
              <a:buChar char="•"/>
              <a:tabLst>
                <a:tab pos="354935" algn="l"/>
                <a:tab pos="355570" algn="l"/>
              </a:tabLst>
            </a:pPr>
            <a:r>
              <a:rPr lang="en-US" sz="2400" dirty="0">
                <a:latin typeface="Arial"/>
                <a:cs typeface="Arial"/>
              </a:rPr>
              <a:t>The four </a:t>
            </a:r>
            <a:r>
              <a:rPr lang="en-US" sz="2400" dirty="0" err="1">
                <a:latin typeface="Arial"/>
                <a:cs typeface="Arial"/>
              </a:rPr>
              <a:t>Rs</a:t>
            </a:r>
            <a:r>
              <a:rPr lang="en-US" sz="2400" dirty="0">
                <a:latin typeface="Arial"/>
                <a:cs typeface="Arial"/>
              </a:rPr>
              <a:t> (reduce, recycle, reuse, recovery)</a:t>
            </a:r>
          </a:p>
          <a:p>
            <a:pPr marL="355570" indent="-342871">
              <a:spcBef>
                <a:spcPts val="575"/>
              </a:spcBef>
              <a:buChar char="•"/>
              <a:tabLst>
                <a:tab pos="354935" algn="l"/>
                <a:tab pos="355570" algn="l"/>
              </a:tabLst>
            </a:pPr>
            <a:r>
              <a:rPr lang="en-US" sz="2400" dirty="0">
                <a:latin typeface="Arial"/>
                <a:cs typeface="Arial"/>
              </a:rPr>
              <a:t>Green procurement</a:t>
            </a:r>
          </a:p>
          <a:p>
            <a:pPr marL="355570" indent="-342871">
              <a:spcBef>
                <a:spcPts val="575"/>
              </a:spcBef>
              <a:buChar char="•"/>
              <a:tabLst>
                <a:tab pos="354935" algn="l"/>
                <a:tab pos="355570" algn="l"/>
              </a:tabLst>
            </a:pPr>
            <a:r>
              <a:rPr lang="en-US" sz="2400" dirty="0">
                <a:latin typeface="Arial"/>
                <a:cs typeface="Arial"/>
              </a:rPr>
              <a:t>Performance </a:t>
            </a:r>
            <a:r>
              <a:rPr lang="en-US" sz="2400" dirty="0" smtClean="0">
                <a:latin typeface="Arial"/>
                <a:cs typeface="Arial"/>
              </a:rPr>
              <a:t>contracting</a:t>
            </a:r>
            <a:endParaRPr lang="en-US" sz="2400" dirty="0">
              <a:latin typeface="Arial"/>
              <a:cs typeface="Arial"/>
            </a:endParaRPr>
          </a:p>
        </p:txBody>
      </p:sp>
      <p:sp>
        <p:nvSpPr>
          <p:cNvPr id="4" name="object 2"/>
          <p:cNvSpPr txBox="1">
            <a:spLocks/>
          </p:cNvSpPr>
          <p:nvPr/>
        </p:nvSpPr>
        <p:spPr>
          <a:xfrm>
            <a:off x="2336800" y="1036751"/>
            <a:ext cx="9144000" cy="504625"/>
          </a:xfrm>
          <a:prstGeom prst="rect">
            <a:avLst/>
          </a:prstGeom>
        </p:spPr>
        <p:txBody>
          <a:bodyPr vert="horz" wrap="square" lIns="0" tIns="12065" rIns="0" bIns="0" rtlCol="0">
            <a:spAutoFit/>
          </a:bodyPr>
          <a:lstStyle>
            <a:lvl1pPr>
              <a:defRPr sz="3600" b="0" i="0">
                <a:solidFill>
                  <a:schemeClr val="tx1"/>
                </a:solidFill>
                <a:latin typeface="Arial"/>
                <a:ea typeface="+mj-ea"/>
                <a:cs typeface="Arial"/>
              </a:defRPr>
            </a:lvl1pPr>
          </a:lstStyle>
          <a:p>
            <a:pPr marL="12699">
              <a:spcBef>
                <a:spcPts val="95"/>
              </a:spcBef>
            </a:pPr>
            <a:r>
              <a:rPr lang="en-US" sz="3200" kern="0" dirty="0"/>
              <a:t>What are  the Tools to Achieve Sustainability?</a:t>
            </a:r>
            <a:endParaRPr lang="en-US" sz="3200" kern="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889000" y="2057400"/>
            <a:ext cx="11887199" cy="4364655"/>
          </a:xfrm>
          <a:prstGeom prst="rect">
            <a:avLst/>
          </a:prstGeom>
        </p:spPr>
        <p:txBody>
          <a:bodyPr vert="horz" wrap="square" lIns="0" tIns="113664" rIns="0" bIns="0" rtlCol="0">
            <a:spAutoFit/>
          </a:bodyPr>
          <a:lstStyle/>
          <a:p>
            <a:pPr marL="355570" indent="-342871" algn="just">
              <a:spcBef>
                <a:spcPts val="894"/>
              </a:spcBef>
              <a:buChar char="•"/>
              <a:tabLst>
                <a:tab pos="354935" algn="l"/>
                <a:tab pos="355570" algn="l"/>
              </a:tabLst>
            </a:pPr>
            <a:r>
              <a:rPr sz="2800" b="1" dirty="0">
                <a:latin typeface="Arial"/>
                <a:cs typeface="Arial"/>
              </a:rPr>
              <a:t>By-product synergy</a:t>
            </a:r>
          </a:p>
          <a:p>
            <a:pPr marL="756222" marR="300330" indent="-286996" algn="just">
              <a:spcBef>
                <a:spcPts val="690"/>
              </a:spcBef>
            </a:pPr>
            <a:r>
              <a:rPr sz="2800" dirty="0">
                <a:latin typeface="Arial"/>
                <a:cs typeface="Arial"/>
              </a:rPr>
              <a:t>A holistic view of industry in which organisations</a:t>
            </a:r>
            <a:r>
              <a:rPr sz="2800" dirty="0">
                <a:latin typeface="Arial"/>
                <a:cs typeface="Arial"/>
              </a:rPr>
              <a:t>  exchange energy and material between one  another, rather than operating as isolated </a:t>
            </a:r>
            <a:r>
              <a:rPr sz="2800" dirty="0" smtClean="0">
                <a:latin typeface="Arial"/>
                <a:cs typeface="Arial"/>
              </a:rPr>
              <a:t>units</a:t>
            </a:r>
            <a:endParaRPr lang="en-US" sz="2800" dirty="0" smtClean="0">
              <a:latin typeface="Arial"/>
              <a:cs typeface="Arial"/>
            </a:endParaRPr>
          </a:p>
          <a:p>
            <a:pPr marL="756222" marR="300330" indent="-286996" algn="just">
              <a:spcBef>
                <a:spcPts val="690"/>
              </a:spcBef>
            </a:pPr>
            <a:endParaRPr sz="2800" dirty="0">
              <a:latin typeface="Arial"/>
              <a:cs typeface="Arial"/>
            </a:endParaRPr>
          </a:p>
          <a:p>
            <a:pPr marL="355570" indent="-342871" algn="just">
              <a:spcBef>
                <a:spcPts val="750"/>
              </a:spcBef>
              <a:buChar char="•"/>
              <a:tabLst>
                <a:tab pos="354935" algn="l"/>
                <a:tab pos="355570" algn="l"/>
              </a:tabLst>
            </a:pPr>
            <a:r>
              <a:rPr sz="2800" b="1" dirty="0">
                <a:latin typeface="Arial"/>
                <a:cs typeface="Arial"/>
              </a:rPr>
              <a:t>Cleaner Production</a:t>
            </a:r>
          </a:p>
          <a:p>
            <a:pPr marL="756222" marR="5079" indent="-286996" algn="just">
              <a:spcBef>
                <a:spcPts val="690"/>
              </a:spcBef>
            </a:pPr>
            <a:r>
              <a:rPr sz="2800" dirty="0">
                <a:latin typeface="Arial"/>
                <a:cs typeface="Arial"/>
              </a:rPr>
              <a:t>Continuous application of an integrated preventive  environmental strategy applied to processes,  products and services to increase eco-efficiency  and reduce risks to humans and the environment</a:t>
            </a:r>
          </a:p>
        </p:txBody>
      </p:sp>
      <p:sp>
        <p:nvSpPr>
          <p:cNvPr id="4" name="object 2"/>
          <p:cNvSpPr txBox="1">
            <a:spLocks/>
          </p:cNvSpPr>
          <p:nvPr/>
        </p:nvSpPr>
        <p:spPr>
          <a:xfrm>
            <a:off x="1041400" y="997987"/>
            <a:ext cx="9144000" cy="504625"/>
          </a:xfrm>
          <a:prstGeom prst="rect">
            <a:avLst/>
          </a:prstGeom>
        </p:spPr>
        <p:txBody>
          <a:bodyPr vert="horz" wrap="square" lIns="0" tIns="12065" rIns="0" bIns="0" rtlCol="0">
            <a:spAutoFit/>
          </a:bodyPr>
          <a:lstStyle>
            <a:lvl1pPr>
              <a:defRPr sz="3600" b="0" i="0">
                <a:solidFill>
                  <a:schemeClr val="tx1"/>
                </a:solidFill>
                <a:latin typeface="Arial"/>
                <a:ea typeface="+mj-ea"/>
                <a:cs typeface="Arial"/>
              </a:defRPr>
            </a:lvl1pPr>
          </a:lstStyle>
          <a:p>
            <a:pPr marL="12699">
              <a:spcBef>
                <a:spcPts val="95"/>
              </a:spcBef>
            </a:pPr>
            <a:r>
              <a:rPr lang="en-US" sz="3200" kern="0" dirty="0">
                <a:solidFill>
                  <a:srgbClr val="0070C0"/>
                </a:solidFill>
              </a:rPr>
              <a:t>Describe the Tools to Achieve Sustainability?</a:t>
            </a:r>
            <a:endParaRPr lang="en-US" sz="3200" kern="0" dirty="0">
              <a:solidFill>
                <a:srgbClr val="0070C0"/>
              </a:solidFill>
            </a:endParaRPr>
          </a:p>
        </p:txBody>
      </p:sp>
      <p:sp>
        <p:nvSpPr>
          <p:cNvPr id="7" name="object 2"/>
          <p:cNvSpPr txBox="1">
            <a:spLocks noGrp="1"/>
          </p:cNvSpPr>
          <p:nvPr>
            <p:ph type="title"/>
          </p:nvPr>
        </p:nvSpPr>
        <p:spPr>
          <a:xfrm>
            <a:off x="3446781" y="152400"/>
            <a:ext cx="7576821" cy="566822"/>
          </a:xfrm>
          <a:prstGeom prst="rect">
            <a:avLst/>
          </a:prstGeom>
        </p:spPr>
        <p:txBody>
          <a:bodyPr vert="horz" wrap="square" lIns="0" tIns="12700" rIns="0" bIns="0" rtlCol="0">
            <a:spAutoFit/>
          </a:bodyPr>
          <a:lstStyle/>
          <a:p>
            <a:pPr marL="12699" algn="ctr">
              <a:spcBef>
                <a:spcPts val="100"/>
              </a:spcBef>
            </a:pPr>
            <a:r>
              <a:rPr sz="3600" u="sng" dirty="0"/>
              <a:t>Tools to Achieve Sustainability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446781" y="152403"/>
            <a:ext cx="7576821" cy="628377"/>
          </a:xfrm>
          <a:prstGeom prst="rect">
            <a:avLst/>
          </a:prstGeom>
        </p:spPr>
        <p:txBody>
          <a:bodyPr vert="horz" wrap="square" lIns="0" tIns="12700" rIns="0" bIns="0" rtlCol="0">
            <a:spAutoFit/>
          </a:bodyPr>
          <a:lstStyle/>
          <a:p>
            <a:pPr marL="12699">
              <a:spcBef>
                <a:spcPts val="100"/>
              </a:spcBef>
            </a:pPr>
            <a:r>
              <a:rPr sz="4000" u="sng" dirty="0"/>
              <a:t>Tools to Achieve Sustainability</a:t>
            </a:r>
          </a:p>
        </p:txBody>
      </p:sp>
      <p:sp>
        <p:nvSpPr>
          <p:cNvPr id="3" name="object 3"/>
          <p:cNvSpPr txBox="1"/>
          <p:nvPr/>
        </p:nvSpPr>
        <p:spPr>
          <a:xfrm>
            <a:off x="1270000" y="1371600"/>
            <a:ext cx="11658599" cy="4056879"/>
          </a:xfrm>
          <a:prstGeom prst="rect">
            <a:avLst/>
          </a:prstGeom>
        </p:spPr>
        <p:txBody>
          <a:bodyPr vert="horz" wrap="square" lIns="0" tIns="113664" rIns="0" bIns="0" rtlCol="0">
            <a:spAutoFit/>
          </a:bodyPr>
          <a:lstStyle/>
          <a:p>
            <a:pPr marL="355570" indent="-342871" algn="just">
              <a:spcBef>
                <a:spcPts val="894"/>
              </a:spcBef>
              <a:buChar char="•"/>
              <a:tabLst>
                <a:tab pos="354935" algn="l"/>
                <a:tab pos="355570" algn="l"/>
              </a:tabLst>
            </a:pPr>
            <a:r>
              <a:rPr sz="3200" b="1" dirty="0">
                <a:latin typeface="Arial"/>
                <a:cs typeface="Arial"/>
              </a:rPr>
              <a:t>Design for environment</a:t>
            </a:r>
          </a:p>
          <a:p>
            <a:pPr marL="756222" marR="5079" indent="-286996" algn="just">
              <a:spcBef>
                <a:spcPts val="690"/>
              </a:spcBef>
            </a:pPr>
            <a:r>
              <a:rPr sz="2800" dirty="0">
                <a:latin typeface="Arial"/>
                <a:cs typeface="Arial"/>
              </a:rPr>
              <a:t>Techniques used to incorporate an environmental  component into products and services before they  enter the production </a:t>
            </a:r>
            <a:r>
              <a:rPr sz="2800" dirty="0">
                <a:latin typeface="Arial"/>
                <a:cs typeface="Arial"/>
              </a:rPr>
              <a:t>phase</a:t>
            </a:r>
            <a:endParaRPr lang="en-US" sz="2800" dirty="0">
              <a:latin typeface="Arial"/>
              <a:cs typeface="Arial"/>
            </a:endParaRPr>
          </a:p>
          <a:p>
            <a:pPr marL="756222" marR="5079" indent="-286996" algn="just">
              <a:spcBef>
                <a:spcPts val="690"/>
              </a:spcBef>
            </a:pPr>
            <a:endParaRPr sz="2800" dirty="0">
              <a:latin typeface="Arial"/>
              <a:cs typeface="Arial"/>
            </a:endParaRPr>
          </a:p>
          <a:p>
            <a:pPr marL="0" lvl="1" indent="-286361" algn="just">
              <a:spcBef>
                <a:spcPts val="750"/>
              </a:spcBef>
              <a:buChar char="•"/>
              <a:tabLst>
                <a:tab pos="756857" algn="l"/>
              </a:tabLst>
            </a:pPr>
            <a:r>
              <a:rPr sz="3200" b="1" dirty="0">
                <a:latin typeface="Arial"/>
                <a:cs typeface="Arial"/>
              </a:rPr>
              <a:t>Eco-efficiency</a:t>
            </a:r>
          </a:p>
          <a:p>
            <a:pPr marL="1005755" marR="692727" indent="-182864" algn="just">
              <a:spcBef>
                <a:spcPts val="690"/>
              </a:spcBef>
            </a:pPr>
            <a:r>
              <a:rPr sz="2800" dirty="0">
                <a:latin typeface="Arial"/>
                <a:cs typeface="Arial"/>
              </a:rPr>
              <a:t>A vision for producing economically </a:t>
            </a:r>
            <a:r>
              <a:rPr sz="2800" dirty="0">
                <a:latin typeface="Arial"/>
                <a:cs typeface="Arial"/>
              </a:rPr>
              <a:t>valuable</a:t>
            </a:r>
            <a:r>
              <a:rPr lang="en-US" sz="2800" dirty="0">
                <a:latin typeface="Arial"/>
                <a:cs typeface="Arial"/>
              </a:rPr>
              <a:t> </a:t>
            </a:r>
            <a:r>
              <a:rPr sz="2800" dirty="0">
                <a:latin typeface="Arial"/>
                <a:cs typeface="Arial"/>
              </a:rPr>
              <a:t>goods </a:t>
            </a:r>
            <a:r>
              <a:rPr sz="2800" dirty="0">
                <a:latin typeface="Arial"/>
                <a:cs typeface="Arial"/>
              </a:rPr>
              <a:t>and services while reducing the  ecological impact of their production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22800" y="228600"/>
            <a:ext cx="4542790" cy="689804"/>
          </a:xfrm>
          <a:prstGeom prst="rect">
            <a:avLst/>
          </a:prstGeom>
        </p:spPr>
        <p:txBody>
          <a:bodyPr vert="horz" wrap="square" lIns="0" tIns="12700" rIns="0" bIns="0" rtlCol="0">
            <a:spAutoFit/>
          </a:bodyPr>
          <a:lstStyle/>
          <a:p>
            <a:pPr marL="12699" algn="ctr">
              <a:spcBef>
                <a:spcPts val="100"/>
              </a:spcBef>
            </a:pPr>
            <a:r>
              <a:rPr lang="en-US" sz="4399" b="1" u="sng" dirty="0">
                <a:latin typeface="Times New Roman" panose="02020603050405020304" pitchFamily="18" charset="0"/>
                <a:cs typeface="Times New Roman" panose="02020603050405020304" pitchFamily="18" charset="0"/>
              </a:rPr>
              <a:t>Climate</a:t>
            </a:r>
            <a:endParaRPr sz="4399" u="sng" dirty="0"/>
          </a:p>
        </p:txBody>
      </p:sp>
      <p:sp>
        <p:nvSpPr>
          <p:cNvPr id="6" name="Rectangle 5"/>
          <p:cNvSpPr/>
          <p:nvPr/>
        </p:nvSpPr>
        <p:spPr>
          <a:xfrm>
            <a:off x="812800" y="1295400"/>
            <a:ext cx="12192000" cy="4708981"/>
          </a:xfrm>
          <a:prstGeom prst="rect">
            <a:avLst/>
          </a:prstGeom>
        </p:spPr>
        <p:txBody>
          <a:bodyPr wrap="square">
            <a:spAutoFit/>
          </a:bodyPr>
          <a:lstStyle/>
          <a:p>
            <a:pPr algn="just">
              <a:spcAft>
                <a:spcPts val="1200"/>
              </a:spcAft>
            </a:pPr>
            <a:r>
              <a:rPr lang="en-US" sz="2800" b="1" dirty="0">
                <a:latin typeface="Times New Roman" panose="02020603050405020304" pitchFamily="18" charset="0"/>
                <a:cs typeface="Times New Roman" panose="02020603050405020304" pitchFamily="18" charset="0"/>
              </a:rPr>
              <a:t>What is Climate?</a:t>
            </a:r>
          </a:p>
          <a:p>
            <a:pPr algn="just"/>
            <a:r>
              <a:rPr lang="en-US" sz="2800" b="1" dirty="0">
                <a:latin typeface="Times New Roman" panose="02020603050405020304" pitchFamily="18" charset="0"/>
                <a:cs typeface="Times New Roman" panose="02020603050405020304" pitchFamily="18" charset="0"/>
              </a:rPr>
              <a:t>Climate</a:t>
            </a:r>
            <a:r>
              <a:rPr lang="en-US"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means the usual condition of the temperature, humidity, atmospheric pressure, wind, rainfall, and other meteorological elements in an area of the Earth's surface for a long time. In simple terms climate is the average condition for about thirty years</a:t>
            </a:r>
            <a:r>
              <a:rPr lang="en-US" sz="2800" dirty="0">
                <a:latin typeface="Times New Roman" panose="02020603050405020304" pitchFamily="18" charset="0"/>
                <a:cs typeface="Times New Roman" panose="02020603050405020304" pitchFamily="18" charset="0"/>
              </a:rPr>
              <a:t>.</a:t>
            </a:r>
          </a:p>
          <a:p>
            <a:pPr algn="just"/>
            <a:r>
              <a:rPr lang="en-US" sz="2800" dirty="0">
                <a:latin typeface="Times New Roman" panose="02020603050405020304" pitchFamily="18" charset="0"/>
                <a:cs typeface="Times New Roman" panose="02020603050405020304" pitchFamily="18" charset="0"/>
              </a:rPr>
              <a:t> </a:t>
            </a:r>
          </a:p>
          <a:p>
            <a:pPr algn="just">
              <a:spcAft>
                <a:spcPts val="1200"/>
              </a:spcAft>
            </a:pPr>
            <a:r>
              <a:rPr lang="en-US" sz="2800" b="1" dirty="0">
                <a:latin typeface="Times New Roman" panose="02020603050405020304" pitchFamily="18" charset="0"/>
                <a:cs typeface="Times New Roman" panose="02020603050405020304" pitchFamily="18" charset="0"/>
              </a:rPr>
              <a:t>Differentiate between </a:t>
            </a:r>
            <a:r>
              <a:rPr lang="en-US" sz="2800" b="1" dirty="0">
                <a:latin typeface="Times New Roman" panose="02020603050405020304" pitchFamily="18" charset="0"/>
                <a:cs typeface="Times New Roman" panose="02020603050405020304" pitchFamily="18" charset="0"/>
              </a:rPr>
              <a:t>Climate and </a:t>
            </a:r>
            <a:r>
              <a:rPr lang="en-US" sz="2800" b="1" dirty="0">
                <a:latin typeface="Times New Roman" panose="02020603050405020304" pitchFamily="18" charset="0"/>
                <a:cs typeface="Times New Roman" panose="02020603050405020304" pitchFamily="18" charset="0"/>
              </a:rPr>
              <a:t>weather?</a:t>
            </a:r>
          </a:p>
          <a:p>
            <a:pPr algn="just"/>
            <a:r>
              <a:rPr lang="en-US" sz="2800" dirty="0">
                <a:latin typeface="Times New Roman" panose="02020603050405020304" pitchFamily="18" charset="0"/>
                <a:cs typeface="Times New Roman" panose="02020603050405020304" pitchFamily="18" charset="0"/>
              </a:rPr>
              <a:t>Climate is the over all conditions of these variables </a:t>
            </a:r>
            <a:r>
              <a:rPr lang="en-US" sz="2800" dirty="0">
                <a:latin typeface="Times New Roman" panose="02020603050405020304" pitchFamily="18" charset="0"/>
                <a:cs typeface="Times New Roman" panose="02020603050405020304" pitchFamily="18" charset="0"/>
              </a:rPr>
              <a:t>in a given region over long periods of time. W</a:t>
            </a:r>
            <a:r>
              <a:rPr lang="en-US" sz="2800" dirty="0">
                <a:latin typeface="Times New Roman" panose="02020603050405020304" pitchFamily="18" charset="0"/>
                <a:cs typeface="Times New Roman" panose="02020603050405020304" pitchFamily="18" charset="0"/>
              </a:rPr>
              <a:t>eather </a:t>
            </a:r>
            <a:r>
              <a:rPr lang="en-US" sz="2800" dirty="0">
                <a:latin typeface="Times New Roman" panose="02020603050405020304" pitchFamily="18" charset="0"/>
                <a:cs typeface="Times New Roman" panose="02020603050405020304" pitchFamily="18" charset="0"/>
              </a:rPr>
              <a:t>only describes the short-term conditions of these variables in a given </a:t>
            </a:r>
            <a:r>
              <a:rPr lang="en-US" sz="2800" dirty="0">
                <a:latin typeface="Times New Roman" panose="02020603050405020304" pitchFamily="18" charset="0"/>
                <a:cs typeface="Times New Roman" panose="02020603050405020304" pitchFamily="18" charset="0"/>
              </a:rPr>
              <a:t>region or day </a:t>
            </a:r>
            <a:r>
              <a:rPr lang="en-US" sz="2800" dirty="0">
                <a:latin typeface="Times New Roman" panose="02020603050405020304" pitchFamily="18" charset="0"/>
                <a:cs typeface="Times New Roman" panose="02020603050405020304" pitchFamily="18" charset="0"/>
              </a:rPr>
              <a:t>to day conditions in the atmosphere</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84600" y="228600"/>
            <a:ext cx="7162800" cy="627736"/>
          </a:xfrm>
          <a:prstGeom prst="rect">
            <a:avLst/>
          </a:prstGeom>
        </p:spPr>
        <p:txBody>
          <a:bodyPr vert="horz" wrap="square" lIns="0" tIns="12065" rIns="0" bIns="0" rtlCol="0">
            <a:spAutoFit/>
          </a:bodyPr>
          <a:lstStyle/>
          <a:p>
            <a:pPr marL="12699">
              <a:spcBef>
                <a:spcPts val="95"/>
              </a:spcBef>
            </a:pPr>
            <a:r>
              <a:rPr sz="4000" u="sng" dirty="0"/>
              <a:t>Tools to Achieve Sustainability</a:t>
            </a:r>
          </a:p>
        </p:txBody>
      </p:sp>
      <p:sp>
        <p:nvSpPr>
          <p:cNvPr id="3" name="object 3"/>
          <p:cNvSpPr txBox="1"/>
          <p:nvPr/>
        </p:nvSpPr>
        <p:spPr>
          <a:xfrm>
            <a:off x="965200" y="1201920"/>
            <a:ext cx="12192000" cy="4487766"/>
          </a:xfrm>
          <a:prstGeom prst="rect">
            <a:avLst/>
          </a:prstGeom>
        </p:spPr>
        <p:txBody>
          <a:bodyPr vert="horz" wrap="square" lIns="0" tIns="113664" rIns="0" bIns="0" rtlCol="0">
            <a:spAutoFit/>
          </a:bodyPr>
          <a:lstStyle/>
          <a:p>
            <a:pPr marL="355570" indent="-342871" algn="just">
              <a:spcBef>
                <a:spcPts val="894"/>
              </a:spcBef>
              <a:buChar char="•"/>
              <a:tabLst>
                <a:tab pos="354935" algn="l"/>
                <a:tab pos="355570" algn="l"/>
              </a:tabLst>
            </a:pPr>
            <a:r>
              <a:rPr sz="3200" b="1" dirty="0">
                <a:latin typeface="Arial"/>
                <a:cs typeface="Arial"/>
              </a:rPr>
              <a:t>Pollution prevention</a:t>
            </a:r>
          </a:p>
          <a:p>
            <a:pPr marL="756222" marR="15873" indent="-286996" algn="just">
              <a:spcBef>
                <a:spcPts val="690"/>
              </a:spcBef>
            </a:pPr>
            <a:r>
              <a:rPr sz="2800" dirty="0">
                <a:latin typeface="Arial"/>
                <a:cs typeface="Arial"/>
              </a:rPr>
              <a:t>Reduces the amount of hazardous substance,  pollutant or contaminant entering any waste  stream or otherwise released into the  environment. </a:t>
            </a:r>
            <a:r>
              <a:rPr sz="2800" dirty="0">
                <a:latin typeface="Arial"/>
                <a:cs typeface="Arial"/>
              </a:rPr>
              <a:t>It can be achieved by good  housekeeping, material substitution,  manufacturing modification, resource recovery,  technology etc</a:t>
            </a:r>
            <a:r>
              <a:rPr sz="2800" dirty="0" smtClean="0">
                <a:latin typeface="Arial"/>
                <a:cs typeface="Arial"/>
              </a:rPr>
              <a:t>.</a:t>
            </a:r>
            <a:endParaRPr lang="en-US" sz="2800" dirty="0" smtClean="0">
              <a:latin typeface="Arial"/>
              <a:cs typeface="Arial"/>
            </a:endParaRPr>
          </a:p>
          <a:p>
            <a:pPr marL="756222" marR="15873" indent="-286996" algn="just">
              <a:spcBef>
                <a:spcPts val="690"/>
              </a:spcBef>
            </a:pPr>
            <a:endParaRPr sz="2800" dirty="0">
              <a:latin typeface="Arial"/>
              <a:cs typeface="Arial"/>
            </a:endParaRPr>
          </a:p>
          <a:p>
            <a:pPr marL="0" lvl="1" indent="-286361" algn="just">
              <a:spcBef>
                <a:spcPts val="750"/>
              </a:spcBef>
              <a:buChar char="•"/>
              <a:tabLst>
                <a:tab pos="756857" algn="l"/>
              </a:tabLst>
            </a:pPr>
            <a:r>
              <a:rPr sz="3200" b="1" dirty="0">
                <a:latin typeface="Arial"/>
                <a:cs typeface="Arial"/>
              </a:rPr>
              <a:t>Zero-emission process</a:t>
            </a:r>
          </a:p>
          <a:p>
            <a:pPr marL="548594" marR="5079" algn="just">
              <a:spcBef>
                <a:spcPts val="690"/>
              </a:spcBef>
            </a:pPr>
            <a:r>
              <a:rPr sz="2800" dirty="0">
                <a:latin typeface="Arial"/>
                <a:cs typeface="Arial"/>
              </a:rPr>
              <a:t>Improving technologies and processes to the  point of maximum resource productivity and  virtually no waste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02699" y="381000"/>
            <a:ext cx="7068503" cy="627736"/>
          </a:xfrm>
          <a:prstGeom prst="rect">
            <a:avLst/>
          </a:prstGeom>
        </p:spPr>
        <p:txBody>
          <a:bodyPr vert="horz" wrap="square" lIns="0" tIns="12065" rIns="0" bIns="0" rtlCol="0">
            <a:spAutoFit/>
          </a:bodyPr>
          <a:lstStyle/>
          <a:p>
            <a:pPr marL="12699">
              <a:spcBef>
                <a:spcPts val="95"/>
              </a:spcBef>
            </a:pPr>
            <a:r>
              <a:rPr sz="4000" u="sng" dirty="0"/>
              <a:t>Tools to Achieve Sustainability</a:t>
            </a:r>
          </a:p>
        </p:txBody>
      </p:sp>
      <p:sp>
        <p:nvSpPr>
          <p:cNvPr id="3" name="object 3"/>
          <p:cNvSpPr txBox="1"/>
          <p:nvPr/>
        </p:nvSpPr>
        <p:spPr>
          <a:xfrm>
            <a:off x="1041400" y="1447803"/>
            <a:ext cx="11887200" cy="3946592"/>
          </a:xfrm>
          <a:prstGeom prst="rect">
            <a:avLst/>
          </a:prstGeom>
        </p:spPr>
        <p:txBody>
          <a:bodyPr vert="horz" wrap="square" lIns="0" tIns="113664" rIns="0" bIns="0" rtlCol="0">
            <a:spAutoFit/>
          </a:bodyPr>
          <a:lstStyle/>
          <a:p>
            <a:pPr marL="355570" indent="-342871" algn="just">
              <a:spcBef>
                <a:spcPts val="894"/>
              </a:spcBef>
              <a:buChar char="•"/>
              <a:tabLst>
                <a:tab pos="354935" algn="l"/>
                <a:tab pos="355570" algn="l"/>
              </a:tabLst>
            </a:pPr>
            <a:r>
              <a:rPr sz="2800" b="1" dirty="0">
                <a:latin typeface="Arial"/>
                <a:cs typeface="Arial"/>
              </a:rPr>
              <a:t>Energy efficiency</a:t>
            </a:r>
          </a:p>
          <a:p>
            <a:pPr marL="756222" marR="5079" indent="-286996" algn="just">
              <a:spcAft>
                <a:spcPts val="1200"/>
              </a:spcAft>
            </a:pPr>
            <a:r>
              <a:rPr sz="2800" dirty="0">
                <a:latin typeface="Arial"/>
                <a:cs typeface="Arial"/>
              </a:rPr>
              <a:t>Energy efficiency makes sense both environmentally  and economically. It produces a good return on  investment while at the same time reducing  carbon di oxide </a:t>
            </a:r>
            <a:r>
              <a:rPr sz="2800" dirty="0">
                <a:latin typeface="Arial"/>
                <a:cs typeface="Arial"/>
              </a:rPr>
              <a:t>emissions</a:t>
            </a:r>
            <a:endParaRPr lang="en-US" sz="2800" dirty="0">
              <a:latin typeface="Arial"/>
              <a:cs typeface="Arial"/>
            </a:endParaRPr>
          </a:p>
          <a:p>
            <a:pPr marR="5079" algn="just">
              <a:spcAft>
                <a:spcPts val="1200"/>
              </a:spcAft>
              <a:buFont typeface="Arial" panose="020B0604020202020204" pitchFamily="34" charset="0"/>
              <a:buChar char="•"/>
            </a:pPr>
            <a:r>
              <a:rPr lang="en-US" sz="2800" dirty="0" smtClean="0">
                <a:latin typeface="Arial"/>
                <a:cs typeface="Arial"/>
              </a:rPr>
              <a:t> </a:t>
            </a:r>
            <a:r>
              <a:rPr sz="2800" b="1" dirty="0" smtClean="0">
                <a:latin typeface="Arial"/>
                <a:cs typeface="Arial"/>
              </a:rPr>
              <a:t>The </a:t>
            </a:r>
            <a:r>
              <a:rPr sz="2800" b="1" dirty="0">
                <a:latin typeface="Arial"/>
                <a:cs typeface="Arial"/>
              </a:rPr>
              <a:t>four R’s </a:t>
            </a:r>
            <a:r>
              <a:rPr sz="2800" dirty="0">
                <a:latin typeface="Arial"/>
                <a:cs typeface="Arial"/>
              </a:rPr>
              <a:t>(reduce, recycle, reuse, recovery)</a:t>
            </a:r>
          </a:p>
          <a:p>
            <a:pPr marL="0" marR="654630" lvl="2" algn="just">
              <a:spcBef>
                <a:spcPts val="600"/>
              </a:spcBef>
              <a:buChar char="•"/>
              <a:tabLst>
                <a:tab pos="1155603" algn="l"/>
              </a:tabLst>
            </a:pPr>
            <a:r>
              <a:rPr lang="en-US" sz="2800" dirty="0" smtClean="0">
                <a:latin typeface="Arial"/>
                <a:cs typeface="Arial"/>
              </a:rPr>
              <a:t> </a:t>
            </a:r>
            <a:r>
              <a:rPr sz="2800" dirty="0" smtClean="0">
                <a:latin typeface="Arial"/>
                <a:cs typeface="Arial"/>
              </a:rPr>
              <a:t>Lower </a:t>
            </a:r>
            <a:r>
              <a:rPr sz="2800" dirty="0">
                <a:latin typeface="Arial"/>
                <a:cs typeface="Arial"/>
              </a:rPr>
              <a:t>disposal cost, lower treatment cost,  lower energy cost, savings of materials and  supply, lower storage cost, a reduction in  regulatory compliance costs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ny question Images, Stock Photos &amp;amp; Vectors | Shutterstock"/>
          <p:cNvPicPr>
            <a:picLocks noChangeAspect="1" noChangeArrowheads="1"/>
          </p:cNvPicPr>
          <p:nvPr/>
        </p:nvPicPr>
        <p:blipFill rotWithShape="1">
          <a:blip r:embed="rId2">
            <a:extLst>
              <a:ext uri="{28A0092B-C50C-407E-A947-70E740481C1C}">
                <a14:useLocalDpi xmlns:a14="http://schemas.microsoft.com/office/drawing/2010/main" val="0"/>
              </a:ext>
            </a:extLst>
          </a:blip>
          <a:srcRect b="7565"/>
          <a:stretch/>
        </p:blipFill>
        <p:spPr bwMode="auto">
          <a:xfrm>
            <a:off x="1498600" y="304800"/>
            <a:ext cx="10820400" cy="71808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5326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7707" y="304800"/>
            <a:ext cx="7765986" cy="553998"/>
          </a:xfrm>
        </p:spPr>
        <p:txBody>
          <a:bodyPr/>
          <a:lstStyle/>
          <a:p>
            <a:pPr algn="ctr"/>
            <a:r>
              <a:rPr lang="en-US" b="1" u="sng" dirty="0" smtClean="0">
                <a:latin typeface="Times New Roman" panose="02020603050405020304" pitchFamily="18" charset="0"/>
                <a:cs typeface="Times New Roman" panose="02020603050405020304" pitchFamily="18" charset="0"/>
              </a:rPr>
              <a:t>Climate </a:t>
            </a:r>
            <a:r>
              <a:rPr lang="en-US" b="1" u="sng" dirty="0">
                <a:latin typeface="Times New Roman" panose="02020603050405020304" pitchFamily="18" charset="0"/>
                <a:cs typeface="Times New Roman" panose="02020603050405020304" pitchFamily="18" charset="0"/>
              </a:rPr>
              <a:t>system</a:t>
            </a:r>
            <a:endParaRPr lang="en-US" b="1" u="sng" dirty="0"/>
          </a:p>
        </p:txBody>
      </p:sp>
      <p:sp>
        <p:nvSpPr>
          <p:cNvPr id="3" name="Rectangle 2"/>
          <p:cNvSpPr/>
          <p:nvPr/>
        </p:nvSpPr>
        <p:spPr>
          <a:xfrm>
            <a:off x="1193800" y="1219201"/>
            <a:ext cx="11506200" cy="5262979"/>
          </a:xfrm>
          <a:prstGeom prst="rect">
            <a:avLst/>
          </a:prstGeom>
        </p:spPr>
        <p:txBody>
          <a:bodyPr wrap="square">
            <a:spAutoFit/>
          </a:bodyPr>
          <a:lstStyle/>
          <a:p>
            <a:pPr algn="just"/>
            <a:r>
              <a:rPr lang="en-US" sz="2800" b="1" dirty="0">
                <a:latin typeface="Times New Roman" panose="02020603050405020304" pitchFamily="18" charset="0"/>
                <a:cs typeface="Times New Roman" panose="02020603050405020304" pitchFamily="18" charset="0"/>
              </a:rPr>
              <a:t>Define climate system?</a:t>
            </a: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climate system is defined as the five components in the geophysical system, the atmosphere and four others which directly interact with the atmosphere and which jointly determine the climate of the atmosphere. </a:t>
            </a:r>
            <a:endParaRPr lang="en-US" sz="2800" dirty="0">
              <a:latin typeface="Times New Roman" panose="02020603050405020304" pitchFamily="18" charset="0"/>
              <a:cs typeface="Times New Roman" panose="02020603050405020304" pitchFamily="18" charset="0"/>
            </a:endParaRPr>
          </a:p>
          <a:p>
            <a:pPr algn="just"/>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The </a:t>
            </a:r>
            <a:r>
              <a:rPr lang="en-US" sz="2800" dirty="0">
                <a:latin typeface="Times New Roman" panose="02020603050405020304" pitchFamily="18" charset="0"/>
                <a:cs typeface="Times New Roman" panose="02020603050405020304" pitchFamily="18" charset="0"/>
              </a:rPr>
              <a:t>five components are listed below: </a:t>
            </a:r>
            <a:endParaRPr lang="en-US" sz="2800" dirty="0">
              <a:latin typeface="Times New Roman" panose="02020603050405020304" pitchFamily="18" charset="0"/>
              <a:cs typeface="Times New Roman" panose="02020603050405020304" pitchFamily="18" charset="0"/>
            </a:endParaRPr>
          </a:p>
          <a:p>
            <a:pPr marL="514307" indent="-514307" algn="just">
              <a:buAutoNum type="alphaLcParenBoth"/>
            </a:pPr>
            <a:r>
              <a:rPr lang="en-US" sz="2800" dirty="0">
                <a:latin typeface="Times New Roman" panose="02020603050405020304" pitchFamily="18" charset="0"/>
                <a:cs typeface="Times New Roman" panose="02020603050405020304" pitchFamily="18" charset="0"/>
              </a:rPr>
              <a:t>Atmosphere</a:t>
            </a:r>
            <a:r>
              <a:rPr lang="en-US"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b) Ocean; </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c) Land surface; </a:t>
            </a:r>
            <a:endParaRPr lang="en-US" sz="2800"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d) Ice and snow surfaces (both land and ocean areas); and, </a:t>
            </a:r>
            <a:endParaRPr lang="en-US" sz="2800" dirty="0" smtClean="0">
              <a:latin typeface="Times New Roman" panose="02020603050405020304" pitchFamily="18" charset="0"/>
              <a:cs typeface="Times New Roman" panose="02020603050405020304" pitchFamily="18" charset="0"/>
            </a:endParaRPr>
          </a:p>
          <a:p>
            <a:pPr algn="just"/>
            <a:r>
              <a:rPr lang="en-US"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e) Biosphere (both terrestrial and marine).</a:t>
            </a:r>
          </a:p>
        </p:txBody>
      </p:sp>
    </p:spTree>
    <p:extLst>
      <p:ext uri="{BB962C8B-B14F-4D97-AF65-F5344CB8AC3E}">
        <p14:creationId xmlns:p14="http://schemas.microsoft.com/office/powerpoint/2010/main" val="3006116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346200" y="457200"/>
            <a:ext cx="11430000" cy="6934200"/>
          </a:xfrm>
          <a:prstGeom prst="rect">
            <a:avLst/>
          </a:prstGeom>
        </p:spPr>
      </p:pic>
    </p:spTree>
    <p:extLst>
      <p:ext uri="{BB962C8B-B14F-4D97-AF65-F5344CB8AC3E}">
        <p14:creationId xmlns:p14="http://schemas.microsoft.com/office/powerpoint/2010/main" val="39942725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6400" y="228600"/>
            <a:ext cx="7765986" cy="553998"/>
          </a:xfrm>
        </p:spPr>
        <p:txBody>
          <a:bodyPr/>
          <a:lstStyle/>
          <a:p>
            <a:pPr algn="ctr"/>
            <a:r>
              <a:rPr lang="en-US" u="sng" dirty="0"/>
              <a:t>Climate </a:t>
            </a:r>
            <a:r>
              <a:rPr lang="en-US" u="sng" dirty="0" smtClean="0"/>
              <a:t>Change </a:t>
            </a:r>
            <a:endParaRPr lang="en-US" u="sng" dirty="0"/>
          </a:p>
        </p:txBody>
      </p:sp>
      <p:sp>
        <p:nvSpPr>
          <p:cNvPr id="3" name="Rectangle 2"/>
          <p:cNvSpPr/>
          <p:nvPr/>
        </p:nvSpPr>
        <p:spPr>
          <a:xfrm>
            <a:off x="1193800" y="990603"/>
            <a:ext cx="11658600" cy="2677656"/>
          </a:xfrm>
          <a:prstGeom prst="rect">
            <a:avLst/>
          </a:prstGeom>
        </p:spPr>
        <p:txBody>
          <a:bodyPr wrap="square">
            <a:spAutoFit/>
          </a:bodyPr>
          <a:lstStyle/>
          <a:p>
            <a:pPr algn="just"/>
            <a:r>
              <a:rPr lang="en-US" sz="2800" b="1" dirty="0">
                <a:latin typeface="Times New Roman" panose="02020603050405020304" pitchFamily="18" charset="0"/>
                <a:cs typeface="Times New Roman" panose="02020603050405020304" pitchFamily="18" charset="0"/>
              </a:rPr>
              <a:t>What is climate change?</a:t>
            </a:r>
          </a:p>
          <a:p>
            <a:pPr algn="just"/>
            <a:endParaRPr lang="en-US" sz="2800" b="1"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Climate </a:t>
            </a:r>
            <a:r>
              <a:rPr lang="en-US" sz="2800" dirty="0">
                <a:latin typeface="Times New Roman" panose="02020603050405020304" pitchFamily="18" charset="0"/>
                <a:cs typeface="Times New Roman" panose="02020603050405020304" pitchFamily="18" charset="0"/>
              </a:rPr>
              <a:t>change is any significant long-term change in the expected patterns of average weather of a region (or the whole Earth) over a significant period of time. Climate change is about abnormal variations to the climate, and the effects of these variations on other parts of the Earth.</a:t>
            </a:r>
          </a:p>
        </p:txBody>
      </p:sp>
      <p:sp>
        <p:nvSpPr>
          <p:cNvPr id="4" name="Rectangle 3"/>
          <p:cNvSpPr/>
          <p:nvPr/>
        </p:nvSpPr>
        <p:spPr>
          <a:xfrm>
            <a:off x="1346200" y="4307148"/>
            <a:ext cx="11506199" cy="2677656"/>
          </a:xfrm>
          <a:prstGeom prst="rect">
            <a:avLst/>
          </a:prstGeom>
        </p:spPr>
        <p:txBody>
          <a:bodyPr wrap="square">
            <a:spAutoFit/>
          </a:bodyPr>
          <a:lstStyle/>
          <a:p>
            <a:pPr algn="just"/>
            <a:r>
              <a:rPr lang="en-US" sz="2800" b="1" dirty="0">
                <a:latin typeface="Times New Roman" panose="02020603050405020304" pitchFamily="18" charset="0"/>
                <a:cs typeface="Times New Roman" panose="02020603050405020304" pitchFamily="18" charset="0"/>
              </a:rPr>
              <a:t>How does climate change affect us</a:t>
            </a:r>
            <a:r>
              <a:rPr lang="en-US" sz="2800" b="1" dirty="0">
                <a:latin typeface="Times New Roman" panose="02020603050405020304" pitchFamily="18" charset="0"/>
                <a:cs typeface="Times New Roman" panose="02020603050405020304" pitchFamily="18" charset="0"/>
              </a:rPr>
              <a:t>?</a:t>
            </a:r>
          </a:p>
          <a:p>
            <a:pPr algn="just"/>
            <a:endParaRPr lang="en-US" sz="2800" b="1" dirty="0">
              <a:latin typeface="Times New Roman" panose="02020603050405020304" pitchFamily="18" charset="0"/>
              <a:cs typeface="Times New Roman" panose="02020603050405020304" pitchFamily="18" charset="0"/>
            </a:endParaRPr>
          </a:p>
          <a:p>
            <a:pPr algn="just"/>
            <a:r>
              <a:rPr lang="en-US" sz="2800" dirty="0">
                <a:latin typeface="Times New Roman" panose="02020603050405020304" pitchFamily="18" charset="0"/>
                <a:cs typeface="Times New Roman" panose="02020603050405020304" pitchFamily="18" charset="0"/>
              </a:rPr>
              <a:t>As the climate warms, it changes the nature of global rainfall, evaporation, snow, stream flow and other factors that affect water supply and quality. Specific impacts include: Warmer water temperatures affect water quality and accelerate water pollution.</a:t>
            </a:r>
          </a:p>
        </p:txBody>
      </p:sp>
    </p:spTree>
    <p:extLst>
      <p:ext uri="{BB962C8B-B14F-4D97-AF65-F5344CB8AC3E}">
        <p14:creationId xmlns:p14="http://schemas.microsoft.com/office/powerpoint/2010/main" val="38877273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450838" y="265950"/>
            <a:ext cx="3743962" cy="689804"/>
          </a:xfrm>
          <a:prstGeom prst="rect">
            <a:avLst/>
          </a:prstGeom>
        </p:spPr>
        <p:txBody>
          <a:bodyPr vert="horz" wrap="square" lIns="0" tIns="12700" rIns="0" bIns="0" rtlCol="0">
            <a:spAutoFit/>
          </a:bodyPr>
          <a:lstStyle/>
          <a:p>
            <a:pPr marL="12699">
              <a:spcBef>
                <a:spcPts val="100"/>
              </a:spcBef>
            </a:pPr>
            <a:r>
              <a:rPr sz="4399" u="sng" dirty="0"/>
              <a:t>Development</a:t>
            </a:r>
          </a:p>
        </p:txBody>
      </p:sp>
      <p:sp>
        <p:nvSpPr>
          <p:cNvPr id="3" name="object 3"/>
          <p:cNvSpPr txBox="1"/>
          <p:nvPr/>
        </p:nvSpPr>
        <p:spPr>
          <a:xfrm>
            <a:off x="1422400" y="1967585"/>
            <a:ext cx="11734800" cy="3105978"/>
          </a:xfrm>
          <a:prstGeom prst="rect">
            <a:avLst/>
          </a:prstGeom>
        </p:spPr>
        <p:txBody>
          <a:bodyPr vert="horz" wrap="square" lIns="0" tIns="60960" rIns="0" bIns="0" rtlCol="0">
            <a:spAutoFit/>
          </a:bodyPr>
          <a:lstStyle/>
          <a:p>
            <a:pPr marL="355570" indent="-342871" algn="just">
              <a:spcBef>
                <a:spcPts val="480"/>
              </a:spcBef>
              <a:buChar char="•"/>
              <a:tabLst>
                <a:tab pos="354935" algn="l"/>
                <a:tab pos="355570" algn="l"/>
              </a:tabLst>
            </a:pPr>
            <a:r>
              <a:rPr sz="3200" dirty="0">
                <a:latin typeface="Times New Roman" panose="02020603050405020304" pitchFamily="18" charset="0"/>
                <a:cs typeface="Times New Roman" panose="02020603050405020304" pitchFamily="18" charset="0"/>
              </a:rPr>
              <a:t>The act or process of growing, progressing</a:t>
            </a:r>
          </a:p>
          <a:p>
            <a:pPr marL="355570" marR="17144" indent="-342871" algn="just">
              <a:lnSpc>
                <a:spcPts val="3460"/>
              </a:lnSpc>
              <a:spcBef>
                <a:spcPts val="820"/>
              </a:spcBef>
              <a:buChar char="•"/>
              <a:tabLst>
                <a:tab pos="354935" algn="l"/>
                <a:tab pos="355570" algn="l"/>
              </a:tabLst>
            </a:pPr>
            <a:r>
              <a:rPr sz="3200" dirty="0">
                <a:latin typeface="Times New Roman" panose="02020603050405020304" pitchFamily="18" charset="0"/>
                <a:cs typeface="Times New Roman" panose="02020603050405020304" pitchFamily="18" charset="0"/>
              </a:rPr>
              <a:t>Development is what we do in attempting to  improve our lot within the abode</a:t>
            </a:r>
          </a:p>
          <a:p>
            <a:pPr marL="355570" marR="5079" indent="-342871" algn="just">
              <a:lnSpc>
                <a:spcPts val="3460"/>
              </a:lnSpc>
              <a:spcBef>
                <a:spcPts val="760"/>
              </a:spcBef>
              <a:buChar char="•"/>
              <a:tabLst>
                <a:tab pos="354935" algn="l"/>
                <a:tab pos="355570" algn="l"/>
              </a:tabLst>
            </a:pPr>
            <a:r>
              <a:rPr sz="3200" dirty="0">
                <a:latin typeface="Times New Roman" panose="02020603050405020304" pitchFamily="18" charset="0"/>
                <a:cs typeface="Times New Roman" panose="02020603050405020304" pitchFamily="18" charset="0"/>
              </a:rPr>
              <a:t>The process of </a:t>
            </a:r>
            <a:r>
              <a:rPr sz="3200" b="1" dirty="0">
                <a:latin typeface="Times New Roman" panose="02020603050405020304" pitchFamily="18" charset="0"/>
                <a:cs typeface="Times New Roman" panose="02020603050405020304" pitchFamily="18" charset="0"/>
              </a:rPr>
              <a:t>economic </a:t>
            </a:r>
            <a:r>
              <a:rPr sz="3200" dirty="0">
                <a:latin typeface="Times New Roman" panose="02020603050405020304" pitchFamily="18" charset="0"/>
                <a:cs typeface="Times New Roman" panose="02020603050405020304" pitchFamily="18" charset="0"/>
              </a:rPr>
              <a:t>and </a:t>
            </a:r>
            <a:r>
              <a:rPr sz="3200" b="1" dirty="0">
                <a:latin typeface="Times New Roman" panose="02020603050405020304" pitchFamily="18" charset="0"/>
                <a:cs typeface="Times New Roman" panose="02020603050405020304" pitchFamily="18" charset="0"/>
              </a:rPr>
              <a:t>social  </a:t>
            </a:r>
            <a:r>
              <a:rPr sz="3200" dirty="0">
                <a:latin typeface="Times New Roman" panose="02020603050405020304" pitchFamily="18" charset="0"/>
                <a:cs typeface="Times New Roman" panose="02020603050405020304" pitchFamily="18" charset="0"/>
              </a:rPr>
              <a:t>transformation that is based on complex  cultural and </a:t>
            </a:r>
            <a:r>
              <a:rPr sz="3200" b="1" dirty="0">
                <a:latin typeface="Times New Roman" panose="02020603050405020304" pitchFamily="18" charset="0"/>
                <a:cs typeface="Times New Roman" panose="02020603050405020304" pitchFamily="18" charset="0"/>
              </a:rPr>
              <a:t>environmental factors </a:t>
            </a:r>
            <a:r>
              <a:rPr sz="3200" dirty="0">
                <a:latin typeface="Times New Roman" panose="02020603050405020304" pitchFamily="18" charset="0"/>
                <a:cs typeface="Times New Roman" panose="02020603050405020304" pitchFamily="18" charset="0"/>
              </a:rPr>
              <a:t>and their  interactions</a:t>
            </a:r>
          </a:p>
          <a:p>
            <a:pPr marL="355570" marR="1533396" indent="-342871" algn="just">
              <a:lnSpc>
                <a:spcPts val="3460"/>
              </a:lnSpc>
              <a:spcBef>
                <a:spcPts val="750"/>
              </a:spcBef>
              <a:buChar char="•"/>
              <a:tabLst>
                <a:tab pos="354935" algn="l"/>
                <a:tab pos="355570" algn="l"/>
              </a:tabLst>
            </a:pPr>
            <a:r>
              <a:rPr sz="3200" dirty="0">
                <a:latin typeface="Times New Roman" panose="02020603050405020304" pitchFamily="18" charset="0"/>
                <a:cs typeface="Times New Roman" panose="02020603050405020304" pitchFamily="18" charset="0"/>
              </a:rPr>
              <a:t>Economic growth is the indicator of  Development</a:t>
            </a:r>
          </a:p>
        </p:txBody>
      </p:sp>
      <p:sp>
        <p:nvSpPr>
          <p:cNvPr id="4" name="object 2"/>
          <p:cNvSpPr txBox="1"/>
          <p:nvPr/>
        </p:nvSpPr>
        <p:spPr>
          <a:xfrm>
            <a:off x="1422400" y="1186253"/>
            <a:ext cx="5189854" cy="505908"/>
          </a:xfrm>
          <a:prstGeom prst="rect">
            <a:avLst/>
          </a:prstGeom>
        </p:spPr>
        <p:txBody>
          <a:bodyPr vert="horz" wrap="square" lIns="0" tIns="13335" rIns="0" bIns="0" rtlCol="0">
            <a:spAutoFit/>
          </a:bodyPr>
          <a:lstStyle/>
          <a:p>
            <a:pPr marL="12699">
              <a:spcBef>
                <a:spcPts val="105"/>
              </a:spcBef>
              <a:tabLst>
                <a:tab pos="354935" algn="l"/>
                <a:tab pos="355570" algn="l"/>
              </a:tabLst>
            </a:pPr>
            <a:r>
              <a:rPr sz="3200" dirty="0">
                <a:solidFill>
                  <a:srgbClr val="0070C0"/>
                </a:solidFill>
                <a:latin typeface="Arial"/>
                <a:cs typeface="Arial"/>
              </a:rPr>
              <a:t>What is Development?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06107" y="1452351"/>
            <a:ext cx="7515859" cy="566822"/>
          </a:xfrm>
          <a:prstGeom prst="rect">
            <a:avLst/>
          </a:prstGeom>
        </p:spPr>
        <p:txBody>
          <a:bodyPr vert="horz" wrap="square" lIns="0" tIns="12700" rIns="0" bIns="0" rtlCol="0">
            <a:spAutoFit/>
          </a:bodyPr>
          <a:lstStyle/>
          <a:p>
            <a:pPr marL="12699">
              <a:spcBef>
                <a:spcPts val="100"/>
              </a:spcBef>
            </a:pPr>
            <a:r>
              <a:rPr dirty="0"/>
              <a:t>Is this Sustainable Development?</a:t>
            </a:r>
          </a:p>
        </p:txBody>
      </p:sp>
      <p:sp>
        <p:nvSpPr>
          <p:cNvPr id="3" name="object 3"/>
          <p:cNvSpPr/>
          <p:nvPr/>
        </p:nvSpPr>
        <p:spPr>
          <a:xfrm>
            <a:off x="3100080" y="2199818"/>
            <a:ext cx="7404732" cy="5252412"/>
          </a:xfrm>
          <a:prstGeom prst="rect">
            <a:avLst/>
          </a:prstGeom>
          <a:blipFill>
            <a:blip r:embed="rId2" cstate="print"/>
            <a:stretch>
              <a:fillRect/>
            </a:stretch>
          </a:blipFill>
        </p:spPr>
        <p:txBody>
          <a:bodyPr wrap="square" lIns="0" tIns="0" rIns="0" bIns="0" rtlCol="0"/>
          <a:lstStyle/>
          <a:p>
            <a:endParaRPr/>
          </a:p>
        </p:txBody>
      </p:sp>
      <p:sp>
        <p:nvSpPr>
          <p:cNvPr id="4" name="object 2"/>
          <p:cNvSpPr txBox="1">
            <a:spLocks/>
          </p:cNvSpPr>
          <p:nvPr/>
        </p:nvSpPr>
        <p:spPr>
          <a:xfrm>
            <a:off x="1193800" y="197072"/>
            <a:ext cx="11430000" cy="1059136"/>
          </a:xfrm>
          <a:prstGeom prst="rect">
            <a:avLst/>
          </a:prstGeom>
        </p:spPr>
        <p:txBody>
          <a:bodyPr vert="horz" wrap="square" lIns="0" tIns="12700" rIns="0" bIns="0" rtlCol="0">
            <a:spAutoFit/>
          </a:bodyPr>
          <a:lstStyle>
            <a:lvl1pPr>
              <a:defRPr sz="3600" b="0" i="0">
                <a:solidFill>
                  <a:schemeClr val="tx1"/>
                </a:solidFill>
                <a:latin typeface="Arial"/>
                <a:ea typeface="+mj-ea"/>
                <a:cs typeface="Arial"/>
              </a:defRPr>
            </a:lvl1pPr>
          </a:lstStyle>
          <a:p>
            <a:pPr marR="5079">
              <a:spcBef>
                <a:spcPts val="100"/>
              </a:spcBef>
            </a:pPr>
            <a:r>
              <a:rPr lang="en-US" sz="3200" kern="0" dirty="0"/>
              <a:t>What is the </a:t>
            </a:r>
            <a:r>
              <a:rPr lang="en-US" sz="3599" kern="0" dirty="0"/>
              <a:t>difference</a:t>
            </a:r>
            <a:r>
              <a:rPr lang="en-US" sz="3200" kern="0" dirty="0"/>
              <a:t> between Development &amp; Sustainable Development?</a:t>
            </a:r>
            <a:endParaRPr lang="en-US" sz="3200" kern="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267860" y="536308"/>
            <a:ext cx="6069940" cy="627736"/>
          </a:xfrm>
          <a:prstGeom prst="rect">
            <a:avLst/>
          </a:prstGeom>
        </p:spPr>
        <p:txBody>
          <a:bodyPr vert="horz" wrap="square" lIns="0" tIns="12065" rIns="0" bIns="0" rtlCol="0">
            <a:spAutoFit/>
          </a:bodyPr>
          <a:lstStyle/>
          <a:p>
            <a:pPr marL="12699">
              <a:spcBef>
                <a:spcPts val="95"/>
              </a:spcBef>
            </a:pPr>
            <a:r>
              <a:rPr sz="4000" u="sng" dirty="0"/>
              <a:t>Sustainable Development</a:t>
            </a:r>
          </a:p>
        </p:txBody>
      </p:sp>
      <p:sp>
        <p:nvSpPr>
          <p:cNvPr id="3" name="object 3"/>
          <p:cNvSpPr txBox="1"/>
          <p:nvPr/>
        </p:nvSpPr>
        <p:spPr>
          <a:xfrm>
            <a:off x="1117600" y="1447804"/>
            <a:ext cx="12039600" cy="5121915"/>
          </a:xfrm>
          <a:prstGeom prst="rect">
            <a:avLst/>
          </a:prstGeom>
        </p:spPr>
        <p:txBody>
          <a:bodyPr vert="horz" wrap="square" lIns="0" tIns="104140" rIns="0" bIns="0" rtlCol="0">
            <a:spAutoFit/>
          </a:bodyPr>
          <a:lstStyle/>
          <a:p>
            <a:pPr marL="355570" marR="69209" indent="-342871" algn="just">
              <a:spcBef>
                <a:spcPts val="820"/>
              </a:spcBef>
              <a:buChar char="•"/>
              <a:tabLst>
                <a:tab pos="354935" algn="l"/>
                <a:tab pos="355570" algn="l"/>
              </a:tabLst>
            </a:pPr>
            <a:r>
              <a:rPr sz="3000" dirty="0">
                <a:latin typeface="Times New Roman" panose="02020603050405020304" pitchFamily="18" charset="0"/>
                <a:cs typeface="Times New Roman" panose="02020603050405020304" pitchFamily="18" charset="0"/>
              </a:rPr>
              <a:t>According to Brundtland Report (Our Common  Future, WCED (1987) Sustainable Development is</a:t>
            </a:r>
          </a:p>
          <a:p>
            <a:pPr marL="756222" marR="297155" indent="-286996" algn="just">
              <a:spcBef>
                <a:spcPts val="615"/>
              </a:spcBef>
            </a:pPr>
            <a:r>
              <a:rPr sz="260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The development which meets the needs of present  without compromising the ability of future  generations to meet their own needs</a:t>
            </a:r>
            <a:r>
              <a:rPr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pPr marL="756222" marR="297155" indent="-286996" algn="just">
              <a:spcBef>
                <a:spcPts val="615"/>
              </a:spcBef>
            </a:pPr>
            <a:endParaRPr sz="3200" dirty="0">
              <a:latin typeface="Times New Roman" panose="02020603050405020304" pitchFamily="18" charset="0"/>
              <a:cs typeface="Times New Roman" panose="02020603050405020304" pitchFamily="18" charset="0"/>
            </a:endParaRPr>
          </a:p>
          <a:p>
            <a:pPr marL="457162" marR="5079" indent="-457162" algn="just">
              <a:buFont typeface="Arial" panose="020B0604020202020204" pitchFamily="34" charset="0"/>
              <a:buChar char="•"/>
            </a:pPr>
            <a:r>
              <a:rPr sz="2800" dirty="0">
                <a:latin typeface="Times New Roman" panose="02020603050405020304" pitchFamily="18" charset="0"/>
                <a:cs typeface="Times New Roman" panose="02020603050405020304" pitchFamily="18" charset="0"/>
              </a:rPr>
              <a:t>Sustainable Development implies economic growth  together with the protection of environmental quality,  each reinforcing the other. </a:t>
            </a:r>
            <a:endParaRPr lang="en-US" sz="2800" dirty="0" smtClean="0">
              <a:latin typeface="Times New Roman" panose="02020603050405020304" pitchFamily="18" charset="0"/>
              <a:cs typeface="Times New Roman" panose="02020603050405020304" pitchFamily="18" charset="0"/>
            </a:endParaRPr>
          </a:p>
          <a:p>
            <a:pPr marL="457162" marR="5079" indent="-457162" algn="just">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457162" marR="5079" indent="-457162" algn="just">
              <a:buFont typeface="Arial" panose="020B0604020202020204" pitchFamily="34" charset="0"/>
              <a:buChar char="•"/>
            </a:pPr>
            <a:r>
              <a:rPr sz="2800" dirty="0">
                <a:latin typeface="Times New Roman" panose="02020603050405020304" pitchFamily="18" charset="0"/>
                <a:cs typeface="Times New Roman" panose="02020603050405020304" pitchFamily="18" charset="0"/>
              </a:rPr>
              <a:t>Sustainable </a:t>
            </a:r>
            <a:r>
              <a:rPr sz="2800" dirty="0">
                <a:latin typeface="Times New Roman" panose="02020603050405020304" pitchFamily="18" charset="0"/>
                <a:cs typeface="Times New Roman" panose="02020603050405020304" pitchFamily="18" charset="0"/>
              </a:rPr>
              <a:t>Development,  thus, is maintaining a balance between the human  need to improve lifestyles and feeling of well-being on  one hand, and preserving natural resources </a:t>
            </a:r>
            <a:r>
              <a:rPr sz="2800" dirty="0">
                <a:latin typeface="Times New Roman" panose="02020603050405020304" pitchFamily="18" charset="0"/>
                <a:cs typeface="Times New Roman" panose="02020603050405020304" pitchFamily="18" charset="0"/>
              </a:rPr>
              <a:t>and</a:t>
            </a:r>
            <a:r>
              <a:rPr lang="en-US" sz="2800" dirty="0">
                <a:latin typeface="Times New Roman" panose="02020603050405020304" pitchFamily="18" charset="0"/>
                <a:cs typeface="Times New Roman" panose="02020603050405020304" pitchFamily="18" charset="0"/>
              </a:rPr>
              <a:t> </a:t>
            </a:r>
            <a:r>
              <a:rPr sz="2800" dirty="0">
                <a:latin typeface="Times New Roman" panose="02020603050405020304" pitchFamily="18" charset="0"/>
                <a:cs typeface="Times New Roman" panose="02020603050405020304" pitchFamily="18" charset="0"/>
              </a:rPr>
              <a:t>ecosystems</a:t>
            </a:r>
            <a:r>
              <a:rPr sz="2800" dirty="0">
                <a:latin typeface="Times New Roman" panose="02020603050405020304" pitchFamily="18" charset="0"/>
                <a:cs typeface="Times New Roman" panose="02020603050405020304" pitchFamily="18" charset="0"/>
              </a:rPr>
              <a:t>, on which we and future generations  </a:t>
            </a:r>
            <a:r>
              <a:rPr sz="2800" dirty="0">
                <a:latin typeface="Times New Roman" panose="02020603050405020304" pitchFamily="18" charset="0"/>
                <a:cs typeface="Times New Roman" panose="02020603050405020304" pitchFamily="18" charset="0"/>
              </a:rPr>
              <a:t>depend</a:t>
            </a:r>
            <a:r>
              <a:rPr lang="en-US" sz="2800" dirty="0">
                <a:latin typeface="Times New Roman" panose="02020603050405020304" pitchFamily="18" charset="0"/>
                <a:cs typeface="Times New Roman" panose="02020603050405020304" pitchFamily="18" charset="0"/>
              </a:rPr>
              <a:t>.</a:t>
            </a:r>
            <a:endParaRPr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98800" y="312018"/>
            <a:ext cx="8523606" cy="566822"/>
          </a:xfrm>
          <a:prstGeom prst="rect">
            <a:avLst/>
          </a:prstGeom>
        </p:spPr>
        <p:txBody>
          <a:bodyPr vert="horz" wrap="square" lIns="0" tIns="12700" rIns="0" bIns="0" rtlCol="0">
            <a:spAutoFit/>
          </a:bodyPr>
          <a:lstStyle/>
          <a:p>
            <a:pPr marL="12699">
              <a:spcBef>
                <a:spcPts val="100"/>
              </a:spcBef>
            </a:pPr>
            <a:r>
              <a:rPr lang="en-US" u="sng" dirty="0" smtClean="0"/>
              <a:t>Objectives</a:t>
            </a:r>
            <a:r>
              <a:rPr u="sng" dirty="0" smtClean="0"/>
              <a:t> </a:t>
            </a:r>
            <a:r>
              <a:rPr u="sng" dirty="0"/>
              <a:t>of Sustainable Development</a:t>
            </a:r>
          </a:p>
        </p:txBody>
      </p:sp>
      <p:sp>
        <p:nvSpPr>
          <p:cNvPr id="3" name="object 3"/>
          <p:cNvSpPr/>
          <p:nvPr/>
        </p:nvSpPr>
        <p:spPr>
          <a:xfrm>
            <a:off x="2032001" y="1107440"/>
            <a:ext cx="9753600" cy="6207760"/>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6189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TotalTime>
  <Words>1340</Words>
  <Application>Microsoft Office PowerPoint</Application>
  <PresentationFormat>Custom</PresentationFormat>
  <Paragraphs>122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Trebuchet MS</vt:lpstr>
      <vt:lpstr>Office Theme</vt:lpstr>
      <vt:lpstr>CE 447   Lesson 1 Climate Change and Sustainable Development</vt:lpstr>
      <vt:lpstr>Climate</vt:lpstr>
      <vt:lpstr>Climate system</vt:lpstr>
      <vt:lpstr>PowerPoint Presentation</vt:lpstr>
      <vt:lpstr>Climate Change </vt:lpstr>
      <vt:lpstr>Development</vt:lpstr>
      <vt:lpstr>Is this Sustainable Development?</vt:lpstr>
      <vt:lpstr>Sustainable Development</vt:lpstr>
      <vt:lpstr>Objectives of Sustainable Development</vt:lpstr>
      <vt:lpstr>Main Features of SD</vt:lpstr>
      <vt:lpstr>PowerPoint Presentation</vt:lpstr>
      <vt:lpstr>PowerPoint Presentation</vt:lpstr>
      <vt:lpstr>Rules of Sustainable Development</vt:lpstr>
      <vt:lpstr>Rules of sustainable development</vt:lpstr>
      <vt:lpstr>Indicators of Sustainability</vt:lpstr>
      <vt:lpstr>Indicators of Sustainability</vt:lpstr>
      <vt:lpstr>Tools to Achieve Sustainability</vt:lpstr>
      <vt:lpstr>Tools to Achieve Sustainability</vt:lpstr>
      <vt:lpstr>Tools to Achieve Sustainability</vt:lpstr>
      <vt:lpstr>Tools to Achieve Sustainability</vt:lpstr>
      <vt:lpstr>Tools to Achieve Sustainability</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 437: Environmental and  Sustainable Management</dc:title>
  <cp:lastModifiedBy>Windows User</cp:lastModifiedBy>
  <cp:revision>28</cp:revision>
  <dcterms:created xsi:type="dcterms:W3CDTF">2019-06-09T06:41:51Z</dcterms:created>
  <dcterms:modified xsi:type="dcterms:W3CDTF">2022-01-25T08:24:10Z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2015-12-18T00:00:00Z</vt:filetime>
  </property>
  <property fmtid="{D5CDD505-2E9C-101B-9397-08002B2CF9AE}" pid="3" name="Creator">
    <vt:lpwstr>Nitro Pro 9  (9. 5. 1. 5)</vt:lpwstr>
  </property>
  <property fmtid="{D5CDD505-2E9C-101B-9397-08002B2CF9AE}" pid="4" name="LastSaved">
    <vt:filetime>2019-06-09T00:00:00Z</vt:filetime>
  </property>
</Properties>
</file>