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301"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07"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3E97959-417C-4851-A02A-AC394AFBDE0F}" type="datetimeFigureOut">
              <a:rPr lang="en-US" smtClean="0"/>
              <a:t>30-Mar-22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1757ABF-6304-44ED-8A09-B6BFFB2E45C1}" type="slidenum">
              <a:rPr lang="en-US" smtClean="0"/>
              <a:t>‹#›</a:t>
            </a:fld>
            <a:endParaRPr lang="en-US"/>
          </a:p>
        </p:txBody>
      </p:sp>
    </p:spTree>
    <p:extLst>
      <p:ext uri="{BB962C8B-B14F-4D97-AF65-F5344CB8AC3E}">
        <p14:creationId xmlns:p14="http://schemas.microsoft.com/office/powerpoint/2010/main" val="312125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3C46BD-174D-43F8-839D-8065A06F1C98}" type="slidenum">
              <a:rPr lang="en-US" smtClean="0"/>
              <a:t>12</a:t>
            </a:fld>
            <a:endParaRPr lang="en-US"/>
          </a:p>
        </p:txBody>
      </p:sp>
    </p:spTree>
    <p:extLst>
      <p:ext uri="{BB962C8B-B14F-4D97-AF65-F5344CB8AC3E}">
        <p14:creationId xmlns:p14="http://schemas.microsoft.com/office/powerpoint/2010/main" val="323575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3C46BD-174D-43F8-839D-8065A06F1C98}" type="slidenum">
              <a:rPr lang="en-US" smtClean="0"/>
              <a:t>14</a:t>
            </a:fld>
            <a:endParaRPr lang="en-US"/>
          </a:p>
        </p:txBody>
      </p:sp>
    </p:spTree>
    <p:extLst>
      <p:ext uri="{BB962C8B-B14F-4D97-AF65-F5344CB8AC3E}">
        <p14:creationId xmlns:p14="http://schemas.microsoft.com/office/powerpoint/2010/main" val="15103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2"/>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5" name="Holder 5"/>
          <p:cNvSpPr>
            <a:spLocks noGrp="1"/>
          </p:cNvSpPr>
          <p:nvPr>
            <p:ph type="dt" sz="half" idx="6"/>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59595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5" name="Holder 5"/>
          <p:cNvSpPr>
            <a:spLocks noGrp="1"/>
          </p:cNvSpPr>
          <p:nvPr>
            <p:ph type="dt" sz="half" idx="6"/>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595958"/>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6" name="Holder 6"/>
          <p:cNvSpPr>
            <a:spLocks noGrp="1"/>
          </p:cNvSpPr>
          <p:nvPr>
            <p:ph type="dt" sz="half" idx="6"/>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59595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4" name="Holder 4"/>
          <p:cNvSpPr>
            <a:spLocks noGrp="1"/>
          </p:cNvSpPr>
          <p:nvPr>
            <p:ph type="dt" sz="half" idx="6"/>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3" name="Holder 3"/>
          <p:cNvSpPr>
            <a:spLocks noGrp="1"/>
          </p:cNvSpPr>
          <p:nvPr>
            <p:ph type="dt" sz="half" idx="6"/>
          </p:nvPr>
        </p:nvSpPr>
        <p:spPr/>
        <p:txBody>
          <a:bodyPr lIns="0" tIns="0" rIns="0" bIns="0"/>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8872" y="151272"/>
            <a:ext cx="11594253" cy="492443"/>
          </a:xfrm>
          <a:prstGeom prst="rect">
            <a:avLst/>
          </a:prstGeom>
        </p:spPr>
        <p:txBody>
          <a:bodyPr wrap="square" lIns="0" tIns="0" rIns="0" bIns="0">
            <a:spAutoFit/>
          </a:bodyPr>
          <a:lstStyle>
            <a:lvl1pPr>
              <a:defRPr sz="3200" b="1" i="0" u="heavy">
                <a:solidFill>
                  <a:srgbClr val="595958"/>
                </a:solidFill>
                <a:latin typeface="Arial"/>
                <a:cs typeface="Arial"/>
              </a:defRPr>
            </a:lvl1pPr>
          </a:lstStyle>
          <a:p>
            <a:endParaRPr/>
          </a:p>
        </p:txBody>
      </p:sp>
      <p:sp>
        <p:nvSpPr>
          <p:cNvPr id="3" name="Holder 3"/>
          <p:cNvSpPr>
            <a:spLocks noGrp="1"/>
          </p:cNvSpPr>
          <p:nvPr>
            <p:ph type="body" idx="1"/>
          </p:nvPr>
        </p:nvSpPr>
        <p:spPr>
          <a:xfrm>
            <a:off x="527472" y="1125728"/>
            <a:ext cx="11137053" cy="369332"/>
          </a:xfrm>
          <a:prstGeom prst="rect">
            <a:avLst/>
          </a:prstGeom>
        </p:spPr>
        <p:txBody>
          <a:bodyPr wrap="square" lIns="0" tIns="0" rIns="0" bIns="0">
            <a:spAutoFit/>
          </a:bodyPr>
          <a:lstStyle>
            <a:lvl1pPr>
              <a:defRPr sz="24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206587" y="6553036"/>
            <a:ext cx="5610860" cy="223138"/>
          </a:xfrm>
          <a:prstGeom prst="rect">
            <a:avLst/>
          </a:prstGeom>
        </p:spPr>
        <p:txBody>
          <a:bodyPr wrap="square" lIns="0" tIns="0" rIns="0" bIns="0">
            <a:spAutoFit/>
          </a:bodyPr>
          <a:lstStyle>
            <a:lvl1pPr>
              <a:defRPr sz="1450" b="0" i="1">
                <a:solidFill>
                  <a:srgbClr val="808080"/>
                </a:solidFill>
                <a:latin typeface="Arial"/>
                <a:cs typeface="Arial"/>
              </a:defRPr>
            </a:lvl1pPr>
          </a:lstStyle>
          <a:p>
            <a:pPr marL="12700">
              <a:spcBef>
                <a:spcPts val="229"/>
              </a:spcBef>
            </a:pPr>
            <a:r>
              <a:rPr lang="en-US" spc="-30" smtClean="0"/>
              <a:t>Ref:( CE437: Environmental and Sustainable Management)</a:t>
            </a:r>
            <a:endParaRPr lang="en-US" spc="-35" dirty="0"/>
          </a:p>
        </p:txBody>
      </p:sp>
      <p:sp>
        <p:nvSpPr>
          <p:cNvPr id="5" name="Holder 5"/>
          <p:cNvSpPr>
            <a:spLocks noGrp="1"/>
          </p:cNvSpPr>
          <p:nvPr>
            <p:ph type="dt" sz="half" idx="6"/>
          </p:nvPr>
        </p:nvSpPr>
        <p:spPr>
          <a:xfrm>
            <a:off x="9960272" y="6553036"/>
            <a:ext cx="1888067" cy="223138"/>
          </a:xfrm>
          <a:prstGeom prst="rect">
            <a:avLst/>
          </a:prstGeom>
        </p:spPr>
        <p:txBody>
          <a:bodyPr wrap="square" lIns="0" tIns="0" rIns="0" bIns="0">
            <a:spAutoFit/>
          </a:bodyPr>
          <a:lstStyle>
            <a:lvl1pPr>
              <a:defRPr sz="1450" b="0" i="1">
                <a:solidFill>
                  <a:srgbClr val="808080"/>
                </a:solidFill>
                <a:latin typeface="Arial"/>
                <a:cs typeface="Arial"/>
              </a:defRPr>
            </a:lvl1pPr>
          </a:lstStyle>
          <a:p>
            <a:pPr marL="12700">
              <a:spcBef>
                <a:spcPts val="229"/>
              </a:spcBef>
            </a:pPr>
            <a:r>
              <a:rPr lang="en-US" spc="-30" smtClean="0"/>
              <a:t>Dr. Tanvir Ahmed</a:t>
            </a:r>
            <a:endParaRPr lang="en-US" spc="-35" dirty="0"/>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Environmental impact assessment in India - iP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07" y="228600"/>
            <a:ext cx="11618663" cy="640546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a:spLocks noGrp="1"/>
          </p:cNvSpPr>
          <p:nvPr>
            <p:ph type="title"/>
          </p:nvPr>
        </p:nvSpPr>
        <p:spPr>
          <a:xfrm>
            <a:off x="273213" y="252484"/>
            <a:ext cx="4648200" cy="751488"/>
          </a:xfrm>
          <a:prstGeom prst="rect">
            <a:avLst/>
          </a:prstGeom>
        </p:spPr>
        <p:txBody>
          <a:bodyPr vert="horz" wrap="square" lIns="0" tIns="12700" rIns="0" bIns="0" rtlCol="0">
            <a:spAutoFit/>
          </a:bodyPr>
          <a:lstStyle/>
          <a:p>
            <a:pPr marR="5080" algn="l">
              <a:spcBef>
                <a:spcPts val="100"/>
              </a:spcBef>
            </a:pPr>
            <a:r>
              <a:rPr lang="en-US" sz="4800" u="none" spc="-204" dirty="0" smtClean="0">
                <a:solidFill>
                  <a:srgbClr val="FF0000"/>
                </a:solidFill>
                <a:uFill>
                  <a:solidFill>
                    <a:srgbClr val="000000"/>
                  </a:solidFill>
                </a:uFill>
              </a:rPr>
              <a:t>Lesson </a:t>
            </a:r>
            <a:r>
              <a:rPr lang="en-US" sz="4800" u="none" spc="-204" dirty="0" smtClean="0">
                <a:solidFill>
                  <a:srgbClr val="FF0000"/>
                </a:solidFill>
                <a:uFill>
                  <a:solidFill>
                    <a:srgbClr val="000000"/>
                  </a:solidFill>
                </a:uFill>
              </a:rPr>
              <a:t>4</a:t>
            </a:r>
            <a:endParaRPr sz="4800" u="sng" dirty="0"/>
          </a:p>
        </p:txBody>
      </p:sp>
      <p:sp>
        <p:nvSpPr>
          <p:cNvPr id="12" name="object 3"/>
          <p:cNvSpPr txBox="1"/>
          <p:nvPr/>
        </p:nvSpPr>
        <p:spPr>
          <a:xfrm>
            <a:off x="7034259" y="78475"/>
            <a:ext cx="4932680" cy="1651734"/>
          </a:xfrm>
          <a:prstGeom prst="rect">
            <a:avLst/>
          </a:prstGeom>
        </p:spPr>
        <p:txBody>
          <a:bodyPr vert="horz" wrap="square" lIns="0" tIns="12700" rIns="0" bIns="0" rtlCol="0">
            <a:spAutoFit/>
          </a:bodyPr>
          <a:lstStyle/>
          <a:p>
            <a:pPr marL="12699" algn="r">
              <a:spcBef>
                <a:spcPts val="100"/>
              </a:spcBef>
            </a:pPr>
            <a:r>
              <a:rPr sz="2800" u="sng" dirty="0">
                <a:latin typeface="Arial"/>
                <a:cs typeface="Arial"/>
              </a:rPr>
              <a:t>Course Teacher</a:t>
            </a:r>
            <a:endParaRPr lang="en-US" sz="2800" u="sng" dirty="0">
              <a:latin typeface="Arial"/>
              <a:cs typeface="Arial"/>
            </a:endParaRPr>
          </a:p>
          <a:p>
            <a:pPr marL="12699" algn="r">
              <a:spcBef>
                <a:spcPts val="100"/>
              </a:spcBef>
            </a:pPr>
            <a:r>
              <a:rPr lang="en-US" sz="2800" b="1" dirty="0">
                <a:solidFill>
                  <a:srgbClr val="FF0000"/>
                </a:solidFill>
                <a:latin typeface="Arial"/>
                <a:cs typeface="Arial"/>
              </a:rPr>
              <a:t>Abu </a:t>
            </a:r>
            <a:r>
              <a:rPr lang="en-US" sz="2800" b="1" dirty="0" err="1">
                <a:solidFill>
                  <a:srgbClr val="FF0000"/>
                </a:solidFill>
                <a:latin typeface="Arial"/>
                <a:cs typeface="Arial"/>
              </a:rPr>
              <a:t>Hasan</a:t>
            </a:r>
            <a:endParaRPr lang="en-US" sz="2800" b="1" dirty="0">
              <a:solidFill>
                <a:srgbClr val="FF0000"/>
              </a:solidFill>
              <a:latin typeface="Arial"/>
              <a:cs typeface="Arial"/>
            </a:endParaRPr>
          </a:p>
          <a:p>
            <a:pPr marL="12699" algn="r">
              <a:spcBef>
                <a:spcPts val="100"/>
              </a:spcBef>
            </a:pPr>
            <a:r>
              <a:rPr lang="en-US" sz="2400" dirty="0">
                <a:latin typeface="Arial"/>
                <a:cs typeface="Arial"/>
              </a:rPr>
              <a:t>Senior Lecturer</a:t>
            </a:r>
          </a:p>
          <a:p>
            <a:pPr marL="12699" algn="r">
              <a:spcBef>
                <a:spcPts val="100"/>
              </a:spcBef>
            </a:pPr>
            <a:r>
              <a:rPr lang="en-US" sz="2400" dirty="0">
                <a:latin typeface="Arial"/>
                <a:cs typeface="Arial"/>
              </a:rPr>
              <a:t>Department of Civil Engineering</a:t>
            </a:r>
            <a:endParaRPr sz="2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4800" y="120866"/>
            <a:ext cx="3429000"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Checklists</a:t>
            </a:r>
            <a:endParaRPr sz="3883" u="sng" dirty="0"/>
          </a:p>
        </p:txBody>
      </p:sp>
      <p:sp>
        <p:nvSpPr>
          <p:cNvPr id="3" name="object 3"/>
          <p:cNvSpPr txBox="1"/>
          <p:nvPr/>
        </p:nvSpPr>
        <p:spPr>
          <a:xfrm>
            <a:off x="1066800" y="947793"/>
            <a:ext cx="9829800" cy="5068341"/>
          </a:xfrm>
          <a:prstGeom prst="rect">
            <a:avLst/>
          </a:prstGeom>
        </p:spPr>
        <p:txBody>
          <a:bodyPr vert="horz" wrap="square" lIns="0" tIns="11206" rIns="0" bIns="0" rtlCol="0">
            <a:spAutoFit/>
          </a:bodyPr>
          <a:lstStyle/>
          <a:p>
            <a:pPr marL="11206" marR="974403">
              <a:spcBef>
                <a:spcPts val="88"/>
              </a:spcBef>
            </a:pPr>
            <a:r>
              <a:rPr sz="2824" spc="-4" dirty="0">
                <a:solidFill>
                  <a:srgbClr val="FF0000"/>
                </a:solidFill>
                <a:latin typeface="Carlito"/>
                <a:cs typeface="Carlito"/>
              </a:rPr>
              <a:t>What </a:t>
            </a:r>
            <a:r>
              <a:rPr sz="2824" spc="-13" dirty="0">
                <a:solidFill>
                  <a:srgbClr val="FF0000"/>
                </a:solidFill>
                <a:latin typeface="Carlito"/>
                <a:cs typeface="Carlito"/>
              </a:rPr>
              <a:t>are </a:t>
            </a:r>
            <a:r>
              <a:rPr sz="2824" dirty="0">
                <a:solidFill>
                  <a:srgbClr val="FF0000"/>
                </a:solidFill>
                <a:latin typeface="Carlito"/>
                <a:cs typeface="Carlito"/>
              </a:rPr>
              <a:t>the </a:t>
            </a:r>
            <a:r>
              <a:rPr sz="2824" spc="-13" dirty="0">
                <a:solidFill>
                  <a:srgbClr val="FF0000"/>
                </a:solidFill>
                <a:latin typeface="Carlito"/>
                <a:cs typeface="Carlito"/>
              </a:rPr>
              <a:t>advantages </a:t>
            </a:r>
            <a:r>
              <a:rPr sz="2824" dirty="0">
                <a:solidFill>
                  <a:srgbClr val="FF0000"/>
                </a:solidFill>
                <a:latin typeface="Carlito"/>
                <a:cs typeface="Carlito"/>
              </a:rPr>
              <a:t>and </a:t>
            </a:r>
            <a:r>
              <a:rPr sz="2824" spc="-13" dirty="0">
                <a:solidFill>
                  <a:srgbClr val="FF0000"/>
                </a:solidFill>
                <a:latin typeface="Carlito"/>
                <a:cs typeface="Carlito"/>
              </a:rPr>
              <a:t>disadvantages </a:t>
            </a:r>
            <a:r>
              <a:rPr sz="2824" spc="-4" dirty="0">
                <a:solidFill>
                  <a:srgbClr val="FF0000"/>
                </a:solidFill>
                <a:latin typeface="Carlito"/>
                <a:cs typeface="Carlito"/>
              </a:rPr>
              <a:t>of  </a:t>
            </a:r>
            <a:r>
              <a:rPr sz="2824" spc="-9" dirty="0">
                <a:solidFill>
                  <a:srgbClr val="FF0000"/>
                </a:solidFill>
                <a:latin typeface="Carlito"/>
                <a:cs typeface="Carlito"/>
              </a:rPr>
              <a:t>checklist </a:t>
            </a:r>
            <a:r>
              <a:rPr sz="2824" dirty="0">
                <a:solidFill>
                  <a:srgbClr val="FF0000"/>
                </a:solidFill>
                <a:latin typeface="Carlito"/>
                <a:cs typeface="Carlito"/>
              </a:rPr>
              <a:t>method of</a:t>
            </a:r>
            <a:r>
              <a:rPr sz="2824" spc="-9" dirty="0">
                <a:solidFill>
                  <a:srgbClr val="FF0000"/>
                </a:solidFill>
                <a:latin typeface="Carlito"/>
                <a:cs typeface="Carlito"/>
              </a:rPr>
              <a:t> </a:t>
            </a:r>
            <a:r>
              <a:rPr sz="2824" spc="-31" dirty="0">
                <a:solidFill>
                  <a:srgbClr val="FF0000"/>
                </a:solidFill>
                <a:latin typeface="Carlito"/>
                <a:cs typeface="Carlito"/>
              </a:rPr>
              <a:t>EIA?</a:t>
            </a:r>
            <a:endParaRPr sz="2824" dirty="0">
              <a:latin typeface="Carlito"/>
              <a:cs typeface="Carlito"/>
            </a:endParaRPr>
          </a:p>
          <a:p>
            <a:pPr>
              <a:spcBef>
                <a:spcPts val="44"/>
              </a:spcBef>
            </a:pPr>
            <a:endParaRPr sz="2559" dirty="0">
              <a:latin typeface="Carlito"/>
              <a:cs typeface="Carlito"/>
            </a:endParaRPr>
          </a:p>
          <a:p>
            <a:pPr marL="446578" indent="-303135">
              <a:buChar char="•"/>
              <a:tabLst>
                <a:tab pos="446578" algn="l"/>
                <a:tab pos="447139" algn="l"/>
              </a:tabLst>
            </a:pPr>
            <a:r>
              <a:rPr sz="2471" b="1" spc="-4" dirty="0">
                <a:latin typeface="Arial"/>
                <a:cs typeface="Arial"/>
              </a:rPr>
              <a:t>Advantages</a:t>
            </a:r>
            <a:endParaRPr sz="2471" b="1" dirty="0">
              <a:latin typeface="Arial"/>
              <a:cs typeface="Arial"/>
            </a:endParaRPr>
          </a:p>
          <a:p>
            <a:pPr marL="800143" lvl="1" indent="-253266">
              <a:buChar char="–"/>
              <a:tabLst>
                <a:tab pos="800703" algn="l"/>
              </a:tabLst>
            </a:pPr>
            <a:r>
              <a:rPr sz="2471" spc="-4" dirty="0">
                <a:latin typeface="Arial"/>
                <a:cs typeface="Arial"/>
              </a:rPr>
              <a:t>can </a:t>
            </a:r>
            <a:r>
              <a:rPr sz="2471" dirty="0">
                <a:latin typeface="Arial"/>
                <a:cs typeface="Arial"/>
              </a:rPr>
              <a:t>structure </a:t>
            </a:r>
            <a:r>
              <a:rPr sz="2471" spc="-4" dirty="0">
                <a:latin typeface="Arial"/>
                <a:cs typeface="Arial"/>
              </a:rPr>
              <a:t>initial </a:t>
            </a:r>
            <a:r>
              <a:rPr sz="2471" dirty="0">
                <a:latin typeface="Arial"/>
                <a:cs typeface="Arial"/>
              </a:rPr>
              <a:t>stages </a:t>
            </a:r>
            <a:r>
              <a:rPr sz="2471" spc="-4" dirty="0">
                <a:latin typeface="Arial"/>
                <a:cs typeface="Arial"/>
              </a:rPr>
              <a:t>of</a:t>
            </a:r>
            <a:r>
              <a:rPr sz="2471" spc="-13" dirty="0">
                <a:latin typeface="Arial"/>
                <a:cs typeface="Arial"/>
              </a:rPr>
              <a:t> </a:t>
            </a:r>
            <a:r>
              <a:rPr sz="2471" spc="-4" dirty="0">
                <a:latin typeface="Arial"/>
                <a:cs typeface="Arial"/>
              </a:rPr>
              <a:t>assessment</a:t>
            </a:r>
            <a:endParaRPr sz="2471" dirty="0">
              <a:latin typeface="Arial"/>
              <a:cs typeface="Arial"/>
            </a:endParaRPr>
          </a:p>
          <a:p>
            <a:pPr marL="800143" lvl="1" indent="-253266">
              <a:buChar char="–"/>
              <a:tabLst>
                <a:tab pos="800703" algn="l"/>
              </a:tabLst>
            </a:pPr>
            <a:r>
              <a:rPr sz="2471" spc="-4" dirty="0">
                <a:latin typeface="Arial"/>
                <a:cs typeface="Arial"/>
              </a:rPr>
              <a:t>help to </a:t>
            </a:r>
            <a:r>
              <a:rPr sz="2471" dirty="0">
                <a:latin typeface="Arial"/>
                <a:cs typeface="Arial"/>
              </a:rPr>
              <a:t>ensure </a:t>
            </a:r>
            <a:r>
              <a:rPr sz="2471" spc="-4" dirty="0">
                <a:latin typeface="Arial"/>
                <a:cs typeface="Arial"/>
              </a:rPr>
              <a:t>that vital </a:t>
            </a:r>
            <a:r>
              <a:rPr sz="2471" dirty="0">
                <a:latin typeface="Arial"/>
                <a:cs typeface="Arial"/>
              </a:rPr>
              <a:t>factors </a:t>
            </a:r>
            <a:r>
              <a:rPr sz="2471" spc="-4" dirty="0">
                <a:latin typeface="Arial"/>
                <a:cs typeface="Arial"/>
              </a:rPr>
              <a:t>are </a:t>
            </a:r>
            <a:r>
              <a:rPr sz="2471" dirty="0">
                <a:latin typeface="Arial"/>
                <a:cs typeface="Arial"/>
              </a:rPr>
              <a:t>not</a:t>
            </a:r>
            <a:r>
              <a:rPr sz="2471" spc="9" dirty="0">
                <a:latin typeface="Arial"/>
                <a:cs typeface="Arial"/>
              </a:rPr>
              <a:t> </a:t>
            </a:r>
            <a:r>
              <a:rPr sz="2471" dirty="0">
                <a:latin typeface="Arial"/>
                <a:cs typeface="Arial"/>
              </a:rPr>
              <a:t>neglected</a:t>
            </a:r>
          </a:p>
          <a:p>
            <a:pPr marL="800143" lvl="1" indent="-253266">
              <a:buChar char="–"/>
              <a:tabLst>
                <a:tab pos="800703" algn="l"/>
              </a:tabLst>
            </a:pPr>
            <a:r>
              <a:rPr sz="2471" spc="-4" dirty="0">
                <a:latin typeface="Arial"/>
                <a:cs typeface="Arial"/>
              </a:rPr>
              <a:t>are </a:t>
            </a:r>
            <a:r>
              <a:rPr sz="2471" dirty="0">
                <a:latin typeface="Arial"/>
                <a:cs typeface="Arial"/>
              </a:rPr>
              <a:t>easy </a:t>
            </a:r>
            <a:r>
              <a:rPr sz="2471" spc="-4" dirty="0">
                <a:latin typeface="Arial"/>
                <a:cs typeface="Arial"/>
              </a:rPr>
              <a:t>to </a:t>
            </a:r>
            <a:r>
              <a:rPr sz="2471" dirty="0">
                <a:latin typeface="Arial"/>
                <a:cs typeface="Arial"/>
              </a:rPr>
              <a:t>apply, particularly </a:t>
            </a:r>
            <a:r>
              <a:rPr sz="2471" spc="-4" dirty="0">
                <a:latin typeface="Arial"/>
                <a:cs typeface="Arial"/>
              </a:rPr>
              <a:t>by</a:t>
            </a:r>
            <a:r>
              <a:rPr sz="2471" spc="9" dirty="0">
                <a:latin typeface="Arial"/>
                <a:cs typeface="Arial"/>
              </a:rPr>
              <a:t> </a:t>
            </a:r>
            <a:r>
              <a:rPr sz="2471" dirty="0">
                <a:latin typeface="Arial"/>
                <a:cs typeface="Arial"/>
              </a:rPr>
              <a:t>non-experts</a:t>
            </a:r>
          </a:p>
          <a:p>
            <a:pPr lvl="1">
              <a:spcBef>
                <a:spcPts val="22"/>
              </a:spcBef>
              <a:buFont typeface="Arial"/>
              <a:buChar char="–"/>
            </a:pPr>
            <a:endParaRPr sz="2559" dirty="0">
              <a:latin typeface="Arial"/>
              <a:cs typeface="Arial"/>
            </a:endParaRPr>
          </a:p>
          <a:p>
            <a:pPr marL="446578" indent="-303135">
              <a:spcBef>
                <a:spcPts val="4"/>
              </a:spcBef>
              <a:buChar char="•"/>
              <a:tabLst>
                <a:tab pos="446578" algn="l"/>
                <a:tab pos="447139" algn="l"/>
              </a:tabLst>
            </a:pPr>
            <a:r>
              <a:rPr sz="2471" b="1" spc="-4" dirty="0">
                <a:latin typeface="Arial"/>
                <a:cs typeface="Arial"/>
              </a:rPr>
              <a:t>Disadvantages</a:t>
            </a:r>
            <a:endParaRPr sz="2471" b="1" dirty="0">
              <a:latin typeface="Arial"/>
              <a:cs typeface="Arial"/>
            </a:endParaRPr>
          </a:p>
          <a:p>
            <a:pPr marL="800143" lvl="1" indent="-253266">
              <a:buChar char="–"/>
              <a:tabLst>
                <a:tab pos="800703" algn="l"/>
              </a:tabLst>
            </a:pPr>
            <a:r>
              <a:rPr sz="2471" spc="-4" dirty="0">
                <a:latin typeface="Arial"/>
                <a:cs typeface="Arial"/>
              </a:rPr>
              <a:t>They are too </a:t>
            </a:r>
            <a:r>
              <a:rPr sz="2471" dirty="0">
                <a:latin typeface="Arial"/>
                <a:cs typeface="Arial"/>
              </a:rPr>
              <a:t>general </a:t>
            </a:r>
            <a:r>
              <a:rPr sz="2471" spc="-4" dirty="0">
                <a:latin typeface="Arial"/>
                <a:cs typeface="Arial"/>
              </a:rPr>
              <a:t>or</a:t>
            </a:r>
            <a:r>
              <a:rPr sz="2471" spc="35" dirty="0">
                <a:latin typeface="Arial"/>
                <a:cs typeface="Arial"/>
              </a:rPr>
              <a:t> </a:t>
            </a:r>
            <a:r>
              <a:rPr sz="2471" dirty="0">
                <a:latin typeface="Arial"/>
                <a:cs typeface="Arial"/>
              </a:rPr>
              <a:t>incomplete;</a:t>
            </a:r>
          </a:p>
          <a:p>
            <a:pPr marL="800143" lvl="1" indent="-253266">
              <a:lnSpc>
                <a:spcPts val="2855"/>
              </a:lnSpc>
              <a:buChar char="–"/>
              <a:tabLst>
                <a:tab pos="800703" algn="l"/>
              </a:tabLst>
            </a:pPr>
            <a:r>
              <a:rPr sz="2471" spc="-4" dirty="0">
                <a:latin typeface="Arial"/>
                <a:cs typeface="Arial"/>
              </a:rPr>
              <a:t>They do </a:t>
            </a:r>
            <a:r>
              <a:rPr sz="2471" dirty="0">
                <a:latin typeface="Arial"/>
                <a:cs typeface="Arial"/>
              </a:rPr>
              <a:t>not illustrate </a:t>
            </a:r>
            <a:r>
              <a:rPr sz="2471" spc="-4" dirty="0">
                <a:latin typeface="Arial"/>
                <a:cs typeface="Arial"/>
              </a:rPr>
              <a:t>interactions between</a:t>
            </a:r>
            <a:r>
              <a:rPr sz="2471" spc="49" dirty="0">
                <a:latin typeface="Arial"/>
                <a:cs typeface="Arial"/>
              </a:rPr>
              <a:t> </a:t>
            </a:r>
            <a:r>
              <a:rPr sz="2471" dirty="0">
                <a:latin typeface="Arial"/>
                <a:cs typeface="Arial"/>
              </a:rPr>
              <a:t>effects;</a:t>
            </a:r>
          </a:p>
          <a:p>
            <a:pPr marL="800143" marR="829280" lvl="1" indent="-253266">
              <a:lnSpc>
                <a:spcPct val="74700"/>
              </a:lnSpc>
              <a:spcBef>
                <a:spcPts val="640"/>
              </a:spcBef>
              <a:buChar char="–"/>
              <a:tabLst>
                <a:tab pos="800703" algn="l"/>
              </a:tabLst>
            </a:pPr>
            <a:r>
              <a:rPr sz="2471" spc="-4" dirty="0">
                <a:latin typeface="Arial"/>
                <a:cs typeface="Arial"/>
              </a:rPr>
              <a:t>The </a:t>
            </a:r>
            <a:r>
              <a:rPr sz="2471" dirty="0">
                <a:latin typeface="Arial"/>
                <a:cs typeface="Arial"/>
              </a:rPr>
              <a:t>identification </a:t>
            </a:r>
            <a:r>
              <a:rPr sz="2471" spc="-4" dirty="0">
                <a:latin typeface="Arial"/>
                <a:cs typeface="Arial"/>
              </a:rPr>
              <a:t>of effects is qualitative </a:t>
            </a:r>
            <a:r>
              <a:rPr sz="2471" dirty="0">
                <a:latin typeface="Arial"/>
                <a:cs typeface="Arial"/>
              </a:rPr>
              <a:t>and  subjective</a:t>
            </a:r>
          </a:p>
          <a:p>
            <a:pPr marL="800143" lvl="1" indent="-253266">
              <a:lnSpc>
                <a:spcPts val="2956"/>
              </a:lnSpc>
              <a:buChar char="–"/>
              <a:tabLst>
                <a:tab pos="800703" algn="l"/>
              </a:tabLst>
            </a:pPr>
            <a:r>
              <a:rPr sz="2471" spc="-4" dirty="0">
                <a:latin typeface="Arial"/>
                <a:cs typeface="Arial"/>
              </a:rPr>
              <a:t>pose danger of </a:t>
            </a:r>
            <a:r>
              <a:rPr sz="2471" b="1" spc="-4" dirty="0">
                <a:latin typeface="Arial"/>
                <a:cs typeface="Arial"/>
              </a:rPr>
              <a:t>“tunnel</a:t>
            </a:r>
            <a:r>
              <a:rPr sz="2471" b="1" spc="18" dirty="0">
                <a:latin typeface="Arial"/>
                <a:cs typeface="Arial"/>
              </a:rPr>
              <a:t> </a:t>
            </a:r>
            <a:r>
              <a:rPr sz="2471" b="1" spc="-4" dirty="0">
                <a:latin typeface="Arial"/>
                <a:cs typeface="Arial"/>
              </a:rPr>
              <a:t>vision”</a:t>
            </a:r>
            <a:endParaRPr sz="2471" b="1" dirty="0">
              <a:latin typeface="Arial"/>
              <a:cs typeface="Arial"/>
            </a:endParaRPr>
          </a:p>
        </p:txBody>
      </p:sp>
    </p:spTree>
    <p:extLst>
      <p:ext uri="{BB962C8B-B14F-4D97-AF65-F5344CB8AC3E}">
        <p14:creationId xmlns:p14="http://schemas.microsoft.com/office/powerpoint/2010/main" val="69907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ces in Environmental Impact Assessment – Eco-intelligent™">
            <a:extLst>
              <a:ext uri="{FF2B5EF4-FFF2-40B4-BE49-F238E27FC236}">
                <a16:creationId xmlns:a16="http://schemas.microsoft.com/office/drawing/2014/main" xmlns="" id="{2A50969B-9C10-4555-9646-8A1862BFA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199"/>
            <a:ext cx="8915400" cy="596761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p:cNvSpPr txBox="1">
            <a:spLocks/>
          </p:cNvSpPr>
          <p:nvPr/>
        </p:nvSpPr>
        <p:spPr>
          <a:xfrm>
            <a:off x="4114800" y="120866"/>
            <a:ext cx="3429000" cy="609417"/>
          </a:xfrm>
          <a:prstGeom prst="rect">
            <a:avLst/>
          </a:prstGeom>
        </p:spPr>
        <p:txBody>
          <a:bodyPr vert="horz" wrap="square" lIns="0" tIns="11766" rIns="0" bIns="0" rtlCol="0">
            <a:spAutoFit/>
          </a:bodyPr>
          <a:lstStyle>
            <a:lvl1pPr>
              <a:defRPr>
                <a:latin typeface="+mj-lt"/>
                <a:ea typeface="+mj-ea"/>
                <a:cs typeface="+mj-cs"/>
              </a:defRPr>
            </a:lvl1pPr>
          </a:lstStyle>
          <a:p>
            <a:pPr marL="11206" algn="ctr">
              <a:spcBef>
                <a:spcPts val="93"/>
              </a:spcBef>
            </a:pPr>
            <a:r>
              <a:rPr lang="en-US" sz="3883" b="1" u="sng" kern="0" dirty="0" smtClean="0">
                <a:solidFill>
                  <a:srgbClr val="000000"/>
                </a:solidFill>
              </a:rPr>
              <a:t>Checklists</a:t>
            </a:r>
            <a:endParaRPr lang="en-US" sz="3883" b="1" u="sng" kern="0" dirty="0">
              <a:solidFill>
                <a:sysClr val="windowText" lastClr="000000"/>
              </a:solidFill>
            </a:endParaRPr>
          </a:p>
        </p:txBody>
      </p:sp>
    </p:spTree>
    <p:extLst>
      <p:ext uri="{BB962C8B-B14F-4D97-AF65-F5344CB8AC3E}">
        <p14:creationId xmlns:p14="http://schemas.microsoft.com/office/powerpoint/2010/main" val="337389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3007" y="336177"/>
            <a:ext cx="2165986"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Matrices</a:t>
            </a:r>
            <a:endParaRPr sz="3883" u="sng" dirty="0"/>
          </a:p>
        </p:txBody>
      </p:sp>
      <p:sp>
        <p:nvSpPr>
          <p:cNvPr id="3" name="object 3"/>
          <p:cNvSpPr txBox="1"/>
          <p:nvPr/>
        </p:nvSpPr>
        <p:spPr>
          <a:xfrm>
            <a:off x="1066800" y="1092387"/>
            <a:ext cx="10439400" cy="4665154"/>
          </a:xfrm>
          <a:prstGeom prst="rect">
            <a:avLst/>
          </a:prstGeom>
        </p:spPr>
        <p:txBody>
          <a:bodyPr vert="horz" wrap="square" lIns="0" tIns="11206" rIns="0" bIns="0" rtlCol="0">
            <a:spAutoFit/>
          </a:bodyPr>
          <a:lstStyle/>
          <a:p>
            <a:pPr marL="313781" marR="620279" indent="-302575">
              <a:spcBef>
                <a:spcPts val="88"/>
              </a:spcBef>
              <a:buChar char="•"/>
              <a:tabLst>
                <a:tab pos="313221" algn="l"/>
                <a:tab pos="313781" algn="l"/>
              </a:tabLst>
            </a:pPr>
            <a:r>
              <a:rPr sz="2800" spc="-4" dirty="0">
                <a:latin typeface="Arial"/>
                <a:cs typeface="Arial"/>
              </a:rPr>
              <a:t>Matrix methods </a:t>
            </a:r>
            <a:r>
              <a:rPr sz="2800" b="1" dirty="0">
                <a:solidFill>
                  <a:schemeClr val="accent6"/>
                </a:solidFill>
                <a:latin typeface="Arial"/>
                <a:cs typeface="Arial"/>
              </a:rPr>
              <a:t>identify interactions</a:t>
            </a:r>
            <a:r>
              <a:rPr sz="2800" spc="-53" dirty="0">
                <a:latin typeface="Arial"/>
                <a:cs typeface="Arial"/>
              </a:rPr>
              <a:t> </a:t>
            </a:r>
            <a:r>
              <a:rPr sz="2800" spc="-4" dirty="0">
                <a:latin typeface="Arial"/>
                <a:cs typeface="Arial"/>
              </a:rPr>
              <a:t>between  </a:t>
            </a:r>
            <a:r>
              <a:rPr sz="2800" spc="-4" dirty="0" smtClean="0">
                <a:latin typeface="Arial"/>
                <a:cs typeface="Arial"/>
              </a:rPr>
              <a:t>various</a:t>
            </a:r>
            <a:r>
              <a:rPr lang="en-US" sz="2800" spc="-4" dirty="0" smtClean="0">
                <a:latin typeface="Arial"/>
                <a:cs typeface="Arial"/>
              </a:rPr>
              <a:t> </a:t>
            </a:r>
            <a:r>
              <a:rPr sz="2800" spc="-4" dirty="0" smtClean="0">
                <a:latin typeface="Arial"/>
                <a:cs typeface="Arial"/>
              </a:rPr>
              <a:t>project </a:t>
            </a:r>
            <a:r>
              <a:rPr sz="2800" spc="-4" dirty="0">
                <a:latin typeface="Arial"/>
                <a:cs typeface="Arial"/>
              </a:rPr>
              <a:t>actions and environmental  parameters and</a:t>
            </a:r>
            <a:r>
              <a:rPr sz="2800" dirty="0">
                <a:latin typeface="Arial"/>
                <a:cs typeface="Arial"/>
              </a:rPr>
              <a:t> </a:t>
            </a:r>
            <a:r>
              <a:rPr sz="2800" spc="-4" dirty="0">
                <a:latin typeface="Arial"/>
                <a:cs typeface="Arial"/>
              </a:rPr>
              <a:t>components</a:t>
            </a:r>
            <a:endParaRPr sz="2800" dirty="0">
              <a:latin typeface="Arial"/>
              <a:cs typeface="Arial"/>
            </a:endParaRPr>
          </a:p>
          <a:p>
            <a:pPr marL="313781" marR="1148664" indent="-302575">
              <a:spcBef>
                <a:spcPts val="618"/>
              </a:spcBef>
              <a:buChar char="•"/>
              <a:tabLst>
                <a:tab pos="313221" algn="l"/>
                <a:tab pos="313781" algn="l"/>
              </a:tabLst>
            </a:pPr>
            <a:r>
              <a:rPr sz="2800" dirty="0">
                <a:latin typeface="Arial"/>
                <a:cs typeface="Arial"/>
              </a:rPr>
              <a:t>Allow for the identification </a:t>
            </a:r>
            <a:r>
              <a:rPr sz="2800" b="1" dirty="0">
                <a:solidFill>
                  <a:schemeClr val="accent6"/>
                </a:solidFill>
                <a:latin typeface="Arial"/>
                <a:cs typeface="Arial"/>
              </a:rPr>
              <a:t>of</a:t>
            </a:r>
            <a:r>
              <a:rPr sz="2800" b="1" spc="-106" dirty="0">
                <a:solidFill>
                  <a:schemeClr val="accent6"/>
                </a:solidFill>
                <a:latin typeface="Arial"/>
                <a:cs typeface="Arial"/>
              </a:rPr>
              <a:t> </a:t>
            </a:r>
            <a:r>
              <a:rPr sz="2800" b="1" spc="-9" dirty="0">
                <a:solidFill>
                  <a:schemeClr val="accent6"/>
                </a:solidFill>
                <a:latin typeface="Arial"/>
                <a:cs typeface="Arial"/>
              </a:rPr>
              <a:t>cause-effect  </a:t>
            </a:r>
            <a:r>
              <a:rPr sz="2800" b="1" spc="-4" dirty="0">
                <a:solidFill>
                  <a:schemeClr val="accent6"/>
                </a:solidFill>
                <a:latin typeface="Arial"/>
                <a:cs typeface="Arial"/>
              </a:rPr>
              <a:t>relationships</a:t>
            </a:r>
            <a:endParaRPr sz="2800" b="1" dirty="0">
              <a:solidFill>
                <a:schemeClr val="accent6"/>
              </a:solidFill>
              <a:latin typeface="Arial"/>
              <a:cs typeface="Arial"/>
            </a:endParaRPr>
          </a:p>
          <a:p>
            <a:pPr marL="313781" indent="-302575">
              <a:spcBef>
                <a:spcPts val="627"/>
              </a:spcBef>
              <a:buChar char="•"/>
              <a:tabLst>
                <a:tab pos="313221" algn="l"/>
                <a:tab pos="313781" algn="l"/>
              </a:tabLst>
            </a:pPr>
            <a:r>
              <a:rPr sz="2800" spc="-4" dirty="0">
                <a:latin typeface="Arial"/>
                <a:cs typeface="Arial"/>
              </a:rPr>
              <a:t>Can address impact </a:t>
            </a:r>
            <a:r>
              <a:rPr sz="2800" b="1" dirty="0">
                <a:solidFill>
                  <a:schemeClr val="accent6"/>
                </a:solidFill>
                <a:latin typeface="Arial"/>
                <a:cs typeface="Arial"/>
              </a:rPr>
              <a:t>severity </a:t>
            </a:r>
            <a:r>
              <a:rPr sz="2800" b="1" spc="-4" dirty="0">
                <a:solidFill>
                  <a:schemeClr val="accent6"/>
                </a:solidFill>
                <a:latin typeface="Arial"/>
                <a:cs typeface="Arial"/>
              </a:rPr>
              <a:t>and</a:t>
            </a:r>
            <a:r>
              <a:rPr sz="2800" b="1" spc="-49" dirty="0">
                <a:solidFill>
                  <a:schemeClr val="accent6"/>
                </a:solidFill>
                <a:latin typeface="Arial"/>
                <a:cs typeface="Arial"/>
              </a:rPr>
              <a:t> </a:t>
            </a:r>
            <a:r>
              <a:rPr sz="2800" b="1" dirty="0">
                <a:solidFill>
                  <a:schemeClr val="accent6"/>
                </a:solidFill>
                <a:latin typeface="Arial"/>
                <a:cs typeface="Arial"/>
              </a:rPr>
              <a:t>significance</a:t>
            </a:r>
          </a:p>
          <a:p>
            <a:pPr marL="313781" indent="-302575">
              <a:spcBef>
                <a:spcPts val="613"/>
              </a:spcBef>
              <a:buChar char="•"/>
              <a:tabLst>
                <a:tab pos="313221" algn="l"/>
                <a:tab pos="313781" algn="l"/>
              </a:tabLst>
            </a:pPr>
            <a:r>
              <a:rPr sz="2800" b="1" spc="-4" dirty="0">
                <a:solidFill>
                  <a:schemeClr val="accent6"/>
                </a:solidFill>
                <a:latin typeface="Arial"/>
                <a:cs typeface="Arial"/>
              </a:rPr>
              <a:t>Qualitative </a:t>
            </a:r>
            <a:r>
              <a:rPr sz="2800" b="1" dirty="0">
                <a:solidFill>
                  <a:schemeClr val="accent6"/>
                </a:solidFill>
                <a:latin typeface="Arial"/>
                <a:cs typeface="Arial"/>
              </a:rPr>
              <a:t>or </a:t>
            </a:r>
            <a:r>
              <a:rPr sz="2800" b="1" spc="-4" dirty="0">
                <a:solidFill>
                  <a:schemeClr val="accent6"/>
                </a:solidFill>
                <a:latin typeface="Arial"/>
                <a:cs typeface="Arial"/>
              </a:rPr>
              <a:t>quantitative </a:t>
            </a:r>
            <a:r>
              <a:rPr sz="2800" spc="-4" dirty="0">
                <a:latin typeface="Arial"/>
                <a:cs typeface="Arial"/>
              </a:rPr>
              <a:t>estimates </a:t>
            </a:r>
            <a:r>
              <a:rPr sz="2800" dirty="0">
                <a:latin typeface="Arial"/>
                <a:cs typeface="Arial"/>
              </a:rPr>
              <a:t>can be</a:t>
            </a:r>
            <a:r>
              <a:rPr sz="2800" spc="-13" dirty="0">
                <a:latin typeface="Arial"/>
                <a:cs typeface="Arial"/>
              </a:rPr>
              <a:t> </a:t>
            </a:r>
            <a:r>
              <a:rPr sz="2800" dirty="0">
                <a:latin typeface="Arial"/>
                <a:cs typeface="Arial"/>
              </a:rPr>
              <a:t>used</a:t>
            </a:r>
          </a:p>
          <a:p>
            <a:pPr marL="313781" marR="43705" indent="-302575">
              <a:spcBef>
                <a:spcPts val="618"/>
              </a:spcBef>
              <a:buChar char="•"/>
              <a:tabLst>
                <a:tab pos="313221" algn="l"/>
                <a:tab pos="313781" algn="l"/>
              </a:tabLst>
            </a:pPr>
            <a:r>
              <a:rPr sz="2800" dirty="0">
                <a:latin typeface="Arial"/>
                <a:cs typeface="Arial"/>
              </a:rPr>
              <a:t>A matrix of </a:t>
            </a:r>
            <a:r>
              <a:rPr sz="2800" spc="-4" dirty="0">
                <a:latin typeface="Arial"/>
                <a:cs typeface="Arial"/>
              </a:rPr>
              <a:t>potential interactions is produced by  </a:t>
            </a:r>
            <a:r>
              <a:rPr sz="2800" dirty="0">
                <a:latin typeface="Arial"/>
                <a:cs typeface="Arial"/>
              </a:rPr>
              <a:t>combining </a:t>
            </a:r>
            <a:r>
              <a:rPr sz="2800" spc="-4" dirty="0">
                <a:latin typeface="Arial"/>
                <a:cs typeface="Arial"/>
              </a:rPr>
              <a:t>these </a:t>
            </a:r>
            <a:r>
              <a:rPr sz="2800" dirty="0">
                <a:latin typeface="Arial"/>
                <a:cs typeface="Arial"/>
              </a:rPr>
              <a:t>two lists </a:t>
            </a:r>
            <a:r>
              <a:rPr sz="2800" spc="-4" dirty="0">
                <a:latin typeface="Arial"/>
                <a:cs typeface="Arial"/>
              </a:rPr>
              <a:t>(placing one on </a:t>
            </a:r>
            <a:r>
              <a:rPr sz="2800" spc="-9" dirty="0">
                <a:latin typeface="Arial"/>
                <a:cs typeface="Arial"/>
              </a:rPr>
              <a:t>the  </a:t>
            </a:r>
            <a:r>
              <a:rPr sz="2800" spc="-4" dirty="0">
                <a:latin typeface="Arial"/>
                <a:cs typeface="Arial"/>
              </a:rPr>
              <a:t>vertical axis and </a:t>
            </a:r>
            <a:r>
              <a:rPr sz="2800" dirty="0">
                <a:latin typeface="Arial"/>
                <a:cs typeface="Arial"/>
              </a:rPr>
              <a:t>the </a:t>
            </a:r>
            <a:r>
              <a:rPr sz="2800" spc="-4" dirty="0">
                <a:latin typeface="Arial"/>
                <a:cs typeface="Arial"/>
              </a:rPr>
              <a:t>other on </a:t>
            </a:r>
            <a:r>
              <a:rPr sz="2800" dirty="0">
                <a:latin typeface="Arial"/>
                <a:cs typeface="Arial"/>
              </a:rPr>
              <a:t>the </a:t>
            </a:r>
            <a:r>
              <a:rPr sz="2800" spc="-4" dirty="0">
                <a:latin typeface="Arial"/>
                <a:cs typeface="Arial"/>
              </a:rPr>
              <a:t>horizontal</a:t>
            </a:r>
            <a:r>
              <a:rPr sz="2800" spc="9" dirty="0">
                <a:latin typeface="Arial"/>
                <a:cs typeface="Arial"/>
              </a:rPr>
              <a:t> </a:t>
            </a:r>
            <a:r>
              <a:rPr sz="2800" spc="-4" dirty="0">
                <a:latin typeface="Arial"/>
                <a:cs typeface="Arial"/>
              </a:rPr>
              <a:t>axis)</a:t>
            </a:r>
            <a:endParaRPr sz="2800" dirty="0">
              <a:latin typeface="Arial"/>
              <a:cs typeface="Arial"/>
            </a:endParaRPr>
          </a:p>
        </p:txBody>
      </p:sp>
    </p:spTree>
    <p:extLst>
      <p:ext uri="{BB962C8B-B14F-4D97-AF65-F5344CB8AC3E}">
        <p14:creationId xmlns:p14="http://schemas.microsoft.com/office/powerpoint/2010/main" val="414805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vanced Environmental Engineering: Methods of EIA"/>
          <p:cNvPicPr>
            <a:picLocks noChangeAspect="1" noChangeArrowheads="1"/>
          </p:cNvPicPr>
          <p:nvPr/>
        </p:nvPicPr>
        <p:blipFill rotWithShape="1">
          <a:blip r:embed="rId2">
            <a:extLst>
              <a:ext uri="{28A0092B-C50C-407E-A947-70E740481C1C}">
                <a14:useLocalDpi xmlns:a14="http://schemas.microsoft.com/office/drawing/2010/main" val="0"/>
              </a:ext>
            </a:extLst>
          </a:blip>
          <a:srcRect t="21875" r="1953"/>
          <a:stretch/>
        </p:blipFill>
        <p:spPr bwMode="auto">
          <a:xfrm>
            <a:off x="1047750" y="838199"/>
            <a:ext cx="9696450" cy="579469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p:cNvSpPr txBox="1">
            <a:spLocks/>
          </p:cNvSpPr>
          <p:nvPr/>
        </p:nvSpPr>
        <p:spPr>
          <a:xfrm>
            <a:off x="5029200" y="10236"/>
            <a:ext cx="2165986" cy="609417"/>
          </a:xfrm>
          <a:prstGeom prst="rect">
            <a:avLst/>
          </a:prstGeom>
        </p:spPr>
        <p:txBody>
          <a:bodyPr vert="horz" wrap="square" lIns="0" tIns="11766" rIns="0" bIns="0" rtlCol="0">
            <a:spAutoFit/>
          </a:bodyPr>
          <a:lstStyle>
            <a:lvl1pPr>
              <a:defRPr>
                <a:latin typeface="+mj-lt"/>
                <a:ea typeface="+mj-ea"/>
                <a:cs typeface="+mj-cs"/>
              </a:defRPr>
            </a:lvl1pPr>
          </a:lstStyle>
          <a:p>
            <a:pPr marL="11206" algn="ctr">
              <a:spcBef>
                <a:spcPts val="93"/>
              </a:spcBef>
            </a:pPr>
            <a:r>
              <a:rPr lang="en-US" sz="3883" b="1" u="sng" kern="0" smtClean="0">
                <a:solidFill>
                  <a:srgbClr val="000000"/>
                </a:solidFill>
              </a:rPr>
              <a:t>Matrices</a:t>
            </a:r>
            <a:endParaRPr lang="en-US" sz="3883" b="1" u="sng" kern="0" dirty="0">
              <a:solidFill>
                <a:sysClr val="windowText" lastClr="000000"/>
              </a:solidFill>
            </a:endParaRPr>
          </a:p>
        </p:txBody>
      </p:sp>
    </p:spTree>
    <p:extLst>
      <p:ext uri="{BB962C8B-B14F-4D97-AF65-F5344CB8AC3E}">
        <p14:creationId xmlns:p14="http://schemas.microsoft.com/office/powerpoint/2010/main" val="57131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9200" y="228600"/>
            <a:ext cx="2165986"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Matrices</a:t>
            </a:r>
            <a:endParaRPr sz="3883" u="sng" dirty="0"/>
          </a:p>
        </p:txBody>
      </p:sp>
      <p:pic>
        <p:nvPicPr>
          <p:cNvPr id="2050" name="Picture 2" descr="Matrices in Environmental Impact Assessment – Eco-intelli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9067800" cy="56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4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8875" y="228600"/>
            <a:ext cx="5379049" cy="503192"/>
          </a:xfrm>
          <a:prstGeom prst="rect">
            <a:avLst/>
          </a:prstGeom>
        </p:spPr>
        <p:txBody>
          <a:bodyPr vert="horz" wrap="square" lIns="0" tIns="10646" rIns="0" bIns="0" rtlCol="0">
            <a:spAutoFit/>
          </a:bodyPr>
          <a:lstStyle/>
          <a:p>
            <a:pPr marL="11206" algn="ctr">
              <a:spcBef>
                <a:spcPts val="84"/>
              </a:spcBef>
            </a:pPr>
            <a:r>
              <a:rPr u="sng" spc="-4" dirty="0">
                <a:solidFill>
                  <a:srgbClr val="000000"/>
                </a:solidFill>
              </a:rPr>
              <a:t>Networks/Flowcharts</a:t>
            </a:r>
            <a:endParaRPr u="sng" dirty="0"/>
          </a:p>
        </p:txBody>
      </p:sp>
      <p:sp>
        <p:nvSpPr>
          <p:cNvPr id="3" name="object 3"/>
          <p:cNvSpPr txBox="1"/>
          <p:nvPr/>
        </p:nvSpPr>
        <p:spPr>
          <a:xfrm>
            <a:off x="1219200" y="1447800"/>
            <a:ext cx="10058400" cy="1775954"/>
          </a:xfrm>
          <a:prstGeom prst="rect">
            <a:avLst/>
          </a:prstGeom>
        </p:spPr>
        <p:txBody>
          <a:bodyPr vert="horz" wrap="square" lIns="0" tIns="11766" rIns="0" bIns="0" rtlCol="0">
            <a:spAutoFit/>
          </a:bodyPr>
          <a:lstStyle/>
          <a:p>
            <a:pPr marL="10646" marR="4483" algn="just">
              <a:spcBef>
                <a:spcPts val="93"/>
              </a:spcBef>
              <a:tabLst>
                <a:tab pos="314342" algn="l"/>
              </a:tabLst>
            </a:pPr>
            <a:r>
              <a:rPr sz="2800" spc="-4" dirty="0">
                <a:latin typeface="Arial"/>
                <a:cs typeface="Arial"/>
              </a:rPr>
              <a:t>Flowcharts and impacts trees, including  network diagrams</a:t>
            </a:r>
            <a:r>
              <a:rPr lang="en-US" sz="2800" spc="-4" dirty="0">
                <a:latin typeface="Arial"/>
                <a:cs typeface="Arial"/>
              </a:rPr>
              <a:t>-</a:t>
            </a:r>
          </a:p>
          <a:p>
            <a:pPr marL="313781" marR="4483" indent="-303135" algn="just">
              <a:spcBef>
                <a:spcPts val="93"/>
              </a:spcBef>
              <a:buChar char="•"/>
              <a:tabLst>
                <a:tab pos="314342" algn="l"/>
              </a:tabLst>
            </a:pPr>
            <a:r>
              <a:rPr lang="en-US" sz="2800" spc="-4" dirty="0">
                <a:latin typeface="Arial"/>
                <a:cs typeface="Arial"/>
              </a:rPr>
              <a:t>E</a:t>
            </a:r>
            <a:r>
              <a:rPr sz="2800" spc="-4" dirty="0">
                <a:latin typeface="Arial"/>
                <a:cs typeface="Arial"/>
              </a:rPr>
              <a:t>nable </a:t>
            </a:r>
            <a:r>
              <a:rPr sz="2800" dirty="0">
                <a:latin typeface="Arial"/>
                <a:cs typeface="Arial"/>
              </a:rPr>
              <a:t>the </a:t>
            </a:r>
            <a:r>
              <a:rPr sz="2800" spc="-4" dirty="0">
                <a:latin typeface="Arial"/>
                <a:cs typeface="Arial"/>
              </a:rPr>
              <a:t>analysis of </a:t>
            </a:r>
            <a:r>
              <a:rPr sz="2800" dirty="0">
                <a:solidFill>
                  <a:schemeClr val="accent6"/>
                </a:solidFill>
                <a:latin typeface="Arial"/>
                <a:cs typeface="Arial"/>
              </a:rPr>
              <a:t>the  </a:t>
            </a:r>
            <a:r>
              <a:rPr sz="2800" spc="-4" dirty="0">
                <a:solidFill>
                  <a:schemeClr val="accent6"/>
                </a:solidFill>
                <a:latin typeface="Arial"/>
                <a:cs typeface="Arial"/>
              </a:rPr>
              <a:t>inter-relationship between causes and </a:t>
            </a:r>
            <a:r>
              <a:rPr sz="2800" spc="-9" dirty="0">
                <a:solidFill>
                  <a:schemeClr val="accent6"/>
                </a:solidFill>
                <a:latin typeface="Arial"/>
                <a:cs typeface="Arial"/>
              </a:rPr>
              <a:t>effects</a:t>
            </a:r>
            <a:endParaRPr lang="en-US" sz="2800" spc="-9" dirty="0">
              <a:solidFill>
                <a:schemeClr val="accent6"/>
              </a:solidFill>
              <a:latin typeface="Arial"/>
              <a:cs typeface="Arial"/>
            </a:endParaRPr>
          </a:p>
          <a:p>
            <a:pPr marL="313781" marR="4483" indent="-303135" algn="just">
              <a:spcBef>
                <a:spcPts val="93"/>
              </a:spcBef>
              <a:buChar char="•"/>
              <a:tabLst>
                <a:tab pos="314342" algn="l"/>
              </a:tabLst>
            </a:pPr>
            <a:r>
              <a:rPr lang="en-US" sz="2800" spc="-4" dirty="0">
                <a:latin typeface="Arial"/>
                <a:cs typeface="Arial"/>
              </a:rPr>
              <a:t>E</a:t>
            </a:r>
            <a:r>
              <a:rPr sz="2800" spc="-4" dirty="0">
                <a:latin typeface="Arial"/>
                <a:cs typeface="Arial"/>
              </a:rPr>
              <a:t>nables the analysis of </a:t>
            </a:r>
            <a:r>
              <a:rPr sz="2800" spc="-4" dirty="0">
                <a:solidFill>
                  <a:schemeClr val="accent6"/>
                </a:solidFill>
                <a:latin typeface="Arial"/>
                <a:cs typeface="Arial"/>
              </a:rPr>
              <a:t>indirect </a:t>
            </a:r>
            <a:r>
              <a:rPr sz="2800" spc="-9" dirty="0">
                <a:solidFill>
                  <a:schemeClr val="accent6"/>
                </a:solidFill>
                <a:latin typeface="Arial"/>
                <a:cs typeface="Arial"/>
              </a:rPr>
              <a:t>and  </a:t>
            </a:r>
            <a:r>
              <a:rPr sz="2800" spc="-4" dirty="0">
                <a:solidFill>
                  <a:schemeClr val="accent6"/>
                </a:solidFill>
                <a:latin typeface="Arial"/>
                <a:cs typeface="Arial"/>
              </a:rPr>
              <a:t>cumulative</a:t>
            </a:r>
            <a:r>
              <a:rPr sz="2800" spc="-18" dirty="0">
                <a:solidFill>
                  <a:schemeClr val="accent6"/>
                </a:solidFill>
                <a:latin typeface="Arial"/>
                <a:cs typeface="Arial"/>
              </a:rPr>
              <a:t> </a:t>
            </a:r>
            <a:r>
              <a:rPr sz="2800" dirty="0">
                <a:solidFill>
                  <a:schemeClr val="accent6"/>
                </a:solidFill>
                <a:latin typeface="Arial"/>
                <a:cs typeface="Arial"/>
              </a:rPr>
              <a:t>impacts.</a:t>
            </a:r>
          </a:p>
        </p:txBody>
      </p:sp>
      <p:sp>
        <p:nvSpPr>
          <p:cNvPr id="4" name="object 3"/>
          <p:cNvSpPr txBox="1"/>
          <p:nvPr/>
        </p:nvSpPr>
        <p:spPr>
          <a:xfrm>
            <a:off x="1219200" y="3646931"/>
            <a:ext cx="10058400" cy="2499213"/>
          </a:xfrm>
          <a:prstGeom prst="rect">
            <a:avLst/>
          </a:prstGeom>
        </p:spPr>
        <p:txBody>
          <a:bodyPr vert="horz" wrap="square" lIns="0" tIns="82363" rIns="0" bIns="0" rtlCol="0">
            <a:spAutoFit/>
          </a:bodyPr>
          <a:lstStyle/>
          <a:p>
            <a:pPr marL="313781" marR="365892" indent="-302575" algn="just">
              <a:lnSpc>
                <a:spcPts val="2382"/>
              </a:lnSpc>
              <a:spcBef>
                <a:spcPts val="649"/>
              </a:spcBef>
              <a:buChar char="•"/>
              <a:tabLst>
                <a:tab pos="313781" algn="l"/>
              </a:tabLst>
            </a:pPr>
            <a:r>
              <a:rPr sz="2800" dirty="0">
                <a:latin typeface="Arial"/>
                <a:cs typeface="Arial"/>
              </a:rPr>
              <a:t>Network diagrams </a:t>
            </a:r>
            <a:r>
              <a:rPr sz="2800" spc="-4" dirty="0">
                <a:latin typeface="Arial"/>
                <a:cs typeface="Arial"/>
              </a:rPr>
              <a:t>provide a means for </a:t>
            </a:r>
            <a:r>
              <a:rPr sz="2800" dirty="0">
                <a:latin typeface="Arial"/>
                <a:cs typeface="Arial"/>
              </a:rPr>
              <a:t>displaying  first, </a:t>
            </a:r>
            <a:r>
              <a:rPr sz="2800" spc="-22" dirty="0">
                <a:latin typeface="Arial"/>
                <a:cs typeface="Arial"/>
              </a:rPr>
              <a:t>secondary, tertiary, </a:t>
            </a:r>
            <a:r>
              <a:rPr sz="2800" spc="-4" dirty="0">
                <a:latin typeface="Arial"/>
                <a:cs typeface="Arial"/>
              </a:rPr>
              <a:t>and higher order</a:t>
            </a:r>
            <a:r>
              <a:rPr sz="2800" spc="88" dirty="0">
                <a:latin typeface="Arial"/>
                <a:cs typeface="Arial"/>
              </a:rPr>
              <a:t> </a:t>
            </a:r>
            <a:r>
              <a:rPr sz="2800" dirty="0">
                <a:latin typeface="Arial"/>
                <a:cs typeface="Arial"/>
              </a:rPr>
              <a:t>impacts.</a:t>
            </a:r>
          </a:p>
          <a:p>
            <a:pPr marL="313781" marR="4483" indent="-302575" algn="just">
              <a:lnSpc>
                <a:spcPct val="80000"/>
              </a:lnSpc>
              <a:spcBef>
                <a:spcPts val="631"/>
              </a:spcBef>
              <a:buChar char="•"/>
              <a:tabLst>
                <a:tab pos="313781" algn="l"/>
              </a:tabLst>
            </a:pPr>
            <a:r>
              <a:rPr sz="2800" spc="-141" dirty="0">
                <a:latin typeface="Arial"/>
                <a:cs typeface="Arial"/>
              </a:rPr>
              <a:t>To </a:t>
            </a:r>
            <a:r>
              <a:rPr sz="2800" dirty="0">
                <a:latin typeface="Arial"/>
                <a:cs typeface="Arial"/>
              </a:rPr>
              <a:t>develop </a:t>
            </a:r>
            <a:r>
              <a:rPr sz="2800" spc="-4" dirty="0">
                <a:latin typeface="Arial"/>
                <a:cs typeface="Arial"/>
              </a:rPr>
              <a:t>a network, a series </a:t>
            </a:r>
            <a:r>
              <a:rPr sz="2800" dirty="0">
                <a:latin typeface="Arial"/>
                <a:cs typeface="Arial"/>
              </a:rPr>
              <a:t>of questions </a:t>
            </a:r>
            <a:r>
              <a:rPr sz="2800" spc="-4" dirty="0">
                <a:latin typeface="Arial"/>
                <a:cs typeface="Arial"/>
              </a:rPr>
              <a:t>related </a:t>
            </a:r>
            <a:r>
              <a:rPr sz="2800" spc="4" dirty="0">
                <a:latin typeface="Arial"/>
                <a:cs typeface="Arial"/>
              </a:rPr>
              <a:t>to  </a:t>
            </a:r>
            <a:r>
              <a:rPr sz="2800" dirty="0">
                <a:latin typeface="Arial"/>
                <a:cs typeface="Arial"/>
              </a:rPr>
              <a:t>each project </a:t>
            </a:r>
            <a:r>
              <a:rPr sz="2800" spc="-4" dirty="0">
                <a:latin typeface="Arial"/>
                <a:cs typeface="Arial"/>
              </a:rPr>
              <a:t>activity (such </a:t>
            </a:r>
            <a:r>
              <a:rPr sz="2800" dirty="0">
                <a:latin typeface="Arial"/>
                <a:cs typeface="Arial"/>
              </a:rPr>
              <a:t>as </a:t>
            </a:r>
            <a:r>
              <a:rPr sz="2800" spc="-4" dirty="0">
                <a:latin typeface="Arial"/>
                <a:cs typeface="Arial"/>
              </a:rPr>
              <a:t>what </a:t>
            </a:r>
            <a:r>
              <a:rPr sz="2800" dirty="0">
                <a:latin typeface="Arial"/>
                <a:cs typeface="Arial"/>
              </a:rPr>
              <a:t>are </a:t>
            </a:r>
            <a:r>
              <a:rPr sz="2800" spc="-4" dirty="0">
                <a:latin typeface="Arial"/>
                <a:cs typeface="Arial"/>
              </a:rPr>
              <a:t>the </a:t>
            </a:r>
            <a:r>
              <a:rPr sz="2800" dirty="0">
                <a:latin typeface="Arial"/>
                <a:cs typeface="Arial"/>
              </a:rPr>
              <a:t>primary  impact areas, </a:t>
            </a:r>
            <a:r>
              <a:rPr sz="2800" spc="-4" dirty="0">
                <a:latin typeface="Arial"/>
                <a:cs typeface="Arial"/>
              </a:rPr>
              <a:t>the </a:t>
            </a:r>
            <a:r>
              <a:rPr sz="2800" dirty="0">
                <a:latin typeface="Arial"/>
                <a:cs typeface="Arial"/>
              </a:rPr>
              <a:t>primary impacts within </a:t>
            </a:r>
            <a:r>
              <a:rPr sz="2800" spc="-4" dirty="0">
                <a:latin typeface="Arial"/>
                <a:cs typeface="Arial"/>
              </a:rPr>
              <a:t>these </a:t>
            </a:r>
            <a:r>
              <a:rPr sz="2800" dirty="0">
                <a:latin typeface="Arial"/>
                <a:cs typeface="Arial"/>
              </a:rPr>
              <a:t>areas,  the secondary impact areas, </a:t>
            </a:r>
            <a:r>
              <a:rPr sz="2800" spc="-4" dirty="0">
                <a:latin typeface="Arial"/>
                <a:cs typeface="Arial"/>
              </a:rPr>
              <a:t>the </a:t>
            </a:r>
            <a:r>
              <a:rPr sz="2800" dirty="0">
                <a:latin typeface="Arial"/>
                <a:cs typeface="Arial"/>
              </a:rPr>
              <a:t>secondary impacts  </a:t>
            </a:r>
            <a:r>
              <a:rPr sz="2800" spc="-4" dirty="0">
                <a:latin typeface="Arial"/>
                <a:cs typeface="Arial"/>
              </a:rPr>
              <a:t>within these </a:t>
            </a:r>
            <a:r>
              <a:rPr sz="2800" dirty="0">
                <a:latin typeface="Arial"/>
                <a:cs typeface="Arial"/>
              </a:rPr>
              <a:t>areas, and so on) </a:t>
            </a:r>
            <a:r>
              <a:rPr sz="2800" spc="-4" dirty="0">
                <a:latin typeface="Arial"/>
                <a:cs typeface="Arial"/>
              </a:rPr>
              <a:t>must be</a:t>
            </a:r>
            <a:r>
              <a:rPr sz="2800" spc="53" dirty="0">
                <a:latin typeface="Arial"/>
                <a:cs typeface="Arial"/>
              </a:rPr>
              <a:t> </a:t>
            </a:r>
            <a:r>
              <a:rPr sz="2800" dirty="0">
                <a:latin typeface="Arial"/>
                <a:cs typeface="Arial"/>
              </a:rPr>
              <a:t>answered.</a:t>
            </a:r>
          </a:p>
        </p:txBody>
      </p:sp>
    </p:spTree>
    <p:extLst>
      <p:ext uri="{BB962C8B-B14F-4D97-AF65-F5344CB8AC3E}">
        <p14:creationId xmlns:p14="http://schemas.microsoft.com/office/powerpoint/2010/main" val="11918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3581400" y="152400"/>
            <a:ext cx="5379049" cy="503192"/>
          </a:xfrm>
          <a:prstGeom prst="rect">
            <a:avLst/>
          </a:prstGeom>
        </p:spPr>
        <p:txBody>
          <a:bodyPr vert="horz" wrap="square" lIns="0" tIns="10646" rIns="0" bIns="0" rtlCol="0">
            <a:spAutoFit/>
          </a:bodyPr>
          <a:lstStyle>
            <a:lvl1pPr>
              <a:defRPr>
                <a:latin typeface="+mj-lt"/>
                <a:ea typeface="+mj-ea"/>
                <a:cs typeface="+mj-cs"/>
              </a:defRPr>
            </a:lvl1pPr>
          </a:lstStyle>
          <a:p>
            <a:pPr marL="11206" algn="ctr">
              <a:spcBef>
                <a:spcPts val="84"/>
              </a:spcBef>
            </a:pPr>
            <a:r>
              <a:rPr lang="en-US" sz="3200" b="1" u="sng" kern="0" spc="-4" smtClean="0">
                <a:solidFill>
                  <a:srgbClr val="000000"/>
                </a:solidFill>
              </a:rPr>
              <a:t>Networks/Flowcharts</a:t>
            </a:r>
            <a:endParaRPr lang="en-US" sz="3200" b="1" u="sng" kern="0" dirty="0">
              <a:solidFill>
                <a:sysClr val="windowText" lastClr="000000"/>
              </a:solidFill>
            </a:endParaRPr>
          </a:p>
        </p:txBody>
      </p:sp>
      <p:pic>
        <p:nvPicPr>
          <p:cNvPr id="5122" name="Picture 2" descr="Networks in Environmental Impact Assessment – Eco-intelli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528" y="1143000"/>
            <a:ext cx="10106872"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3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p:cNvSpPr>
          <p:nvPr/>
        </p:nvSpPr>
        <p:spPr>
          <a:xfrm>
            <a:off x="3401992" y="76200"/>
            <a:ext cx="5379049" cy="441637"/>
          </a:xfrm>
          <a:prstGeom prst="rect">
            <a:avLst/>
          </a:prstGeom>
        </p:spPr>
        <p:txBody>
          <a:bodyPr vert="horz" wrap="square" lIns="0" tIns="10646" rIns="0" bIns="0" rtlCol="0">
            <a:spAutoFit/>
          </a:bodyPr>
          <a:lstStyle>
            <a:lvl1pPr>
              <a:defRPr>
                <a:latin typeface="+mj-lt"/>
                <a:ea typeface="+mj-ea"/>
                <a:cs typeface="+mj-cs"/>
              </a:defRPr>
            </a:lvl1pPr>
          </a:lstStyle>
          <a:p>
            <a:pPr marL="11206" algn="ctr">
              <a:spcBef>
                <a:spcPts val="84"/>
              </a:spcBef>
            </a:pPr>
            <a:r>
              <a:rPr lang="en-US" sz="2800" b="1" u="sng" kern="0" spc="-4" dirty="0" smtClean="0">
                <a:solidFill>
                  <a:srgbClr val="000000"/>
                </a:solidFill>
              </a:rPr>
              <a:t>Networks/Flowcharts</a:t>
            </a:r>
            <a:endParaRPr lang="en-US" sz="2800" b="1" u="sng" kern="0" dirty="0">
              <a:solidFill>
                <a:sysClr val="windowText" lastClr="000000"/>
              </a:solidFill>
            </a:endParaRPr>
          </a:p>
        </p:txBody>
      </p:sp>
      <p:pic>
        <p:nvPicPr>
          <p:cNvPr id="4098" name="Picture 2" descr="Networks in Environmental Impact Assessment – Eco-intelli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6668979" cy="595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5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52400"/>
            <a:ext cx="5105400" cy="500232"/>
          </a:xfrm>
          <a:prstGeom prst="rect">
            <a:avLst/>
          </a:prstGeom>
        </p:spPr>
        <p:txBody>
          <a:bodyPr vert="horz" wrap="square" lIns="0" tIns="11206" rIns="0" bIns="0" rtlCol="0">
            <a:spAutoFit/>
          </a:bodyPr>
          <a:lstStyle/>
          <a:p>
            <a:pPr marL="11206" algn="ctr">
              <a:spcBef>
                <a:spcPts val="88"/>
              </a:spcBef>
            </a:pPr>
            <a:r>
              <a:rPr sz="3177" u="sng" dirty="0">
                <a:solidFill>
                  <a:srgbClr val="000000"/>
                </a:solidFill>
              </a:rPr>
              <a:t>Networks/Flowcharts</a:t>
            </a:r>
            <a:endParaRPr sz="3177" u="sng" dirty="0"/>
          </a:p>
        </p:txBody>
      </p:sp>
      <p:sp>
        <p:nvSpPr>
          <p:cNvPr id="3" name="object 3"/>
          <p:cNvSpPr txBox="1"/>
          <p:nvPr/>
        </p:nvSpPr>
        <p:spPr>
          <a:xfrm>
            <a:off x="584579" y="1066800"/>
            <a:ext cx="11582400" cy="3926746"/>
          </a:xfrm>
          <a:prstGeom prst="rect">
            <a:avLst/>
          </a:prstGeom>
        </p:spPr>
        <p:txBody>
          <a:bodyPr vert="horz" wrap="square" lIns="0" tIns="11206" rIns="0" bIns="0" rtlCol="0">
            <a:spAutoFit/>
          </a:bodyPr>
          <a:lstStyle/>
          <a:p>
            <a:pPr marL="11206" marR="793419">
              <a:spcBef>
                <a:spcPts val="88"/>
              </a:spcBef>
            </a:pPr>
            <a:r>
              <a:rPr sz="2824" spc="-4" dirty="0">
                <a:solidFill>
                  <a:srgbClr val="FF0000"/>
                </a:solidFill>
                <a:latin typeface="Carlito"/>
                <a:cs typeface="Carlito"/>
              </a:rPr>
              <a:t>What </a:t>
            </a:r>
            <a:r>
              <a:rPr sz="2824" spc="-13" dirty="0">
                <a:solidFill>
                  <a:srgbClr val="FF0000"/>
                </a:solidFill>
                <a:latin typeface="Carlito"/>
                <a:cs typeface="Carlito"/>
              </a:rPr>
              <a:t>are </a:t>
            </a:r>
            <a:r>
              <a:rPr sz="2824" dirty="0">
                <a:solidFill>
                  <a:srgbClr val="FF0000"/>
                </a:solidFill>
                <a:latin typeface="Carlito"/>
                <a:cs typeface="Carlito"/>
              </a:rPr>
              <a:t>the </a:t>
            </a:r>
            <a:r>
              <a:rPr sz="2824" spc="-13" dirty="0">
                <a:solidFill>
                  <a:srgbClr val="FF0000"/>
                </a:solidFill>
                <a:latin typeface="Carlito"/>
                <a:cs typeface="Carlito"/>
              </a:rPr>
              <a:t>advantages </a:t>
            </a:r>
            <a:r>
              <a:rPr sz="2824" dirty="0">
                <a:solidFill>
                  <a:srgbClr val="FF0000"/>
                </a:solidFill>
                <a:latin typeface="Carlito"/>
                <a:cs typeface="Carlito"/>
              </a:rPr>
              <a:t>and </a:t>
            </a:r>
            <a:r>
              <a:rPr sz="2824" spc="-13" dirty="0">
                <a:solidFill>
                  <a:srgbClr val="FF0000"/>
                </a:solidFill>
                <a:latin typeface="Carlito"/>
                <a:cs typeface="Carlito"/>
              </a:rPr>
              <a:t>disadvantages </a:t>
            </a:r>
            <a:r>
              <a:rPr sz="2824" spc="-4" dirty="0" smtClean="0">
                <a:solidFill>
                  <a:srgbClr val="FF0000"/>
                </a:solidFill>
                <a:latin typeface="Carlito"/>
                <a:cs typeface="Carlito"/>
              </a:rPr>
              <a:t>of </a:t>
            </a:r>
            <a:r>
              <a:rPr sz="2824" spc="-9" dirty="0">
                <a:solidFill>
                  <a:srgbClr val="FF0000"/>
                </a:solidFill>
                <a:latin typeface="Carlito"/>
                <a:cs typeface="Carlito"/>
              </a:rPr>
              <a:t>flowcharts </a:t>
            </a:r>
            <a:r>
              <a:rPr sz="2824" dirty="0">
                <a:solidFill>
                  <a:srgbClr val="FF0000"/>
                </a:solidFill>
                <a:latin typeface="Carlito"/>
                <a:cs typeface="Carlito"/>
              </a:rPr>
              <a:t>method </a:t>
            </a:r>
            <a:r>
              <a:rPr sz="2824" dirty="0" smtClean="0">
                <a:solidFill>
                  <a:srgbClr val="FF0000"/>
                </a:solidFill>
                <a:latin typeface="Carlito"/>
                <a:cs typeface="Carlito"/>
              </a:rPr>
              <a:t>of</a:t>
            </a:r>
            <a:r>
              <a:rPr lang="en-US" sz="2824" spc="4" dirty="0">
                <a:solidFill>
                  <a:srgbClr val="FF0000"/>
                </a:solidFill>
                <a:latin typeface="Carlito"/>
                <a:cs typeface="Carlito"/>
              </a:rPr>
              <a:t> </a:t>
            </a:r>
            <a:r>
              <a:rPr sz="2824" spc="-31" dirty="0" smtClean="0">
                <a:solidFill>
                  <a:srgbClr val="FF0000"/>
                </a:solidFill>
                <a:latin typeface="Carlito"/>
                <a:cs typeface="Carlito"/>
              </a:rPr>
              <a:t>EIA</a:t>
            </a:r>
            <a:r>
              <a:rPr sz="2824" spc="-31" dirty="0">
                <a:solidFill>
                  <a:srgbClr val="FF0000"/>
                </a:solidFill>
                <a:latin typeface="Carlito"/>
                <a:cs typeface="Carlito"/>
              </a:rPr>
              <a:t>?</a:t>
            </a:r>
            <a:endParaRPr sz="2824" dirty="0">
              <a:latin typeface="Carlito"/>
              <a:cs typeface="Carlito"/>
            </a:endParaRPr>
          </a:p>
          <a:p>
            <a:pPr marL="579935" indent="-303135">
              <a:spcBef>
                <a:spcPts val="1227"/>
              </a:spcBef>
              <a:buChar char="•"/>
              <a:tabLst>
                <a:tab pos="579935" algn="l"/>
                <a:tab pos="580496" algn="l"/>
              </a:tabLst>
            </a:pPr>
            <a:r>
              <a:rPr sz="2824" b="1" spc="-4" dirty="0">
                <a:latin typeface="Arial"/>
                <a:cs typeface="Arial"/>
              </a:rPr>
              <a:t>Advantages:</a:t>
            </a:r>
            <a:endParaRPr sz="2824" b="1" dirty="0">
              <a:latin typeface="Arial"/>
              <a:cs typeface="Arial"/>
            </a:endParaRPr>
          </a:p>
          <a:p>
            <a:pPr marL="933500" marR="179304" lvl="1" indent="-253266">
              <a:lnSpc>
                <a:spcPts val="2647"/>
              </a:lnSpc>
              <a:spcBef>
                <a:spcPts val="666"/>
              </a:spcBef>
              <a:buChar char="–"/>
              <a:tabLst>
                <a:tab pos="934060" algn="l"/>
              </a:tabLst>
            </a:pPr>
            <a:r>
              <a:rPr sz="2471" dirty="0">
                <a:solidFill>
                  <a:schemeClr val="accent6"/>
                </a:solidFill>
                <a:latin typeface="Arial"/>
                <a:cs typeface="Arial"/>
              </a:rPr>
              <a:t>integrated assessment</a:t>
            </a:r>
            <a:r>
              <a:rPr sz="2471" dirty="0">
                <a:latin typeface="Arial"/>
                <a:cs typeface="Arial"/>
              </a:rPr>
              <a:t>, </a:t>
            </a:r>
            <a:r>
              <a:rPr sz="2471" spc="-4" dirty="0">
                <a:latin typeface="Arial"/>
                <a:cs typeface="Arial"/>
              </a:rPr>
              <a:t>instead of </a:t>
            </a:r>
            <a:r>
              <a:rPr sz="2471" dirty="0">
                <a:latin typeface="Arial"/>
                <a:cs typeface="Arial"/>
              </a:rPr>
              <a:t>discipline </a:t>
            </a:r>
            <a:r>
              <a:rPr sz="2471" spc="-4" dirty="0">
                <a:latin typeface="Arial"/>
                <a:cs typeface="Arial"/>
              </a:rPr>
              <a:t>by  </a:t>
            </a:r>
            <a:r>
              <a:rPr sz="2471" dirty="0">
                <a:latin typeface="Arial"/>
                <a:cs typeface="Arial"/>
              </a:rPr>
              <a:t>discipline</a:t>
            </a:r>
          </a:p>
          <a:p>
            <a:pPr marL="933500" marR="704888" lvl="1" indent="-253266">
              <a:lnSpc>
                <a:spcPts val="2647"/>
              </a:lnSpc>
              <a:spcBef>
                <a:spcPts val="622"/>
              </a:spcBef>
              <a:buChar char="–"/>
              <a:tabLst>
                <a:tab pos="934060" algn="l"/>
              </a:tabLst>
            </a:pPr>
            <a:r>
              <a:rPr sz="2471" dirty="0">
                <a:solidFill>
                  <a:schemeClr val="accent6"/>
                </a:solidFill>
                <a:latin typeface="Arial"/>
                <a:cs typeface="Arial"/>
              </a:rPr>
              <a:t>inter-relations </a:t>
            </a:r>
            <a:r>
              <a:rPr sz="2471" spc="-4" dirty="0">
                <a:solidFill>
                  <a:schemeClr val="accent6"/>
                </a:solidFill>
                <a:latin typeface="Arial"/>
                <a:cs typeface="Arial"/>
              </a:rPr>
              <a:t>between causes and effects</a:t>
            </a:r>
            <a:r>
              <a:rPr sz="2471" spc="-4" dirty="0">
                <a:latin typeface="Arial"/>
                <a:cs typeface="Arial"/>
              </a:rPr>
              <a:t>,  </a:t>
            </a:r>
            <a:r>
              <a:rPr sz="2471" dirty="0">
                <a:latin typeface="Arial"/>
                <a:cs typeface="Arial"/>
              </a:rPr>
              <a:t>including indirect</a:t>
            </a:r>
            <a:r>
              <a:rPr sz="2471" spc="9" dirty="0">
                <a:latin typeface="Arial"/>
                <a:cs typeface="Arial"/>
              </a:rPr>
              <a:t> </a:t>
            </a:r>
            <a:r>
              <a:rPr sz="2471" spc="-4" dirty="0">
                <a:latin typeface="Arial"/>
                <a:cs typeface="Arial"/>
              </a:rPr>
              <a:t>impacts</a:t>
            </a:r>
            <a:endParaRPr sz="2471" dirty="0">
              <a:latin typeface="Arial"/>
              <a:cs typeface="Arial"/>
            </a:endParaRPr>
          </a:p>
          <a:p>
            <a:pPr marL="933500" marR="4483" lvl="1" indent="-253266">
              <a:lnSpc>
                <a:spcPts val="2647"/>
              </a:lnSpc>
              <a:spcBef>
                <a:spcPts val="618"/>
              </a:spcBef>
              <a:buChar char="–"/>
              <a:tabLst>
                <a:tab pos="934060" algn="l"/>
              </a:tabLst>
            </a:pPr>
            <a:r>
              <a:rPr sz="2471" spc="-4" dirty="0">
                <a:solidFill>
                  <a:schemeClr val="accent6"/>
                </a:solidFill>
                <a:latin typeface="Arial"/>
                <a:cs typeface="Arial"/>
              </a:rPr>
              <a:t>cumulative impact </a:t>
            </a:r>
            <a:r>
              <a:rPr sz="2471" dirty="0">
                <a:solidFill>
                  <a:schemeClr val="accent6"/>
                </a:solidFill>
                <a:latin typeface="Arial"/>
                <a:cs typeface="Arial"/>
              </a:rPr>
              <a:t>assessment </a:t>
            </a:r>
            <a:r>
              <a:rPr sz="2471" spc="-4" dirty="0">
                <a:latin typeface="Arial"/>
                <a:cs typeface="Arial"/>
              </a:rPr>
              <a:t>- communication  (when</a:t>
            </a:r>
            <a:r>
              <a:rPr sz="2471" spc="9" dirty="0">
                <a:latin typeface="Arial"/>
                <a:cs typeface="Arial"/>
              </a:rPr>
              <a:t> </a:t>
            </a:r>
            <a:r>
              <a:rPr sz="2471" spc="-4" dirty="0">
                <a:latin typeface="Arial"/>
                <a:cs typeface="Arial"/>
              </a:rPr>
              <a:t>simple).</a:t>
            </a:r>
            <a:endParaRPr sz="2471" dirty="0">
              <a:latin typeface="Arial"/>
              <a:cs typeface="Arial"/>
            </a:endParaRPr>
          </a:p>
          <a:p>
            <a:pPr marL="579935" indent="-303135">
              <a:spcBef>
                <a:spcPts val="216"/>
              </a:spcBef>
              <a:buChar char="•"/>
              <a:tabLst>
                <a:tab pos="579935" algn="l"/>
                <a:tab pos="580496" algn="l"/>
              </a:tabLst>
            </a:pPr>
            <a:r>
              <a:rPr sz="2824" b="1" spc="-4" dirty="0">
                <a:latin typeface="Arial"/>
                <a:cs typeface="Arial"/>
              </a:rPr>
              <a:t>Disadvantages:</a:t>
            </a:r>
            <a:endParaRPr sz="2824" b="1" dirty="0">
              <a:latin typeface="Arial"/>
              <a:cs typeface="Arial"/>
            </a:endParaRPr>
          </a:p>
          <a:p>
            <a:pPr marL="933500" lvl="1" indent="-253266">
              <a:spcBef>
                <a:spcPts val="366"/>
              </a:spcBef>
              <a:buChar char="–"/>
              <a:tabLst>
                <a:tab pos="934060" algn="l"/>
              </a:tabLst>
            </a:pPr>
            <a:r>
              <a:rPr sz="2471" dirty="0">
                <a:solidFill>
                  <a:schemeClr val="accent6"/>
                </a:solidFill>
                <a:latin typeface="Arial"/>
                <a:cs typeface="Arial"/>
              </a:rPr>
              <a:t>complexity </a:t>
            </a:r>
            <a:r>
              <a:rPr sz="2471" dirty="0">
                <a:latin typeface="Arial"/>
                <a:cs typeface="Arial"/>
              </a:rPr>
              <a:t>(especially visually</a:t>
            </a:r>
            <a:r>
              <a:rPr sz="2471" spc="-9" dirty="0">
                <a:latin typeface="Arial"/>
                <a:cs typeface="Arial"/>
              </a:rPr>
              <a:t> </a:t>
            </a:r>
            <a:r>
              <a:rPr sz="2471" spc="-4" dirty="0">
                <a:latin typeface="Arial"/>
                <a:cs typeface="Arial"/>
              </a:rPr>
              <a:t>complex)</a:t>
            </a:r>
            <a:endParaRPr sz="2471" dirty="0">
              <a:latin typeface="Arial"/>
              <a:cs typeface="Arial"/>
            </a:endParaRPr>
          </a:p>
          <a:p>
            <a:pPr marL="933500" marR="275119" lvl="1" indent="-253266">
              <a:lnSpc>
                <a:spcPts val="2647"/>
              </a:lnSpc>
              <a:spcBef>
                <a:spcPts val="657"/>
              </a:spcBef>
              <a:buChar char="–"/>
              <a:tabLst>
                <a:tab pos="934060" algn="l"/>
              </a:tabLst>
            </a:pPr>
            <a:r>
              <a:rPr sz="2471" spc="-4" dirty="0">
                <a:latin typeface="Arial"/>
                <a:cs typeface="Arial"/>
              </a:rPr>
              <a:t>difficult to </a:t>
            </a:r>
            <a:r>
              <a:rPr sz="2471" dirty="0">
                <a:solidFill>
                  <a:schemeClr val="accent6"/>
                </a:solidFill>
                <a:latin typeface="Arial"/>
                <a:cs typeface="Arial"/>
              </a:rPr>
              <a:t>distinguish and quantify </a:t>
            </a:r>
            <a:r>
              <a:rPr sz="2471" spc="-4" dirty="0">
                <a:solidFill>
                  <a:schemeClr val="accent6"/>
                </a:solidFill>
                <a:latin typeface="Arial"/>
                <a:cs typeface="Arial"/>
              </a:rPr>
              <a:t>magnitudes  </a:t>
            </a:r>
            <a:r>
              <a:rPr sz="2471" spc="-4" dirty="0">
                <a:latin typeface="Arial"/>
                <a:cs typeface="Arial"/>
              </a:rPr>
              <a:t>(and </a:t>
            </a:r>
            <a:r>
              <a:rPr sz="2471" dirty="0">
                <a:latin typeface="Arial"/>
                <a:cs typeface="Arial"/>
              </a:rPr>
              <a:t>importance) </a:t>
            </a:r>
            <a:r>
              <a:rPr sz="2471" spc="-4" dirty="0">
                <a:latin typeface="Arial"/>
                <a:cs typeface="Arial"/>
              </a:rPr>
              <a:t>of different</a:t>
            </a:r>
            <a:r>
              <a:rPr sz="2471" spc="18" dirty="0">
                <a:latin typeface="Arial"/>
                <a:cs typeface="Arial"/>
              </a:rPr>
              <a:t> </a:t>
            </a:r>
            <a:r>
              <a:rPr sz="2471" spc="-4" dirty="0">
                <a:latin typeface="Arial"/>
                <a:cs typeface="Arial"/>
              </a:rPr>
              <a:t>impacts</a:t>
            </a:r>
            <a:endParaRPr sz="2471" dirty="0">
              <a:latin typeface="Arial"/>
              <a:cs typeface="Arial"/>
            </a:endParaRPr>
          </a:p>
        </p:txBody>
      </p:sp>
    </p:spTree>
    <p:extLst>
      <p:ext uri="{BB962C8B-B14F-4D97-AF65-F5344CB8AC3E}">
        <p14:creationId xmlns:p14="http://schemas.microsoft.com/office/powerpoint/2010/main" val="373279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txBox="1">
            <a:spLocks/>
          </p:cNvSpPr>
          <p:nvPr/>
        </p:nvSpPr>
        <p:spPr>
          <a:xfrm>
            <a:off x="3352800" y="228600"/>
            <a:ext cx="6470546" cy="503758"/>
          </a:xfrm>
          <a:prstGeom prst="rect">
            <a:avLst/>
          </a:prstGeom>
        </p:spPr>
        <p:txBody>
          <a:bodyPr vert="horz" wrap="square" lIns="0" tIns="11206" rIns="0" bIns="0" rtlCol="0">
            <a:spAutoFit/>
          </a:bodyPr>
          <a:lstStyle>
            <a:lvl1pPr>
              <a:defRPr>
                <a:latin typeface="+mj-lt"/>
                <a:ea typeface="+mj-ea"/>
                <a:cs typeface="+mj-cs"/>
              </a:defRPr>
            </a:lvl1pPr>
          </a:lstStyle>
          <a:p>
            <a:pPr marL="11206" algn="ctr">
              <a:spcBef>
                <a:spcPts val="88"/>
              </a:spcBef>
            </a:pPr>
            <a:r>
              <a:rPr lang="en-US" sz="3200" b="1" u="sng" kern="0" dirty="0" smtClean="0">
                <a:solidFill>
                  <a:srgbClr val="000000"/>
                </a:solidFill>
              </a:rPr>
              <a:t>GIS </a:t>
            </a:r>
            <a:r>
              <a:rPr lang="en-US" sz="3200" b="1" u="sng" dirty="0" smtClean="0"/>
              <a:t>(Geographic Information System </a:t>
            </a:r>
            <a:endParaRPr lang="en-US" sz="3200" b="1" u="sng" kern="0" dirty="0">
              <a:solidFill>
                <a:sysClr val="windowText" lastClr="000000"/>
              </a:solidFill>
            </a:endParaRPr>
          </a:p>
        </p:txBody>
      </p:sp>
      <p:sp>
        <p:nvSpPr>
          <p:cNvPr id="11" name="TextBox 10"/>
          <p:cNvSpPr txBox="1"/>
          <p:nvPr/>
        </p:nvSpPr>
        <p:spPr>
          <a:xfrm>
            <a:off x="914400" y="838200"/>
            <a:ext cx="10896600" cy="5693866"/>
          </a:xfrm>
          <a:prstGeom prst="rect">
            <a:avLst/>
          </a:prstGeom>
          <a:noFill/>
        </p:spPr>
        <p:txBody>
          <a:bodyPr wrap="square" rtlCol="0">
            <a:spAutoFit/>
          </a:bodyPr>
          <a:lstStyle/>
          <a:p>
            <a:pPr algn="just"/>
            <a:r>
              <a:rPr lang="en-US" sz="2800" dirty="0"/>
              <a:t>A geographic information system (GIS) is a system that creates, manages, analyzes, and maps all types of data. </a:t>
            </a:r>
            <a:endParaRPr lang="en-US" sz="2800" dirty="0" smtClean="0"/>
          </a:p>
          <a:p>
            <a:pPr algn="just"/>
            <a:endParaRPr lang="en-US" sz="2800" dirty="0" smtClean="0"/>
          </a:p>
          <a:p>
            <a:pPr algn="just"/>
            <a:r>
              <a:rPr lang="en-US" sz="2800" b="1" u="sng" dirty="0" smtClean="0"/>
              <a:t>Importance of GIS</a:t>
            </a:r>
          </a:p>
          <a:p>
            <a:pPr algn="just"/>
            <a:r>
              <a:rPr lang="en-US" sz="2800" dirty="0"/>
              <a:t>GIS is an essential component of the Environmental Impact Assessment (EIA) process, as environmental resources are directly affected by changes in the shape and extent of the proposed disturbance. </a:t>
            </a:r>
            <a:r>
              <a:rPr lang="en-US" sz="2800" dirty="0" smtClean="0"/>
              <a:t>GIS </a:t>
            </a:r>
            <a:r>
              <a:rPr lang="en-US" sz="2800" dirty="0"/>
              <a:t>connects data to a map, integrating location data (where things are) with all types of descriptive information (what things are like there). This provides a foundation for mapping and analysis that is used in science and almost every industry. GIS helps users understand patterns, relationships, and geographic context. The benefits include improved communication and efficiency as well as better management and decision making</a:t>
            </a:r>
            <a:r>
              <a:rPr lang="en-US" sz="2800" dirty="0" smtClean="0"/>
              <a:t>. </a:t>
            </a:r>
          </a:p>
        </p:txBody>
      </p:sp>
    </p:spTree>
    <p:extLst>
      <p:ext uri="{BB962C8B-B14F-4D97-AF65-F5344CB8AC3E}">
        <p14:creationId xmlns:p14="http://schemas.microsoft.com/office/powerpoint/2010/main" val="51482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4174" y="170531"/>
            <a:ext cx="7016325" cy="505267"/>
          </a:xfrm>
          <a:prstGeom prst="rect">
            <a:avLst/>
          </a:prstGeom>
        </p:spPr>
        <p:txBody>
          <a:bodyPr vert="horz" wrap="square" lIns="0" tIns="12700" rIns="0" bIns="0" rtlCol="0">
            <a:spAutoFit/>
          </a:bodyPr>
          <a:lstStyle/>
          <a:p>
            <a:pPr marL="95885">
              <a:spcBef>
                <a:spcPts val="100"/>
              </a:spcBef>
              <a:tabLst>
                <a:tab pos="8681720" algn="l"/>
              </a:tabLst>
            </a:pPr>
            <a:r>
              <a:rPr lang="en-US" u="sng" spc="-100" dirty="0" smtClean="0">
                <a:solidFill>
                  <a:schemeClr val="tx1"/>
                </a:solidFill>
              </a:rPr>
              <a:t>Environmental Impact Assessment</a:t>
            </a:r>
            <a:endParaRPr u="sng" spc="-95" dirty="0">
              <a:solidFill>
                <a:schemeClr val="tx1"/>
              </a:solidFill>
            </a:endParaRPr>
          </a:p>
        </p:txBody>
      </p:sp>
      <p:grpSp>
        <p:nvGrpSpPr>
          <p:cNvPr id="4" name="object 4"/>
          <p:cNvGrpSpPr/>
          <p:nvPr/>
        </p:nvGrpSpPr>
        <p:grpSpPr>
          <a:xfrm>
            <a:off x="1601723" y="6493764"/>
            <a:ext cx="8912860" cy="144780"/>
            <a:chOff x="77723" y="6493764"/>
            <a:chExt cx="8912860" cy="144780"/>
          </a:xfrm>
        </p:grpSpPr>
        <p:pic>
          <p:nvPicPr>
            <p:cNvPr id="5" name="object 5"/>
            <p:cNvPicPr/>
            <p:nvPr/>
          </p:nvPicPr>
          <p:blipFill>
            <a:blip r:embed="rId2" cstate="print"/>
            <a:stretch>
              <a:fillRect/>
            </a:stretch>
          </p:blipFill>
          <p:spPr>
            <a:xfrm>
              <a:off x="77723" y="6493764"/>
              <a:ext cx="8912351" cy="144779"/>
            </a:xfrm>
            <a:prstGeom prst="rect">
              <a:avLst/>
            </a:prstGeom>
          </p:spPr>
        </p:pic>
        <p:sp>
          <p:nvSpPr>
            <p:cNvPr id="6" name="object 6"/>
            <p:cNvSpPr/>
            <p:nvPr/>
          </p:nvSpPr>
          <p:spPr>
            <a:xfrm>
              <a:off x="228600" y="6567979"/>
              <a:ext cx="8610600" cy="0"/>
            </a:xfrm>
            <a:custGeom>
              <a:avLst/>
              <a:gdLst/>
              <a:ahLst/>
              <a:cxnLst/>
              <a:rect l="l" t="t" r="r" b="b"/>
              <a:pathLst>
                <a:path w="8610600">
                  <a:moveTo>
                    <a:pt x="0" y="0"/>
                  </a:moveTo>
                  <a:lnTo>
                    <a:pt x="8610600" y="0"/>
                  </a:lnTo>
                </a:path>
              </a:pathLst>
            </a:custGeom>
            <a:ln w="12700">
              <a:solidFill>
                <a:srgbClr val="808080"/>
              </a:solidFill>
            </a:ln>
          </p:spPr>
          <p:txBody>
            <a:bodyPr wrap="square" lIns="0" tIns="0" rIns="0" bIns="0" rtlCol="0"/>
            <a:lstStyle/>
            <a:p>
              <a:endParaRPr/>
            </a:p>
          </p:txBody>
        </p:sp>
      </p:grpSp>
      <p:sp>
        <p:nvSpPr>
          <p:cNvPr id="7" name="object 7"/>
          <p:cNvSpPr txBox="1">
            <a:spLocks noGrp="1"/>
          </p:cNvSpPr>
          <p:nvPr>
            <p:ph type="ftr" sz="quarter" idx="5"/>
          </p:nvPr>
        </p:nvSpPr>
        <p:spPr>
          <a:xfrm>
            <a:off x="1730586" y="6553036"/>
            <a:ext cx="5610860" cy="252632"/>
          </a:xfrm>
          <a:prstGeom prst="rect">
            <a:avLst/>
          </a:prstGeom>
        </p:spPr>
        <p:txBody>
          <a:bodyPr vert="horz" wrap="square" lIns="0" tIns="29209" rIns="0" bIns="0" rtlCol="0">
            <a:spAutoFit/>
          </a:bodyPr>
          <a:lstStyle/>
          <a:p>
            <a:pPr marL="12700">
              <a:spcBef>
                <a:spcPts val="229"/>
              </a:spcBef>
            </a:pPr>
            <a:r>
              <a:rPr lang="en-US" spc="-30" smtClean="0"/>
              <a:t>Ref:( CE437: Environmental and Sustainable Management)</a:t>
            </a:r>
            <a:endParaRPr spc="-35" dirty="0"/>
          </a:p>
        </p:txBody>
      </p:sp>
      <p:sp>
        <p:nvSpPr>
          <p:cNvPr id="8" name="object 8"/>
          <p:cNvSpPr txBox="1">
            <a:spLocks noGrp="1"/>
          </p:cNvSpPr>
          <p:nvPr>
            <p:ph type="dt" sz="half" idx="6"/>
          </p:nvPr>
        </p:nvSpPr>
        <p:spPr>
          <a:xfrm>
            <a:off x="9301269" y="6582442"/>
            <a:ext cx="1888067" cy="252632"/>
          </a:xfrm>
          <a:prstGeom prst="rect">
            <a:avLst/>
          </a:prstGeom>
        </p:spPr>
        <p:txBody>
          <a:bodyPr vert="horz" wrap="square" lIns="0" tIns="29209" rIns="0" bIns="0" rtlCol="0">
            <a:spAutoFit/>
          </a:bodyPr>
          <a:lstStyle/>
          <a:p>
            <a:pPr marL="12700">
              <a:spcBef>
                <a:spcPts val="229"/>
              </a:spcBef>
            </a:pPr>
            <a:r>
              <a:rPr lang="en-US" spc="-30" smtClean="0"/>
              <a:t>Dr. Tanvir Ahmed</a:t>
            </a:r>
            <a:endParaRPr spc="-35" dirty="0"/>
          </a:p>
        </p:txBody>
      </p:sp>
      <p:sp>
        <p:nvSpPr>
          <p:cNvPr id="9" name="Text Placeholder 8"/>
          <p:cNvSpPr>
            <a:spLocks noGrp="1"/>
          </p:cNvSpPr>
          <p:nvPr>
            <p:ph type="body" idx="1"/>
          </p:nvPr>
        </p:nvSpPr>
        <p:spPr>
          <a:xfrm>
            <a:off x="762000" y="1004512"/>
            <a:ext cx="10427336" cy="4801314"/>
          </a:xfrm>
        </p:spPr>
        <p:txBody>
          <a:bodyPr/>
          <a:lstStyle/>
          <a:p>
            <a:r>
              <a:rPr lang="en-US" dirty="0" smtClean="0"/>
              <a:t>Environmental </a:t>
            </a:r>
            <a:r>
              <a:rPr lang="en-US" dirty="0"/>
              <a:t>impact assessment (EIA) is an environmental decision support tool, which provides information on the likely impacts of development projects to those who take the decision as to whether the project should be </a:t>
            </a:r>
            <a:r>
              <a:rPr lang="en-US" dirty="0" err="1"/>
              <a:t>authorised</a:t>
            </a:r>
            <a:r>
              <a:rPr lang="en-US" dirty="0" smtClean="0"/>
              <a:t>.</a:t>
            </a:r>
          </a:p>
          <a:p>
            <a:endParaRPr lang="en-US" dirty="0"/>
          </a:p>
          <a:p>
            <a:r>
              <a:rPr lang="en-US" dirty="0" smtClean="0"/>
              <a:t>It is </a:t>
            </a:r>
            <a:r>
              <a:rPr lang="en-US" dirty="0"/>
              <a:t>a tool used to assess the significant effects of a project or development proposal on the environment</a:t>
            </a:r>
            <a:r>
              <a:rPr lang="en-US" dirty="0" smtClean="0"/>
              <a:t>.</a:t>
            </a:r>
          </a:p>
          <a:p>
            <a:endParaRPr lang="en-US" dirty="0"/>
          </a:p>
          <a:p>
            <a:r>
              <a:rPr lang="en-US" dirty="0"/>
              <a:t>EIAs make sure that project decision makers think about the likely effects on the environment at the earliest possible time and aim to avoid, reduce or offset those effects. This ensures that proposals are understood properly before decisions are made.</a:t>
            </a:r>
          </a:p>
          <a:p>
            <a:endParaRPr lang="en-US" dirty="0"/>
          </a:p>
        </p:txBody>
      </p:sp>
    </p:spTree>
    <p:extLst>
      <p:ext uri="{BB962C8B-B14F-4D97-AF65-F5344CB8AC3E}">
        <p14:creationId xmlns:p14="http://schemas.microsoft.com/office/powerpoint/2010/main" val="358134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b 5: Environmental Impact Assessment | Emma's Portf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10909509"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p:cNvSpPr txBox="1">
            <a:spLocks/>
          </p:cNvSpPr>
          <p:nvPr/>
        </p:nvSpPr>
        <p:spPr>
          <a:xfrm>
            <a:off x="3200400" y="76200"/>
            <a:ext cx="6470546" cy="503758"/>
          </a:xfrm>
          <a:prstGeom prst="rect">
            <a:avLst/>
          </a:prstGeom>
        </p:spPr>
        <p:txBody>
          <a:bodyPr vert="horz" wrap="square" lIns="0" tIns="11206" rIns="0" bIns="0" rtlCol="0">
            <a:spAutoFit/>
          </a:bodyPr>
          <a:lstStyle>
            <a:lvl1pPr>
              <a:defRPr>
                <a:latin typeface="+mj-lt"/>
                <a:ea typeface="+mj-ea"/>
                <a:cs typeface="+mj-cs"/>
              </a:defRPr>
            </a:lvl1pPr>
          </a:lstStyle>
          <a:p>
            <a:pPr marL="11206" algn="ctr">
              <a:spcBef>
                <a:spcPts val="88"/>
              </a:spcBef>
            </a:pPr>
            <a:r>
              <a:rPr lang="en-US" sz="3200" b="1" u="sng" kern="0" dirty="0" smtClean="0">
                <a:solidFill>
                  <a:srgbClr val="000000"/>
                </a:solidFill>
              </a:rPr>
              <a:t>GIS </a:t>
            </a:r>
            <a:r>
              <a:rPr lang="en-US" sz="3200" b="1" u="sng" dirty="0" smtClean="0"/>
              <a:t>(Geographic Information System </a:t>
            </a:r>
            <a:endParaRPr lang="en-US" sz="3200" b="1" u="sng" kern="0" dirty="0">
              <a:solidFill>
                <a:sysClr val="windowText" lastClr="000000"/>
              </a:solidFill>
            </a:endParaRPr>
          </a:p>
        </p:txBody>
      </p:sp>
    </p:spTree>
    <p:extLst>
      <p:ext uri="{BB962C8B-B14F-4D97-AF65-F5344CB8AC3E}">
        <p14:creationId xmlns:p14="http://schemas.microsoft.com/office/powerpoint/2010/main" val="217875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61883" y="403412"/>
            <a:ext cx="8068235" cy="3770555"/>
          </a:xfrm>
          <a:prstGeom prst="rect">
            <a:avLst/>
          </a:prstGeom>
          <a:blipFill>
            <a:blip r:embed="rId2" cstate="print"/>
            <a:stretch>
              <a:fillRect/>
            </a:stretch>
          </a:blipFill>
        </p:spPr>
        <p:txBody>
          <a:bodyPr wrap="square" lIns="0" tIns="0" rIns="0" bIns="0" rtlCol="0"/>
          <a:lstStyle/>
          <a:p>
            <a:pPr marL="265594">
              <a:spcBef>
                <a:spcPts val="710"/>
              </a:spcBef>
              <a:tabLst>
                <a:tab pos="568729" algn="l"/>
                <a:tab pos="569289" algn="l"/>
              </a:tabLst>
            </a:pPr>
            <a:r>
              <a:rPr lang="en-US" sz="2118" b="1" dirty="0">
                <a:highlight>
                  <a:srgbClr val="FFFF00"/>
                </a:highlight>
                <a:latin typeface="Arial"/>
                <a:cs typeface="Arial"/>
              </a:rPr>
              <a:t>Overlays/GIS</a:t>
            </a:r>
          </a:p>
        </p:txBody>
      </p:sp>
      <p:sp>
        <p:nvSpPr>
          <p:cNvPr id="3" name="object 3"/>
          <p:cNvSpPr txBox="1"/>
          <p:nvPr/>
        </p:nvSpPr>
        <p:spPr>
          <a:xfrm>
            <a:off x="2061434" y="4202318"/>
            <a:ext cx="2585757" cy="282928"/>
          </a:xfrm>
          <a:prstGeom prst="rect">
            <a:avLst/>
          </a:prstGeom>
        </p:spPr>
        <p:txBody>
          <a:bodyPr vert="horz" wrap="square" lIns="0" tIns="11206" rIns="0" bIns="0" rtlCol="0">
            <a:spAutoFit/>
          </a:bodyPr>
          <a:lstStyle/>
          <a:p>
            <a:pPr marL="11206">
              <a:spcBef>
                <a:spcPts val="88"/>
              </a:spcBef>
              <a:tabLst>
                <a:tab pos="1334131" algn="l"/>
                <a:tab pos="1851871" algn="l"/>
              </a:tabLst>
            </a:pPr>
            <a:r>
              <a:rPr sz="1765" spc="-13" dirty="0">
                <a:latin typeface="Arial"/>
                <a:cs typeface="Arial"/>
              </a:rPr>
              <a:t>Essentially,	</a:t>
            </a:r>
            <a:r>
              <a:rPr sz="1765" dirty="0">
                <a:latin typeface="Arial"/>
                <a:cs typeface="Arial"/>
              </a:rPr>
              <a:t>the	</a:t>
            </a:r>
            <a:r>
              <a:rPr sz="1765" spc="-4" dirty="0">
                <a:latin typeface="Arial"/>
                <a:cs typeface="Arial"/>
              </a:rPr>
              <a:t>overlay</a:t>
            </a:r>
            <a:endParaRPr sz="1765">
              <a:latin typeface="Arial"/>
              <a:cs typeface="Arial"/>
            </a:endParaRPr>
          </a:p>
        </p:txBody>
      </p:sp>
      <p:sp>
        <p:nvSpPr>
          <p:cNvPr id="4" name="object 4"/>
          <p:cNvSpPr txBox="1"/>
          <p:nvPr/>
        </p:nvSpPr>
        <p:spPr>
          <a:xfrm>
            <a:off x="4829399" y="4202318"/>
            <a:ext cx="5442697" cy="282928"/>
          </a:xfrm>
          <a:prstGeom prst="rect">
            <a:avLst/>
          </a:prstGeom>
        </p:spPr>
        <p:txBody>
          <a:bodyPr vert="horz" wrap="square" lIns="0" tIns="11206" rIns="0" bIns="0" rtlCol="0">
            <a:spAutoFit/>
          </a:bodyPr>
          <a:lstStyle/>
          <a:p>
            <a:pPr marL="11206">
              <a:spcBef>
                <a:spcPts val="88"/>
              </a:spcBef>
              <a:tabLst>
                <a:tab pos="963197" algn="l"/>
                <a:tab pos="1868120" algn="l"/>
                <a:tab pos="2384739" algn="l"/>
                <a:tab pos="3126048" algn="l"/>
                <a:tab pos="3779385" algn="l"/>
                <a:tab pos="4345873" algn="l"/>
              </a:tabLst>
            </a:pPr>
            <a:r>
              <a:rPr sz="1765" dirty="0">
                <a:latin typeface="Arial"/>
                <a:cs typeface="Arial"/>
              </a:rPr>
              <a:t>met</a:t>
            </a:r>
            <a:r>
              <a:rPr sz="1765" spc="-13" dirty="0">
                <a:latin typeface="Arial"/>
                <a:cs typeface="Arial"/>
              </a:rPr>
              <a:t>h</a:t>
            </a:r>
            <a:r>
              <a:rPr sz="1765" dirty="0">
                <a:latin typeface="Arial"/>
                <a:cs typeface="Arial"/>
              </a:rPr>
              <a:t>od	divides	the	s</a:t>
            </a:r>
            <a:r>
              <a:rPr sz="1765" spc="-9" dirty="0">
                <a:latin typeface="Arial"/>
                <a:cs typeface="Arial"/>
              </a:rPr>
              <a:t>t</a:t>
            </a:r>
            <a:r>
              <a:rPr sz="1765" dirty="0">
                <a:latin typeface="Arial"/>
                <a:cs typeface="Arial"/>
              </a:rPr>
              <a:t>u</a:t>
            </a:r>
            <a:r>
              <a:rPr sz="1765" spc="4" dirty="0">
                <a:latin typeface="Arial"/>
                <a:cs typeface="Arial"/>
              </a:rPr>
              <a:t>d</a:t>
            </a:r>
            <a:r>
              <a:rPr sz="1765" dirty="0">
                <a:latin typeface="Arial"/>
                <a:cs typeface="Arial"/>
              </a:rPr>
              <a:t>y	</a:t>
            </a:r>
            <a:r>
              <a:rPr sz="1765" spc="-9" dirty="0">
                <a:latin typeface="Arial"/>
                <a:cs typeface="Arial"/>
              </a:rPr>
              <a:t>a</a:t>
            </a:r>
            <a:r>
              <a:rPr sz="1765" dirty="0">
                <a:latin typeface="Arial"/>
                <a:cs typeface="Arial"/>
              </a:rPr>
              <a:t>rea	into	c</a:t>
            </a:r>
            <a:r>
              <a:rPr sz="1765" spc="4" dirty="0">
                <a:latin typeface="Arial"/>
                <a:cs typeface="Arial"/>
              </a:rPr>
              <a:t>o</a:t>
            </a:r>
            <a:r>
              <a:rPr sz="1765" dirty="0">
                <a:latin typeface="Arial"/>
                <a:cs typeface="Arial"/>
              </a:rPr>
              <a:t>nv</a:t>
            </a:r>
            <a:r>
              <a:rPr sz="1765" spc="-13" dirty="0">
                <a:latin typeface="Arial"/>
                <a:cs typeface="Arial"/>
              </a:rPr>
              <a:t>e</a:t>
            </a:r>
            <a:r>
              <a:rPr sz="1765" dirty="0">
                <a:latin typeface="Arial"/>
                <a:cs typeface="Arial"/>
              </a:rPr>
              <a:t>nient</a:t>
            </a:r>
            <a:endParaRPr sz="1765">
              <a:latin typeface="Arial"/>
              <a:cs typeface="Arial"/>
            </a:endParaRPr>
          </a:p>
        </p:txBody>
      </p:sp>
      <p:sp>
        <p:nvSpPr>
          <p:cNvPr id="5" name="object 5"/>
          <p:cNvSpPr txBox="1"/>
          <p:nvPr/>
        </p:nvSpPr>
        <p:spPr>
          <a:xfrm>
            <a:off x="2061433" y="4471259"/>
            <a:ext cx="8210550" cy="282928"/>
          </a:xfrm>
          <a:prstGeom prst="rect">
            <a:avLst/>
          </a:prstGeom>
        </p:spPr>
        <p:txBody>
          <a:bodyPr vert="horz" wrap="square" lIns="0" tIns="11206" rIns="0" bIns="0" rtlCol="0">
            <a:spAutoFit/>
          </a:bodyPr>
          <a:lstStyle/>
          <a:p>
            <a:pPr marL="11206">
              <a:spcBef>
                <a:spcPts val="88"/>
              </a:spcBef>
              <a:tabLst>
                <a:tab pos="2028373" algn="l"/>
              </a:tabLst>
            </a:pPr>
            <a:r>
              <a:rPr sz="1765" dirty="0">
                <a:latin typeface="Arial"/>
                <a:cs typeface="Arial"/>
              </a:rPr>
              <a:t>geographical</a:t>
            </a:r>
            <a:r>
              <a:rPr sz="1765" spc="185" dirty="0">
                <a:latin typeface="Arial"/>
                <a:cs typeface="Arial"/>
              </a:rPr>
              <a:t> </a:t>
            </a:r>
            <a:r>
              <a:rPr sz="1765" dirty="0">
                <a:latin typeface="Arial"/>
                <a:cs typeface="Arial"/>
              </a:rPr>
              <a:t>units	</a:t>
            </a:r>
            <a:r>
              <a:rPr sz="1765" spc="-4" dirty="0">
                <a:latin typeface="Arial"/>
                <a:cs typeface="Arial"/>
              </a:rPr>
              <a:t>based</a:t>
            </a:r>
            <a:r>
              <a:rPr sz="1765" spc="176" dirty="0">
                <a:latin typeface="Arial"/>
                <a:cs typeface="Arial"/>
              </a:rPr>
              <a:t> </a:t>
            </a:r>
            <a:r>
              <a:rPr sz="1765" dirty="0">
                <a:latin typeface="Arial"/>
                <a:cs typeface="Arial"/>
              </a:rPr>
              <a:t>on</a:t>
            </a:r>
            <a:r>
              <a:rPr sz="1765" spc="185" dirty="0">
                <a:latin typeface="Arial"/>
                <a:cs typeface="Arial"/>
              </a:rPr>
              <a:t> </a:t>
            </a:r>
            <a:r>
              <a:rPr sz="1765" dirty="0">
                <a:latin typeface="Arial"/>
                <a:cs typeface="Arial"/>
              </a:rPr>
              <a:t>uniformly</a:t>
            </a:r>
            <a:r>
              <a:rPr sz="1765" spc="190" dirty="0">
                <a:latin typeface="Arial"/>
                <a:cs typeface="Arial"/>
              </a:rPr>
              <a:t> </a:t>
            </a:r>
            <a:r>
              <a:rPr sz="1765" dirty="0">
                <a:latin typeface="Arial"/>
                <a:cs typeface="Arial"/>
              </a:rPr>
              <a:t>spaced</a:t>
            </a:r>
            <a:r>
              <a:rPr sz="1765" spc="190" dirty="0">
                <a:latin typeface="Arial"/>
                <a:cs typeface="Arial"/>
              </a:rPr>
              <a:t> </a:t>
            </a:r>
            <a:r>
              <a:rPr sz="1765" spc="-4" dirty="0">
                <a:latin typeface="Arial"/>
                <a:cs typeface="Arial"/>
              </a:rPr>
              <a:t>grid</a:t>
            </a:r>
            <a:r>
              <a:rPr sz="1765" spc="194" dirty="0">
                <a:latin typeface="Arial"/>
                <a:cs typeface="Arial"/>
              </a:rPr>
              <a:t> </a:t>
            </a:r>
            <a:r>
              <a:rPr sz="1765" dirty="0">
                <a:latin typeface="Arial"/>
                <a:cs typeface="Arial"/>
              </a:rPr>
              <a:t>points,</a:t>
            </a:r>
            <a:r>
              <a:rPr sz="1765" spc="180" dirty="0">
                <a:latin typeface="Arial"/>
                <a:cs typeface="Arial"/>
              </a:rPr>
              <a:t> </a:t>
            </a:r>
            <a:r>
              <a:rPr sz="1765" spc="-4" dirty="0">
                <a:latin typeface="Arial"/>
                <a:cs typeface="Arial"/>
              </a:rPr>
              <a:t>topographic</a:t>
            </a:r>
            <a:r>
              <a:rPr sz="1765" spc="194" dirty="0">
                <a:latin typeface="Arial"/>
                <a:cs typeface="Arial"/>
              </a:rPr>
              <a:t> </a:t>
            </a:r>
            <a:r>
              <a:rPr sz="1765" spc="-4" dirty="0">
                <a:latin typeface="Arial"/>
                <a:cs typeface="Arial"/>
              </a:rPr>
              <a:t>features,</a:t>
            </a:r>
            <a:endParaRPr sz="1765" dirty="0">
              <a:latin typeface="Arial"/>
              <a:cs typeface="Arial"/>
            </a:endParaRPr>
          </a:p>
        </p:txBody>
      </p:sp>
      <p:sp>
        <p:nvSpPr>
          <p:cNvPr id="6" name="object 6"/>
          <p:cNvSpPr txBox="1"/>
          <p:nvPr/>
        </p:nvSpPr>
        <p:spPr>
          <a:xfrm>
            <a:off x="2061434" y="4740201"/>
            <a:ext cx="2852457" cy="282928"/>
          </a:xfrm>
          <a:prstGeom prst="rect">
            <a:avLst/>
          </a:prstGeom>
        </p:spPr>
        <p:txBody>
          <a:bodyPr vert="horz" wrap="square" lIns="0" tIns="11206" rIns="0" bIns="0" rtlCol="0">
            <a:spAutoFit/>
          </a:bodyPr>
          <a:lstStyle/>
          <a:p>
            <a:pPr marL="11206">
              <a:spcBef>
                <a:spcPts val="88"/>
              </a:spcBef>
            </a:pPr>
            <a:r>
              <a:rPr sz="1765" dirty="0">
                <a:latin typeface="Arial"/>
                <a:cs typeface="Arial"/>
              </a:rPr>
              <a:t>or </a:t>
            </a:r>
            <a:r>
              <a:rPr sz="1765" spc="-4" dirty="0">
                <a:latin typeface="Arial"/>
                <a:cs typeface="Arial"/>
              </a:rPr>
              <a:t>differing land uses.</a:t>
            </a:r>
            <a:r>
              <a:rPr sz="1765" spc="115" dirty="0">
                <a:latin typeface="Arial"/>
                <a:cs typeface="Arial"/>
              </a:rPr>
              <a:t> </a:t>
            </a:r>
            <a:r>
              <a:rPr sz="1765" spc="-4" dirty="0">
                <a:latin typeface="Arial"/>
                <a:cs typeface="Arial"/>
              </a:rPr>
              <a:t>Field</a:t>
            </a:r>
            <a:endParaRPr sz="1765">
              <a:latin typeface="Arial"/>
              <a:cs typeface="Arial"/>
            </a:endParaRPr>
          </a:p>
        </p:txBody>
      </p:sp>
      <p:sp>
        <p:nvSpPr>
          <p:cNvPr id="7" name="object 7"/>
          <p:cNvSpPr txBox="1"/>
          <p:nvPr/>
        </p:nvSpPr>
        <p:spPr>
          <a:xfrm>
            <a:off x="5086239" y="4740201"/>
            <a:ext cx="5184401" cy="282928"/>
          </a:xfrm>
          <a:prstGeom prst="rect">
            <a:avLst/>
          </a:prstGeom>
        </p:spPr>
        <p:txBody>
          <a:bodyPr vert="horz" wrap="square" lIns="0" tIns="11206" rIns="0" bIns="0" rtlCol="0">
            <a:spAutoFit/>
          </a:bodyPr>
          <a:lstStyle/>
          <a:p>
            <a:pPr marL="11206">
              <a:spcBef>
                <a:spcPts val="88"/>
              </a:spcBef>
            </a:pPr>
            <a:r>
              <a:rPr sz="1765" dirty="0">
                <a:latin typeface="Arial"/>
                <a:cs typeface="Arial"/>
              </a:rPr>
              <a:t>surveys,</a:t>
            </a:r>
            <a:r>
              <a:rPr sz="1765" spc="282" dirty="0">
                <a:latin typeface="Arial"/>
                <a:cs typeface="Arial"/>
              </a:rPr>
              <a:t> </a:t>
            </a:r>
            <a:r>
              <a:rPr sz="1765" spc="-4" dirty="0">
                <a:latin typeface="Arial"/>
                <a:cs typeface="Arial"/>
              </a:rPr>
              <a:t>topographical</a:t>
            </a:r>
            <a:r>
              <a:rPr sz="1765" spc="282" dirty="0">
                <a:latin typeface="Arial"/>
                <a:cs typeface="Arial"/>
              </a:rPr>
              <a:t> </a:t>
            </a:r>
            <a:r>
              <a:rPr sz="1765" dirty="0">
                <a:latin typeface="Arial"/>
                <a:cs typeface="Arial"/>
              </a:rPr>
              <a:t>land</a:t>
            </a:r>
            <a:r>
              <a:rPr sz="1765" spc="291" dirty="0">
                <a:latin typeface="Arial"/>
                <a:cs typeface="Arial"/>
              </a:rPr>
              <a:t> </a:t>
            </a:r>
            <a:r>
              <a:rPr sz="1765" spc="-4" dirty="0">
                <a:latin typeface="Arial"/>
                <a:cs typeface="Arial"/>
              </a:rPr>
              <a:t>inventory</a:t>
            </a:r>
            <a:r>
              <a:rPr sz="1765" spc="291" dirty="0">
                <a:latin typeface="Arial"/>
                <a:cs typeface="Arial"/>
              </a:rPr>
              <a:t> </a:t>
            </a:r>
            <a:r>
              <a:rPr sz="1765" spc="-4" dirty="0">
                <a:latin typeface="Arial"/>
                <a:cs typeface="Arial"/>
              </a:rPr>
              <a:t>maps,</a:t>
            </a:r>
            <a:r>
              <a:rPr sz="1765" spc="282" dirty="0">
                <a:latin typeface="Arial"/>
                <a:cs typeface="Arial"/>
              </a:rPr>
              <a:t> </a:t>
            </a:r>
            <a:r>
              <a:rPr sz="1765" spc="-4" dirty="0">
                <a:latin typeface="Arial"/>
                <a:cs typeface="Arial"/>
              </a:rPr>
              <a:t>aerial</a:t>
            </a:r>
            <a:endParaRPr sz="1765">
              <a:latin typeface="Arial"/>
              <a:cs typeface="Arial"/>
            </a:endParaRPr>
          </a:p>
        </p:txBody>
      </p:sp>
      <p:sp>
        <p:nvSpPr>
          <p:cNvPr id="8" name="object 8"/>
          <p:cNvSpPr txBox="1"/>
          <p:nvPr/>
        </p:nvSpPr>
        <p:spPr>
          <a:xfrm>
            <a:off x="2061433" y="5008873"/>
            <a:ext cx="8210550" cy="1641558"/>
          </a:xfrm>
          <a:prstGeom prst="rect">
            <a:avLst/>
          </a:prstGeom>
        </p:spPr>
        <p:txBody>
          <a:bodyPr vert="horz" wrap="square" lIns="0" tIns="11766" rIns="0" bIns="0" rtlCol="0">
            <a:spAutoFit/>
          </a:bodyPr>
          <a:lstStyle/>
          <a:p>
            <a:pPr marL="11206" marR="4483" algn="just">
              <a:spcBef>
                <a:spcPts val="93"/>
              </a:spcBef>
            </a:pPr>
            <a:r>
              <a:rPr sz="1765" spc="-13" dirty="0">
                <a:latin typeface="Arial"/>
                <a:cs typeface="Arial"/>
              </a:rPr>
              <a:t>photography, </a:t>
            </a:r>
            <a:r>
              <a:rPr sz="1765" spc="-4" dirty="0">
                <a:latin typeface="Arial"/>
                <a:cs typeface="Arial"/>
              </a:rPr>
              <a:t>etc., are </a:t>
            </a:r>
            <a:r>
              <a:rPr sz="1765" dirty="0">
                <a:latin typeface="Arial"/>
                <a:cs typeface="Arial"/>
              </a:rPr>
              <a:t>used </a:t>
            </a:r>
            <a:r>
              <a:rPr sz="1765" spc="-4" dirty="0">
                <a:latin typeface="Arial"/>
                <a:cs typeface="Arial"/>
              </a:rPr>
              <a:t>to </a:t>
            </a:r>
            <a:r>
              <a:rPr sz="1765" dirty="0">
                <a:latin typeface="Arial"/>
                <a:cs typeface="Arial"/>
              </a:rPr>
              <a:t>assemble information </a:t>
            </a:r>
            <a:r>
              <a:rPr sz="1765" spc="-4" dirty="0">
                <a:latin typeface="Arial"/>
                <a:cs typeface="Arial"/>
              </a:rPr>
              <a:t>related to environmental and  </a:t>
            </a:r>
            <a:r>
              <a:rPr sz="1765" dirty="0">
                <a:latin typeface="Arial"/>
                <a:cs typeface="Arial"/>
              </a:rPr>
              <a:t>human </a:t>
            </a:r>
            <a:r>
              <a:rPr sz="1765" spc="-4" dirty="0">
                <a:latin typeface="Arial"/>
                <a:cs typeface="Arial"/>
              </a:rPr>
              <a:t>factors </a:t>
            </a:r>
            <a:r>
              <a:rPr sz="1765" dirty="0">
                <a:latin typeface="Arial"/>
                <a:cs typeface="Arial"/>
              </a:rPr>
              <a:t>within </a:t>
            </a:r>
            <a:r>
              <a:rPr sz="1765" spc="-4" dirty="0">
                <a:latin typeface="Arial"/>
                <a:cs typeface="Arial"/>
              </a:rPr>
              <a:t>the geographical units. </a:t>
            </a:r>
            <a:r>
              <a:rPr sz="1765" dirty="0">
                <a:latin typeface="Arial"/>
                <a:cs typeface="Arial"/>
              </a:rPr>
              <a:t>Factors </a:t>
            </a:r>
            <a:r>
              <a:rPr sz="1765" spc="-4" dirty="0">
                <a:latin typeface="Arial"/>
                <a:cs typeface="Arial"/>
              </a:rPr>
              <a:t>are </a:t>
            </a:r>
            <a:r>
              <a:rPr sz="1765" dirty="0">
                <a:latin typeface="Arial"/>
                <a:cs typeface="Arial"/>
              </a:rPr>
              <a:t>composed by  assembling concerns </a:t>
            </a:r>
            <a:r>
              <a:rPr sz="1765" spc="-4" dirty="0">
                <a:latin typeface="Arial"/>
                <a:cs typeface="Arial"/>
              </a:rPr>
              <a:t>that </a:t>
            </a:r>
            <a:r>
              <a:rPr sz="1765" dirty="0">
                <a:latin typeface="Arial"/>
                <a:cs typeface="Arial"/>
              </a:rPr>
              <a:t>have a </a:t>
            </a:r>
            <a:r>
              <a:rPr sz="1765" spc="-4" dirty="0">
                <a:latin typeface="Arial"/>
                <a:cs typeface="Arial"/>
              </a:rPr>
              <a:t>common </a:t>
            </a:r>
            <a:r>
              <a:rPr sz="1765" dirty="0">
                <a:latin typeface="Arial"/>
                <a:cs typeface="Arial"/>
              </a:rPr>
              <a:t>basis, </a:t>
            </a:r>
            <a:r>
              <a:rPr sz="1765" spc="-4" dirty="0">
                <a:latin typeface="Arial"/>
                <a:cs typeface="Arial"/>
              </a:rPr>
              <a:t>and </a:t>
            </a:r>
            <a:r>
              <a:rPr sz="1765" dirty="0">
                <a:latin typeface="Arial"/>
                <a:cs typeface="Arial"/>
              </a:rPr>
              <a:t>regional </a:t>
            </a:r>
            <a:r>
              <a:rPr sz="1765" spc="-4" dirty="0">
                <a:latin typeface="Arial"/>
                <a:cs typeface="Arial"/>
              </a:rPr>
              <a:t>maps are drawn  </a:t>
            </a:r>
            <a:r>
              <a:rPr sz="1765" dirty="0">
                <a:latin typeface="Arial"/>
                <a:cs typeface="Arial"/>
              </a:rPr>
              <a:t>for </a:t>
            </a:r>
            <a:r>
              <a:rPr sz="1765" spc="-4" dirty="0">
                <a:latin typeface="Arial"/>
                <a:cs typeface="Arial"/>
              </a:rPr>
              <a:t>each </a:t>
            </a:r>
            <a:r>
              <a:rPr sz="1765" spc="-18" dirty="0">
                <a:latin typeface="Arial"/>
                <a:cs typeface="Arial"/>
              </a:rPr>
              <a:t>factor. </a:t>
            </a:r>
            <a:r>
              <a:rPr sz="1765" dirty="0">
                <a:latin typeface="Arial"/>
                <a:cs typeface="Arial"/>
              </a:rPr>
              <a:t>Through </a:t>
            </a:r>
            <a:r>
              <a:rPr sz="1765" spc="-9" dirty="0">
                <a:latin typeface="Arial"/>
                <a:cs typeface="Arial"/>
              </a:rPr>
              <a:t>the </a:t>
            </a:r>
            <a:r>
              <a:rPr sz="1765" dirty="0">
                <a:latin typeface="Arial"/>
                <a:cs typeface="Arial"/>
              </a:rPr>
              <a:t>use of overlays, land </a:t>
            </a:r>
            <a:r>
              <a:rPr sz="1765" spc="-4" dirty="0">
                <a:latin typeface="Arial"/>
                <a:cs typeface="Arial"/>
              </a:rPr>
              <a:t>use </a:t>
            </a:r>
            <a:r>
              <a:rPr sz="1765" dirty="0">
                <a:latin typeface="Arial"/>
                <a:cs typeface="Arial"/>
              </a:rPr>
              <a:t>possibilities and engineering  feasibility are visually</a:t>
            </a:r>
            <a:r>
              <a:rPr sz="1765" spc="-26" dirty="0">
                <a:latin typeface="Arial"/>
                <a:cs typeface="Arial"/>
              </a:rPr>
              <a:t> </a:t>
            </a:r>
            <a:r>
              <a:rPr sz="1765" dirty="0">
                <a:latin typeface="Arial"/>
                <a:cs typeface="Arial"/>
              </a:rPr>
              <a:t>determined</a:t>
            </a:r>
            <a:endParaRPr sz="1765">
              <a:latin typeface="Arial"/>
              <a:cs typeface="Arial"/>
            </a:endParaRPr>
          </a:p>
          <a:p>
            <a:pPr marL="56593" algn="just"/>
            <a:r>
              <a:rPr sz="1765" dirty="0">
                <a:latin typeface="Arial"/>
                <a:cs typeface="Arial"/>
              </a:rPr>
              <a:t>(McHarg,</a:t>
            </a:r>
            <a:r>
              <a:rPr sz="1765" spc="-49" dirty="0">
                <a:latin typeface="Arial"/>
                <a:cs typeface="Arial"/>
              </a:rPr>
              <a:t> </a:t>
            </a:r>
            <a:r>
              <a:rPr sz="1765" dirty="0">
                <a:latin typeface="Arial"/>
                <a:cs typeface="Arial"/>
              </a:rPr>
              <a:t>1968).</a:t>
            </a:r>
            <a:endParaRPr sz="1765">
              <a:latin typeface="Arial"/>
              <a:cs typeface="Arial"/>
            </a:endParaRPr>
          </a:p>
        </p:txBody>
      </p:sp>
    </p:spTree>
    <p:extLst>
      <p:ext uri="{BB962C8B-B14F-4D97-AF65-F5344CB8AC3E}">
        <p14:creationId xmlns:p14="http://schemas.microsoft.com/office/powerpoint/2010/main" val="85056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304800"/>
            <a:ext cx="7395881" cy="565879"/>
          </a:xfrm>
          <a:prstGeom prst="rect">
            <a:avLst/>
          </a:prstGeom>
        </p:spPr>
        <p:txBody>
          <a:bodyPr vert="horz" wrap="square" lIns="0" tIns="11766" rIns="0" bIns="0" rtlCol="0">
            <a:spAutoFit/>
          </a:bodyPr>
          <a:lstStyle/>
          <a:p>
            <a:pPr marL="11206" algn="ctr">
              <a:spcBef>
                <a:spcPts val="93"/>
              </a:spcBef>
            </a:pPr>
            <a:r>
              <a:rPr sz="3600" u="sng" dirty="0">
                <a:solidFill>
                  <a:srgbClr val="000000"/>
                </a:solidFill>
                <a:latin typeface="+mn-lt"/>
              </a:rPr>
              <a:t>EES</a:t>
            </a:r>
            <a:r>
              <a:rPr lang="en-US" sz="3600" u="sng" dirty="0">
                <a:solidFill>
                  <a:srgbClr val="000000"/>
                </a:solidFill>
                <a:latin typeface="+mn-lt"/>
              </a:rPr>
              <a:t> (</a:t>
            </a:r>
            <a:r>
              <a:rPr lang="en-US" sz="3600" u="sng" dirty="0">
                <a:solidFill>
                  <a:srgbClr val="202124"/>
                </a:solidFill>
                <a:latin typeface="+mn-lt"/>
              </a:rPr>
              <a:t>Environmental Effect Study</a:t>
            </a:r>
            <a:r>
              <a:rPr lang="en-US" sz="3600" u="sng" dirty="0">
                <a:solidFill>
                  <a:srgbClr val="000000"/>
                </a:solidFill>
                <a:latin typeface="+mn-lt"/>
              </a:rPr>
              <a:t>)</a:t>
            </a:r>
            <a:endParaRPr sz="3600" u="sng" dirty="0">
              <a:latin typeface="+mn-lt"/>
            </a:endParaRPr>
          </a:p>
        </p:txBody>
      </p:sp>
      <p:sp>
        <p:nvSpPr>
          <p:cNvPr id="3" name="object 3"/>
          <p:cNvSpPr txBox="1"/>
          <p:nvPr/>
        </p:nvSpPr>
        <p:spPr>
          <a:xfrm>
            <a:off x="1066800" y="1752600"/>
            <a:ext cx="3990415" cy="3111471"/>
          </a:xfrm>
          <a:prstGeom prst="rect">
            <a:avLst/>
          </a:prstGeom>
        </p:spPr>
        <p:txBody>
          <a:bodyPr vert="horz" wrap="square" lIns="0" tIns="10646" rIns="0" bIns="0" rtlCol="0">
            <a:spAutoFit/>
          </a:bodyPr>
          <a:lstStyle/>
          <a:p>
            <a:pPr marL="313781" marR="4483" indent="-303135">
              <a:spcBef>
                <a:spcPts val="84"/>
              </a:spcBef>
              <a:buChar char="•"/>
              <a:tabLst>
                <a:tab pos="313221" algn="l"/>
                <a:tab pos="314342" algn="l"/>
              </a:tabLst>
            </a:pPr>
            <a:r>
              <a:rPr sz="2471" spc="-4" dirty="0">
                <a:latin typeface="Arial"/>
                <a:cs typeface="Arial"/>
              </a:rPr>
              <a:t>Changes of</a:t>
            </a:r>
            <a:r>
              <a:rPr sz="2471" spc="-40" dirty="0">
                <a:latin typeface="Arial"/>
                <a:cs typeface="Arial"/>
              </a:rPr>
              <a:t> </a:t>
            </a:r>
            <a:r>
              <a:rPr sz="2471" dirty="0">
                <a:latin typeface="Arial"/>
                <a:cs typeface="Arial"/>
              </a:rPr>
              <a:t>environmental  </a:t>
            </a:r>
            <a:r>
              <a:rPr sz="2471" spc="-4" dirty="0">
                <a:latin typeface="Arial"/>
                <a:cs typeface="Arial"/>
              </a:rPr>
              <a:t>parameters</a:t>
            </a:r>
            <a:endParaRPr sz="2471" dirty="0">
              <a:latin typeface="Arial"/>
              <a:cs typeface="Arial"/>
            </a:endParaRPr>
          </a:p>
          <a:p>
            <a:pPr marL="667346" lvl="1" indent="-253266">
              <a:spcBef>
                <a:spcPts val="543"/>
              </a:spcBef>
              <a:buChar char="–"/>
              <a:tabLst>
                <a:tab pos="667906" algn="l"/>
              </a:tabLst>
            </a:pPr>
            <a:r>
              <a:rPr sz="2118" spc="-4" dirty="0">
                <a:latin typeface="Arial"/>
                <a:cs typeface="Arial"/>
              </a:rPr>
              <a:t>Severe </a:t>
            </a:r>
            <a:r>
              <a:rPr sz="2118" dirty="0">
                <a:latin typeface="Arial"/>
                <a:cs typeface="Arial"/>
              </a:rPr>
              <a:t>(+5 </a:t>
            </a:r>
            <a:r>
              <a:rPr sz="2118" spc="-4" dirty="0">
                <a:latin typeface="Arial"/>
                <a:cs typeface="Arial"/>
              </a:rPr>
              <a:t>or</a:t>
            </a:r>
            <a:r>
              <a:rPr sz="2118" dirty="0">
                <a:latin typeface="Arial"/>
                <a:cs typeface="Arial"/>
              </a:rPr>
              <a:t> </a:t>
            </a:r>
            <a:r>
              <a:rPr sz="2118" spc="-4" dirty="0">
                <a:latin typeface="Arial"/>
                <a:cs typeface="Arial"/>
              </a:rPr>
              <a:t>-5)</a:t>
            </a:r>
            <a:endParaRPr sz="2118" dirty="0">
              <a:latin typeface="Arial"/>
              <a:cs typeface="Arial"/>
            </a:endParaRPr>
          </a:p>
          <a:p>
            <a:pPr marL="667346" lvl="1" indent="-253266">
              <a:spcBef>
                <a:spcPts val="529"/>
              </a:spcBef>
              <a:buChar char="–"/>
              <a:tabLst>
                <a:tab pos="667906" algn="l"/>
              </a:tabLst>
            </a:pPr>
            <a:r>
              <a:rPr sz="2118" spc="-4" dirty="0">
                <a:latin typeface="Arial"/>
                <a:cs typeface="Arial"/>
              </a:rPr>
              <a:t>Higher </a:t>
            </a:r>
            <a:r>
              <a:rPr sz="2118" dirty="0">
                <a:latin typeface="Arial"/>
                <a:cs typeface="Arial"/>
              </a:rPr>
              <a:t>(+4 </a:t>
            </a:r>
            <a:r>
              <a:rPr sz="2118" spc="-4" dirty="0">
                <a:latin typeface="Arial"/>
                <a:cs typeface="Arial"/>
              </a:rPr>
              <a:t>or</a:t>
            </a:r>
            <a:r>
              <a:rPr sz="2118" spc="13" dirty="0">
                <a:latin typeface="Arial"/>
                <a:cs typeface="Arial"/>
              </a:rPr>
              <a:t> </a:t>
            </a:r>
            <a:r>
              <a:rPr sz="2118" spc="-4" dirty="0">
                <a:latin typeface="Arial"/>
                <a:cs typeface="Arial"/>
              </a:rPr>
              <a:t>-4)</a:t>
            </a:r>
            <a:endParaRPr sz="2118" dirty="0">
              <a:latin typeface="Arial"/>
              <a:cs typeface="Arial"/>
            </a:endParaRPr>
          </a:p>
          <a:p>
            <a:pPr marL="667346" lvl="1" indent="-253266">
              <a:spcBef>
                <a:spcPts val="529"/>
              </a:spcBef>
              <a:buChar char="–"/>
              <a:tabLst>
                <a:tab pos="667906" algn="l"/>
              </a:tabLst>
            </a:pPr>
            <a:r>
              <a:rPr sz="2118" spc="-4" dirty="0">
                <a:latin typeface="Arial"/>
                <a:cs typeface="Arial"/>
              </a:rPr>
              <a:t>Moderate </a:t>
            </a:r>
            <a:r>
              <a:rPr sz="2118" dirty="0">
                <a:latin typeface="Arial"/>
                <a:cs typeface="Arial"/>
              </a:rPr>
              <a:t>(+3 </a:t>
            </a:r>
            <a:r>
              <a:rPr sz="2118" spc="-4" dirty="0">
                <a:latin typeface="Arial"/>
                <a:cs typeface="Arial"/>
              </a:rPr>
              <a:t>or -3)</a:t>
            </a:r>
            <a:endParaRPr sz="2118" dirty="0">
              <a:latin typeface="Arial"/>
              <a:cs typeface="Arial"/>
            </a:endParaRPr>
          </a:p>
          <a:p>
            <a:pPr marL="414640">
              <a:spcBef>
                <a:spcPts val="529"/>
              </a:spcBef>
            </a:pPr>
            <a:r>
              <a:rPr sz="2118" dirty="0">
                <a:latin typeface="Arial"/>
                <a:cs typeface="Arial"/>
              </a:rPr>
              <a:t>– </a:t>
            </a:r>
            <a:r>
              <a:rPr sz="2118" spc="-4" dirty="0">
                <a:latin typeface="Arial"/>
                <a:cs typeface="Arial"/>
              </a:rPr>
              <a:t>Low </a:t>
            </a:r>
            <a:r>
              <a:rPr sz="2118" dirty="0">
                <a:latin typeface="Arial"/>
                <a:cs typeface="Arial"/>
              </a:rPr>
              <a:t>(+2 </a:t>
            </a:r>
            <a:r>
              <a:rPr sz="2118" spc="-4" dirty="0">
                <a:latin typeface="Arial"/>
                <a:cs typeface="Arial"/>
              </a:rPr>
              <a:t>or</a:t>
            </a:r>
            <a:r>
              <a:rPr sz="2118" spc="-9" dirty="0">
                <a:latin typeface="Arial"/>
                <a:cs typeface="Arial"/>
              </a:rPr>
              <a:t> </a:t>
            </a:r>
            <a:r>
              <a:rPr sz="2118" spc="-4" dirty="0">
                <a:latin typeface="Arial"/>
                <a:cs typeface="Arial"/>
              </a:rPr>
              <a:t>-2)</a:t>
            </a:r>
            <a:endParaRPr sz="2118" dirty="0">
              <a:latin typeface="Arial"/>
              <a:cs typeface="Arial"/>
            </a:endParaRPr>
          </a:p>
          <a:p>
            <a:pPr marL="667346" lvl="1" indent="-253266">
              <a:spcBef>
                <a:spcPts val="529"/>
              </a:spcBef>
              <a:buChar char="–"/>
              <a:tabLst>
                <a:tab pos="667906" algn="l"/>
              </a:tabLst>
            </a:pPr>
            <a:r>
              <a:rPr sz="2118" spc="-31" dirty="0">
                <a:latin typeface="Arial"/>
                <a:cs typeface="Arial"/>
              </a:rPr>
              <a:t>Very </a:t>
            </a:r>
            <a:r>
              <a:rPr sz="2118" dirty="0">
                <a:latin typeface="Arial"/>
                <a:cs typeface="Arial"/>
              </a:rPr>
              <a:t>Low (+1 </a:t>
            </a:r>
            <a:r>
              <a:rPr sz="2118" spc="-4" dirty="0">
                <a:latin typeface="Arial"/>
                <a:cs typeface="Arial"/>
              </a:rPr>
              <a:t>or</a:t>
            </a:r>
            <a:r>
              <a:rPr sz="2118" spc="18" dirty="0">
                <a:latin typeface="Arial"/>
                <a:cs typeface="Arial"/>
              </a:rPr>
              <a:t> </a:t>
            </a:r>
            <a:r>
              <a:rPr sz="2118" spc="-4" dirty="0">
                <a:latin typeface="Arial"/>
                <a:cs typeface="Arial"/>
              </a:rPr>
              <a:t>-1)</a:t>
            </a:r>
            <a:endParaRPr sz="2118" dirty="0">
              <a:latin typeface="Arial"/>
              <a:cs typeface="Arial"/>
            </a:endParaRPr>
          </a:p>
          <a:p>
            <a:pPr marL="667346" lvl="1" indent="-253266">
              <a:spcBef>
                <a:spcPts val="534"/>
              </a:spcBef>
              <a:buChar char="–"/>
              <a:tabLst>
                <a:tab pos="667906" algn="l"/>
              </a:tabLst>
            </a:pPr>
            <a:r>
              <a:rPr sz="2118" spc="-4" dirty="0">
                <a:latin typeface="Arial"/>
                <a:cs typeface="Arial"/>
              </a:rPr>
              <a:t>No change</a:t>
            </a:r>
            <a:r>
              <a:rPr sz="2118" spc="4" dirty="0">
                <a:latin typeface="Arial"/>
                <a:cs typeface="Arial"/>
              </a:rPr>
              <a:t> </a:t>
            </a:r>
            <a:r>
              <a:rPr sz="2118" spc="-4" dirty="0">
                <a:latin typeface="Arial"/>
                <a:cs typeface="Arial"/>
              </a:rPr>
              <a:t>(0)</a:t>
            </a:r>
            <a:endParaRPr sz="2118" dirty="0">
              <a:latin typeface="Arial"/>
              <a:cs typeface="Arial"/>
            </a:endParaRPr>
          </a:p>
        </p:txBody>
      </p:sp>
      <p:sp>
        <p:nvSpPr>
          <p:cNvPr id="4" name="object 4"/>
          <p:cNvSpPr/>
          <p:nvPr/>
        </p:nvSpPr>
        <p:spPr>
          <a:xfrm>
            <a:off x="5715000" y="2066467"/>
            <a:ext cx="4055633" cy="2786231"/>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97717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228600"/>
            <a:ext cx="5180928" cy="609417"/>
          </a:xfrm>
          <a:prstGeom prst="rect">
            <a:avLst/>
          </a:prstGeom>
        </p:spPr>
        <p:txBody>
          <a:bodyPr vert="horz" wrap="square" lIns="0" tIns="11766" rIns="0" bIns="0" rtlCol="0">
            <a:spAutoFit/>
          </a:bodyPr>
          <a:lstStyle/>
          <a:p>
            <a:pPr marL="11206" algn="ctr">
              <a:spcBef>
                <a:spcPts val="93"/>
              </a:spcBef>
            </a:pPr>
            <a:r>
              <a:rPr sz="3883" u="sng" spc="-110" dirty="0">
                <a:solidFill>
                  <a:srgbClr val="000000"/>
                </a:solidFill>
              </a:rPr>
              <a:t>Impact</a:t>
            </a:r>
            <a:r>
              <a:rPr sz="3883" u="sng" spc="-432" dirty="0">
                <a:solidFill>
                  <a:srgbClr val="000000"/>
                </a:solidFill>
              </a:rPr>
              <a:t> </a:t>
            </a:r>
            <a:r>
              <a:rPr sz="3883" u="sng" spc="-163" dirty="0">
                <a:solidFill>
                  <a:srgbClr val="000000"/>
                </a:solidFill>
              </a:rPr>
              <a:t>Evaluation</a:t>
            </a:r>
            <a:endParaRPr sz="3883" u="sng" dirty="0"/>
          </a:p>
        </p:txBody>
      </p:sp>
      <p:sp>
        <p:nvSpPr>
          <p:cNvPr id="3" name="object 3"/>
          <p:cNvSpPr/>
          <p:nvPr/>
        </p:nvSpPr>
        <p:spPr>
          <a:xfrm>
            <a:off x="1676400" y="990600"/>
            <a:ext cx="8763000" cy="5562600"/>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03834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152400"/>
            <a:ext cx="5919283" cy="504323"/>
          </a:xfrm>
          <a:prstGeom prst="rect">
            <a:avLst/>
          </a:prstGeom>
        </p:spPr>
        <p:txBody>
          <a:bodyPr vert="horz" wrap="square" lIns="0" tIns="11766" rIns="0" bIns="0" rtlCol="0">
            <a:spAutoFit/>
          </a:bodyPr>
          <a:lstStyle/>
          <a:p>
            <a:pPr marL="11206" algn="ctr">
              <a:spcBef>
                <a:spcPts val="93"/>
              </a:spcBef>
            </a:pPr>
            <a:r>
              <a:rPr u="sng" spc="-110" dirty="0">
                <a:solidFill>
                  <a:srgbClr val="000000"/>
                </a:solidFill>
              </a:rPr>
              <a:t>Impact</a:t>
            </a:r>
            <a:r>
              <a:rPr u="sng" spc="-432" dirty="0">
                <a:solidFill>
                  <a:srgbClr val="000000"/>
                </a:solidFill>
              </a:rPr>
              <a:t> </a:t>
            </a:r>
            <a:r>
              <a:rPr u="sng" spc="-163" dirty="0">
                <a:solidFill>
                  <a:srgbClr val="000000"/>
                </a:solidFill>
              </a:rPr>
              <a:t>Evaluation</a:t>
            </a:r>
            <a:endParaRPr u="sng" dirty="0"/>
          </a:p>
        </p:txBody>
      </p:sp>
      <p:sp>
        <p:nvSpPr>
          <p:cNvPr id="3" name="object 3"/>
          <p:cNvSpPr/>
          <p:nvPr/>
        </p:nvSpPr>
        <p:spPr>
          <a:xfrm>
            <a:off x="1676400" y="946062"/>
            <a:ext cx="8686800" cy="5715183"/>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23549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Main advantages and disadvantages of impact identification methods. |  Download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28466"/>
            <a:ext cx="10134600" cy="5648534"/>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p:cNvSpPr txBox="1">
            <a:spLocks noGrp="1"/>
          </p:cNvSpPr>
          <p:nvPr>
            <p:ph type="title"/>
          </p:nvPr>
        </p:nvSpPr>
        <p:spPr>
          <a:xfrm>
            <a:off x="2637327" y="57525"/>
            <a:ext cx="7341142" cy="504323"/>
          </a:xfrm>
          <a:prstGeom prst="rect">
            <a:avLst/>
          </a:prstGeom>
        </p:spPr>
        <p:txBody>
          <a:bodyPr vert="horz" wrap="square" lIns="0" tIns="11766" rIns="0" bIns="0" rtlCol="0">
            <a:spAutoFit/>
          </a:bodyPr>
          <a:lstStyle/>
          <a:p>
            <a:pPr marL="11206" algn="ctr">
              <a:spcBef>
                <a:spcPts val="93"/>
              </a:spcBef>
            </a:pPr>
            <a:r>
              <a:rPr lang="en-US" u="sng" spc="-110" dirty="0" smtClean="0">
                <a:solidFill>
                  <a:srgbClr val="000000"/>
                </a:solidFill>
              </a:rPr>
              <a:t>Advantages &amp; Disadvantages for all</a:t>
            </a:r>
            <a:endParaRPr u="sng" dirty="0"/>
          </a:p>
        </p:txBody>
      </p:sp>
    </p:spTree>
    <p:extLst>
      <p:ext uri="{BB962C8B-B14F-4D97-AF65-F5344CB8AC3E}">
        <p14:creationId xmlns:p14="http://schemas.microsoft.com/office/powerpoint/2010/main" val="130226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4174" y="170531"/>
            <a:ext cx="7016325" cy="505267"/>
          </a:xfrm>
          <a:prstGeom prst="rect">
            <a:avLst/>
          </a:prstGeom>
        </p:spPr>
        <p:txBody>
          <a:bodyPr vert="horz" wrap="square" lIns="0" tIns="12700" rIns="0" bIns="0" rtlCol="0">
            <a:spAutoFit/>
          </a:bodyPr>
          <a:lstStyle/>
          <a:p>
            <a:pPr marL="95885">
              <a:spcBef>
                <a:spcPts val="100"/>
              </a:spcBef>
              <a:tabLst>
                <a:tab pos="8681720" algn="l"/>
              </a:tabLst>
            </a:pPr>
            <a:r>
              <a:rPr lang="en-US" u="sng" spc="-100" dirty="0" smtClean="0">
                <a:solidFill>
                  <a:schemeClr val="tx1"/>
                </a:solidFill>
              </a:rPr>
              <a:t>Environmental Impact Assessment</a:t>
            </a:r>
            <a:endParaRPr u="sng" spc="-95" dirty="0">
              <a:solidFill>
                <a:schemeClr val="tx1"/>
              </a:solidFill>
            </a:endParaRPr>
          </a:p>
        </p:txBody>
      </p:sp>
      <p:grpSp>
        <p:nvGrpSpPr>
          <p:cNvPr id="4" name="object 4"/>
          <p:cNvGrpSpPr/>
          <p:nvPr/>
        </p:nvGrpSpPr>
        <p:grpSpPr>
          <a:xfrm>
            <a:off x="1601723" y="6493764"/>
            <a:ext cx="8912860" cy="144780"/>
            <a:chOff x="77723" y="6493764"/>
            <a:chExt cx="8912860" cy="144780"/>
          </a:xfrm>
        </p:grpSpPr>
        <p:pic>
          <p:nvPicPr>
            <p:cNvPr id="5" name="object 5"/>
            <p:cNvPicPr/>
            <p:nvPr/>
          </p:nvPicPr>
          <p:blipFill>
            <a:blip r:embed="rId2" cstate="print"/>
            <a:stretch>
              <a:fillRect/>
            </a:stretch>
          </p:blipFill>
          <p:spPr>
            <a:xfrm>
              <a:off x="77723" y="6493764"/>
              <a:ext cx="8912351" cy="144779"/>
            </a:xfrm>
            <a:prstGeom prst="rect">
              <a:avLst/>
            </a:prstGeom>
          </p:spPr>
        </p:pic>
        <p:sp>
          <p:nvSpPr>
            <p:cNvPr id="6" name="object 6"/>
            <p:cNvSpPr/>
            <p:nvPr/>
          </p:nvSpPr>
          <p:spPr>
            <a:xfrm>
              <a:off x="228600" y="6567979"/>
              <a:ext cx="8610600" cy="0"/>
            </a:xfrm>
            <a:custGeom>
              <a:avLst/>
              <a:gdLst/>
              <a:ahLst/>
              <a:cxnLst/>
              <a:rect l="l" t="t" r="r" b="b"/>
              <a:pathLst>
                <a:path w="8610600">
                  <a:moveTo>
                    <a:pt x="0" y="0"/>
                  </a:moveTo>
                  <a:lnTo>
                    <a:pt x="8610600" y="0"/>
                  </a:lnTo>
                </a:path>
              </a:pathLst>
            </a:custGeom>
            <a:ln w="12700">
              <a:solidFill>
                <a:srgbClr val="808080"/>
              </a:solidFill>
            </a:ln>
          </p:spPr>
          <p:txBody>
            <a:bodyPr wrap="square" lIns="0" tIns="0" rIns="0" bIns="0" rtlCol="0"/>
            <a:lstStyle/>
            <a:p>
              <a:endParaRPr/>
            </a:p>
          </p:txBody>
        </p:sp>
      </p:grpSp>
      <p:sp>
        <p:nvSpPr>
          <p:cNvPr id="7" name="object 7"/>
          <p:cNvSpPr txBox="1">
            <a:spLocks noGrp="1"/>
          </p:cNvSpPr>
          <p:nvPr>
            <p:ph type="ftr" sz="quarter" idx="5"/>
          </p:nvPr>
        </p:nvSpPr>
        <p:spPr>
          <a:xfrm>
            <a:off x="1730586" y="6553036"/>
            <a:ext cx="5610860" cy="252632"/>
          </a:xfrm>
          <a:prstGeom prst="rect">
            <a:avLst/>
          </a:prstGeom>
        </p:spPr>
        <p:txBody>
          <a:bodyPr vert="horz" wrap="square" lIns="0" tIns="29209" rIns="0" bIns="0" rtlCol="0">
            <a:spAutoFit/>
          </a:bodyPr>
          <a:lstStyle/>
          <a:p>
            <a:pPr marL="12700">
              <a:spcBef>
                <a:spcPts val="229"/>
              </a:spcBef>
            </a:pPr>
            <a:r>
              <a:rPr lang="en-US" spc="-30" smtClean="0"/>
              <a:t>Ref:( CE437: Environmental and Sustainable Management)</a:t>
            </a:r>
            <a:endParaRPr spc="-35" dirty="0"/>
          </a:p>
        </p:txBody>
      </p:sp>
      <p:sp>
        <p:nvSpPr>
          <p:cNvPr id="8" name="object 8"/>
          <p:cNvSpPr txBox="1">
            <a:spLocks noGrp="1"/>
          </p:cNvSpPr>
          <p:nvPr>
            <p:ph type="dt" sz="half" idx="6"/>
          </p:nvPr>
        </p:nvSpPr>
        <p:spPr>
          <a:xfrm>
            <a:off x="9301269" y="6582442"/>
            <a:ext cx="1888067" cy="252632"/>
          </a:xfrm>
          <a:prstGeom prst="rect">
            <a:avLst/>
          </a:prstGeom>
        </p:spPr>
        <p:txBody>
          <a:bodyPr vert="horz" wrap="square" lIns="0" tIns="29209" rIns="0" bIns="0" rtlCol="0">
            <a:spAutoFit/>
          </a:bodyPr>
          <a:lstStyle/>
          <a:p>
            <a:pPr marL="12700">
              <a:spcBef>
                <a:spcPts val="229"/>
              </a:spcBef>
            </a:pPr>
            <a:r>
              <a:rPr lang="en-US" spc="-30" smtClean="0"/>
              <a:t>Dr. Tanvir Ahmed</a:t>
            </a:r>
            <a:endParaRPr spc="-35" dirty="0"/>
          </a:p>
        </p:txBody>
      </p:sp>
      <p:sp>
        <p:nvSpPr>
          <p:cNvPr id="9" name="Text Placeholder 8"/>
          <p:cNvSpPr>
            <a:spLocks noGrp="1"/>
          </p:cNvSpPr>
          <p:nvPr>
            <p:ph type="body" idx="1"/>
          </p:nvPr>
        </p:nvSpPr>
        <p:spPr>
          <a:xfrm>
            <a:off x="762000" y="1004512"/>
            <a:ext cx="9149928" cy="369332"/>
          </a:xfrm>
        </p:spPr>
        <p:txBody>
          <a:bodyPr/>
          <a:lstStyle/>
          <a:p>
            <a:r>
              <a:rPr lang="en-US" b="1" u="sng" dirty="0" smtClean="0"/>
              <a:t>Stages of EIA</a:t>
            </a:r>
            <a:endParaRPr lang="en-US" b="1" u="sng" dirty="0"/>
          </a:p>
        </p:txBody>
      </p:sp>
      <p:pic>
        <p:nvPicPr>
          <p:cNvPr id="6146" name="Picture 2" descr="EIA Study and Report Preparation 20 June, ppt video onlin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t="24444" b="15241"/>
          <a:stretch/>
        </p:blipFill>
        <p:spPr bwMode="auto">
          <a:xfrm>
            <a:off x="1220337" y="1654791"/>
            <a:ext cx="9144000" cy="41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152400"/>
            <a:ext cx="4658621"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EIA</a:t>
            </a:r>
            <a:r>
              <a:rPr sz="3883" u="sng" spc="-57" dirty="0">
                <a:solidFill>
                  <a:srgbClr val="000000"/>
                </a:solidFill>
              </a:rPr>
              <a:t> </a:t>
            </a:r>
            <a:r>
              <a:rPr sz="3883" u="sng" dirty="0">
                <a:solidFill>
                  <a:srgbClr val="000000"/>
                </a:solidFill>
              </a:rPr>
              <a:t>Methods</a:t>
            </a:r>
            <a:endParaRPr sz="3883" u="sng" dirty="0"/>
          </a:p>
        </p:txBody>
      </p:sp>
      <p:sp>
        <p:nvSpPr>
          <p:cNvPr id="3" name="object 3"/>
          <p:cNvSpPr txBox="1"/>
          <p:nvPr/>
        </p:nvSpPr>
        <p:spPr>
          <a:xfrm>
            <a:off x="914400" y="1000865"/>
            <a:ext cx="10134600" cy="4055436"/>
          </a:xfrm>
          <a:prstGeom prst="rect">
            <a:avLst/>
          </a:prstGeom>
        </p:spPr>
        <p:txBody>
          <a:bodyPr vert="horz" wrap="square" lIns="0" tIns="11206" rIns="0" bIns="0" rtlCol="0">
            <a:spAutoFit/>
          </a:bodyPr>
          <a:lstStyle/>
          <a:p>
            <a:pPr marL="26896">
              <a:spcBef>
                <a:spcPts val="88"/>
              </a:spcBef>
            </a:pPr>
            <a:r>
              <a:rPr sz="3177" dirty="0">
                <a:solidFill>
                  <a:srgbClr val="FF0000"/>
                </a:solidFill>
                <a:latin typeface="Arial"/>
                <a:cs typeface="Arial"/>
              </a:rPr>
              <a:t>What is mean by EIA</a:t>
            </a:r>
            <a:r>
              <a:rPr sz="3177" spc="-44" dirty="0">
                <a:solidFill>
                  <a:srgbClr val="FF0000"/>
                </a:solidFill>
                <a:latin typeface="Arial"/>
                <a:cs typeface="Arial"/>
              </a:rPr>
              <a:t> </a:t>
            </a:r>
            <a:r>
              <a:rPr sz="3177" dirty="0">
                <a:solidFill>
                  <a:srgbClr val="FF0000"/>
                </a:solidFill>
                <a:latin typeface="Arial"/>
                <a:cs typeface="Arial"/>
              </a:rPr>
              <a:t>Methods?</a:t>
            </a:r>
            <a:endParaRPr sz="3177" dirty="0">
              <a:latin typeface="Arial"/>
              <a:cs typeface="Arial"/>
            </a:endParaRPr>
          </a:p>
          <a:p>
            <a:pPr marL="313781" marR="206198" indent="-303135" algn="just">
              <a:spcBef>
                <a:spcPts val="2577"/>
              </a:spcBef>
              <a:buFont typeface="Arial"/>
              <a:buChar char="•"/>
              <a:tabLst>
                <a:tab pos="314342" algn="l"/>
              </a:tabLst>
            </a:pPr>
            <a:r>
              <a:rPr sz="2824" dirty="0">
                <a:latin typeface="Trebuchet MS"/>
                <a:cs typeface="Trebuchet MS"/>
              </a:rPr>
              <a:t>Approached </a:t>
            </a:r>
            <a:r>
              <a:rPr sz="2824" spc="-4" dirty="0">
                <a:latin typeface="Trebuchet MS"/>
                <a:cs typeface="Trebuchet MS"/>
              </a:rPr>
              <a:t>developed </a:t>
            </a:r>
            <a:r>
              <a:rPr sz="2824" dirty="0">
                <a:latin typeface="Trebuchet MS"/>
                <a:cs typeface="Trebuchet MS"/>
              </a:rPr>
              <a:t>to </a:t>
            </a:r>
            <a:r>
              <a:rPr sz="2824" spc="-40" dirty="0">
                <a:latin typeface="Trebuchet MS"/>
                <a:cs typeface="Trebuchet MS"/>
              </a:rPr>
              <a:t>identify, </a:t>
            </a:r>
            <a:r>
              <a:rPr sz="2824" spc="-4" dirty="0">
                <a:latin typeface="Trebuchet MS"/>
                <a:cs typeface="Trebuchet MS"/>
              </a:rPr>
              <a:t>predict  and </a:t>
            </a:r>
            <a:r>
              <a:rPr sz="2824" dirty="0">
                <a:latin typeface="Trebuchet MS"/>
                <a:cs typeface="Trebuchet MS"/>
              </a:rPr>
              <a:t>value </a:t>
            </a:r>
            <a:r>
              <a:rPr sz="2824" spc="-4" dirty="0">
                <a:latin typeface="Trebuchet MS"/>
                <a:cs typeface="Trebuchet MS"/>
              </a:rPr>
              <a:t>changes of an</a:t>
            </a:r>
            <a:r>
              <a:rPr sz="2824" spc="13" dirty="0">
                <a:latin typeface="Trebuchet MS"/>
                <a:cs typeface="Trebuchet MS"/>
              </a:rPr>
              <a:t> </a:t>
            </a:r>
            <a:r>
              <a:rPr sz="2824" spc="-4" dirty="0">
                <a:latin typeface="Trebuchet MS"/>
                <a:cs typeface="Trebuchet MS"/>
              </a:rPr>
              <a:t>action</a:t>
            </a:r>
            <a:endParaRPr sz="2824" dirty="0">
              <a:latin typeface="Trebuchet MS"/>
              <a:cs typeface="Trebuchet MS"/>
            </a:endParaRPr>
          </a:p>
          <a:p>
            <a:pPr marL="313781" marR="609072" indent="-303135" algn="just">
              <a:spcBef>
                <a:spcPts val="702"/>
              </a:spcBef>
              <a:buFont typeface="Arial"/>
              <a:buChar char="•"/>
              <a:tabLst>
                <a:tab pos="314342" algn="l"/>
              </a:tabLst>
            </a:pPr>
            <a:r>
              <a:rPr sz="2824" spc="-4" dirty="0">
                <a:latin typeface="Trebuchet MS"/>
                <a:cs typeface="Trebuchet MS"/>
              </a:rPr>
              <a:t>Mechanisms </a:t>
            </a:r>
            <a:r>
              <a:rPr sz="2824" dirty="0">
                <a:latin typeface="Trebuchet MS"/>
                <a:cs typeface="Trebuchet MS"/>
              </a:rPr>
              <a:t>by </a:t>
            </a:r>
            <a:r>
              <a:rPr sz="2824" spc="-4" dirty="0">
                <a:latin typeface="Trebuchet MS"/>
                <a:cs typeface="Trebuchet MS"/>
              </a:rPr>
              <a:t>which </a:t>
            </a:r>
            <a:r>
              <a:rPr sz="2824" dirty="0">
                <a:latin typeface="Trebuchet MS"/>
                <a:cs typeface="Trebuchet MS"/>
              </a:rPr>
              <a:t>information </a:t>
            </a:r>
            <a:r>
              <a:rPr sz="2824" spc="4" dirty="0">
                <a:latin typeface="Trebuchet MS"/>
                <a:cs typeface="Trebuchet MS"/>
              </a:rPr>
              <a:t>is  </a:t>
            </a:r>
            <a:r>
              <a:rPr sz="2824" spc="-4" dirty="0">
                <a:latin typeface="Trebuchet MS"/>
                <a:cs typeface="Trebuchet MS"/>
              </a:rPr>
              <a:t>collected and </a:t>
            </a:r>
            <a:r>
              <a:rPr sz="2824" dirty="0">
                <a:latin typeface="Trebuchet MS"/>
                <a:cs typeface="Trebuchet MS"/>
              </a:rPr>
              <a:t>organized , evaluated </a:t>
            </a:r>
            <a:r>
              <a:rPr sz="2824" spc="-4" dirty="0">
                <a:latin typeface="Trebuchet MS"/>
                <a:cs typeface="Trebuchet MS"/>
              </a:rPr>
              <a:t>and  </a:t>
            </a:r>
            <a:r>
              <a:rPr sz="2824" dirty="0">
                <a:latin typeface="Trebuchet MS"/>
                <a:cs typeface="Trebuchet MS"/>
              </a:rPr>
              <a:t>presented</a:t>
            </a:r>
          </a:p>
          <a:p>
            <a:pPr marL="313781" marR="4483" indent="-303135" algn="just">
              <a:spcBef>
                <a:spcPts val="710"/>
              </a:spcBef>
              <a:buFont typeface="Arial"/>
              <a:buChar char="•"/>
              <a:tabLst>
                <a:tab pos="314342" algn="l"/>
              </a:tabLst>
            </a:pPr>
            <a:r>
              <a:rPr sz="2824" spc="-4" dirty="0">
                <a:latin typeface="Trebuchet MS"/>
                <a:cs typeface="Trebuchet MS"/>
              </a:rPr>
              <a:t>Concerned with predicting </a:t>
            </a:r>
            <a:r>
              <a:rPr sz="2824" dirty="0">
                <a:latin typeface="Trebuchet MS"/>
                <a:cs typeface="Trebuchet MS"/>
              </a:rPr>
              <a:t>the future states </a:t>
            </a:r>
            <a:r>
              <a:rPr sz="2824" spc="-4" dirty="0">
                <a:latin typeface="Trebuchet MS"/>
                <a:cs typeface="Trebuchet MS"/>
              </a:rPr>
              <a:t>of  </a:t>
            </a:r>
            <a:r>
              <a:rPr sz="2824" spc="-4" dirty="0" smtClean="0">
                <a:latin typeface="Trebuchet MS"/>
                <a:cs typeface="Trebuchet MS"/>
              </a:rPr>
              <a:t>environmental</a:t>
            </a:r>
            <a:r>
              <a:rPr lang="en-US" sz="2824" spc="-4" dirty="0" smtClean="0">
                <a:latin typeface="Trebuchet MS"/>
                <a:cs typeface="Trebuchet MS"/>
              </a:rPr>
              <a:t> </a:t>
            </a:r>
            <a:r>
              <a:rPr sz="2824" dirty="0" smtClean="0">
                <a:latin typeface="Trebuchet MS"/>
                <a:cs typeface="Trebuchet MS"/>
              </a:rPr>
              <a:t>parameters </a:t>
            </a:r>
            <a:r>
              <a:rPr sz="2824" spc="-4" dirty="0">
                <a:latin typeface="Trebuchet MS"/>
                <a:cs typeface="Trebuchet MS"/>
              </a:rPr>
              <a:t>and may involve  mathematical</a:t>
            </a:r>
            <a:r>
              <a:rPr sz="2824" spc="22" dirty="0">
                <a:latin typeface="Trebuchet MS"/>
                <a:cs typeface="Trebuchet MS"/>
              </a:rPr>
              <a:t> </a:t>
            </a:r>
            <a:r>
              <a:rPr sz="2824" spc="-4" dirty="0">
                <a:latin typeface="Trebuchet MS"/>
                <a:cs typeface="Trebuchet MS"/>
              </a:rPr>
              <a:t>modeling</a:t>
            </a:r>
            <a:endParaRPr sz="2824" dirty="0">
              <a:latin typeface="Trebuchet MS"/>
              <a:cs typeface="Trebuchet MS"/>
            </a:endParaRPr>
          </a:p>
        </p:txBody>
      </p:sp>
    </p:spTree>
    <p:extLst>
      <p:ext uri="{BB962C8B-B14F-4D97-AF65-F5344CB8AC3E}">
        <p14:creationId xmlns:p14="http://schemas.microsoft.com/office/powerpoint/2010/main" val="42632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110602"/>
            <a:ext cx="4267200" cy="553976"/>
          </a:xfrm>
          <a:prstGeom prst="rect">
            <a:avLst/>
          </a:prstGeom>
        </p:spPr>
        <p:txBody>
          <a:bodyPr vert="horz" wrap="square" lIns="0" tIns="10646" rIns="0" bIns="0" rtlCol="0">
            <a:spAutoFit/>
          </a:bodyPr>
          <a:lstStyle/>
          <a:p>
            <a:pPr marL="11206" algn="ctr">
              <a:spcBef>
                <a:spcPts val="84"/>
              </a:spcBef>
            </a:pPr>
            <a:r>
              <a:rPr sz="3530" u="sng" spc="-4" dirty="0">
                <a:solidFill>
                  <a:srgbClr val="000000"/>
                </a:solidFill>
              </a:rPr>
              <a:t>EIA</a:t>
            </a:r>
            <a:r>
              <a:rPr sz="3530" u="sng" spc="-71" dirty="0">
                <a:solidFill>
                  <a:srgbClr val="000000"/>
                </a:solidFill>
              </a:rPr>
              <a:t> </a:t>
            </a:r>
            <a:r>
              <a:rPr sz="3530" u="sng" spc="-4" dirty="0">
                <a:solidFill>
                  <a:srgbClr val="000000"/>
                </a:solidFill>
              </a:rPr>
              <a:t>Methods</a:t>
            </a:r>
            <a:endParaRPr sz="3530" u="sng" dirty="0"/>
          </a:p>
        </p:txBody>
      </p:sp>
      <p:sp>
        <p:nvSpPr>
          <p:cNvPr id="5" name="object 5"/>
          <p:cNvSpPr txBox="1">
            <a:spLocks noGrp="1"/>
          </p:cNvSpPr>
          <p:nvPr>
            <p:ph type="body" idx="1"/>
          </p:nvPr>
        </p:nvSpPr>
        <p:spPr>
          <a:xfrm>
            <a:off x="990600" y="1524000"/>
            <a:ext cx="9826811" cy="4996730"/>
          </a:xfrm>
          <a:prstGeom prst="rect">
            <a:avLst/>
          </a:prstGeom>
        </p:spPr>
        <p:txBody>
          <a:bodyPr vert="horz" wrap="square" lIns="0" tIns="10646" rIns="0" bIns="0" rtlCol="0">
            <a:spAutoFit/>
          </a:bodyPr>
          <a:lstStyle/>
          <a:p>
            <a:pPr marL="353546" indent="-342900" algn="just">
              <a:lnSpc>
                <a:spcPct val="150000"/>
              </a:lnSpc>
              <a:spcBef>
                <a:spcPts val="84"/>
              </a:spcBef>
              <a:buFont typeface="Wingdings" panose="05000000000000000000" pitchFamily="2" charset="2"/>
              <a:buChar char="q"/>
              <a:tabLst>
                <a:tab pos="549678" algn="l"/>
              </a:tabLst>
            </a:pPr>
            <a:r>
              <a:rPr spc="-4" dirty="0" smtClean="0"/>
              <a:t>Provides </a:t>
            </a:r>
            <a:r>
              <a:rPr spc="-4" dirty="0"/>
              <a:t>uniform</a:t>
            </a:r>
            <a:r>
              <a:rPr spc="40" dirty="0"/>
              <a:t> </a:t>
            </a:r>
            <a:r>
              <a:rPr spc="-4" dirty="0"/>
              <a:t>standard</a:t>
            </a:r>
          </a:p>
          <a:p>
            <a:pPr marL="354106" marR="4483" indent="-342900" algn="just">
              <a:lnSpc>
                <a:spcPct val="150000"/>
              </a:lnSpc>
              <a:buFont typeface="Wingdings" panose="05000000000000000000" pitchFamily="2" charset="2"/>
              <a:buChar char="q"/>
              <a:tabLst>
                <a:tab pos="549678" algn="l"/>
              </a:tabLst>
            </a:pPr>
            <a:r>
              <a:rPr spc="-4" dirty="0"/>
              <a:t>EIA </a:t>
            </a:r>
            <a:r>
              <a:rPr dirty="0"/>
              <a:t>methodologies ensure that </a:t>
            </a:r>
            <a:r>
              <a:rPr spc="-4" dirty="0"/>
              <a:t>the </a:t>
            </a:r>
            <a:r>
              <a:rPr dirty="0"/>
              <a:t>best </a:t>
            </a:r>
            <a:r>
              <a:rPr spc="-4" dirty="0"/>
              <a:t>possible  </a:t>
            </a:r>
            <a:r>
              <a:rPr dirty="0"/>
              <a:t>information from </a:t>
            </a:r>
            <a:r>
              <a:rPr spc="-4" dirty="0"/>
              <a:t>EIA procedures is </a:t>
            </a:r>
            <a:r>
              <a:rPr dirty="0"/>
              <a:t>available </a:t>
            </a:r>
            <a:r>
              <a:rPr spc="-4" dirty="0"/>
              <a:t>to decision  makers </a:t>
            </a:r>
            <a:r>
              <a:rPr dirty="0"/>
              <a:t>and </a:t>
            </a:r>
            <a:r>
              <a:rPr spc="-4" dirty="0"/>
              <a:t>the</a:t>
            </a:r>
            <a:r>
              <a:rPr spc="26" dirty="0"/>
              <a:t> </a:t>
            </a:r>
            <a:r>
              <a:rPr spc="-4" dirty="0" smtClean="0"/>
              <a:t>public</a:t>
            </a:r>
            <a:r>
              <a:rPr lang="en-US" spc="-4" dirty="0" smtClean="0"/>
              <a:t> </a:t>
            </a:r>
            <a:endParaRPr spc="-4" dirty="0"/>
          </a:p>
          <a:p>
            <a:pPr marL="353547" indent="-342900" algn="just">
              <a:lnSpc>
                <a:spcPct val="150000"/>
              </a:lnSpc>
              <a:buFont typeface="Wingdings" panose="05000000000000000000" pitchFamily="2" charset="2"/>
              <a:buChar char="q"/>
              <a:tabLst>
                <a:tab pos="549678" algn="l"/>
              </a:tabLst>
            </a:pPr>
            <a:r>
              <a:rPr dirty="0"/>
              <a:t>Identify </a:t>
            </a:r>
            <a:r>
              <a:rPr spc="-4" dirty="0"/>
              <a:t>the main </a:t>
            </a:r>
            <a:r>
              <a:rPr dirty="0"/>
              <a:t>environmental </a:t>
            </a:r>
            <a:r>
              <a:rPr spc="-4" dirty="0"/>
              <a:t>issues </a:t>
            </a:r>
            <a:r>
              <a:rPr dirty="0"/>
              <a:t>and</a:t>
            </a:r>
            <a:r>
              <a:rPr spc="57" dirty="0"/>
              <a:t> </a:t>
            </a:r>
            <a:r>
              <a:rPr dirty="0"/>
              <a:t>aspects</a:t>
            </a:r>
          </a:p>
          <a:p>
            <a:pPr marL="353547" indent="-342900" algn="just">
              <a:lnSpc>
                <a:spcPct val="150000"/>
              </a:lnSpc>
              <a:buFont typeface="Wingdings" panose="05000000000000000000" pitchFamily="2" charset="2"/>
              <a:buChar char="q"/>
              <a:tabLst>
                <a:tab pos="549678" algn="l"/>
              </a:tabLst>
            </a:pPr>
            <a:r>
              <a:rPr dirty="0"/>
              <a:t>Identify significant positive and </a:t>
            </a:r>
            <a:r>
              <a:rPr spc="-4" dirty="0"/>
              <a:t>negative</a:t>
            </a:r>
            <a:r>
              <a:rPr spc="18" dirty="0"/>
              <a:t> </a:t>
            </a:r>
            <a:r>
              <a:rPr dirty="0"/>
              <a:t>impacts</a:t>
            </a:r>
          </a:p>
          <a:p>
            <a:pPr marL="353547" indent="-342900" algn="just">
              <a:lnSpc>
                <a:spcPct val="150000"/>
              </a:lnSpc>
              <a:spcBef>
                <a:spcPts val="4"/>
              </a:spcBef>
              <a:buFont typeface="Wingdings" panose="05000000000000000000" pitchFamily="2" charset="2"/>
              <a:buChar char="q"/>
              <a:tabLst>
                <a:tab pos="549678" algn="l"/>
              </a:tabLst>
            </a:pPr>
            <a:r>
              <a:rPr spc="-4" dirty="0"/>
              <a:t>Evaluate the </a:t>
            </a:r>
            <a:r>
              <a:rPr dirty="0"/>
              <a:t>overall environmental </a:t>
            </a:r>
            <a:r>
              <a:rPr spc="-4" dirty="0"/>
              <a:t>impact</a:t>
            </a:r>
            <a:r>
              <a:rPr spc="75" dirty="0"/>
              <a:t> </a:t>
            </a:r>
            <a:r>
              <a:rPr dirty="0" smtClean="0"/>
              <a:t>of</a:t>
            </a:r>
            <a:r>
              <a:rPr lang="en-US" dirty="0" smtClean="0"/>
              <a:t> </a:t>
            </a:r>
            <a:r>
              <a:rPr spc="-4" dirty="0" smtClean="0"/>
              <a:t>the </a:t>
            </a:r>
            <a:r>
              <a:rPr spc="-4" dirty="0"/>
              <a:t>scheme to enable </a:t>
            </a:r>
            <a:r>
              <a:rPr dirty="0"/>
              <a:t>comparison </a:t>
            </a:r>
            <a:r>
              <a:rPr spc="-4" dirty="0"/>
              <a:t>between </a:t>
            </a:r>
            <a:r>
              <a:rPr dirty="0"/>
              <a:t>alternative  </a:t>
            </a:r>
            <a:r>
              <a:rPr dirty="0" smtClean="0"/>
              <a:t>proposals</a:t>
            </a:r>
            <a:endParaRPr lang="en-US" dirty="0" smtClean="0"/>
          </a:p>
          <a:p>
            <a:pPr marL="354106" marR="214044" indent="-342900" algn="just">
              <a:lnSpc>
                <a:spcPct val="150000"/>
              </a:lnSpc>
              <a:buFont typeface="Wingdings" panose="05000000000000000000" pitchFamily="2" charset="2"/>
              <a:buChar char="q"/>
            </a:pPr>
            <a:r>
              <a:rPr lang="en-US" spc="-4" dirty="0" smtClean="0">
                <a:latin typeface="Arial"/>
                <a:cs typeface="Arial"/>
              </a:rPr>
              <a:t>The </a:t>
            </a:r>
            <a:r>
              <a:rPr lang="en-US" spc="-4" dirty="0">
                <a:latin typeface="Arial"/>
                <a:cs typeface="Arial"/>
              </a:rPr>
              <a:t>a</a:t>
            </a:r>
            <a:r>
              <a:rPr lang="en-US" spc="9" dirty="0">
                <a:latin typeface="Arial"/>
                <a:cs typeface="Arial"/>
              </a:rPr>
              <a:t>d</a:t>
            </a:r>
            <a:r>
              <a:rPr lang="en-US" dirty="0">
                <a:latin typeface="Arial"/>
                <a:cs typeface="Arial"/>
              </a:rPr>
              <a:t>m</a:t>
            </a:r>
            <a:r>
              <a:rPr lang="en-US" spc="-4" dirty="0">
                <a:latin typeface="Arial"/>
                <a:cs typeface="Arial"/>
              </a:rPr>
              <a:t>in</a:t>
            </a:r>
            <a:r>
              <a:rPr lang="en-US" dirty="0">
                <a:latin typeface="Arial"/>
                <a:cs typeface="Arial"/>
              </a:rPr>
              <a:t>i</a:t>
            </a:r>
            <a:r>
              <a:rPr lang="en-US" spc="-4" dirty="0">
                <a:latin typeface="Arial"/>
                <a:cs typeface="Arial"/>
              </a:rPr>
              <a:t>st</a:t>
            </a:r>
            <a:r>
              <a:rPr lang="en-US" dirty="0">
                <a:latin typeface="Arial"/>
                <a:cs typeface="Arial"/>
              </a:rPr>
              <a:t>r</a:t>
            </a:r>
            <a:r>
              <a:rPr lang="en-US" spc="-4" dirty="0">
                <a:latin typeface="Arial"/>
                <a:cs typeface="Arial"/>
              </a:rPr>
              <a:t>at</a:t>
            </a:r>
            <a:r>
              <a:rPr lang="en-US" dirty="0">
                <a:latin typeface="Arial"/>
                <a:cs typeface="Arial"/>
              </a:rPr>
              <a:t>i</a:t>
            </a:r>
            <a:r>
              <a:rPr lang="en-US" spc="-4" dirty="0">
                <a:latin typeface="Arial"/>
                <a:cs typeface="Arial"/>
              </a:rPr>
              <a:t>ve pr</a:t>
            </a:r>
            <a:r>
              <a:rPr lang="en-US" dirty="0">
                <a:latin typeface="Arial"/>
                <a:cs typeface="Arial"/>
              </a:rPr>
              <a:t>o</a:t>
            </a:r>
            <a:r>
              <a:rPr lang="en-US" spc="-4" dirty="0">
                <a:latin typeface="Arial"/>
                <a:cs typeface="Arial"/>
              </a:rPr>
              <a:t>c</a:t>
            </a:r>
            <a:r>
              <a:rPr lang="en-US" dirty="0">
                <a:latin typeface="Arial"/>
                <a:cs typeface="Arial"/>
              </a:rPr>
              <a:t>e</a:t>
            </a:r>
            <a:r>
              <a:rPr lang="en-US" spc="-4" dirty="0">
                <a:latin typeface="Arial"/>
                <a:cs typeface="Arial"/>
              </a:rPr>
              <a:t>d</a:t>
            </a:r>
            <a:r>
              <a:rPr lang="en-US" spc="9" dirty="0">
                <a:latin typeface="Arial"/>
                <a:cs typeface="Arial"/>
              </a:rPr>
              <a:t>u</a:t>
            </a:r>
            <a:r>
              <a:rPr lang="en-US" spc="-4" dirty="0">
                <a:latin typeface="Arial"/>
                <a:cs typeface="Arial"/>
              </a:rPr>
              <a:t>res of E</a:t>
            </a:r>
            <a:r>
              <a:rPr lang="en-US" spc="-22" dirty="0">
                <a:latin typeface="Arial"/>
                <a:cs typeface="Arial"/>
              </a:rPr>
              <a:t>I</a:t>
            </a:r>
            <a:r>
              <a:rPr lang="en-US" spc="-4" dirty="0">
                <a:latin typeface="Arial"/>
                <a:cs typeface="Arial"/>
              </a:rPr>
              <a:t>A </a:t>
            </a:r>
            <a:r>
              <a:rPr lang="en-US" spc="-190" dirty="0">
                <a:latin typeface="Arial"/>
                <a:cs typeface="Arial"/>
              </a:rPr>
              <a:t>V</a:t>
            </a:r>
            <a:r>
              <a:rPr lang="en-US" spc="-4" dirty="0">
                <a:latin typeface="Arial"/>
                <a:cs typeface="Arial"/>
              </a:rPr>
              <a:t>ar</a:t>
            </a:r>
            <a:r>
              <a:rPr lang="en-US" dirty="0">
                <a:latin typeface="Arial"/>
                <a:cs typeface="Arial"/>
              </a:rPr>
              <a:t>i</a:t>
            </a:r>
            <a:r>
              <a:rPr lang="en-US" spc="-4" dirty="0">
                <a:latin typeface="Arial"/>
                <a:cs typeface="Arial"/>
              </a:rPr>
              <a:t>es  </a:t>
            </a:r>
            <a:r>
              <a:rPr lang="en-US" spc="-4" dirty="0" smtClean="0">
                <a:latin typeface="Arial"/>
                <a:cs typeface="Arial"/>
              </a:rPr>
              <a:t>from country </a:t>
            </a:r>
            <a:r>
              <a:rPr lang="en-US" spc="-4" dirty="0">
                <a:latin typeface="Arial"/>
                <a:cs typeface="Arial"/>
              </a:rPr>
              <a:t>to</a:t>
            </a:r>
            <a:r>
              <a:rPr lang="en-US" spc="13" dirty="0">
                <a:latin typeface="Arial"/>
                <a:cs typeface="Arial"/>
              </a:rPr>
              <a:t> </a:t>
            </a:r>
            <a:r>
              <a:rPr lang="en-US" spc="-4" dirty="0">
                <a:latin typeface="Arial"/>
                <a:cs typeface="Arial"/>
              </a:rPr>
              <a:t>country</a:t>
            </a:r>
            <a:endParaRPr lang="en-US" dirty="0">
              <a:latin typeface="Arial"/>
              <a:cs typeface="Arial"/>
            </a:endParaRPr>
          </a:p>
          <a:p>
            <a:pPr marL="354106" marR="214044" indent="-342900" algn="just">
              <a:lnSpc>
                <a:spcPct val="150000"/>
              </a:lnSpc>
              <a:buFont typeface="Wingdings" panose="05000000000000000000" pitchFamily="2" charset="2"/>
              <a:buChar char="q"/>
            </a:pPr>
            <a:endParaRPr dirty="0"/>
          </a:p>
        </p:txBody>
      </p:sp>
      <p:sp>
        <p:nvSpPr>
          <p:cNvPr id="6" name="object 6"/>
          <p:cNvSpPr txBox="1"/>
          <p:nvPr/>
        </p:nvSpPr>
        <p:spPr>
          <a:xfrm>
            <a:off x="1172415" y="898798"/>
            <a:ext cx="7590585" cy="441637"/>
          </a:xfrm>
          <a:prstGeom prst="rect">
            <a:avLst/>
          </a:prstGeom>
        </p:spPr>
        <p:txBody>
          <a:bodyPr vert="horz" wrap="square" lIns="0" tIns="10646" rIns="0" bIns="0" rtlCol="0">
            <a:spAutoFit/>
          </a:bodyPr>
          <a:lstStyle/>
          <a:p>
            <a:pPr marL="11206">
              <a:spcBef>
                <a:spcPts val="84"/>
              </a:spcBef>
            </a:pPr>
            <a:r>
              <a:rPr sz="2800" b="1" spc="-4" dirty="0">
                <a:solidFill>
                  <a:srgbClr val="FF0000"/>
                </a:solidFill>
                <a:latin typeface="Trebuchet MS"/>
                <a:cs typeface="Trebuchet MS"/>
              </a:rPr>
              <a:t>Why do we </a:t>
            </a:r>
            <a:r>
              <a:rPr sz="2800" b="1" spc="-9" dirty="0">
                <a:solidFill>
                  <a:srgbClr val="FF0000"/>
                </a:solidFill>
                <a:latin typeface="Trebuchet MS"/>
                <a:cs typeface="Trebuchet MS"/>
              </a:rPr>
              <a:t>need </a:t>
            </a:r>
            <a:r>
              <a:rPr sz="2800" b="1" spc="-4" dirty="0" smtClean="0">
                <a:solidFill>
                  <a:srgbClr val="FF0000"/>
                </a:solidFill>
                <a:latin typeface="Trebuchet MS"/>
                <a:cs typeface="Trebuchet MS"/>
              </a:rPr>
              <a:t>EIA</a:t>
            </a:r>
            <a:r>
              <a:rPr sz="2800" spc="-9" dirty="0" smtClean="0">
                <a:solidFill>
                  <a:srgbClr val="FF0000"/>
                </a:solidFill>
                <a:latin typeface="Arial"/>
                <a:cs typeface="Arial"/>
              </a:rPr>
              <a:t>?</a:t>
            </a:r>
            <a:endParaRPr sz="2800" dirty="0">
              <a:latin typeface="Arial"/>
              <a:cs typeface="Arial"/>
            </a:endParaRPr>
          </a:p>
        </p:txBody>
      </p:sp>
    </p:spTree>
    <p:extLst>
      <p:ext uri="{BB962C8B-B14F-4D97-AF65-F5344CB8AC3E}">
        <p14:creationId xmlns:p14="http://schemas.microsoft.com/office/powerpoint/2010/main" val="10465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0" y="188101"/>
            <a:ext cx="4267200"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EIA</a:t>
            </a:r>
            <a:r>
              <a:rPr sz="3883" u="sng" spc="-57" dirty="0">
                <a:solidFill>
                  <a:srgbClr val="000000"/>
                </a:solidFill>
              </a:rPr>
              <a:t> </a:t>
            </a:r>
            <a:r>
              <a:rPr sz="3883" u="sng" dirty="0">
                <a:solidFill>
                  <a:srgbClr val="000000"/>
                </a:solidFill>
              </a:rPr>
              <a:t>methods</a:t>
            </a:r>
            <a:endParaRPr sz="3883" u="sng" dirty="0"/>
          </a:p>
        </p:txBody>
      </p:sp>
      <p:sp>
        <p:nvSpPr>
          <p:cNvPr id="3" name="object 3"/>
          <p:cNvSpPr txBox="1"/>
          <p:nvPr/>
        </p:nvSpPr>
        <p:spPr>
          <a:xfrm>
            <a:off x="1447800" y="1143000"/>
            <a:ext cx="7446309" cy="4622374"/>
          </a:xfrm>
          <a:prstGeom prst="rect">
            <a:avLst/>
          </a:prstGeom>
        </p:spPr>
        <p:txBody>
          <a:bodyPr vert="horz" wrap="square" lIns="0" tIns="11766" rIns="0" bIns="0" rtlCol="0">
            <a:spAutoFit/>
          </a:bodyPr>
          <a:lstStyle/>
          <a:p>
            <a:pPr marL="11206">
              <a:spcBef>
                <a:spcPts val="93"/>
              </a:spcBef>
              <a:tabLst>
                <a:tab pos="3494180" algn="l"/>
              </a:tabLst>
            </a:pPr>
            <a:r>
              <a:rPr sz="2824" dirty="0">
                <a:solidFill>
                  <a:srgbClr val="FF0000"/>
                </a:solidFill>
                <a:latin typeface="Arial"/>
                <a:cs typeface="Arial"/>
              </a:rPr>
              <a:t>Write</a:t>
            </a:r>
            <a:r>
              <a:rPr sz="2824" spc="-4" dirty="0">
                <a:solidFill>
                  <a:srgbClr val="FF0000"/>
                </a:solidFill>
                <a:latin typeface="Arial"/>
                <a:cs typeface="Arial"/>
              </a:rPr>
              <a:t> </a:t>
            </a:r>
            <a:r>
              <a:rPr sz="2824" dirty="0">
                <a:solidFill>
                  <a:srgbClr val="FF0000"/>
                </a:solidFill>
                <a:latin typeface="Arial"/>
                <a:cs typeface="Arial"/>
              </a:rPr>
              <a:t>some</a:t>
            </a:r>
            <a:r>
              <a:rPr sz="2824" spc="-18" dirty="0">
                <a:solidFill>
                  <a:srgbClr val="FF0000"/>
                </a:solidFill>
                <a:latin typeface="Arial"/>
                <a:cs typeface="Arial"/>
              </a:rPr>
              <a:t> </a:t>
            </a:r>
            <a:r>
              <a:rPr sz="2824" spc="-4" dirty="0" smtClean="0">
                <a:solidFill>
                  <a:srgbClr val="FF0000"/>
                </a:solidFill>
                <a:latin typeface="Arial"/>
                <a:cs typeface="Arial"/>
              </a:rPr>
              <a:t>Methods</a:t>
            </a:r>
            <a:r>
              <a:rPr lang="en-US" sz="2824" spc="-4" dirty="0" smtClean="0">
                <a:solidFill>
                  <a:srgbClr val="FF0000"/>
                </a:solidFill>
                <a:latin typeface="Arial"/>
                <a:cs typeface="Arial"/>
              </a:rPr>
              <a:t> </a:t>
            </a:r>
            <a:r>
              <a:rPr sz="2824" dirty="0" smtClean="0">
                <a:solidFill>
                  <a:srgbClr val="FF0000"/>
                </a:solidFill>
                <a:latin typeface="Arial"/>
                <a:cs typeface="Arial"/>
              </a:rPr>
              <a:t>of</a:t>
            </a:r>
            <a:r>
              <a:rPr sz="2824" spc="-84" dirty="0" smtClean="0">
                <a:solidFill>
                  <a:srgbClr val="FF0000"/>
                </a:solidFill>
                <a:latin typeface="Arial"/>
                <a:cs typeface="Arial"/>
              </a:rPr>
              <a:t> </a:t>
            </a:r>
            <a:r>
              <a:rPr sz="2824" dirty="0" smtClean="0">
                <a:solidFill>
                  <a:srgbClr val="FF0000"/>
                </a:solidFill>
                <a:latin typeface="Arial"/>
                <a:cs typeface="Arial"/>
              </a:rPr>
              <a:t>EIA?</a:t>
            </a:r>
            <a:endParaRPr lang="en-US" sz="2824" dirty="0">
              <a:latin typeface="Arial"/>
              <a:cs typeface="Arial"/>
            </a:endParaRPr>
          </a:p>
          <a:p>
            <a:pPr marL="11206">
              <a:spcBef>
                <a:spcPts val="93"/>
              </a:spcBef>
              <a:tabLst>
                <a:tab pos="3494180" algn="l"/>
              </a:tabLst>
            </a:pPr>
            <a:r>
              <a:rPr sz="2824" b="1" spc="-4" dirty="0" smtClean="0">
                <a:latin typeface="Trebuchet MS"/>
                <a:cs typeface="Trebuchet MS"/>
              </a:rPr>
              <a:t>Some </a:t>
            </a:r>
            <a:r>
              <a:rPr sz="2824" b="1" dirty="0">
                <a:latin typeface="Trebuchet MS"/>
                <a:cs typeface="Trebuchet MS"/>
              </a:rPr>
              <a:t>common</a:t>
            </a:r>
            <a:r>
              <a:rPr sz="2824" b="1" spc="-49" dirty="0">
                <a:latin typeface="Trebuchet MS"/>
                <a:cs typeface="Trebuchet MS"/>
              </a:rPr>
              <a:t> </a:t>
            </a:r>
            <a:r>
              <a:rPr sz="2824" b="1" spc="-4" dirty="0" smtClean="0">
                <a:latin typeface="Trebuchet MS"/>
                <a:cs typeface="Trebuchet MS"/>
              </a:rPr>
              <a:t>methods</a:t>
            </a:r>
            <a:r>
              <a:rPr lang="en-US" sz="2824" b="1" spc="-4" dirty="0" smtClean="0">
                <a:latin typeface="Trebuchet MS"/>
                <a:cs typeface="Trebuchet MS"/>
              </a:rPr>
              <a:t> are</a:t>
            </a:r>
            <a:endParaRPr sz="2824" dirty="0">
              <a:latin typeface="Trebuchet MS"/>
              <a:cs typeface="Trebuchet MS"/>
            </a:endParaRPr>
          </a:p>
          <a:p>
            <a:pPr marL="265594">
              <a:spcBef>
                <a:spcPts val="710"/>
              </a:spcBef>
              <a:tabLst>
                <a:tab pos="568729" algn="l"/>
                <a:tab pos="569289" algn="l"/>
              </a:tabLst>
            </a:pPr>
            <a:r>
              <a:rPr lang="en-US" sz="2824" dirty="0" smtClean="0">
                <a:latin typeface="Arial"/>
                <a:cs typeface="Arial"/>
              </a:rPr>
              <a:t>-  </a:t>
            </a:r>
            <a:r>
              <a:rPr lang="en-US" sz="2824" dirty="0" err="1" smtClean="0">
                <a:latin typeface="Arial"/>
                <a:cs typeface="Arial"/>
              </a:rPr>
              <a:t>Adhoc</a:t>
            </a:r>
            <a:endParaRPr lang="en-US" sz="2824" dirty="0" smtClean="0">
              <a:latin typeface="Arial"/>
              <a:cs typeface="Arial"/>
            </a:endParaRPr>
          </a:p>
          <a:p>
            <a:pPr marL="265594">
              <a:spcBef>
                <a:spcPts val="710"/>
              </a:spcBef>
              <a:tabLst>
                <a:tab pos="568729" algn="l"/>
                <a:tab pos="569289" algn="l"/>
              </a:tabLst>
            </a:pPr>
            <a:r>
              <a:rPr lang="en-US" sz="2824" dirty="0" smtClean="0">
                <a:latin typeface="Arial"/>
                <a:cs typeface="Arial"/>
              </a:rPr>
              <a:t>-  </a:t>
            </a:r>
            <a:r>
              <a:rPr sz="2824" dirty="0" smtClean="0">
                <a:latin typeface="Arial"/>
                <a:cs typeface="Arial"/>
              </a:rPr>
              <a:t>Checklists</a:t>
            </a:r>
            <a:endParaRPr sz="2824" dirty="0">
              <a:latin typeface="Arial"/>
              <a:cs typeface="Arial"/>
            </a:endParaRPr>
          </a:p>
          <a:p>
            <a:pPr marL="568729" indent="-303135">
              <a:spcBef>
                <a:spcPts val="710"/>
              </a:spcBef>
              <a:buFontTx/>
              <a:buChar char="-"/>
              <a:tabLst>
                <a:tab pos="568729" algn="l"/>
                <a:tab pos="569289" algn="l"/>
              </a:tabLst>
            </a:pPr>
            <a:r>
              <a:rPr lang="en-US" sz="2824" dirty="0" smtClean="0">
                <a:latin typeface="Arial"/>
                <a:cs typeface="Arial"/>
              </a:rPr>
              <a:t>Matrices</a:t>
            </a:r>
            <a:endParaRPr lang="en-US" sz="2824" spc="-4" dirty="0" smtClean="0">
              <a:latin typeface="Arial"/>
              <a:cs typeface="Arial"/>
            </a:endParaRPr>
          </a:p>
          <a:p>
            <a:pPr marL="568729" indent="-303135">
              <a:spcBef>
                <a:spcPts val="710"/>
              </a:spcBef>
              <a:buFontTx/>
              <a:buChar char="-"/>
              <a:tabLst>
                <a:tab pos="568729" algn="l"/>
                <a:tab pos="569289" algn="l"/>
              </a:tabLst>
            </a:pPr>
            <a:r>
              <a:rPr lang="en-US" sz="2824" dirty="0" smtClean="0">
                <a:latin typeface="Arial"/>
                <a:cs typeface="Arial"/>
              </a:rPr>
              <a:t>Network</a:t>
            </a:r>
          </a:p>
          <a:p>
            <a:pPr marL="568729" indent="-303135">
              <a:spcBef>
                <a:spcPts val="710"/>
              </a:spcBef>
              <a:buFontTx/>
              <a:buChar char="-"/>
              <a:tabLst>
                <a:tab pos="568729" algn="l"/>
                <a:tab pos="569289" algn="l"/>
              </a:tabLst>
            </a:pPr>
            <a:r>
              <a:rPr lang="en-US" sz="2824" dirty="0" smtClean="0">
                <a:latin typeface="Arial"/>
                <a:cs typeface="Arial"/>
              </a:rPr>
              <a:t>Overlays/GIS</a:t>
            </a:r>
            <a:endParaRPr lang="en-US" sz="2824" spc="-4" dirty="0" smtClean="0">
              <a:latin typeface="Arial"/>
              <a:cs typeface="Arial"/>
            </a:endParaRPr>
          </a:p>
          <a:p>
            <a:pPr marL="568729" indent="-303135">
              <a:spcBef>
                <a:spcPts val="710"/>
              </a:spcBef>
              <a:buChar char="-"/>
              <a:tabLst>
                <a:tab pos="568729" algn="l"/>
                <a:tab pos="569289" algn="l"/>
              </a:tabLst>
            </a:pPr>
            <a:r>
              <a:rPr sz="2824" spc="-4" dirty="0" smtClean="0">
                <a:latin typeface="Arial"/>
                <a:cs typeface="Arial"/>
              </a:rPr>
              <a:t>EES</a:t>
            </a:r>
            <a:r>
              <a:rPr lang="en-US" sz="2824" spc="-4" dirty="0">
                <a:latin typeface="Arial"/>
                <a:cs typeface="Arial"/>
              </a:rPr>
              <a:t> </a:t>
            </a:r>
            <a:r>
              <a:rPr lang="en-US" sz="2824" spc="-4" dirty="0" smtClean="0">
                <a:latin typeface="Arial"/>
                <a:cs typeface="Arial"/>
              </a:rPr>
              <a:t>(</a:t>
            </a:r>
            <a:r>
              <a:rPr lang="en-US" sz="3200" dirty="0">
                <a:solidFill>
                  <a:srgbClr val="202124"/>
                </a:solidFill>
              </a:rPr>
              <a:t>Environmental Effect </a:t>
            </a:r>
            <a:r>
              <a:rPr lang="en-US" sz="3200" dirty="0" smtClean="0">
                <a:solidFill>
                  <a:srgbClr val="202124"/>
                </a:solidFill>
              </a:rPr>
              <a:t>Study)</a:t>
            </a:r>
            <a:endParaRPr sz="2824" dirty="0">
              <a:latin typeface="Arial"/>
              <a:cs typeface="Arial"/>
            </a:endParaRPr>
          </a:p>
          <a:p>
            <a:pPr marL="568729" indent="-303135">
              <a:spcBef>
                <a:spcPts val="706"/>
              </a:spcBef>
              <a:buChar char="-"/>
              <a:tabLst>
                <a:tab pos="568729" algn="l"/>
                <a:tab pos="569289" algn="l"/>
              </a:tabLst>
            </a:pPr>
            <a:r>
              <a:rPr sz="2824" dirty="0" smtClean="0">
                <a:latin typeface="Arial"/>
                <a:cs typeface="Arial"/>
              </a:rPr>
              <a:t>Cost </a:t>
            </a:r>
            <a:r>
              <a:rPr sz="2824" spc="-4" dirty="0">
                <a:latin typeface="Arial"/>
                <a:cs typeface="Arial"/>
              </a:rPr>
              <a:t>Benefit</a:t>
            </a:r>
            <a:r>
              <a:rPr sz="2824" spc="-199" dirty="0">
                <a:latin typeface="Arial"/>
                <a:cs typeface="Arial"/>
              </a:rPr>
              <a:t> </a:t>
            </a:r>
            <a:r>
              <a:rPr sz="2824" dirty="0" smtClean="0">
                <a:latin typeface="Arial"/>
                <a:cs typeface="Arial"/>
              </a:rPr>
              <a:t>Analysis</a:t>
            </a:r>
            <a:endParaRPr sz="2824" dirty="0">
              <a:latin typeface="Arial"/>
              <a:cs typeface="Arial"/>
            </a:endParaRPr>
          </a:p>
        </p:txBody>
      </p:sp>
    </p:spTree>
    <p:extLst>
      <p:ext uri="{BB962C8B-B14F-4D97-AF65-F5344CB8AC3E}">
        <p14:creationId xmlns:p14="http://schemas.microsoft.com/office/powerpoint/2010/main" val="403464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188101"/>
            <a:ext cx="4191000" cy="609417"/>
          </a:xfrm>
          <a:prstGeom prst="rect">
            <a:avLst/>
          </a:prstGeom>
        </p:spPr>
        <p:txBody>
          <a:bodyPr vert="horz" wrap="square" lIns="0" tIns="11766" rIns="0" bIns="0" rtlCol="0">
            <a:spAutoFit/>
          </a:bodyPr>
          <a:lstStyle/>
          <a:p>
            <a:pPr marL="11206" algn="ctr">
              <a:spcBef>
                <a:spcPts val="93"/>
              </a:spcBef>
            </a:pPr>
            <a:r>
              <a:rPr lang="en-US" sz="3883" u="sng" dirty="0" err="1" smtClean="0">
                <a:solidFill>
                  <a:srgbClr val="000000"/>
                </a:solidFill>
              </a:rPr>
              <a:t>Adhoc</a:t>
            </a:r>
            <a:endParaRPr sz="3883" u="sng" dirty="0"/>
          </a:p>
        </p:txBody>
      </p:sp>
      <p:sp>
        <p:nvSpPr>
          <p:cNvPr id="5" name="Rectangle 4"/>
          <p:cNvSpPr/>
          <p:nvPr/>
        </p:nvSpPr>
        <p:spPr>
          <a:xfrm>
            <a:off x="990600" y="990600"/>
            <a:ext cx="10439400" cy="5139869"/>
          </a:xfrm>
          <a:prstGeom prst="rect">
            <a:avLst/>
          </a:prstGeom>
        </p:spPr>
        <p:txBody>
          <a:bodyPr wrap="square">
            <a:spAutoFit/>
          </a:bodyPr>
          <a:lstStyle/>
          <a:p>
            <a:pPr>
              <a:spcAft>
                <a:spcPts val="1200"/>
              </a:spcAft>
            </a:pPr>
            <a:r>
              <a:rPr lang="en-US" sz="2800" dirty="0" err="1" smtClean="0"/>
              <a:t>Adhoc</a:t>
            </a:r>
            <a:r>
              <a:rPr lang="en-US" sz="2800" dirty="0" smtClean="0"/>
              <a:t> </a:t>
            </a:r>
            <a:r>
              <a:rPr lang="en-US" sz="2800" dirty="0"/>
              <a:t>methods indicate broad areas of possible impacts by listing composite environmental parameters (Ex: flora and fauna) likely to be affected by the proposed </a:t>
            </a:r>
            <a:r>
              <a:rPr lang="en-US" sz="2800" dirty="0" smtClean="0"/>
              <a:t>activity.</a:t>
            </a:r>
          </a:p>
          <a:p>
            <a:pPr>
              <a:spcAft>
                <a:spcPts val="1200"/>
              </a:spcAft>
            </a:pPr>
            <a:r>
              <a:rPr lang="en-US" sz="2800" dirty="0" smtClean="0"/>
              <a:t>These </a:t>
            </a:r>
            <a:r>
              <a:rPr lang="en-US" sz="2800" dirty="0"/>
              <a:t>methods involve assembling a team of specialists who identify impacts in their area of expertise. Here, each parameter is considered separately and the nature of impacts (long term or short term, reversible or irreversible) are </a:t>
            </a:r>
            <a:r>
              <a:rPr lang="en-US" sz="2800" dirty="0" smtClean="0"/>
              <a:t>considered.</a:t>
            </a:r>
          </a:p>
          <a:p>
            <a:pPr>
              <a:spcAft>
                <a:spcPts val="1200"/>
              </a:spcAft>
            </a:pPr>
            <a:r>
              <a:rPr lang="en-US" sz="2800" dirty="0" smtClean="0"/>
              <a:t>These </a:t>
            </a:r>
            <a:r>
              <a:rPr lang="en-US" sz="2800" dirty="0"/>
              <a:t>methods give a rough assessment of total impact while giving the broad areas and the general nature of possible impacts. In this method, the assessor relies on an intuitive approach and makes a broad-based qualitative assessment.</a:t>
            </a:r>
          </a:p>
        </p:txBody>
      </p:sp>
    </p:spTree>
    <p:extLst>
      <p:ext uri="{BB962C8B-B14F-4D97-AF65-F5344CB8AC3E}">
        <p14:creationId xmlns:p14="http://schemas.microsoft.com/office/powerpoint/2010/main" val="111944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188101"/>
            <a:ext cx="4191000" cy="609417"/>
          </a:xfrm>
          <a:prstGeom prst="rect">
            <a:avLst/>
          </a:prstGeom>
        </p:spPr>
        <p:txBody>
          <a:bodyPr vert="horz" wrap="square" lIns="0" tIns="11766" rIns="0" bIns="0" rtlCol="0">
            <a:spAutoFit/>
          </a:bodyPr>
          <a:lstStyle/>
          <a:p>
            <a:pPr marL="11206" algn="ctr">
              <a:spcBef>
                <a:spcPts val="93"/>
              </a:spcBef>
            </a:pPr>
            <a:r>
              <a:rPr lang="en-US" sz="3883" u="sng" dirty="0" err="1" smtClean="0">
                <a:solidFill>
                  <a:srgbClr val="000000"/>
                </a:solidFill>
              </a:rPr>
              <a:t>Adhoc</a:t>
            </a:r>
            <a:endParaRPr sz="3883" u="sng" dirty="0"/>
          </a:p>
        </p:txBody>
      </p:sp>
      <p:pic>
        <p:nvPicPr>
          <p:cNvPr id="3" name="Picture 2"/>
          <p:cNvPicPr>
            <a:picLocks noChangeAspect="1"/>
          </p:cNvPicPr>
          <p:nvPr/>
        </p:nvPicPr>
        <p:blipFill>
          <a:blip r:embed="rId2"/>
          <a:stretch>
            <a:fillRect/>
          </a:stretch>
        </p:blipFill>
        <p:spPr>
          <a:xfrm>
            <a:off x="1066800" y="914400"/>
            <a:ext cx="10134600" cy="5743760"/>
          </a:xfrm>
          <a:prstGeom prst="rect">
            <a:avLst/>
          </a:prstGeom>
        </p:spPr>
      </p:pic>
    </p:spTree>
    <p:extLst>
      <p:ext uri="{BB962C8B-B14F-4D97-AF65-F5344CB8AC3E}">
        <p14:creationId xmlns:p14="http://schemas.microsoft.com/office/powerpoint/2010/main" val="243554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188101"/>
            <a:ext cx="4191000" cy="609417"/>
          </a:xfrm>
          <a:prstGeom prst="rect">
            <a:avLst/>
          </a:prstGeom>
        </p:spPr>
        <p:txBody>
          <a:bodyPr vert="horz" wrap="square" lIns="0" tIns="11766" rIns="0" bIns="0" rtlCol="0">
            <a:spAutoFit/>
          </a:bodyPr>
          <a:lstStyle/>
          <a:p>
            <a:pPr marL="11206" algn="ctr">
              <a:spcBef>
                <a:spcPts val="93"/>
              </a:spcBef>
            </a:pPr>
            <a:r>
              <a:rPr sz="3883" u="sng" dirty="0">
                <a:solidFill>
                  <a:srgbClr val="000000"/>
                </a:solidFill>
              </a:rPr>
              <a:t>Checklists</a:t>
            </a:r>
            <a:endParaRPr sz="3883" u="sng" dirty="0"/>
          </a:p>
        </p:txBody>
      </p:sp>
      <p:sp>
        <p:nvSpPr>
          <p:cNvPr id="3" name="object 3"/>
          <p:cNvSpPr txBox="1"/>
          <p:nvPr/>
        </p:nvSpPr>
        <p:spPr>
          <a:xfrm>
            <a:off x="914400" y="815569"/>
            <a:ext cx="10286999" cy="5798069"/>
          </a:xfrm>
          <a:prstGeom prst="rect">
            <a:avLst/>
          </a:prstGeom>
        </p:spPr>
        <p:txBody>
          <a:bodyPr vert="horz" wrap="square" lIns="0" tIns="145676" rIns="0" bIns="0" rtlCol="0">
            <a:spAutoFit/>
          </a:bodyPr>
          <a:lstStyle/>
          <a:p>
            <a:pPr marL="80687">
              <a:spcBef>
                <a:spcPts val="1147"/>
              </a:spcBef>
            </a:pPr>
            <a:r>
              <a:rPr sz="2471" spc="-26" dirty="0">
                <a:solidFill>
                  <a:srgbClr val="FF0000"/>
                </a:solidFill>
                <a:latin typeface="Carlito"/>
                <a:cs typeface="Carlito"/>
              </a:rPr>
              <a:t>Write </a:t>
            </a:r>
            <a:r>
              <a:rPr sz="2471" spc="-9" dirty="0">
                <a:solidFill>
                  <a:srgbClr val="FF0000"/>
                </a:solidFill>
                <a:latin typeface="Carlito"/>
                <a:cs typeface="Carlito"/>
              </a:rPr>
              <a:t>short </a:t>
            </a:r>
            <a:r>
              <a:rPr sz="2471" spc="-13" dirty="0">
                <a:solidFill>
                  <a:srgbClr val="FF0000"/>
                </a:solidFill>
                <a:latin typeface="Carlito"/>
                <a:cs typeface="Carlito"/>
              </a:rPr>
              <a:t>note </a:t>
            </a:r>
            <a:r>
              <a:rPr sz="2471" spc="-4" dirty="0">
                <a:solidFill>
                  <a:srgbClr val="FF0000"/>
                </a:solidFill>
                <a:latin typeface="Carlito"/>
                <a:cs typeface="Carlito"/>
              </a:rPr>
              <a:t>on </a:t>
            </a:r>
            <a:r>
              <a:rPr sz="2471" spc="-9" dirty="0">
                <a:solidFill>
                  <a:srgbClr val="FF0000"/>
                </a:solidFill>
                <a:latin typeface="Carlito"/>
                <a:cs typeface="Carlito"/>
              </a:rPr>
              <a:t>checklist </a:t>
            </a:r>
            <a:r>
              <a:rPr sz="2471" spc="-4" dirty="0">
                <a:solidFill>
                  <a:srgbClr val="FF0000"/>
                </a:solidFill>
                <a:latin typeface="Carlito"/>
                <a:cs typeface="Carlito"/>
              </a:rPr>
              <a:t>method of</a:t>
            </a:r>
            <a:r>
              <a:rPr sz="2471" spc="119" dirty="0">
                <a:solidFill>
                  <a:srgbClr val="FF0000"/>
                </a:solidFill>
                <a:latin typeface="Carlito"/>
                <a:cs typeface="Carlito"/>
              </a:rPr>
              <a:t> </a:t>
            </a:r>
            <a:r>
              <a:rPr sz="2471" spc="-26" dirty="0">
                <a:solidFill>
                  <a:srgbClr val="FF0000"/>
                </a:solidFill>
                <a:latin typeface="Carlito"/>
                <a:cs typeface="Carlito"/>
              </a:rPr>
              <a:t>EIA?</a:t>
            </a:r>
            <a:endParaRPr sz="2471" dirty="0">
              <a:latin typeface="Carlito"/>
              <a:cs typeface="Carlito"/>
            </a:endParaRPr>
          </a:p>
          <a:p>
            <a:pPr marL="313221" marR="4483" indent="-302575">
              <a:lnSpc>
                <a:spcPts val="2815"/>
              </a:lnSpc>
              <a:spcBef>
                <a:spcPts val="1531"/>
              </a:spcBef>
              <a:buChar char="•"/>
              <a:tabLst>
                <a:tab pos="313221" algn="l"/>
                <a:tab pos="313781" algn="l"/>
              </a:tabLst>
            </a:pPr>
            <a:r>
              <a:rPr sz="2647" spc="-4" dirty="0">
                <a:latin typeface="Arial"/>
                <a:cs typeface="Arial"/>
              </a:rPr>
              <a:t>Standard </a:t>
            </a:r>
            <a:r>
              <a:rPr sz="2647" dirty="0">
                <a:latin typeface="Arial"/>
                <a:cs typeface="Arial"/>
              </a:rPr>
              <a:t>lists of the types of impacts</a:t>
            </a:r>
            <a:r>
              <a:rPr sz="2647" spc="-40" dirty="0">
                <a:latin typeface="Arial"/>
                <a:cs typeface="Arial"/>
              </a:rPr>
              <a:t> </a:t>
            </a:r>
            <a:r>
              <a:rPr sz="2647" spc="-4" dirty="0">
                <a:latin typeface="Arial"/>
                <a:cs typeface="Arial"/>
              </a:rPr>
              <a:t>associated  </a:t>
            </a:r>
            <a:r>
              <a:rPr sz="2647" dirty="0">
                <a:latin typeface="Arial"/>
                <a:cs typeface="Arial"/>
              </a:rPr>
              <a:t>with </a:t>
            </a:r>
            <a:r>
              <a:rPr sz="2647" spc="-4" dirty="0">
                <a:latin typeface="Arial"/>
                <a:cs typeface="Arial"/>
              </a:rPr>
              <a:t>a particular </a:t>
            </a:r>
            <a:r>
              <a:rPr sz="2647" dirty="0">
                <a:latin typeface="Arial"/>
                <a:cs typeface="Arial"/>
              </a:rPr>
              <a:t>type of</a:t>
            </a:r>
            <a:r>
              <a:rPr sz="2647" spc="-31" dirty="0">
                <a:latin typeface="Arial"/>
                <a:cs typeface="Arial"/>
              </a:rPr>
              <a:t> </a:t>
            </a:r>
            <a:r>
              <a:rPr sz="2647" spc="-4" dirty="0">
                <a:latin typeface="Arial"/>
                <a:cs typeface="Arial"/>
              </a:rPr>
              <a:t>project</a:t>
            </a:r>
            <a:endParaRPr sz="2647" dirty="0">
              <a:latin typeface="Arial"/>
              <a:cs typeface="Arial"/>
            </a:endParaRPr>
          </a:p>
          <a:p>
            <a:pPr marL="313221" marR="70041" indent="-302575">
              <a:lnSpc>
                <a:spcPts val="2833"/>
              </a:lnSpc>
              <a:spcBef>
                <a:spcPts val="618"/>
              </a:spcBef>
              <a:buChar char="•"/>
              <a:tabLst>
                <a:tab pos="313221" algn="l"/>
                <a:tab pos="313781" algn="l"/>
              </a:tabLst>
            </a:pPr>
            <a:r>
              <a:rPr sz="2647" dirty="0">
                <a:latin typeface="Arial"/>
                <a:cs typeface="Arial"/>
              </a:rPr>
              <a:t>Primarily </a:t>
            </a:r>
            <a:r>
              <a:rPr sz="2647" spc="-4" dirty="0">
                <a:latin typeface="Arial"/>
                <a:cs typeface="Arial"/>
              </a:rPr>
              <a:t>organizing information </a:t>
            </a:r>
            <a:r>
              <a:rPr sz="2647" dirty="0">
                <a:latin typeface="Arial"/>
                <a:cs typeface="Arial"/>
              </a:rPr>
              <a:t>or ensuring</a:t>
            </a:r>
            <a:r>
              <a:rPr sz="2647" spc="-88" dirty="0">
                <a:latin typeface="Arial"/>
                <a:cs typeface="Arial"/>
              </a:rPr>
              <a:t> </a:t>
            </a:r>
            <a:r>
              <a:rPr sz="2647" spc="-4" dirty="0">
                <a:latin typeface="Arial"/>
                <a:cs typeface="Arial"/>
              </a:rPr>
              <a:t>that  no potential impact is</a:t>
            </a:r>
            <a:r>
              <a:rPr sz="2647" spc="-9" dirty="0">
                <a:latin typeface="Arial"/>
                <a:cs typeface="Arial"/>
              </a:rPr>
              <a:t> </a:t>
            </a:r>
            <a:r>
              <a:rPr sz="2647" spc="-4" dirty="0">
                <a:latin typeface="Arial"/>
                <a:cs typeface="Arial"/>
              </a:rPr>
              <a:t>overlooked.</a:t>
            </a:r>
            <a:endParaRPr sz="2647" dirty="0">
              <a:latin typeface="Arial"/>
              <a:cs typeface="Arial"/>
            </a:endParaRPr>
          </a:p>
          <a:p>
            <a:pPr marL="313781" indent="-302575">
              <a:spcBef>
                <a:spcPts val="221"/>
              </a:spcBef>
              <a:buChar char="•"/>
              <a:tabLst>
                <a:tab pos="313221" algn="l"/>
                <a:tab pos="313781" algn="l"/>
              </a:tabLst>
            </a:pPr>
            <a:r>
              <a:rPr sz="2647" spc="-4" dirty="0">
                <a:latin typeface="Arial"/>
                <a:cs typeface="Arial"/>
              </a:rPr>
              <a:t>Should enable identification </a:t>
            </a:r>
            <a:r>
              <a:rPr sz="2647" dirty="0">
                <a:latin typeface="Arial"/>
                <a:cs typeface="Arial"/>
              </a:rPr>
              <a:t>of impacts</a:t>
            </a:r>
            <a:r>
              <a:rPr sz="2647" spc="-71" dirty="0">
                <a:latin typeface="Arial"/>
                <a:cs typeface="Arial"/>
              </a:rPr>
              <a:t> </a:t>
            </a:r>
            <a:r>
              <a:rPr sz="2647" spc="-4" dirty="0">
                <a:latin typeface="Arial"/>
                <a:cs typeface="Arial"/>
              </a:rPr>
              <a:t>on</a:t>
            </a:r>
            <a:endParaRPr sz="2647" dirty="0">
              <a:latin typeface="Arial"/>
              <a:cs typeface="Arial"/>
            </a:endParaRPr>
          </a:p>
          <a:p>
            <a:pPr marL="667346" lvl="1" indent="-253827">
              <a:spcBef>
                <a:spcPts val="282"/>
              </a:spcBef>
              <a:buChar char="–"/>
              <a:tabLst>
                <a:tab pos="667906" algn="l"/>
              </a:tabLst>
            </a:pPr>
            <a:r>
              <a:rPr sz="2294" dirty="0">
                <a:latin typeface="Arial"/>
                <a:cs typeface="Arial"/>
              </a:rPr>
              <a:t>Soil</a:t>
            </a:r>
          </a:p>
          <a:p>
            <a:pPr marL="667346" lvl="1" indent="-253827">
              <a:spcBef>
                <a:spcPts val="265"/>
              </a:spcBef>
              <a:buChar char="–"/>
              <a:tabLst>
                <a:tab pos="667906" algn="l"/>
              </a:tabLst>
            </a:pPr>
            <a:r>
              <a:rPr sz="2294" spc="-18" dirty="0">
                <a:latin typeface="Arial"/>
                <a:cs typeface="Arial"/>
              </a:rPr>
              <a:t>Water</a:t>
            </a:r>
            <a:endParaRPr sz="2294" dirty="0">
              <a:latin typeface="Arial"/>
              <a:cs typeface="Arial"/>
            </a:endParaRPr>
          </a:p>
          <a:p>
            <a:pPr marL="667346" lvl="1" indent="-253827">
              <a:spcBef>
                <a:spcPts val="265"/>
              </a:spcBef>
              <a:buChar char="–"/>
              <a:tabLst>
                <a:tab pos="667906" algn="l"/>
              </a:tabLst>
            </a:pPr>
            <a:r>
              <a:rPr sz="2294" dirty="0">
                <a:latin typeface="Arial"/>
                <a:cs typeface="Arial"/>
              </a:rPr>
              <a:t>Air</a:t>
            </a:r>
          </a:p>
          <a:p>
            <a:pPr marL="667346" lvl="1" indent="-253827">
              <a:spcBef>
                <a:spcPts val="265"/>
              </a:spcBef>
              <a:buChar char="–"/>
              <a:tabLst>
                <a:tab pos="667906" algn="l"/>
              </a:tabLst>
            </a:pPr>
            <a:r>
              <a:rPr sz="2294" dirty="0">
                <a:latin typeface="Arial"/>
                <a:cs typeface="Arial"/>
              </a:rPr>
              <a:t>Flora</a:t>
            </a:r>
          </a:p>
          <a:p>
            <a:pPr marL="667346" lvl="1" indent="-253827">
              <a:spcBef>
                <a:spcPts val="265"/>
              </a:spcBef>
              <a:buChar char="–"/>
              <a:tabLst>
                <a:tab pos="667906" algn="l"/>
              </a:tabLst>
            </a:pPr>
            <a:r>
              <a:rPr sz="2294" dirty="0">
                <a:latin typeface="Arial"/>
                <a:cs typeface="Arial"/>
              </a:rPr>
              <a:t>Fauna</a:t>
            </a:r>
          </a:p>
          <a:p>
            <a:pPr marL="667346" lvl="1" indent="-253827">
              <a:spcBef>
                <a:spcPts val="269"/>
              </a:spcBef>
              <a:buChar char="–"/>
              <a:tabLst>
                <a:tab pos="667906" algn="l"/>
              </a:tabLst>
            </a:pPr>
            <a:r>
              <a:rPr sz="2294" dirty="0">
                <a:latin typeface="Arial"/>
                <a:cs typeface="Arial"/>
              </a:rPr>
              <a:t>Resources</a:t>
            </a:r>
          </a:p>
          <a:p>
            <a:pPr marL="667346" lvl="1" indent="-253827">
              <a:spcBef>
                <a:spcPts val="265"/>
              </a:spcBef>
              <a:buChar char="–"/>
              <a:tabLst>
                <a:tab pos="667906" algn="l"/>
              </a:tabLst>
            </a:pPr>
            <a:r>
              <a:rPr sz="2294" dirty="0">
                <a:latin typeface="Arial"/>
                <a:cs typeface="Arial"/>
              </a:rPr>
              <a:t>Recreation</a:t>
            </a:r>
          </a:p>
          <a:p>
            <a:pPr marL="667346" lvl="1" indent="-253827">
              <a:spcBef>
                <a:spcPts val="265"/>
              </a:spcBef>
              <a:buChar char="–"/>
              <a:tabLst>
                <a:tab pos="667906" algn="l"/>
              </a:tabLst>
            </a:pPr>
            <a:r>
              <a:rPr sz="2294" dirty="0">
                <a:latin typeface="Arial"/>
                <a:cs typeface="Arial"/>
              </a:rPr>
              <a:t>cultural</a:t>
            </a:r>
          </a:p>
        </p:txBody>
      </p:sp>
    </p:spTree>
    <p:extLst>
      <p:ext uri="{BB962C8B-B14F-4D97-AF65-F5344CB8AC3E}">
        <p14:creationId xmlns:p14="http://schemas.microsoft.com/office/powerpoint/2010/main" val="43563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1169542"/>
            <a:ext cx="10820400" cy="3976073"/>
          </a:xfrm>
          <a:prstGeom prst="rect">
            <a:avLst/>
          </a:prstGeom>
        </p:spPr>
        <p:txBody>
          <a:bodyPr vert="horz" wrap="square" lIns="0" tIns="61072" rIns="0" bIns="0" rtlCol="0">
            <a:spAutoFit/>
          </a:bodyPr>
          <a:lstStyle/>
          <a:p>
            <a:pPr marL="313781" indent="-302575" algn="just">
              <a:spcBef>
                <a:spcPts val="481"/>
              </a:spcBef>
              <a:spcAft>
                <a:spcPts val="1200"/>
              </a:spcAft>
              <a:buChar char="•"/>
              <a:tabLst>
                <a:tab pos="313781" algn="l"/>
              </a:tabLst>
            </a:pPr>
            <a:r>
              <a:rPr sz="2400" spc="-31" dirty="0">
                <a:latin typeface="Arial"/>
                <a:cs typeface="Arial"/>
              </a:rPr>
              <a:t>Types </a:t>
            </a:r>
            <a:r>
              <a:rPr sz="2400" dirty="0">
                <a:latin typeface="Arial"/>
                <a:cs typeface="Arial"/>
              </a:rPr>
              <a:t>of</a:t>
            </a:r>
            <a:r>
              <a:rPr sz="2400" spc="18" dirty="0">
                <a:latin typeface="Arial"/>
                <a:cs typeface="Arial"/>
              </a:rPr>
              <a:t> </a:t>
            </a:r>
            <a:r>
              <a:rPr sz="2400" dirty="0">
                <a:latin typeface="Arial"/>
                <a:cs typeface="Arial"/>
              </a:rPr>
              <a:t>checklists</a:t>
            </a:r>
          </a:p>
          <a:p>
            <a:pPr marL="667346" marR="136719" lvl="1" indent="-253266" algn="just">
              <a:lnSpc>
                <a:spcPct val="89800"/>
              </a:lnSpc>
              <a:spcBef>
                <a:spcPts val="622"/>
              </a:spcBef>
              <a:spcAft>
                <a:spcPts val="1200"/>
              </a:spcAft>
              <a:buChar char="–"/>
              <a:tabLst>
                <a:tab pos="667906" algn="l"/>
              </a:tabLst>
            </a:pPr>
            <a:r>
              <a:rPr sz="2400" b="1" dirty="0">
                <a:latin typeface="Arial"/>
                <a:cs typeface="Arial"/>
              </a:rPr>
              <a:t>Simple checklists:</a:t>
            </a:r>
            <a:r>
              <a:rPr lang="en-US" sz="2400" b="1" dirty="0">
                <a:latin typeface="Arial"/>
                <a:cs typeface="Arial"/>
              </a:rPr>
              <a:t> </a:t>
            </a:r>
            <a:r>
              <a:rPr sz="2400" dirty="0">
                <a:latin typeface="Arial"/>
                <a:cs typeface="Arial"/>
              </a:rPr>
              <a:t>a </a:t>
            </a:r>
            <a:r>
              <a:rPr sz="2400" dirty="0">
                <a:solidFill>
                  <a:schemeClr val="accent6"/>
                </a:solidFill>
                <a:latin typeface="Arial"/>
                <a:cs typeface="Arial"/>
              </a:rPr>
              <a:t>list of environmental parameters</a:t>
            </a:r>
            <a:r>
              <a:rPr lang="en-US" sz="2400" dirty="0">
                <a:solidFill>
                  <a:schemeClr val="accent6"/>
                </a:solidFill>
                <a:latin typeface="Arial"/>
                <a:cs typeface="Arial"/>
              </a:rPr>
              <a:t> </a:t>
            </a:r>
            <a:r>
              <a:rPr sz="2400" dirty="0">
                <a:latin typeface="Arial"/>
                <a:cs typeface="Arial"/>
              </a:rPr>
              <a:t>with no guidelines on </a:t>
            </a:r>
            <a:r>
              <a:rPr sz="2400" spc="4" dirty="0">
                <a:latin typeface="Arial"/>
                <a:cs typeface="Arial"/>
              </a:rPr>
              <a:t>how </a:t>
            </a:r>
            <a:r>
              <a:rPr sz="2400" dirty="0">
                <a:latin typeface="Arial"/>
                <a:cs typeface="Arial"/>
              </a:rPr>
              <a:t>they are </a:t>
            </a:r>
            <a:r>
              <a:rPr sz="2400" spc="-4" dirty="0">
                <a:latin typeface="Arial"/>
                <a:cs typeface="Arial"/>
              </a:rPr>
              <a:t>to </a:t>
            </a:r>
            <a:r>
              <a:rPr sz="2400" dirty="0">
                <a:latin typeface="Arial"/>
                <a:cs typeface="Arial"/>
              </a:rPr>
              <a:t>be measured and  interpreted</a:t>
            </a:r>
          </a:p>
          <a:p>
            <a:pPr marL="667346" marR="161373" lvl="1" indent="-253266" algn="just">
              <a:lnSpc>
                <a:spcPct val="89800"/>
              </a:lnSpc>
              <a:spcBef>
                <a:spcPts val="525"/>
              </a:spcBef>
              <a:spcAft>
                <a:spcPts val="1200"/>
              </a:spcAft>
              <a:buChar char="–"/>
              <a:tabLst>
                <a:tab pos="667906" algn="l"/>
              </a:tabLst>
            </a:pPr>
            <a:r>
              <a:rPr sz="2400" b="1" spc="-4" dirty="0">
                <a:latin typeface="Arial"/>
                <a:cs typeface="Arial"/>
              </a:rPr>
              <a:t>Descriptive</a:t>
            </a:r>
            <a:r>
              <a:rPr lang="en-US" sz="2400" b="1" spc="-4" dirty="0">
                <a:latin typeface="Arial"/>
                <a:cs typeface="Arial"/>
              </a:rPr>
              <a:t> </a:t>
            </a:r>
            <a:r>
              <a:rPr sz="2400" b="1" spc="-4" dirty="0">
                <a:latin typeface="Arial"/>
                <a:cs typeface="Arial"/>
              </a:rPr>
              <a:t>checklist: </a:t>
            </a:r>
            <a:r>
              <a:rPr sz="2400" dirty="0">
                <a:latin typeface="Arial"/>
                <a:cs typeface="Arial"/>
              </a:rPr>
              <a:t>includes an </a:t>
            </a:r>
            <a:r>
              <a:rPr sz="2400" dirty="0">
                <a:solidFill>
                  <a:schemeClr val="accent6"/>
                </a:solidFill>
                <a:latin typeface="Arial"/>
                <a:cs typeface="Arial"/>
              </a:rPr>
              <a:t>identification of  environmental parameters </a:t>
            </a:r>
            <a:r>
              <a:rPr sz="2400" dirty="0">
                <a:latin typeface="Arial"/>
                <a:cs typeface="Arial"/>
              </a:rPr>
              <a:t>and </a:t>
            </a:r>
            <a:r>
              <a:rPr sz="2400" dirty="0">
                <a:solidFill>
                  <a:schemeClr val="accent6"/>
                </a:solidFill>
                <a:latin typeface="Arial"/>
                <a:cs typeface="Arial"/>
              </a:rPr>
              <a:t>guidelines on </a:t>
            </a:r>
            <a:r>
              <a:rPr sz="2400" spc="-4" dirty="0">
                <a:solidFill>
                  <a:schemeClr val="accent6"/>
                </a:solidFill>
                <a:latin typeface="Arial"/>
                <a:cs typeface="Arial"/>
              </a:rPr>
              <a:t>how to  </a:t>
            </a:r>
            <a:r>
              <a:rPr sz="2400" dirty="0">
                <a:solidFill>
                  <a:schemeClr val="accent6"/>
                </a:solidFill>
                <a:latin typeface="Arial"/>
                <a:cs typeface="Arial"/>
              </a:rPr>
              <a:t>measure data </a:t>
            </a:r>
            <a:r>
              <a:rPr sz="2400" dirty="0">
                <a:latin typeface="Arial"/>
                <a:cs typeface="Arial"/>
              </a:rPr>
              <a:t>on particular</a:t>
            </a:r>
            <a:r>
              <a:rPr sz="2400" spc="-22" dirty="0">
                <a:latin typeface="Arial"/>
                <a:cs typeface="Arial"/>
              </a:rPr>
              <a:t> </a:t>
            </a:r>
            <a:r>
              <a:rPr sz="2400" dirty="0">
                <a:latin typeface="Arial"/>
                <a:cs typeface="Arial"/>
              </a:rPr>
              <a:t>parameters.</a:t>
            </a:r>
          </a:p>
          <a:p>
            <a:pPr marL="667346" marR="4483" lvl="1" indent="-253266" algn="just">
              <a:lnSpc>
                <a:spcPct val="89900"/>
              </a:lnSpc>
              <a:spcBef>
                <a:spcPts val="521"/>
              </a:spcBef>
              <a:spcAft>
                <a:spcPts val="1200"/>
              </a:spcAft>
              <a:buChar char="–"/>
              <a:tabLst>
                <a:tab pos="667906" algn="l"/>
              </a:tabLst>
            </a:pPr>
            <a:r>
              <a:rPr sz="2400" b="1" dirty="0">
                <a:latin typeface="Arial"/>
                <a:cs typeface="Arial"/>
              </a:rPr>
              <a:t>Scaling checklist: </a:t>
            </a:r>
            <a:r>
              <a:rPr sz="2400" dirty="0">
                <a:latin typeface="Arial"/>
                <a:cs typeface="Arial"/>
              </a:rPr>
              <a:t>similar </a:t>
            </a:r>
            <a:r>
              <a:rPr sz="2400" spc="-4" dirty="0">
                <a:latin typeface="Arial"/>
                <a:cs typeface="Arial"/>
              </a:rPr>
              <a:t>to </a:t>
            </a:r>
            <a:r>
              <a:rPr sz="2400" dirty="0">
                <a:latin typeface="Arial"/>
                <a:cs typeface="Arial"/>
              </a:rPr>
              <a:t>a descriptive </a:t>
            </a:r>
            <a:r>
              <a:rPr sz="2400" spc="-4" dirty="0">
                <a:latin typeface="Arial"/>
                <a:cs typeface="Arial"/>
              </a:rPr>
              <a:t>checklist, </a:t>
            </a:r>
            <a:r>
              <a:rPr sz="2400" spc="13" dirty="0">
                <a:latin typeface="Arial"/>
                <a:cs typeface="Arial"/>
              </a:rPr>
              <a:t>but  </a:t>
            </a:r>
            <a:r>
              <a:rPr sz="2400" dirty="0">
                <a:latin typeface="Arial"/>
                <a:cs typeface="Arial"/>
              </a:rPr>
              <a:t>with additional information on </a:t>
            </a:r>
            <a:r>
              <a:rPr sz="2400" dirty="0">
                <a:solidFill>
                  <a:schemeClr val="accent6"/>
                </a:solidFill>
                <a:latin typeface="Arial"/>
                <a:cs typeface="Arial"/>
              </a:rPr>
              <a:t>subjective scaling of the  parameters</a:t>
            </a:r>
          </a:p>
          <a:p>
            <a:pPr marL="667346" marR="45386" lvl="1" indent="-253266" algn="just">
              <a:lnSpc>
                <a:spcPts val="2480"/>
              </a:lnSpc>
              <a:spcBef>
                <a:spcPts val="556"/>
              </a:spcBef>
              <a:spcAft>
                <a:spcPts val="1200"/>
              </a:spcAft>
              <a:buChar char="–"/>
              <a:tabLst>
                <a:tab pos="667906" algn="l"/>
              </a:tabLst>
            </a:pPr>
            <a:r>
              <a:rPr sz="2400" b="1" dirty="0">
                <a:latin typeface="Arial"/>
                <a:cs typeface="Arial"/>
              </a:rPr>
              <a:t>Questionnaire: </a:t>
            </a:r>
            <a:r>
              <a:rPr sz="2400" dirty="0">
                <a:latin typeface="Arial"/>
                <a:cs typeface="Arial"/>
              </a:rPr>
              <a:t>three types </a:t>
            </a:r>
            <a:r>
              <a:rPr sz="2400" spc="-4" dirty="0">
                <a:latin typeface="Arial"/>
                <a:cs typeface="Arial"/>
              </a:rPr>
              <a:t>of </a:t>
            </a:r>
            <a:r>
              <a:rPr sz="2400" spc="-18" dirty="0">
                <a:latin typeface="Arial"/>
                <a:cs typeface="Arial"/>
              </a:rPr>
              <a:t>answer, </a:t>
            </a:r>
            <a:r>
              <a:rPr sz="2400" spc="-9" dirty="0">
                <a:latin typeface="Arial"/>
                <a:cs typeface="Arial"/>
              </a:rPr>
              <a:t>‘ye’s, </a:t>
            </a:r>
            <a:r>
              <a:rPr sz="2400" spc="-4" dirty="0">
                <a:latin typeface="Arial"/>
                <a:cs typeface="Arial"/>
              </a:rPr>
              <a:t>‘no’, ‘may  </a:t>
            </a:r>
            <a:r>
              <a:rPr sz="2400" dirty="0">
                <a:latin typeface="Arial"/>
                <a:cs typeface="Arial"/>
              </a:rPr>
              <a:t>be’</a:t>
            </a:r>
          </a:p>
        </p:txBody>
      </p:sp>
      <p:sp>
        <p:nvSpPr>
          <p:cNvPr id="5" name="object 2"/>
          <p:cNvSpPr txBox="1">
            <a:spLocks/>
          </p:cNvSpPr>
          <p:nvPr/>
        </p:nvSpPr>
        <p:spPr>
          <a:xfrm>
            <a:off x="3657600" y="188101"/>
            <a:ext cx="4191000" cy="609417"/>
          </a:xfrm>
          <a:prstGeom prst="rect">
            <a:avLst/>
          </a:prstGeom>
        </p:spPr>
        <p:txBody>
          <a:bodyPr vert="horz" wrap="square" lIns="0" tIns="11766" rIns="0" bIns="0" rtlCol="0">
            <a:spAutoFit/>
          </a:bodyPr>
          <a:lstStyle>
            <a:lvl1pPr>
              <a:defRPr sz="3200" b="1" i="0" u="heavy">
                <a:solidFill>
                  <a:srgbClr val="595958"/>
                </a:solidFill>
                <a:latin typeface="Arial"/>
                <a:ea typeface="+mj-ea"/>
                <a:cs typeface="Arial"/>
              </a:defRPr>
            </a:lvl1pPr>
          </a:lstStyle>
          <a:p>
            <a:pPr marL="11206" algn="ctr">
              <a:spcBef>
                <a:spcPts val="93"/>
              </a:spcBef>
            </a:pPr>
            <a:r>
              <a:rPr lang="en-US" sz="3883" u="sng" kern="0" dirty="0" smtClean="0">
                <a:solidFill>
                  <a:srgbClr val="000000"/>
                </a:solidFill>
              </a:rPr>
              <a:t>Checklists</a:t>
            </a:r>
            <a:endParaRPr lang="en-US" sz="3883" u="sng" kern="0" dirty="0"/>
          </a:p>
        </p:txBody>
      </p:sp>
    </p:spTree>
    <p:extLst>
      <p:ext uri="{BB962C8B-B14F-4D97-AF65-F5344CB8AC3E}">
        <p14:creationId xmlns:p14="http://schemas.microsoft.com/office/powerpoint/2010/main" val="18429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1024</Words>
  <Application>Microsoft Office PowerPoint</Application>
  <PresentationFormat>Widescreen</PresentationFormat>
  <Paragraphs>130</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MT</vt:lpstr>
      <vt:lpstr>Calibri</vt:lpstr>
      <vt:lpstr>Carlito</vt:lpstr>
      <vt:lpstr>Trebuchet MS</vt:lpstr>
      <vt:lpstr>Wingdings</vt:lpstr>
      <vt:lpstr>Office Theme</vt:lpstr>
      <vt:lpstr>Lesson 4</vt:lpstr>
      <vt:lpstr>Environmental Impact Assessment</vt:lpstr>
      <vt:lpstr>EIA Methods</vt:lpstr>
      <vt:lpstr>EIA Methods</vt:lpstr>
      <vt:lpstr>EIA methods</vt:lpstr>
      <vt:lpstr>Adhoc</vt:lpstr>
      <vt:lpstr>Adhoc</vt:lpstr>
      <vt:lpstr>Checklists</vt:lpstr>
      <vt:lpstr>PowerPoint Presentation</vt:lpstr>
      <vt:lpstr>Checklists</vt:lpstr>
      <vt:lpstr>PowerPoint Presentation</vt:lpstr>
      <vt:lpstr>Matrices</vt:lpstr>
      <vt:lpstr>PowerPoint Presentation</vt:lpstr>
      <vt:lpstr>Matrices</vt:lpstr>
      <vt:lpstr>Networks/Flowcharts</vt:lpstr>
      <vt:lpstr>PowerPoint Presentation</vt:lpstr>
      <vt:lpstr>PowerPoint Presentation</vt:lpstr>
      <vt:lpstr>Networks/Flowcharts</vt:lpstr>
      <vt:lpstr>PowerPoint Presentation</vt:lpstr>
      <vt:lpstr>PowerPoint Presentation</vt:lpstr>
      <vt:lpstr>PowerPoint Presentation</vt:lpstr>
      <vt:lpstr>EES (Environmental Effect Study)</vt:lpstr>
      <vt:lpstr>Impact Evaluation</vt:lpstr>
      <vt:lpstr>Impact Evaluation</vt:lpstr>
      <vt:lpstr>Advantages &amp; Disadvantages for all</vt:lpstr>
      <vt:lpstr>Environmental Impact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Tanvir</dc:creator>
  <cp:lastModifiedBy>Windows User</cp:lastModifiedBy>
  <cp:revision>31</cp:revision>
  <dcterms:created xsi:type="dcterms:W3CDTF">2022-03-15T11:30:07Z</dcterms:created>
  <dcterms:modified xsi:type="dcterms:W3CDTF">2022-03-30T10:23:54Z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2015-02-24T00:00:00Z</vt:filetime>
  </property>
  <property fmtid="{D5CDD505-2E9C-101B-9397-08002B2CF9AE}" pid="3" name="Creator">
    <vt:lpwstr>Acrobat PDFMaker 9.0 for PowerPoint</vt:lpwstr>
  </property>
  <property fmtid="{D5CDD505-2E9C-101B-9397-08002B2CF9AE}" pid="4" name="LastSaved">
    <vt:filetime>2022-03-15T00:00:00Z</vt:filetime>
  </property>
</Properties>
</file>