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79" r:id="rId3"/>
    <p:sldId id="280" r:id="rId4"/>
    <p:sldId id="278" r:id="rId5"/>
    <p:sldId id="258" r:id="rId6"/>
    <p:sldId id="275" r:id="rId7"/>
    <p:sldId id="27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6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97959-417C-4851-A02A-AC394AFBDE0F}" type="datetimeFigureOut">
              <a:rPr lang="en-US" smtClean="0"/>
              <a:t>30-Mar-22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57ABF-6304-44ED-8A09-B6BFFB2E45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56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57ABF-6304-44ED-8A09-B6BFFB2E45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445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57ABF-6304-44ED-8A09-B6BFFB2E45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200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757ABF-6304-44ED-8A09-B6BFFB2E45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81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2"/>
            <a:ext cx="1036320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5959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5959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 u="heavy">
                <a:solidFill>
                  <a:srgbClr val="5959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872" y="151272"/>
            <a:ext cx="1159425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 u="heavy">
                <a:solidFill>
                  <a:srgbClr val="595958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472" y="1125728"/>
            <a:ext cx="1113705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6587" y="6553036"/>
            <a:ext cx="5610860" cy="223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960272" y="6553036"/>
            <a:ext cx="1888067" cy="2231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2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b.com.bd/Publications/Final%20report_Siddhirganj335MW_EIA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gcb.com.bd/Publications/Final%20report_Siddhirganj335MW_EIA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 – Environmental Management Plan PowerPoint presentation | free to  download - id: 913026-MWUz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4439"/>
            <a:ext cx="11799754" cy="663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7010400" y="533400"/>
            <a:ext cx="4648200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spcBef>
                <a:spcPts val="100"/>
              </a:spcBef>
            </a:pPr>
            <a:r>
              <a:rPr lang="en-US" sz="4000" u="none" spc="-204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</a:rPr>
              <a:t>Lesson 4</a:t>
            </a:r>
            <a:r>
              <a:rPr lang="en-US" sz="4000" u="sng" spc="-204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/>
            </a:r>
            <a:br>
              <a:rPr lang="en-US" sz="4000" u="sng" spc="-204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</a:br>
            <a:r>
              <a:rPr sz="4000" u="sng" spc="-204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Environmental </a:t>
            </a:r>
            <a:r>
              <a:rPr sz="4000" u="sng" spc="-200" dirty="0" smtClean="0">
                <a:solidFill>
                  <a:srgbClr val="000000"/>
                </a:solidFill>
              </a:rPr>
              <a:t> </a:t>
            </a:r>
            <a:r>
              <a:rPr sz="4000" u="sng" spc="-135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Management</a:t>
            </a:r>
            <a:r>
              <a:rPr sz="4000" u="sng" spc="-8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4000" u="sng" spc="-13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Plan</a:t>
            </a:r>
            <a:endParaRPr sz="4000" u="sng" dirty="0"/>
          </a:p>
        </p:txBody>
      </p:sp>
      <p:sp>
        <p:nvSpPr>
          <p:cNvPr id="13" name="object 3"/>
          <p:cNvSpPr txBox="1"/>
          <p:nvPr/>
        </p:nvSpPr>
        <p:spPr>
          <a:xfrm>
            <a:off x="5713838" y="4495800"/>
            <a:ext cx="6228080" cy="189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99" algn="ctr">
              <a:spcBef>
                <a:spcPts val="100"/>
              </a:spcBef>
            </a:pPr>
            <a:r>
              <a:rPr sz="3200" u="sng" dirty="0">
                <a:latin typeface="Arial"/>
                <a:cs typeface="Arial"/>
              </a:rPr>
              <a:t>Course Teacher</a:t>
            </a:r>
            <a:endParaRPr lang="en-US" sz="3200" u="sng" dirty="0">
              <a:latin typeface="Arial"/>
              <a:cs typeface="Arial"/>
            </a:endParaRPr>
          </a:p>
          <a:p>
            <a:pPr marL="12699" algn="ctr">
              <a:spcBef>
                <a:spcPts val="100"/>
              </a:spcBef>
            </a:pPr>
            <a:r>
              <a:rPr lang="en-US" sz="3200" b="1" dirty="0">
                <a:solidFill>
                  <a:srgbClr val="FF0000"/>
                </a:solidFill>
                <a:latin typeface="Arial"/>
                <a:cs typeface="Arial"/>
              </a:rPr>
              <a:t>Abu </a:t>
            </a:r>
            <a:r>
              <a:rPr lang="en-US" sz="3200" b="1" dirty="0" err="1">
                <a:solidFill>
                  <a:srgbClr val="FF0000"/>
                </a:solidFill>
                <a:latin typeface="Arial"/>
                <a:cs typeface="Arial"/>
              </a:rPr>
              <a:t>Hasan</a:t>
            </a:r>
            <a:endParaRPr lang="en-US" sz="3200" b="1" dirty="0">
              <a:solidFill>
                <a:srgbClr val="FF0000"/>
              </a:solidFill>
              <a:latin typeface="Arial"/>
              <a:cs typeface="Arial"/>
            </a:endParaRPr>
          </a:p>
          <a:p>
            <a:pPr marL="12699" algn="ctr">
              <a:spcBef>
                <a:spcPts val="100"/>
              </a:spcBef>
            </a:pPr>
            <a:r>
              <a:rPr lang="en-US" sz="2800" dirty="0">
                <a:latin typeface="Arial"/>
                <a:cs typeface="Arial"/>
              </a:rPr>
              <a:t>Senior Lecturer</a:t>
            </a:r>
          </a:p>
          <a:p>
            <a:pPr marL="12699" algn="ctr">
              <a:spcBef>
                <a:spcPts val="100"/>
              </a:spcBef>
            </a:pPr>
            <a:r>
              <a:rPr lang="en-US" sz="2800" dirty="0">
                <a:latin typeface="Arial"/>
                <a:cs typeface="Arial"/>
              </a:rPr>
              <a:t>Department of Civil Engineering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lang="en-US" spc="-35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lang="en-US" spc="-35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3360" y="132237"/>
            <a:ext cx="7245350" cy="573405"/>
          </a:xfrm>
          <a:custGeom>
            <a:avLst/>
            <a:gdLst/>
            <a:ahLst/>
            <a:cxnLst/>
            <a:rect l="l" t="t" r="r" b="b"/>
            <a:pathLst>
              <a:path w="7245350" h="573405">
                <a:moveTo>
                  <a:pt x="7144239" y="12"/>
                </a:moveTo>
                <a:lnTo>
                  <a:pt x="100678" y="12"/>
                </a:lnTo>
                <a:lnTo>
                  <a:pt x="71913" y="33999"/>
                </a:lnTo>
                <a:lnTo>
                  <a:pt x="47942" y="73028"/>
                </a:lnTo>
                <a:lnTo>
                  <a:pt x="28765" y="116181"/>
                </a:lnTo>
                <a:lnTo>
                  <a:pt x="14382" y="162542"/>
                </a:lnTo>
                <a:lnTo>
                  <a:pt x="4794" y="211195"/>
                </a:lnTo>
                <a:lnTo>
                  <a:pt x="0" y="261222"/>
                </a:lnTo>
                <a:lnTo>
                  <a:pt x="0" y="311707"/>
                </a:lnTo>
                <a:lnTo>
                  <a:pt x="4794" y="361734"/>
                </a:lnTo>
                <a:lnTo>
                  <a:pt x="14382" y="410386"/>
                </a:lnTo>
                <a:lnTo>
                  <a:pt x="28765" y="456747"/>
                </a:lnTo>
                <a:lnTo>
                  <a:pt x="47942" y="499900"/>
                </a:lnTo>
                <a:lnTo>
                  <a:pt x="71913" y="538928"/>
                </a:lnTo>
                <a:lnTo>
                  <a:pt x="100678" y="572916"/>
                </a:lnTo>
                <a:lnTo>
                  <a:pt x="7144239" y="572916"/>
                </a:lnTo>
                <a:lnTo>
                  <a:pt x="7173005" y="538928"/>
                </a:lnTo>
                <a:lnTo>
                  <a:pt x="7196976" y="499900"/>
                </a:lnTo>
                <a:lnTo>
                  <a:pt x="7216153" y="456747"/>
                </a:lnTo>
                <a:lnTo>
                  <a:pt x="7230536" y="410386"/>
                </a:lnTo>
                <a:lnTo>
                  <a:pt x="7240124" y="361734"/>
                </a:lnTo>
                <a:lnTo>
                  <a:pt x="7244919" y="311707"/>
                </a:lnTo>
                <a:lnTo>
                  <a:pt x="7244919" y="261222"/>
                </a:lnTo>
                <a:lnTo>
                  <a:pt x="7240124" y="211195"/>
                </a:lnTo>
                <a:lnTo>
                  <a:pt x="7230536" y="162542"/>
                </a:lnTo>
                <a:lnTo>
                  <a:pt x="7216153" y="116181"/>
                </a:lnTo>
                <a:lnTo>
                  <a:pt x="7196976" y="73028"/>
                </a:lnTo>
                <a:lnTo>
                  <a:pt x="7173005" y="33999"/>
                </a:lnTo>
                <a:lnTo>
                  <a:pt x="7144239" y="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35" dirty="0"/>
              <a:t>Environmental</a:t>
            </a:r>
            <a:r>
              <a:rPr u="sng" spc="-55" dirty="0"/>
              <a:t> </a:t>
            </a:r>
            <a:r>
              <a:rPr u="sng" spc="-85" dirty="0"/>
              <a:t>Management</a:t>
            </a:r>
            <a:r>
              <a:rPr u="sng" spc="-25" dirty="0"/>
              <a:t> </a:t>
            </a:r>
            <a:r>
              <a:rPr u="sng" spc="-105" dirty="0"/>
              <a:t>Strategies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83740" y="1085647"/>
            <a:ext cx="7684770" cy="4034438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49250" indent="-337185">
              <a:spcBef>
                <a:spcPts val="700"/>
              </a:spcBef>
              <a:buAutoNum type="arabicPeriod" startAt="3"/>
              <a:tabLst>
                <a:tab pos="349885" algn="l"/>
              </a:tabLst>
            </a:pPr>
            <a:r>
              <a:rPr sz="2400" spc="-5" dirty="0">
                <a:latin typeface="Arial MT"/>
                <a:cs typeface="Arial MT"/>
              </a:rPr>
              <a:t>Enhancement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Measures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Maximize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Positive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endParaRPr sz="2400">
              <a:latin typeface="Arial MT"/>
              <a:cs typeface="Arial MT"/>
            </a:endParaRPr>
          </a:p>
          <a:p>
            <a:pPr marL="812165" lvl="1" indent="-342900">
              <a:spcBef>
                <a:spcPts val="509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spc="-5" dirty="0">
                <a:latin typeface="Arial MT"/>
                <a:cs typeface="Arial MT"/>
              </a:rPr>
              <a:t>Specific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Environmental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Enhancement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Measures</a:t>
            </a:r>
            <a:endParaRPr sz="2000">
              <a:latin typeface="Arial MT"/>
              <a:cs typeface="Arial MT"/>
            </a:endParaRPr>
          </a:p>
          <a:p>
            <a:pPr marL="812165" lvl="1" indent="-342900">
              <a:spcBef>
                <a:spcPts val="48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 MT"/>
                <a:cs typeface="Arial MT"/>
              </a:rPr>
              <a:t>Replacement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Upgrading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Affected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Resources</a:t>
            </a:r>
            <a:endParaRPr sz="2000">
              <a:latin typeface="Arial MT"/>
              <a:cs typeface="Arial MT"/>
            </a:endParaRPr>
          </a:p>
          <a:p>
            <a:pPr marL="812165" lvl="1" indent="-342900">
              <a:spcBef>
                <a:spcPts val="48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 MT"/>
                <a:cs typeface="Arial MT"/>
              </a:rPr>
              <a:t>Technical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Support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Increase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Production</a:t>
            </a:r>
            <a:endParaRPr sz="2000">
              <a:latin typeface="Arial MT"/>
              <a:cs typeface="Arial MT"/>
            </a:endParaRPr>
          </a:p>
          <a:p>
            <a:pPr marL="812165" lvl="1" indent="-342900">
              <a:spcBef>
                <a:spcPts val="48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 MT"/>
                <a:cs typeface="Arial MT"/>
              </a:rPr>
              <a:t>Training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for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Effective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Management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Resources</a:t>
            </a:r>
            <a:endParaRPr sz="2000">
              <a:latin typeface="Arial MT"/>
              <a:cs typeface="Arial MT"/>
            </a:endParaRPr>
          </a:p>
          <a:p>
            <a:pPr marL="812165" lvl="1" indent="-342900">
              <a:spcBef>
                <a:spcPts val="480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dirty="0">
                <a:latin typeface="Arial MT"/>
                <a:cs typeface="Arial MT"/>
              </a:rPr>
              <a:t>Introducing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Community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Management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Practices</a:t>
            </a:r>
            <a:endParaRPr sz="2000">
              <a:latin typeface="Arial MT"/>
              <a:cs typeface="Arial MT"/>
            </a:endParaRPr>
          </a:p>
          <a:p>
            <a:pPr lvl="1">
              <a:spcBef>
                <a:spcPts val="35"/>
              </a:spcBef>
              <a:buFont typeface="Courier New"/>
              <a:buChar char="o"/>
            </a:pPr>
            <a:endParaRPr sz="2950">
              <a:latin typeface="Arial MT"/>
              <a:cs typeface="Arial MT"/>
            </a:endParaRPr>
          </a:p>
          <a:p>
            <a:pPr marL="469900" indent="-457200"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Environmental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Monitoring</a:t>
            </a:r>
            <a:endParaRPr sz="2400">
              <a:latin typeface="Arial MT"/>
              <a:cs typeface="Arial MT"/>
            </a:endParaRPr>
          </a:p>
          <a:p>
            <a:pPr marL="469900" indent="-457200">
              <a:spcBef>
                <a:spcPts val="575"/>
              </a:spcBef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Disaster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Management</a:t>
            </a:r>
            <a:endParaRPr sz="2400">
              <a:latin typeface="Arial MT"/>
              <a:cs typeface="Arial MT"/>
            </a:endParaRPr>
          </a:p>
          <a:p>
            <a:pPr marL="469900" indent="-457200">
              <a:spcBef>
                <a:spcPts val="580"/>
              </a:spcBef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Institutional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Strengthening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8991600" y="6595559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25" dirty="0"/>
              <a:t>Typical</a:t>
            </a:r>
            <a:r>
              <a:rPr u="sng" spc="-55" dirty="0"/>
              <a:t> </a:t>
            </a:r>
            <a:r>
              <a:rPr u="sng" spc="-125" dirty="0"/>
              <a:t>Contents</a:t>
            </a:r>
            <a:r>
              <a:rPr u="sng" spc="-55" dirty="0"/>
              <a:t> </a:t>
            </a:r>
            <a:r>
              <a:rPr u="sng" spc="-175" dirty="0"/>
              <a:t>of</a:t>
            </a:r>
            <a:r>
              <a:rPr u="sng" spc="-25" dirty="0"/>
              <a:t> </a:t>
            </a:r>
            <a:r>
              <a:rPr u="sng" spc="-85" dirty="0"/>
              <a:t>an</a:t>
            </a:r>
            <a:r>
              <a:rPr u="sng" spc="-10" dirty="0"/>
              <a:t> </a:t>
            </a:r>
            <a:r>
              <a:rPr u="sng" spc="5" dirty="0"/>
              <a:t>EMP</a:t>
            </a:r>
            <a:r>
              <a:rPr u="sng" spc="-40" dirty="0"/>
              <a:t> </a:t>
            </a:r>
            <a:r>
              <a:rPr u="sng" spc="-110" dirty="0"/>
              <a:t>Report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1393952"/>
            <a:ext cx="8173719" cy="408894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55600" indent="-342900">
              <a:spcBef>
                <a:spcPts val="3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Brief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introduction of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project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design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Major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findings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EIA/screening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Environmental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overview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Regulatory/statutory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requirements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Environmental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management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proposed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Implementation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arrangements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Institutional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arrangements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85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Monitoring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mechanism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Reporting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system</a:t>
            </a:r>
            <a:endParaRPr sz="2400" dirty="0">
              <a:latin typeface="Arial MT"/>
              <a:cs typeface="Arial MT"/>
            </a:endParaRPr>
          </a:p>
          <a:p>
            <a:pPr marL="355600" indent="-342900">
              <a:spcBef>
                <a:spcPts val="29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spc="-5" dirty="0">
                <a:latin typeface="Arial MT"/>
                <a:cs typeface="Arial MT"/>
              </a:rPr>
              <a:t>Environmental training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management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budget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8991600" y="6593220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3363" y="132237"/>
            <a:ext cx="5069205" cy="573405"/>
          </a:xfrm>
          <a:custGeom>
            <a:avLst/>
            <a:gdLst/>
            <a:ahLst/>
            <a:cxnLst/>
            <a:rect l="l" t="t" r="r" b="b"/>
            <a:pathLst>
              <a:path w="5069205" h="573405">
                <a:moveTo>
                  <a:pt x="4968516" y="12"/>
                </a:moveTo>
                <a:lnTo>
                  <a:pt x="100678" y="12"/>
                </a:lnTo>
                <a:lnTo>
                  <a:pt x="71913" y="33999"/>
                </a:lnTo>
                <a:lnTo>
                  <a:pt x="47942" y="73028"/>
                </a:lnTo>
                <a:lnTo>
                  <a:pt x="28765" y="116181"/>
                </a:lnTo>
                <a:lnTo>
                  <a:pt x="14382" y="162542"/>
                </a:lnTo>
                <a:lnTo>
                  <a:pt x="4794" y="211195"/>
                </a:lnTo>
                <a:lnTo>
                  <a:pt x="0" y="261222"/>
                </a:lnTo>
                <a:lnTo>
                  <a:pt x="0" y="311707"/>
                </a:lnTo>
                <a:lnTo>
                  <a:pt x="4794" y="361734"/>
                </a:lnTo>
                <a:lnTo>
                  <a:pt x="14382" y="410386"/>
                </a:lnTo>
                <a:lnTo>
                  <a:pt x="28765" y="456747"/>
                </a:lnTo>
                <a:lnTo>
                  <a:pt x="47942" y="499900"/>
                </a:lnTo>
                <a:lnTo>
                  <a:pt x="71913" y="538928"/>
                </a:lnTo>
                <a:lnTo>
                  <a:pt x="100678" y="572916"/>
                </a:lnTo>
                <a:lnTo>
                  <a:pt x="4968516" y="572916"/>
                </a:lnTo>
                <a:lnTo>
                  <a:pt x="4997282" y="538928"/>
                </a:lnTo>
                <a:lnTo>
                  <a:pt x="5021253" y="499900"/>
                </a:lnTo>
                <a:lnTo>
                  <a:pt x="5040430" y="456747"/>
                </a:lnTo>
                <a:lnTo>
                  <a:pt x="5054812" y="410386"/>
                </a:lnTo>
                <a:lnTo>
                  <a:pt x="5064401" y="361734"/>
                </a:lnTo>
                <a:lnTo>
                  <a:pt x="5069195" y="311707"/>
                </a:lnTo>
                <a:lnTo>
                  <a:pt x="5069195" y="261222"/>
                </a:lnTo>
                <a:lnTo>
                  <a:pt x="5064401" y="211195"/>
                </a:lnTo>
                <a:lnTo>
                  <a:pt x="5054812" y="162542"/>
                </a:lnTo>
                <a:lnTo>
                  <a:pt x="5040430" y="116181"/>
                </a:lnTo>
                <a:lnTo>
                  <a:pt x="5021253" y="73028"/>
                </a:lnTo>
                <a:lnTo>
                  <a:pt x="4997282" y="33999"/>
                </a:lnTo>
                <a:lnTo>
                  <a:pt x="4968516" y="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5" dirty="0"/>
              <a:t>EMP</a:t>
            </a:r>
            <a:r>
              <a:rPr u="sng" spc="-50" dirty="0"/>
              <a:t> </a:t>
            </a:r>
            <a:r>
              <a:rPr u="sng" spc="-114" dirty="0"/>
              <a:t>and</a:t>
            </a:r>
            <a:r>
              <a:rPr u="sng" spc="-5" dirty="0"/>
              <a:t> </a:t>
            </a:r>
            <a:r>
              <a:rPr u="sng" spc="-114" dirty="0"/>
              <a:t>the</a:t>
            </a:r>
            <a:r>
              <a:rPr u="sng" spc="-15" dirty="0"/>
              <a:t> </a:t>
            </a:r>
            <a:r>
              <a:rPr u="sng" spc="-125" dirty="0"/>
              <a:t>Project</a:t>
            </a:r>
            <a:r>
              <a:rPr u="sng" spc="-60" dirty="0"/>
              <a:t> </a:t>
            </a:r>
            <a:r>
              <a:rPr u="sng" spc="-100" dirty="0"/>
              <a:t>Cycle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02500" y="838203"/>
            <a:ext cx="2679700" cy="600805"/>
          </a:xfrm>
          <a:prstGeom prst="rect">
            <a:avLst/>
          </a:prstGeom>
          <a:solidFill>
            <a:srgbClr val="C0504D"/>
          </a:solidFill>
          <a:ln w="25400">
            <a:solidFill>
              <a:srgbClr val="8C3836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153035" marR="146050" indent="553085">
              <a:spcBef>
                <a:spcPts val="365"/>
              </a:spcBef>
            </a:pP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Preliminary 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 E</a:t>
            </a:r>
            <a:r>
              <a:rPr b="1" spc="-55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b="1" spc="-30" dirty="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b="1" spc="5" dirty="0">
                <a:solidFill>
                  <a:srgbClr val="FFFFFF"/>
                </a:solidFill>
                <a:latin typeface="Cambria"/>
                <a:cs typeface="Cambria"/>
              </a:rPr>
              <a:t>nm</a:t>
            </a:r>
            <a:r>
              <a:rPr b="1" spc="-10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b="1" spc="5" dirty="0">
                <a:solidFill>
                  <a:srgbClr val="FFFFFF"/>
                </a:solidFill>
                <a:latin typeface="Cambria"/>
                <a:cs typeface="Cambria"/>
              </a:rPr>
              <a:t>n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a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l</a:t>
            </a:r>
            <a:r>
              <a:rPr b="1" spc="-40" dirty="0">
                <a:solidFill>
                  <a:srgbClr val="FFFFFF"/>
                </a:solidFill>
                <a:latin typeface="Cambria"/>
                <a:cs typeface="Cambria"/>
              </a:rPr>
              <a:t> R</a:t>
            </a:r>
            <a:r>
              <a:rPr b="1" spc="-35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i</a:t>
            </a:r>
            <a:r>
              <a:rPr b="1" spc="-10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w</a:t>
            </a:r>
            <a:endParaRPr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96200" y="1782660"/>
            <a:ext cx="1676400" cy="362920"/>
          </a:xfrm>
          <a:prstGeom prst="rect">
            <a:avLst/>
          </a:prstGeom>
          <a:solidFill>
            <a:srgbClr val="8064A2"/>
          </a:solidFill>
          <a:ln w="25400">
            <a:solidFill>
              <a:srgbClr val="5C4776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algn="ctr">
              <a:spcBef>
                <a:spcPts val="670"/>
              </a:spcBef>
            </a:pP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IEE</a:t>
            </a:r>
            <a:endParaRPr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34300" y="2519260"/>
            <a:ext cx="1676400" cy="362920"/>
          </a:xfrm>
          <a:prstGeom prst="rect">
            <a:avLst/>
          </a:prstGeom>
          <a:solidFill>
            <a:srgbClr val="4F81BD"/>
          </a:solidFill>
          <a:ln w="25400">
            <a:solidFill>
              <a:srgbClr val="385D8A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algn="ctr">
              <a:spcBef>
                <a:spcPts val="670"/>
              </a:spcBef>
            </a:pP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EIA</a:t>
            </a:r>
            <a:endParaRPr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78700" y="3414347"/>
            <a:ext cx="2679700" cy="600805"/>
          </a:xfrm>
          <a:prstGeom prst="rect">
            <a:avLst/>
          </a:prstGeom>
          <a:solidFill>
            <a:srgbClr val="215968"/>
          </a:solidFill>
          <a:ln w="25400">
            <a:solidFill>
              <a:srgbClr val="EEECE1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635" algn="ctr">
              <a:spcBef>
                <a:spcPts val="365"/>
              </a:spcBef>
            </a:pP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EMP</a:t>
            </a:r>
            <a:endParaRPr>
              <a:latin typeface="Cambria"/>
              <a:cs typeface="Cambria"/>
            </a:endParaRPr>
          </a:p>
          <a:p>
            <a:pPr marL="48260" algn="ctr"/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(mitigation</a:t>
            </a:r>
            <a:r>
              <a:rPr b="1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measures)</a:t>
            </a:r>
            <a:endParaRPr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848600" y="4857460"/>
            <a:ext cx="2133600" cy="600805"/>
          </a:xfrm>
          <a:prstGeom prst="rect">
            <a:avLst/>
          </a:prstGeom>
          <a:solidFill>
            <a:srgbClr val="215968"/>
          </a:solidFill>
          <a:ln w="25400">
            <a:solidFill>
              <a:srgbClr val="EEECE1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algn="ctr">
              <a:spcBef>
                <a:spcPts val="365"/>
              </a:spcBef>
            </a:pPr>
            <a:r>
              <a:rPr b="1" dirty="0">
                <a:solidFill>
                  <a:srgbClr val="FFFFFF"/>
                </a:solidFill>
                <a:latin typeface="Cambria"/>
                <a:cs typeface="Cambria"/>
              </a:rPr>
              <a:t>EMP</a:t>
            </a:r>
            <a:endParaRPr>
              <a:latin typeface="Cambria"/>
              <a:cs typeface="Cambria"/>
            </a:endParaRPr>
          </a:p>
          <a:p>
            <a:pPr marL="48260" algn="ctr"/>
            <a:r>
              <a:rPr b="1" spc="-45" dirty="0">
                <a:solidFill>
                  <a:srgbClr val="FFFFFF"/>
                </a:solidFill>
                <a:latin typeface="Cambria"/>
                <a:cs typeface="Cambria"/>
              </a:rPr>
              <a:t>(env.</a:t>
            </a:r>
            <a:r>
              <a:rPr b="1" spc="-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b="1" spc="-5" dirty="0">
                <a:solidFill>
                  <a:srgbClr val="FFFFFF"/>
                </a:solidFill>
                <a:latin typeface="Cambria"/>
                <a:cs typeface="Cambria"/>
              </a:rPr>
              <a:t>monitoring)</a:t>
            </a:r>
            <a:endParaRPr>
              <a:latin typeface="Cambria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6402301" y="1108204"/>
            <a:ext cx="900430" cy="114300"/>
            <a:chOff x="4878301" y="1108204"/>
            <a:chExt cx="900430" cy="114300"/>
          </a:xfrm>
        </p:grpSpPr>
        <p:sp>
          <p:nvSpPr>
            <p:cNvPr id="10" name="object 10"/>
            <p:cNvSpPr/>
            <p:nvPr/>
          </p:nvSpPr>
          <p:spPr>
            <a:xfrm>
              <a:off x="4973548" y="1165359"/>
              <a:ext cx="709930" cy="0"/>
            </a:xfrm>
            <a:custGeom>
              <a:avLst/>
              <a:gdLst/>
              <a:ahLst/>
              <a:cxnLst/>
              <a:rect l="l" t="t" r="r" b="b"/>
              <a:pathLst>
                <a:path w="709929">
                  <a:moveTo>
                    <a:pt x="709701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878298" y="1108214"/>
              <a:ext cx="900430" cy="114300"/>
            </a:xfrm>
            <a:custGeom>
              <a:avLst/>
              <a:gdLst/>
              <a:ahLst/>
              <a:cxnLst/>
              <a:rect l="l" t="t" r="r" b="b"/>
              <a:pathLst>
                <a:path w="900429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  <a:path w="900429" h="114300">
                  <a:moveTo>
                    <a:pt x="900201" y="57150"/>
                  </a:moveTo>
                  <a:lnTo>
                    <a:pt x="785901" y="0"/>
                  </a:lnTo>
                  <a:lnTo>
                    <a:pt x="785901" y="114300"/>
                  </a:lnTo>
                  <a:lnTo>
                    <a:pt x="900201" y="571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6402301" y="1994038"/>
            <a:ext cx="1294130" cy="114300"/>
            <a:chOff x="4878301" y="1994038"/>
            <a:chExt cx="1294130" cy="114300"/>
          </a:xfrm>
        </p:grpSpPr>
        <p:sp>
          <p:nvSpPr>
            <p:cNvPr id="13" name="object 13"/>
            <p:cNvSpPr/>
            <p:nvPr/>
          </p:nvSpPr>
          <p:spPr>
            <a:xfrm>
              <a:off x="4973548" y="2051193"/>
              <a:ext cx="1103630" cy="0"/>
            </a:xfrm>
            <a:custGeom>
              <a:avLst/>
              <a:gdLst/>
              <a:ahLst/>
              <a:cxnLst/>
              <a:rect l="l" t="t" r="r" b="b"/>
              <a:pathLst>
                <a:path w="1103629">
                  <a:moveTo>
                    <a:pt x="1103401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78298" y="1994039"/>
              <a:ext cx="1294130" cy="114300"/>
            </a:xfrm>
            <a:custGeom>
              <a:avLst/>
              <a:gdLst/>
              <a:ahLst/>
              <a:cxnLst/>
              <a:rect l="l" t="t" r="r" b="b"/>
              <a:pathLst>
                <a:path w="1294129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  <a:path w="1294129" h="114300">
                  <a:moveTo>
                    <a:pt x="1293901" y="57150"/>
                  </a:moveTo>
                  <a:lnTo>
                    <a:pt x="1179601" y="0"/>
                  </a:lnTo>
                  <a:lnTo>
                    <a:pt x="1179601" y="114300"/>
                  </a:lnTo>
                  <a:lnTo>
                    <a:pt x="1293901" y="571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6407903" y="2708404"/>
            <a:ext cx="1288415" cy="114300"/>
            <a:chOff x="4883900" y="2708404"/>
            <a:chExt cx="1288415" cy="114300"/>
          </a:xfrm>
        </p:grpSpPr>
        <p:sp>
          <p:nvSpPr>
            <p:cNvPr id="16" name="object 16"/>
            <p:cNvSpPr/>
            <p:nvPr/>
          </p:nvSpPr>
          <p:spPr>
            <a:xfrm>
              <a:off x="4979148" y="2765559"/>
              <a:ext cx="1097915" cy="0"/>
            </a:xfrm>
            <a:custGeom>
              <a:avLst/>
              <a:gdLst/>
              <a:ahLst/>
              <a:cxnLst/>
              <a:rect l="l" t="t" r="r" b="b"/>
              <a:pathLst>
                <a:path w="1097914">
                  <a:moveTo>
                    <a:pt x="1097800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83899" y="2708414"/>
              <a:ext cx="1288415" cy="114300"/>
            </a:xfrm>
            <a:custGeom>
              <a:avLst/>
              <a:gdLst/>
              <a:ahLst/>
              <a:cxnLst/>
              <a:rect l="l" t="t" r="r" b="b"/>
              <a:pathLst>
                <a:path w="1288414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  <a:path w="1288414" h="114300">
                  <a:moveTo>
                    <a:pt x="1288300" y="57150"/>
                  </a:moveTo>
                  <a:lnTo>
                    <a:pt x="1174000" y="0"/>
                  </a:lnTo>
                  <a:lnTo>
                    <a:pt x="1174000" y="114300"/>
                  </a:lnTo>
                  <a:lnTo>
                    <a:pt x="1288300" y="571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6491659" y="3663946"/>
            <a:ext cx="900430" cy="114300"/>
            <a:chOff x="4967659" y="3663946"/>
            <a:chExt cx="900430" cy="114300"/>
          </a:xfrm>
        </p:grpSpPr>
        <p:sp>
          <p:nvSpPr>
            <p:cNvPr id="19" name="object 19"/>
            <p:cNvSpPr/>
            <p:nvPr/>
          </p:nvSpPr>
          <p:spPr>
            <a:xfrm>
              <a:off x="5062908" y="3721101"/>
              <a:ext cx="709930" cy="0"/>
            </a:xfrm>
            <a:custGeom>
              <a:avLst/>
              <a:gdLst/>
              <a:ahLst/>
              <a:cxnLst/>
              <a:rect l="l" t="t" r="r" b="b"/>
              <a:pathLst>
                <a:path w="709929">
                  <a:moveTo>
                    <a:pt x="709701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67655" y="3663949"/>
              <a:ext cx="900430" cy="114300"/>
            </a:xfrm>
            <a:custGeom>
              <a:avLst/>
              <a:gdLst/>
              <a:ahLst/>
              <a:cxnLst/>
              <a:rect l="l" t="t" r="r" b="b"/>
              <a:pathLst>
                <a:path w="900429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  <a:path w="900429" h="114300">
                  <a:moveTo>
                    <a:pt x="900201" y="57150"/>
                  </a:moveTo>
                  <a:lnTo>
                    <a:pt x="785901" y="0"/>
                  </a:lnTo>
                  <a:lnTo>
                    <a:pt x="785901" y="114300"/>
                  </a:lnTo>
                  <a:lnTo>
                    <a:pt x="900201" y="571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8563768" y="1492519"/>
            <a:ext cx="157480" cy="273050"/>
            <a:chOff x="7039768" y="1492519"/>
            <a:chExt cx="157480" cy="273050"/>
          </a:xfrm>
        </p:grpSpPr>
        <p:sp>
          <p:nvSpPr>
            <p:cNvPr id="22" name="object 22"/>
            <p:cNvSpPr/>
            <p:nvPr/>
          </p:nvSpPr>
          <p:spPr>
            <a:xfrm>
              <a:off x="7118350" y="1492519"/>
              <a:ext cx="0" cy="255904"/>
            </a:xfrm>
            <a:custGeom>
              <a:avLst/>
              <a:gdLst/>
              <a:ahLst/>
              <a:cxnLst/>
              <a:rect l="l" t="t" r="r" b="b"/>
              <a:pathLst>
                <a:path h="255905">
                  <a:moveTo>
                    <a:pt x="0" y="0"/>
                  </a:moveTo>
                  <a:lnTo>
                    <a:pt x="0" y="255574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57231" y="1643316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24"/>
          <p:cNvGrpSpPr/>
          <p:nvPr/>
        </p:nvGrpSpPr>
        <p:grpSpPr>
          <a:xfrm>
            <a:off x="8544718" y="2229119"/>
            <a:ext cx="157480" cy="273050"/>
            <a:chOff x="7020718" y="2229119"/>
            <a:chExt cx="157480" cy="273050"/>
          </a:xfrm>
        </p:grpSpPr>
        <p:sp>
          <p:nvSpPr>
            <p:cNvPr id="25" name="object 25"/>
            <p:cNvSpPr/>
            <p:nvPr/>
          </p:nvSpPr>
          <p:spPr>
            <a:xfrm>
              <a:off x="7099300" y="2229119"/>
              <a:ext cx="0" cy="255904"/>
            </a:xfrm>
            <a:custGeom>
              <a:avLst/>
              <a:gdLst/>
              <a:ahLst/>
              <a:cxnLst/>
              <a:rect l="l" t="t" r="r" b="b"/>
              <a:pathLst>
                <a:path h="255905">
                  <a:moveTo>
                    <a:pt x="0" y="0"/>
                  </a:moveTo>
                  <a:lnTo>
                    <a:pt x="0" y="255574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038181" y="2379916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8542735" y="2953633"/>
            <a:ext cx="157480" cy="443865"/>
            <a:chOff x="7018735" y="2953630"/>
            <a:chExt cx="157480" cy="443865"/>
          </a:xfrm>
        </p:grpSpPr>
        <p:sp>
          <p:nvSpPr>
            <p:cNvPr id="28" name="object 28"/>
            <p:cNvSpPr/>
            <p:nvPr/>
          </p:nvSpPr>
          <p:spPr>
            <a:xfrm>
              <a:off x="7092950" y="2971092"/>
              <a:ext cx="6350" cy="408940"/>
            </a:xfrm>
            <a:custGeom>
              <a:avLst/>
              <a:gdLst/>
              <a:ahLst/>
              <a:cxnLst/>
              <a:rect l="l" t="t" r="r" b="b"/>
              <a:pathLst>
                <a:path w="6350" h="408939">
                  <a:moveTo>
                    <a:pt x="0" y="0"/>
                  </a:moveTo>
                  <a:lnTo>
                    <a:pt x="5854" y="408686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036197" y="3274140"/>
              <a:ext cx="122555" cy="106045"/>
            </a:xfrm>
            <a:custGeom>
              <a:avLst/>
              <a:gdLst/>
              <a:ahLst/>
              <a:cxnLst/>
              <a:rect l="l" t="t" r="r" b="b"/>
              <a:pathLst>
                <a:path w="122554" h="106045">
                  <a:moveTo>
                    <a:pt x="122224" y="0"/>
                  </a:moveTo>
                  <a:lnTo>
                    <a:pt x="62611" y="105638"/>
                  </a:lnTo>
                  <a:lnTo>
                    <a:pt x="0" y="1739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8559322" y="4051206"/>
            <a:ext cx="157480" cy="789305"/>
            <a:chOff x="7035322" y="4051203"/>
            <a:chExt cx="157480" cy="789305"/>
          </a:xfrm>
        </p:grpSpPr>
        <p:sp>
          <p:nvSpPr>
            <p:cNvPr id="31" name="object 31"/>
            <p:cNvSpPr/>
            <p:nvPr/>
          </p:nvSpPr>
          <p:spPr>
            <a:xfrm>
              <a:off x="7092950" y="4068665"/>
              <a:ext cx="24765" cy="754380"/>
            </a:xfrm>
            <a:custGeom>
              <a:avLst/>
              <a:gdLst/>
              <a:ahLst/>
              <a:cxnLst/>
              <a:rect l="l" t="t" r="r" b="b"/>
              <a:pathLst>
                <a:path w="24765" h="754379">
                  <a:moveTo>
                    <a:pt x="0" y="0"/>
                  </a:moveTo>
                  <a:lnTo>
                    <a:pt x="24282" y="754227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052785" y="4716208"/>
              <a:ext cx="122555" cy="106680"/>
            </a:xfrm>
            <a:custGeom>
              <a:avLst/>
              <a:gdLst/>
              <a:ahLst/>
              <a:cxnLst/>
              <a:rect l="l" t="t" r="r" b="b"/>
              <a:pathLst>
                <a:path w="122554" h="106679">
                  <a:moveTo>
                    <a:pt x="122174" y="0"/>
                  </a:moveTo>
                  <a:lnTo>
                    <a:pt x="64452" y="106679"/>
                  </a:lnTo>
                  <a:lnTo>
                    <a:pt x="0" y="3924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811498" y="907684"/>
            <a:ext cx="2590800" cy="616585"/>
          </a:xfrm>
          <a:prstGeom prst="rect">
            <a:avLst/>
          </a:prstGeom>
          <a:solidFill>
            <a:srgbClr val="FF99CC"/>
          </a:solidFill>
          <a:ln w="28575">
            <a:solidFill>
              <a:srgbClr val="000000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314325" marR="307340" indent="462915">
              <a:lnSpc>
                <a:spcPts val="2400"/>
              </a:lnSpc>
              <a:spcBef>
                <a:spcPts val="50"/>
              </a:spcBef>
            </a:pPr>
            <a:r>
              <a:rPr sz="2000" b="1" spc="-15" dirty="0">
                <a:latin typeface="Cambria"/>
                <a:cs typeface="Cambria"/>
              </a:rPr>
              <a:t>PROJECT </a:t>
            </a:r>
            <a:r>
              <a:rPr sz="2000" b="1" spc="-10" dirty="0">
                <a:latin typeface="Cambria"/>
                <a:cs typeface="Cambria"/>
              </a:rPr>
              <a:t> I</a:t>
            </a:r>
            <a:r>
              <a:rPr sz="2000" b="1" dirty="0">
                <a:latin typeface="Cambria"/>
                <a:cs typeface="Cambria"/>
              </a:rPr>
              <a:t>D</a:t>
            </a:r>
            <a:r>
              <a:rPr sz="2000" b="1" spc="-10" dirty="0">
                <a:latin typeface="Cambria"/>
                <a:cs typeface="Cambria"/>
              </a:rPr>
              <a:t>E</a:t>
            </a:r>
            <a:r>
              <a:rPr sz="2000" b="1" spc="-5" dirty="0">
                <a:latin typeface="Cambria"/>
                <a:cs typeface="Cambria"/>
              </a:rPr>
              <a:t>N</a:t>
            </a:r>
            <a:r>
              <a:rPr sz="2000" b="1" dirty="0">
                <a:latin typeface="Cambria"/>
                <a:cs typeface="Cambria"/>
              </a:rPr>
              <a:t>T</a:t>
            </a:r>
            <a:r>
              <a:rPr sz="2000" b="1" spc="-10" dirty="0">
                <a:latin typeface="Cambria"/>
                <a:cs typeface="Cambria"/>
              </a:rPr>
              <a:t>I</a:t>
            </a:r>
            <a:r>
              <a:rPr sz="2000" b="1" spc="-5" dirty="0">
                <a:latin typeface="Cambria"/>
                <a:cs typeface="Cambria"/>
              </a:rPr>
              <a:t>F</a:t>
            </a:r>
            <a:r>
              <a:rPr sz="2000" b="1" spc="-10" dirty="0">
                <a:latin typeface="Cambria"/>
                <a:cs typeface="Cambria"/>
              </a:rPr>
              <a:t>I</a:t>
            </a:r>
            <a:r>
              <a:rPr sz="2000" b="1" dirty="0">
                <a:latin typeface="Cambria"/>
                <a:cs typeface="Cambria"/>
              </a:rPr>
              <a:t>C</a:t>
            </a:r>
            <a:r>
              <a:rPr sz="2000" b="1" spc="-155" dirty="0">
                <a:latin typeface="Cambria"/>
                <a:cs typeface="Cambria"/>
              </a:rPr>
              <a:t>A</a:t>
            </a:r>
            <a:r>
              <a:rPr sz="2000" b="1" dirty="0">
                <a:latin typeface="Cambria"/>
                <a:cs typeface="Cambria"/>
              </a:rPr>
              <a:t>T</a:t>
            </a:r>
            <a:r>
              <a:rPr sz="2000" b="1" spc="-10" dirty="0">
                <a:latin typeface="Cambria"/>
                <a:cs typeface="Cambria"/>
              </a:rPr>
              <a:t>I</a:t>
            </a:r>
            <a:r>
              <a:rPr sz="2000" b="1" spc="-5" dirty="0">
                <a:latin typeface="Cambria"/>
                <a:cs typeface="Cambria"/>
              </a:rPr>
              <a:t>O</a:t>
            </a:r>
            <a:r>
              <a:rPr sz="2000" b="1" dirty="0">
                <a:latin typeface="Cambria"/>
                <a:cs typeface="Cambria"/>
              </a:rPr>
              <a:t>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009380" y="5105400"/>
            <a:ext cx="2163445" cy="453390"/>
          </a:xfrm>
          <a:custGeom>
            <a:avLst/>
            <a:gdLst/>
            <a:ahLst/>
            <a:cxnLst/>
            <a:rect l="l" t="t" r="r" b="b"/>
            <a:pathLst>
              <a:path w="2163445" h="453389">
                <a:moveTo>
                  <a:pt x="0" y="0"/>
                </a:moveTo>
                <a:lnTo>
                  <a:pt x="2162822" y="0"/>
                </a:lnTo>
                <a:lnTo>
                  <a:pt x="2162822" y="453237"/>
                </a:lnTo>
                <a:lnTo>
                  <a:pt x="0" y="453237"/>
                </a:lnTo>
                <a:lnTo>
                  <a:pt x="0" y="0"/>
                </a:lnTo>
                <a:close/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5" name="object 35"/>
          <p:cNvGrpSpPr/>
          <p:nvPr/>
        </p:nvGrpSpPr>
        <p:grpSpPr>
          <a:xfrm>
            <a:off x="6189318" y="5511775"/>
            <a:ext cx="2470785" cy="661035"/>
            <a:chOff x="4665315" y="5511772"/>
            <a:chExt cx="2470785" cy="661035"/>
          </a:xfrm>
        </p:grpSpPr>
        <p:sp>
          <p:nvSpPr>
            <p:cNvPr id="36" name="object 36"/>
            <p:cNvSpPr/>
            <p:nvPr/>
          </p:nvSpPr>
          <p:spPr>
            <a:xfrm>
              <a:off x="4682781" y="6094017"/>
              <a:ext cx="2435860" cy="0"/>
            </a:xfrm>
            <a:custGeom>
              <a:avLst/>
              <a:gdLst/>
              <a:ahLst/>
              <a:cxnLst/>
              <a:rect l="l" t="t" r="r" b="b"/>
              <a:pathLst>
                <a:path w="2435859">
                  <a:moveTo>
                    <a:pt x="2435567" y="0"/>
                  </a:move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682778" y="6032892"/>
              <a:ext cx="104775" cy="122555"/>
            </a:xfrm>
            <a:custGeom>
              <a:avLst/>
              <a:gdLst/>
              <a:ahLst/>
              <a:cxnLst/>
              <a:rect l="l" t="t" r="r" b="b"/>
              <a:pathLst>
                <a:path w="104775" h="122554">
                  <a:moveTo>
                    <a:pt x="104775" y="122237"/>
                  </a:moveTo>
                  <a:lnTo>
                    <a:pt x="0" y="61125"/>
                  </a:lnTo>
                  <a:lnTo>
                    <a:pt x="104775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118349" y="5511772"/>
              <a:ext cx="0" cy="582295"/>
            </a:xfrm>
            <a:custGeom>
              <a:avLst/>
              <a:gdLst/>
              <a:ahLst/>
              <a:cxnLst/>
              <a:rect l="l" t="t" r="r" b="b"/>
              <a:pathLst>
                <a:path h="582295">
                  <a:moveTo>
                    <a:pt x="0" y="582244"/>
                  </a:move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4031716" y="5119687"/>
            <a:ext cx="2157730" cy="360996"/>
          </a:xfrm>
          <a:prstGeom prst="rect">
            <a:avLst/>
          </a:prstGeom>
          <a:solidFill>
            <a:srgbClr val="4F81BD"/>
          </a:solidFill>
        </p:spPr>
        <p:txBody>
          <a:bodyPr vert="horz" wrap="square" lIns="0" tIns="52705" rIns="0" bIns="0" rtlCol="0">
            <a:spAutoFit/>
          </a:bodyPr>
          <a:lstStyle/>
          <a:p>
            <a:pPr marL="269875">
              <a:spcBef>
                <a:spcPts val="415"/>
              </a:spcBef>
            </a:pPr>
            <a:r>
              <a:rPr sz="2000" b="1" spc="-10" dirty="0">
                <a:latin typeface="Cambria"/>
                <a:cs typeface="Cambria"/>
              </a:rPr>
              <a:t>MONITORING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05200" y="4434624"/>
            <a:ext cx="3352800" cy="359714"/>
          </a:xfrm>
          <a:prstGeom prst="rect">
            <a:avLst/>
          </a:prstGeom>
          <a:solidFill>
            <a:srgbClr val="FFCC00"/>
          </a:solidFill>
          <a:ln w="28575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436245">
              <a:spcBef>
                <a:spcPts val="405"/>
              </a:spcBef>
            </a:pPr>
            <a:r>
              <a:rPr sz="2000" b="1" spc="-15" dirty="0">
                <a:latin typeface="Cambria"/>
                <a:cs typeface="Cambria"/>
              </a:rPr>
              <a:t>PROJECT</a:t>
            </a:r>
            <a:r>
              <a:rPr sz="2000" b="1" spc="-50" dirty="0">
                <a:latin typeface="Cambria"/>
                <a:cs typeface="Cambria"/>
              </a:rPr>
              <a:t> </a:t>
            </a:r>
            <a:r>
              <a:rPr sz="2000" b="1" spc="-20" dirty="0">
                <a:latin typeface="Cambria"/>
                <a:cs typeface="Cambria"/>
              </a:rPr>
              <a:t>OPERATION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722141" y="3459076"/>
            <a:ext cx="2769870" cy="668773"/>
          </a:xfrm>
          <a:prstGeom prst="rect">
            <a:avLst/>
          </a:prstGeom>
          <a:solidFill>
            <a:srgbClr val="00FF00"/>
          </a:solidFill>
          <a:ln w="28575">
            <a:solidFill>
              <a:srgbClr val="000000"/>
            </a:solidFill>
          </a:ln>
        </p:spPr>
        <p:txBody>
          <a:bodyPr vert="horz" wrap="square" lIns="0" tIns="52705" rIns="0" bIns="0" rtlCol="0">
            <a:spAutoFit/>
          </a:bodyPr>
          <a:lstStyle/>
          <a:p>
            <a:pPr marL="304800" marR="106680" indent="-192405">
              <a:spcBef>
                <a:spcPts val="415"/>
              </a:spcBef>
            </a:pPr>
            <a:r>
              <a:rPr sz="2000" b="1" spc="-15" dirty="0">
                <a:latin typeface="Cambria"/>
                <a:cs typeface="Cambria"/>
              </a:rPr>
              <a:t>PROJECT</a:t>
            </a:r>
            <a:r>
              <a:rPr sz="2000" b="1" spc="-45" dirty="0">
                <a:latin typeface="Cambria"/>
                <a:cs typeface="Cambria"/>
              </a:rPr>
              <a:t> </a:t>
            </a:r>
            <a:r>
              <a:rPr sz="2000" b="1" spc="-5" dirty="0">
                <a:latin typeface="Cambria"/>
                <a:cs typeface="Cambria"/>
              </a:rPr>
              <a:t>DESIGN</a:t>
            </a:r>
            <a:r>
              <a:rPr sz="2000" b="1" spc="-40" dirty="0">
                <a:latin typeface="Cambria"/>
                <a:cs typeface="Cambria"/>
              </a:rPr>
              <a:t> </a:t>
            </a:r>
            <a:r>
              <a:rPr sz="2000" b="1" dirty="0">
                <a:latin typeface="Cambria"/>
                <a:cs typeface="Cambria"/>
              </a:rPr>
              <a:t>AND </a:t>
            </a:r>
            <a:r>
              <a:rPr sz="2000" b="1" spc="-425" dirty="0">
                <a:latin typeface="Cambria"/>
                <a:cs typeface="Cambria"/>
              </a:rPr>
              <a:t> </a:t>
            </a:r>
            <a:r>
              <a:rPr sz="2000" b="1" spc="-30" dirty="0">
                <a:latin typeface="Cambria"/>
                <a:cs typeface="Cambria"/>
              </a:rPr>
              <a:t>IMPLEMENTATION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11498" y="1819935"/>
            <a:ext cx="2590800" cy="380232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</a:ln>
        </p:spPr>
        <p:txBody>
          <a:bodyPr vert="horz" wrap="square" lIns="0" tIns="71755" rIns="0" bIns="0" rtlCol="0">
            <a:spAutoFit/>
          </a:bodyPr>
          <a:lstStyle/>
          <a:p>
            <a:pPr marL="283845">
              <a:spcBef>
                <a:spcPts val="565"/>
              </a:spcBef>
            </a:pPr>
            <a:r>
              <a:rPr sz="2000" b="1" spc="-10" dirty="0">
                <a:latin typeface="Cambria"/>
                <a:cs typeface="Cambria"/>
              </a:rPr>
              <a:t>PRE-FEASIBILITY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11498" y="2500909"/>
            <a:ext cx="2590800" cy="457176"/>
          </a:xfrm>
          <a:prstGeom prst="rect">
            <a:avLst/>
          </a:prstGeom>
          <a:solidFill>
            <a:srgbClr val="CCFFCC"/>
          </a:solidFill>
          <a:ln w="28575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140335">
              <a:spcBef>
                <a:spcPts val="1165"/>
              </a:spcBef>
            </a:pPr>
            <a:r>
              <a:rPr sz="2000" b="1" spc="-10" dirty="0">
                <a:latin typeface="Cambria"/>
                <a:cs typeface="Cambria"/>
              </a:rPr>
              <a:t>FEASIBILITY</a:t>
            </a:r>
            <a:r>
              <a:rPr sz="2000" b="1" spc="-65" dirty="0">
                <a:latin typeface="Cambria"/>
                <a:cs typeface="Cambria"/>
              </a:rPr>
              <a:t> </a:t>
            </a:r>
            <a:r>
              <a:rPr sz="2000" b="1" spc="-15" dirty="0">
                <a:latin typeface="Cambria"/>
                <a:cs typeface="Cambria"/>
              </a:rPr>
              <a:t>STUDY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5028317" y="1498598"/>
            <a:ext cx="157480" cy="304800"/>
            <a:chOff x="3504317" y="1498598"/>
            <a:chExt cx="157480" cy="304800"/>
          </a:xfrm>
        </p:grpSpPr>
        <p:sp>
          <p:nvSpPr>
            <p:cNvPr id="45" name="object 45"/>
            <p:cNvSpPr/>
            <p:nvPr/>
          </p:nvSpPr>
          <p:spPr>
            <a:xfrm>
              <a:off x="3582898" y="1498598"/>
              <a:ext cx="0" cy="287020"/>
            </a:xfrm>
            <a:custGeom>
              <a:avLst/>
              <a:gdLst/>
              <a:ahLst/>
              <a:cxnLst/>
              <a:rect l="l" t="t" r="r" b="b"/>
              <a:pathLst>
                <a:path h="287019">
                  <a:moveTo>
                    <a:pt x="0" y="0"/>
                  </a:moveTo>
                  <a:lnTo>
                    <a:pt x="0" y="286766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21779" y="1680587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7" name="object 47"/>
          <p:cNvGrpSpPr/>
          <p:nvPr/>
        </p:nvGrpSpPr>
        <p:grpSpPr>
          <a:xfrm>
            <a:off x="5028317" y="2282449"/>
            <a:ext cx="157480" cy="201930"/>
            <a:chOff x="3504317" y="2282449"/>
            <a:chExt cx="157480" cy="201930"/>
          </a:xfrm>
        </p:grpSpPr>
        <p:sp>
          <p:nvSpPr>
            <p:cNvPr id="48" name="object 48"/>
            <p:cNvSpPr/>
            <p:nvPr/>
          </p:nvSpPr>
          <p:spPr>
            <a:xfrm>
              <a:off x="3582898" y="2282449"/>
              <a:ext cx="0" cy="184150"/>
            </a:xfrm>
            <a:custGeom>
              <a:avLst/>
              <a:gdLst/>
              <a:ahLst/>
              <a:cxnLst/>
              <a:rect l="l" t="t" r="r" b="b"/>
              <a:pathLst>
                <a:path h="184150">
                  <a:moveTo>
                    <a:pt x="0" y="0"/>
                  </a:moveTo>
                  <a:lnTo>
                    <a:pt x="0" y="183883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521779" y="2361562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object 50"/>
          <p:cNvGrpSpPr/>
          <p:nvPr/>
        </p:nvGrpSpPr>
        <p:grpSpPr>
          <a:xfrm>
            <a:off x="5028317" y="3116167"/>
            <a:ext cx="157480" cy="304800"/>
            <a:chOff x="3504317" y="3116167"/>
            <a:chExt cx="157480" cy="304800"/>
          </a:xfrm>
        </p:grpSpPr>
        <p:sp>
          <p:nvSpPr>
            <p:cNvPr id="51" name="object 51"/>
            <p:cNvSpPr/>
            <p:nvPr/>
          </p:nvSpPr>
          <p:spPr>
            <a:xfrm>
              <a:off x="3582898" y="3116167"/>
              <a:ext cx="0" cy="287020"/>
            </a:xfrm>
            <a:custGeom>
              <a:avLst/>
              <a:gdLst/>
              <a:ahLst/>
              <a:cxnLst/>
              <a:rect l="l" t="t" r="r" b="b"/>
              <a:pathLst>
                <a:path h="287020">
                  <a:moveTo>
                    <a:pt x="0" y="0"/>
                  </a:moveTo>
                  <a:lnTo>
                    <a:pt x="0" y="286766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521779" y="3298155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5028317" y="4188943"/>
            <a:ext cx="157480" cy="201930"/>
            <a:chOff x="3504317" y="4188943"/>
            <a:chExt cx="157480" cy="201930"/>
          </a:xfrm>
        </p:grpSpPr>
        <p:sp>
          <p:nvSpPr>
            <p:cNvPr id="54" name="object 54"/>
            <p:cNvSpPr/>
            <p:nvPr/>
          </p:nvSpPr>
          <p:spPr>
            <a:xfrm>
              <a:off x="3582898" y="4188943"/>
              <a:ext cx="0" cy="184150"/>
            </a:xfrm>
            <a:custGeom>
              <a:avLst/>
              <a:gdLst/>
              <a:ahLst/>
              <a:cxnLst/>
              <a:rect l="l" t="t" r="r" b="b"/>
              <a:pathLst>
                <a:path h="184150">
                  <a:moveTo>
                    <a:pt x="0" y="0"/>
                  </a:moveTo>
                  <a:lnTo>
                    <a:pt x="0" y="183883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521779" y="4268057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5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5018605" y="4569615"/>
            <a:ext cx="2839085" cy="1280795"/>
            <a:chOff x="3494602" y="4569612"/>
            <a:chExt cx="2839085" cy="1280795"/>
          </a:xfrm>
        </p:grpSpPr>
        <p:sp>
          <p:nvSpPr>
            <p:cNvPr id="57" name="object 57"/>
            <p:cNvSpPr/>
            <p:nvPr/>
          </p:nvSpPr>
          <p:spPr>
            <a:xfrm>
              <a:off x="3588284" y="4857451"/>
              <a:ext cx="0" cy="184150"/>
            </a:xfrm>
            <a:custGeom>
              <a:avLst/>
              <a:gdLst/>
              <a:ahLst/>
              <a:cxnLst/>
              <a:rect l="l" t="t" r="r" b="b"/>
              <a:pathLst>
                <a:path h="184150">
                  <a:moveTo>
                    <a:pt x="0" y="0"/>
                  </a:moveTo>
                  <a:lnTo>
                    <a:pt x="0" y="183883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527165" y="4936565"/>
              <a:ext cx="122555" cy="104775"/>
            </a:xfrm>
            <a:custGeom>
              <a:avLst/>
              <a:gdLst/>
              <a:ahLst/>
              <a:cxnLst/>
              <a:rect l="l" t="t" r="r" b="b"/>
              <a:pathLst>
                <a:path w="122554" h="104775">
                  <a:moveTo>
                    <a:pt x="122237" y="0"/>
                  </a:moveTo>
                  <a:lnTo>
                    <a:pt x="61112" y="104774"/>
                  </a:lnTo>
                  <a:lnTo>
                    <a:pt x="0" y="0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560971" y="5558633"/>
              <a:ext cx="19685" cy="274320"/>
            </a:xfrm>
            <a:custGeom>
              <a:avLst/>
              <a:gdLst/>
              <a:ahLst/>
              <a:cxnLst/>
              <a:rect l="l" t="t" r="r" b="b"/>
              <a:pathLst>
                <a:path w="19685" h="274320">
                  <a:moveTo>
                    <a:pt x="9740" y="-17462"/>
                  </a:moveTo>
                  <a:lnTo>
                    <a:pt x="9740" y="291744"/>
                  </a:lnTo>
                </a:path>
              </a:pathLst>
            </a:custGeom>
            <a:ln w="544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512065" y="5724071"/>
              <a:ext cx="122555" cy="109220"/>
            </a:xfrm>
            <a:custGeom>
              <a:avLst/>
              <a:gdLst/>
              <a:ahLst/>
              <a:cxnLst/>
              <a:rect l="l" t="t" r="r" b="b"/>
              <a:pathLst>
                <a:path w="122554" h="109220">
                  <a:moveTo>
                    <a:pt x="121932" y="0"/>
                  </a:moveTo>
                  <a:lnTo>
                    <a:pt x="68389" y="108839"/>
                  </a:lnTo>
                  <a:lnTo>
                    <a:pt x="0" y="8648"/>
                  </a:lnTo>
                </a:path>
              </a:pathLst>
            </a:custGeom>
            <a:ln w="349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682781" y="5332017"/>
              <a:ext cx="918210" cy="0"/>
            </a:xfrm>
            <a:custGeom>
              <a:avLst/>
              <a:gdLst/>
              <a:ahLst/>
              <a:cxnLst/>
              <a:rect l="l" t="t" r="r" b="b"/>
              <a:pathLst>
                <a:path w="918210">
                  <a:moveTo>
                    <a:pt x="917917" y="0"/>
                  </a:move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4682778" y="5270892"/>
              <a:ext cx="104775" cy="122555"/>
            </a:xfrm>
            <a:custGeom>
              <a:avLst/>
              <a:gdLst/>
              <a:ahLst/>
              <a:cxnLst/>
              <a:rect l="l" t="t" r="r" b="b"/>
              <a:pathLst>
                <a:path w="104775" h="122554">
                  <a:moveTo>
                    <a:pt x="104775" y="122237"/>
                  </a:moveTo>
                  <a:lnTo>
                    <a:pt x="0" y="61125"/>
                  </a:lnTo>
                  <a:lnTo>
                    <a:pt x="104775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02299" y="5184611"/>
              <a:ext cx="535940" cy="0"/>
            </a:xfrm>
            <a:custGeom>
              <a:avLst/>
              <a:gdLst/>
              <a:ahLst/>
              <a:cxnLst/>
              <a:rect l="l" t="t" r="r" b="b"/>
              <a:pathLst>
                <a:path w="535939">
                  <a:moveTo>
                    <a:pt x="535825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607050" y="5127459"/>
              <a:ext cx="726440" cy="114300"/>
            </a:xfrm>
            <a:custGeom>
              <a:avLst/>
              <a:gdLst/>
              <a:ahLst/>
              <a:cxnLst/>
              <a:rect l="l" t="t" r="r" b="b"/>
              <a:pathLst>
                <a:path w="726439" h="114300">
                  <a:moveTo>
                    <a:pt x="114300" y="0"/>
                  </a:moveTo>
                  <a:lnTo>
                    <a:pt x="0" y="57150"/>
                  </a:lnTo>
                  <a:lnTo>
                    <a:pt x="114300" y="114300"/>
                  </a:lnTo>
                  <a:lnTo>
                    <a:pt x="114300" y="0"/>
                  </a:lnTo>
                  <a:close/>
                </a:path>
                <a:path w="726439" h="114300">
                  <a:moveTo>
                    <a:pt x="726325" y="57150"/>
                  </a:moveTo>
                  <a:lnTo>
                    <a:pt x="612025" y="0"/>
                  </a:lnTo>
                  <a:lnTo>
                    <a:pt x="612025" y="114300"/>
                  </a:lnTo>
                  <a:lnTo>
                    <a:pt x="726325" y="5715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343181" y="4648200"/>
              <a:ext cx="257810" cy="0"/>
            </a:xfrm>
            <a:custGeom>
              <a:avLst/>
              <a:gdLst/>
              <a:ahLst/>
              <a:cxnLst/>
              <a:rect l="l" t="t" r="r" b="b"/>
              <a:pathLst>
                <a:path w="257810">
                  <a:moveTo>
                    <a:pt x="257517" y="0"/>
                  </a:move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343178" y="4587075"/>
              <a:ext cx="104775" cy="122555"/>
            </a:xfrm>
            <a:custGeom>
              <a:avLst/>
              <a:gdLst/>
              <a:ahLst/>
              <a:cxnLst/>
              <a:rect l="l" t="t" r="r" b="b"/>
              <a:pathLst>
                <a:path w="104775" h="122554">
                  <a:moveTo>
                    <a:pt x="104775" y="122237"/>
                  </a:moveTo>
                  <a:lnTo>
                    <a:pt x="0" y="61125"/>
                  </a:lnTo>
                  <a:lnTo>
                    <a:pt x="104775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5607049" y="4628817"/>
              <a:ext cx="0" cy="728980"/>
            </a:xfrm>
            <a:custGeom>
              <a:avLst/>
              <a:gdLst/>
              <a:ahLst/>
              <a:cxnLst/>
              <a:rect l="l" t="t" r="r" b="b"/>
              <a:pathLst>
                <a:path h="728979">
                  <a:moveTo>
                    <a:pt x="0" y="728599"/>
                  </a:moveTo>
                  <a:lnTo>
                    <a:pt x="0" y="0"/>
                  </a:lnTo>
                </a:path>
              </a:pathLst>
            </a:custGeom>
            <a:ln w="3492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4017429" y="5867403"/>
            <a:ext cx="2171700" cy="375103"/>
          </a:xfrm>
          <a:prstGeom prst="rect">
            <a:avLst/>
          </a:prstGeom>
          <a:solidFill>
            <a:srgbClr val="FAC090"/>
          </a:solidFill>
          <a:ln w="28575">
            <a:solidFill>
              <a:srgbClr val="000000"/>
            </a:solidFill>
          </a:ln>
        </p:spPr>
        <p:txBody>
          <a:bodyPr vert="horz" wrap="square" lIns="0" tIns="66675" rIns="0" bIns="0" rtlCol="0">
            <a:spAutoFit/>
          </a:bodyPr>
          <a:lstStyle/>
          <a:p>
            <a:pPr marL="344805">
              <a:spcBef>
                <a:spcPts val="525"/>
              </a:spcBef>
            </a:pPr>
            <a:r>
              <a:rPr sz="2000" b="1" spc="-55" dirty="0">
                <a:latin typeface="Cambria"/>
                <a:cs typeface="Cambria"/>
              </a:rPr>
              <a:t>EVALUATION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9" name="object 69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70" name="object 7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73" name="object 73"/>
          <p:cNvSpPr txBox="1">
            <a:spLocks noGrp="1"/>
          </p:cNvSpPr>
          <p:nvPr>
            <p:ph type="dt" sz="half" idx="6"/>
          </p:nvPr>
        </p:nvSpPr>
        <p:spPr>
          <a:xfrm>
            <a:off x="9220200" y="6553200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3360" y="132237"/>
            <a:ext cx="5383530" cy="573405"/>
          </a:xfrm>
          <a:custGeom>
            <a:avLst/>
            <a:gdLst/>
            <a:ahLst/>
            <a:cxnLst/>
            <a:rect l="l" t="t" r="r" b="b"/>
            <a:pathLst>
              <a:path w="5383530" h="573405">
                <a:moveTo>
                  <a:pt x="5282239" y="12"/>
                </a:moveTo>
                <a:lnTo>
                  <a:pt x="100678" y="12"/>
                </a:lnTo>
                <a:lnTo>
                  <a:pt x="71913" y="33999"/>
                </a:lnTo>
                <a:lnTo>
                  <a:pt x="47942" y="73028"/>
                </a:lnTo>
                <a:lnTo>
                  <a:pt x="28765" y="116181"/>
                </a:lnTo>
                <a:lnTo>
                  <a:pt x="14382" y="162542"/>
                </a:lnTo>
                <a:lnTo>
                  <a:pt x="4794" y="211195"/>
                </a:lnTo>
                <a:lnTo>
                  <a:pt x="0" y="261222"/>
                </a:lnTo>
                <a:lnTo>
                  <a:pt x="0" y="311707"/>
                </a:lnTo>
                <a:lnTo>
                  <a:pt x="4794" y="361734"/>
                </a:lnTo>
                <a:lnTo>
                  <a:pt x="14382" y="410386"/>
                </a:lnTo>
                <a:lnTo>
                  <a:pt x="28765" y="456747"/>
                </a:lnTo>
                <a:lnTo>
                  <a:pt x="47942" y="499900"/>
                </a:lnTo>
                <a:lnTo>
                  <a:pt x="71913" y="538928"/>
                </a:lnTo>
                <a:lnTo>
                  <a:pt x="100678" y="572916"/>
                </a:lnTo>
                <a:lnTo>
                  <a:pt x="5282239" y="572916"/>
                </a:lnTo>
                <a:lnTo>
                  <a:pt x="5311005" y="538928"/>
                </a:lnTo>
                <a:lnTo>
                  <a:pt x="5334976" y="499900"/>
                </a:lnTo>
                <a:lnTo>
                  <a:pt x="5354153" y="456747"/>
                </a:lnTo>
                <a:lnTo>
                  <a:pt x="5368535" y="410386"/>
                </a:lnTo>
                <a:lnTo>
                  <a:pt x="5378124" y="361734"/>
                </a:lnTo>
                <a:lnTo>
                  <a:pt x="5382918" y="311707"/>
                </a:lnTo>
                <a:lnTo>
                  <a:pt x="5382918" y="261222"/>
                </a:lnTo>
                <a:lnTo>
                  <a:pt x="5378124" y="211195"/>
                </a:lnTo>
                <a:lnTo>
                  <a:pt x="5368535" y="162542"/>
                </a:lnTo>
                <a:lnTo>
                  <a:pt x="5354153" y="116181"/>
                </a:lnTo>
                <a:lnTo>
                  <a:pt x="5334976" y="73028"/>
                </a:lnTo>
                <a:lnTo>
                  <a:pt x="5311005" y="33999"/>
                </a:lnTo>
                <a:lnTo>
                  <a:pt x="5282239" y="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98357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50" dirty="0"/>
              <a:t>One </a:t>
            </a:r>
            <a:r>
              <a:rPr u="sng" spc="5" dirty="0"/>
              <a:t>EMP</a:t>
            </a:r>
            <a:r>
              <a:rPr u="sng" spc="-45" dirty="0"/>
              <a:t> </a:t>
            </a:r>
            <a:r>
              <a:rPr u="sng" spc="-175" dirty="0"/>
              <a:t>or</a:t>
            </a:r>
            <a:r>
              <a:rPr u="sng" spc="-20" dirty="0"/>
              <a:t> </a:t>
            </a:r>
            <a:r>
              <a:rPr u="sng" spc="-130" dirty="0"/>
              <a:t>Multiple</a:t>
            </a:r>
            <a:r>
              <a:rPr u="sng" spc="-55" dirty="0"/>
              <a:t> </a:t>
            </a:r>
            <a:r>
              <a:rPr u="sng" spc="-65" dirty="0"/>
              <a:t>EMPs</a:t>
            </a:r>
            <a:r>
              <a:rPr u="sng" spc="-65" dirty="0" smtClean="0"/>
              <a:t>?</a:t>
            </a:r>
            <a:endParaRPr u="sng" spc="-65" dirty="0"/>
          </a:p>
        </p:txBody>
      </p:sp>
      <p:sp>
        <p:nvSpPr>
          <p:cNvPr id="4" name="object 4"/>
          <p:cNvSpPr txBox="1"/>
          <p:nvPr/>
        </p:nvSpPr>
        <p:spPr>
          <a:xfrm>
            <a:off x="1066801" y="996811"/>
            <a:ext cx="9933608" cy="4589718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>
              <a:spcBef>
                <a:spcPts val="450"/>
              </a:spcBef>
            </a:pPr>
            <a:r>
              <a:rPr sz="2800" spc="-10" dirty="0">
                <a:latin typeface="Arial MT"/>
                <a:cs typeface="Arial MT"/>
              </a:rPr>
              <a:t>Some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projects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require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several </a:t>
            </a:r>
            <a:r>
              <a:rPr sz="2800" spc="-5" dirty="0">
                <a:latin typeface="Arial MT"/>
                <a:cs typeface="Arial MT"/>
              </a:rPr>
              <a:t>EMPs:</a:t>
            </a:r>
            <a:endParaRPr sz="2800" dirty="0">
              <a:latin typeface="Arial MT"/>
              <a:cs typeface="Arial MT"/>
            </a:endParaRPr>
          </a:p>
          <a:p>
            <a:pPr marL="469900">
              <a:spcBef>
                <a:spcPts val="305"/>
              </a:spcBef>
            </a:pPr>
            <a:r>
              <a:rPr sz="2400" spc="-5" dirty="0">
                <a:latin typeface="Arial MT"/>
                <a:cs typeface="Arial MT"/>
              </a:rPr>
              <a:t>Site-specific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EMPs</a:t>
            </a:r>
            <a:endParaRPr sz="2400" dirty="0">
              <a:latin typeface="Arial MT"/>
              <a:cs typeface="Arial MT"/>
            </a:endParaRPr>
          </a:p>
          <a:p>
            <a:pPr marL="927100" marR="5080">
              <a:lnSpc>
                <a:spcPts val="2160"/>
              </a:lnSpc>
              <a:spcBef>
                <a:spcPts val="540"/>
              </a:spcBef>
            </a:pPr>
            <a:r>
              <a:rPr sz="2000" dirty="0">
                <a:latin typeface="Arial MT"/>
                <a:cs typeface="Arial MT"/>
              </a:rPr>
              <a:t>Typical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for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projects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with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several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components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subprojects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different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sites</a:t>
            </a:r>
            <a:endParaRPr sz="2000" dirty="0">
              <a:latin typeface="Arial MT"/>
              <a:cs typeface="Arial MT"/>
            </a:endParaRPr>
          </a:p>
          <a:p>
            <a:pPr marL="469265" marR="135255">
              <a:lnSpc>
                <a:spcPts val="2590"/>
              </a:lnSpc>
              <a:spcBef>
                <a:spcPts val="555"/>
              </a:spcBef>
            </a:pPr>
            <a:r>
              <a:rPr sz="2400" spc="-5" dirty="0">
                <a:latin typeface="Arial MT"/>
                <a:cs typeface="Arial MT"/>
              </a:rPr>
              <a:t>Impact-specific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EMPs,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particular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require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special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attention, e.g.:</a:t>
            </a:r>
            <a:endParaRPr sz="2400" dirty="0">
              <a:latin typeface="Arial MT"/>
              <a:cs typeface="Arial MT"/>
            </a:endParaRPr>
          </a:p>
          <a:p>
            <a:pPr marL="927100" marR="2395220">
              <a:lnSpc>
                <a:spcPts val="2640"/>
              </a:lnSpc>
              <a:spcBef>
                <a:spcPts val="120"/>
              </a:spcBef>
            </a:pPr>
            <a:r>
              <a:rPr sz="2000" spc="-5" dirty="0">
                <a:latin typeface="Arial MT"/>
                <a:cs typeface="Arial MT"/>
              </a:rPr>
              <a:t>EMP for </a:t>
            </a:r>
            <a:r>
              <a:rPr sz="2000" dirty="0">
                <a:latin typeface="Arial MT"/>
                <a:cs typeface="Arial MT"/>
              </a:rPr>
              <a:t>hazardous waste management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EMP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for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oil </a:t>
            </a:r>
            <a:r>
              <a:rPr sz="2000" dirty="0">
                <a:latin typeface="Arial MT"/>
                <a:cs typeface="Arial MT"/>
              </a:rPr>
              <a:t>spill prevention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response</a:t>
            </a:r>
          </a:p>
          <a:p>
            <a:pPr marL="469900" marR="1305560">
              <a:lnSpc>
                <a:spcPts val="2590"/>
              </a:lnSpc>
              <a:spcBef>
                <a:spcPts val="459"/>
              </a:spcBef>
            </a:pPr>
            <a:r>
              <a:rPr sz="2400" spc="-5" dirty="0">
                <a:latin typeface="Arial MT"/>
                <a:cs typeface="Arial MT"/>
              </a:rPr>
              <a:t>Recipient-specific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EMPs targeted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particular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ecosystems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their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elements,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e.g.:</a:t>
            </a:r>
            <a:endParaRPr sz="2400" dirty="0">
              <a:latin typeface="Arial MT"/>
              <a:cs typeface="Arial MT"/>
            </a:endParaRPr>
          </a:p>
          <a:p>
            <a:pPr marL="927100" marR="64769">
              <a:lnSpc>
                <a:spcPts val="2160"/>
              </a:lnSpc>
              <a:spcBef>
                <a:spcPts val="505"/>
              </a:spcBef>
            </a:pPr>
            <a:r>
              <a:rPr sz="2000" spc="-5" dirty="0">
                <a:latin typeface="Arial MT"/>
                <a:cs typeface="Arial MT"/>
              </a:rPr>
              <a:t>EMP for protecting fish population from </a:t>
            </a:r>
            <a:r>
              <a:rPr sz="2000" dirty="0">
                <a:latin typeface="Arial MT"/>
                <a:cs typeface="Arial MT"/>
              </a:rPr>
              <a:t>impact of hydro power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development</a:t>
            </a:r>
          </a:p>
          <a:p>
            <a:pPr marL="12700" marR="9525">
              <a:lnSpc>
                <a:spcPts val="3030"/>
              </a:lnSpc>
              <a:spcBef>
                <a:spcPts val="635"/>
              </a:spcBef>
            </a:pPr>
            <a:r>
              <a:rPr sz="2800" spc="-10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guide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preparation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multiple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EMPs,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Generic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or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“Framework”</a:t>
            </a:r>
            <a:r>
              <a:rPr sz="2800" spc="2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EMP</a:t>
            </a:r>
            <a:r>
              <a:rPr sz="2800" spc="-5" dirty="0">
                <a:latin typeface="Arial MT"/>
                <a:cs typeface="Arial MT"/>
              </a:rPr>
              <a:t> is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developed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first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9112342" y="6512227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spc="-35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1" y="140497"/>
            <a:ext cx="9144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10" dirty="0"/>
              <a:t>Who</a:t>
            </a:r>
            <a:r>
              <a:rPr u="sng" spc="-60" dirty="0"/>
              <a:t> </a:t>
            </a:r>
            <a:r>
              <a:rPr u="sng" spc="-105" dirty="0"/>
              <a:t>prepares</a:t>
            </a:r>
            <a:r>
              <a:rPr u="sng" spc="-80" dirty="0"/>
              <a:t> </a:t>
            </a:r>
            <a:r>
              <a:rPr u="sng" spc="-65" dirty="0"/>
              <a:t>EMPs</a:t>
            </a:r>
            <a:r>
              <a:rPr u="sng" spc="-65" dirty="0" smtClean="0"/>
              <a:t>?</a:t>
            </a:r>
            <a:endParaRPr u="sng" spc="-65" dirty="0"/>
          </a:p>
        </p:txBody>
      </p:sp>
      <p:sp>
        <p:nvSpPr>
          <p:cNvPr id="3" name="object 3"/>
          <p:cNvSpPr txBox="1"/>
          <p:nvPr/>
        </p:nvSpPr>
        <p:spPr>
          <a:xfrm>
            <a:off x="1066801" y="897131"/>
            <a:ext cx="9812866" cy="464806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511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Arial MT"/>
                <a:cs typeface="Arial MT"/>
              </a:rPr>
              <a:t>EMP is part of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EA done by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project implementing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agency</a:t>
            </a:r>
            <a:endParaRPr sz="2400" dirty="0">
              <a:latin typeface="Arial MT"/>
              <a:cs typeface="Arial MT"/>
            </a:endParaRPr>
          </a:p>
          <a:p>
            <a:pPr>
              <a:spcBef>
                <a:spcPts val="10"/>
              </a:spcBef>
            </a:pPr>
            <a:endParaRPr sz="3250" dirty="0">
              <a:latin typeface="Arial MT"/>
              <a:cs typeface="Arial MT"/>
            </a:endParaRPr>
          </a:p>
          <a:p>
            <a:pPr marL="245110" marR="28575">
              <a:lnSpc>
                <a:spcPts val="2590"/>
              </a:lnSpc>
            </a:pP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project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implementation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agency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hires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consultants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prepare EMPs</a:t>
            </a:r>
            <a:endParaRPr sz="2400" dirty="0">
              <a:latin typeface="Arial MT"/>
              <a:cs typeface="Arial MT"/>
            </a:endParaRPr>
          </a:p>
          <a:p>
            <a:pPr>
              <a:spcBef>
                <a:spcPts val="30"/>
              </a:spcBef>
            </a:pPr>
            <a:endParaRPr sz="2950" dirty="0">
              <a:latin typeface="Arial MT"/>
              <a:cs typeface="Arial MT"/>
            </a:endParaRPr>
          </a:p>
          <a:p>
            <a:pPr marL="245110"/>
            <a:r>
              <a:rPr sz="2400" spc="-5" dirty="0">
                <a:latin typeface="Arial MT"/>
                <a:cs typeface="Arial MT"/>
              </a:rPr>
              <a:t>For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construction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projects,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 may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developed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by:</a:t>
            </a:r>
            <a:endParaRPr sz="2400" dirty="0">
              <a:latin typeface="Arial MT"/>
              <a:cs typeface="Arial MT"/>
            </a:endParaRPr>
          </a:p>
          <a:p>
            <a:pPr marL="886460" indent="-184785">
              <a:spcBef>
                <a:spcPts val="290"/>
              </a:spcBef>
              <a:buChar char="-"/>
              <a:tabLst>
                <a:tab pos="887094" algn="l"/>
              </a:tabLst>
            </a:pPr>
            <a:r>
              <a:rPr sz="2400" spc="-5" dirty="0">
                <a:latin typeface="Arial MT"/>
                <a:cs typeface="Arial MT"/>
              </a:rPr>
              <a:t>Design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engineering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consultant</a:t>
            </a:r>
            <a:endParaRPr sz="2400" dirty="0">
              <a:latin typeface="Arial MT"/>
              <a:cs typeface="Arial MT"/>
            </a:endParaRPr>
          </a:p>
          <a:p>
            <a:pPr marL="886460" indent="-184785">
              <a:spcBef>
                <a:spcPts val="285"/>
              </a:spcBef>
              <a:buChar char="-"/>
              <a:tabLst>
                <a:tab pos="887094" algn="l"/>
              </a:tabLst>
            </a:pPr>
            <a:r>
              <a:rPr sz="2400" spc="-5" dirty="0">
                <a:latin typeface="Arial MT"/>
                <a:cs typeface="Arial MT"/>
              </a:rPr>
              <a:t>Construction or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EPC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contractor</a:t>
            </a:r>
            <a:endParaRPr sz="2400" dirty="0">
              <a:latin typeface="Arial MT"/>
              <a:cs typeface="Arial MT"/>
            </a:endParaRPr>
          </a:p>
          <a:p>
            <a:pPr>
              <a:spcBef>
                <a:spcPts val="20"/>
              </a:spcBef>
            </a:pPr>
            <a:endParaRPr sz="2750" dirty="0">
              <a:latin typeface="Arial MT"/>
              <a:cs typeface="Arial MT"/>
            </a:endParaRPr>
          </a:p>
          <a:p>
            <a:pPr marL="12700">
              <a:spcBef>
                <a:spcPts val="5"/>
              </a:spcBef>
            </a:pPr>
            <a:r>
              <a:rPr sz="3200" b="1" u="sng" spc="-11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Who</a:t>
            </a:r>
            <a:r>
              <a:rPr sz="3200" b="1" u="sng" spc="-3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sz="3200" b="1" u="sng" spc="-11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oversees</a:t>
            </a:r>
            <a:r>
              <a:rPr sz="3200" b="1" u="sng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sz="3200" b="1" u="sng" spc="-13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implementation</a:t>
            </a:r>
            <a:r>
              <a:rPr sz="3200" b="1" u="sng" spc="-50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sz="3200" b="1" u="sng" spc="-17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of</a:t>
            </a:r>
            <a:r>
              <a:rPr sz="3200" b="1" u="sng" spc="-1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 </a:t>
            </a:r>
            <a:r>
              <a:rPr sz="3200" b="1" u="sng" spc="-65" dirty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EMPs?</a:t>
            </a:r>
            <a:endParaRPr sz="3200" u="sng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marL="79375" marR="667385">
              <a:lnSpc>
                <a:spcPts val="2590"/>
              </a:lnSpc>
              <a:spcBef>
                <a:spcPts val="1630"/>
              </a:spcBef>
            </a:pP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construction supervising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engineer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oversees the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compliance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 contractors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EMPs.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8991600" y="6553200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25" dirty="0"/>
              <a:t>Integration</a:t>
            </a:r>
            <a:r>
              <a:rPr u="sng" spc="-55" dirty="0"/>
              <a:t> </a:t>
            </a:r>
            <a:r>
              <a:rPr u="sng" spc="-175" dirty="0"/>
              <a:t>of</a:t>
            </a:r>
            <a:r>
              <a:rPr u="sng" spc="-20" dirty="0"/>
              <a:t> </a:t>
            </a:r>
            <a:r>
              <a:rPr u="sng" spc="5" dirty="0"/>
              <a:t>EMP</a:t>
            </a:r>
            <a:r>
              <a:rPr u="sng" spc="-40" dirty="0"/>
              <a:t> </a:t>
            </a:r>
            <a:r>
              <a:rPr u="sng" spc="-175" dirty="0"/>
              <a:t>into</a:t>
            </a:r>
            <a:r>
              <a:rPr u="sng" spc="-15" dirty="0"/>
              <a:t> </a:t>
            </a:r>
            <a:r>
              <a:rPr u="sng" spc="-145" dirty="0"/>
              <a:t>project</a:t>
            </a:r>
            <a:r>
              <a:rPr u="sng" spc="-65" dirty="0"/>
              <a:t> </a:t>
            </a:r>
            <a:r>
              <a:rPr u="sng" spc="-145" dirty="0"/>
              <a:t>design?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86400" y="4191003"/>
            <a:ext cx="1524000" cy="779701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0805" marR="341630">
              <a:spcBef>
                <a:spcPts val="320"/>
              </a:spcBef>
            </a:pPr>
            <a:r>
              <a:rPr sz="1600" spc="-5" dirty="0">
                <a:latin typeface="Arial MT"/>
                <a:cs typeface="Arial MT"/>
              </a:rPr>
              <a:t>Detailed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Design /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Eng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nee</a:t>
            </a:r>
            <a:r>
              <a:rPr sz="1600" spc="-10" dirty="0">
                <a:latin typeface="Arial MT"/>
                <a:cs typeface="Arial MT"/>
              </a:rPr>
              <a:t>r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ng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861050" y="1746250"/>
            <a:ext cx="393700" cy="1003300"/>
            <a:chOff x="4337050" y="1746250"/>
            <a:chExt cx="393700" cy="1003300"/>
          </a:xfrm>
        </p:grpSpPr>
        <p:sp>
          <p:nvSpPr>
            <p:cNvPr id="5" name="object 5"/>
            <p:cNvSpPr/>
            <p:nvPr/>
          </p:nvSpPr>
          <p:spPr>
            <a:xfrm>
              <a:off x="4343400" y="1752600"/>
              <a:ext cx="381000" cy="990600"/>
            </a:xfrm>
            <a:custGeom>
              <a:avLst/>
              <a:gdLst/>
              <a:ahLst/>
              <a:cxnLst/>
              <a:rect l="l" t="t" r="r" b="b"/>
              <a:pathLst>
                <a:path w="381000" h="990600">
                  <a:moveTo>
                    <a:pt x="285750" y="0"/>
                  </a:moveTo>
                  <a:lnTo>
                    <a:pt x="95250" y="0"/>
                  </a:lnTo>
                  <a:lnTo>
                    <a:pt x="95250" y="742950"/>
                  </a:lnTo>
                  <a:lnTo>
                    <a:pt x="0" y="742950"/>
                  </a:lnTo>
                  <a:lnTo>
                    <a:pt x="190500" y="990600"/>
                  </a:lnTo>
                  <a:lnTo>
                    <a:pt x="381000" y="742950"/>
                  </a:lnTo>
                  <a:lnTo>
                    <a:pt x="285750" y="74295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343400" y="1752600"/>
              <a:ext cx="381000" cy="990600"/>
            </a:xfrm>
            <a:custGeom>
              <a:avLst/>
              <a:gdLst/>
              <a:ahLst/>
              <a:cxnLst/>
              <a:rect l="l" t="t" r="r" b="b"/>
              <a:pathLst>
                <a:path w="381000" h="990600">
                  <a:moveTo>
                    <a:pt x="190500" y="990600"/>
                  </a:moveTo>
                  <a:lnTo>
                    <a:pt x="0" y="742950"/>
                  </a:lnTo>
                  <a:lnTo>
                    <a:pt x="95250" y="74295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742950"/>
                  </a:lnTo>
                  <a:lnTo>
                    <a:pt x="381000" y="742950"/>
                  </a:lnTo>
                  <a:lnTo>
                    <a:pt x="190500" y="990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514600" y="2667000"/>
            <a:ext cx="3740150" cy="3035300"/>
            <a:chOff x="990600" y="2667000"/>
            <a:chExt cx="3740150" cy="3035300"/>
          </a:xfrm>
        </p:grpSpPr>
        <p:sp>
          <p:nvSpPr>
            <p:cNvPr id="8" name="object 8"/>
            <p:cNvSpPr/>
            <p:nvPr/>
          </p:nvSpPr>
          <p:spPr>
            <a:xfrm>
              <a:off x="4343400" y="3505200"/>
              <a:ext cx="381000" cy="609600"/>
            </a:xfrm>
            <a:custGeom>
              <a:avLst/>
              <a:gdLst/>
              <a:ahLst/>
              <a:cxnLst/>
              <a:rect l="l" t="t" r="r" b="b"/>
              <a:pathLst>
                <a:path w="381000" h="609600">
                  <a:moveTo>
                    <a:pt x="285750" y="0"/>
                  </a:moveTo>
                  <a:lnTo>
                    <a:pt x="95250" y="0"/>
                  </a:lnTo>
                  <a:lnTo>
                    <a:pt x="95250" y="457200"/>
                  </a:lnTo>
                  <a:lnTo>
                    <a:pt x="0" y="457200"/>
                  </a:lnTo>
                  <a:lnTo>
                    <a:pt x="190500" y="609600"/>
                  </a:lnTo>
                  <a:lnTo>
                    <a:pt x="381000" y="457200"/>
                  </a:lnTo>
                  <a:lnTo>
                    <a:pt x="285750" y="4572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343400" y="3505200"/>
              <a:ext cx="381000" cy="609600"/>
            </a:xfrm>
            <a:custGeom>
              <a:avLst/>
              <a:gdLst/>
              <a:ahLst/>
              <a:cxnLst/>
              <a:rect l="l" t="t" r="r" b="b"/>
              <a:pathLst>
                <a:path w="381000" h="609600">
                  <a:moveTo>
                    <a:pt x="190500" y="609600"/>
                  </a:moveTo>
                  <a:lnTo>
                    <a:pt x="0" y="457200"/>
                  </a:lnTo>
                  <a:lnTo>
                    <a:pt x="95250" y="4572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457200"/>
                  </a:lnTo>
                  <a:lnTo>
                    <a:pt x="381000" y="457200"/>
                  </a:lnTo>
                  <a:lnTo>
                    <a:pt x="190500" y="609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343400" y="5105400"/>
              <a:ext cx="381000" cy="533400"/>
            </a:xfrm>
            <a:custGeom>
              <a:avLst/>
              <a:gdLst/>
              <a:ahLst/>
              <a:cxnLst/>
              <a:rect l="l" t="t" r="r" b="b"/>
              <a:pathLst>
                <a:path w="381000" h="533400">
                  <a:moveTo>
                    <a:pt x="285750" y="0"/>
                  </a:moveTo>
                  <a:lnTo>
                    <a:pt x="95250" y="0"/>
                  </a:lnTo>
                  <a:lnTo>
                    <a:pt x="95250" y="400050"/>
                  </a:lnTo>
                  <a:lnTo>
                    <a:pt x="0" y="400050"/>
                  </a:lnTo>
                  <a:lnTo>
                    <a:pt x="190500" y="533400"/>
                  </a:lnTo>
                  <a:lnTo>
                    <a:pt x="381000" y="400050"/>
                  </a:lnTo>
                  <a:lnTo>
                    <a:pt x="285750" y="40005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43400" y="5105400"/>
              <a:ext cx="381000" cy="533400"/>
            </a:xfrm>
            <a:custGeom>
              <a:avLst/>
              <a:gdLst/>
              <a:ahLst/>
              <a:cxnLst/>
              <a:rect l="l" t="t" r="r" b="b"/>
              <a:pathLst>
                <a:path w="381000" h="533400">
                  <a:moveTo>
                    <a:pt x="190500" y="533400"/>
                  </a:moveTo>
                  <a:lnTo>
                    <a:pt x="0" y="400050"/>
                  </a:lnTo>
                  <a:lnTo>
                    <a:pt x="95250" y="40005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400050"/>
                  </a:lnTo>
                  <a:lnTo>
                    <a:pt x="381000" y="400050"/>
                  </a:lnTo>
                  <a:lnTo>
                    <a:pt x="190500" y="5334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28800" y="3581400"/>
              <a:ext cx="381000" cy="609600"/>
            </a:xfrm>
            <a:custGeom>
              <a:avLst/>
              <a:gdLst/>
              <a:ahLst/>
              <a:cxnLst/>
              <a:rect l="l" t="t" r="r" b="b"/>
              <a:pathLst>
                <a:path w="381000" h="609600">
                  <a:moveTo>
                    <a:pt x="285750" y="0"/>
                  </a:moveTo>
                  <a:lnTo>
                    <a:pt x="95250" y="0"/>
                  </a:lnTo>
                  <a:lnTo>
                    <a:pt x="95250" y="457200"/>
                  </a:lnTo>
                  <a:lnTo>
                    <a:pt x="0" y="457200"/>
                  </a:lnTo>
                  <a:lnTo>
                    <a:pt x="190500" y="609600"/>
                  </a:lnTo>
                  <a:lnTo>
                    <a:pt x="381000" y="457200"/>
                  </a:lnTo>
                  <a:lnTo>
                    <a:pt x="285750" y="45720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28800" y="3581400"/>
              <a:ext cx="381000" cy="609600"/>
            </a:xfrm>
            <a:custGeom>
              <a:avLst/>
              <a:gdLst/>
              <a:ahLst/>
              <a:cxnLst/>
              <a:rect l="l" t="t" r="r" b="b"/>
              <a:pathLst>
                <a:path w="381000" h="609600">
                  <a:moveTo>
                    <a:pt x="190500" y="609600"/>
                  </a:moveTo>
                  <a:lnTo>
                    <a:pt x="0" y="457200"/>
                  </a:lnTo>
                  <a:lnTo>
                    <a:pt x="95250" y="45720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457200"/>
                  </a:lnTo>
                  <a:lnTo>
                    <a:pt x="381000" y="457200"/>
                  </a:lnTo>
                  <a:lnTo>
                    <a:pt x="190500" y="6096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206728" y="3436588"/>
              <a:ext cx="789940" cy="737870"/>
            </a:xfrm>
            <a:custGeom>
              <a:avLst/>
              <a:gdLst/>
              <a:ahLst/>
              <a:cxnLst/>
              <a:rect l="l" t="t" r="r" b="b"/>
              <a:pathLst>
                <a:path w="789939" h="737870">
                  <a:moveTo>
                    <a:pt x="55638" y="0"/>
                  </a:moveTo>
                  <a:lnTo>
                    <a:pt x="0" y="59918"/>
                  </a:lnTo>
                  <a:lnTo>
                    <a:pt x="571474" y="590575"/>
                  </a:lnTo>
                  <a:lnTo>
                    <a:pt x="543661" y="620522"/>
                  </a:lnTo>
                  <a:lnTo>
                    <a:pt x="789787" y="737501"/>
                  </a:lnTo>
                  <a:lnTo>
                    <a:pt x="654926" y="500710"/>
                  </a:lnTo>
                  <a:lnTo>
                    <a:pt x="627113" y="530656"/>
                  </a:lnTo>
                  <a:lnTo>
                    <a:pt x="55638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206728" y="3436588"/>
              <a:ext cx="789940" cy="737870"/>
            </a:xfrm>
            <a:custGeom>
              <a:avLst/>
              <a:gdLst/>
              <a:ahLst/>
              <a:cxnLst/>
              <a:rect l="l" t="t" r="r" b="b"/>
              <a:pathLst>
                <a:path w="789939" h="737870">
                  <a:moveTo>
                    <a:pt x="789787" y="737501"/>
                  </a:moveTo>
                  <a:lnTo>
                    <a:pt x="543661" y="620522"/>
                  </a:lnTo>
                  <a:lnTo>
                    <a:pt x="571474" y="590575"/>
                  </a:lnTo>
                  <a:lnTo>
                    <a:pt x="0" y="59918"/>
                  </a:lnTo>
                  <a:lnTo>
                    <a:pt x="55638" y="0"/>
                  </a:lnTo>
                  <a:lnTo>
                    <a:pt x="627113" y="530656"/>
                  </a:lnTo>
                  <a:lnTo>
                    <a:pt x="654926" y="500710"/>
                  </a:lnTo>
                  <a:lnTo>
                    <a:pt x="789787" y="737501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90600" y="2667000"/>
              <a:ext cx="2362200" cy="925830"/>
            </a:xfrm>
            <a:custGeom>
              <a:avLst/>
              <a:gdLst/>
              <a:ahLst/>
              <a:cxnLst/>
              <a:rect l="l" t="t" r="r" b="b"/>
              <a:pathLst>
                <a:path w="2362200" h="925829">
                  <a:moveTo>
                    <a:pt x="2362200" y="0"/>
                  </a:moveTo>
                  <a:lnTo>
                    <a:pt x="0" y="0"/>
                  </a:lnTo>
                  <a:lnTo>
                    <a:pt x="0" y="925512"/>
                  </a:lnTo>
                  <a:lnTo>
                    <a:pt x="2362200" y="925512"/>
                  </a:lnTo>
                  <a:lnTo>
                    <a:pt x="2362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483045" y="4913617"/>
              <a:ext cx="833755" cy="782320"/>
            </a:xfrm>
            <a:custGeom>
              <a:avLst/>
              <a:gdLst/>
              <a:ahLst/>
              <a:cxnLst/>
              <a:rect l="l" t="t" r="r" b="b"/>
              <a:pathLst>
                <a:path w="833754" h="782320">
                  <a:moveTo>
                    <a:pt x="103695" y="0"/>
                  </a:moveTo>
                  <a:lnTo>
                    <a:pt x="0" y="111683"/>
                  </a:lnTo>
                  <a:lnTo>
                    <a:pt x="586308" y="656107"/>
                  </a:lnTo>
                  <a:lnTo>
                    <a:pt x="534454" y="711949"/>
                  </a:lnTo>
                  <a:lnTo>
                    <a:pt x="833589" y="781748"/>
                  </a:lnTo>
                  <a:lnTo>
                    <a:pt x="741857" y="488594"/>
                  </a:lnTo>
                  <a:lnTo>
                    <a:pt x="690003" y="544436"/>
                  </a:lnTo>
                  <a:lnTo>
                    <a:pt x="103695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483045" y="4913617"/>
              <a:ext cx="833755" cy="782320"/>
            </a:xfrm>
            <a:custGeom>
              <a:avLst/>
              <a:gdLst/>
              <a:ahLst/>
              <a:cxnLst/>
              <a:rect l="l" t="t" r="r" b="b"/>
              <a:pathLst>
                <a:path w="833754" h="782320">
                  <a:moveTo>
                    <a:pt x="833589" y="781748"/>
                  </a:moveTo>
                  <a:lnTo>
                    <a:pt x="534454" y="711949"/>
                  </a:lnTo>
                  <a:lnTo>
                    <a:pt x="586308" y="656107"/>
                  </a:lnTo>
                  <a:lnTo>
                    <a:pt x="0" y="111683"/>
                  </a:lnTo>
                  <a:lnTo>
                    <a:pt x="103695" y="0"/>
                  </a:lnTo>
                  <a:lnTo>
                    <a:pt x="690003" y="544436"/>
                  </a:lnTo>
                  <a:lnTo>
                    <a:pt x="741857" y="488594"/>
                  </a:lnTo>
                  <a:lnTo>
                    <a:pt x="833589" y="781748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572000" y="5715000"/>
            <a:ext cx="3352800" cy="287258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661035">
              <a:spcBef>
                <a:spcPts val="320"/>
              </a:spcBef>
            </a:pPr>
            <a:r>
              <a:rPr sz="1600" spc="-5" dirty="0">
                <a:latin typeface="Arial MT"/>
                <a:cs typeface="Arial MT"/>
              </a:rPr>
              <a:t>Bidding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Documents</a:t>
            </a:r>
            <a:endParaRPr sz="1600">
              <a:latin typeface="Arial MT"/>
              <a:cs typeface="Arial M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29200" y="1143003"/>
            <a:ext cx="2362200" cy="3167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153670">
              <a:spcBef>
                <a:spcPts val="310"/>
              </a:spcBef>
            </a:pPr>
            <a:r>
              <a:rPr spc="-5" dirty="0">
                <a:latin typeface="Arial MT"/>
                <a:cs typeface="Arial MT"/>
              </a:rPr>
              <a:t>Prefeasibility</a:t>
            </a:r>
            <a:r>
              <a:rPr spc="-25" dirty="0">
                <a:latin typeface="Arial MT"/>
                <a:cs typeface="Arial MT"/>
              </a:rPr>
              <a:t> </a:t>
            </a:r>
            <a:r>
              <a:rPr spc="-10" dirty="0">
                <a:latin typeface="Arial MT"/>
                <a:cs typeface="Arial MT"/>
              </a:rPr>
              <a:t>study</a:t>
            </a:r>
            <a:endParaRPr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29200" y="2971803"/>
            <a:ext cx="2514600" cy="3167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80035">
              <a:spcBef>
                <a:spcPts val="310"/>
              </a:spcBef>
            </a:pPr>
            <a:r>
              <a:rPr spc="-10" dirty="0">
                <a:latin typeface="Arial MT"/>
                <a:cs typeface="Arial MT"/>
              </a:rPr>
              <a:t>Feasibility</a:t>
            </a:r>
            <a:r>
              <a:rPr dirty="0">
                <a:latin typeface="Arial MT"/>
                <a:cs typeface="Arial MT"/>
              </a:rPr>
              <a:t> </a:t>
            </a:r>
            <a:r>
              <a:rPr spc="-10" dirty="0">
                <a:latin typeface="Arial MT"/>
                <a:cs typeface="Arial MT"/>
              </a:rPr>
              <a:t>study</a:t>
            </a:r>
            <a:endParaRPr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67000" y="1143003"/>
            <a:ext cx="1828800" cy="316753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spcBef>
                <a:spcPts val="310"/>
              </a:spcBef>
            </a:pPr>
            <a:r>
              <a:rPr spc="-5" dirty="0">
                <a:latin typeface="Arial MT"/>
                <a:cs typeface="Arial MT"/>
              </a:rPr>
              <a:t>Preliminary</a:t>
            </a:r>
            <a:r>
              <a:rPr spc="-30" dirty="0">
                <a:latin typeface="Arial MT"/>
                <a:cs typeface="Arial MT"/>
              </a:rPr>
              <a:t> </a:t>
            </a:r>
            <a:r>
              <a:rPr dirty="0">
                <a:latin typeface="Arial MT"/>
                <a:cs typeface="Arial MT"/>
              </a:rPr>
              <a:t>EIA</a:t>
            </a:r>
            <a:endParaRPr>
              <a:latin typeface="Arial MT"/>
              <a:cs typeface="Arial M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14600" y="2667003"/>
            <a:ext cx="2362200" cy="870751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 marR="412115">
              <a:spcBef>
                <a:spcPts val="310"/>
              </a:spcBef>
            </a:pPr>
            <a:r>
              <a:rPr spc="-10" dirty="0">
                <a:latin typeface="Arial MT"/>
                <a:cs typeface="Arial MT"/>
              </a:rPr>
              <a:t>Generic </a:t>
            </a:r>
            <a:r>
              <a:rPr spc="-5" dirty="0">
                <a:latin typeface="Arial MT"/>
                <a:cs typeface="Arial MT"/>
              </a:rPr>
              <a:t> </a:t>
            </a:r>
            <a:r>
              <a:rPr spc="-10" dirty="0">
                <a:latin typeface="Arial MT"/>
                <a:cs typeface="Arial MT"/>
              </a:rPr>
              <a:t>Environmental </a:t>
            </a:r>
            <a:r>
              <a:rPr spc="-5" dirty="0">
                <a:latin typeface="Arial MT"/>
                <a:cs typeface="Arial MT"/>
              </a:rPr>
              <a:t> </a:t>
            </a:r>
            <a:r>
              <a:rPr spc="-10" dirty="0">
                <a:latin typeface="Arial MT"/>
                <a:cs typeface="Arial MT"/>
              </a:rPr>
              <a:t>Management</a:t>
            </a:r>
            <a:r>
              <a:rPr spc="-35" dirty="0">
                <a:latin typeface="Arial MT"/>
                <a:cs typeface="Arial MT"/>
              </a:rPr>
              <a:t> </a:t>
            </a:r>
            <a:r>
              <a:rPr spc="-10" dirty="0">
                <a:latin typeface="Arial MT"/>
                <a:cs typeface="Arial MT"/>
              </a:rPr>
              <a:t>Plan</a:t>
            </a:r>
            <a:endParaRPr>
              <a:latin typeface="Arial MT"/>
              <a:cs typeface="Arial MT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362200" y="4191000"/>
            <a:ext cx="2590800" cy="957580"/>
          </a:xfrm>
          <a:custGeom>
            <a:avLst/>
            <a:gdLst/>
            <a:ahLst/>
            <a:cxnLst/>
            <a:rect l="l" t="t" r="r" b="b"/>
            <a:pathLst>
              <a:path w="2590800" h="957579">
                <a:moveTo>
                  <a:pt x="2590800" y="0"/>
                </a:moveTo>
                <a:lnTo>
                  <a:pt x="0" y="0"/>
                </a:lnTo>
                <a:lnTo>
                  <a:pt x="0" y="957262"/>
                </a:lnTo>
                <a:lnTo>
                  <a:pt x="2590800" y="957262"/>
                </a:lnTo>
                <a:lnTo>
                  <a:pt x="2590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2362200" y="4191003"/>
            <a:ext cx="2590800" cy="907941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spcBef>
                <a:spcPts val="320"/>
              </a:spcBef>
            </a:pPr>
            <a:r>
              <a:rPr sz="1600" spc="-5" dirty="0">
                <a:latin typeface="Arial MT"/>
                <a:cs typeface="Arial MT"/>
              </a:rPr>
              <a:t>Detailed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EMPs:</a:t>
            </a:r>
            <a:endParaRPr sz="1600">
              <a:latin typeface="Arial MT"/>
              <a:cs typeface="Arial MT"/>
            </a:endParaRPr>
          </a:p>
          <a:p>
            <a:pPr marL="91440" marR="551180">
              <a:spcBef>
                <a:spcPts val="960"/>
              </a:spcBef>
            </a:pPr>
            <a:r>
              <a:rPr sz="1600" spc="-5" dirty="0">
                <a:latin typeface="Arial MT"/>
                <a:cs typeface="Arial MT"/>
              </a:rPr>
              <a:t>Site-specific / Impact- </a:t>
            </a:r>
            <a:r>
              <a:rPr sz="1600" spc="-434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specific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346450" y="1670050"/>
            <a:ext cx="393700" cy="850900"/>
            <a:chOff x="1822450" y="1670050"/>
            <a:chExt cx="393700" cy="850900"/>
          </a:xfrm>
        </p:grpSpPr>
        <p:sp>
          <p:nvSpPr>
            <p:cNvPr id="27" name="object 27"/>
            <p:cNvSpPr/>
            <p:nvPr/>
          </p:nvSpPr>
          <p:spPr>
            <a:xfrm>
              <a:off x="1828800" y="1676400"/>
              <a:ext cx="381000" cy="838200"/>
            </a:xfrm>
            <a:custGeom>
              <a:avLst/>
              <a:gdLst/>
              <a:ahLst/>
              <a:cxnLst/>
              <a:rect l="l" t="t" r="r" b="b"/>
              <a:pathLst>
                <a:path w="381000" h="838200">
                  <a:moveTo>
                    <a:pt x="285750" y="0"/>
                  </a:moveTo>
                  <a:lnTo>
                    <a:pt x="95250" y="0"/>
                  </a:lnTo>
                  <a:lnTo>
                    <a:pt x="95250" y="628650"/>
                  </a:lnTo>
                  <a:lnTo>
                    <a:pt x="0" y="628650"/>
                  </a:lnTo>
                  <a:lnTo>
                    <a:pt x="190500" y="838200"/>
                  </a:lnTo>
                  <a:lnTo>
                    <a:pt x="381000" y="628650"/>
                  </a:lnTo>
                  <a:lnTo>
                    <a:pt x="285750" y="628650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28800" y="1676400"/>
              <a:ext cx="381000" cy="838200"/>
            </a:xfrm>
            <a:custGeom>
              <a:avLst/>
              <a:gdLst/>
              <a:ahLst/>
              <a:cxnLst/>
              <a:rect l="l" t="t" r="r" b="b"/>
              <a:pathLst>
                <a:path w="381000" h="838200">
                  <a:moveTo>
                    <a:pt x="190500" y="838200"/>
                  </a:moveTo>
                  <a:lnTo>
                    <a:pt x="0" y="628650"/>
                  </a:lnTo>
                  <a:lnTo>
                    <a:pt x="95250" y="628650"/>
                  </a:lnTo>
                  <a:lnTo>
                    <a:pt x="95250" y="0"/>
                  </a:lnTo>
                  <a:lnTo>
                    <a:pt x="285750" y="0"/>
                  </a:lnTo>
                  <a:lnTo>
                    <a:pt x="285750" y="628650"/>
                  </a:lnTo>
                  <a:lnTo>
                    <a:pt x="381000" y="628650"/>
                  </a:lnTo>
                  <a:lnTo>
                    <a:pt x="190500" y="838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2127250" y="4032250"/>
            <a:ext cx="5575300" cy="1308100"/>
            <a:chOff x="603250" y="4032250"/>
            <a:chExt cx="5575300" cy="1308100"/>
          </a:xfrm>
        </p:grpSpPr>
        <p:sp>
          <p:nvSpPr>
            <p:cNvPr id="30" name="object 30"/>
            <p:cNvSpPr/>
            <p:nvPr/>
          </p:nvSpPr>
          <p:spPr>
            <a:xfrm>
              <a:off x="3429000" y="4495800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426720" y="0"/>
                  </a:moveTo>
                  <a:lnTo>
                    <a:pt x="426720" y="38100"/>
                  </a:lnTo>
                  <a:lnTo>
                    <a:pt x="106680" y="38100"/>
                  </a:lnTo>
                  <a:lnTo>
                    <a:pt x="106680" y="0"/>
                  </a:lnTo>
                  <a:lnTo>
                    <a:pt x="0" y="76200"/>
                  </a:lnTo>
                  <a:lnTo>
                    <a:pt x="106680" y="152400"/>
                  </a:lnTo>
                  <a:lnTo>
                    <a:pt x="106680" y="114300"/>
                  </a:lnTo>
                  <a:lnTo>
                    <a:pt x="426720" y="114300"/>
                  </a:lnTo>
                  <a:lnTo>
                    <a:pt x="426720" y="152400"/>
                  </a:lnTo>
                  <a:lnTo>
                    <a:pt x="533400" y="76200"/>
                  </a:lnTo>
                  <a:lnTo>
                    <a:pt x="426720" y="0"/>
                  </a:lnTo>
                  <a:close/>
                </a:path>
              </a:pathLst>
            </a:custGeom>
            <a:solidFill>
              <a:srgbClr val="3399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429000" y="4495800"/>
              <a:ext cx="533400" cy="152400"/>
            </a:xfrm>
            <a:custGeom>
              <a:avLst/>
              <a:gdLst/>
              <a:ahLst/>
              <a:cxnLst/>
              <a:rect l="l" t="t" r="r" b="b"/>
              <a:pathLst>
                <a:path w="533400" h="152400">
                  <a:moveTo>
                    <a:pt x="0" y="76200"/>
                  </a:moveTo>
                  <a:lnTo>
                    <a:pt x="106680" y="0"/>
                  </a:lnTo>
                  <a:lnTo>
                    <a:pt x="106680" y="38100"/>
                  </a:lnTo>
                  <a:lnTo>
                    <a:pt x="426720" y="38100"/>
                  </a:lnTo>
                  <a:lnTo>
                    <a:pt x="426720" y="0"/>
                  </a:lnTo>
                  <a:lnTo>
                    <a:pt x="533400" y="76200"/>
                  </a:lnTo>
                  <a:lnTo>
                    <a:pt x="426720" y="152400"/>
                  </a:lnTo>
                  <a:lnTo>
                    <a:pt x="426720" y="114300"/>
                  </a:lnTo>
                  <a:lnTo>
                    <a:pt x="106680" y="114300"/>
                  </a:lnTo>
                  <a:lnTo>
                    <a:pt x="106680" y="152400"/>
                  </a:lnTo>
                  <a:lnTo>
                    <a:pt x="0" y="762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09600" y="4038600"/>
              <a:ext cx="5562600" cy="1295400"/>
            </a:xfrm>
            <a:custGeom>
              <a:avLst/>
              <a:gdLst/>
              <a:ahLst/>
              <a:cxnLst/>
              <a:rect l="l" t="t" r="r" b="b"/>
              <a:pathLst>
                <a:path w="5562600" h="1295400">
                  <a:moveTo>
                    <a:pt x="0" y="0"/>
                  </a:moveTo>
                  <a:lnTo>
                    <a:pt x="5562600" y="0"/>
                  </a:lnTo>
                  <a:lnTo>
                    <a:pt x="5562600" y="1295400"/>
                  </a:lnTo>
                  <a:lnTo>
                    <a:pt x="0" y="12954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3399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8702040" y="4175151"/>
            <a:ext cx="1083310" cy="12157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764"/>
              </a:lnSpc>
            </a:pPr>
            <a:r>
              <a:rPr sz="1600" spc="-40" dirty="0">
                <a:latin typeface="Arial MT"/>
                <a:cs typeface="Arial MT"/>
              </a:rPr>
              <a:t>Tasks</a:t>
            </a:r>
            <a:r>
              <a:rPr sz="1600" spc="-4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often</a:t>
            </a:r>
            <a:endParaRPr sz="16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r>
              <a:rPr sz="1600" spc="-5" dirty="0">
                <a:latin typeface="Arial MT"/>
                <a:cs typeface="Arial MT"/>
              </a:rPr>
              <a:t>assigned to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Design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Eng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nee</a:t>
            </a:r>
            <a:r>
              <a:rPr sz="1600" spc="-10" dirty="0">
                <a:latin typeface="Arial MT"/>
                <a:cs typeface="Arial MT"/>
              </a:rPr>
              <a:t>r</a:t>
            </a:r>
            <a:r>
              <a:rPr sz="1600" dirty="0">
                <a:latin typeface="Arial MT"/>
                <a:cs typeface="Arial MT"/>
              </a:rPr>
              <a:t>i</a:t>
            </a:r>
            <a:r>
              <a:rPr sz="1600" spc="-5" dirty="0">
                <a:latin typeface="Arial MT"/>
                <a:cs typeface="Arial MT"/>
              </a:rPr>
              <a:t>ng  Consultant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7918450" y="2736850"/>
            <a:ext cx="2368550" cy="3365500"/>
            <a:chOff x="6394450" y="2736850"/>
            <a:chExt cx="2368550" cy="3365500"/>
          </a:xfrm>
        </p:grpSpPr>
        <p:sp>
          <p:nvSpPr>
            <p:cNvPr id="35" name="object 35"/>
            <p:cNvSpPr/>
            <p:nvPr/>
          </p:nvSpPr>
          <p:spPr>
            <a:xfrm>
              <a:off x="6477000" y="2743200"/>
              <a:ext cx="685800" cy="3352800"/>
            </a:xfrm>
            <a:custGeom>
              <a:avLst/>
              <a:gdLst/>
              <a:ahLst/>
              <a:cxnLst/>
              <a:rect l="l" t="t" r="r" b="b"/>
              <a:pathLst>
                <a:path w="685800" h="3352800">
                  <a:moveTo>
                    <a:pt x="0" y="0"/>
                  </a:moveTo>
                  <a:lnTo>
                    <a:pt x="50672" y="3029"/>
                  </a:lnTo>
                  <a:lnTo>
                    <a:pt x="99035" y="11829"/>
                  </a:lnTo>
                  <a:lnTo>
                    <a:pt x="144559" y="25968"/>
                  </a:lnTo>
                  <a:lnTo>
                    <a:pt x="186714" y="45013"/>
                  </a:lnTo>
                  <a:lnTo>
                    <a:pt x="224969" y="68533"/>
                  </a:lnTo>
                  <a:lnTo>
                    <a:pt x="258793" y="96094"/>
                  </a:lnTo>
                  <a:lnTo>
                    <a:pt x="287657" y="127265"/>
                  </a:lnTo>
                  <a:lnTo>
                    <a:pt x="311030" y="161613"/>
                  </a:lnTo>
                  <a:lnTo>
                    <a:pt x="328382" y="198706"/>
                  </a:lnTo>
                  <a:lnTo>
                    <a:pt x="339182" y="238113"/>
                  </a:lnTo>
                  <a:lnTo>
                    <a:pt x="342900" y="279400"/>
                  </a:lnTo>
                  <a:lnTo>
                    <a:pt x="342900" y="1379601"/>
                  </a:lnTo>
                  <a:lnTo>
                    <a:pt x="346617" y="1420887"/>
                  </a:lnTo>
                  <a:lnTo>
                    <a:pt x="357417" y="1460294"/>
                  </a:lnTo>
                  <a:lnTo>
                    <a:pt x="374769" y="1497387"/>
                  </a:lnTo>
                  <a:lnTo>
                    <a:pt x="398142" y="1531735"/>
                  </a:lnTo>
                  <a:lnTo>
                    <a:pt x="427006" y="1562906"/>
                  </a:lnTo>
                  <a:lnTo>
                    <a:pt x="460830" y="1590467"/>
                  </a:lnTo>
                  <a:lnTo>
                    <a:pt x="499085" y="1613987"/>
                  </a:lnTo>
                  <a:lnTo>
                    <a:pt x="541240" y="1633032"/>
                  </a:lnTo>
                  <a:lnTo>
                    <a:pt x="586764" y="1647171"/>
                  </a:lnTo>
                  <a:lnTo>
                    <a:pt x="635127" y="1655971"/>
                  </a:lnTo>
                  <a:lnTo>
                    <a:pt x="685800" y="1659001"/>
                  </a:lnTo>
                  <a:lnTo>
                    <a:pt x="635127" y="1662030"/>
                  </a:lnTo>
                  <a:lnTo>
                    <a:pt x="586764" y="1670830"/>
                  </a:lnTo>
                  <a:lnTo>
                    <a:pt x="541240" y="1684969"/>
                  </a:lnTo>
                  <a:lnTo>
                    <a:pt x="499085" y="1704014"/>
                  </a:lnTo>
                  <a:lnTo>
                    <a:pt x="460830" y="1727534"/>
                  </a:lnTo>
                  <a:lnTo>
                    <a:pt x="427006" y="1755095"/>
                  </a:lnTo>
                  <a:lnTo>
                    <a:pt x="398142" y="1786266"/>
                  </a:lnTo>
                  <a:lnTo>
                    <a:pt x="374769" y="1820614"/>
                  </a:lnTo>
                  <a:lnTo>
                    <a:pt x="357417" y="1857707"/>
                  </a:lnTo>
                  <a:lnTo>
                    <a:pt x="346617" y="1897114"/>
                  </a:lnTo>
                  <a:lnTo>
                    <a:pt x="342900" y="1938401"/>
                  </a:lnTo>
                  <a:lnTo>
                    <a:pt x="342900" y="3073400"/>
                  </a:lnTo>
                  <a:lnTo>
                    <a:pt x="339182" y="3114686"/>
                  </a:lnTo>
                  <a:lnTo>
                    <a:pt x="328382" y="3154093"/>
                  </a:lnTo>
                  <a:lnTo>
                    <a:pt x="311030" y="3191186"/>
                  </a:lnTo>
                  <a:lnTo>
                    <a:pt x="287657" y="3225534"/>
                  </a:lnTo>
                  <a:lnTo>
                    <a:pt x="258793" y="3256705"/>
                  </a:lnTo>
                  <a:lnTo>
                    <a:pt x="224969" y="3284266"/>
                  </a:lnTo>
                  <a:lnTo>
                    <a:pt x="186714" y="3307786"/>
                  </a:lnTo>
                  <a:lnTo>
                    <a:pt x="144559" y="3326831"/>
                  </a:lnTo>
                  <a:lnTo>
                    <a:pt x="99035" y="3340970"/>
                  </a:lnTo>
                  <a:lnTo>
                    <a:pt x="50672" y="3349770"/>
                  </a:lnTo>
                  <a:lnTo>
                    <a:pt x="0" y="3352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6400800" y="4038600"/>
              <a:ext cx="381000" cy="1295400"/>
            </a:xfrm>
            <a:custGeom>
              <a:avLst/>
              <a:gdLst/>
              <a:ahLst/>
              <a:cxnLst/>
              <a:rect l="l" t="t" r="r" b="b"/>
              <a:pathLst>
                <a:path w="381000" h="1295400">
                  <a:moveTo>
                    <a:pt x="0" y="0"/>
                  </a:moveTo>
                  <a:lnTo>
                    <a:pt x="60211" y="5503"/>
                  </a:lnTo>
                  <a:lnTo>
                    <a:pt x="112505" y="20829"/>
                  </a:lnTo>
                  <a:lnTo>
                    <a:pt x="153743" y="44198"/>
                  </a:lnTo>
                  <a:lnTo>
                    <a:pt x="180787" y="73831"/>
                  </a:lnTo>
                  <a:lnTo>
                    <a:pt x="190500" y="107950"/>
                  </a:lnTo>
                  <a:lnTo>
                    <a:pt x="190500" y="539750"/>
                  </a:lnTo>
                  <a:lnTo>
                    <a:pt x="200212" y="573868"/>
                  </a:lnTo>
                  <a:lnTo>
                    <a:pt x="227256" y="603501"/>
                  </a:lnTo>
                  <a:lnTo>
                    <a:pt x="268494" y="626870"/>
                  </a:lnTo>
                  <a:lnTo>
                    <a:pt x="320788" y="642196"/>
                  </a:lnTo>
                  <a:lnTo>
                    <a:pt x="381000" y="647700"/>
                  </a:lnTo>
                  <a:lnTo>
                    <a:pt x="320788" y="653203"/>
                  </a:lnTo>
                  <a:lnTo>
                    <a:pt x="268494" y="668529"/>
                  </a:lnTo>
                  <a:lnTo>
                    <a:pt x="227256" y="691898"/>
                  </a:lnTo>
                  <a:lnTo>
                    <a:pt x="200212" y="721531"/>
                  </a:lnTo>
                  <a:lnTo>
                    <a:pt x="190500" y="755650"/>
                  </a:lnTo>
                  <a:lnTo>
                    <a:pt x="190500" y="1187450"/>
                  </a:lnTo>
                  <a:lnTo>
                    <a:pt x="180787" y="1221568"/>
                  </a:lnTo>
                  <a:lnTo>
                    <a:pt x="153743" y="1251201"/>
                  </a:lnTo>
                  <a:lnTo>
                    <a:pt x="112505" y="1274570"/>
                  </a:lnTo>
                  <a:lnTo>
                    <a:pt x="60211" y="1289896"/>
                  </a:lnTo>
                  <a:lnTo>
                    <a:pt x="0" y="12954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62800" y="4191000"/>
              <a:ext cx="1600200" cy="1437005"/>
            </a:xfrm>
            <a:custGeom>
              <a:avLst/>
              <a:gdLst/>
              <a:ahLst/>
              <a:cxnLst/>
              <a:rect l="l" t="t" r="r" b="b"/>
              <a:pathLst>
                <a:path w="1600200" h="1437004">
                  <a:moveTo>
                    <a:pt x="1600200" y="0"/>
                  </a:moveTo>
                  <a:lnTo>
                    <a:pt x="0" y="0"/>
                  </a:lnTo>
                  <a:lnTo>
                    <a:pt x="0" y="1436687"/>
                  </a:lnTo>
                  <a:lnTo>
                    <a:pt x="1600200" y="1436687"/>
                  </a:lnTo>
                  <a:lnTo>
                    <a:pt x="1600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8765540" y="4219447"/>
            <a:ext cx="122174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1600" spc="-5" dirty="0">
                <a:latin typeface="Arial MT"/>
                <a:cs typeface="Arial MT"/>
              </a:rPr>
              <a:t>Core</a:t>
            </a:r>
            <a:r>
              <a:rPr sz="1600" spc="-50" dirty="0">
                <a:latin typeface="Arial MT"/>
                <a:cs typeface="Arial MT"/>
              </a:rPr>
              <a:t> </a:t>
            </a:r>
            <a:r>
              <a:rPr sz="1600" dirty="0">
                <a:latin typeface="Arial MT"/>
                <a:cs typeface="Arial MT"/>
              </a:rPr>
              <a:t>tasks</a:t>
            </a:r>
            <a:r>
              <a:rPr sz="1600" spc="-35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of </a:t>
            </a:r>
            <a:r>
              <a:rPr sz="1600" spc="-43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the Design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Engineering </a:t>
            </a:r>
            <a:r>
              <a:rPr sz="1600" dirty="0">
                <a:latin typeface="Arial MT"/>
                <a:cs typeface="Arial MT"/>
              </a:rPr>
              <a:t> </a:t>
            </a:r>
            <a:r>
              <a:rPr sz="1600" spc="-5" dirty="0">
                <a:latin typeface="Arial MT"/>
                <a:cs typeface="Arial MT"/>
              </a:rPr>
              <a:t>Consultant</a:t>
            </a:r>
            <a:endParaRPr sz="1600">
              <a:latin typeface="Arial MT"/>
              <a:cs typeface="Arial MT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xfrm>
            <a:off x="9043246" y="6566153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25" dirty="0"/>
              <a:t>Typical</a:t>
            </a:r>
            <a:r>
              <a:rPr u="sng" spc="-40" dirty="0"/>
              <a:t> </a:t>
            </a:r>
            <a:r>
              <a:rPr u="sng" spc="5" dirty="0"/>
              <a:t>EMP</a:t>
            </a:r>
            <a:r>
              <a:rPr u="sng" spc="-20" dirty="0"/>
              <a:t> </a:t>
            </a:r>
            <a:r>
              <a:rPr u="sng" spc="-145" dirty="0"/>
              <a:t>format</a:t>
            </a:r>
            <a:r>
              <a:rPr u="sng" spc="-45" dirty="0"/>
              <a:t> </a:t>
            </a:r>
            <a:r>
              <a:rPr u="sng" spc="-180" dirty="0"/>
              <a:t>:</a:t>
            </a:r>
            <a:r>
              <a:rPr u="sng" spc="5" dirty="0"/>
              <a:t> </a:t>
            </a:r>
            <a:r>
              <a:rPr u="sng" spc="-140" dirty="0"/>
              <a:t>Mitigation</a:t>
            </a:r>
            <a:r>
              <a:rPr u="sng" spc="-35" dirty="0"/>
              <a:t> </a:t>
            </a:r>
            <a:r>
              <a:rPr u="sng" spc="-110" dirty="0"/>
              <a:t>measures	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1128"/>
              </p:ext>
            </p:extLst>
          </p:nvPr>
        </p:nvGraphicFramePr>
        <p:xfrm>
          <a:off x="685801" y="1052515"/>
          <a:ext cx="10591798" cy="52609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3554"/>
                <a:gridCol w="1717332"/>
                <a:gridCol w="1489148"/>
                <a:gridCol w="1874753"/>
                <a:gridCol w="2053641"/>
                <a:gridCol w="1453370"/>
              </a:tblGrid>
              <a:tr h="1243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2585" marR="354965" indent="571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6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ro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j</a:t>
                      </a:r>
                      <a:r>
                        <a:rPr sz="16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t  A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600" spc="5" dirty="0">
                          <a:latin typeface="Arial MT"/>
                          <a:cs typeface="Arial MT"/>
                        </a:rPr>
                        <a:t>iv</a:t>
                      </a:r>
                      <a:r>
                        <a:rPr sz="1600" dirty="0">
                          <a:latin typeface="Arial MT"/>
                          <a:cs typeface="Arial MT"/>
                        </a:rPr>
                        <a:t>ity</a:t>
                      </a:r>
                      <a:endParaRPr sz="1600">
                        <a:latin typeface="Arial MT"/>
                        <a:cs typeface="Arial MT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8440" marR="209550" indent="-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Potential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v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on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m 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ental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Impacts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3365" marR="24701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Proposed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Mitigation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ea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ure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)</a:t>
                      </a:r>
                      <a:endParaRPr sz="1400">
                        <a:latin typeface="Arial MT"/>
                        <a:cs typeface="Arial MT"/>
                      </a:endParaRPr>
                    </a:p>
                    <a:p>
                      <a:pPr marL="201295" marR="195580" algn="ctr">
                        <a:lnSpc>
                          <a:spcPct val="12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(incl.</a:t>
                      </a:r>
                      <a:r>
                        <a:rPr sz="1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Legislation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&amp;</a:t>
                      </a:r>
                      <a:r>
                        <a:rPr sz="12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regulations)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 marR="193675" indent="1689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Institutional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pon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ibili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ie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s</a:t>
                      </a:r>
                      <a:endParaRPr sz="1400">
                        <a:latin typeface="Arial MT"/>
                        <a:cs typeface="Arial MT"/>
                      </a:endParaRPr>
                    </a:p>
                    <a:p>
                      <a:pPr marL="231775" marR="197485" indent="-279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200" spc="-5" dirty="0">
                          <a:latin typeface="Arial MT"/>
                          <a:cs typeface="Arial MT"/>
                        </a:rPr>
                        <a:t>(incl. Enforcement </a:t>
                      </a:r>
                      <a:r>
                        <a:rPr sz="1200" spc="-3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dirty="0">
                          <a:latin typeface="Arial MT"/>
                          <a:cs typeface="Arial MT"/>
                        </a:rPr>
                        <a:t>and</a:t>
                      </a:r>
                      <a:r>
                        <a:rPr sz="1200" spc="-7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200" spc="-5" dirty="0">
                          <a:latin typeface="Arial MT"/>
                          <a:cs typeface="Arial MT"/>
                        </a:rPr>
                        <a:t>coordination)</a:t>
                      </a:r>
                      <a:endParaRPr sz="12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325" marR="180340" indent="208279">
                        <a:lnSpc>
                          <a:spcPts val="2020"/>
                        </a:lnSpc>
                        <a:spcBef>
                          <a:spcPts val="8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Cost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E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es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0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5552">
                <a:tc>
                  <a:txBody>
                    <a:bodyPr/>
                    <a:lstStyle/>
                    <a:p>
                      <a:pPr marL="300355" marR="290830" indent="-3175"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Pre-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on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io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n  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10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1)</a:t>
                      </a:r>
                      <a:endParaRPr sz="1400">
                        <a:latin typeface="Arial MT"/>
                        <a:cs typeface="Arial MT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2)</a:t>
                      </a:r>
                      <a:endParaRPr sz="1400">
                        <a:latin typeface="Arial MT"/>
                        <a:cs typeface="Arial MT"/>
                      </a:endParaRPr>
                    </a:p>
                    <a:p>
                      <a:pPr marL="18288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177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…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526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Construction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24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…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5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Operation</a:t>
                      </a:r>
                      <a:r>
                        <a:rPr sz="1400" spc="-8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and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1)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Maintenance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2)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60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3)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0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…</a:t>
                      </a: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8839200" y="6581911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601726" y="76203"/>
            <a:ext cx="90129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sng" spc="-100" dirty="0"/>
              <a:t>Example</a:t>
            </a:r>
            <a:r>
              <a:rPr u="sng" spc="-40" dirty="0"/>
              <a:t> </a:t>
            </a:r>
            <a:r>
              <a:rPr u="sng" spc="-175" dirty="0"/>
              <a:t>of</a:t>
            </a:r>
            <a:r>
              <a:rPr u="sng" dirty="0"/>
              <a:t> </a:t>
            </a:r>
            <a:r>
              <a:rPr u="sng" spc="-40" dirty="0"/>
              <a:t>EMP:</a:t>
            </a:r>
            <a:r>
              <a:rPr u="sng" spc="-30" dirty="0"/>
              <a:t> </a:t>
            </a:r>
            <a:r>
              <a:rPr u="sng" spc="-110" dirty="0"/>
              <a:t>Impact</a:t>
            </a:r>
            <a:r>
              <a:rPr u="sng" spc="-50" dirty="0"/>
              <a:t> </a:t>
            </a:r>
            <a:r>
              <a:rPr u="sng" spc="-140" dirty="0"/>
              <a:t>Mitigation</a:t>
            </a:r>
            <a:r>
              <a:rPr u="sng" spc="-35" dirty="0"/>
              <a:t> </a:t>
            </a:r>
            <a:r>
              <a:rPr u="sng" spc="-140" dirty="0"/>
              <a:t>(Construction)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058259"/>
              </p:ext>
            </p:extLst>
          </p:nvPr>
        </p:nvGraphicFramePr>
        <p:xfrm>
          <a:off x="990599" y="721314"/>
          <a:ext cx="10055061" cy="4171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8455"/>
                <a:gridCol w="3265858"/>
                <a:gridCol w="3559469"/>
                <a:gridCol w="1291279"/>
              </a:tblGrid>
              <a:tr h="2692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1441">
                <a:tc>
                  <a:txBody>
                    <a:bodyPr/>
                    <a:lstStyle/>
                    <a:p>
                      <a:pPr marR="184785" algn="r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Activity/Issues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Potentially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Significant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Impacts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145" marR="434340" indent="-40005">
                        <a:lnSpc>
                          <a:spcPts val="192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Proposed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Mitigation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Enhancement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Measures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 marR="28575" indent="-222885">
                        <a:lnSpc>
                          <a:spcPts val="192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Res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pon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si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le 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38396">
                <a:tc>
                  <a:txBody>
                    <a:bodyPr/>
                    <a:lstStyle/>
                    <a:p>
                      <a:pPr marR="147320" algn="r">
                        <a:lnSpc>
                          <a:spcPts val="1870"/>
                        </a:lnSpc>
                      </a:pPr>
                      <a:r>
                        <a:rPr sz="1600" dirty="0">
                          <a:latin typeface="Times New Roman"/>
                          <a:cs typeface="Times New Roman"/>
                        </a:rPr>
                        <a:t>Influx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workers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65760" marR="205740" indent="-343535">
                        <a:lnSpc>
                          <a:spcPts val="192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365760" algn="l"/>
                          <a:tab pos="36639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Generation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sewage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solid waste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0845" marR="113030" indent="-343535">
                        <a:lnSpc>
                          <a:spcPts val="192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Construction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sanitary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latrine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septic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tank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system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(one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latrine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20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persons)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845" marR="158750" indent="-343535">
                        <a:lnSpc>
                          <a:spcPts val="1920"/>
                        </a:lnSpc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Erecting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“no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litter”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sign,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provision 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waste bins/cans,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where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appropriate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845" marR="205104" indent="-343535">
                        <a:lnSpc>
                          <a:spcPts val="1920"/>
                        </a:lnSpc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30" dirty="0">
                          <a:latin typeface="Times New Roman"/>
                          <a:cs typeface="Times New Roman"/>
                        </a:rPr>
                        <a:t>Waste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minimization,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recycle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reuse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845" marR="80010" indent="-343535">
                        <a:lnSpc>
                          <a:spcPts val="1920"/>
                        </a:lnSpc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Proper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disposal 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solid waste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(in designated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waste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bins)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 marR="42545">
                        <a:lnSpc>
                          <a:spcPts val="192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Contractor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(M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ng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EGCB)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9816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5760" marR="205104" indent="-343535">
                        <a:lnSpc>
                          <a:spcPts val="192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365125" algn="l"/>
                          <a:tab pos="36639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Possible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spread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disease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from workers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0845" marR="399415" indent="-343535">
                        <a:lnSpc>
                          <a:spcPts val="192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Clean bill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health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condition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6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employment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410845" marR="230504" indent="-343535">
                        <a:lnSpc>
                          <a:spcPts val="1920"/>
                        </a:lnSpc>
                        <a:buFont typeface="Symbol"/>
                        <a:buChar char=""/>
                        <a:tabLst>
                          <a:tab pos="410845" algn="l"/>
                          <a:tab pos="411480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sz="1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medical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monitoring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workers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831340" y="5180329"/>
            <a:ext cx="8001634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i="1" spc="-10" dirty="0">
                <a:latin typeface="Calibri"/>
                <a:cs typeface="Calibri"/>
              </a:rPr>
              <a:t>Source: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EIA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of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20" dirty="0">
                <a:latin typeface="Calibri"/>
                <a:cs typeface="Calibri"/>
              </a:rPr>
              <a:t>World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Bank</a:t>
            </a:r>
            <a:r>
              <a:rPr i="1" spc="-1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funded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335MW</a:t>
            </a:r>
            <a:r>
              <a:rPr i="1" spc="1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Combined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Cycle</a:t>
            </a:r>
            <a:r>
              <a:rPr i="1" spc="20" dirty="0">
                <a:latin typeface="Calibri"/>
                <a:cs typeface="Calibri"/>
              </a:rPr>
              <a:t> </a:t>
            </a:r>
            <a:r>
              <a:rPr i="1" spc="-15" dirty="0">
                <a:latin typeface="Calibri"/>
                <a:cs typeface="Calibri"/>
              </a:rPr>
              <a:t>Power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Plant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at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Siddhirganj,</a:t>
            </a:r>
            <a:endParaRPr>
              <a:latin typeface="Calibri"/>
              <a:cs typeface="Calibri"/>
            </a:endParaRPr>
          </a:p>
          <a:p>
            <a:pPr marL="12700"/>
            <a:r>
              <a:rPr i="1" spc="-5" dirty="0">
                <a:latin typeface="Calibri"/>
                <a:cs typeface="Calibri"/>
              </a:rPr>
              <a:t>Narayanganj</a:t>
            </a:r>
            <a:endParaRPr>
              <a:latin typeface="Calibri"/>
              <a:cs typeface="Calibri"/>
            </a:endParaRPr>
          </a:p>
          <a:p>
            <a:pPr marL="12700" marR="247015"/>
            <a:r>
              <a:rPr i="1" spc="-10" dirty="0">
                <a:latin typeface="Calibri"/>
                <a:cs typeface="Calibri"/>
              </a:rPr>
              <a:t>Full </a:t>
            </a:r>
            <a:r>
              <a:rPr i="1" spc="-5" dirty="0">
                <a:latin typeface="Calibri"/>
                <a:cs typeface="Calibri"/>
              </a:rPr>
              <a:t>report available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at: 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solidFill>
                  <a:srgbClr val="7030A0"/>
                </a:solidFill>
                <a:latin typeface="Calibri"/>
                <a:cs typeface="Calibri"/>
                <a:hlinkClick r:id="rId3"/>
              </a:rPr>
              <a:t>http://www.egcb.com.bd/Publications/Final%20report_Siddhirganj335MW_EIA.pdf</a:t>
            </a:r>
            <a:endParaRPr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xfrm>
            <a:off x="9157593" y="6536818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Dr. Tanvir Ahmed</a:t>
            </a:r>
            <a:endParaRPr spc="-3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31340" y="151272"/>
            <a:ext cx="853313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sng" spc="-100" dirty="0"/>
              <a:t>Example</a:t>
            </a:r>
            <a:r>
              <a:rPr u="sng" spc="-40" dirty="0"/>
              <a:t> </a:t>
            </a:r>
            <a:r>
              <a:rPr u="sng" spc="-175" dirty="0"/>
              <a:t>of</a:t>
            </a:r>
            <a:r>
              <a:rPr u="sng" spc="-10" dirty="0"/>
              <a:t> </a:t>
            </a:r>
            <a:r>
              <a:rPr u="sng" spc="-40" dirty="0"/>
              <a:t>EMP:</a:t>
            </a:r>
            <a:r>
              <a:rPr u="sng" spc="-35" dirty="0"/>
              <a:t> </a:t>
            </a:r>
            <a:r>
              <a:rPr u="sng" spc="-110" dirty="0"/>
              <a:t>Impact</a:t>
            </a:r>
            <a:r>
              <a:rPr u="sng" spc="-50" dirty="0"/>
              <a:t> </a:t>
            </a:r>
            <a:r>
              <a:rPr u="sng" spc="-140" dirty="0"/>
              <a:t>Mitigation</a:t>
            </a:r>
            <a:r>
              <a:rPr u="sng" spc="-40" dirty="0"/>
              <a:t> </a:t>
            </a:r>
            <a:r>
              <a:rPr u="sng" spc="-95" dirty="0"/>
              <a:t>(Operation)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51954"/>
              </p:ext>
            </p:extLst>
          </p:nvPr>
        </p:nvGraphicFramePr>
        <p:xfrm>
          <a:off x="990600" y="981078"/>
          <a:ext cx="10134600" cy="39828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1618"/>
                <a:gridCol w="1728794"/>
                <a:gridCol w="5417700"/>
                <a:gridCol w="1306488"/>
              </a:tblGrid>
              <a:tr h="725277">
                <a:tc>
                  <a:txBody>
                    <a:bodyPr/>
                    <a:lstStyle/>
                    <a:p>
                      <a:pPr marL="43815">
                        <a:lnSpc>
                          <a:spcPts val="187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Activity/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Issues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7495" marR="220979" algn="just">
                        <a:lnSpc>
                          <a:spcPts val="192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en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lly  Si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ni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ic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nt  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Impacts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ts val="1870"/>
                        </a:lnSpc>
                      </a:pP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Proposed</a:t>
                      </a:r>
                      <a:r>
                        <a:rPr sz="1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Mitigation</a:t>
                      </a:r>
                      <a:r>
                        <a:rPr sz="1600" b="1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Enhancement</a:t>
                      </a:r>
                      <a:r>
                        <a:rPr sz="16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Measures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245" marR="51435" indent="-99695">
                        <a:lnSpc>
                          <a:spcPts val="1920"/>
                        </a:lnSpc>
                        <a:spcBef>
                          <a:spcPts val="10"/>
                        </a:spcBef>
                      </a:pPr>
                      <a:r>
                        <a:rPr sz="1600" b="1" dirty="0">
                          <a:latin typeface="Times New Roman"/>
                          <a:cs typeface="Times New Roman"/>
                        </a:rPr>
                        <a:t>Resp</a:t>
                      </a:r>
                      <a:r>
                        <a:rPr sz="16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b="1" dirty="0">
                          <a:latin typeface="Times New Roman"/>
                          <a:cs typeface="Times New Roman"/>
                        </a:rPr>
                        <a:t>nsibl 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5" dirty="0">
                          <a:latin typeface="Times New Roman"/>
                          <a:cs typeface="Times New Roman"/>
                        </a:rPr>
                        <a:t>Parties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57616">
                <a:tc>
                  <a:txBody>
                    <a:bodyPr/>
                    <a:lstStyle/>
                    <a:p>
                      <a:pPr marL="41910" marR="451484">
                        <a:lnSpc>
                          <a:spcPts val="192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Power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Ge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ati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6080" marR="83820" indent="-343535">
                        <a:lnSpc>
                          <a:spcPts val="1920"/>
                        </a:lnSpc>
                        <a:spcBef>
                          <a:spcPts val="10"/>
                        </a:spcBef>
                        <a:buFont typeface="Symbol"/>
                        <a:buChar char=""/>
                        <a:tabLst>
                          <a:tab pos="386080" algn="l"/>
                          <a:tab pos="386715" algn="l"/>
                        </a:tabLst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Emission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from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sz="1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plant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4340" indent="-343535">
                        <a:lnSpc>
                          <a:spcPts val="1870"/>
                        </a:lnSpc>
                        <a:buFont typeface="Symbol"/>
                        <a:buChar char="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Using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stack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specified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bid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document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434340" marR="74930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Using low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nitrogen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oxide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burners,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as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specified</a:t>
                      </a:r>
                      <a:r>
                        <a:rPr sz="16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bid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document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434340" marR="528320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Installation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stack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emission</a:t>
                      </a:r>
                      <a:r>
                        <a:rPr sz="16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monitoring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equipment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major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pollutants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(monitoring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requiring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cost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estimate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provided)</a:t>
                      </a:r>
                    </a:p>
                    <a:p>
                      <a:pPr marL="434340" marR="137795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Planting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trees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around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project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site,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especially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along the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northern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boundary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the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residential</a:t>
                      </a:r>
                      <a:r>
                        <a:rPr sz="16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areas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located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close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project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site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(number</a:t>
                      </a:r>
                      <a:r>
                        <a:rPr sz="16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cost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estimate</a:t>
                      </a:r>
                      <a:r>
                        <a:rPr sz="1600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provided)</a:t>
                      </a:r>
                    </a:p>
                    <a:p>
                      <a:pPr marL="434340" marR="132080" indent="-343535">
                        <a:lnSpc>
                          <a:spcPct val="100000"/>
                        </a:lnSpc>
                        <a:buFont typeface="Symbol"/>
                        <a:buChar char=""/>
                        <a:tabLst>
                          <a:tab pos="434340" algn="l"/>
                          <a:tab pos="434975" algn="l"/>
                        </a:tabLst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Restrictions</a:t>
                      </a:r>
                      <a:r>
                        <a:rPr sz="1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may</a:t>
                      </a:r>
                      <a:r>
                        <a:rPr sz="16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also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imposed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installation </a:t>
                      </a:r>
                      <a:r>
                        <a:rPr sz="1600" spc="-3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industries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 the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that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emit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significant </a:t>
                      </a:r>
                      <a:r>
                        <a:rPr sz="16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amount</a:t>
                      </a:r>
                      <a:r>
                        <a:rPr sz="1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particulate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matter.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ts val="1870"/>
                        </a:lnSpc>
                      </a:pPr>
                      <a:r>
                        <a:rPr sz="1600" spc="-5" dirty="0">
                          <a:latin typeface="Times New Roman"/>
                          <a:cs typeface="Times New Roman"/>
                        </a:rPr>
                        <a:t>EGCB</a:t>
                      </a: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831340" y="5180329"/>
            <a:ext cx="8001634" cy="1076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i="1" spc="-10" dirty="0">
                <a:latin typeface="Calibri"/>
                <a:cs typeface="Calibri"/>
              </a:rPr>
              <a:t>Source: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EIA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of</a:t>
            </a:r>
            <a:r>
              <a:rPr i="1" spc="5" dirty="0">
                <a:latin typeface="Calibri"/>
                <a:cs typeface="Calibri"/>
              </a:rPr>
              <a:t> </a:t>
            </a:r>
            <a:r>
              <a:rPr i="1" spc="-20" dirty="0">
                <a:latin typeface="Calibri"/>
                <a:cs typeface="Calibri"/>
              </a:rPr>
              <a:t>World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Bank</a:t>
            </a:r>
            <a:r>
              <a:rPr i="1" spc="-1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funded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335MW</a:t>
            </a:r>
            <a:r>
              <a:rPr i="1" spc="10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Combined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Cycle</a:t>
            </a:r>
            <a:r>
              <a:rPr i="1" spc="20" dirty="0">
                <a:latin typeface="Calibri"/>
                <a:cs typeface="Calibri"/>
              </a:rPr>
              <a:t> </a:t>
            </a:r>
            <a:r>
              <a:rPr i="1" spc="-15" dirty="0">
                <a:latin typeface="Calibri"/>
                <a:cs typeface="Calibri"/>
              </a:rPr>
              <a:t>Power</a:t>
            </a:r>
            <a:r>
              <a:rPr i="1" spc="15" dirty="0">
                <a:latin typeface="Calibri"/>
                <a:cs typeface="Calibri"/>
              </a:rPr>
              <a:t> </a:t>
            </a:r>
            <a:r>
              <a:rPr i="1" spc="-10" dirty="0">
                <a:latin typeface="Calibri"/>
                <a:cs typeface="Calibri"/>
              </a:rPr>
              <a:t>Plant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at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Siddhirganj,</a:t>
            </a:r>
            <a:endParaRPr>
              <a:latin typeface="Calibri"/>
              <a:cs typeface="Calibri"/>
            </a:endParaRPr>
          </a:p>
          <a:p>
            <a:pPr marL="12700"/>
            <a:r>
              <a:rPr i="1" spc="-5" dirty="0">
                <a:latin typeface="Calibri"/>
                <a:cs typeface="Calibri"/>
              </a:rPr>
              <a:t>Narayanganj</a:t>
            </a:r>
            <a:endParaRPr>
              <a:latin typeface="Calibri"/>
              <a:cs typeface="Calibri"/>
            </a:endParaRPr>
          </a:p>
          <a:p>
            <a:pPr marL="12700" marR="247015"/>
            <a:r>
              <a:rPr i="1" spc="-10" dirty="0">
                <a:latin typeface="Calibri"/>
                <a:cs typeface="Calibri"/>
              </a:rPr>
              <a:t>Full </a:t>
            </a:r>
            <a:r>
              <a:rPr i="1" spc="-5" dirty="0">
                <a:latin typeface="Calibri"/>
                <a:cs typeface="Calibri"/>
              </a:rPr>
              <a:t>report available</a:t>
            </a:r>
            <a:r>
              <a:rPr i="1" spc="25" dirty="0">
                <a:latin typeface="Calibri"/>
                <a:cs typeface="Calibri"/>
              </a:rPr>
              <a:t> </a:t>
            </a:r>
            <a:r>
              <a:rPr i="1" spc="-5" dirty="0">
                <a:latin typeface="Calibri"/>
                <a:cs typeface="Calibri"/>
              </a:rPr>
              <a:t>at: </a:t>
            </a:r>
            <a:r>
              <a:rPr i="1" dirty="0">
                <a:latin typeface="Calibri"/>
                <a:cs typeface="Calibri"/>
              </a:rPr>
              <a:t> </a:t>
            </a:r>
            <a:r>
              <a:rPr i="1" spc="-5" dirty="0">
                <a:solidFill>
                  <a:srgbClr val="7030A0"/>
                </a:solidFill>
                <a:latin typeface="Calibri"/>
                <a:cs typeface="Calibri"/>
                <a:hlinkClick r:id="rId3"/>
              </a:rPr>
              <a:t>http://www.egcb.com.bd/Publications/Final%20report_Siddhirganj335MW_EIA.pdf</a:t>
            </a:r>
            <a:endParaRPr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8888940" y="6595790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25" dirty="0"/>
              <a:t>Typical</a:t>
            </a:r>
            <a:r>
              <a:rPr u="sng" spc="-50" dirty="0"/>
              <a:t> </a:t>
            </a:r>
            <a:r>
              <a:rPr u="sng" spc="5" dirty="0"/>
              <a:t>EMP</a:t>
            </a:r>
            <a:r>
              <a:rPr u="sng" spc="-35" dirty="0"/>
              <a:t> </a:t>
            </a:r>
            <a:r>
              <a:rPr u="sng" spc="-150" dirty="0"/>
              <a:t>format:</a:t>
            </a:r>
            <a:r>
              <a:rPr u="sng" spc="-60" dirty="0"/>
              <a:t> </a:t>
            </a:r>
            <a:r>
              <a:rPr u="sng" spc="-155" dirty="0"/>
              <a:t>Monitoring	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308177"/>
              </p:ext>
            </p:extLst>
          </p:nvPr>
        </p:nvGraphicFramePr>
        <p:xfrm>
          <a:off x="914400" y="1128712"/>
          <a:ext cx="10515599" cy="46624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0704"/>
                <a:gridCol w="1400099"/>
                <a:gridCol w="1053312"/>
                <a:gridCol w="1688197"/>
                <a:gridCol w="1547196"/>
                <a:gridCol w="1784992"/>
                <a:gridCol w="1541099"/>
              </a:tblGrid>
              <a:tr h="883047">
                <a:tc>
                  <a:txBody>
                    <a:bodyPr/>
                    <a:lstStyle/>
                    <a:p>
                      <a:pPr marL="242570" marR="236220" algn="just">
                        <a:lnSpc>
                          <a:spcPct val="11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opo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d 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iga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io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n 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Measure</a:t>
                      </a:r>
                      <a:endParaRPr sz="1400" dirty="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15570" algn="ctr">
                        <a:lnSpc>
                          <a:spcPct val="11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ara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rs  to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be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Monitored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Location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9225" marR="109220" indent="-35560" algn="just">
                        <a:lnSpc>
                          <a:spcPct val="110000"/>
                        </a:lnSpc>
                        <a:spcBef>
                          <a:spcPts val="135"/>
                        </a:spcBef>
                      </a:pP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ea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ure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s 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(incl. Methods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&amp;</a:t>
                      </a:r>
                      <a:r>
                        <a:rPr sz="14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equipment)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0" marR="92710" indent="2540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Frequency of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ea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ure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</a:t>
                      </a:r>
                      <a:r>
                        <a:rPr sz="1400" spc="-15" dirty="0">
                          <a:latin typeface="Arial MT"/>
                          <a:cs typeface="Arial MT"/>
                        </a:rPr>
                        <a:t>n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t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 marR="95250" indent="-635" algn="ctr">
                        <a:lnSpc>
                          <a:spcPct val="110000"/>
                        </a:lnSpc>
                        <a:spcBef>
                          <a:spcPts val="14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Responsibilities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(incl.</a:t>
                      </a:r>
                      <a:r>
                        <a:rPr sz="14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review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and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reporting)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188595" indent="-1905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Cost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(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equip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ent</a:t>
                      </a:r>
                      <a:endParaRPr sz="14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&amp;</a:t>
                      </a:r>
                      <a:r>
                        <a:rPr sz="1400" spc="-4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individuals)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66721">
                <a:tc>
                  <a:txBody>
                    <a:bodyPr/>
                    <a:lstStyle/>
                    <a:p>
                      <a:pPr marL="125095" marR="116205" indent="-3175" algn="ctr">
                        <a:lnSpc>
                          <a:spcPts val="2020"/>
                        </a:lnSpc>
                        <a:spcBef>
                          <a:spcPts val="95"/>
                        </a:spcBef>
                      </a:pPr>
                      <a:r>
                        <a:rPr sz="1400" dirty="0">
                          <a:latin typeface="Arial MT"/>
                          <a:cs typeface="Arial MT"/>
                        </a:rPr>
                        <a:t>Pre- 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on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io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n  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1206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953">
                <a:tc>
                  <a:txBody>
                    <a:bodyPr/>
                    <a:lstStyle/>
                    <a:p>
                      <a:pPr marL="372110" marR="116205" indent="-2470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on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st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r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u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io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n  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86815">
                <a:tc>
                  <a:txBody>
                    <a:bodyPr/>
                    <a:lstStyle/>
                    <a:p>
                      <a:pPr marL="114300" marR="108585" indent="1905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Operation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and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M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ain</a:t>
                      </a:r>
                      <a:r>
                        <a:rPr sz="1400" spc="5" dirty="0">
                          <a:latin typeface="Arial MT"/>
                          <a:cs typeface="Arial MT"/>
                        </a:rPr>
                        <a:t>t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enan</a:t>
                      </a:r>
                      <a:r>
                        <a:rPr sz="1400" spc="-10" dirty="0">
                          <a:latin typeface="Arial MT"/>
                          <a:cs typeface="Arial MT"/>
                        </a:rPr>
                        <a:t>c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e  Phase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2953">
                <a:tc>
                  <a:txBody>
                    <a:bodyPr/>
                    <a:lstStyle/>
                    <a:p>
                      <a:pPr marL="213360" marR="85725" indent="-1206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spc="-5" dirty="0">
                          <a:latin typeface="Arial MT"/>
                          <a:cs typeface="Arial MT"/>
                        </a:rPr>
                        <a:t>Total</a:t>
                      </a:r>
                      <a:r>
                        <a:rPr sz="14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Cost</a:t>
                      </a:r>
                      <a:r>
                        <a:rPr sz="1400" spc="-5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dirty="0">
                          <a:latin typeface="Arial MT"/>
                          <a:cs typeface="Arial MT"/>
                        </a:rPr>
                        <a:t>for </a:t>
                      </a:r>
                      <a:r>
                        <a:rPr sz="1400" spc="-3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all</a:t>
                      </a:r>
                      <a:r>
                        <a:rPr sz="14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400" spc="-5" dirty="0">
                          <a:latin typeface="Arial MT"/>
                          <a:cs typeface="Arial MT"/>
                        </a:rPr>
                        <a:t>Phases</a:t>
                      </a:r>
                      <a:endParaRPr sz="1400">
                        <a:latin typeface="Arial MT"/>
                        <a:cs typeface="Arial MT"/>
                      </a:endParaRPr>
                    </a:p>
                  </a:txBody>
                  <a:tcPr marL="0" marR="0" marT="3937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8991600" y="6553036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250680" y="250747"/>
            <a:ext cx="913299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35" dirty="0">
                <a:solidFill>
                  <a:schemeClr val="tx1"/>
                </a:solidFill>
              </a:rPr>
              <a:t>Environmental</a:t>
            </a:r>
            <a:r>
              <a:rPr u="sng" spc="-60" dirty="0">
                <a:solidFill>
                  <a:schemeClr val="tx1"/>
                </a:solidFill>
              </a:rPr>
              <a:t> </a:t>
            </a:r>
            <a:r>
              <a:rPr u="sng" spc="-85" dirty="0">
                <a:solidFill>
                  <a:schemeClr val="tx1"/>
                </a:solidFill>
              </a:rPr>
              <a:t>Management</a:t>
            </a:r>
            <a:r>
              <a:rPr u="sng" spc="-35" dirty="0">
                <a:solidFill>
                  <a:schemeClr val="tx1"/>
                </a:solidFill>
              </a:rPr>
              <a:t> </a:t>
            </a:r>
            <a:r>
              <a:rPr u="sng" spc="-85" dirty="0">
                <a:solidFill>
                  <a:schemeClr val="tx1"/>
                </a:solidFill>
              </a:rPr>
              <a:t>Plan</a:t>
            </a:r>
            <a:r>
              <a:rPr u="sng" spc="-20" dirty="0">
                <a:solidFill>
                  <a:schemeClr val="tx1"/>
                </a:solidFill>
              </a:rPr>
              <a:t> </a:t>
            </a:r>
            <a:r>
              <a:rPr u="sng" spc="5" dirty="0">
                <a:solidFill>
                  <a:schemeClr val="tx1"/>
                </a:solidFill>
              </a:rPr>
              <a:t>(EMP</a:t>
            </a:r>
            <a:r>
              <a:rPr u="sng" spc="5" dirty="0" smtClean="0">
                <a:solidFill>
                  <a:schemeClr val="tx1"/>
                </a:solidFill>
              </a:rPr>
              <a:t>)</a:t>
            </a:r>
            <a:endParaRPr u="sng" spc="5" dirty="0">
              <a:solidFill>
                <a:schemeClr val="tx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7800" y="1076140"/>
            <a:ext cx="92202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spcBef>
                <a:spcPts val="100"/>
              </a:spcBef>
            </a:pPr>
            <a:r>
              <a:rPr sz="2400" spc="-5" dirty="0">
                <a:latin typeface="Arial MT"/>
                <a:cs typeface="Arial MT"/>
              </a:rPr>
              <a:t>An EMP is </a:t>
            </a:r>
            <a:r>
              <a:rPr sz="2400" dirty="0">
                <a:latin typeface="Arial MT"/>
                <a:cs typeface="Arial MT"/>
              </a:rPr>
              <a:t>a </a:t>
            </a:r>
            <a:r>
              <a:rPr sz="2400" spc="-5" dirty="0">
                <a:latin typeface="Arial MT"/>
                <a:cs typeface="Arial MT"/>
              </a:rPr>
              <a:t>site-specific plan </a:t>
            </a:r>
            <a:r>
              <a:rPr sz="2400" dirty="0">
                <a:latin typeface="Arial MT"/>
                <a:cs typeface="Arial MT"/>
              </a:rPr>
              <a:t>developed </a:t>
            </a:r>
            <a:r>
              <a:rPr sz="2400" spc="-5" dirty="0">
                <a:latin typeface="Arial MT"/>
                <a:cs typeface="Arial MT"/>
              </a:rPr>
              <a:t>to ensure that </a:t>
            </a:r>
            <a:r>
              <a:rPr sz="2400" spc="-10" dirty="0">
                <a:latin typeface="Arial MT"/>
                <a:cs typeface="Arial MT"/>
              </a:rPr>
              <a:t>all </a:t>
            </a:r>
            <a:r>
              <a:rPr sz="2400" spc="-5" dirty="0">
                <a:latin typeface="Arial MT"/>
                <a:cs typeface="Arial MT"/>
              </a:rPr>
              <a:t> necessary measures are identified and implemented </a:t>
            </a:r>
            <a:r>
              <a:rPr sz="2400" dirty="0">
                <a:latin typeface="Arial MT"/>
                <a:cs typeface="Arial MT"/>
              </a:rPr>
              <a:t>in </a:t>
            </a:r>
            <a:r>
              <a:rPr sz="2400" spc="-5" dirty="0">
                <a:latin typeface="Arial MT"/>
                <a:cs typeface="Arial MT"/>
              </a:rPr>
              <a:t>order </a:t>
            </a:r>
            <a:r>
              <a:rPr sz="2400" dirty="0">
                <a:latin typeface="Arial MT"/>
                <a:cs typeface="Arial MT"/>
              </a:rPr>
              <a:t> to </a:t>
            </a:r>
            <a:r>
              <a:rPr sz="2400" spc="-5" dirty="0">
                <a:latin typeface="Arial MT"/>
                <a:cs typeface="Arial MT"/>
              </a:rPr>
              <a:t>protect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environment and comply </a:t>
            </a:r>
            <a:r>
              <a:rPr sz="2400" dirty="0">
                <a:latin typeface="Arial MT"/>
                <a:cs typeface="Arial MT"/>
              </a:rPr>
              <a:t>with </a:t>
            </a:r>
            <a:r>
              <a:rPr sz="2400" spc="-5" dirty="0">
                <a:latin typeface="Arial MT"/>
                <a:cs typeface="Arial MT"/>
              </a:rPr>
              <a:t>environmental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legislation.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xfrm>
            <a:off x="9067800" y="6581911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  <p:pic>
        <p:nvPicPr>
          <p:cNvPr id="6146" name="Picture 2" descr="Environmental Management Plan (EMP) Required for: Full EIA based on  Palestinian EIA Policy Category A projects based on World Bank Policy. -  ppt downloa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9" b="48755"/>
          <a:stretch/>
        </p:blipFill>
        <p:spPr bwMode="auto">
          <a:xfrm>
            <a:off x="1447800" y="2517086"/>
            <a:ext cx="8482429" cy="2058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65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67160" y="132234"/>
            <a:ext cx="8917940" cy="608330"/>
            <a:chOff x="143160" y="132234"/>
            <a:chExt cx="8917940" cy="608330"/>
          </a:xfrm>
        </p:grpSpPr>
        <p:sp>
          <p:nvSpPr>
            <p:cNvPr id="3" name="object 3"/>
            <p:cNvSpPr/>
            <p:nvPr/>
          </p:nvSpPr>
          <p:spPr>
            <a:xfrm>
              <a:off x="143160" y="132234"/>
              <a:ext cx="8917940" cy="573405"/>
            </a:xfrm>
            <a:custGeom>
              <a:avLst/>
              <a:gdLst/>
              <a:ahLst/>
              <a:cxnLst/>
              <a:rect l="l" t="t" r="r" b="b"/>
              <a:pathLst>
                <a:path w="8917940" h="573405">
                  <a:moveTo>
                    <a:pt x="8816646" y="12"/>
                  </a:moveTo>
                  <a:lnTo>
                    <a:pt x="100679" y="12"/>
                  </a:lnTo>
                  <a:lnTo>
                    <a:pt x="71913" y="33999"/>
                  </a:lnTo>
                  <a:lnTo>
                    <a:pt x="47942" y="73028"/>
                  </a:lnTo>
                  <a:lnTo>
                    <a:pt x="28765" y="116181"/>
                  </a:lnTo>
                  <a:lnTo>
                    <a:pt x="14382" y="162542"/>
                  </a:lnTo>
                  <a:lnTo>
                    <a:pt x="4794" y="211195"/>
                  </a:lnTo>
                  <a:lnTo>
                    <a:pt x="0" y="261222"/>
                  </a:lnTo>
                  <a:lnTo>
                    <a:pt x="0" y="311707"/>
                  </a:lnTo>
                  <a:lnTo>
                    <a:pt x="4794" y="361734"/>
                  </a:lnTo>
                  <a:lnTo>
                    <a:pt x="14382" y="410386"/>
                  </a:lnTo>
                  <a:lnTo>
                    <a:pt x="28765" y="456747"/>
                  </a:lnTo>
                  <a:lnTo>
                    <a:pt x="47942" y="499900"/>
                  </a:lnTo>
                  <a:lnTo>
                    <a:pt x="71913" y="538928"/>
                  </a:lnTo>
                  <a:lnTo>
                    <a:pt x="100679" y="572916"/>
                  </a:lnTo>
                  <a:lnTo>
                    <a:pt x="8816646" y="572916"/>
                  </a:lnTo>
                  <a:lnTo>
                    <a:pt x="8845412" y="538928"/>
                  </a:lnTo>
                  <a:lnTo>
                    <a:pt x="8869383" y="499900"/>
                  </a:lnTo>
                  <a:lnTo>
                    <a:pt x="8888560" y="456747"/>
                  </a:lnTo>
                  <a:lnTo>
                    <a:pt x="8902943" y="410386"/>
                  </a:lnTo>
                  <a:lnTo>
                    <a:pt x="8912531" y="361734"/>
                  </a:lnTo>
                  <a:lnTo>
                    <a:pt x="8917325" y="311707"/>
                  </a:lnTo>
                  <a:lnTo>
                    <a:pt x="8917325" y="261222"/>
                  </a:lnTo>
                  <a:lnTo>
                    <a:pt x="8912531" y="211195"/>
                  </a:lnTo>
                  <a:lnTo>
                    <a:pt x="8902943" y="162542"/>
                  </a:lnTo>
                  <a:lnTo>
                    <a:pt x="8888560" y="116181"/>
                  </a:lnTo>
                  <a:lnTo>
                    <a:pt x="8869383" y="73028"/>
                  </a:lnTo>
                  <a:lnTo>
                    <a:pt x="8845412" y="33999"/>
                  </a:lnTo>
                  <a:lnTo>
                    <a:pt x="8816646" y="12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95921" y="721311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381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55143" y="151272"/>
            <a:ext cx="87420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none" spc="-100" dirty="0"/>
              <a:t>Example</a:t>
            </a:r>
            <a:r>
              <a:rPr u="none" spc="-45" dirty="0"/>
              <a:t> </a:t>
            </a:r>
            <a:r>
              <a:rPr u="none" spc="-175" dirty="0"/>
              <a:t>of</a:t>
            </a:r>
            <a:r>
              <a:rPr u="none" spc="-15" dirty="0"/>
              <a:t> </a:t>
            </a:r>
            <a:r>
              <a:rPr u="none" spc="-40" dirty="0"/>
              <a:t>EMP:</a:t>
            </a:r>
            <a:r>
              <a:rPr u="none" spc="-35" dirty="0"/>
              <a:t> </a:t>
            </a:r>
            <a:r>
              <a:rPr u="none" spc="-155" dirty="0"/>
              <a:t>Monitoring</a:t>
            </a:r>
            <a:r>
              <a:rPr u="none" spc="-45" dirty="0"/>
              <a:t> </a:t>
            </a:r>
            <a:r>
              <a:rPr u="none" spc="-170" dirty="0"/>
              <a:t>during</a:t>
            </a:r>
            <a:r>
              <a:rPr u="none" spc="-15" dirty="0"/>
              <a:t> </a:t>
            </a:r>
            <a:r>
              <a:rPr u="none" spc="-175" dirty="0"/>
              <a:t>construction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729744"/>
              </p:ext>
            </p:extLst>
          </p:nvPr>
        </p:nvGraphicFramePr>
        <p:xfrm>
          <a:off x="1066800" y="1060450"/>
          <a:ext cx="10363199" cy="4994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3445"/>
                <a:gridCol w="2272279"/>
                <a:gridCol w="2041758"/>
                <a:gridCol w="2213001"/>
                <a:gridCol w="1932716"/>
              </a:tblGrid>
              <a:tr h="304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What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Where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How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When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763539">
                <a:tc>
                  <a:txBody>
                    <a:bodyPr/>
                    <a:lstStyle/>
                    <a:p>
                      <a:pPr marL="250825" marR="241935" indent="-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Potential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vi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ent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al 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Impacts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52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sz="1400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4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be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480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4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be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477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400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be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219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92759" marR="145415" indent="-3308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sz="1400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400" i="1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4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44873">
                <a:tc>
                  <a:txBody>
                    <a:bodyPr/>
                    <a:lstStyle/>
                    <a:p>
                      <a:pPr marL="90805" marR="77343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Damage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vegetation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8953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Clearing techniques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relocation procedures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utilized;</a:t>
                      </a:r>
                      <a:r>
                        <a:rPr sz="14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record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fees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sz="14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fund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591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Power plant site,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pipeline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ns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issio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line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routes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997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Visual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comparison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pre-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construction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photo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survey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3716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onthl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th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ough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ou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  construction</a:t>
                      </a:r>
                      <a:r>
                        <a:rPr sz="14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period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6399">
                <a:tc>
                  <a:txBody>
                    <a:bodyPr/>
                    <a:lstStyle/>
                    <a:p>
                      <a:pPr marL="90805" marR="46037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Loss of fertile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topsoil</a:t>
                      </a:r>
                      <a:r>
                        <a:rPr sz="14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soil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erosion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0447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Soil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storage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procedures  and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location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Soil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storage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sites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Visual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19748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Weekly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during site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preparation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onst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iod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52439">
                <a:tc>
                  <a:txBody>
                    <a:bodyPr/>
                    <a:lstStyle/>
                    <a:p>
                      <a:pPr marL="90805" marR="40513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Air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pollution</a:t>
                      </a:r>
                      <a:r>
                        <a:rPr sz="14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dust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Dust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level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318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All active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onst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sit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Visual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construction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2297">
                <a:tc>
                  <a:txBody>
                    <a:bodyPr/>
                    <a:lstStyle/>
                    <a:p>
                      <a:pPr marL="90805" marR="1905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Noise from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onst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ks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Noise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level,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dB[A]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4318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All active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onst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sit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29210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Measurements by a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licensed organization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using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certified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measurement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devices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4610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During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construction</a:t>
                      </a:r>
                    </a:p>
                  </a:txBody>
                  <a:tcPr marL="0" marR="0" marT="279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7" name="object 7"/>
          <p:cNvGrpSpPr/>
          <p:nvPr/>
        </p:nvGrpSpPr>
        <p:grpSpPr>
          <a:xfrm>
            <a:off x="1576367" y="6494437"/>
            <a:ext cx="8912860" cy="144780"/>
            <a:chOff x="77723" y="6493764"/>
            <a:chExt cx="8912860" cy="14478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xfrm>
            <a:off x="8766243" y="6607479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19921" y="721311"/>
            <a:ext cx="8610600" cy="0"/>
          </a:xfrm>
          <a:custGeom>
            <a:avLst/>
            <a:gdLst/>
            <a:ahLst/>
            <a:cxnLst/>
            <a:rect l="l" t="t" r="r" b="b"/>
            <a:pathLst>
              <a:path w="8610600">
                <a:moveTo>
                  <a:pt x="0" y="0"/>
                </a:moveTo>
                <a:lnTo>
                  <a:pt x="8610600" y="0"/>
                </a:lnTo>
              </a:path>
            </a:pathLst>
          </a:custGeom>
          <a:ln w="3810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5140" y="151272"/>
            <a:ext cx="82448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u="none" spc="-100" dirty="0"/>
              <a:t>Example</a:t>
            </a:r>
            <a:r>
              <a:rPr u="none" spc="-50" dirty="0"/>
              <a:t> </a:t>
            </a:r>
            <a:r>
              <a:rPr u="none" spc="-175" dirty="0"/>
              <a:t>of</a:t>
            </a:r>
            <a:r>
              <a:rPr u="none" spc="-25" dirty="0"/>
              <a:t> </a:t>
            </a:r>
            <a:r>
              <a:rPr u="none" spc="-40" dirty="0"/>
              <a:t>EMP:</a:t>
            </a:r>
            <a:r>
              <a:rPr u="none" spc="-45" dirty="0"/>
              <a:t> </a:t>
            </a:r>
            <a:r>
              <a:rPr u="none" spc="-155" dirty="0"/>
              <a:t>Monitoring</a:t>
            </a:r>
            <a:r>
              <a:rPr u="none" spc="-45" dirty="0"/>
              <a:t> </a:t>
            </a:r>
            <a:r>
              <a:rPr u="none" spc="-170" dirty="0"/>
              <a:t>during</a:t>
            </a:r>
            <a:r>
              <a:rPr u="none" spc="-30" dirty="0"/>
              <a:t> </a:t>
            </a:r>
            <a:r>
              <a:rPr u="none" spc="-130" dirty="0"/>
              <a:t>operation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502419"/>
              </p:ext>
            </p:extLst>
          </p:nvPr>
        </p:nvGraphicFramePr>
        <p:xfrm>
          <a:off x="990599" y="856810"/>
          <a:ext cx="10363201" cy="55376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0082"/>
                <a:gridCol w="4268760"/>
                <a:gridCol w="1545390"/>
                <a:gridCol w="1545390"/>
                <a:gridCol w="1363579"/>
              </a:tblGrid>
              <a:tr h="3047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What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Where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How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435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When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944871">
                <a:tc>
                  <a:txBody>
                    <a:bodyPr/>
                    <a:lstStyle/>
                    <a:p>
                      <a:pPr marL="111760" marR="104775" indent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Potential 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vi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ent</a:t>
                      </a:r>
                      <a:r>
                        <a:rPr sz="1400" b="1" spc="5" dirty="0">
                          <a:latin typeface="Times New Roman"/>
                          <a:cs typeface="Times New Roman"/>
                        </a:rPr>
                        <a:t>al 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Impacts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73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is</a:t>
                      </a:r>
                      <a:r>
                        <a:rPr sz="14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400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2509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4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4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4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1445" marR="12509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4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parameter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14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1400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 marR="101600" indent="63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400" i="1" dirty="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1400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para</a:t>
                      </a:r>
                      <a:r>
                        <a:rPr sz="1400" i="1" spc="-1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er</a:t>
                      </a:r>
                      <a:r>
                        <a:rPr sz="1400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sz="1400" i="1" dirty="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sz="1400" i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spc="-5" dirty="0">
                          <a:latin typeface="Times New Roman"/>
                          <a:cs typeface="Times New Roman"/>
                        </a:rPr>
                        <a:t>monitored?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70">
                <a:tc>
                  <a:txBody>
                    <a:bodyPr/>
                    <a:lstStyle/>
                    <a:p>
                      <a:pPr marL="90805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Air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emissions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Emissions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air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pollutants: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(1)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NOx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calculated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the stack 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continuous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Initial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NOx,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SO2,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NO2;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SO2;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(3)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CO;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(4)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PM.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applicable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monitoring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commissioning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particulate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standards are:</a:t>
                      </a:r>
                      <a:r>
                        <a:rPr sz="12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(1)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NO2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400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mg/m3;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(2)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SO2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850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equipment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annual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matter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(PM)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mg/m3; (3)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150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mg/m3;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(4)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PM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100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mg/m3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supplied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subsequently.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power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Continuous</a:t>
                      </a:r>
                      <a:r>
                        <a:rPr sz="12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58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NOx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80"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Air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emissions</a:t>
                      </a:r>
                      <a:r>
                        <a:rPr sz="12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Ground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level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concentrations:</a:t>
                      </a:r>
                      <a:r>
                        <a:rPr sz="1200" spc="3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(1)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NOx;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(2)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SO2;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(3)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adjacent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buying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data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Once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before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NOx,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SO2,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PM.</a:t>
                      </a:r>
                      <a:r>
                        <a:rPr sz="12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applicable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environmental</a:t>
                      </a:r>
                      <a:r>
                        <a:rPr sz="12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standards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are:</a:t>
                      </a:r>
                      <a:r>
                        <a:rPr sz="1200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(1)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residential areas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local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commissioning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particulate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:</a:t>
                      </a:r>
                      <a:r>
                        <a:rPr sz="12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Annu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av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rag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40 μ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/m3; M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hour</a:t>
                      </a: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and/or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nearest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air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quality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 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matter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(PM)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150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μg/m3;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Max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30-min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quality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monitoring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annually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when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/m3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nnu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era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ge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40 μ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/m3;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x 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monitoring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station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 is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hour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150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μg/m3;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Max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30-min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average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500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stations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operation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μ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/m3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3)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PM</a:t>
                      </a:r>
                      <a:r>
                        <a:rPr sz="12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nnu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era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ge</a:t>
                      </a:r>
                      <a:r>
                        <a:rPr sz="1200" spc="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50 μ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/m3; M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sz="12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hour</a:t>
                      </a:r>
                      <a:r>
                        <a:rPr sz="12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 125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μg/m3;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Max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30-min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average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≤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280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235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μg/m3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391"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Noise</a:t>
                      </a:r>
                      <a:r>
                        <a:rPr sz="12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from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oise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l,</a:t>
                      </a:r>
                      <a:r>
                        <a:rPr sz="12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]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2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ppli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ble</a:t>
                      </a:r>
                      <a:r>
                        <a:rPr sz="12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limits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2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80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dB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[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]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on-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meter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from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Measurements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415"/>
                        </a:lnSpc>
                        <a:spcBef>
                          <a:spcPts val="22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Once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before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works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site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65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dB[A]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off-site.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operating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turbines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licensed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commissioning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nearest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organization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 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residential areas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using</a:t>
                      </a:r>
                      <a:r>
                        <a:rPr sz="12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certified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annually</a:t>
                      </a:r>
                      <a:r>
                        <a:rPr sz="12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when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measurement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0"/>
                        </a:lnSpc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12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plant is</a:t>
                      </a:r>
                      <a:r>
                        <a:rPr sz="12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090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devices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65"/>
                        </a:lnSpc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operation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1517660" y="6455787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8771930" y="6529202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1" y="151273"/>
            <a:ext cx="91440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5" dirty="0"/>
              <a:t>EMP</a:t>
            </a:r>
            <a:r>
              <a:rPr u="sng" spc="-50" dirty="0"/>
              <a:t> </a:t>
            </a:r>
            <a:r>
              <a:rPr u="sng" spc="-100" dirty="0"/>
              <a:t>needs</a:t>
            </a:r>
            <a:r>
              <a:rPr u="sng" spc="-15" dirty="0"/>
              <a:t> </a:t>
            </a:r>
            <a:r>
              <a:rPr u="sng" spc="-150" dirty="0"/>
              <a:t>follow-up</a:t>
            </a:r>
            <a:r>
              <a:rPr u="sng" spc="-55" dirty="0"/>
              <a:t> </a:t>
            </a:r>
            <a:r>
              <a:rPr u="sng" spc="-114" dirty="0"/>
              <a:t>and</a:t>
            </a:r>
            <a:r>
              <a:rPr u="sng" spc="-5" dirty="0"/>
              <a:t> </a:t>
            </a:r>
            <a:r>
              <a:rPr u="sng" spc="-160" dirty="0" smtClean="0"/>
              <a:t>supervisio</a:t>
            </a:r>
            <a:r>
              <a:rPr lang="en-US" u="sng" spc="-160" dirty="0" smtClean="0"/>
              <a:t>n</a:t>
            </a:r>
            <a:endParaRPr u="none" spc="-160" dirty="0"/>
          </a:p>
        </p:txBody>
      </p:sp>
      <p:sp>
        <p:nvSpPr>
          <p:cNvPr id="3" name="object 3"/>
          <p:cNvSpPr txBox="1"/>
          <p:nvPr/>
        </p:nvSpPr>
        <p:spPr>
          <a:xfrm>
            <a:off x="1295400" y="1390375"/>
            <a:ext cx="9982200" cy="366190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>
              <a:spcBef>
                <a:spcPts val="415"/>
              </a:spcBef>
            </a:pPr>
            <a:r>
              <a:rPr sz="2400" spc="-5" dirty="0">
                <a:latin typeface="Arial MT"/>
                <a:cs typeface="Arial MT"/>
              </a:rPr>
              <a:t>EMPs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should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periodically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reviewed,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especially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when:</a:t>
            </a:r>
            <a:endParaRPr sz="2400" dirty="0">
              <a:latin typeface="Arial MT"/>
              <a:cs typeface="Arial MT"/>
            </a:endParaRPr>
          </a:p>
          <a:p>
            <a:pPr marL="469900" marR="530860">
              <a:lnSpc>
                <a:spcPts val="2160"/>
              </a:lnSpc>
              <a:spcBef>
                <a:spcPts val="540"/>
              </a:spcBef>
            </a:pPr>
            <a:r>
              <a:rPr sz="2000" dirty="0">
                <a:latin typeface="Arial MT"/>
                <a:cs typeface="Arial MT"/>
              </a:rPr>
              <a:t>Environmental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impacts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are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associated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with 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operational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rather </a:t>
            </a:r>
            <a:r>
              <a:rPr sz="2000" spc="-5" dirty="0">
                <a:latin typeface="Arial MT"/>
                <a:cs typeface="Arial MT"/>
              </a:rPr>
              <a:t>than </a:t>
            </a:r>
            <a:r>
              <a:rPr sz="2000" dirty="0">
                <a:latin typeface="Arial MT"/>
                <a:cs typeface="Arial MT"/>
              </a:rPr>
              <a:t>construction phase (Example: power plant or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mining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operations);</a:t>
            </a:r>
          </a:p>
          <a:p>
            <a:pPr>
              <a:spcBef>
                <a:spcPts val="5"/>
              </a:spcBef>
            </a:pPr>
            <a:endParaRPr sz="2950" dirty="0">
              <a:latin typeface="Arial MT"/>
              <a:cs typeface="Arial MT"/>
            </a:endParaRPr>
          </a:p>
          <a:p>
            <a:pPr marL="12700"/>
            <a:r>
              <a:rPr sz="2400" spc="-5" dirty="0">
                <a:latin typeface="Arial MT"/>
                <a:cs typeface="Arial MT"/>
              </a:rPr>
              <a:t>Revisions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may be necessary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when:</a:t>
            </a:r>
            <a:endParaRPr sz="2400" dirty="0">
              <a:latin typeface="Arial MT"/>
              <a:cs typeface="Arial MT"/>
            </a:endParaRPr>
          </a:p>
          <a:p>
            <a:pPr marL="469900" marR="180340">
              <a:lnSpc>
                <a:spcPts val="2160"/>
              </a:lnSpc>
              <a:spcBef>
                <a:spcPts val="540"/>
              </a:spcBef>
            </a:pPr>
            <a:r>
              <a:rPr sz="2000" dirty="0">
                <a:latin typeface="Arial MT"/>
                <a:cs typeface="Arial MT"/>
              </a:rPr>
              <a:t>Final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EIA</a:t>
            </a:r>
            <a:r>
              <a:rPr sz="2000" dirty="0">
                <a:latin typeface="Arial MT"/>
                <a:cs typeface="Arial MT"/>
              </a:rPr>
              <a:t> produced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after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project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appraisal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renders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original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EMP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obsolete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or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irrelevant;</a:t>
            </a:r>
          </a:p>
          <a:p>
            <a:pPr>
              <a:spcBef>
                <a:spcPts val="40"/>
              </a:spcBef>
            </a:pPr>
            <a:endParaRPr sz="3200" dirty="0">
              <a:latin typeface="Arial MT"/>
              <a:cs typeface="Arial MT"/>
            </a:endParaRPr>
          </a:p>
          <a:p>
            <a:pPr marL="12700" marR="638810">
              <a:lnSpc>
                <a:spcPts val="2590"/>
              </a:lnSpc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Site-specific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EMPs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produced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after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project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appraisal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need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 checked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during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project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supervision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xfrm>
            <a:off x="9112342" y="6553036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7742" y="323300"/>
            <a:ext cx="99881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35" dirty="0">
                <a:solidFill>
                  <a:schemeClr val="tx1"/>
                </a:solidFill>
              </a:rPr>
              <a:t>Environmental</a:t>
            </a:r>
            <a:r>
              <a:rPr u="sng" spc="-60" dirty="0">
                <a:solidFill>
                  <a:schemeClr val="tx1"/>
                </a:solidFill>
              </a:rPr>
              <a:t> </a:t>
            </a:r>
            <a:r>
              <a:rPr u="sng" spc="-85" dirty="0">
                <a:solidFill>
                  <a:schemeClr val="tx1"/>
                </a:solidFill>
              </a:rPr>
              <a:t>Management</a:t>
            </a:r>
            <a:r>
              <a:rPr u="sng" spc="-35" dirty="0">
                <a:solidFill>
                  <a:schemeClr val="tx1"/>
                </a:solidFill>
              </a:rPr>
              <a:t> </a:t>
            </a:r>
            <a:r>
              <a:rPr u="sng" spc="-85" dirty="0">
                <a:solidFill>
                  <a:schemeClr val="tx1"/>
                </a:solidFill>
              </a:rPr>
              <a:t>Plan</a:t>
            </a:r>
            <a:r>
              <a:rPr u="sng" spc="-20" dirty="0">
                <a:solidFill>
                  <a:schemeClr val="tx1"/>
                </a:solidFill>
              </a:rPr>
              <a:t> </a:t>
            </a:r>
            <a:r>
              <a:rPr u="sng" spc="5" dirty="0">
                <a:solidFill>
                  <a:schemeClr val="tx1"/>
                </a:solidFill>
              </a:rPr>
              <a:t>(EMP</a:t>
            </a:r>
            <a:r>
              <a:rPr u="sng" spc="5" dirty="0" smtClean="0">
                <a:solidFill>
                  <a:schemeClr val="tx1"/>
                </a:solidFill>
              </a:rPr>
              <a:t>)</a:t>
            </a:r>
            <a:endParaRPr u="sng" spc="5" dirty="0">
              <a:solidFill>
                <a:schemeClr val="tx1"/>
              </a:solidFill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xfrm>
            <a:off x="9067800" y="6581911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  <p:pic>
        <p:nvPicPr>
          <p:cNvPr id="7170" name="Picture 2" descr="Environmental Management Plan (EMP) Required for: Full EIA based on  Palestinian EIA Policy Category A projects based on World Bank Policy. -  ppt downloa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11"/>
          <a:stretch/>
        </p:blipFill>
        <p:spPr bwMode="auto">
          <a:xfrm>
            <a:off x="967742" y="1311997"/>
            <a:ext cx="914400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object 8"/>
          <p:cNvSpPr txBox="1"/>
          <p:nvPr/>
        </p:nvSpPr>
        <p:spPr>
          <a:xfrm>
            <a:off x="2398045" y="5202180"/>
            <a:ext cx="683704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en-US" sz="2400" spc="-5" dirty="0" smtClean="0">
                <a:latin typeface="Arial MT"/>
                <a:cs typeface="Arial MT"/>
              </a:rPr>
              <a:t>( </a:t>
            </a:r>
            <a:r>
              <a:rPr sz="2400" spc="-5" dirty="0" smtClean="0">
                <a:latin typeface="Arial MT"/>
                <a:cs typeface="Arial MT"/>
              </a:rPr>
              <a:t>E</a:t>
            </a:r>
            <a:r>
              <a:rPr lang="en-US" sz="2400" spc="-5" dirty="0" smtClean="0">
                <a:latin typeface="Arial MT"/>
                <a:cs typeface="Arial MT"/>
              </a:rPr>
              <a:t>IA = Environmental Impact Assessment ) </a:t>
            </a:r>
            <a:endParaRPr sz="24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43970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96454" y="235065"/>
            <a:ext cx="990722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lang="en-US" u="sng" spc="-110" dirty="0" smtClean="0">
                <a:solidFill>
                  <a:srgbClr val="3E3E3E"/>
                </a:solidFill>
              </a:rPr>
              <a:t>How</a:t>
            </a:r>
            <a:r>
              <a:rPr lang="en-US" u="sng" spc="-55" dirty="0" smtClean="0">
                <a:solidFill>
                  <a:srgbClr val="3E3E3E"/>
                </a:solidFill>
              </a:rPr>
              <a:t> </a:t>
            </a:r>
            <a:r>
              <a:rPr lang="en-US" u="sng" spc="-175" dirty="0">
                <a:solidFill>
                  <a:srgbClr val="3E3E3E"/>
                </a:solidFill>
              </a:rPr>
              <a:t>is</a:t>
            </a:r>
            <a:r>
              <a:rPr lang="en-US" u="sng" spc="-20" dirty="0">
                <a:solidFill>
                  <a:srgbClr val="3E3E3E"/>
                </a:solidFill>
              </a:rPr>
              <a:t> </a:t>
            </a:r>
            <a:r>
              <a:rPr lang="en-US" u="sng" spc="-175" dirty="0" smtClean="0">
                <a:solidFill>
                  <a:srgbClr val="3E3E3E"/>
                </a:solidFill>
              </a:rPr>
              <a:t>EMP</a:t>
            </a:r>
            <a:r>
              <a:rPr lang="en-US" u="sng" spc="-30" dirty="0" smtClean="0">
                <a:solidFill>
                  <a:srgbClr val="3E3E3E"/>
                </a:solidFill>
              </a:rPr>
              <a:t> </a:t>
            </a:r>
            <a:r>
              <a:rPr lang="en-US" u="sng" spc="-95" dirty="0">
                <a:solidFill>
                  <a:srgbClr val="3E3E3E"/>
                </a:solidFill>
              </a:rPr>
              <a:t>related</a:t>
            </a:r>
            <a:r>
              <a:rPr lang="en-US" u="sng" spc="-50" dirty="0">
                <a:solidFill>
                  <a:srgbClr val="3E3E3E"/>
                </a:solidFill>
              </a:rPr>
              <a:t> </a:t>
            </a:r>
            <a:r>
              <a:rPr lang="en-US" u="sng" spc="-170" dirty="0">
                <a:solidFill>
                  <a:srgbClr val="3E3E3E"/>
                </a:solidFill>
              </a:rPr>
              <a:t>to</a:t>
            </a:r>
            <a:r>
              <a:rPr lang="en-US" u="sng" spc="-20" dirty="0">
                <a:solidFill>
                  <a:srgbClr val="3E3E3E"/>
                </a:solidFill>
              </a:rPr>
              <a:t> </a:t>
            </a:r>
            <a:r>
              <a:rPr lang="en-US" u="sng" spc="-85" dirty="0">
                <a:solidFill>
                  <a:srgbClr val="3E3E3E"/>
                </a:solidFill>
              </a:rPr>
              <a:t>EIA</a:t>
            </a:r>
            <a:r>
              <a:rPr lang="en-US" u="sng" spc="-85" dirty="0" smtClean="0">
                <a:solidFill>
                  <a:srgbClr val="3E3E3E"/>
                </a:solidFill>
              </a:rPr>
              <a:t>?</a:t>
            </a:r>
            <a:endParaRPr u="sng" spc="5" dirty="0"/>
          </a:p>
        </p:txBody>
      </p:sp>
      <p:grpSp>
        <p:nvGrpSpPr>
          <p:cNvPr id="9" name="object 9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xfrm>
            <a:off x="9067800" y="6581911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  <p:pic>
        <p:nvPicPr>
          <p:cNvPr id="5122" name="Picture 2" descr="Introduction to Environmental Management Plans (EMP): Purpose, Structure  and Content, Implementation and Monitoring ECA Safeguards Training May  12-13, - ppt download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948" b="4951"/>
          <a:stretch/>
        </p:blipFill>
        <p:spPr bwMode="auto">
          <a:xfrm>
            <a:off x="990600" y="952377"/>
            <a:ext cx="8610600" cy="4268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ject 8"/>
          <p:cNvSpPr txBox="1"/>
          <p:nvPr/>
        </p:nvSpPr>
        <p:spPr>
          <a:xfrm>
            <a:off x="1371600" y="5105400"/>
            <a:ext cx="676084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buFont typeface="Arial" panose="020B0604020202020204" pitchFamily="34" charset="0"/>
              <a:buChar char="•"/>
            </a:pPr>
            <a:r>
              <a:rPr sz="2700" spc="-5" dirty="0" smtClean="0">
                <a:latin typeface="Arial MT"/>
                <a:cs typeface="Arial MT"/>
              </a:rPr>
              <a:t>Maybe</a:t>
            </a:r>
            <a:r>
              <a:rPr sz="2700" spc="-15" dirty="0" smtClean="0">
                <a:latin typeface="Arial MT"/>
                <a:cs typeface="Arial MT"/>
              </a:rPr>
              <a:t> </a:t>
            </a:r>
            <a:r>
              <a:rPr sz="2700" dirty="0" smtClean="0">
                <a:latin typeface="Arial MT"/>
                <a:cs typeface="Arial MT"/>
              </a:rPr>
              <a:t>a </a:t>
            </a:r>
            <a:r>
              <a:rPr sz="2700" spc="-5" dirty="0" smtClean="0">
                <a:latin typeface="Arial MT"/>
                <a:cs typeface="Arial MT"/>
              </a:rPr>
              <a:t>standalone</a:t>
            </a:r>
            <a:r>
              <a:rPr sz="2700" spc="25" dirty="0" smtClean="0">
                <a:latin typeface="Arial MT"/>
                <a:cs typeface="Arial MT"/>
              </a:rPr>
              <a:t> </a:t>
            </a:r>
            <a:r>
              <a:rPr sz="2700" spc="-5" dirty="0" smtClean="0">
                <a:latin typeface="Arial MT"/>
                <a:cs typeface="Arial MT"/>
              </a:rPr>
              <a:t>report or</a:t>
            </a:r>
            <a:r>
              <a:rPr sz="2700" spc="5" dirty="0" smtClean="0">
                <a:latin typeface="Arial MT"/>
                <a:cs typeface="Arial MT"/>
              </a:rPr>
              <a:t> </a:t>
            </a:r>
            <a:r>
              <a:rPr sz="2700" spc="-5" dirty="0" smtClean="0">
                <a:latin typeface="Arial MT"/>
                <a:cs typeface="Arial MT"/>
              </a:rPr>
              <a:t>part of an</a:t>
            </a:r>
            <a:r>
              <a:rPr sz="2700" dirty="0" smtClean="0">
                <a:latin typeface="Arial MT"/>
                <a:cs typeface="Arial MT"/>
              </a:rPr>
              <a:t> </a:t>
            </a:r>
            <a:r>
              <a:rPr sz="2700" spc="-5" dirty="0" smtClean="0">
                <a:latin typeface="Arial MT"/>
                <a:cs typeface="Arial MT"/>
              </a:rPr>
              <a:t>EA</a:t>
            </a:r>
            <a:r>
              <a:rPr sz="2700" dirty="0" smtClean="0">
                <a:latin typeface="Arial MT"/>
                <a:cs typeface="Arial MT"/>
              </a:rPr>
              <a:t> </a:t>
            </a:r>
            <a:r>
              <a:rPr sz="2700" spc="-5" dirty="0" smtClean="0">
                <a:latin typeface="Arial MT"/>
                <a:cs typeface="Arial MT"/>
              </a:rPr>
              <a:t>report.</a:t>
            </a:r>
            <a:endParaRPr sz="2700" dirty="0">
              <a:latin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35072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71601" y="381000"/>
            <a:ext cx="9296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80" dirty="0"/>
              <a:t>Role</a:t>
            </a:r>
            <a:r>
              <a:rPr u="sng" spc="-65" dirty="0"/>
              <a:t> </a:t>
            </a:r>
            <a:r>
              <a:rPr u="sng" spc="-175" dirty="0"/>
              <a:t>of</a:t>
            </a:r>
            <a:r>
              <a:rPr u="sng" spc="-40" dirty="0"/>
              <a:t> </a:t>
            </a:r>
            <a:r>
              <a:rPr u="sng" spc="-85" dirty="0"/>
              <a:t>an</a:t>
            </a:r>
            <a:r>
              <a:rPr u="sng" spc="-25" dirty="0"/>
              <a:t> </a:t>
            </a:r>
            <a:r>
              <a:rPr u="sng" spc="5" dirty="0"/>
              <a:t>EMP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01723" y="1659131"/>
            <a:ext cx="9066277" cy="314765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469900" marR="20320" indent="-457200">
              <a:lnSpc>
                <a:spcPts val="2590"/>
              </a:lnSpc>
              <a:spcBef>
                <a:spcPts val="42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Summarize environmental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identified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EA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report</a:t>
            </a:r>
            <a:endParaRPr sz="2400" dirty="0">
              <a:latin typeface="Arial MT"/>
              <a:cs typeface="Arial MT"/>
            </a:endParaRPr>
          </a:p>
          <a:p>
            <a:pPr marL="469900" indent="-457200">
              <a:spcBef>
                <a:spcPts val="87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Identify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that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must be mitigated</a:t>
            </a:r>
            <a:endParaRPr sz="2400" dirty="0">
              <a:latin typeface="Arial MT"/>
              <a:cs typeface="Arial MT"/>
            </a:endParaRPr>
          </a:p>
          <a:p>
            <a:pPr marL="469900" indent="-457200">
              <a:spcBef>
                <a:spcPts val="91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Describe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mitigation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measures</a:t>
            </a:r>
            <a:endParaRPr sz="2400" dirty="0">
              <a:latin typeface="Arial MT"/>
              <a:cs typeface="Arial MT"/>
            </a:endParaRPr>
          </a:p>
          <a:p>
            <a:pPr marL="469900" indent="-457200">
              <a:spcBef>
                <a:spcPts val="910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Describe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monitoring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reporting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arrangements</a:t>
            </a:r>
            <a:endParaRPr sz="2400" dirty="0">
              <a:latin typeface="Arial MT"/>
              <a:cs typeface="Arial MT"/>
            </a:endParaRPr>
          </a:p>
          <a:p>
            <a:pPr marL="469900" indent="-457200">
              <a:spcBef>
                <a:spcPts val="915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Describe assignment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responsibilities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schedules</a:t>
            </a:r>
            <a:endParaRPr sz="2400" dirty="0">
              <a:latin typeface="Arial MT"/>
              <a:cs typeface="Arial MT"/>
            </a:endParaRPr>
          </a:p>
          <a:p>
            <a:pPr marL="469900" marR="178435" indent="-457200">
              <a:lnSpc>
                <a:spcPts val="2590"/>
              </a:lnSpc>
              <a:spcBef>
                <a:spcPts val="1240"/>
              </a:spcBef>
              <a:buFont typeface="Wingdings"/>
              <a:buChar char="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Provide costs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estimates </a:t>
            </a: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mitigation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monitoring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measures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9067800" y="6556957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1272"/>
            <a:ext cx="10902525" cy="492443"/>
          </a:xfrm>
        </p:spPr>
        <p:txBody>
          <a:bodyPr/>
          <a:lstStyle/>
          <a:p>
            <a:r>
              <a:rPr lang="en-US" u="sng" dirty="0" smtClean="0"/>
              <a:t>Steps Of EMP</a:t>
            </a:r>
            <a:endParaRPr lang="en-US" u="sng" dirty="0"/>
          </a:p>
        </p:txBody>
      </p:sp>
      <p:pic>
        <p:nvPicPr>
          <p:cNvPr id="2050" name="Picture 2" descr="Environmental Management Pl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610" y="766970"/>
            <a:ext cx="9669695" cy="5615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960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1272"/>
            <a:ext cx="10902525" cy="492443"/>
          </a:xfrm>
        </p:spPr>
        <p:txBody>
          <a:bodyPr/>
          <a:lstStyle/>
          <a:p>
            <a:r>
              <a:rPr lang="en-US" u="sng" dirty="0" smtClean="0"/>
              <a:t>Purpose Of EMP</a:t>
            </a:r>
            <a:endParaRPr lang="en-US" u="sng" dirty="0"/>
          </a:p>
        </p:txBody>
      </p:sp>
      <p:pic>
        <p:nvPicPr>
          <p:cNvPr id="4098" name="Picture 2" descr="ENVIRONMENTAL MANAGEMENT PLA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57" t="20684" r="2129" b="19308"/>
          <a:stretch/>
        </p:blipFill>
        <p:spPr bwMode="auto">
          <a:xfrm>
            <a:off x="440748" y="914400"/>
            <a:ext cx="11442999" cy="526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7369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1959" y="244971"/>
            <a:ext cx="93023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85" dirty="0"/>
              <a:t>Features</a:t>
            </a:r>
            <a:r>
              <a:rPr u="sng" spc="-70" dirty="0"/>
              <a:t> </a:t>
            </a:r>
            <a:r>
              <a:rPr u="sng" spc="-175" dirty="0"/>
              <a:t>of</a:t>
            </a:r>
            <a:r>
              <a:rPr u="sng" spc="-35" dirty="0"/>
              <a:t> </a:t>
            </a:r>
            <a:r>
              <a:rPr u="sng" spc="-85" dirty="0"/>
              <a:t>an</a:t>
            </a:r>
            <a:r>
              <a:rPr u="sng" spc="-25" dirty="0"/>
              <a:t> </a:t>
            </a:r>
            <a:r>
              <a:rPr u="sng" spc="5" dirty="0" smtClean="0"/>
              <a:t>EMP</a:t>
            </a:r>
            <a:endParaRPr u="sng" spc="5" dirty="0"/>
          </a:p>
        </p:txBody>
      </p:sp>
      <p:sp>
        <p:nvSpPr>
          <p:cNvPr id="4" name="object 4"/>
          <p:cNvSpPr txBox="1"/>
          <p:nvPr/>
        </p:nvSpPr>
        <p:spPr>
          <a:xfrm>
            <a:off x="1066800" y="936752"/>
            <a:ext cx="10363200" cy="5464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7620" indent="-342900">
              <a:spcBef>
                <a:spcPts val="95"/>
              </a:spcBef>
              <a:buFont typeface="Wingdings"/>
              <a:buChar char=""/>
              <a:tabLst>
                <a:tab pos="356235" algn="l"/>
                <a:tab pos="847725" algn="l"/>
                <a:tab pos="2304415" algn="l"/>
                <a:tab pos="2781300" algn="l"/>
                <a:tab pos="4596765" algn="l"/>
                <a:tab pos="6506209" algn="l"/>
              </a:tabLst>
            </a:pPr>
            <a:r>
              <a:rPr sz="2200" spc="-5" dirty="0">
                <a:latin typeface="Arial MT"/>
                <a:cs typeface="Arial MT"/>
              </a:rPr>
              <a:t>An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dirty="0">
                <a:latin typeface="Arial MT"/>
                <a:cs typeface="Arial MT"/>
              </a:rPr>
              <a:t>s</a:t>
            </a:r>
            <a:r>
              <a:rPr sz="2200" spc="-5" dirty="0">
                <a:latin typeface="Arial MT"/>
                <a:cs typeface="Arial MT"/>
              </a:rPr>
              <a:t>tru</a:t>
            </a:r>
            <a:r>
              <a:rPr sz="220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ent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5" dirty="0">
                <a:latin typeface="Arial MT"/>
                <a:cs typeface="Arial MT"/>
              </a:rPr>
              <a:t>for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10" dirty="0">
                <a:latin typeface="Arial MT"/>
                <a:cs typeface="Arial MT"/>
              </a:rPr>
              <a:t>i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p</a:t>
            </a:r>
            <a:r>
              <a:rPr sz="2200" spc="10" dirty="0">
                <a:latin typeface="Arial MT"/>
                <a:cs typeface="Arial MT"/>
              </a:rPr>
              <a:t>l</a:t>
            </a:r>
            <a:r>
              <a:rPr sz="2200" spc="-5" dirty="0">
                <a:latin typeface="Arial MT"/>
                <a:cs typeface="Arial MT"/>
              </a:rPr>
              <a:t>e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enting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10" dirty="0">
                <a:latin typeface="Arial MT"/>
                <a:cs typeface="Arial MT"/>
              </a:rPr>
              <a:t>e</a:t>
            </a:r>
            <a:r>
              <a:rPr sz="2200" spc="-5" dirty="0">
                <a:latin typeface="Arial MT"/>
                <a:cs typeface="Arial MT"/>
              </a:rPr>
              <a:t>n</a:t>
            </a:r>
            <a:r>
              <a:rPr sz="2200" dirty="0">
                <a:latin typeface="Arial MT"/>
                <a:cs typeface="Arial MT"/>
              </a:rPr>
              <a:t>v</a:t>
            </a:r>
            <a:r>
              <a:rPr sz="2200" spc="-5" dirty="0">
                <a:latin typeface="Arial MT"/>
                <a:cs typeface="Arial MT"/>
              </a:rPr>
              <a:t>iron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ent</a:t>
            </a:r>
            <a:r>
              <a:rPr sz="2200" spc="10" dirty="0">
                <a:latin typeface="Arial MT"/>
                <a:cs typeface="Arial MT"/>
              </a:rPr>
              <a:t>a</a:t>
            </a:r>
            <a:r>
              <a:rPr sz="2200" spc="-5" dirty="0">
                <a:latin typeface="Arial MT"/>
                <a:cs typeface="Arial MT"/>
              </a:rPr>
              <a:t>l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anag</a:t>
            </a:r>
            <a:r>
              <a:rPr sz="2200" spc="10" dirty="0">
                <a:latin typeface="Arial MT"/>
                <a:cs typeface="Arial MT"/>
              </a:rPr>
              <a:t>e</a:t>
            </a:r>
            <a:r>
              <a:rPr sz="220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ent  commitments,</a:t>
            </a:r>
            <a:r>
              <a:rPr sz="2200" spc="2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conditions, and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requirements</a:t>
            </a:r>
            <a:r>
              <a:rPr sz="2200" spc="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project.</a:t>
            </a:r>
            <a:endParaRPr sz="2200" dirty="0">
              <a:latin typeface="Arial MT"/>
              <a:cs typeface="Arial MT"/>
            </a:endParaRPr>
          </a:p>
          <a:p>
            <a:pPr>
              <a:spcBef>
                <a:spcPts val="50"/>
              </a:spcBef>
              <a:buFont typeface="Wingdings"/>
              <a:buChar char=""/>
            </a:pPr>
            <a:endParaRPr sz="2250" dirty="0">
              <a:latin typeface="Arial MT"/>
              <a:cs typeface="Arial MT"/>
            </a:endParaRPr>
          </a:p>
          <a:p>
            <a:pPr marL="354965" marR="5080" indent="-342900"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 MT"/>
                <a:cs typeface="Arial MT"/>
              </a:rPr>
              <a:t>Promotes</a:t>
            </a:r>
            <a:r>
              <a:rPr sz="2200" spc="1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self-regulation</a:t>
            </a:r>
            <a:r>
              <a:rPr sz="2200" spc="1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&amp;</a:t>
            </a:r>
            <a:r>
              <a:rPr sz="2200" spc="1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integration</a:t>
            </a:r>
            <a:r>
              <a:rPr sz="2200" spc="1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of</a:t>
            </a:r>
            <a:r>
              <a:rPr sz="2200" spc="13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environmental</a:t>
            </a:r>
            <a:r>
              <a:rPr sz="2200" spc="14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issues </a:t>
            </a:r>
            <a:r>
              <a:rPr sz="2200" spc="-59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-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planning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and</a:t>
            </a:r>
            <a:r>
              <a:rPr sz="2200" spc="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operations.</a:t>
            </a:r>
            <a:endParaRPr sz="2200" dirty="0">
              <a:latin typeface="Arial MT"/>
              <a:cs typeface="Arial MT"/>
            </a:endParaRPr>
          </a:p>
          <a:p>
            <a:pPr>
              <a:spcBef>
                <a:spcPts val="55"/>
              </a:spcBef>
              <a:buFont typeface="Wingdings"/>
              <a:buChar char=""/>
            </a:pPr>
            <a:endParaRPr sz="2250" dirty="0">
              <a:latin typeface="Arial MT"/>
              <a:cs typeface="Arial MT"/>
            </a:endParaRPr>
          </a:p>
          <a:p>
            <a:pPr marL="355600" indent="-342900"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 MT"/>
                <a:cs typeface="Arial MT"/>
              </a:rPr>
              <a:t>Addresses relevant</a:t>
            </a:r>
            <a:r>
              <a:rPr sz="2200" spc="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environmental</a:t>
            </a:r>
            <a:r>
              <a:rPr sz="2200" spc="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management</a:t>
            </a:r>
            <a:r>
              <a:rPr sz="2200" spc="5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issues,</a:t>
            </a:r>
          </a:p>
          <a:p>
            <a:pPr>
              <a:spcBef>
                <a:spcPts val="50"/>
              </a:spcBef>
              <a:buFont typeface="Wingdings"/>
              <a:buChar char=""/>
            </a:pPr>
            <a:endParaRPr sz="2250" dirty="0">
              <a:latin typeface="Arial MT"/>
              <a:cs typeface="Arial MT"/>
            </a:endParaRPr>
          </a:p>
          <a:p>
            <a:pPr marL="355600" indent="-342900"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200" spc="-5" dirty="0">
                <a:latin typeface="Arial MT"/>
                <a:cs typeface="Arial MT"/>
              </a:rPr>
              <a:t>Can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be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drafted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in</a:t>
            </a:r>
            <a:r>
              <a:rPr sz="2200" spc="-1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a</a:t>
            </a:r>
            <a:r>
              <a:rPr sz="2200" spc="1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consultative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manner.</a:t>
            </a:r>
            <a:endParaRPr sz="2200" dirty="0">
              <a:latin typeface="Arial MT"/>
              <a:cs typeface="Arial MT"/>
            </a:endParaRPr>
          </a:p>
          <a:p>
            <a:pPr>
              <a:spcBef>
                <a:spcPts val="50"/>
              </a:spcBef>
              <a:buFont typeface="Wingdings"/>
              <a:buChar char=""/>
            </a:pPr>
            <a:endParaRPr sz="2250" dirty="0">
              <a:latin typeface="Arial MT"/>
              <a:cs typeface="Arial MT"/>
            </a:endParaRPr>
          </a:p>
          <a:p>
            <a:pPr marL="355600" marR="5715" indent="-343535">
              <a:buFont typeface="Wingdings"/>
              <a:buChar char=""/>
              <a:tabLst>
                <a:tab pos="356235" algn="l"/>
                <a:tab pos="1885314" algn="l"/>
                <a:tab pos="4116704" algn="l"/>
                <a:tab pos="5800725" algn="l"/>
                <a:tab pos="7673340" algn="l"/>
              </a:tabLst>
            </a:pPr>
            <a:r>
              <a:rPr sz="2200" spc="-5" dirty="0">
                <a:latin typeface="Arial MT"/>
                <a:cs typeface="Arial MT"/>
              </a:rPr>
              <a:t>Fa</a:t>
            </a:r>
            <a:r>
              <a:rPr sz="2200" dirty="0">
                <a:latin typeface="Arial MT"/>
                <a:cs typeface="Arial MT"/>
              </a:rPr>
              <a:t>c</a:t>
            </a:r>
            <a:r>
              <a:rPr sz="2200" spc="-5" dirty="0">
                <a:latin typeface="Arial MT"/>
                <a:cs typeface="Arial MT"/>
              </a:rPr>
              <a:t>ilitates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5" dirty="0">
                <a:latin typeface="Arial MT"/>
                <a:cs typeface="Arial MT"/>
              </a:rPr>
              <a:t>en</a:t>
            </a:r>
            <a:r>
              <a:rPr sz="2200" dirty="0">
                <a:latin typeface="Arial MT"/>
                <a:cs typeface="Arial MT"/>
              </a:rPr>
              <a:t>v</a:t>
            </a:r>
            <a:r>
              <a:rPr sz="2200" spc="-5" dirty="0">
                <a:latin typeface="Arial MT"/>
                <a:cs typeface="Arial MT"/>
              </a:rPr>
              <a:t>iron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</a:t>
            </a:r>
            <a:r>
              <a:rPr sz="2200" spc="5" dirty="0">
                <a:latin typeface="Arial MT"/>
                <a:cs typeface="Arial MT"/>
              </a:rPr>
              <a:t>t</a:t>
            </a:r>
            <a:r>
              <a:rPr sz="2200" spc="-5" dirty="0">
                <a:latin typeface="Arial MT"/>
                <a:cs typeface="Arial MT"/>
              </a:rPr>
              <a:t>ally</a:t>
            </a:r>
            <a:r>
              <a:rPr sz="2200" dirty="0">
                <a:latin typeface="Arial MT"/>
                <a:cs typeface="Arial MT"/>
              </a:rPr>
              <a:t>	s</a:t>
            </a:r>
            <a:r>
              <a:rPr sz="2200" spc="-15" dirty="0">
                <a:latin typeface="Arial MT"/>
                <a:cs typeface="Arial MT"/>
              </a:rPr>
              <a:t>u</a:t>
            </a:r>
            <a:r>
              <a:rPr sz="2200" dirty="0">
                <a:latin typeface="Arial MT"/>
                <a:cs typeface="Arial MT"/>
              </a:rPr>
              <a:t>s</a:t>
            </a:r>
            <a:r>
              <a:rPr sz="2200" spc="-5" dirty="0">
                <a:latin typeface="Arial MT"/>
                <a:cs typeface="Arial MT"/>
              </a:rPr>
              <a:t>ta</a:t>
            </a:r>
            <a:r>
              <a:rPr sz="2200" spc="-15" dirty="0">
                <a:latin typeface="Arial MT"/>
                <a:cs typeface="Arial MT"/>
              </a:rPr>
              <a:t>i</a:t>
            </a:r>
            <a:r>
              <a:rPr sz="2200" spc="-5" dirty="0">
                <a:latin typeface="Arial MT"/>
                <a:cs typeface="Arial MT"/>
              </a:rPr>
              <a:t>nable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5" dirty="0">
                <a:latin typeface="Arial MT"/>
                <a:cs typeface="Arial MT"/>
              </a:rPr>
              <a:t>de</a:t>
            </a:r>
            <a:r>
              <a:rPr sz="2200" dirty="0">
                <a:latin typeface="Arial MT"/>
                <a:cs typeface="Arial MT"/>
              </a:rPr>
              <a:t>v</a:t>
            </a:r>
            <a:r>
              <a:rPr sz="2200" spc="-5" dirty="0">
                <a:latin typeface="Arial MT"/>
                <a:cs typeface="Arial MT"/>
              </a:rPr>
              <a:t>elop</a:t>
            </a:r>
            <a:r>
              <a:rPr sz="2200" spc="-10" dirty="0">
                <a:latin typeface="Arial MT"/>
                <a:cs typeface="Arial MT"/>
              </a:rPr>
              <a:t>m</a:t>
            </a:r>
            <a:r>
              <a:rPr sz="2200" spc="-5" dirty="0">
                <a:latin typeface="Arial MT"/>
                <a:cs typeface="Arial MT"/>
              </a:rPr>
              <a:t>ent</a:t>
            </a:r>
            <a:r>
              <a:rPr sz="2200" dirty="0">
                <a:latin typeface="Arial MT"/>
                <a:cs typeface="Arial MT"/>
              </a:rPr>
              <a:t>	</a:t>
            </a:r>
            <a:r>
              <a:rPr sz="2200" spc="-5" dirty="0">
                <a:latin typeface="Arial MT"/>
                <a:cs typeface="Arial MT"/>
              </a:rPr>
              <a:t>and  decision-making process.</a:t>
            </a:r>
            <a:r>
              <a:rPr sz="220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It</a:t>
            </a:r>
            <a:r>
              <a:rPr sz="2200" dirty="0">
                <a:latin typeface="Arial MT"/>
                <a:cs typeface="Arial MT"/>
              </a:rPr>
              <a:t> is:</a:t>
            </a:r>
          </a:p>
          <a:p>
            <a:pPr marL="599440" lvl="1" indent="-130175">
              <a:spcBef>
                <a:spcPts val="20"/>
              </a:spcBef>
              <a:buChar char="-"/>
              <a:tabLst>
                <a:tab pos="600075" algn="l"/>
              </a:tabLst>
            </a:pPr>
            <a:r>
              <a:rPr sz="1700" dirty="0">
                <a:latin typeface="Arial MT"/>
                <a:cs typeface="Arial MT"/>
              </a:rPr>
              <a:t>Able</a:t>
            </a:r>
            <a:r>
              <a:rPr sz="1700" spc="-5" dirty="0">
                <a:latin typeface="Arial MT"/>
                <a:cs typeface="Arial MT"/>
              </a:rPr>
              <a:t> to</a:t>
            </a:r>
            <a:r>
              <a:rPr sz="1700" spc="2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forms </a:t>
            </a:r>
            <a:r>
              <a:rPr sz="1700" dirty="0">
                <a:latin typeface="Arial MT"/>
                <a:cs typeface="Arial MT"/>
              </a:rPr>
              <a:t>the</a:t>
            </a:r>
            <a:r>
              <a:rPr sz="1700" spc="2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basis</a:t>
            </a:r>
            <a:r>
              <a:rPr sz="170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for</a:t>
            </a:r>
            <a:r>
              <a:rPr sz="1700" dirty="0">
                <a:latin typeface="Arial MT"/>
                <a:cs typeface="Arial MT"/>
              </a:rPr>
              <a:t> consultation</a:t>
            </a:r>
            <a:r>
              <a:rPr sz="1700" spc="15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and</a:t>
            </a:r>
            <a:r>
              <a:rPr sz="1700" spc="1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negotiation</a:t>
            </a:r>
            <a:r>
              <a:rPr sz="1700" spc="1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of</a:t>
            </a:r>
            <a:r>
              <a:rPr sz="1700" spc="2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outcomes;</a:t>
            </a:r>
            <a:endParaRPr sz="1700" dirty="0">
              <a:latin typeface="Arial MT"/>
              <a:cs typeface="Arial MT"/>
            </a:endParaRPr>
          </a:p>
          <a:p>
            <a:pPr marL="600075" lvl="1" indent="-130175">
              <a:buChar char="-"/>
              <a:tabLst>
                <a:tab pos="600710" algn="l"/>
              </a:tabLst>
            </a:pPr>
            <a:r>
              <a:rPr sz="1700" spc="-5" dirty="0">
                <a:latin typeface="Arial MT"/>
                <a:cs typeface="Arial MT"/>
              </a:rPr>
              <a:t>Flexible;</a:t>
            </a:r>
            <a:endParaRPr sz="1700" dirty="0">
              <a:latin typeface="Arial MT"/>
              <a:cs typeface="Arial MT"/>
            </a:endParaRPr>
          </a:p>
          <a:p>
            <a:pPr marL="600075" lvl="1" indent="-130175">
              <a:buChar char="-"/>
              <a:tabLst>
                <a:tab pos="600710" algn="l"/>
              </a:tabLst>
            </a:pPr>
            <a:r>
              <a:rPr sz="1700" spc="-5" dirty="0">
                <a:latin typeface="Arial MT"/>
                <a:cs typeface="Arial MT"/>
              </a:rPr>
              <a:t>Comprehensive;</a:t>
            </a:r>
            <a:endParaRPr sz="1700" dirty="0">
              <a:latin typeface="Arial MT"/>
              <a:cs typeface="Arial MT"/>
            </a:endParaRPr>
          </a:p>
          <a:p>
            <a:pPr marL="600075" lvl="1" indent="-130175">
              <a:buChar char="-"/>
              <a:tabLst>
                <a:tab pos="600710" algn="l"/>
              </a:tabLst>
            </a:pPr>
            <a:r>
              <a:rPr sz="1700" spc="-5" dirty="0">
                <a:latin typeface="Arial MT"/>
                <a:cs typeface="Arial MT"/>
              </a:rPr>
              <a:t>Updatable;</a:t>
            </a:r>
            <a:r>
              <a:rPr sz="1700" spc="-15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and</a:t>
            </a:r>
            <a:endParaRPr sz="1700" dirty="0">
              <a:latin typeface="Arial MT"/>
              <a:cs typeface="Arial MT"/>
            </a:endParaRPr>
          </a:p>
          <a:p>
            <a:pPr marL="600075" lvl="1" indent="-130175">
              <a:buChar char="-"/>
              <a:tabLst>
                <a:tab pos="600710" algn="l"/>
              </a:tabLst>
            </a:pPr>
            <a:r>
              <a:rPr sz="1700" dirty="0">
                <a:latin typeface="Arial MT"/>
                <a:cs typeface="Arial MT"/>
              </a:rPr>
              <a:t>A</a:t>
            </a:r>
            <a:r>
              <a:rPr sz="1700" spc="5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tool</a:t>
            </a:r>
            <a:r>
              <a:rPr sz="1700" spc="1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for promoting</a:t>
            </a:r>
            <a:r>
              <a:rPr sz="1700" spc="10" dirty="0">
                <a:latin typeface="Arial MT"/>
                <a:cs typeface="Arial MT"/>
              </a:rPr>
              <a:t> </a:t>
            </a:r>
            <a:r>
              <a:rPr sz="1700" spc="-5" dirty="0">
                <a:latin typeface="Arial MT"/>
                <a:cs typeface="Arial MT"/>
              </a:rPr>
              <a:t>accountability</a:t>
            </a:r>
            <a:endParaRPr sz="1700" dirty="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8915400" y="6553036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43360" y="132237"/>
            <a:ext cx="7245350" cy="573405"/>
          </a:xfrm>
          <a:custGeom>
            <a:avLst/>
            <a:gdLst/>
            <a:ahLst/>
            <a:cxnLst/>
            <a:rect l="l" t="t" r="r" b="b"/>
            <a:pathLst>
              <a:path w="7245350" h="573405">
                <a:moveTo>
                  <a:pt x="7144239" y="12"/>
                </a:moveTo>
                <a:lnTo>
                  <a:pt x="100678" y="12"/>
                </a:lnTo>
                <a:lnTo>
                  <a:pt x="71913" y="33999"/>
                </a:lnTo>
                <a:lnTo>
                  <a:pt x="47942" y="73028"/>
                </a:lnTo>
                <a:lnTo>
                  <a:pt x="28765" y="116181"/>
                </a:lnTo>
                <a:lnTo>
                  <a:pt x="14382" y="162542"/>
                </a:lnTo>
                <a:lnTo>
                  <a:pt x="4794" y="211195"/>
                </a:lnTo>
                <a:lnTo>
                  <a:pt x="0" y="261222"/>
                </a:lnTo>
                <a:lnTo>
                  <a:pt x="0" y="311707"/>
                </a:lnTo>
                <a:lnTo>
                  <a:pt x="4794" y="361734"/>
                </a:lnTo>
                <a:lnTo>
                  <a:pt x="14382" y="410386"/>
                </a:lnTo>
                <a:lnTo>
                  <a:pt x="28765" y="456747"/>
                </a:lnTo>
                <a:lnTo>
                  <a:pt x="47942" y="499900"/>
                </a:lnTo>
                <a:lnTo>
                  <a:pt x="71913" y="538928"/>
                </a:lnTo>
                <a:lnTo>
                  <a:pt x="100678" y="572916"/>
                </a:lnTo>
                <a:lnTo>
                  <a:pt x="7144239" y="572916"/>
                </a:lnTo>
                <a:lnTo>
                  <a:pt x="7173005" y="538928"/>
                </a:lnTo>
                <a:lnTo>
                  <a:pt x="7196976" y="499900"/>
                </a:lnTo>
                <a:lnTo>
                  <a:pt x="7216153" y="456747"/>
                </a:lnTo>
                <a:lnTo>
                  <a:pt x="7230536" y="410386"/>
                </a:lnTo>
                <a:lnTo>
                  <a:pt x="7240124" y="361734"/>
                </a:lnTo>
                <a:lnTo>
                  <a:pt x="7244919" y="311707"/>
                </a:lnTo>
                <a:lnTo>
                  <a:pt x="7244919" y="261222"/>
                </a:lnTo>
                <a:lnTo>
                  <a:pt x="7240124" y="211195"/>
                </a:lnTo>
                <a:lnTo>
                  <a:pt x="7230536" y="162542"/>
                </a:lnTo>
                <a:lnTo>
                  <a:pt x="7216153" y="116181"/>
                </a:lnTo>
                <a:lnTo>
                  <a:pt x="7196976" y="73028"/>
                </a:lnTo>
                <a:lnTo>
                  <a:pt x="7173005" y="33999"/>
                </a:lnTo>
                <a:lnTo>
                  <a:pt x="7144239" y="1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2875" y="151273"/>
            <a:ext cx="11594253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>
              <a:spcBef>
                <a:spcPts val="100"/>
              </a:spcBef>
              <a:tabLst>
                <a:tab pos="8681720" algn="l"/>
              </a:tabLst>
            </a:pPr>
            <a:r>
              <a:rPr u="sng" spc="-135" dirty="0"/>
              <a:t>Environmental</a:t>
            </a:r>
            <a:r>
              <a:rPr u="sng" spc="-55" dirty="0"/>
              <a:t> </a:t>
            </a:r>
            <a:r>
              <a:rPr u="sng" spc="-85" dirty="0"/>
              <a:t>Management</a:t>
            </a:r>
            <a:r>
              <a:rPr u="sng" spc="-25" dirty="0"/>
              <a:t> </a:t>
            </a:r>
            <a:r>
              <a:rPr u="sng" spc="-105" dirty="0"/>
              <a:t>Strategies	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983740" y="933703"/>
            <a:ext cx="7900034" cy="52911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322580" indent="-457200">
              <a:spcBef>
                <a:spcPts val="10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Arial MT"/>
                <a:cs typeface="Arial MT"/>
              </a:rPr>
              <a:t>Mitigation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measures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Reduce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Eliminate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Adverse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Impacts</a:t>
            </a:r>
            <a:endParaRPr sz="2400">
              <a:latin typeface="Arial MT"/>
              <a:cs typeface="Arial MT"/>
            </a:endParaRPr>
          </a:p>
          <a:p>
            <a:pPr marL="812165" lvl="1" indent="-342900">
              <a:spcBef>
                <a:spcPts val="505"/>
              </a:spcBef>
              <a:buFont typeface="Courier New"/>
              <a:buChar char="o"/>
              <a:tabLst>
                <a:tab pos="812800" algn="l"/>
              </a:tabLst>
            </a:pPr>
            <a:r>
              <a:rPr sz="2000" spc="-5" dirty="0">
                <a:latin typeface="Arial MT"/>
                <a:cs typeface="Arial MT"/>
              </a:rPr>
              <a:t>Adoption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Protective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Measures</a:t>
            </a:r>
            <a:endParaRPr sz="2000">
              <a:latin typeface="Arial MT"/>
              <a:cs typeface="Arial MT"/>
            </a:endParaRPr>
          </a:p>
          <a:p>
            <a:pPr marL="926465" lvl="1" indent="-457200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spc="-5" dirty="0">
                <a:latin typeface="Arial MT"/>
                <a:cs typeface="Arial MT"/>
              </a:rPr>
              <a:t>Selection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Alternatives</a:t>
            </a:r>
            <a:endParaRPr sz="2000">
              <a:latin typeface="Arial MT"/>
              <a:cs typeface="Arial MT"/>
            </a:endParaRPr>
          </a:p>
          <a:p>
            <a:pPr marL="926465" lvl="1" indent="-457834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spc="-5" dirty="0">
                <a:latin typeface="Arial MT"/>
                <a:cs typeface="Arial MT"/>
              </a:rPr>
              <a:t>Modification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Activities</a:t>
            </a:r>
            <a:endParaRPr sz="2000">
              <a:latin typeface="Arial MT"/>
              <a:cs typeface="Arial MT"/>
            </a:endParaRPr>
          </a:p>
          <a:p>
            <a:pPr marL="926465" lvl="1" indent="-457834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dirty="0">
                <a:latin typeface="Arial MT"/>
                <a:cs typeface="Arial MT"/>
              </a:rPr>
              <a:t>Changes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 </a:t>
            </a:r>
            <a:r>
              <a:rPr sz="2000" dirty="0">
                <a:latin typeface="Arial MT"/>
                <a:cs typeface="Arial MT"/>
              </a:rPr>
              <a:t>Construction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Procedure/Materials</a:t>
            </a:r>
            <a:endParaRPr sz="2000">
              <a:latin typeface="Arial MT"/>
              <a:cs typeface="Arial MT"/>
            </a:endParaRPr>
          </a:p>
          <a:p>
            <a:pPr marL="926465" lvl="1" indent="-457834">
              <a:spcBef>
                <a:spcPts val="480"/>
              </a:spcBef>
              <a:buFont typeface="Courier New"/>
              <a:buChar char="o"/>
              <a:tabLst>
                <a:tab pos="925830" algn="l"/>
                <a:tab pos="927100" algn="l"/>
              </a:tabLst>
            </a:pPr>
            <a:r>
              <a:rPr sz="2000" spc="-5" dirty="0">
                <a:latin typeface="Arial MT"/>
                <a:cs typeface="Arial MT"/>
              </a:rPr>
              <a:t>Adoption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Supplementary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program</a:t>
            </a:r>
            <a:endParaRPr sz="2000">
              <a:latin typeface="Arial MT"/>
              <a:cs typeface="Arial MT"/>
            </a:endParaRPr>
          </a:p>
          <a:p>
            <a:pPr lvl="1">
              <a:spcBef>
                <a:spcPts val="35"/>
              </a:spcBef>
              <a:buFont typeface="Courier New"/>
              <a:buChar char="o"/>
            </a:pPr>
            <a:endParaRPr sz="2950">
              <a:latin typeface="Arial MT"/>
              <a:cs typeface="Arial MT"/>
            </a:endParaRPr>
          </a:p>
          <a:p>
            <a:pPr marL="12700" marR="5080">
              <a:buAutoNum type="arabicPeriod"/>
              <a:tabLst>
                <a:tab pos="516890" algn="l"/>
                <a:tab pos="517525" algn="l"/>
              </a:tabLst>
            </a:pPr>
            <a:r>
              <a:rPr sz="2400" spc="-5" dirty="0">
                <a:latin typeface="Arial MT"/>
                <a:cs typeface="Arial MT"/>
              </a:rPr>
              <a:t>Compensation or </a:t>
            </a:r>
            <a:r>
              <a:rPr sz="2400" dirty="0">
                <a:latin typeface="Arial MT"/>
                <a:cs typeface="Arial MT"/>
              </a:rPr>
              <a:t>Off-set </a:t>
            </a:r>
            <a:r>
              <a:rPr sz="2400" spc="-5" dirty="0">
                <a:latin typeface="Arial MT"/>
                <a:cs typeface="Arial MT"/>
              </a:rPr>
              <a:t>measures </a:t>
            </a:r>
            <a:r>
              <a:rPr sz="2400" dirty="0">
                <a:latin typeface="Arial MT"/>
                <a:cs typeface="Arial MT"/>
              </a:rPr>
              <a:t>for </a:t>
            </a:r>
            <a:r>
              <a:rPr sz="2400" spc="-5" dirty="0">
                <a:latin typeface="Arial MT"/>
                <a:cs typeface="Arial MT"/>
              </a:rPr>
              <a:t>Irreversible and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Residual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Impacts</a:t>
            </a:r>
            <a:endParaRPr sz="2400">
              <a:latin typeface="Arial MT"/>
              <a:cs typeface="Arial MT"/>
            </a:endParaRPr>
          </a:p>
          <a:p>
            <a:pPr marL="881380" lvl="1" indent="-412115">
              <a:spcBef>
                <a:spcPts val="509"/>
              </a:spcBef>
              <a:buFont typeface="Courier New"/>
              <a:buChar char="o"/>
              <a:tabLst>
                <a:tab pos="881380" algn="l"/>
                <a:tab pos="882015" algn="l"/>
              </a:tabLst>
            </a:pPr>
            <a:r>
              <a:rPr sz="2000" spc="-5" dirty="0">
                <a:latin typeface="Arial MT"/>
                <a:cs typeface="Arial MT"/>
              </a:rPr>
              <a:t>Resettlement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Affected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People</a:t>
            </a:r>
            <a:endParaRPr sz="2000">
              <a:latin typeface="Arial MT"/>
              <a:cs typeface="Arial MT"/>
            </a:endParaRPr>
          </a:p>
          <a:p>
            <a:pPr marL="926465" lvl="1" indent="-457200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dirty="0">
                <a:latin typeface="Arial MT"/>
                <a:cs typeface="Arial MT"/>
              </a:rPr>
              <a:t>Development</a:t>
            </a:r>
            <a:r>
              <a:rPr sz="2000" spc="-6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Alternative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Resources</a:t>
            </a:r>
            <a:endParaRPr sz="2000">
              <a:latin typeface="Arial MT"/>
              <a:cs typeface="Arial MT"/>
            </a:endParaRPr>
          </a:p>
          <a:p>
            <a:pPr marL="926465" lvl="1" indent="-457200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dirty="0">
                <a:latin typeface="Arial MT"/>
                <a:cs typeface="Arial MT"/>
              </a:rPr>
              <a:t>Replacement</a:t>
            </a:r>
            <a:r>
              <a:rPr sz="2000" spc="-7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Lost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Resources</a:t>
            </a:r>
            <a:endParaRPr sz="2000">
              <a:latin typeface="Arial MT"/>
              <a:cs typeface="Arial MT"/>
            </a:endParaRPr>
          </a:p>
          <a:p>
            <a:pPr marL="926465" lvl="1" indent="-457200">
              <a:spcBef>
                <a:spcPts val="480"/>
              </a:spcBef>
              <a:buFont typeface="Courier New"/>
              <a:buChar char="o"/>
              <a:tabLst>
                <a:tab pos="926465" algn="l"/>
                <a:tab pos="927100" algn="l"/>
              </a:tabLst>
            </a:pPr>
            <a:r>
              <a:rPr sz="2000" dirty="0">
                <a:latin typeface="Arial MT"/>
                <a:cs typeface="Arial MT"/>
              </a:rPr>
              <a:t>Replacement</a:t>
            </a:r>
            <a:r>
              <a:rPr sz="2000" spc="-8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of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Lost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Production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01723" y="6493764"/>
            <a:ext cx="8912860" cy="144780"/>
            <a:chOff x="77723" y="6493764"/>
            <a:chExt cx="8912860" cy="14478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723" y="6493764"/>
              <a:ext cx="8912351" cy="14477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28600" y="6567979"/>
              <a:ext cx="8610600" cy="0"/>
            </a:xfrm>
            <a:custGeom>
              <a:avLst/>
              <a:gdLst/>
              <a:ahLst/>
              <a:cxnLst/>
              <a:rect l="l" t="t" r="r" b="b"/>
              <a:pathLst>
                <a:path w="8610600">
                  <a:moveTo>
                    <a:pt x="0" y="0"/>
                  </a:moveTo>
                  <a:lnTo>
                    <a:pt x="8610600" y="0"/>
                  </a:lnTo>
                </a:path>
              </a:pathLst>
            </a:custGeom>
            <a:ln w="12700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730586" y="6553036"/>
            <a:ext cx="5610860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smtClean="0"/>
              <a:t>Ref:( CE437: Environmental and Sustainable Management)</a:t>
            </a:r>
            <a:endParaRPr spc="-35" dirty="0"/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xfrm>
            <a:off x="8994397" y="6595790"/>
            <a:ext cx="1888067" cy="252632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spcBef>
                <a:spcPts val="229"/>
              </a:spcBef>
            </a:pPr>
            <a:r>
              <a:rPr lang="en-US" spc="-30" dirty="0" smtClean="0"/>
              <a:t>Dr. </a:t>
            </a:r>
            <a:r>
              <a:rPr lang="en-US" spc="-30" dirty="0" err="1" smtClean="0"/>
              <a:t>Tanvir</a:t>
            </a:r>
            <a:r>
              <a:rPr lang="en-US" spc="-30" dirty="0" smtClean="0"/>
              <a:t> Ahmed</a:t>
            </a:r>
            <a:endParaRPr spc="-3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1696</Words>
  <Application>Microsoft Office PowerPoint</Application>
  <PresentationFormat>Widescreen</PresentationFormat>
  <Paragraphs>355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Arial MT</vt:lpstr>
      <vt:lpstr>Calibri</vt:lpstr>
      <vt:lpstr>Cambria</vt:lpstr>
      <vt:lpstr>Courier New</vt:lpstr>
      <vt:lpstr>Symbol</vt:lpstr>
      <vt:lpstr>Times New Roman</vt:lpstr>
      <vt:lpstr>Wingdings</vt:lpstr>
      <vt:lpstr>Office Theme</vt:lpstr>
      <vt:lpstr>Lesson 4 Environmental  Management Plan</vt:lpstr>
      <vt:lpstr>Environmental Management Plan (EMP)</vt:lpstr>
      <vt:lpstr>Environmental Management Plan (EMP)</vt:lpstr>
      <vt:lpstr>How is EMP related to EIA?</vt:lpstr>
      <vt:lpstr>Role of an EMP </vt:lpstr>
      <vt:lpstr>Steps Of EMP</vt:lpstr>
      <vt:lpstr>Purpose Of EMP</vt:lpstr>
      <vt:lpstr>Features of an EMP</vt:lpstr>
      <vt:lpstr>Environmental Management Strategies </vt:lpstr>
      <vt:lpstr>Environmental Management Strategies </vt:lpstr>
      <vt:lpstr>Typical Contents of an EMP Report </vt:lpstr>
      <vt:lpstr>EMP and the Project Cycle </vt:lpstr>
      <vt:lpstr>One EMP or Multiple EMPs?</vt:lpstr>
      <vt:lpstr>Who prepares EMPs?</vt:lpstr>
      <vt:lpstr>Integration of EMP into project design? </vt:lpstr>
      <vt:lpstr>Typical EMP format : Mitigation measures </vt:lpstr>
      <vt:lpstr>Example of EMP: Impact Mitigation (Construction)</vt:lpstr>
      <vt:lpstr>Example of EMP: Impact Mitigation (Operation)</vt:lpstr>
      <vt:lpstr>Typical EMP format: Monitoring </vt:lpstr>
      <vt:lpstr>Example of EMP: Monitoring during construction</vt:lpstr>
      <vt:lpstr>Example of EMP: Monitoring during operation</vt:lpstr>
      <vt:lpstr>EMP needs follow-up and supervision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Tanvir</dc:creator>
  <cp:lastModifiedBy>Windows User</cp:lastModifiedBy>
  <cp:revision>31</cp:revision>
  <dcterms:created xsi:type="dcterms:W3CDTF">2022-03-15T11:30:07Z</dcterms:created>
  <dcterms:modified xsi:type="dcterms:W3CDTF">2022-03-30T10:25:04Z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2015-02-24T00:00:00Z</vt:filetime>
  </property>
  <property fmtid="{D5CDD505-2E9C-101B-9397-08002B2CF9AE}" pid="3" name="Creator">
    <vt:lpwstr>Acrobat PDFMaker 9.0 for PowerPoint</vt:lpwstr>
  </property>
  <property fmtid="{D5CDD505-2E9C-101B-9397-08002B2CF9AE}" pid="4" name="LastSaved">
    <vt:filetime>2022-03-15T00:00:00Z</vt:filetime>
  </property>
</Properties>
</file>