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30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03632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2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86" y="72"/>
      </p:cViewPr>
      <p:guideLst>
        <p:guide orient="horz" pos="2880"/>
        <p:guide pos="22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23C8A-3AEB-4331-A322-09E3FA85D4AC}" type="datetimeFigureOut">
              <a:rPr lang="en-US" smtClean="0"/>
              <a:t>30-Mar-22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971550"/>
            <a:ext cx="34956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C46BD-174D-43F8-839D-8065A06F1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58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77240" y="2409452"/>
            <a:ext cx="88087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54480" y="4352552"/>
            <a:ext cx="725424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30-Mar-22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2021" y="133698"/>
            <a:ext cx="9579156" cy="492443"/>
          </a:xfrm>
        </p:spPr>
        <p:txBody>
          <a:bodyPr lIns="0" tIns="0" rIns="0" bIns="0"/>
          <a:lstStyle>
            <a:lvl1pPr>
              <a:defRPr sz="3200" b="0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0956" y="2902466"/>
            <a:ext cx="9604933" cy="430887"/>
          </a:xfrm>
        </p:spPr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30-Mar-22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2021" y="133698"/>
            <a:ext cx="9579156" cy="492443"/>
          </a:xfrm>
        </p:spPr>
        <p:txBody>
          <a:bodyPr lIns="0" tIns="0" rIns="0" bIns="0"/>
          <a:lstStyle>
            <a:lvl1pPr>
              <a:defRPr sz="3200" b="0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18160" y="1787652"/>
            <a:ext cx="450799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337048" y="1787652"/>
            <a:ext cx="450799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30-Mar-22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2021" y="133698"/>
            <a:ext cx="9579156" cy="492443"/>
          </a:xfrm>
        </p:spPr>
        <p:txBody>
          <a:bodyPr lIns="0" tIns="0" rIns="0" bIns="0"/>
          <a:lstStyle>
            <a:lvl1pPr>
              <a:defRPr sz="3200" b="0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30-Mar-22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30-Mar-22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2021" y="133699"/>
            <a:ext cx="9579156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0956" y="2902466"/>
            <a:ext cx="960493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523488" y="7228340"/>
            <a:ext cx="331622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18160" y="7228340"/>
            <a:ext cx="238353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30-Mar-22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461504" y="7228340"/>
            <a:ext cx="238353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78">
        <a:defRPr>
          <a:latin typeface="+mn-lt"/>
          <a:ea typeface="+mn-ea"/>
          <a:cs typeface="+mn-cs"/>
        </a:defRPr>
      </a:lvl2pPr>
      <a:lvl3pPr marL="914356">
        <a:defRPr>
          <a:latin typeface="+mn-lt"/>
          <a:ea typeface="+mn-ea"/>
          <a:cs typeface="+mn-cs"/>
        </a:defRPr>
      </a:lvl3pPr>
      <a:lvl4pPr marL="1371532">
        <a:defRPr>
          <a:latin typeface="+mn-lt"/>
          <a:ea typeface="+mn-ea"/>
          <a:cs typeface="+mn-cs"/>
        </a:defRPr>
      </a:lvl4pPr>
      <a:lvl5pPr marL="1828709">
        <a:defRPr>
          <a:latin typeface="+mn-lt"/>
          <a:ea typeface="+mn-ea"/>
          <a:cs typeface="+mn-cs"/>
        </a:defRPr>
      </a:lvl5pPr>
      <a:lvl6pPr marL="2285886">
        <a:defRPr>
          <a:latin typeface="+mn-lt"/>
          <a:ea typeface="+mn-ea"/>
          <a:cs typeface="+mn-cs"/>
        </a:defRPr>
      </a:lvl6pPr>
      <a:lvl7pPr marL="2743063">
        <a:defRPr>
          <a:latin typeface="+mn-lt"/>
          <a:ea typeface="+mn-ea"/>
          <a:cs typeface="+mn-cs"/>
        </a:defRPr>
      </a:lvl7pPr>
      <a:lvl8pPr marL="3200240">
        <a:defRPr>
          <a:latin typeface="+mn-lt"/>
          <a:ea typeface="+mn-ea"/>
          <a:cs typeface="+mn-cs"/>
        </a:defRPr>
      </a:lvl8pPr>
      <a:lvl9pPr marL="365741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78">
        <a:defRPr>
          <a:latin typeface="+mn-lt"/>
          <a:ea typeface="+mn-ea"/>
          <a:cs typeface="+mn-cs"/>
        </a:defRPr>
      </a:lvl2pPr>
      <a:lvl3pPr marL="914356">
        <a:defRPr>
          <a:latin typeface="+mn-lt"/>
          <a:ea typeface="+mn-ea"/>
          <a:cs typeface="+mn-cs"/>
        </a:defRPr>
      </a:lvl3pPr>
      <a:lvl4pPr marL="1371532">
        <a:defRPr>
          <a:latin typeface="+mn-lt"/>
          <a:ea typeface="+mn-ea"/>
          <a:cs typeface="+mn-cs"/>
        </a:defRPr>
      </a:lvl4pPr>
      <a:lvl5pPr marL="1828709">
        <a:defRPr>
          <a:latin typeface="+mn-lt"/>
          <a:ea typeface="+mn-ea"/>
          <a:cs typeface="+mn-cs"/>
        </a:defRPr>
      </a:lvl5pPr>
      <a:lvl6pPr marL="2285886">
        <a:defRPr>
          <a:latin typeface="+mn-lt"/>
          <a:ea typeface="+mn-ea"/>
          <a:cs typeface="+mn-cs"/>
        </a:defRPr>
      </a:lvl6pPr>
      <a:lvl7pPr marL="2743063">
        <a:defRPr>
          <a:latin typeface="+mn-lt"/>
          <a:ea typeface="+mn-ea"/>
          <a:cs typeface="+mn-cs"/>
        </a:defRPr>
      </a:lvl7pPr>
      <a:lvl8pPr marL="3200240">
        <a:defRPr>
          <a:latin typeface="+mn-lt"/>
          <a:ea typeface="+mn-ea"/>
          <a:cs typeface="+mn-cs"/>
        </a:defRPr>
      </a:lvl8pPr>
      <a:lvl9pPr marL="365741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olss.net/sample-chapters/c09/e4-11-02-00.pdf)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cial and Environmental Impact of Engineering Solutions - Daily Blog d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43" y="228600"/>
            <a:ext cx="10074158" cy="716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/>
          <p:cNvSpPr txBox="1">
            <a:spLocks/>
          </p:cNvSpPr>
          <p:nvPr/>
        </p:nvSpPr>
        <p:spPr>
          <a:xfrm>
            <a:off x="-14207" y="305805"/>
            <a:ext cx="10058400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R="5080" algn="ctr">
              <a:spcBef>
                <a:spcPts val="100"/>
              </a:spcBef>
            </a:pPr>
            <a:r>
              <a:rPr lang="fr-FR" sz="4000" u="sng" kern="0" spc="-204" dirty="0" err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</a:rPr>
              <a:t>Lesson</a:t>
            </a:r>
            <a:r>
              <a:rPr lang="fr-FR" sz="4000" u="sng" kern="0" spc="-204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fr-FR" sz="4000" u="sng" kern="0" spc="-204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</a:rPr>
              <a:t>6</a:t>
            </a:r>
            <a:r>
              <a:rPr lang="fr-FR" sz="3600" u="sng" kern="0" spc="-204" dirty="0">
                <a:solidFill>
                  <a:srgbClr val="FFFF00"/>
                </a:solidFill>
                <a:uFill>
                  <a:solidFill>
                    <a:srgbClr val="000000"/>
                  </a:solidFill>
                </a:uFill>
              </a:rPr>
              <a:t/>
            </a:r>
            <a:br>
              <a:rPr lang="fr-FR" sz="3600" u="sng" kern="0" spc="-204" dirty="0">
                <a:solidFill>
                  <a:srgbClr val="FFFF00"/>
                </a:solidFill>
                <a:uFill>
                  <a:solidFill>
                    <a:srgbClr val="000000"/>
                  </a:solidFill>
                </a:uFill>
              </a:rPr>
            </a:br>
            <a:r>
              <a:rPr lang="fr-FR" sz="4000" u="sng" kern="0" spc="-204" dirty="0" err="1" smtClean="0">
                <a:solidFill>
                  <a:srgbClr val="FFFF00"/>
                </a:solidFill>
                <a:uFill>
                  <a:solidFill>
                    <a:srgbClr val="000000"/>
                  </a:solidFill>
                </a:uFill>
              </a:rPr>
              <a:t>Environmental</a:t>
            </a:r>
            <a:r>
              <a:rPr lang="fr-FR" sz="4000" u="sng" kern="0" spc="-204" dirty="0" smtClean="0">
                <a:solidFill>
                  <a:srgbClr val="FFFF00"/>
                </a:solidFill>
                <a:uFill>
                  <a:solidFill>
                    <a:srgbClr val="000000"/>
                  </a:solidFill>
                </a:uFill>
              </a:rPr>
              <a:t> Impacts and Mitigation </a:t>
            </a:r>
            <a:r>
              <a:rPr lang="fr-FR" sz="4000" u="sng" kern="0" spc="-204" dirty="0" err="1" smtClean="0">
                <a:solidFill>
                  <a:srgbClr val="FFFF00"/>
                </a:solidFill>
                <a:uFill>
                  <a:solidFill>
                    <a:srgbClr val="000000"/>
                  </a:solidFill>
                </a:uFill>
              </a:rPr>
              <a:t>Measures</a:t>
            </a:r>
            <a:endParaRPr lang="fr-FR" sz="4000" u="sng" kern="0" spc="-204" dirty="0">
              <a:solidFill>
                <a:srgbClr val="FFFF00"/>
              </a:solidFill>
              <a:uFill>
                <a:solidFill>
                  <a:srgbClr val="000000"/>
                </a:solidFill>
              </a:uFill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6310393" y="4267200"/>
            <a:ext cx="3733800" cy="14670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698" algn="r">
              <a:spcBef>
                <a:spcPts val="100"/>
              </a:spcBef>
            </a:pPr>
            <a:r>
              <a:rPr sz="2400" u="sng" dirty="0">
                <a:solidFill>
                  <a:schemeClr val="bg1"/>
                </a:solidFill>
                <a:latin typeface="Arial"/>
                <a:cs typeface="Arial"/>
              </a:rPr>
              <a:t>Course Teacher</a:t>
            </a:r>
            <a:endParaRPr lang="en-US" sz="2400" u="sng" dirty="0">
              <a:solidFill>
                <a:schemeClr val="bg1"/>
              </a:solidFill>
              <a:latin typeface="Arial"/>
              <a:cs typeface="Arial"/>
            </a:endParaRPr>
          </a:p>
          <a:p>
            <a:pPr marL="12698" algn="r">
              <a:spcBef>
                <a:spcPts val="100"/>
              </a:spcBef>
            </a:pPr>
            <a:r>
              <a:rPr lang="en-US" sz="2800" b="1" dirty="0">
                <a:solidFill>
                  <a:schemeClr val="bg1"/>
                </a:solidFill>
                <a:latin typeface="Arial"/>
                <a:cs typeface="Arial"/>
              </a:rPr>
              <a:t>Abu </a:t>
            </a:r>
            <a:r>
              <a:rPr lang="en-US" sz="2800" b="1" dirty="0" err="1">
                <a:solidFill>
                  <a:schemeClr val="bg1"/>
                </a:solidFill>
                <a:latin typeface="Arial"/>
                <a:cs typeface="Arial"/>
              </a:rPr>
              <a:t>Hasan</a:t>
            </a:r>
            <a:endParaRPr lang="en-US" sz="28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marL="12698" algn="r">
              <a:spcBef>
                <a:spcPts val="100"/>
              </a:spcBef>
            </a:pPr>
            <a:r>
              <a:rPr lang="en-US" sz="2000" dirty="0">
                <a:solidFill>
                  <a:schemeClr val="bg1"/>
                </a:solidFill>
                <a:latin typeface="Arial"/>
                <a:cs typeface="Arial"/>
              </a:rPr>
              <a:t>Senior Lecturer</a:t>
            </a:r>
          </a:p>
          <a:p>
            <a:pPr marL="12698" algn="r">
              <a:spcBef>
                <a:spcPts val="100"/>
              </a:spcBef>
            </a:pPr>
            <a:r>
              <a:rPr lang="en-US" sz="2000" dirty="0">
                <a:solidFill>
                  <a:schemeClr val="bg1"/>
                </a:solidFill>
                <a:latin typeface="Arial"/>
                <a:cs typeface="Arial"/>
              </a:rPr>
              <a:t>Department of Civil Engineering</a:t>
            </a:r>
            <a:endParaRPr sz="20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71315" y="1886711"/>
            <a:ext cx="2250948" cy="3392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23494" y="2250164"/>
            <a:ext cx="1374775" cy="6972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9888" marR="5080" indent="-617189">
              <a:lnSpc>
                <a:spcPct val="159300"/>
              </a:lnSpc>
              <a:spcBef>
                <a:spcPts val="95"/>
              </a:spcBef>
            </a:pPr>
            <a:r>
              <a:rPr sz="1400" b="1" spc="-5" dirty="0">
                <a:latin typeface="Arial"/>
                <a:cs typeface="Arial"/>
              </a:rPr>
              <a:t>Plant</a:t>
            </a:r>
            <a:r>
              <a:rPr sz="1400" b="1" spc="-16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processes  </a:t>
            </a:r>
            <a:r>
              <a:rPr sz="1400" b="1" spc="-11" dirty="0">
                <a:latin typeface="Arial"/>
                <a:cs typeface="Arial"/>
              </a:rPr>
              <a:t>or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53973" y="3099948"/>
            <a:ext cx="131508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400" b="1" spc="-5" dirty="0">
                <a:latin typeface="Arial"/>
                <a:cs typeface="Arial"/>
              </a:rPr>
              <a:t>Unit</a:t>
            </a:r>
            <a:r>
              <a:rPr sz="1400" b="1" spc="-125" dirty="0">
                <a:latin typeface="Arial"/>
                <a:cs typeface="Arial"/>
              </a:rPr>
              <a:t> </a:t>
            </a:r>
            <a:r>
              <a:rPr sz="1400" b="1" spc="-11" dirty="0">
                <a:latin typeface="Arial"/>
                <a:cs typeface="Arial"/>
              </a:rPr>
              <a:t>operations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645671" y="2359159"/>
            <a:ext cx="1036319" cy="2441575"/>
          </a:xfrm>
          <a:custGeom>
            <a:avLst/>
            <a:gdLst/>
            <a:ahLst/>
            <a:cxnLst/>
            <a:rect l="l" t="t" r="r" b="b"/>
            <a:pathLst>
              <a:path w="1036320" h="2441575">
                <a:moveTo>
                  <a:pt x="1036320" y="2392680"/>
                </a:moveTo>
                <a:lnTo>
                  <a:pt x="1025766" y="2386660"/>
                </a:lnTo>
                <a:lnTo>
                  <a:pt x="1017524" y="2381783"/>
                </a:lnTo>
                <a:lnTo>
                  <a:pt x="1017524" y="2391918"/>
                </a:lnTo>
                <a:lnTo>
                  <a:pt x="1013167" y="2394458"/>
                </a:lnTo>
                <a:lnTo>
                  <a:pt x="1013167" y="2391918"/>
                </a:lnTo>
                <a:lnTo>
                  <a:pt x="1013167" y="2389390"/>
                </a:lnTo>
                <a:lnTo>
                  <a:pt x="1017524" y="2391918"/>
                </a:lnTo>
                <a:lnTo>
                  <a:pt x="1017524" y="2381783"/>
                </a:lnTo>
                <a:lnTo>
                  <a:pt x="952500" y="2343912"/>
                </a:lnTo>
                <a:lnTo>
                  <a:pt x="949452" y="2342388"/>
                </a:lnTo>
                <a:lnTo>
                  <a:pt x="946404" y="2342388"/>
                </a:lnTo>
                <a:lnTo>
                  <a:pt x="946404" y="2345436"/>
                </a:lnTo>
                <a:lnTo>
                  <a:pt x="944880" y="2346960"/>
                </a:lnTo>
                <a:lnTo>
                  <a:pt x="944880" y="2350008"/>
                </a:lnTo>
                <a:lnTo>
                  <a:pt x="947928" y="2351532"/>
                </a:lnTo>
                <a:lnTo>
                  <a:pt x="1008761" y="2386838"/>
                </a:lnTo>
                <a:lnTo>
                  <a:pt x="0" y="2386838"/>
                </a:lnTo>
                <a:lnTo>
                  <a:pt x="0" y="2391918"/>
                </a:lnTo>
                <a:lnTo>
                  <a:pt x="0" y="2396998"/>
                </a:lnTo>
                <a:lnTo>
                  <a:pt x="1008761" y="2396998"/>
                </a:lnTo>
                <a:lnTo>
                  <a:pt x="947928" y="2432304"/>
                </a:lnTo>
                <a:lnTo>
                  <a:pt x="944880" y="2433828"/>
                </a:lnTo>
                <a:lnTo>
                  <a:pt x="944880" y="2436876"/>
                </a:lnTo>
                <a:lnTo>
                  <a:pt x="946404" y="2438400"/>
                </a:lnTo>
                <a:lnTo>
                  <a:pt x="946404" y="2441448"/>
                </a:lnTo>
                <a:lnTo>
                  <a:pt x="949452" y="2441448"/>
                </a:lnTo>
                <a:lnTo>
                  <a:pt x="952500" y="2439924"/>
                </a:lnTo>
                <a:lnTo>
                  <a:pt x="1028192" y="2397252"/>
                </a:lnTo>
                <a:lnTo>
                  <a:pt x="1036320" y="2392680"/>
                </a:lnTo>
                <a:close/>
              </a:path>
              <a:path w="1036320" h="2441575">
                <a:moveTo>
                  <a:pt x="1036320" y="1805940"/>
                </a:moveTo>
                <a:lnTo>
                  <a:pt x="1028192" y="1801368"/>
                </a:lnTo>
                <a:lnTo>
                  <a:pt x="1025652" y="1799945"/>
                </a:lnTo>
                <a:lnTo>
                  <a:pt x="1025652" y="1802892"/>
                </a:lnTo>
                <a:lnTo>
                  <a:pt x="1024128" y="1802904"/>
                </a:lnTo>
                <a:lnTo>
                  <a:pt x="1025652" y="1802892"/>
                </a:lnTo>
                <a:lnTo>
                  <a:pt x="1025652" y="1799945"/>
                </a:lnTo>
                <a:lnTo>
                  <a:pt x="1017524" y="1795360"/>
                </a:lnTo>
                <a:lnTo>
                  <a:pt x="1017524" y="1806702"/>
                </a:lnTo>
                <a:lnTo>
                  <a:pt x="1013599" y="1808988"/>
                </a:lnTo>
                <a:lnTo>
                  <a:pt x="1013599" y="1806448"/>
                </a:lnTo>
                <a:lnTo>
                  <a:pt x="1012723" y="1806448"/>
                </a:lnTo>
                <a:lnTo>
                  <a:pt x="1012723" y="1803920"/>
                </a:lnTo>
                <a:lnTo>
                  <a:pt x="1017524" y="1806702"/>
                </a:lnTo>
                <a:lnTo>
                  <a:pt x="1017524" y="1795360"/>
                </a:lnTo>
                <a:lnTo>
                  <a:pt x="952500" y="1758696"/>
                </a:lnTo>
                <a:lnTo>
                  <a:pt x="949452" y="1757172"/>
                </a:lnTo>
                <a:lnTo>
                  <a:pt x="946404" y="1757172"/>
                </a:lnTo>
                <a:lnTo>
                  <a:pt x="946404" y="1760220"/>
                </a:lnTo>
                <a:lnTo>
                  <a:pt x="944880" y="1761744"/>
                </a:lnTo>
                <a:lnTo>
                  <a:pt x="944880" y="1764792"/>
                </a:lnTo>
                <a:lnTo>
                  <a:pt x="947928" y="1766316"/>
                </a:lnTo>
                <a:lnTo>
                  <a:pt x="1008329" y="1801368"/>
                </a:lnTo>
                <a:lnTo>
                  <a:pt x="0" y="1801368"/>
                </a:lnTo>
                <a:lnTo>
                  <a:pt x="0" y="1806448"/>
                </a:lnTo>
                <a:lnTo>
                  <a:pt x="0" y="1811528"/>
                </a:lnTo>
                <a:lnTo>
                  <a:pt x="1009205" y="1811528"/>
                </a:lnTo>
                <a:lnTo>
                  <a:pt x="947928" y="1847088"/>
                </a:lnTo>
                <a:lnTo>
                  <a:pt x="944880" y="1848612"/>
                </a:lnTo>
                <a:lnTo>
                  <a:pt x="944880" y="1851660"/>
                </a:lnTo>
                <a:lnTo>
                  <a:pt x="946404" y="1853184"/>
                </a:lnTo>
                <a:lnTo>
                  <a:pt x="946404" y="1856232"/>
                </a:lnTo>
                <a:lnTo>
                  <a:pt x="949452" y="1856232"/>
                </a:lnTo>
                <a:lnTo>
                  <a:pt x="952500" y="1854708"/>
                </a:lnTo>
                <a:lnTo>
                  <a:pt x="1025652" y="1812036"/>
                </a:lnTo>
                <a:lnTo>
                  <a:pt x="1036320" y="1805940"/>
                </a:lnTo>
                <a:close/>
              </a:path>
              <a:path w="1036320" h="2441575">
                <a:moveTo>
                  <a:pt x="1036320" y="1220724"/>
                </a:moveTo>
                <a:lnTo>
                  <a:pt x="1028446" y="1216152"/>
                </a:lnTo>
                <a:lnTo>
                  <a:pt x="1017524" y="1209802"/>
                </a:lnTo>
                <a:lnTo>
                  <a:pt x="1017524" y="1221486"/>
                </a:lnTo>
                <a:lnTo>
                  <a:pt x="1015149" y="1222870"/>
                </a:lnTo>
                <a:lnTo>
                  <a:pt x="1015149" y="1220978"/>
                </a:lnTo>
                <a:lnTo>
                  <a:pt x="1012291" y="1220978"/>
                </a:lnTo>
                <a:lnTo>
                  <a:pt x="1012291" y="1218450"/>
                </a:lnTo>
                <a:lnTo>
                  <a:pt x="1017524" y="1221486"/>
                </a:lnTo>
                <a:lnTo>
                  <a:pt x="1017524" y="1209802"/>
                </a:lnTo>
                <a:lnTo>
                  <a:pt x="952500" y="1171956"/>
                </a:lnTo>
                <a:lnTo>
                  <a:pt x="946404" y="1171956"/>
                </a:lnTo>
                <a:lnTo>
                  <a:pt x="946404" y="1175004"/>
                </a:lnTo>
                <a:lnTo>
                  <a:pt x="944880" y="1176528"/>
                </a:lnTo>
                <a:lnTo>
                  <a:pt x="944880" y="1179576"/>
                </a:lnTo>
                <a:lnTo>
                  <a:pt x="947928" y="1181100"/>
                </a:lnTo>
                <a:lnTo>
                  <a:pt x="1007884" y="1215898"/>
                </a:lnTo>
                <a:lnTo>
                  <a:pt x="0" y="1215898"/>
                </a:lnTo>
                <a:lnTo>
                  <a:pt x="0" y="1220978"/>
                </a:lnTo>
                <a:lnTo>
                  <a:pt x="0" y="1224788"/>
                </a:lnTo>
                <a:lnTo>
                  <a:pt x="1011821" y="1224788"/>
                </a:lnTo>
                <a:lnTo>
                  <a:pt x="947928" y="1261872"/>
                </a:lnTo>
                <a:lnTo>
                  <a:pt x="944880" y="1263396"/>
                </a:lnTo>
                <a:lnTo>
                  <a:pt x="944880" y="1264920"/>
                </a:lnTo>
                <a:lnTo>
                  <a:pt x="946404" y="1267968"/>
                </a:lnTo>
                <a:lnTo>
                  <a:pt x="946404" y="1269492"/>
                </a:lnTo>
                <a:lnTo>
                  <a:pt x="949452" y="1271016"/>
                </a:lnTo>
                <a:lnTo>
                  <a:pt x="952500" y="1269492"/>
                </a:lnTo>
                <a:lnTo>
                  <a:pt x="1028446" y="1225296"/>
                </a:lnTo>
                <a:lnTo>
                  <a:pt x="1036320" y="1220724"/>
                </a:lnTo>
                <a:close/>
              </a:path>
              <a:path w="1036320" h="2441575">
                <a:moveTo>
                  <a:pt x="1036320" y="635381"/>
                </a:moveTo>
                <a:lnTo>
                  <a:pt x="1028446" y="630809"/>
                </a:lnTo>
                <a:lnTo>
                  <a:pt x="1016381" y="623811"/>
                </a:lnTo>
                <a:lnTo>
                  <a:pt x="1016381" y="635381"/>
                </a:lnTo>
                <a:lnTo>
                  <a:pt x="1012952" y="637438"/>
                </a:lnTo>
                <a:lnTo>
                  <a:pt x="1012952" y="635508"/>
                </a:lnTo>
                <a:lnTo>
                  <a:pt x="1012151" y="635508"/>
                </a:lnTo>
                <a:lnTo>
                  <a:pt x="1012151" y="632942"/>
                </a:lnTo>
                <a:lnTo>
                  <a:pt x="1016381" y="635381"/>
                </a:lnTo>
                <a:lnTo>
                  <a:pt x="1016381" y="623811"/>
                </a:lnTo>
                <a:lnTo>
                  <a:pt x="952500" y="586740"/>
                </a:lnTo>
                <a:lnTo>
                  <a:pt x="949452" y="585216"/>
                </a:lnTo>
                <a:lnTo>
                  <a:pt x="946404" y="586740"/>
                </a:lnTo>
                <a:lnTo>
                  <a:pt x="946404" y="588264"/>
                </a:lnTo>
                <a:lnTo>
                  <a:pt x="944880" y="591312"/>
                </a:lnTo>
                <a:lnTo>
                  <a:pt x="944880" y="594360"/>
                </a:lnTo>
                <a:lnTo>
                  <a:pt x="947928" y="595884"/>
                </a:lnTo>
                <a:lnTo>
                  <a:pt x="1007795" y="630428"/>
                </a:lnTo>
                <a:lnTo>
                  <a:pt x="0" y="630428"/>
                </a:lnTo>
                <a:lnTo>
                  <a:pt x="0" y="635508"/>
                </a:lnTo>
                <a:lnTo>
                  <a:pt x="0" y="639318"/>
                </a:lnTo>
                <a:lnTo>
                  <a:pt x="1009789" y="639318"/>
                </a:lnTo>
                <a:lnTo>
                  <a:pt x="947928" y="676275"/>
                </a:lnTo>
                <a:lnTo>
                  <a:pt x="944880" y="676275"/>
                </a:lnTo>
                <a:lnTo>
                  <a:pt x="944880" y="679323"/>
                </a:lnTo>
                <a:lnTo>
                  <a:pt x="946404" y="682371"/>
                </a:lnTo>
                <a:lnTo>
                  <a:pt x="946404" y="683895"/>
                </a:lnTo>
                <a:lnTo>
                  <a:pt x="949452" y="685419"/>
                </a:lnTo>
                <a:lnTo>
                  <a:pt x="952500" y="683895"/>
                </a:lnTo>
                <a:lnTo>
                  <a:pt x="1028446" y="639826"/>
                </a:lnTo>
                <a:lnTo>
                  <a:pt x="1036320" y="635381"/>
                </a:lnTo>
                <a:close/>
              </a:path>
              <a:path w="1036320" h="2441575">
                <a:moveTo>
                  <a:pt x="1036320" y="50165"/>
                </a:moveTo>
                <a:lnTo>
                  <a:pt x="1028446" y="45593"/>
                </a:lnTo>
                <a:lnTo>
                  <a:pt x="1016381" y="38595"/>
                </a:lnTo>
                <a:lnTo>
                  <a:pt x="1016381" y="50038"/>
                </a:lnTo>
                <a:lnTo>
                  <a:pt x="1011936" y="52603"/>
                </a:lnTo>
                <a:lnTo>
                  <a:pt x="1011936" y="50038"/>
                </a:lnTo>
                <a:lnTo>
                  <a:pt x="1013167" y="50038"/>
                </a:lnTo>
                <a:lnTo>
                  <a:pt x="1013167" y="48120"/>
                </a:lnTo>
                <a:lnTo>
                  <a:pt x="1016381" y="50038"/>
                </a:lnTo>
                <a:lnTo>
                  <a:pt x="1016381" y="38595"/>
                </a:lnTo>
                <a:lnTo>
                  <a:pt x="952500" y="1524"/>
                </a:lnTo>
                <a:lnTo>
                  <a:pt x="949452" y="0"/>
                </a:lnTo>
                <a:lnTo>
                  <a:pt x="946404" y="1524"/>
                </a:lnTo>
                <a:lnTo>
                  <a:pt x="946404" y="3048"/>
                </a:lnTo>
                <a:lnTo>
                  <a:pt x="944880" y="6096"/>
                </a:lnTo>
                <a:lnTo>
                  <a:pt x="944880" y="9144"/>
                </a:lnTo>
                <a:lnTo>
                  <a:pt x="947928" y="9144"/>
                </a:lnTo>
                <a:lnTo>
                  <a:pt x="1009992" y="46228"/>
                </a:lnTo>
                <a:lnTo>
                  <a:pt x="134112" y="46228"/>
                </a:lnTo>
                <a:lnTo>
                  <a:pt x="134112" y="50038"/>
                </a:lnTo>
                <a:lnTo>
                  <a:pt x="134112" y="55118"/>
                </a:lnTo>
                <a:lnTo>
                  <a:pt x="1007567" y="55118"/>
                </a:lnTo>
                <a:lnTo>
                  <a:pt x="947928" y="89535"/>
                </a:lnTo>
                <a:lnTo>
                  <a:pt x="944880" y="91059"/>
                </a:lnTo>
                <a:lnTo>
                  <a:pt x="944880" y="94107"/>
                </a:lnTo>
                <a:lnTo>
                  <a:pt x="946404" y="97155"/>
                </a:lnTo>
                <a:lnTo>
                  <a:pt x="946404" y="98679"/>
                </a:lnTo>
                <a:lnTo>
                  <a:pt x="949452" y="100203"/>
                </a:lnTo>
                <a:lnTo>
                  <a:pt x="952500" y="98679"/>
                </a:lnTo>
                <a:lnTo>
                  <a:pt x="1028446" y="54610"/>
                </a:lnTo>
                <a:lnTo>
                  <a:pt x="1036320" y="50165"/>
                </a:lnTo>
                <a:close/>
              </a:path>
            </a:pathLst>
          </a:custGeom>
          <a:solidFill>
            <a:srgbClr val="487D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012182" y="2359153"/>
            <a:ext cx="1035051" cy="100331"/>
          </a:xfrm>
          <a:custGeom>
            <a:avLst/>
            <a:gdLst/>
            <a:ahLst/>
            <a:cxnLst/>
            <a:rect l="l" t="t" r="r" b="b"/>
            <a:pathLst>
              <a:path w="1035050" h="100330">
                <a:moveTo>
                  <a:pt x="1034542" y="50165"/>
                </a:moveTo>
                <a:lnTo>
                  <a:pt x="1026795" y="45593"/>
                </a:lnTo>
                <a:lnTo>
                  <a:pt x="1025398" y="44767"/>
                </a:lnTo>
                <a:lnTo>
                  <a:pt x="1025398" y="45593"/>
                </a:lnTo>
                <a:lnTo>
                  <a:pt x="1025398" y="54610"/>
                </a:lnTo>
                <a:lnTo>
                  <a:pt x="1025385" y="45593"/>
                </a:lnTo>
                <a:lnTo>
                  <a:pt x="1025398" y="44767"/>
                </a:lnTo>
                <a:lnTo>
                  <a:pt x="1014603" y="38392"/>
                </a:lnTo>
                <a:lnTo>
                  <a:pt x="1014603" y="50038"/>
                </a:lnTo>
                <a:lnTo>
                  <a:pt x="1010158" y="52603"/>
                </a:lnTo>
                <a:lnTo>
                  <a:pt x="1010158" y="50038"/>
                </a:lnTo>
                <a:lnTo>
                  <a:pt x="1011389" y="50038"/>
                </a:lnTo>
                <a:lnTo>
                  <a:pt x="1011389" y="48120"/>
                </a:lnTo>
                <a:lnTo>
                  <a:pt x="1014603" y="50038"/>
                </a:lnTo>
                <a:lnTo>
                  <a:pt x="1014603" y="38392"/>
                </a:lnTo>
                <a:lnTo>
                  <a:pt x="952246" y="1524"/>
                </a:lnTo>
                <a:lnTo>
                  <a:pt x="949198" y="0"/>
                </a:lnTo>
                <a:lnTo>
                  <a:pt x="946150" y="1524"/>
                </a:lnTo>
                <a:lnTo>
                  <a:pt x="944626" y="3048"/>
                </a:lnTo>
                <a:lnTo>
                  <a:pt x="943102" y="6096"/>
                </a:lnTo>
                <a:lnTo>
                  <a:pt x="944626" y="9144"/>
                </a:lnTo>
                <a:lnTo>
                  <a:pt x="946150" y="9144"/>
                </a:lnTo>
                <a:lnTo>
                  <a:pt x="1008214" y="46228"/>
                </a:lnTo>
                <a:lnTo>
                  <a:pt x="0" y="46228"/>
                </a:lnTo>
                <a:lnTo>
                  <a:pt x="0" y="50038"/>
                </a:lnTo>
                <a:lnTo>
                  <a:pt x="0" y="55118"/>
                </a:lnTo>
                <a:lnTo>
                  <a:pt x="1005789" y="55118"/>
                </a:lnTo>
                <a:lnTo>
                  <a:pt x="946150" y="89535"/>
                </a:lnTo>
                <a:lnTo>
                  <a:pt x="944626" y="91059"/>
                </a:lnTo>
                <a:lnTo>
                  <a:pt x="943102" y="94107"/>
                </a:lnTo>
                <a:lnTo>
                  <a:pt x="944626" y="97155"/>
                </a:lnTo>
                <a:lnTo>
                  <a:pt x="946150" y="98679"/>
                </a:lnTo>
                <a:lnTo>
                  <a:pt x="949198" y="100203"/>
                </a:lnTo>
                <a:lnTo>
                  <a:pt x="952246" y="98679"/>
                </a:lnTo>
                <a:lnTo>
                  <a:pt x="1026795" y="54610"/>
                </a:lnTo>
                <a:lnTo>
                  <a:pt x="1034542" y="50165"/>
                </a:lnTo>
                <a:close/>
              </a:path>
            </a:pathLst>
          </a:custGeom>
          <a:solidFill>
            <a:srgbClr val="487D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012182" y="2944369"/>
            <a:ext cx="1035051" cy="100331"/>
          </a:xfrm>
          <a:custGeom>
            <a:avLst/>
            <a:gdLst/>
            <a:ahLst/>
            <a:cxnLst/>
            <a:rect l="l" t="t" r="r" b="b"/>
            <a:pathLst>
              <a:path w="1035050" h="100330">
                <a:moveTo>
                  <a:pt x="1034542" y="50165"/>
                </a:moveTo>
                <a:lnTo>
                  <a:pt x="1026795" y="45593"/>
                </a:lnTo>
                <a:lnTo>
                  <a:pt x="1025398" y="44767"/>
                </a:lnTo>
                <a:lnTo>
                  <a:pt x="1025398" y="45593"/>
                </a:lnTo>
                <a:lnTo>
                  <a:pt x="1025398" y="54610"/>
                </a:lnTo>
                <a:lnTo>
                  <a:pt x="1025385" y="45593"/>
                </a:lnTo>
                <a:lnTo>
                  <a:pt x="1025398" y="44767"/>
                </a:lnTo>
                <a:lnTo>
                  <a:pt x="1014603" y="38392"/>
                </a:lnTo>
                <a:lnTo>
                  <a:pt x="1014603" y="50165"/>
                </a:lnTo>
                <a:lnTo>
                  <a:pt x="1011174" y="52222"/>
                </a:lnTo>
                <a:lnTo>
                  <a:pt x="1011174" y="50292"/>
                </a:lnTo>
                <a:lnTo>
                  <a:pt x="1010373" y="50292"/>
                </a:lnTo>
                <a:lnTo>
                  <a:pt x="1010373" y="47726"/>
                </a:lnTo>
                <a:lnTo>
                  <a:pt x="1014603" y="50165"/>
                </a:lnTo>
                <a:lnTo>
                  <a:pt x="1014603" y="38392"/>
                </a:lnTo>
                <a:lnTo>
                  <a:pt x="952246" y="1524"/>
                </a:lnTo>
                <a:lnTo>
                  <a:pt x="949198" y="0"/>
                </a:lnTo>
                <a:lnTo>
                  <a:pt x="946150" y="1524"/>
                </a:lnTo>
                <a:lnTo>
                  <a:pt x="944626" y="3048"/>
                </a:lnTo>
                <a:lnTo>
                  <a:pt x="943102" y="6096"/>
                </a:lnTo>
                <a:lnTo>
                  <a:pt x="944626" y="9144"/>
                </a:lnTo>
                <a:lnTo>
                  <a:pt x="946150" y="10668"/>
                </a:lnTo>
                <a:lnTo>
                  <a:pt x="1006017" y="45212"/>
                </a:lnTo>
                <a:lnTo>
                  <a:pt x="0" y="45212"/>
                </a:lnTo>
                <a:lnTo>
                  <a:pt x="0" y="50292"/>
                </a:lnTo>
                <a:lnTo>
                  <a:pt x="0" y="54102"/>
                </a:lnTo>
                <a:lnTo>
                  <a:pt x="1008011" y="54102"/>
                </a:lnTo>
                <a:lnTo>
                  <a:pt x="946150" y="91059"/>
                </a:lnTo>
                <a:lnTo>
                  <a:pt x="944626" y="91059"/>
                </a:lnTo>
                <a:lnTo>
                  <a:pt x="943102" y="94107"/>
                </a:lnTo>
                <a:lnTo>
                  <a:pt x="944626" y="97155"/>
                </a:lnTo>
                <a:lnTo>
                  <a:pt x="946150" y="98679"/>
                </a:lnTo>
                <a:lnTo>
                  <a:pt x="949198" y="100203"/>
                </a:lnTo>
                <a:lnTo>
                  <a:pt x="952246" y="98679"/>
                </a:lnTo>
                <a:lnTo>
                  <a:pt x="1026795" y="54610"/>
                </a:lnTo>
                <a:lnTo>
                  <a:pt x="1034542" y="50165"/>
                </a:lnTo>
                <a:close/>
              </a:path>
            </a:pathLst>
          </a:custGeom>
          <a:solidFill>
            <a:srgbClr val="487D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012182" y="3531107"/>
            <a:ext cx="1035051" cy="99060"/>
          </a:xfrm>
          <a:custGeom>
            <a:avLst/>
            <a:gdLst/>
            <a:ahLst/>
            <a:cxnLst/>
            <a:rect l="l" t="t" r="r" b="b"/>
            <a:pathLst>
              <a:path w="1035050" h="99060">
                <a:moveTo>
                  <a:pt x="1034542" y="48768"/>
                </a:moveTo>
                <a:lnTo>
                  <a:pt x="1026795" y="44196"/>
                </a:lnTo>
                <a:lnTo>
                  <a:pt x="1025398" y="43370"/>
                </a:lnTo>
                <a:lnTo>
                  <a:pt x="1025398" y="45720"/>
                </a:lnTo>
                <a:lnTo>
                  <a:pt x="1025398" y="53340"/>
                </a:lnTo>
                <a:lnTo>
                  <a:pt x="1025385" y="45720"/>
                </a:lnTo>
                <a:lnTo>
                  <a:pt x="1025398" y="43370"/>
                </a:lnTo>
                <a:lnTo>
                  <a:pt x="1015746" y="37655"/>
                </a:lnTo>
                <a:lnTo>
                  <a:pt x="1015746" y="49530"/>
                </a:lnTo>
                <a:lnTo>
                  <a:pt x="1013371" y="50914"/>
                </a:lnTo>
                <a:lnTo>
                  <a:pt x="1013371" y="49022"/>
                </a:lnTo>
                <a:lnTo>
                  <a:pt x="1010513" y="49022"/>
                </a:lnTo>
                <a:lnTo>
                  <a:pt x="1010513" y="46494"/>
                </a:lnTo>
                <a:lnTo>
                  <a:pt x="1015746" y="49530"/>
                </a:lnTo>
                <a:lnTo>
                  <a:pt x="1015746" y="37655"/>
                </a:lnTo>
                <a:lnTo>
                  <a:pt x="952246" y="0"/>
                </a:lnTo>
                <a:lnTo>
                  <a:pt x="946150" y="0"/>
                </a:lnTo>
                <a:lnTo>
                  <a:pt x="944626" y="3048"/>
                </a:lnTo>
                <a:lnTo>
                  <a:pt x="943102" y="4572"/>
                </a:lnTo>
                <a:lnTo>
                  <a:pt x="944626" y="7620"/>
                </a:lnTo>
                <a:lnTo>
                  <a:pt x="946150" y="9144"/>
                </a:lnTo>
                <a:lnTo>
                  <a:pt x="1006106" y="43942"/>
                </a:lnTo>
                <a:lnTo>
                  <a:pt x="0" y="43942"/>
                </a:lnTo>
                <a:lnTo>
                  <a:pt x="0" y="49022"/>
                </a:lnTo>
                <a:lnTo>
                  <a:pt x="0" y="52832"/>
                </a:lnTo>
                <a:lnTo>
                  <a:pt x="1010043" y="52832"/>
                </a:lnTo>
                <a:lnTo>
                  <a:pt x="946150" y="89916"/>
                </a:lnTo>
                <a:lnTo>
                  <a:pt x="943102" y="92964"/>
                </a:lnTo>
                <a:lnTo>
                  <a:pt x="944626" y="96012"/>
                </a:lnTo>
                <a:lnTo>
                  <a:pt x="946150" y="97536"/>
                </a:lnTo>
                <a:lnTo>
                  <a:pt x="949198" y="99060"/>
                </a:lnTo>
                <a:lnTo>
                  <a:pt x="952246" y="97536"/>
                </a:lnTo>
                <a:lnTo>
                  <a:pt x="1026795" y="53340"/>
                </a:lnTo>
                <a:lnTo>
                  <a:pt x="1034542" y="48768"/>
                </a:lnTo>
                <a:close/>
              </a:path>
            </a:pathLst>
          </a:custGeom>
          <a:solidFill>
            <a:srgbClr val="487D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012182" y="4116323"/>
            <a:ext cx="1035051" cy="99060"/>
          </a:xfrm>
          <a:custGeom>
            <a:avLst/>
            <a:gdLst/>
            <a:ahLst/>
            <a:cxnLst/>
            <a:rect l="l" t="t" r="r" b="b"/>
            <a:pathLst>
              <a:path w="1035050" h="99060">
                <a:moveTo>
                  <a:pt x="1034542" y="48768"/>
                </a:moveTo>
                <a:lnTo>
                  <a:pt x="1026541" y="44196"/>
                </a:lnTo>
                <a:lnTo>
                  <a:pt x="1025398" y="43548"/>
                </a:lnTo>
                <a:lnTo>
                  <a:pt x="1025398" y="45720"/>
                </a:lnTo>
                <a:lnTo>
                  <a:pt x="1025398" y="53340"/>
                </a:lnTo>
                <a:lnTo>
                  <a:pt x="1025385" y="45732"/>
                </a:lnTo>
                <a:lnTo>
                  <a:pt x="1022350" y="45732"/>
                </a:lnTo>
                <a:lnTo>
                  <a:pt x="1025398" y="45720"/>
                </a:lnTo>
                <a:lnTo>
                  <a:pt x="1025398" y="43548"/>
                </a:lnTo>
                <a:lnTo>
                  <a:pt x="1015746" y="37998"/>
                </a:lnTo>
                <a:lnTo>
                  <a:pt x="1015746" y="49530"/>
                </a:lnTo>
                <a:lnTo>
                  <a:pt x="1011821" y="51816"/>
                </a:lnTo>
                <a:lnTo>
                  <a:pt x="1011821" y="49276"/>
                </a:lnTo>
                <a:lnTo>
                  <a:pt x="1010945" y="49276"/>
                </a:lnTo>
                <a:lnTo>
                  <a:pt x="1010945" y="46748"/>
                </a:lnTo>
                <a:lnTo>
                  <a:pt x="1015746" y="49530"/>
                </a:lnTo>
                <a:lnTo>
                  <a:pt x="1015746" y="37998"/>
                </a:lnTo>
                <a:lnTo>
                  <a:pt x="952246" y="1524"/>
                </a:lnTo>
                <a:lnTo>
                  <a:pt x="949198" y="0"/>
                </a:lnTo>
                <a:lnTo>
                  <a:pt x="946150" y="0"/>
                </a:lnTo>
                <a:lnTo>
                  <a:pt x="944626" y="3048"/>
                </a:lnTo>
                <a:lnTo>
                  <a:pt x="943102" y="4572"/>
                </a:lnTo>
                <a:lnTo>
                  <a:pt x="944626" y="7620"/>
                </a:lnTo>
                <a:lnTo>
                  <a:pt x="946150" y="9144"/>
                </a:lnTo>
                <a:lnTo>
                  <a:pt x="1006551" y="44196"/>
                </a:lnTo>
                <a:lnTo>
                  <a:pt x="0" y="44196"/>
                </a:lnTo>
                <a:lnTo>
                  <a:pt x="0" y="49276"/>
                </a:lnTo>
                <a:lnTo>
                  <a:pt x="0" y="54356"/>
                </a:lnTo>
                <a:lnTo>
                  <a:pt x="1007427" y="54356"/>
                </a:lnTo>
                <a:lnTo>
                  <a:pt x="946150" y="89916"/>
                </a:lnTo>
                <a:lnTo>
                  <a:pt x="944626" y="91440"/>
                </a:lnTo>
                <a:lnTo>
                  <a:pt x="943102" y="94488"/>
                </a:lnTo>
                <a:lnTo>
                  <a:pt x="944626" y="96012"/>
                </a:lnTo>
                <a:lnTo>
                  <a:pt x="946150" y="99060"/>
                </a:lnTo>
                <a:lnTo>
                  <a:pt x="949198" y="99060"/>
                </a:lnTo>
                <a:lnTo>
                  <a:pt x="952246" y="97536"/>
                </a:lnTo>
                <a:lnTo>
                  <a:pt x="1024318" y="54864"/>
                </a:lnTo>
                <a:lnTo>
                  <a:pt x="1025398" y="54864"/>
                </a:lnTo>
                <a:lnTo>
                  <a:pt x="1025398" y="54229"/>
                </a:lnTo>
                <a:lnTo>
                  <a:pt x="1034542" y="48768"/>
                </a:lnTo>
                <a:close/>
              </a:path>
            </a:pathLst>
          </a:custGeom>
          <a:solidFill>
            <a:srgbClr val="487D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012182" y="4701539"/>
            <a:ext cx="1035051" cy="99060"/>
          </a:xfrm>
          <a:custGeom>
            <a:avLst/>
            <a:gdLst/>
            <a:ahLst/>
            <a:cxnLst/>
            <a:rect l="l" t="t" r="r" b="b"/>
            <a:pathLst>
              <a:path w="1035050" h="99060">
                <a:moveTo>
                  <a:pt x="1034542" y="50292"/>
                </a:moveTo>
                <a:lnTo>
                  <a:pt x="1025398" y="44831"/>
                </a:lnTo>
                <a:lnTo>
                  <a:pt x="1025398" y="45720"/>
                </a:lnTo>
                <a:lnTo>
                  <a:pt x="1025398" y="53340"/>
                </a:lnTo>
                <a:lnTo>
                  <a:pt x="1025385" y="45720"/>
                </a:lnTo>
                <a:lnTo>
                  <a:pt x="1025398" y="44831"/>
                </a:lnTo>
                <a:lnTo>
                  <a:pt x="1025398" y="44196"/>
                </a:lnTo>
                <a:lnTo>
                  <a:pt x="1024318" y="44196"/>
                </a:lnTo>
                <a:lnTo>
                  <a:pt x="1015746" y="39128"/>
                </a:lnTo>
                <a:lnTo>
                  <a:pt x="1015746" y="49530"/>
                </a:lnTo>
                <a:lnTo>
                  <a:pt x="1011389" y="52070"/>
                </a:lnTo>
                <a:lnTo>
                  <a:pt x="1011389" y="49530"/>
                </a:lnTo>
                <a:lnTo>
                  <a:pt x="1011389" y="47002"/>
                </a:lnTo>
                <a:lnTo>
                  <a:pt x="1015746" y="49530"/>
                </a:lnTo>
                <a:lnTo>
                  <a:pt x="1015746" y="39128"/>
                </a:lnTo>
                <a:lnTo>
                  <a:pt x="952246" y="1524"/>
                </a:lnTo>
                <a:lnTo>
                  <a:pt x="949198" y="0"/>
                </a:lnTo>
                <a:lnTo>
                  <a:pt x="946150" y="0"/>
                </a:lnTo>
                <a:lnTo>
                  <a:pt x="944626" y="3048"/>
                </a:lnTo>
                <a:lnTo>
                  <a:pt x="943102" y="4572"/>
                </a:lnTo>
                <a:lnTo>
                  <a:pt x="944626" y="7620"/>
                </a:lnTo>
                <a:lnTo>
                  <a:pt x="946150" y="9144"/>
                </a:lnTo>
                <a:lnTo>
                  <a:pt x="1006983" y="44450"/>
                </a:lnTo>
                <a:lnTo>
                  <a:pt x="0" y="44450"/>
                </a:lnTo>
                <a:lnTo>
                  <a:pt x="0" y="49530"/>
                </a:lnTo>
                <a:lnTo>
                  <a:pt x="0" y="54610"/>
                </a:lnTo>
                <a:lnTo>
                  <a:pt x="1006983" y="54610"/>
                </a:lnTo>
                <a:lnTo>
                  <a:pt x="946150" y="89916"/>
                </a:lnTo>
                <a:lnTo>
                  <a:pt x="944626" y="91440"/>
                </a:lnTo>
                <a:lnTo>
                  <a:pt x="943102" y="94488"/>
                </a:lnTo>
                <a:lnTo>
                  <a:pt x="944626" y="96012"/>
                </a:lnTo>
                <a:lnTo>
                  <a:pt x="946150" y="99060"/>
                </a:lnTo>
                <a:lnTo>
                  <a:pt x="949198" y="99060"/>
                </a:lnTo>
                <a:lnTo>
                  <a:pt x="952246" y="97536"/>
                </a:lnTo>
                <a:lnTo>
                  <a:pt x="1026541" y="54864"/>
                </a:lnTo>
                <a:lnTo>
                  <a:pt x="1034542" y="50292"/>
                </a:lnTo>
                <a:close/>
              </a:path>
            </a:pathLst>
          </a:custGeom>
          <a:solidFill>
            <a:srgbClr val="487D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091185" y="2174748"/>
            <a:ext cx="1689100" cy="202620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3020" rIns="0" bIns="0" rtlCol="0">
            <a:spAutoFit/>
          </a:bodyPr>
          <a:lstStyle/>
          <a:p>
            <a:pPr marL="92706">
              <a:spcBef>
                <a:spcPts val="260"/>
              </a:spcBef>
            </a:pPr>
            <a:r>
              <a:rPr sz="1100" spc="-71" dirty="0">
                <a:latin typeface="Arial"/>
                <a:cs typeface="Arial"/>
              </a:rPr>
              <a:t>Raw</a:t>
            </a:r>
            <a:r>
              <a:rPr sz="1100" spc="-175" dirty="0">
                <a:latin typeface="Arial"/>
                <a:cs typeface="Arial"/>
              </a:rPr>
              <a:t> </a:t>
            </a:r>
            <a:r>
              <a:rPr sz="1100" spc="-35" dirty="0">
                <a:latin typeface="Arial"/>
                <a:cs typeface="Arial"/>
              </a:rPr>
              <a:t>materials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85095" y="2759964"/>
            <a:ext cx="923925" cy="202620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3020" rIns="0" bIns="0" rtlCol="0">
            <a:spAutoFit/>
          </a:bodyPr>
          <a:lstStyle/>
          <a:p>
            <a:pPr marL="92706">
              <a:spcBef>
                <a:spcPts val="260"/>
              </a:spcBef>
            </a:pPr>
            <a:r>
              <a:rPr sz="1100" spc="-20" dirty="0">
                <a:latin typeface="Arial"/>
                <a:cs typeface="Arial"/>
              </a:rPr>
              <a:t>Water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78992" y="3346709"/>
            <a:ext cx="980440" cy="201338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1751" rIns="0" bIns="0" rtlCol="0">
            <a:spAutoFit/>
          </a:bodyPr>
          <a:lstStyle/>
          <a:p>
            <a:pPr marL="92706">
              <a:spcBef>
                <a:spcPts val="251"/>
              </a:spcBef>
            </a:pPr>
            <a:r>
              <a:rPr sz="1100" spc="-60" dirty="0">
                <a:latin typeface="Arial"/>
                <a:cs typeface="Arial"/>
              </a:rPr>
              <a:t>Energy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72898" y="3931925"/>
            <a:ext cx="1294131" cy="201977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2384" rIns="0" bIns="0" rtlCol="0">
            <a:spAutoFit/>
          </a:bodyPr>
          <a:lstStyle/>
          <a:p>
            <a:pPr marL="92706">
              <a:spcBef>
                <a:spcPts val="255"/>
              </a:spcBef>
            </a:pPr>
            <a:r>
              <a:rPr sz="1100" spc="-71" dirty="0">
                <a:latin typeface="Arial"/>
                <a:cs typeface="Arial"/>
              </a:rPr>
              <a:t>Chemicals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66801" y="4517135"/>
            <a:ext cx="591820" cy="202620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3020" rIns="0" bIns="0" rtlCol="0">
            <a:spAutoFit/>
          </a:bodyPr>
          <a:lstStyle/>
          <a:p>
            <a:pPr marL="92706">
              <a:spcBef>
                <a:spcPts val="260"/>
              </a:spcBef>
            </a:pPr>
            <a:r>
              <a:rPr sz="1100" spc="-45" dirty="0">
                <a:latin typeface="Arial"/>
                <a:cs typeface="Arial"/>
              </a:rPr>
              <a:t>Air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170419" y="2174748"/>
            <a:ext cx="1074420" cy="202620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3020" rIns="0" bIns="0" rtlCol="0">
            <a:spAutoFit/>
          </a:bodyPr>
          <a:lstStyle/>
          <a:p>
            <a:pPr marL="92071">
              <a:spcBef>
                <a:spcPts val="260"/>
              </a:spcBef>
            </a:pPr>
            <a:r>
              <a:rPr sz="1100" spc="-35" dirty="0">
                <a:latin typeface="Arial"/>
                <a:cs typeface="Arial"/>
              </a:rPr>
              <a:t>Product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164324" y="2759964"/>
            <a:ext cx="1391920" cy="202620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3020" rIns="0" bIns="0" rtlCol="0">
            <a:spAutoFit/>
          </a:bodyPr>
          <a:lstStyle/>
          <a:p>
            <a:pPr marL="92071">
              <a:spcBef>
                <a:spcPts val="260"/>
              </a:spcBef>
            </a:pPr>
            <a:r>
              <a:rPr sz="1100" spc="-40" dirty="0">
                <a:latin typeface="Arial"/>
                <a:cs typeface="Arial"/>
              </a:rPr>
              <a:t>By-product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58235" y="3346709"/>
            <a:ext cx="2136775" cy="201338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1751" rIns="0" bIns="0" rtlCol="0">
            <a:spAutoFit/>
          </a:bodyPr>
          <a:lstStyle/>
          <a:p>
            <a:pPr marL="92706">
              <a:spcBef>
                <a:spcPts val="251"/>
              </a:spcBef>
            </a:pPr>
            <a:r>
              <a:rPr sz="1100" spc="-60" dirty="0">
                <a:latin typeface="Arial"/>
                <a:cs typeface="Arial"/>
              </a:rPr>
              <a:t>Gaseous</a:t>
            </a:r>
            <a:r>
              <a:rPr lang="en-US" sz="1100" spc="-60" dirty="0">
                <a:latin typeface="Arial"/>
                <a:cs typeface="Arial"/>
              </a:rPr>
              <a:t> </a:t>
            </a:r>
            <a:r>
              <a:rPr sz="1100" spc="-60" dirty="0">
                <a:latin typeface="Arial"/>
                <a:cs typeface="Arial"/>
              </a:rPr>
              <a:t>emissions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152134" y="3931925"/>
            <a:ext cx="1499871" cy="201977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2384" rIns="0" bIns="0" rtlCol="0">
            <a:spAutoFit/>
          </a:bodyPr>
          <a:lstStyle/>
          <a:p>
            <a:pPr marL="92706">
              <a:spcBef>
                <a:spcPts val="255"/>
              </a:spcBef>
            </a:pPr>
            <a:r>
              <a:rPr sz="1100" spc="-35" dirty="0">
                <a:latin typeface="Arial"/>
                <a:cs typeface="Arial"/>
              </a:rPr>
              <a:t>Wastewater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146042" y="4517135"/>
            <a:ext cx="1412875" cy="202620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3020" rIns="0" bIns="0" rtlCol="0">
            <a:spAutoFit/>
          </a:bodyPr>
          <a:lstStyle/>
          <a:p>
            <a:pPr marL="92706">
              <a:spcBef>
                <a:spcPts val="260"/>
              </a:spcBef>
            </a:pPr>
            <a:r>
              <a:rPr sz="1100" spc="-55" dirty="0">
                <a:latin typeface="Arial"/>
                <a:cs typeface="Arial"/>
              </a:rPr>
              <a:t>Solid</a:t>
            </a:r>
            <a:r>
              <a:rPr sz="1100" spc="-135" dirty="0">
                <a:latin typeface="Arial"/>
                <a:cs typeface="Arial"/>
              </a:rPr>
              <a:t> </a:t>
            </a:r>
            <a:r>
              <a:rPr sz="1100" spc="-45" dirty="0">
                <a:latin typeface="Arial"/>
                <a:cs typeface="Arial"/>
              </a:rPr>
              <a:t>waste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38883" y="5754628"/>
            <a:ext cx="1813560" cy="201977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2384" rIns="0" bIns="0" rtlCol="0">
            <a:spAutoFit/>
          </a:bodyPr>
          <a:lstStyle/>
          <a:p>
            <a:pPr marL="91436">
              <a:spcBef>
                <a:spcPts val="255"/>
              </a:spcBef>
            </a:pPr>
            <a:r>
              <a:rPr sz="1100" spc="-25" dirty="0">
                <a:latin typeface="Arial"/>
                <a:cs typeface="Arial"/>
              </a:rPr>
              <a:t>In-plant</a:t>
            </a:r>
            <a:r>
              <a:rPr sz="1100" spc="-155" dirty="0">
                <a:latin typeface="Arial"/>
                <a:cs typeface="Arial"/>
              </a:rPr>
              <a:t> </a:t>
            </a:r>
            <a:r>
              <a:rPr sz="1100" spc="-45" dirty="0">
                <a:latin typeface="Arial"/>
                <a:cs typeface="Arial"/>
              </a:rPr>
              <a:t>recycle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882640" y="5922265"/>
            <a:ext cx="2199640" cy="371254"/>
          </a:xfrm>
          <a:prstGeom prst="rect">
            <a:avLst/>
          </a:prstGeom>
          <a:solidFill>
            <a:srgbClr val="E6DFEB"/>
          </a:solidFill>
        </p:spPr>
        <p:txBody>
          <a:bodyPr vert="horz" wrap="square" lIns="0" tIns="32384" rIns="0" bIns="0" rtlCol="0">
            <a:spAutoFit/>
          </a:bodyPr>
          <a:lstStyle/>
          <a:p>
            <a:pPr marL="92071" marR="605125">
              <a:spcBef>
                <a:spcPts val="255"/>
              </a:spcBef>
            </a:pPr>
            <a:r>
              <a:rPr sz="1100" spc="-80" dirty="0">
                <a:latin typeface="Arial"/>
                <a:cs typeface="Arial"/>
              </a:rPr>
              <a:t>Reusable </a:t>
            </a:r>
            <a:r>
              <a:rPr sz="1100" spc="-45" dirty="0">
                <a:latin typeface="Arial"/>
                <a:cs typeface="Arial"/>
              </a:rPr>
              <a:t>waste </a:t>
            </a:r>
            <a:r>
              <a:rPr sz="1100" spc="-11" dirty="0">
                <a:latin typeface="Arial"/>
                <a:cs typeface="Arial"/>
              </a:rPr>
              <a:t>in</a:t>
            </a:r>
            <a:r>
              <a:rPr sz="1100" spc="-240" dirty="0">
                <a:latin typeface="Arial"/>
                <a:cs typeface="Arial"/>
              </a:rPr>
              <a:t> </a:t>
            </a:r>
            <a:r>
              <a:rPr sz="1100" spc="-25" dirty="0">
                <a:latin typeface="Arial"/>
                <a:cs typeface="Arial"/>
              </a:rPr>
              <a:t>another  operation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596898" y="5052061"/>
            <a:ext cx="4436111" cy="1460500"/>
            <a:chOff x="2444495" y="5052059"/>
            <a:chExt cx="4436110" cy="1460500"/>
          </a:xfrm>
        </p:grpSpPr>
        <p:sp>
          <p:nvSpPr>
            <p:cNvPr id="24" name="object 24"/>
            <p:cNvSpPr/>
            <p:nvPr/>
          </p:nvSpPr>
          <p:spPr>
            <a:xfrm>
              <a:off x="2488692" y="5270499"/>
              <a:ext cx="2080260" cy="1242060"/>
            </a:xfrm>
            <a:custGeom>
              <a:avLst/>
              <a:gdLst/>
              <a:ahLst/>
              <a:cxnLst/>
              <a:rect l="l" t="t" r="r" b="b"/>
              <a:pathLst>
                <a:path w="2080260" h="1242059">
                  <a:moveTo>
                    <a:pt x="2080006" y="0"/>
                  </a:moveTo>
                  <a:lnTo>
                    <a:pt x="2070862" y="0"/>
                  </a:lnTo>
                  <a:lnTo>
                    <a:pt x="2070862" y="1231900"/>
                  </a:lnTo>
                  <a:lnTo>
                    <a:pt x="2070862" y="1232420"/>
                  </a:lnTo>
                  <a:lnTo>
                    <a:pt x="10668" y="1232420"/>
                  </a:lnTo>
                  <a:lnTo>
                    <a:pt x="10668" y="912876"/>
                  </a:lnTo>
                  <a:lnTo>
                    <a:pt x="5334" y="903732"/>
                  </a:lnTo>
                  <a:lnTo>
                    <a:pt x="0" y="912876"/>
                  </a:lnTo>
                  <a:lnTo>
                    <a:pt x="0" y="1240028"/>
                  </a:lnTo>
                  <a:lnTo>
                    <a:pt x="3048" y="1241552"/>
                  </a:lnTo>
                  <a:lnTo>
                    <a:pt x="2078482" y="1241552"/>
                  </a:lnTo>
                  <a:lnTo>
                    <a:pt x="2080006" y="1240028"/>
                  </a:lnTo>
                  <a:lnTo>
                    <a:pt x="2080006" y="1236980"/>
                  </a:lnTo>
                  <a:lnTo>
                    <a:pt x="2080006" y="1232408"/>
                  </a:lnTo>
                  <a:lnTo>
                    <a:pt x="2075434" y="1232408"/>
                  </a:lnTo>
                  <a:lnTo>
                    <a:pt x="2073402" y="1234440"/>
                  </a:lnTo>
                  <a:lnTo>
                    <a:pt x="2073402" y="1231900"/>
                  </a:lnTo>
                  <a:lnTo>
                    <a:pt x="2080006" y="1231900"/>
                  </a:lnTo>
                  <a:lnTo>
                    <a:pt x="2080006" y="0"/>
                  </a:lnTo>
                  <a:close/>
                </a:path>
              </a:pathLst>
            </a:custGeom>
            <a:solidFill>
              <a:srgbClr val="487D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444495" y="6155435"/>
              <a:ext cx="99060" cy="914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488692" y="5052059"/>
              <a:ext cx="1040765" cy="702310"/>
            </a:xfrm>
            <a:custGeom>
              <a:avLst/>
              <a:gdLst/>
              <a:ahLst/>
              <a:cxnLst/>
              <a:rect l="l" t="t" r="r" b="b"/>
              <a:pathLst>
                <a:path w="1040764" h="702310">
                  <a:moveTo>
                    <a:pt x="1040384" y="50292"/>
                  </a:moveTo>
                  <a:lnTo>
                    <a:pt x="1032510" y="45720"/>
                  </a:lnTo>
                  <a:lnTo>
                    <a:pt x="1029716" y="44094"/>
                  </a:lnTo>
                  <a:lnTo>
                    <a:pt x="1029716" y="45720"/>
                  </a:lnTo>
                  <a:lnTo>
                    <a:pt x="1029716" y="54864"/>
                  </a:lnTo>
                  <a:lnTo>
                    <a:pt x="1029703" y="45732"/>
                  </a:lnTo>
                  <a:lnTo>
                    <a:pt x="1028192" y="45732"/>
                  </a:lnTo>
                  <a:lnTo>
                    <a:pt x="1029716" y="45720"/>
                  </a:lnTo>
                  <a:lnTo>
                    <a:pt x="1029716" y="44094"/>
                  </a:lnTo>
                  <a:lnTo>
                    <a:pt x="956564" y="1524"/>
                  </a:lnTo>
                  <a:lnTo>
                    <a:pt x="953516" y="0"/>
                  </a:lnTo>
                  <a:lnTo>
                    <a:pt x="950468" y="1524"/>
                  </a:lnTo>
                  <a:lnTo>
                    <a:pt x="950468" y="3048"/>
                  </a:lnTo>
                  <a:lnTo>
                    <a:pt x="948944" y="6096"/>
                  </a:lnTo>
                  <a:lnTo>
                    <a:pt x="948944" y="9144"/>
                  </a:lnTo>
                  <a:lnTo>
                    <a:pt x="951992" y="10668"/>
                  </a:lnTo>
                  <a:lnTo>
                    <a:pt x="1012431" y="45720"/>
                  </a:lnTo>
                  <a:lnTo>
                    <a:pt x="3048" y="45720"/>
                  </a:lnTo>
                  <a:lnTo>
                    <a:pt x="0" y="47244"/>
                  </a:lnTo>
                  <a:lnTo>
                    <a:pt x="0" y="702183"/>
                  </a:lnTo>
                  <a:lnTo>
                    <a:pt x="10668" y="702183"/>
                  </a:lnTo>
                  <a:lnTo>
                    <a:pt x="10668" y="54864"/>
                  </a:lnTo>
                  <a:lnTo>
                    <a:pt x="1012431" y="54864"/>
                  </a:lnTo>
                  <a:lnTo>
                    <a:pt x="951992" y="89916"/>
                  </a:lnTo>
                  <a:lnTo>
                    <a:pt x="948944" y="91440"/>
                  </a:lnTo>
                  <a:lnTo>
                    <a:pt x="948944" y="94488"/>
                  </a:lnTo>
                  <a:lnTo>
                    <a:pt x="950468" y="97536"/>
                  </a:lnTo>
                  <a:lnTo>
                    <a:pt x="950468" y="99060"/>
                  </a:lnTo>
                  <a:lnTo>
                    <a:pt x="953516" y="100584"/>
                  </a:lnTo>
                  <a:lnTo>
                    <a:pt x="956564" y="99060"/>
                  </a:lnTo>
                  <a:lnTo>
                    <a:pt x="1032510" y="54864"/>
                  </a:lnTo>
                  <a:lnTo>
                    <a:pt x="1040384" y="50292"/>
                  </a:lnTo>
                  <a:close/>
                </a:path>
              </a:pathLst>
            </a:custGeom>
            <a:solidFill>
              <a:srgbClr val="487D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779767" y="5830442"/>
              <a:ext cx="100583" cy="9131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559808" y="5269991"/>
              <a:ext cx="2275205" cy="633095"/>
            </a:xfrm>
            <a:custGeom>
              <a:avLst/>
              <a:gdLst/>
              <a:ahLst/>
              <a:cxnLst/>
              <a:rect l="l" t="t" r="r" b="b"/>
              <a:pathLst>
                <a:path w="2275204" h="633095">
                  <a:moveTo>
                    <a:pt x="2274824" y="322834"/>
                  </a:moveTo>
                  <a:lnTo>
                    <a:pt x="2273300" y="321310"/>
                  </a:lnTo>
                  <a:lnTo>
                    <a:pt x="9144" y="321310"/>
                  </a:lnTo>
                  <a:lnTo>
                    <a:pt x="9144" y="0"/>
                  </a:lnTo>
                  <a:lnTo>
                    <a:pt x="0" y="0"/>
                  </a:lnTo>
                  <a:lnTo>
                    <a:pt x="0" y="328930"/>
                  </a:lnTo>
                  <a:lnTo>
                    <a:pt x="1524" y="330454"/>
                  </a:lnTo>
                  <a:lnTo>
                    <a:pt x="2265680" y="330454"/>
                  </a:lnTo>
                  <a:lnTo>
                    <a:pt x="2265680" y="626491"/>
                  </a:lnTo>
                  <a:lnTo>
                    <a:pt x="2269490" y="632968"/>
                  </a:lnTo>
                  <a:lnTo>
                    <a:pt x="2274824" y="623824"/>
                  </a:lnTo>
                  <a:lnTo>
                    <a:pt x="2274824" y="330454"/>
                  </a:lnTo>
                  <a:lnTo>
                    <a:pt x="2274824" y="322834"/>
                  </a:lnTo>
                  <a:close/>
                </a:path>
              </a:pathLst>
            </a:custGeom>
            <a:solidFill>
              <a:srgbClr val="487D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228600"/>
            <a:ext cx="703770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u="sng" dirty="0">
                <a:solidFill>
                  <a:srgbClr val="000000"/>
                </a:solidFill>
              </a:rPr>
              <a:t>Pollutants </a:t>
            </a:r>
            <a:r>
              <a:rPr sz="3600" u="sng" spc="-5" dirty="0">
                <a:solidFill>
                  <a:srgbClr val="000000"/>
                </a:solidFill>
              </a:rPr>
              <a:t>from Different</a:t>
            </a:r>
            <a:r>
              <a:rPr sz="3600" u="sng" spc="5" dirty="0">
                <a:solidFill>
                  <a:srgbClr val="000000"/>
                </a:solidFill>
              </a:rPr>
              <a:t> </a:t>
            </a:r>
            <a:r>
              <a:rPr sz="3600" u="sng" spc="-5" dirty="0">
                <a:solidFill>
                  <a:srgbClr val="000000"/>
                </a:solidFill>
              </a:rPr>
              <a:t>Industries</a:t>
            </a:r>
            <a:endParaRPr sz="3600" u="sng" dirty="0"/>
          </a:p>
        </p:txBody>
      </p:sp>
      <p:sp>
        <p:nvSpPr>
          <p:cNvPr id="3" name="object 3"/>
          <p:cNvSpPr txBox="1"/>
          <p:nvPr/>
        </p:nvSpPr>
        <p:spPr>
          <a:xfrm>
            <a:off x="1143000" y="7239000"/>
            <a:ext cx="8001000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56723" marR="5080" indent="-2844658"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(</a:t>
            </a:r>
            <a:r>
              <a:rPr sz="22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http://www.eolss.net/sample-chapters/c09/e4-11-02- </a:t>
            </a:r>
            <a:r>
              <a:rPr sz="2200" spc="-5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 00.pdf)</a:t>
            </a:r>
            <a:endParaRPr sz="2200" dirty="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150130"/>
              </p:ext>
            </p:extLst>
          </p:nvPr>
        </p:nvGraphicFramePr>
        <p:xfrm>
          <a:off x="431799" y="950405"/>
          <a:ext cx="9679305" cy="58908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63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08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977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101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34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611">
                <a:tc rowSpan="2">
                  <a:txBody>
                    <a:bodyPr/>
                    <a:lstStyle/>
                    <a:p>
                      <a:pPr marL="119063" marR="416559" indent="-119063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ndustr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</a:t>
                      </a:r>
                      <a:r>
                        <a:rPr lang="en-US" sz="1600" b="1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al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Sectors</a:t>
                      </a: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26671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0BB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953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Pollutant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Forms</a:t>
                      </a:r>
                      <a:endParaRPr sz="1600" dirty="0">
                        <a:latin typeface="Trebuchet MS"/>
                        <a:cs typeface="Trebuchet MS"/>
                      </a:endParaRPr>
                    </a:p>
                  </a:txBody>
                  <a:tcPr marL="0" marR="0" marT="26671" marB="0">
                    <a:lnL w="381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0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370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667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0BB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600" spc="-10" dirty="0">
                          <a:latin typeface="Arial"/>
                          <a:cs typeface="Arial"/>
                        </a:rPr>
                        <a:t>Gas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6671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tc>
                  <a:txBody>
                    <a:bodyPr/>
                    <a:lstStyle/>
                    <a:p>
                      <a:pPr marL="30670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Solid Waste and</a:t>
                      </a:r>
                      <a:r>
                        <a:rPr sz="16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Solids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6671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Water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6671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tc>
                  <a:txBody>
                    <a:bodyPr/>
                    <a:lstStyle/>
                    <a:p>
                      <a:pPr marL="41402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Other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6671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19522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Iron and Steel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27939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19050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1600" spc="-7" baseline="-15873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, NO</a:t>
                      </a:r>
                      <a:r>
                        <a:rPr sz="1600" spc="-7" baseline="-15873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6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HC, 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CO,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600" spc="-7" baseline="-15873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S,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Toxic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2710">
                        <a:lnSpc>
                          <a:spcPts val="1855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Chemicals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39370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Slag, Wastes, Sludge  from effluent</a:t>
                      </a:r>
                      <a:r>
                        <a:rPr sz="16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treatment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BOD, COD,</a:t>
                      </a:r>
                      <a:r>
                        <a:rPr sz="16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Oil,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Metals,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Acids,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Phenol,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Cyanide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93980" marR="27178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Noise, 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Particulate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6963">
                <a:tc>
                  <a:txBody>
                    <a:bodyPr/>
                    <a:lstStyle/>
                    <a:p>
                      <a:pPr marL="90805" marR="848994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Textile  and  Leather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1600" spc="-7" baseline="-15873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HC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39370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Sludge (chromium)  from effluent</a:t>
                      </a:r>
                      <a:r>
                        <a:rPr sz="16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treatment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8972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BOD, Solids,  Sulphates and  Chromium,</a:t>
                      </a:r>
                      <a:r>
                        <a:rPr sz="16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Dyes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tc>
                  <a:txBody>
                    <a:bodyPr/>
                    <a:lstStyle/>
                    <a:p>
                      <a:pPr marL="93980" marR="27178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Odour,  Noise, 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Particulate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710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Pulp and</a:t>
                      </a:r>
                      <a:r>
                        <a:rPr sz="16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Paper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1600" spc="-7" baseline="-15873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600" spc="-7" baseline="-15873" dirty="0">
                          <a:latin typeface="Arial"/>
                          <a:cs typeface="Arial"/>
                        </a:rPr>
                        <a:t>x</a:t>
                      </a:r>
                      <a:endParaRPr sz="1600" baseline="-15873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Sludge from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effluent</a:t>
                      </a:r>
                      <a:endParaRPr sz="1600" dirty="0">
                        <a:latin typeface="Arial"/>
                        <a:cs typeface="Arial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treatment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67945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BOD, COD, Solids,  Chlorinated  organics  compounds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93980" marR="27178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Odour, 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Noise,  Particulate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4777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Petrochemicals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, Refineries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1600" spc="-7" baseline="-15873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, NO</a:t>
                      </a:r>
                      <a:r>
                        <a:rPr sz="1600" spc="-7" baseline="-15873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HC,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CO,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600" spc="-7" baseline="-15873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S,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2710" marR="5511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Toxic 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Chem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cals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Spent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catalysts,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Tars,</a:t>
                      </a:r>
                      <a:r>
                        <a:rPr sz="16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Sludge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BOD, COD,</a:t>
                      </a:r>
                      <a:r>
                        <a:rPr sz="16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Oil,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Phenols</a:t>
                      </a:r>
                      <a:r>
                        <a:rPr sz="1600" spc="4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and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Chromium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tc>
                  <a:txBody>
                    <a:bodyPr/>
                    <a:lstStyle/>
                    <a:p>
                      <a:pPr marL="93980" marR="27178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Odour, 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Noise,  Particulate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1023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Chemicals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52780" indent="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Organic 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Chem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cal</a:t>
                      </a:r>
                      <a:r>
                        <a:rPr lang="en-US" sz="1600" dirty="0">
                          <a:latin typeface="Arial"/>
                          <a:cs typeface="Arial"/>
                        </a:rPr>
                        <a:t>s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58737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Sludge from pollution  treatment and  process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waste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213995" algn="just">
                        <a:lnSpc>
                          <a:spcPct val="100000"/>
                        </a:lnSpc>
                        <a:spcBef>
                          <a:spcPts val="220"/>
                        </a:spcBef>
                        <a:tabLst>
                          <a:tab pos="1575435" algn="l"/>
                          <a:tab pos="1710689" algn="l"/>
                        </a:tabLst>
                      </a:pPr>
                      <a:r>
                        <a:rPr sz="16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D,	Organic  Chem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spc="-1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ls,		Hea</a:t>
                      </a:r>
                      <a:r>
                        <a:rPr sz="1600" spc="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y 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Metals, Solids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and  Cyanide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93980" marR="28321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Odor,  Toxic 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Chemicals</a:t>
                      </a: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3261" y="500369"/>
            <a:ext cx="8416925" cy="596958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R="1271" algn="ctr">
              <a:spcBef>
                <a:spcPts val="335"/>
              </a:spcBef>
            </a:pPr>
            <a:r>
              <a:rPr sz="3600" u="sng" spc="-111" dirty="0">
                <a:solidFill>
                  <a:srgbClr val="000000"/>
                </a:solidFill>
              </a:rPr>
              <a:t>Water</a:t>
            </a:r>
            <a:r>
              <a:rPr sz="3600" u="sng" spc="-260" dirty="0">
                <a:solidFill>
                  <a:srgbClr val="000000"/>
                </a:solidFill>
              </a:rPr>
              <a:t> </a:t>
            </a:r>
            <a:r>
              <a:rPr sz="3600" u="sng" spc="-85" dirty="0">
                <a:solidFill>
                  <a:srgbClr val="000000"/>
                </a:solidFill>
              </a:rPr>
              <a:t>Pollution</a:t>
            </a:r>
            <a:r>
              <a:rPr sz="3600" u="sng" spc="-151" dirty="0">
                <a:solidFill>
                  <a:srgbClr val="000000"/>
                </a:solidFill>
              </a:rPr>
              <a:t> </a:t>
            </a:r>
            <a:r>
              <a:rPr sz="3600" u="sng" spc="-80" dirty="0">
                <a:solidFill>
                  <a:srgbClr val="000000"/>
                </a:solidFill>
              </a:rPr>
              <a:t>by</a:t>
            </a:r>
            <a:r>
              <a:rPr sz="3600" u="sng" spc="-305" dirty="0">
                <a:solidFill>
                  <a:srgbClr val="000000"/>
                </a:solidFill>
              </a:rPr>
              <a:t> </a:t>
            </a:r>
            <a:r>
              <a:rPr sz="3600" u="sng" spc="-115" dirty="0">
                <a:solidFill>
                  <a:srgbClr val="000000"/>
                </a:solidFill>
              </a:rPr>
              <a:t>Industries</a:t>
            </a:r>
            <a:r>
              <a:rPr sz="3600" u="sng" spc="-240" dirty="0">
                <a:solidFill>
                  <a:srgbClr val="000000"/>
                </a:solidFill>
              </a:rPr>
              <a:t> </a:t>
            </a:r>
            <a:r>
              <a:rPr sz="3600" u="sng" spc="-25" dirty="0">
                <a:solidFill>
                  <a:srgbClr val="000000"/>
                </a:solidFill>
              </a:rPr>
              <a:t>in</a:t>
            </a:r>
            <a:r>
              <a:rPr sz="3600" u="sng" spc="-615" dirty="0">
                <a:solidFill>
                  <a:srgbClr val="000000"/>
                </a:solidFill>
              </a:rPr>
              <a:t> </a:t>
            </a:r>
            <a:r>
              <a:rPr sz="3600" u="sng" spc="-211" dirty="0" smtClean="0">
                <a:solidFill>
                  <a:srgbClr val="000000"/>
                </a:solidFill>
              </a:rPr>
              <a:t>Bangladesh</a:t>
            </a:r>
            <a:endParaRPr sz="3600" u="sng" dirty="0"/>
          </a:p>
        </p:txBody>
      </p:sp>
      <p:sp>
        <p:nvSpPr>
          <p:cNvPr id="3" name="object 3"/>
          <p:cNvSpPr/>
          <p:nvPr/>
        </p:nvSpPr>
        <p:spPr>
          <a:xfrm>
            <a:off x="838200" y="1905000"/>
            <a:ext cx="8991600" cy="3581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1686" y="140338"/>
            <a:ext cx="813180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08374" marR="5080" indent="-1596311">
              <a:spcBef>
                <a:spcPts val="100"/>
              </a:spcBef>
            </a:pPr>
            <a:r>
              <a:rPr sz="3600" spc="-51" dirty="0"/>
              <a:t>What </a:t>
            </a:r>
            <a:r>
              <a:rPr sz="3600" spc="-45" dirty="0"/>
              <a:t>are the </a:t>
            </a:r>
            <a:r>
              <a:rPr sz="3600" spc="-55" dirty="0"/>
              <a:t>effects </a:t>
            </a:r>
            <a:r>
              <a:rPr sz="3600" spc="-31" dirty="0"/>
              <a:t>of </a:t>
            </a:r>
            <a:r>
              <a:rPr sz="3600" spc="-51" dirty="0"/>
              <a:t>Mining </a:t>
            </a:r>
            <a:r>
              <a:rPr sz="3600" spc="-80" dirty="0"/>
              <a:t>Industry</a:t>
            </a:r>
            <a:r>
              <a:rPr sz="3600" spc="-671" dirty="0"/>
              <a:t> </a:t>
            </a:r>
            <a:r>
              <a:rPr sz="3600" spc="-91" dirty="0"/>
              <a:t>on  </a:t>
            </a:r>
            <a:r>
              <a:rPr sz="3600" spc="-60" dirty="0"/>
              <a:t>the </a:t>
            </a:r>
            <a:r>
              <a:rPr sz="3600" spc="-80" dirty="0"/>
              <a:t>environment?</a:t>
            </a:r>
            <a:r>
              <a:rPr sz="3600" spc="-255" dirty="0"/>
              <a:t> </a:t>
            </a:r>
            <a:r>
              <a:rPr sz="3600" spc="-75" dirty="0"/>
              <a:t>Explain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41687" y="1371605"/>
            <a:ext cx="8938895" cy="38565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1200"/>
              </a:lnSpc>
              <a:spcBef>
                <a:spcPts val="100"/>
              </a:spcBef>
              <a:buSzPct val="95833"/>
              <a:buFont typeface="Arial"/>
              <a:buChar char="•"/>
              <a:tabLst>
                <a:tab pos="120644" algn="l"/>
              </a:tabLst>
            </a:pPr>
            <a:r>
              <a:rPr sz="2400" b="1" dirty="0">
                <a:latin typeface="Arial"/>
                <a:cs typeface="Arial"/>
              </a:rPr>
              <a:t>Air: </a:t>
            </a:r>
            <a:r>
              <a:rPr sz="2400" spc="-5" dirty="0">
                <a:latin typeface="Arial"/>
                <a:cs typeface="Arial"/>
              </a:rPr>
              <a:t>Mines produce </a:t>
            </a:r>
            <a:r>
              <a:rPr sz="2400" dirty="0">
                <a:latin typeface="Arial"/>
                <a:cs typeface="Arial"/>
              </a:rPr>
              <a:t>dust from </a:t>
            </a:r>
            <a:r>
              <a:rPr sz="2400" spc="-5" dirty="0">
                <a:latin typeface="Arial"/>
                <a:cs typeface="Arial"/>
              </a:rPr>
              <a:t>bursting operations and haul  roads. Coal </a:t>
            </a:r>
            <a:r>
              <a:rPr sz="2400" dirty="0">
                <a:latin typeface="Arial"/>
                <a:cs typeface="Arial"/>
              </a:rPr>
              <a:t>mines </a:t>
            </a:r>
            <a:r>
              <a:rPr sz="2400" spc="-5" dirty="0">
                <a:latin typeface="Arial"/>
                <a:cs typeface="Arial"/>
              </a:rPr>
              <a:t>release CH4 and </a:t>
            </a:r>
            <a:r>
              <a:rPr sz="2400" dirty="0">
                <a:latin typeface="Arial"/>
                <a:cs typeface="Arial"/>
              </a:rPr>
              <a:t>other </a:t>
            </a:r>
            <a:r>
              <a:rPr sz="2400" spc="-5" dirty="0">
                <a:latin typeface="Arial"/>
                <a:cs typeface="Arial"/>
              </a:rPr>
              <a:t>GHGs. </a:t>
            </a:r>
            <a:r>
              <a:rPr sz="2400" dirty="0">
                <a:latin typeface="Arial"/>
                <a:cs typeface="Arial"/>
              </a:rPr>
              <a:t>Smelter  </a:t>
            </a:r>
            <a:r>
              <a:rPr sz="2400" spc="-5" dirty="0">
                <a:latin typeface="Arial"/>
                <a:cs typeface="Arial"/>
              </a:rPr>
              <a:t>operations with insufficient safeguard have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potential </a:t>
            </a:r>
            <a:r>
              <a:rPr sz="2400" dirty="0">
                <a:latin typeface="Arial"/>
                <a:cs typeface="Arial"/>
              </a:rPr>
              <a:t>to  </a:t>
            </a:r>
            <a:r>
              <a:rPr sz="2400" spc="-5" dirty="0">
                <a:latin typeface="Arial"/>
                <a:cs typeface="Arial"/>
              </a:rPr>
              <a:t>pollute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air with heavy </a:t>
            </a:r>
            <a:r>
              <a:rPr sz="2400" dirty="0">
                <a:latin typeface="Arial"/>
                <a:cs typeface="Arial"/>
              </a:rPr>
              <a:t>metals, </a:t>
            </a:r>
            <a:r>
              <a:rPr sz="2400" spc="-5" dirty="0" err="1">
                <a:latin typeface="Arial"/>
                <a:cs typeface="Arial"/>
              </a:rPr>
              <a:t>sulphur</a:t>
            </a:r>
            <a:r>
              <a:rPr sz="2400" spc="-5" dirty="0">
                <a:latin typeface="Arial"/>
                <a:cs typeface="Arial"/>
              </a:rPr>
              <a:t> di</a:t>
            </a:r>
            <a:r>
              <a:rPr sz="2400" dirty="0">
                <a:latin typeface="Arial"/>
                <a:cs typeface="Arial"/>
              </a:rPr>
              <a:t>oxide </a:t>
            </a:r>
            <a:r>
              <a:rPr sz="2400" spc="-5" dirty="0">
                <a:latin typeface="Arial"/>
                <a:cs typeface="Arial"/>
              </a:rPr>
              <a:t>and other  pollutants.</a:t>
            </a:r>
            <a:endParaRPr sz="2400" dirty="0">
              <a:latin typeface="Arial"/>
              <a:cs typeface="Arial"/>
            </a:endParaRPr>
          </a:p>
          <a:p>
            <a:pPr marL="12700" marR="485751" algn="just">
              <a:lnSpc>
                <a:spcPct val="111200"/>
              </a:lnSpc>
              <a:spcBef>
                <a:spcPts val="1191"/>
              </a:spcBef>
              <a:buSzPct val="95833"/>
              <a:buFont typeface="Arial"/>
              <a:buChar char="•"/>
              <a:tabLst>
                <a:tab pos="120644" algn="l"/>
              </a:tabLst>
            </a:pPr>
            <a:r>
              <a:rPr sz="2400" b="1" spc="-15" dirty="0">
                <a:latin typeface="Arial"/>
                <a:cs typeface="Arial"/>
              </a:rPr>
              <a:t>Water: </a:t>
            </a:r>
            <a:r>
              <a:rPr sz="2400" spc="-5" dirty="0">
                <a:latin typeface="Arial"/>
                <a:cs typeface="Arial"/>
              </a:rPr>
              <a:t>mining </a:t>
            </a:r>
            <a:r>
              <a:rPr sz="2400" dirty="0">
                <a:latin typeface="Arial"/>
                <a:cs typeface="Arial"/>
              </a:rPr>
              <a:t>industry </a:t>
            </a:r>
            <a:r>
              <a:rPr sz="2400" spc="-5" dirty="0">
                <a:latin typeface="Arial"/>
                <a:cs typeface="Arial"/>
              </a:rPr>
              <a:t>uses </a:t>
            </a:r>
            <a:r>
              <a:rPr sz="2400" dirty="0">
                <a:latin typeface="Arial"/>
                <a:cs typeface="Arial"/>
              </a:rPr>
              <a:t>large </a:t>
            </a:r>
            <a:r>
              <a:rPr sz="2400" spc="-5" dirty="0">
                <a:latin typeface="Arial"/>
                <a:cs typeface="Arial"/>
              </a:rPr>
              <a:t>quantities </a:t>
            </a:r>
            <a:r>
              <a:rPr sz="2400" spc="-11" dirty="0">
                <a:latin typeface="Arial"/>
                <a:cs typeface="Arial"/>
              </a:rPr>
              <a:t>of </a:t>
            </a:r>
            <a:r>
              <a:rPr sz="2400" spc="-25" dirty="0">
                <a:latin typeface="Arial"/>
                <a:cs typeface="Arial"/>
              </a:rPr>
              <a:t>water. </a:t>
            </a:r>
            <a:r>
              <a:rPr sz="2400" spc="-5" dirty="0">
                <a:latin typeface="Arial"/>
                <a:cs typeface="Arial"/>
              </a:rPr>
              <a:t>Mining  releases </a:t>
            </a:r>
            <a:r>
              <a:rPr sz="2400" dirty="0">
                <a:latin typeface="Arial"/>
                <a:cs typeface="Arial"/>
              </a:rPr>
              <a:t>sulphur </a:t>
            </a:r>
            <a:r>
              <a:rPr sz="2400" spc="-5" dirty="0">
                <a:latin typeface="Arial"/>
                <a:cs typeface="Arial"/>
              </a:rPr>
              <a:t>oxides into the air which </a:t>
            </a:r>
            <a:r>
              <a:rPr sz="2400" dirty="0">
                <a:latin typeface="Arial"/>
                <a:cs typeface="Arial"/>
              </a:rPr>
              <a:t>reacts </a:t>
            </a:r>
            <a:r>
              <a:rPr sz="2400" spc="-5" dirty="0">
                <a:latin typeface="Arial"/>
                <a:cs typeface="Arial"/>
              </a:rPr>
              <a:t>with water  and </a:t>
            </a:r>
            <a:r>
              <a:rPr sz="2400" dirty="0">
                <a:latin typeface="Arial"/>
                <a:cs typeface="Arial"/>
              </a:rPr>
              <a:t>produces </a:t>
            </a:r>
            <a:r>
              <a:rPr sz="2400" spc="-5" dirty="0">
                <a:latin typeface="Arial"/>
                <a:cs typeface="Arial"/>
              </a:rPr>
              <a:t>sulphuric acids. This, together with various  </a:t>
            </a:r>
            <a:r>
              <a:rPr sz="2400" dirty="0">
                <a:latin typeface="Arial"/>
                <a:cs typeface="Arial"/>
              </a:rPr>
              <a:t>trace </a:t>
            </a:r>
            <a:r>
              <a:rPr sz="2400" spc="-5" dirty="0">
                <a:latin typeface="Arial"/>
                <a:cs typeface="Arial"/>
              </a:rPr>
              <a:t>elements </a:t>
            </a:r>
            <a:r>
              <a:rPr sz="2400" spc="-11" dirty="0">
                <a:latin typeface="Arial"/>
                <a:cs typeface="Arial"/>
              </a:rPr>
              <a:t>affects </a:t>
            </a:r>
            <a:r>
              <a:rPr sz="2400" spc="-5" dirty="0">
                <a:latin typeface="Arial"/>
                <a:cs typeface="Arial"/>
              </a:rPr>
              <a:t>surface water and </a:t>
            </a:r>
            <a:r>
              <a:rPr sz="2400" dirty="0">
                <a:latin typeface="Arial"/>
                <a:cs typeface="Arial"/>
              </a:rPr>
              <a:t>groundwater </a:t>
            </a:r>
            <a:r>
              <a:rPr sz="2400" spc="-5" dirty="0">
                <a:latin typeface="Arial"/>
                <a:cs typeface="Arial"/>
              </a:rPr>
              <a:t>and  impacts </a:t>
            </a:r>
            <a:r>
              <a:rPr sz="2400" dirty="0">
                <a:latin typeface="Arial"/>
                <a:cs typeface="Arial"/>
              </a:rPr>
              <a:t>the eco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system.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8846" y="140338"/>
            <a:ext cx="813180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07740" marR="5080" indent="-1595675">
              <a:spcBef>
                <a:spcPts val="100"/>
              </a:spcBef>
            </a:pPr>
            <a:r>
              <a:rPr sz="3600" spc="-51" dirty="0"/>
              <a:t>What </a:t>
            </a:r>
            <a:r>
              <a:rPr sz="3600" spc="-45" dirty="0"/>
              <a:t>are the </a:t>
            </a:r>
            <a:r>
              <a:rPr sz="3600" spc="-55" dirty="0"/>
              <a:t>effects </a:t>
            </a:r>
            <a:r>
              <a:rPr sz="3600" spc="-31" dirty="0"/>
              <a:t>of </a:t>
            </a:r>
            <a:r>
              <a:rPr sz="3600" spc="-51" dirty="0"/>
              <a:t>Mining </a:t>
            </a:r>
            <a:r>
              <a:rPr sz="3600" spc="-80" dirty="0"/>
              <a:t>Industry</a:t>
            </a:r>
            <a:r>
              <a:rPr sz="3600" spc="-671" dirty="0"/>
              <a:t> </a:t>
            </a:r>
            <a:r>
              <a:rPr sz="3600" spc="-91" dirty="0"/>
              <a:t>on  </a:t>
            </a:r>
            <a:r>
              <a:rPr sz="3600" spc="-60" dirty="0"/>
              <a:t>the </a:t>
            </a:r>
            <a:r>
              <a:rPr sz="3600" spc="-75" dirty="0"/>
              <a:t>environment?</a:t>
            </a:r>
            <a:r>
              <a:rPr sz="3600" spc="-235" dirty="0"/>
              <a:t> </a:t>
            </a:r>
            <a:r>
              <a:rPr sz="3600" spc="-71" dirty="0"/>
              <a:t>Explain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47064" y="1371603"/>
            <a:ext cx="8595360" cy="3857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11000"/>
              </a:lnSpc>
              <a:spcBef>
                <a:spcPts val="105"/>
              </a:spcBef>
              <a:buSzPct val="95833"/>
              <a:buFont typeface="Arial"/>
              <a:buChar char="•"/>
              <a:tabLst>
                <a:tab pos="120644" algn="l"/>
              </a:tabLst>
            </a:pPr>
            <a:r>
              <a:rPr sz="2400" b="1" spc="-5" dirty="0">
                <a:latin typeface="Arial"/>
                <a:cs typeface="Arial"/>
              </a:rPr>
              <a:t>Land: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movement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rocks </a:t>
            </a:r>
            <a:r>
              <a:rPr sz="2400" spc="-5" dirty="0">
                <a:latin typeface="Arial"/>
                <a:cs typeface="Arial"/>
              </a:rPr>
              <a:t>during </a:t>
            </a:r>
            <a:r>
              <a:rPr sz="2400" dirty="0">
                <a:latin typeface="Arial"/>
                <a:cs typeface="Arial"/>
              </a:rPr>
              <a:t>mining </a:t>
            </a:r>
            <a:r>
              <a:rPr sz="2400" spc="-5" dirty="0">
                <a:latin typeface="Arial"/>
                <a:cs typeface="Arial"/>
              </a:rPr>
              <a:t>activities </a:t>
            </a:r>
            <a:r>
              <a:rPr sz="2400" dirty="0">
                <a:latin typeface="Arial"/>
                <a:cs typeface="Arial"/>
              </a:rPr>
              <a:t>and the  overburden </a:t>
            </a:r>
            <a:r>
              <a:rPr sz="2400" spc="-5" dirty="0">
                <a:latin typeface="Arial"/>
                <a:cs typeface="Arial"/>
              </a:rPr>
              <a:t>materials overlying the </a:t>
            </a:r>
            <a:r>
              <a:rPr sz="2400" dirty="0">
                <a:latin typeface="Arial"/>
                <a:cs typeface="Arial"/>
              </a:rPr>
              <a:t>mineral </a:t>
            </a:r>
            <a:r>
              <a:rPr sz="2400" spc="-5" dirty="0">
                <a:latin typeface="Arial"/>
                <a:cs typeface="Arial"/>
              </a:rPr>
              <a:t>deposits </a:t>
            </a:r>
            <a:r>
              <a:rPr sz="2400" dirty="0">
                <a:latin typeface="Arial"/>
                <a:cs typeface="Arial"/>
              </a:rPr>
              <a:t>impacts  </a:t>
            </a:r>
            <a:r>
              <a:rPr sz="2400" spc="-5" dirty="0">
                <a:latin typeface="Arial"/>
                <a:cs typeface="Arial"/>
              </a:rPr>
              <a:t>land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severely.</a:t>
            </a:r>
            <a:endParaRPr sz="2400" dirty="0">
              <a:latin typeface="Arial"/>
              <a:cs typeface="Arial"/>
            </a:endParaRPr>
          </a:p>
          <a:p>
            <a:pPr marL="12700" marR="134614" algn="just">
              <a:lnSpc>
                <a:spcPct val="111100"/>
              </a:lnSpc>
              <a:spcBef>
                <a:spcPts val="1209"/>
              </a:spcBef>
              <a:buSzPct val="95833"/>
              <a:buFont typeface="Arial"/>
              <a:buChar char="•"/>
              <a:tabLst>
                <a:tab pos="120644" algn="l"/>
              </a:tabLst>
            </a:pPr>
            <a:r>
              <a:rPr sz="2400" b="1" spc="-5" dirty="0">
                <a:latin typeface="Arial"/>
                <a:cs typeface="Arial"/>
              </a:rPr>
              <a:t>Health &amp; Safety: </a:t>
            </a:r>
            <a:r>
              <a:rPr sz="2400" dirty="0">
                <a:latin typeface="Arial"/>
                <a:cs typeface="Arial"/>
              </a:rPr>
              <a:t>Mining operation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very </a:t>
            </a:r>
            <a:r>
              <a:rPr sz="2400" spc="-5" dirty="0">
                <a:latin typeface="Arial"/>
                <a:cs typeface="Arial"/>
              </a:rPr>
              <a:t>dangerous </a:t>
            </a:r>
            <a:r>
              <a:rPr sz="2400" spc="-11" dirty="0">
                <a:latin typeface="Arial"/>
                <a:cs typeface="Arial"/>
              </a:rPr>
              <a:t>and  </a:t>
            </a:r>
            <a:r>
              <a:rPr sz="2400" spc="-5" dirty="0">
                <a:latin typeface="Arial"/>
                <a:cs typeface="Arial"/>
              </a:rPr>
              <a:t>hazardous. </a:t>
            </a:r>
            <a:r>
              <a:rPr sz="2400" b="1" dirty="0">
                <a:latin typeface="Arial"/>
                <a:cs typeface="Arial"/>
              </a:rPr>
              <a:t>Underground </a:t>
            </a:r>
            <a:r>
              <a:rPr sz="2400" b="1" spc="-5" dirty="0">
                <a:latin typeface="Arial"/>
                <a:cs typeface="Arial"/>
              </a:rPr>
              <a:t>mining is more hazardous than  </a:t>
            </a:r>
            <a:r>
              <a:rPr sz="2400" b="1" dirty="0">
                <a:latin typeface="Arial"/>
                <a:cs typeface="Arial"/>
              </a:rPr>
              <a:t>surface mining because </a:t>
            </a:r>
            <a:r>
              <a:rPr sz="2400" b="1" spc="-5" dirty="0">
                <a:latin typeface="Arial"/>
                <a:cs typeface="Arial"/>
              </a:rPr>
              <a:t>of poor ventilation, </a:t>
            </a:r>
            <a:r>
              <a:rPr sz="2400" b="1" dirty="0">
                <a:latin typeface="Arial"/>
                <a:cs typeface="Arial"/>
              </a:rPr>
              <a:t>visibility </a:t>
            </a:r>
            <a:r>
              <a:rPr sz="2400" b="1" spc="-5" dirty="0">
                <a:latin typeface="Arial"/>
                <a:cs typeface="Arial"/>
              </a:rPr>
              <a:t>and  danger of falling of rocks.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greatest </a:t>
            </a:r>
            <a:r>
              <a:rPr sz="2400" spc="-5" dirty="0">
                <a:latin typeface="Arial"/>
                <a:cs typeface="Arial"/>
              </a:rPr>
              <a:t>health risk arise </a:t>
            </a:r>
            <a:r>
              <a:rPr sz="2400" dirty="0">
                <a:latin typeface="Arial"/>
                <a:cs typeface="Arial"/>
              </a:rPr>
              <a:t>from  </a:t>
            </a:r>
            <a:r>
              <a:rPr sz="2400" spc="-5" dirty="0">
                <a:latin typeface="Arial"/>
                <a:cs typeface="Arial"/>
              </a:rPr>
              <a:t>dust which </a:t>
            </a:r>
            <a:r>
              <a:rPr sz="2400" dirty="0">
                <a:latin typeface="Arial"/>
                <a:cs typeface="Arial"/>
              </a:rPr>
              <a:t>may </a:t>
            </a:r>
            <a:r>
              <a:rPr sz="2400" spc="-5" dirty="0">
                <a:latin typeface="Arial"/>
                <a:cs typeface="Arial"/>
              </a:rPr>
              <a:t>lead </a:t>
            </a:r>
            <a:r>
              <a:rPr sz="2400" dirty="0">
                <a:latin typeface="Arial"/>
                <a:cs typeface="Arial"/>
              </a:rPr>
              <a:t>respiratory </a:t>
            </a:r>
            <a:r>
              <a:rPr sz="2400" spc="-5" dirty="0">
                <a:latin typeface="Arial"/>
                <a:cs typeface="Arial"/>
              </a:rPr>
              <a:t>diseases and </a:t>
            </a:r>
            <a:r>
              <a:rPr sz="2400" dirty="0">
                <a:latin typeface="Arial"/>
                <a:cs typeface="Arial"/>
              </a:rPr>
              <a:t>from </a:t>
            </a:r>
            <a:r>
              <a:rPr sz="2400" spc="-5" dirty="0">
                <a:latin typeface="Arial"/>
                <a:cs typeface="Arial"/>
              </a:rPr>
              <a:t>exposure 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radiation depending upon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mine</a:t>
            </a:r>
            <a:r>
              <a:rPr sz="2400" spc="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type.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1" y="1384302"/>
            <a:ext cx="9305291" cy="5058436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355582" marR="341613" indent="-342883" algn="just">
              <a:lnSpc>
                <a:spcPts val="3191"/>
              </a:lnSpc>
              <a:spcBef>
                <a:spcPts val="545"/>
              </a:spcBef>
              <a:buChar char="•"/>
              <a:tabLst>
                <a:tab pos="355582" algn="l"/>
              </a:tabLst>
            </a:pPr>
            <a:r>
              <a:rPr sz="3000" dirty="0">
                <a:latin typeface="Arial"/>
                <a:cs typeface="Arial"/>
              </a:rPr>
              <a:t>Ensure EIA in </a:t>
            </a:r>
            <a:r>
              <a:rPr sz="3000" spc="-5" dirty="0">
                <a:latin typeface="Arial"/>
                <a:cs typeface="Arial"/>
              </a:rPr>
              <a:t>all </a:t>
            </a:r>
            <a:r>
              <a:rPr sz="3000" spc="-11" dirty="0">
                <a:latin typeface="Arial"/>
                <a:cs typeface="Arial"/>
              </a:rPr>
              <a:t>new </a:t>
            </a:r>
            <a:r>
              <a:rPr sz="3000" spc="-5" dirty="0">
                <a:latin typeface="Arial"/>
                <a:cs typeface="Arial"/>
              </a:rPr>
              <a:t>industries both public and  </a:t>
            </a:r>
            <a:r>
              <a:rPr sz="3000" dirty="0">
                <a:latin typeface="Arial"/>
                <a:cs typeface="Arial"/>
              </a:rPr>
              <a:t>private</a:t>
            </a:r>
          </a:p>
          <a:p>
            <a:pPr marL="355582" marR="215255" indent="-342883" algn="just">
              <a:lnSpc>
                <a:spcPts val="3211"/>
              </a:lnSpc>
              <a:spcBef>
                <a:spcPts val="695"/>
              </a:spcBef>
              <a:buChar char="•"/>
              <a:tabLst>
                <a:tab pos="355582" algn="l"/>
              </a:tabLst>
            </a:pPr>
            <a:r>
              <a:rPr sz="3000" spc="-5" dirty="0">
                <a:latin typeface="Arial"/>
                <a:cs typeface="Arial"/>
              </a:rPr>
              <a:t>Encourage development of environmentally sound  and appropriate technologies and initiative on  </a:t>
            </a:r>
            <a:r>
              <a:rPr sz="3000" dirty="0">
                <a:latin typeface="Arial"/>
                <a:cs typeface="Arial"/>
              </a:rPr>
              <a:t>research </a:t>
            </a:r>
            <a:r>
              <a:rPr sz="3000" spc="-5" dirty="0">
                <a:latin typeface="Arial"/>
                <a:cs typeface="Arial"/>
              </a:rPr>
              <a:t>and foundation </a:t>
            </a:r>
            <a:r>
              <a:rPr sz="3000" dirty="0">
                <a:latin typeface="Arial"/>
                <a:cs typeface="Arial"/>
              </a:rPr>
              <a:t>in the </a:t>
            </a:r>
            <a:r>
              <a:rPr sz="3000" spc="-5" dirty="0">
                <a:latin typeface="Arial"/>
                <a:cs typeface="Arial"/>
              </a:rPr>
              <a:t>field </a:t>
            </a:r>
            <a:r>
              <a:rPr sz="3000" dirty="0">
                <a:latin typeface="Arial"/>
                <a:cs typeface="Arial"/>
              </a:rPr>
              <a:t>of</a:t>
            </a:r>
            <a:r>
              <a:rPr sz="3000" spc="-51" dirty="0">
                <a:latin typeface="Arial"/>
                <a:cs typeface="Arial"/>
              </a:rPr>
              <a:t> </a:t>
            </a:r>
            <a:r>
              <a:rPr sz="3000" spc="-31" dirty="0">
                <a:latin typeface="Arial"/>
                <a:cs typeface="Arial"/>
              </a:rPr>
              <a:t>industry.</a:t>
            </a:r>
            <a:endParaRPr sz="3000" dirty="0">
              <a:latin typeface="Arial"/>
              <a:cs typeface="Arial"/>
            </a:endParaRPr>
          </a:p>
          <a:p>
            <a:pPr marL="355582" marR="36194" indent="-342883" algn="just">
              <a:lnSpc>
                <a:spcPts val="3191"/>
              </a:lnSpc>
              <a:spcBef>
                <a:spcPts val="700"/>
              </a:spcBef>
              <a:buChar char="•"/>
              <a:tabLst>
                <a:tab pos="355582" algn="l"/>
              </a:tabLst>
            </a:pPr>
            <a:r>
              <a:rPr sz="3000" dirty="0">
                <a:latin typeface="Arial"/>
                <a:cs typeface="Arial"/>
              </a:rPr>
              <a:t>Prevent </a:t>
            </a:r>
            <a:r>
              <a:rPr sz="3000" spc="-5" dirty="0">
                <a:latin typeface="Arial"/>
                <a:cs typeface="Arial"/>
              </a:rPr>
              <a:t>wastage </a:t>
            </a:r>
            <a:r>
              <a:rPr sz="3000" dirty="0">
                <a:latin typeface="Arial"/>
                <a:cs typeface="Arial"/>
              </a:rPr>
              <a:t>of </a:t>
            </a:r>
            <a:r>
              <a:rPr sz="3000" spc="-5" dirty="0">
                <a:latin typeface="Arial"/>
                <a:cs typeface="Arial"/>
              </a:rPr>
              <a:t>raw material and ensure their  </a:t>
            </a:r>
            <a:r>
              <a:rPr sz="3000" dirty="0">
                <a:latin typeface="Arial"/>
                <a:cs typeface="Arial"/>
              </a:rPr>
              <a:t>sustainable </a:t>
            </a:r>
            <a:r>
              <a:rPr sz="3000" spc="-5" dirty="0">
                <a:latin typeface="Arial"/>
                <a:cs typeface="Arial"/>
              </a:rPr>
              <a:t>use </a:t>
            </a:r>
            <a:r>
              <a:rPr sz="3000" dirty="0">
                <a:latin typeface="Arial"/>
                <a:cs typeface="Arial"/>
              </a:rPr>
              <a:t>in</a:t>
            </a:r>
            <a:r>
              <a:rPr sz="3000" spc="-75" dirty="0">
                <a:latin typeface="Arial"/>
                <a:cs typeface="Arial"/>
              </a:rPr>
              <a:t> </a:t>
            </a:r>
            <a:r>
              <a:rPr sz="3000" spc="-31" dirty="0">
                <a:latin typeface="Arial"/>
                <a:cs typeface="Arial"/>
              </a:rPr>
              <a:t>industry.</a:t>
            </a:r>
            <a:endParaRPr sz="3000" dirty="0">
              <a:latin typeface="Arial"/>
              <a:cs typeface="Arial"/>
            </a:endParaRPr>
          </a:p>
          <a:p>
            <a:pPr marL="355582" indent="-342883" algn="just">
              <a:spcBef>
                <a:spcPts val="265"/>
              </a:spcBef>
              <a:buChar char="•"/>
              <a:tabLst>
                <a:tab pos="355582" algn="l"/>
              </a:tabLst>
            </a:pPr>
            <a:r>
              <a:rPr sz="3000" dirty="0">
                <a:latin typeface="Arial"/>
                <a:cs typeface="Arial"/>
              </a:rPr>
              <a:t>Promote </a:t>
            </a:r>
            <a:r>
              <a:rPr sz="3000" spc="-5" dirty="0">
                <a:latin typeface="Arial"/>
                <a:cs typeface="Arial"/>
              </a:rPr>
              <a:t>cleaner production</a:t>
            </a:r>
            <a:r>
              <a:rPr sz="3000" spc="-5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processes.</a:t>
            </a:r>
            <a:endParaRPr sz="3000" dirty="0">
              <a:latin typeface="Arial"/>
              <a:cs typeface="Arial"/>
            </a:endParaRPr>
          </a:p>
          <a:p>
            <a:pPr marL="355582" marR="5080" indent="-342883" algn="just">
              <a:lnSpc>
                <a:spcPts val="3191"/>
              </a:lnSpc>
              <a:spcBef>
                <a:spcPts val="855"/>
              </a:spcBef>
              <a:buChar char="•"/>
              <a:tabLst>
                <a:tab pos="355582" algn="l"/>
              </a:tabLst>
            </a:pPr>
            <a:r>
              <a:rPr sz="3000" spc="-5" dirty="0">
                <a:latin typeface="Arial"/>
                <a:cs typeface="Arial"/>
              </a:rPr>
              <a:t>Industries </a:t>
            </a:r>
            <a:r>
              <a:rPr sz="3000" dirty="0">
                <a:latin typeface="Arial"/>
                <a:cs typeface="Arial"/>
              </a:rPr>
              <a:t>that </a:t>
            </a:r>
            <a:r>
              <a:rPr sz="3000" spc="-5" dirty="0">
                <a:latin typeface="Arial"/>
                <a:cs typeface="Arial"/>
              </a:rPr>
              <a:t>are potential polluters will make  </a:t>
            </a:r>
            <a:r>
              <a:rPr sz="3000" dirty="0">
                <a:latin typeface="Arial"/>
                <a:cs typeface="Arial"/>
              </a:rPr>
              <a:t>provision </a:t>
            </a:r>
            <a:r>
              <a:rPr sz="3000" spc="-5" dirty="0">
                <a:latin typeface="Arial"/>
                <a:cs typeface="Arial"/>
              </a:rPr>
              <a:t>to introduce </a:t>
            </a:r>
            <a:r>
              <a:rPr sz="3000" dirty="0">
                <a:latin typeface="Arial"/>
                <a:cs typeface="Arial"/>
              </a:rPr>
              <a:t>pollution </a:t>
            </a:r>
            <a:r>
              <a:rPr sz="3000" spc="-5" dirty="0">
                <a:latin typeface="Arial"/>
                <a:cs typeface="Arial"/>
              </a:rPr>
              <a:t>control</a:t>
            </a:r>
            <a:r>
              <a:rPr sz="3000" spc="-9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measures</a:t>
            </a:r>
            <a:endParaRPr sz="3000" dirty="0">
              <a:latin typeface="Arial"/>
              <a:cs typeface="Arial"/>
            </a:endParaRPr>
          </a:p>
          <a:p>
            <a:pPr marL="355582" indent="-342883" algn="just">
              <a:spcBef>
                <a:spcPts val="265"/>
              </a:spcBef>
              <a:buChar char="•"/>
              <a:tabLst>
                <a:tab pos="355582" algn="l"/>
              </a:tabLst>
            </a:pPr>
            <a:r>
              <a:rPr sz="3000" spc="-5" dirty="0">
                <a:latin typeface="Arial"/>
                <a:cs typeface="Arial"/>
              </a:rPr>
              <a:t>4R </a:t>
            </a:r>
            <a:r>
              <a:rPr sz="3000" dirty="0">
                <a:latin typeface="Arial"/>
                <a:cs typeface="Arial"/>
              </a:rPr>
              <a:t>policy should </a:t>
            </a:r>
            <a:r>
              <a:rPr sz="3000" spc="-5" dirty="0">
                <a:latin typeface="Arial"/>
                <a:cs typeface="Arial"/>
              </a:rPr>
              <a:t>be</a:t>
            </a:r>
            <a:r>
              <a:rPr sz="3000" spc="-71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encouraged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4422" y="133698"/>
            <a:ext cx="9579156" cy="1081361"/>
          </a:xfrm>
          <a:prstGeom prst="rect">
            <a:avLst/>
          </a:prstGeom>
        </p:spPr>
        <p:txBody>
          <a:bodyPr vert="horz" wrap="square" lIns="0" tIns="95543" rIns="0" bIns="0" rtlCol="0">
            <a:spAutoFit/>
          </a:bodyPr>
          <a:lstStyle/>
          <a:p>
            <a:pPr marL="88896" marR="5080">
              <a:spcBef>
                <a:spcPts val="100"/>
              </a:spcBef>
            </a:pPr>
            <a:r>
              <a:rPr spc="-65" dirty="0"/>
              <a:t>What</a:t>
            </a:r>
            <a:r>
              <a:rPr spc="-191" dirty="0"/>
              <a:t> </a:t>
            </a:r>
            <a:r>
              <a:rPr spc="-75" dirty="0"/>
              <a:t>measures</a:t>
            </a:r>
            <a:r>
              <a:rPr spc="-204" dirty="0"/>
              <a:t> </a:t>
            </a:r>
            <a:r>
              <a:rPr spc="-55" dirty="0"/>
              <a:t>can</a:t>
            </a:r>
            <a:r>
              <a:rPr spc="-191" dirty="0"/>
              <a:t> </a:t>
            </a:r>
            <a:r>
              <a:rPr spc="-45" dirty="0"/>
              <a:t>be</a:t>
            </a:r>
            <a:r>
              <a:rPr spc="-180" dirty="0"/>
              <a:t> </a:t>
            </a:r>
            <a:r>
              <a:rPr spc="-71" dirty="0"/>
              <a:t>taken</a:t>
            </a:r>
            <a:r>
              <a:rPr spc="-200" dirty="0"/>
              <a:t> </a:t>
            </a:r>
            <a:r>
              <a:rPr spc="-45" dirty="0"/>
              <a:t>in</a:t>
            </a:r>
            <a:r>
              <a:rPr spc="-180" dirty="0"/>
              <a:t> </a:t>
            </a:r>
            <a:r>
              <a:rPr spc="-80" dirty="0"/>
              <a:t>Industrial</a:t>
            </a:r>
            <a:r>
              <a:rPr spc="-195" dirty="0"/>
              <a:t> </a:t>
            </a:r>
            <a:r>
              <a:rPr spc="-105" dirty="0"/>
              <a:t>sector</a:t>
            </a:r>
            <a:r>
              <a:rPr spc="-271" dirty="0"/>
              <a:t> </a:t>
            </a:r>
            <a:r>
              <a:rPr spc="-65" dirty="0"/>
              <a:t>to  </a:t>
            </a:r>
            <a:r>
              <a:rPr spc="-111" dirty="0"/>
              <a:t>protect </a:t>
            </a:r>
            <a:r>
              <a:rPr spc="-85" dirty="0"/>
              <a:t>the</a:t>
            </a:r>
            <a:r>
              <a:rPr spc="-415" dirty="0"/>
              <a:t> </a:t>
            </a:r>
            <a:r>
              <a:rPr spc="-115" dirty="0"/>
              <a:t>environment?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0527" y="140333"/>
            <a:ext cx="343027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u="sng" spc="-5" dirty="0">
                <a:solidFill>
                  <a:srgbClr val="000000"/>
                </a:solidFill>
              </a:rPr>
              <a:t>Tourism</a:t>
            </a:r>
            <a:r>
              <a:rPr sz="3600" u="sng" spc="-25" dirty="0">
                <a:solidFill>
                  <a:srgbClr val="000000"/>
                </a:solidFill>
              </a:rPr>
              <a:t> </a:t>
            </a:r>
            <a:r>
              <a:rPr sz="3600" u="sng" spc="-5" dirty="0">
                <a:solidFill>
                  <a:srgbClr val="000000"/>
                </a:solidFill>
              </a:rPr>
              <a:t>Industry</a:t>
            </a:r>
            <a:endParaRPr sz="3600" u="sng" dirty="0"/>
          </a:p>
        </p:txBody>
      </p:sp>
      <p:sp>
        <p:nvSpPr>
          <p:cNvPr id="3" name="object 3"/>
          <p:cNvSpPr txBox="1"/>
          <p:nvPr/>
        </p:nvSpPr>
        <p:spPr>
          <a:xfrm>
            <a:off x="1143002" y="743211"/>
            <a:ext cx="4513580" cy="5706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47" indent="-342883">
              <a:spcBef>
                <a:spcPts val="100"/>
              </a:spcBef>
              <a:buChar char="•"/>
              <a:tabLst>
                <a:tab pos="354947" algn="l"/>
                <a:tab pos="355582" algn="l"/>
              </a:tabLst>
            </a:pPr>
            <a:r>
              <a:rPr sz="2400" spc="-5" dirty="0">
                <a:latin typeface="Arial"/>
                <a:cs typeface="Arial"/>
              </a:rPr>
              <a:t>Resource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use</a:t>
            </a:r>
            <a:endParaRPr sz="2400" dirty="0">
              <a:latin typeface="Arial"/>
              <a:cs typeface="Arial"/>
            </a:endParaRPr>
          </a:p>
          <a:p>
            <a:pPr marL="756248" lvl="1" indent="-287641">
              <a:buChar char="–"/>
              <a:tabLst>
                <a:tab pos="756882" algn="l"/>
              </a:tabLst>
            </a:pPr>
            <a:r>
              <a:rPr sz="2400" spc="-5" dirty="0">
                <a:latin typeface="Arial"/>
                <a:cs typeface="Arial"/>
              </a:rPr>
              <a:t>Energy</a:t>
            </a:r>
            <a:endParaRPr sz="2400" dirty="0">
              <a:latin typeface="Arial"/>
              <a:cs typeface="Arial"/>
            </a:endParaRPr>
          </a:p>
          <a:p>
            <a:pPr marL="756248" lvl="1" indent="-287641">
              <a:lnSpc>
                <a:spcPts val="2640"/>
              </a:lnSpc>
              <a:buChar char="–"/>
              <a:tabLst>
                <a:tab pos="756882" algn="l"/>
              </a:tabLst>
            </a:pPr>
            <a:r>
              <a:rPr sz="2400" spc="-20" dirty="0">
                <a:latin typeface="Arial"/>
                <a:cs typeface="Arial"/>
              </a:rPr>
              <a:t>Water</a:t>
            </a:r>
            <a:endParaRPr sz="2400" dirty="0">
              <a:latin typeface="Arial"/>
              <a:cs typeface="Arial"/>
            </a:endParaRPr>
          </a:p>
          <a:p>
            <a:pPr marL="756248" lvl="1" indent="-287641">
              <a:lnSpc>
                <a:spcPts val="2495"/>
              </a:lnSpc>
              <a:buChar char="–"/>
              <a:tabLst>
                <a:tab pos="756882" algn="l"/>
              </a:tabLst>
            </a:pPr>
            <a:r>
              <a:rPr sz="2400" spc="-5" dirty="0">
                <a:latin typeface="Arial"/>
                <a:cs typeface="Arial"/>
              </a:rPr>
              <a:t>land</a:t>
            </a:r>
            <a:endParaRPr sz="2400" dirty="0">
              <a:latin typeface="Arial"/>
              <a:cs typeface="Arial"/>
            </a:endParaRPr>
          </a:p>
          <a:p>
            <a:pPr marL="354947" indent="-342883">
              <a:lnSpc>
                <a:spcPts val="2735"/>
              </a:lnSpc>
              <a:buChar char="•"/>
              <a:tabLst>
                <a:tab pos="354947" algn="l"/>
                <a:tab pos="355582" algn="l"/>
              </a:tabLst>
            </a:pPr>
            <a:r>
              <a:rPr sz="2400" spc="-5" dirty="0">
                <a:latin typeface="Arial"/>
                <a:cs typeface="Arial"/>
              </a:rPr>
              <a:t>Pollution and waste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outputs</a:t>
            </a:r>
            <a:endParaRPr sz="2400" dirty="0">
              <a:latin typeface="Arial"/>
              <a:cs typeface="Arial"/>
            </a:endParaRPr>
          </a:p>
          <a:p>
            <a:pPr marL="756248" lvl="1" indent="-287641">
              <a:buChar char="–"/>
              <a:tabLst>
                <a:tab pos="756882" algn="l"/>
              </a:tabLst>
            </a:pPr>
            <a:r>
              <a:rPr sz="2400" spc="-20" dirty="0">
                <a:latin typeface="Arial"/>
                <a:cs typeface="Arial"/>
              </a:rPr>
              <a:t>Water </a:t>
            </a:r>
            <a:r>
              <a:rPr sz="2400" spc="-5" dirty="0">
                <a:latin typeface="Arial"/>
                <a:cs typeface="Arial"/>
              </a:rPr>
              <a:t>quality</a:t>
            </a:r>
            <a:endParaRPr sz="2400" dirty="0">
              <a:latin typeface="Arial"/>
              <a:cs typeface="Arial"/>
            </a:endParaRPr>
          </a:p>
          <a:p>
            <a:pPr marL="756248" lvl="1" indent="-287641">
              <a:buChar char="–"/>
              <a:tabLst>
                <a:tab pos="756882" algn="l"/>
              </a:tabLst>
            </a:pPr>
            <a:r>
              <a:rPr sz="2400" spc="-5" dirty="0">
                <a:latin typeface="Arial"/>
                <a:cs typeface="Arial"/>
              </a:rPr>
              <a:t>Air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quality</a:t>
            </a:r>
            <a:endParaRPr sz="2400" dirty="0">
              <a:latin typeface="Arial"/>
              <a:cs typeface="Arial"/>
            </a:endParaRPr>
          </a:p>
          <a:p>
            <a:pPr marL="756248" lvl="1" indent="-287641">
              <a:lnSpc>
                <a:spcPts val="2640"/>
              </a:lnSpc>
              <a:buChar char="–"/>
              <a:tabLst>
                <a:tab pos="756882" algn="l"/>
              </a:tabLst>
            </a:pPr>
            <a:r>
              <a:rPr sz="2400" spc="-5" dirty="0">
                <a:latin typeface="Arial"/>
                <a:cs typeface="Arial"/>
              </a:rPr>
              <a:t>Noise</a:t>
            </a:r>
            <a:endParaRPr sz="2400" dirty="0">
              <a:latin typeface="Arial"/>
              <a:cs typeface="Arial"/>
            </a:endParaRPr>
          </a:p>
          <a:p>
            <a:pPr marL="756248" lvl="1" indent="-287641">
              <a:lnSpc>
                <a:spcPts val="2505"/>
              </a:lnSpc>
              <a:buChar char="–"/>
              <a:tabLst>
                <a:tab pos="756882" algn="l"/>
              </a:tabLst>
            </a:pPr>
            <a:r>
              <a:rPr sz="2400" spc="-5" dirty="0">
                <a:latin typeface="Arial"/>
                <a:cs typeface="Arial"/>
              </a:rPr>
              <a:t>Solid waste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generation</a:t>
            </a:r>
            <a:endParaRPr sz="2400" dirty="0">
              <a:latin typeface="Arial"/>
              <a:cs typeface="Arial"/>
            </a:endParaRPr>
          </a:p>
          <a:p>
            <a:pPr marL="354947" indent="-342883">
              <a:lnSpc>
                <a:spcPts val="2745"/>
              </a:lnSpc>
              <a:buChar char="•"/>
              <a:tabLst>
                <a:tab pos="354947" algn="l"/>
                <a:tab pos="355582" algn="l"/>
              </a:tabLst>
            </a:pPr>
            <a:r>
              <a:rPr sz="2400" spc="-11" dirty="0">
                <a:latin typeface="Arial"/>
                <a:cs typeface="Arial"/>
              </a:rPr>
              <a:t>Transportation</a:t>
            </a:r>
            <a:endParaRPr sz="2400" dirty="0">
              <a:latin typeface="Arial"/>
              <a:cs typeface="Arial"/>
            </a:endParaRPr>
          </a:p>
          <a:p>
            <a:pPr marL="354947" indent="-342883">
              <a:buChar char="•"/>
              <a:tabLst>
                <a:tab pos="354947" algn="l"/>
                <a:tab pos="355582" algn="l"/>
              </a:tabLst>
            </a:pPr>
            <a:r>
              <a:rPr sz="2400" spc="-5" dirty="0">
                <a:latin typeface="Arial"/>
                <a:cs typeface="Arial"/>
              </a:rPr>
              <a:t>Development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land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use</a:t>
            </a:r>
            <a:endParaRPr sz="2400" dirty="0">
              <a:latin typeface="Arial"/>
              <a:cs typeface="Arial"/>
            </a:endParaRPr>
          </a:p>
          <a:p>
            <a:pPr marL="354947" indent="-342883">
              <a:buChar char="•"/>
              <a:tabLst>
                <a:tab pos="354947" algn="l"/>
                <a:tab pos="355582" algn="l"/>
              </a:tabLst>
            </a:pPr>
            <a:r>
              <a:rPr sz="2400" spc="-5" dirty="0">
                <a:latin typeface="Arial"/>
                <a:cs typeface="Arial"/>
              </a:rPr>
              <a:t>Economy</a:t>
            </a:r>
            <a:endParaRPr sz="2400" dirty="0">
              <a:latin typeface="Arial"/>
              <a:cs typeface="Arial"/>
            </a:endParaRPr>
          </a:p>
          <a:p>
            <a:pPr marL="354947" indent="-342883">
              <a:buChar char="•"/>
              <a:tabLst>
                <a:tab pos="354947" algn="l"/>
                <a:tab pos="355582" algn="l"/>
              </a:tabLst>
            </a:pPr>
            <a:r>
              <a:rPr sz="2400" spc="-5" dirty="0">
                <a:latin typeface="Arial"/>
                <a:cs typeface="Arial"/>
              </a:rPr>
              <a:t>Education</a:t>
            </a:r>
            <a:endParaRPr sz="2400" dirty="0">
              <a:latin typeface="Arial"/>
              <a:cs typeface="Arial"/>
            </a:endParaRPr>
          </a:p>
          <a:p>
            <a:pPr marL="354947" indent="-342883">
              <a:spcBef>
                <a:spcPts val="5"/>
              </a:spcBef>
              <a:buChar char="•"/>
              <a:tabLst>
                <a:tab pos="354947" algn="l"/>
                <a:tab pos="355582" algn="l"/>
              </a:tabLst>
            </a:pPr>
            <a:r>
              <a:rPr sz="2400" spc="-5" dirty="0">
                <a:latin typeface="Arial"/>
                <a:cs typeface="Arial"/>
              </a:rPr>
              <a:t>Eco-system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alteration</a:t>
            </a:r>
            <a:endParaRPr sz="2400" dirty="0">
              <a:latin typeface="Arial"/>
              <a:cs typeface="Arial"/>
            </a:endParaRPr>
          </a:p>
          <a:p>
            <a:pPr marL="756248" lvl="1" indent="-287641">
              <a:buChar char="–"/>
              <a:tabLst>
                <a:tab pos="756882" algn="l"/>
              </a:tabLst>
            </a:pPr>
            <a:r>
              <a:rPr sz="2400" dirty="0">
                <a:latin typeface="Arial"/>
                <a:cs typeface="Arial"/>
              </a:rPr>
              <a:t>Impacts </a:t>
            </a:r>
            <a:r>
              <a:rPr sz="2400" spc="-5" dirty="0">
                <a:latin typeface="Arial"/>
                <a:cs typeface="Arial"/>
              </a:rPr>
              <a:t>on</a:t>
            </a:r>
            <a:r>
              <a:rPr sz="2400" spc="-31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wildlife</a:t>
            </a:r>
            <a:endParaRPr sz="2400" dirty="0">
              <a:latin typeface="Arial"/>
              <a:cs typeface="Arial"/>
            </a:endParaRPr>
          </a:p>
          <a:p>
            <a:pPr marL="756248" lvl="1" indent="-287641">
              <a:buChar char="–"/>
              <a:tabLst>
                <a:tab pos="756882" algn="l"/>
              </a:tabLst>
            </a:pPr>
            <a:r>
              <a:rPr sz="2400" spc="-5" dirty="0">
                <a:latin typeface="Arial"/>
                <a:cs typeface="Arial"/>
              </a:rPr>
              <a:t>Aesthetic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cultural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impacts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00" y="1219200"/>
            <a:ext cx="8763000" cy="5791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14351" y="116280"/>
            <a:ext cx="6934455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4400" b="1" spc="-165" dirty="0">
                <a:latin typeface="Carlito"/>
                <a:cs typeface="Carlito"/>
              </a:rPr>
              <a:t>Impacts </a:t>
            </a:r>
            <a:r>
              <a:rPr sz="4400" b="1" spc="-35" dirty="0">
                <a:latin typeface="Carlito"/>
                <a:cs typeface="Carlito"/>
              </a:rPr>
              <a:t>in</a:t>
            </a:r>
            <a:r>
              <a:rPr sz="4400" b="1" spc="-320" dirty="0">
                <a:latin typeface="Carlito"/>
                <a:cs typeface="Carlito"/>
              </a:rPr>
              <a:t> </a:t>
            </a:r>
            <a:r>
              <a:rPr sz="4400" b="1" spc="-140" dirty="0">
                <a:latin typeface="Carlito"/>
                <a:cs typeface="Carlito"/>
              </a:rPr>
              <a:t>Transport</a:t>
            </a:r>
            <a:r>
              <a:rPr lang="en-US" sz="4400" b="1" spc="-140" dirty="0">
                <a:latin typeface="Carlito"/>
                <a:cs typeface="Carlito"/>
              </a:rPr>
              <a:t> </a:t>
            </a:r>
            <a:r>
              <a:rPr sz="4400" b="1" spc="-140" dirty="0">
                <a:latin typeface="Carlito"/>
                <a:cs typeface="Carlito"/>
              </a:rPr>
              <a:t>sector</a:t>
            </a:r>
            <a:endParaRPr sz="4400" b="1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609600"/>
            <a:ext cx="9525000" cy="6553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6" y="685807"/>
            <a:ext cx="7773923" cy="50352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2898" y="216541"/>
            <a:ext cx="873442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en-US" u="sng" spc="-95" dirty="0" smtClean="0">
                <a:solidFill>
                  <a:schemeClr val="tx1"/>
                </a:solidFill>
              </a:rPr>
              <a:t>S</a:t>
            </a:r>
            <a:r>
              <a:rPr u="sng" spc="-95" dirty="0" smtClean="0">
                <a:solidFill>
                  <a:schemeClr val="tx1"/>
                </a:solidFill>
              </a:rPr>
              <a:t>ectors</a:t>
            </a:r>
            <a:r>
              <a:rPr u="sng" spc="-260" dirty="0" smtClean="0">
                <a:solidFill>
                  <a:schemeClr val="tx1"/>
                </a:solidFill>
              </a:rPr>
              <a:t> </a:t>
            </a:r>
            <a:r>
              <a:rPr u="sng" spc="-60" dirty="0">
                <a:solidFill>
                  <a:schemeClr val="tx1"/>
                </a:solidFill>
              </a:rPr>
              <a:t>of</a:t>
            </a:r>
            <a:r>
              <a:rPr u="sng" spc="-235" dirty="0">
                <a:solidFill>
                  <a:schemeClr val="tx1"/>
                </a:solidFill>
              </a:rPr>
              <a:t> </a:t>
            </a:r>
            <a:r>
              <a:rPr u="sng" spc="-105" dirty="0">
                <a:solidFill>
                  <a:schemeClr val="tx1"/>
                </a:solidFill>
              </a:rPr>
              <a:t>Environmental</a:t>
            </a:r>
            <a:r>
              <a:rPr u="sng" spc="-265" dirty="0">
                <a:solidFill>
                  <a:schemeClr val="tx1"/>
                </a:solidFill>
              </a:rPr>
              <a:t> </a:t>
            </a:r>
            <a:r>
              <a:rPr u="sng" spc="-95" dirty="0" smtClean="0">
                <a:solidFill>
                  <a:schemeClr val="tx1"/>
                </a:solidFill>
              </a:rPr>
              <a:t>Implications</a:t>
            </a:r>
            <a:endParaRPr u="sng" spc="-95" dirty="0">
              <a:solidFill>
                <a:schemeClr val="tx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1497" y="1058371"/>
            <a:ext cx="2651125" cy="345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582" indent="-343518">
              <a:spcBef>
                <a:spcPts val="95"/>
              </a:spcBef>
              <a:buChar char="•"/>
              <a:tabLst>
                <a:tab pos="355582" algn="l"/>
                <a:tab pos="356218" algn="l"/>
              </a:tabLst>
            </a:pPr>
            <a:r>
              <a:rPr sz="2200" dirty="0">
                <a:latin typeface="Arial"/>
                <a:cs typeface="Arial"/>
              </a:rPr>
              <a:t>Agricultural</a:t>
            </a:r>
            <a:r>
              <a:rPr sz="2200" spc="-10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sector</a:t>
            </a:r>
          </a:p>
          <a:p>
            <a:pPr marL="355582" indent="-343518">
              <a:spcBef>
                <a:spcPts val="5"/>
              </a:spcBef>
              <a:buChar char="•"/>
              <a:tabLst>
                <a:tab pos="355582" algn="l"/>
                <a:tab pos="356218" algn="l"/>
              </a:tabLst>
            </a:pPr>
            <a:r>
              <a:rPr sz="2200" spc="-5" dirty="0">
                <a:latin typeface="Arial"/>
                <a:cs typeface="Arial"/>
              </a:rPr>
              <a:t>Industrial</a:t>
            </a:r>
            <a:r>
              <a:rPr sz="2200" spc="-4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sector</a:t>
            </a:r>
            <a:endParaRPr sz="2200" dirty="0">
              <a:latin typeface="Arial"/>
              <a:cs typeface="Arial"/>
            </a:endParaRPr>
          </a:p>
          <a:p>
            <a:pPr marL="756248" lvl="1" indent="-287006">
              <a:spcBef>
                <a:spcPts val="5"/>
              </a:spcBef>
              <a:buChar char="–"/>
              <a:tabLst>
                <a:tab pos="756248" algn="l"/>
                <a:tab pos="756882" algn="l"/>
              </a:tabLst>
            </a:pPr>
            <a:r>
              <a:rPr sz="2000" dirty="0">
                <a:latin typeface="Arial"/>
                <a:cs typeface="Arial"/>
              </a:rPr>
              <a:t>Mining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industry</a:t>
            </a:r>
          </a:p>
          <a:p>
            <a:pPr marL="756248" lvl="1" indent="-287006">
              <a:buChar char="–"/>
              <a:tabLst>
                <a:tab pos="756248" algn="l"/>
                <a:tab pos="756882" algn="l"/>
              </a:tabLst>
            </a:pPr>
            <a:r>
              <a:rPr sz="2000" spc="-35" dirty="0">
                <a:latin typeface="Arial"/>
                <a:cs typeface="Arial"/>
              </a:rPr>
              <a:t>Textile</a:t>
            </a:r>
            <a:endParaRPr sz="2000" dirty="0">
              <a:latin typeface="Arial"/>
              <a:cs typeface="Arial"/>
            </a:endParaRPr>
          </a:p>
          <a:p>
            <a:pPr marL="756248" lvl="1" indent="-287006">
              <a:buChar char="–"/>
              <a:tabLst>
                <a:tab pos="756248" algn="l"/>
                <a:tab pos="756882" algn="l"/>
              </a:tabLst>
            </a:pPr>
            <a:r>
              <a:rPr sz="2000" dirty="0">
                <a:latin typeface="Arial"/>
                <a:cs typeface="Arial"/>
              </a:rPr>
              <a:t>Paper &amp;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Pulp</a:t>
            </a:r>
            <a:endParaRPr sz="2000" dirty="0">
              <a:latin typeface="Arial"/>
              <a:cs typeface="Arial"/>
            </a:endParaRPr>
          </a:p>
          <a:p>
            <a:pPr marL="756248" lvl="1" indent="-287006">
              <a:spcBef>
                <a:spcPts val="5"/>
              </a:spcBef>
              <a:buChar char="–"/>
              <a:tabLst>
                <a:tab pos="756248" algn="l"/>
                <a:tab pos="756882" algn="l"/>
              </a:tabLst>
            </a:pPr>
            <a:r>
              <a:rPr sz="2000" dirty="0">
                <a:latin typeface="Arial"/>
                <a:cs typeface="Arial"/>
              </a:rPr>
              <a:t>Meat</a:t>
            </a:r>
          </a:p>
          <a:p>
            <a:pPr marL="756248" lvl="1" indent="-287006">
              <a:buChar char="–"/>
              <a:tabLst>
                <a:tab pos="756248" algn="l"/>
                <a:tab pos="756882" algn="l"/>
              </a:tabLst>
            </a:pPr>
            <a:r>
              <a:rPr sz="2000" dirty="0">
                <a:latin typeface="Arial"/>
                <a:cs typeface="Arial"/>
              </a:rPr>
              <a:t>Food</a:t>
            </a:r>
          </a:p>
          <a:p>
            <a:pPr marL="756248" lvl="1" indent="-287006">
              <a:buChar char="–"/>
              <a:tabLst>
                <a:tab pos="756248" algn="l"/>
                <a:tab pos="756882" algn="l"/>
              </a:tabLst>
            </a:pPr>
            <a:r>
              <a:rPr sz="2000" spc="-31" dirty="0">
                <a:latin typeface="Arial"/>
                <a:cs typeface="Arial"/>
              </a:rPr>
              <a:t>Tannery</a:t>
            </a:r>
            <a:endParaRPr sz="2000" dirty="0">
              <a:latin typeface="Arial"/>
              <a:cs typeface="Arial"/>
            </a:endParaRPr>
          </a:p>
          <a:p>
            <a:pPr marL="756248" lvl="1" indent="-287006">
              <a:buChar char="–"/>
              <a:tabLst>
                <a:tab pos="756248" algn="l"/>
                <a:tab pos="756882" algn="l"/>
              </a:tabLst>
            </a:pPr>
            <a:r>
              <a:rPr sz="2000" dirty="0">
                <a:latin typeface="Arial"/>
                <a:cs typeface="Arial"/>
              </a:rPr>
              <a:t>Cement</a:t>
            </a:r>
          </a:p>
          <a:p>
            <a:pPr marL="756248" lvl="1" indent="-287006">
              <a:buChar char="–"/>
              <a:tabLst>
                <a:tab pos="756248" algn="l"/>
                <a:tab pos="756882" algn="l"/>
              </a:tabLst>
            </a:pPr>
            <a:r>
              <a:rPr sz="2000" dirty="0">
                <a:latin typeface="Arial"/>
                <a:cs typeface="Arial"/>
              </a:rPr>
              <a:t>Petrochemical</a:t>
            </a:r>
          </a:p>
          <a:p>
            <a:pPr marL="756248" lvl="1" indent="-287006">
              <a:buChar char="–"/>
              <a:tabLst>
                <a:tab pos="756248" algn="l"/>
                <a:tab pos="756882" algn="l"/>
              </a:tabLst>
            </a:pPr>
            <a:r>
              <a:rPr sz="2000" dirty="0">
                <a:latin typeface="Arial"/>
                <a:cs typeface="Arial"/>
              </a:rPr>
              <a:t>Pharma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eutic</a:t>
            </a:r>
            <a:r>
              <a:rPr sz="2000" spc="-11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19003" y="4473322"/>
            <a:ext cx="4829175" cy="15523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71" indent="-287006">
              <a:spcBef>
                <a:spcPts val="105"/>
              </a:spcBef>
              <a:buChar char="–"/>
              <a:tabLst>
                <a:tab pos="299071" algn="l"/>
                <a:tab pos="299706" algn="l"/>
              </a:tabLst>
            </a:pPr>
            <a:r>
              <a:rPr sz="2000" dirty="0">
                <a:latin typeface="Arial"/>
                <a:cs typeface="Arial"/>
              </a:rPr>
              <a:t>Electronic goods manufacturing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industry</a:t>
            </a:r>
          </a:p>
          <a:p>
            <a:pPr marL="299071" indent="-287006">
              <a:buChar char="–"/>
              <a:tabLst>
                <a:tab pos="299071" algn="l"/>
                <a:tab pos="299706" algn="l"/>
              </a:tabLst>
            </a:pPr>
            <a:r>
              <a:rPr sz="2000" dirty="0">
                <a:latin typeface="Arial"/>
                <a:cs typeface="Arial"/>
              </a:rPr>
              <a:t>Fertilizer/pesticides</a:t>
            </a:r>
          </a:p>
          <a:p>
            <a:pPr marL="299071" indent="-287006">
              <a:buChar char="–"/>
              <a:tabLst>
                <a:tab pos="299071" algn="l"/>
                <a:tab pos="299706" algn="l"/>
              </a:tabLst>
            </a:pPr>
            <a:r>
              <a:rPr sz="2000" dirty="0">
                <a:latin typeface="Arial"/>
                <a:cs typeface="Arial"/>
              </a:rPr>
              <a:t>Construction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industry</a:t>
            </a:r>
          </a:p>
          <a:p>
            <a:pPr marL="299071" indent="-287006">
              <a:buChar char="–"/>
              <a:tabLst>
                <a:tab pos="299071" algn="l"/>
                <a:tab pos="299706" algn="l"/>
              </a:tabLst>
            </a:pPr>
            <a:r>
              <a:rPr sz="2000" dirty="0">
                <a:latin typeface="Arial"/>
                <a:cs typeface="Arial"/>
              </a:rPr>
              <a:t>Automobile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industry</a:t>
            </a:r>
          </a:p>
          <a:p>
            <a:pPr marL="299071" indent="-287006">
              <a:buChar char="–"/>
              <a:tabLst>
                <a:tab pos="299071" algn="l"/>
                <a:tab pos="299706" algn="l"/>
              </a:tabLst>
            </a:pPr>
            <a:r>
              <a:rPr sz="2000" dirty="0">
                <a:latin typeface="Arial"/>
                <a:cs typeface="Arial"/>
              </a:rPr>
              <a:t>Chemical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industry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258181" y="1532006"/>
            <a:ext cx="4505960" cy="26808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582" marR="5080" indent="-342883">
              <a:spcBef>
                <a:spcPts val="105"/>
              </a:spcBef>
              <a:buChar char="•"/>
              <a:tabLst>
                <a:tab pos="354947" algn="l"/>
                <a:tab pos="355582" algn="l"/>
              </a:tabLst>
            </a:pPr>
            <a:r>
              <a:rPr sz="2000" spc="-15" dirty="0">
                <a:latin typeface="Arial"/>
                <a:cs typeface="Arial"/>
              </a:rPr>
              <a:t>Water </a:t>
            </a:r>
            <a:r>
              <a:rPr sz="2000" dirty="0">
                <a:latin typeface="Arial"/>
                <a:cs typeface="Arial"/>
              </a:rPr>
              <a:t>Development, Flood Control</a:t>
            </a:r>
            <a:r>
              <a:rPr sz="2000" spc="-131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&amp;  Irrigation</a:t>
            </a:r>
          </a:p>
          <a:p>
            <a:pPr marL="355582" indent="-342883">
              <a:spcBef>
                <a:spcPts val="800"/>
              </a:spcBef>
              <a:buChar char="•"/>
              <a:tabLst>
                <a:tab pos="354947" algn="l"/>
                <a:tab pos="355582" algn="l"/>
              </a:tabLst>
            </a:pPr>
            <a:r>
              <a:rPr sz="2000" dirty="0">
                <a:latin typeface="Arial"/>
                <a:cs typeface="Arial"/>
              </a:rPr>
              <a:t>Energy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sector</a:t>
            </a:r>
          </a:p>
          <a:p>
            <a:pPr marL="355582" indent="-342883">
              <a:spcBef>
                <a:spcPts val="795"/>
              </a:spcBef>
              <a:buChar char="•"/>
              <a:tabLst>
                <a:tab pos="354947" algn="l"/>
                <a:tab pos="355582" algn="l"/>
              </a:tabLst>
            </a:pPr>
            <a:r>
              <a:rPr sz="2000" spc="-11" dirty="0">
                <a:latin typeface="Arial"/>
                <a:cs typeface="Arial"/>
              </a:rPr>
              <a:t>Transport </a:t>
            </a:r>
            <a:r>
              <a:rPr sz="2000" dirty="0">
                <a:latin typeface="Arial"/>
                <a:cs typeface="Arial"/>
              </a:rPr>
              <a:t>&amp;</a:t>
            </a:r>
            <a:r>
              <a:rPr sz="2000" spc="-51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Communication</a:t>
            </a:r>
          </a:p>
          <a:p>
            <a:pPr marL="355582" indent="-342883">
              <a:spcBef>
                <a:spcPts val="805"/>
              </a:spcBef>
              <a:buChar char="•"/>
              <a:tabLst>
                <a:tab pos="354947" algn="l"/>
                <a:tab pos="355582" algn="l"/>
              </a:tabLst>
            </a:pPr>
            <a:r>
              <a:rPr sz="2000" spc="-5" dirty="0">
                <a:latin typeface="Arial"/>
                <a:cs typeface="Arial"/>
              </a:rPr>
              <a:t>Infrastructure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development</a:t>
            </a:r>
          </a:p>
          <a:p>
            <a:pPr marL="355582" indent="-342883">
              <a:spcBef>
                <a:spcPts val="805"/>
              </a:spcBef>
              <a:buChar char="•"/>
              <a:tabLst>
                <a:tab pos="354947" algn="l"/>
                <a:tab pos="355582" algn="l"/>
              </a:tabLst>
            </a:pPr>
            <a:r>
              <a:rPr sz="2000" spc="-31" dirty="0">
                <a:latin typeface="Arial"/>
                <a:cs typeface="Arial"/>
              </a:rPr>
              <a:t>Tourism</a:t>
            </a:r>
            <a:endParaRPr sz="2000" dirty="0">
              <a:latin typeface="Arial"/>
              <a:cs typeface="Arial"/>
            </a:endParaRPr>
          </a:p>
          <a:p>
            <a:pPr marL="355582" indent="-342883">
              <a:spcBef>
                <a:spcPts val="791"/>
              </a:spcBef>
              <a:buChar char="•"/>
              <a:tabLst>
                <a:tab pos="354947" algn="l"/>
                <a:tab pos="355582" algn="l"/>
              </a:tabLst>
            </a:pPr>
            <a:r>
              <a:rPr sz="2000" spc="-15" dirty="0">
                <a:latin typeface="Arial"/>
                <a:cs typeface="Arial"/>
              </a:rPr>
              <a:t>Water </a:t>
            </a:r>
            <a:r>
              <a:rPr sz="2000" dirty="0">
                <a:latin typeface="Arial"/>
                <a:cs typeface="Arial"/>
              </a:rPr>
              <a:t>supply &amp; Sanitation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sector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4422" y="133692"/>
            <a:ext cx="9579156" cy="116455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09570">
              <a:lnSpc>
                <a:spcPct val="117200"/>
              </a:lnSpc>
              <a:spcBef>
                <a:spcPts val="95"/>
              </a:spcBef>
            </a:pPr>
            <a:r>
              <a:rPr u="sng" spc="-105" dirty="0">
                <a:solidFill>
                  <a:srgbClr val="000000"/>
                </a:solidFill>
              </a:rPr>
              <a:t>Impacts</a:t>
            </a:r>
            <a:r>
              <a:rPr u="sng" spc="-215" dirty="0">
                <a:solidFill>
                  <a:srgbClr val="000000"/>
                </a:solidFill>
              </a:rPr>
              <a:t> </a:t>
            </a:r>
            <a:r>
              <a:rPr u="sng" spc="-65" dirty="0">
                <a:solidFill>
                  <a:srgbClr val="000000"/>
                </a:solidFill>
              </a:rPr>
              <a:t>of</a:t>
            </a:r>
            <a:r>
              <a:rPr u="sng" spc="-215" dirty="0">
                <a:solidFill>
                  <a:srgbClr val="000000"/>
                </a:solidFill>
              </a:rPr>
              <a:t> </a:t>
            </a:r>
            <a:r>
              <a:rPr u="sng" spc="-115" dirty="0">
                <a:solidFill>
                  <a:srgbClr val="000000"/>
                </a:solidFill>
              </a:rPr>
              <a:t>Transportation</a:t>
            </a:r>
            <a:r>
              <a:rPr u="sng" spc="-275" dirty="0">
                <a:solidFill>
                  <a:srgbClr val="000000"/>
                </a:solidFill>
              </a:rPr>
              <a:t> </a:t>
            </a:r>
            <a:r>
              <a:rPr u="sng" spc="-105" dirty="0">
                <a:solidFill>
                  <a:srgbClr val="000000"/>
                </a:solidFill>
              </a:rPr>
              <a:t>sector</a:t>
            </a:r>
            <a:r>
              <a:rPr u="sng" spc="-271" dirty="0">
                <a:solidFill>
                  <a:srgbClr val="000000"/>
                </a:solidFill>
              </a:rPr>
              <a:t> </a:t>
            </a:r>
            <a:r>
              <a:rPr u="sng" spc="-65" dirty="0">
                <a:solidFill>
                  <a:srgbClr val="000000"/>
                </a:solidFill>
              </a:rPr>
              <a:t>on</a:t>
            </a:r>
            <a:r>
              <a:rPr u="sng" spc="-251" dirty="0">
                <a:solidFill>
                  <a:srgbClr val="000000"/>
                </a:solidFill>
              </a:rPr>
              <a:t> </a:t>
            </a:r>
            <a:r>
              <a:rPr u="sng" spc="-115" dirty="0">
                <a:solidFill>
                  <a:srgbClr val="000000"/>
                </a:solidFill>
              </a:rPr>
              <a:t>Environment  </a:t>
            </a:r>
            <a:r>
              <a:rPr spc="-80" dirty="0"/>
              <a:t>How</a:t>
            </a:r>
            <a:r>
              <a:rPr spc="-235" dirty="0"/>
              <a:t> </a:t>
            </a:r>
            <a:r>
              <a:rPr spc="-115" dirty="0"/>
              <a:t>Transportation</a:t>
            </a:r>
            <a:r>
              <a:rPr spc="-265" dirty="0"/>
              <a:t> </a:t>
            </a:r>
            <a:r>
              <a:rPr spc="-105" dirty="0"/>
              <a:t>sector</a:t>
            </a:r>
            <a:r>
              <a:rPr spc="-265" dirty="0"/>
              <a:t> </a:t>
            </a:r>
            <a:r>
              <a:rPr spc="-105" dirty="0"/>
              <a:t>change</a:t>
            </a:r>
            <a:r>
              <a:rPr spc="-265" dirty="0"/>
              <a:t> </a:t>
            </a:r>
            <a:r>
              <a:rPr spc="-85" dirty="0"/>
              <a:t>the</a:t>
            </a:r>
            <a:r>
              <a:rPr spc="-255" dirty="0"/>
              <a:t> </a:t>
            </a:r>
            <a:r>
              <a:rPr spc="-111" dirty="0"/>
              <a:t>quality</a:t>
            </a:r>
            <a:r>
              <a:rPr spc="-235" dirty="0"/>
              <a:t> </a:t>
            </a:r>
            <a:r>
              <a:rPr spc="-65" dirty="0"/>
              <a:t>of</a:t>
            </a:r>
            <a:r>
              <a:rPr spc="-255" dirty="0"/>
              <a:t> </a:t>
            </a:r>
            <a:r>
              <a:rPr spc="-95" dirty="0"/>
              <a:t>air?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3" y="1302093"/>
            <a:ext cx="9272271" cy="50871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2392" marR="119374" algn="just">
              <a:lnSpc>
                <a:spcPct val="111100"/>
              </a:lnSpc>
              <a:spcBef>
                <a:spcPts val="105"/>
              </a:spcBef>
              <a:buChar char="•"/>
              <a:tabLst>
                <a:tab pos="381617" algn="l"/>
              </a:tabLst>
            </a:pPr>
            <a:r>
              <a:rPr sz="2400" spc="-5" dirty="0">
                <a:latin typeface="Arial"/>
                <a:cs typeface="Arial"/>
              </a:rPr>
              <a:t>Emission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carbon-dioxide (CO</a:t>
            </a:r>
            <a:r>
              <a:rPr sz="2400" spc="-7" baseline="-15625" dirty="0">
                <a:latin typeface="Arial"/>
                <a:cs typeface="Arial"/>
              </a:rPr>
              <a:t>2</a:t>
            </a:r>
            <a:r>
              <a:rPr sz="2400" spc="-5" dirty="0">
                <a:latin typeface="Arial"/>
                <a:cs typeface="Arial"/>
              </a:rPr>
              <a:t>) </a:t>
            </a:r>
            <a:r>
              <a:rPr sz="2400" dirty="0">
                <a:latin typeface="Arial"/>
                <a:cs typeface="Arial"/>
              </a:rPr>
              <a:t>from the burning </a:t>
            </a:r>
            <a:r>
              <a:rPr sz="2400" spc="-5" dirty="0">
                <a:latin typeface="Arial"/>
                <a:cs typeface="Arial"/>
              </a:rPr>
              <a:t>of fossil </a:t>
            </a:r>
            <a:r>
              <a:rPr sz="2400" dirty="0">
                <a:latin typeface="Arial"/>
                <a:cs typeface="Arial"/>
              </a:rPr>
              <a:t>fuels  </a:t>
            </a:r>
            <a:r>
              <a:rPr sz="2400" spc="-5" dirty="0">
                <a:latin typeface="Arial"/>
                <a:cs typeface="Arial"/>
              </a:rPr>
              <a:t>is a </a:t>
            </a:r>
            <a:r>
              <a:rPr sz="2400" dirty="0">
                <a:latin typeface="Arial"/>
                <a:cs typeface="Arial"/>
              </a:rPr>
              <a:t>major </a:t>
            </a:r>
            <a:r>
              <a:rPr sz="2400" spc="-15" dirty="0">
                <a:latin typeface="Arial"/>
                <a:cs typeface="Arial"/>
              </a:rPr>
              <a:t>contributor. </a:t>
            </a:r>
            <a:r>
              <a:rPr sz="2400" spc="-5" dirty="0">
                <a:latin typeface="Arial"/>
                <a:cs typeface="Arial"/>
              </a:rPr>
              <a:t>For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transport </a:t>
            </a:r>
            <a:r>
              <a:rPr sz="2400" spc="-20" dirty="0">
                <a:latin typeface="Arial"/>
                <a:cs typeface="Arial"/>
              </a:rPr>
              <a:t>sector,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greenhouse  gas </a:t>
            </a:r>
            <a:r>
              <a:rPr sz="2400" dirty="0">
                <a:latin typeface="Arial"/>
                <a:cs typeface="Arial"/>
              </a:rPr>
              <a:t>emissions are </a:t>
            </a:r>
            <a:r>
              <a:rPr sz="2400" spc="-5" dirty="0">
                <a:latin typeface="Arial"/>
                <a:cs typeface="Arial"/>
              </a:rPr>
              <a:t>dominated by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CO</a:t>
            </a:r>
            <a:r>
              <a:rPr sz="2400" spc="-7" baseline="-15625" dirty="0">
                <a:latin typeface="Arial"/>
                <a:cs typeface="Arial"/>
              </a:rPr>
              <a:t>2 </a:t>
            </a:r>
            <a:r>
              <a:rPr sz="2400" dirty="0">
                <a:latin typeface="Arial"/>
                <a:cs typeface="Arial"/>
              </a:rPr>
              <a:t>emissions from </a:t>
            </a:r>
            <a:r>
              <a:rPr sz="2400" spc="-11" dirty="0">
                <a:latin typeface="Arial"/>
                <a:cs typeface="Arial"/>
              </a:rPr>
              <a:t>burning  </a:t>
            </a:r>
            <a:r>
              <a:rPr sz="2400" spc="-5" dirty="0">
                <a:latin typeface="Arial"/>
                <a:cs typeface="Arial"/>
              </a:rPr>
              <a:t>fossil fuels. These are strongly related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transport energy</a:t>
            </a:r>
            <a:r>
              <a:rPr sz="2400" spc="91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use.</a:t>
            </a:r>
            <a:endParaRPr sz="2400" dirty="0">
              <a:latin typeface="Arial"/>
              <a:cs typeface="Arial"/>
            </a:endParaRPr>
          </a:p>
          <a:p>
            <a:pPr marL="152392" marR="277481" algn="just">
              <a:lnSpc>
                <a:spcPct val="111100"/>
              </a:lnSpc>
              <a:spcBef>
                <a:spcPts val="600"/>
              </a:spcBef>
              <a:buChar char="•"/>
              <a:tabLst>
                <a:tab pos="381617" algn="l"/>
              </a:tabLst>
            </a:pPr>
            <a:r>
              <a:rPr sz="2400" dirty="0">
                <a:latin typeface="Arial"/>
                <a:cs typeface="Arial"/>
              </a:rPr>
              <a:t>Release </a:t>
            </a:r>
            <a:r>
              <a:rPr sz="2400" spc="-5" dirty="0">
                <a:latin typeface="Arial"/>
                <a:cs typeface="Arial"/>
              </a:rPr>
              <a:t>of Particulate </a:t>
            </a:r>
            <a:r>
              <a:rPr sz="2400" dirty="0">
                <a:latin typeface="Arial"/>
                <a:cs typeface="Arial"/>
              </a:rPr>
              <a:t>matter </a:t>
            </a:r>
            <a:r>
              <a:rPr sz="2400" spc="-5" dirty="0">
                <a:latin typeface="Arial"/>
                <a:cs typeface="Arial"/>
              </a:rPr>
              <a:t>(PM</a:t>
            </a:r>
            <a:r>
              <a:rPr sz="2400" spc="-7" baseline="-15625" dirty="0">
                <a:latin typeface="Arial"/>
                <a:cs typeface="Arial"/>
              </a:rPr>
              <a:t>10</a:t>
            </a:r>
            <a:r>
              <a:rPr sz="2400" spc="-5" dirty="0">
                <a:latin typeface="Arial"/>
                <a:cs typeface="Arial"/>
              </a:rPr>
              <a:t>, PM</a:t>
            </a:r>
            <a:r>
              <a:rPr sz="2400" spc="-7" baseline="-15625" dirty="0">
                <a:latin typeface="Arial"/>
                <a:cs typeface="Arial"/>
              </a:rPr>
              <a:t>2.5</a:t>
            </a:r>
            <a:r>
              <a:rPr sz="2400" spc="-5" dirty="0">
                <a:latin typeface="Arial"/>
                <a:cs typeface="Arial"/>
              </a:rPr>
              <a:t>), Nitrogen oxides  (NOx), Sulphur oxide </a:t>
            </a:r>
            <a:r>
              <a:rPr sz="2400" dirty="0">
                <a:latin typeface="Arial"/>
                <a:cs typeface="Arial"/>
              </a:rPr>
              <a:t>(SO</a:t>
            </a:r>
            <a:r>
              <a:rPr sz="2400" baseline="-15625" dirty="0">
                <a:latin typeface="Arial"/>
                <a:cs typeface="Arial"/>
              </a:rPr>
              <a:t>2 </a:t>
            </a:r>
            <a:r>
              <a:rPr sz="2400" dirty="0">
                <a:latin typeface="Arial"/>
                <a:cs typeface="Arial"/>
              </a:rPr>
              <a:t>). Ozone </a:t>
            </a:r>
            <a:r>
              <a:rPr sz="2400" spc="-5" dirty="0">
                <a:latin typeface="Arial"/>
                <a:cs typeface="Arial"/>
              </a:rPr>
              <a:t>(O</a:t>
            </a:r>
            <a:r>
              <a:rPr sz="2400" spc="-7" baseline="-15625" dirty="0">
                <a:latin typeface="Arial"/>
                <a:cs typeface="Arial"/>
              </a:rPr>
              <a:t>3 </a:t>
            </a:r>
            <a:r>
              <a:rPr sz="2400" dirty="0">
                <a:latin typeface="Arial"/>
                <a:cs typeface="Arial"/>
              </a:rPr>
              <a:t>), </a:t>
            </a:r>
            <a:r>
              <a:rPr sz="2400" spc="-20" dirty="0">
                <a:latin typeface="Arial"/>
                <a:cs typeface="Arial"/>
              </a:rPr>
              <a:t>Volatile </a:t>
            </a:r>
            <a:r>
              <a:rPr sz="2400" spc="-5" dirty="0">
                <a:latin typeface="Arial"/>
                <a:cs typeface="Arial"/>
              </a:rPr>
              <a:t>organic  </a:t>
            </a:r>
            <a:r>
              <a:rPr sz="2400" dirty="0">
                <a:latin typeface="Arial"/>
                <a:cs typeface="Arial"/>
              </a:rPr>
              <a:t>compounds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(VOC).</a:t>
            </a:r>
          </a:p>
          <a:p>
            <a:pPr marL="152392" marR="508610" algn="just">
              <a:lnSpc>
                <a:spcPct val="111100"/>
              </a:lnSpc>
              <a:spcBef>
                <a:spcPts val="605"/>
              </a:spcBef>
              <a:buChar char="•"/>
              <a:tabLst>
                <a:tab pos="381617" algn="l"/>
              </a:tabLst>
            </a:pPr>
            <a:r>
              <a:rPr sz="2400" spc="-5" dirty="0">
                <a:latin typeface="Arial"/>
                <a:cs typeface="Arial"/>
              </a:rPr>
              <a:t>Health </a:t>
            </a:r>
            <a:r>
              <a:rPr sz="2400" dirty="0">
                <a:latin typeface="Arial"/>
                <a:cs typeface="Arial"/>
              </a:rPr>
              <a:t>impacts </a:t>
            </a:r>
            <a:r>
              <a:rPr sz="2400" spc="-5" dirty="0">
                <a:latin typeface="Arial"/>
                <a:cs typeface="Arial"/>
              </a:rPr>
              <a:t>such as </a:t>
            </a:r>
            <a:r>
              <a:rPr sz="2400" dirty="0">
                <a:latin typeface="Arial"/>
                <a:cs typeface="Arial"/>
              </a:rPr>
              <a:t>aspiration </a:t>
            </a:r>
            <a:r>
              <a:rPr sz="2400" spc="-5" dirty="0">
                <a:latin typeface="Arial"/>
                <a:cs typeface="Arial"/>
              </a:rPr>
              <a:t>diseases due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the fine  </a:t>
            </a:r>
            <a:r>
              <a:rPr sz="2400" dirty="0">
                <a:latin typeface="Arial"/>
                <a:cs typeface="Arial"/>
              </a:rPr>
              <a:t>particles </a:t>
            </a:r>
            <a:r>
              <a:rPr sz="2400" spc="-5" dirty="0">
                <a:latin typeface="Arial"/>
                <a:cs typeface="Arial"/>
              </a:rPr>
              <a:t>(PM</a:t>
            </a:r>
            <a:r>
              <a:rPr sz="2400" spc="-7" baseline="-15625" dirty="0">
                <a:latin typeface="Arial"/>
                <a:cs typeface="Arial"/>
              </a:rPr>
              <a:t>2.5</a:t>
            </a:r>
            <a:r>
              <a:rPr sz="2400" spc="-5" dirty="0">
                <a:latin typeface="Arial"/>
                <a:cs typeface="Arial"/>
              </a:rPr>
              <a:t>/PM</a:t>
            </a:r>
            <a:r>
              <a:rPr sz="2400" spc="-7" baseline="-15625" dirty="0">
                <a:latin typeface="Arial"/>
                <a:cs typeface="Arial"/>
              </a:rPr>
              <a:t>10</a:t>
            </a:r>
            <a:r>
              <a:rPr sz="2400" spc="-5" dirty="0">
                <a:latin typeface="Arial"/>
                <a:cs typeface="Arial"/>
              </a:rPr>
              <a:t>, other air </a:t>
            </a:r>
            <a:r>
              <a:rPr sz="2400" dirty="0">
                <a:latin typeface="Arial"/>
                <a:cs typeface="Arial"/>
              </a:rPr>
              <a:t>pollutants). </a:t>
            </a:r>
            <a:r>
              <a:rPr sz="2400" spc="-5" dirty="0">
                <a:latin typeface="Arial"/>
                <a:cs typeface="Arial"/>
              </a:rPr>
              <a:t>Exhaust emission  </a:t>
            </a:r>
            <a:r>
              <a:rPr sz="2400" dirty="0">
                <a:latin typeface="Arial"/>
                <a:cs typeface="Arial"/>
              </a:rPr>
              <a:t>particles are </a:t>
            </a:r>
            <a:r>
              <a:rPr sz="2400" spc="-5" dirty="0">
                <a:latin typeface="Arial"/>
                <a:cs typeface="Arial"/>
              </a:rPr>
              <a:t>hereby </a:t>
            </a:r>
            <a:r>
              <a:rPr sz="2400" dirty="0">
                <a:latin typeface="Arial"/>
                <a:cs typeface="Arial"/>
              </a:rPr>
              <a:t>considered </a:t>
            </a:r>
            <a:r>
              <a:rPr sz="2400" spc="-5" dirty="0">
                <a:latin typeface="Arial"/>
                <a:cs typeface="Arial"/>
              </a:rPr>
              <a:t>as </a:t>
            </a:r>
            <a:r>
              <a:rPr sz="2400" dirty="0">
                <a:latin typeface="Arial"/>
                <a:cs typeface="Arial"/>
              </a:rPr>
              <a:t>the most important  </a:t>
            </a:r>
            <a:r>
              <a:rPr sz="2400" spc="-5" dirty="0">
                <a:latin typeface="Arial"/>
                <a:cs typeface="Arial"/>
              </a:rPr>
              <a:t>pollutant. In </a:t>
            </a:r>
            <a:r>
              <a:rPr sz="2400" dirty="0">
                <a:latin typeface="Arial"/>
                <a:cs typeface="Arial"/>
              </a:rPr>
              <a:t>addition, Ozone </a:t>
            </a:r>
            <a:r>
              <a:rPr sz="2400" spc="-5" dirty="0">
                <a:latin typeface="Arial"/>
                <a:cs typeface="Arial"/>
              </a:rPr>
              <a:t>(O</a:t>
            </a:r>
            <a:r>
              <a:rPr sz="2400" spc="-7" baseline="-15625" dirty="0">
                <a:latin typeface="Arial"/>
                <a:cs typeface="Arial"/>
              </a:rPr>
              <a:t>3 </a:t>
            </a:r>
            <a:r>
              <a:rPr sz="2400" dirty="0">
                <a:latin typeface="Arial"/>
                <a:cs typeface="Arial"/>
              </a:rPr>
              <a:t>) </a:t>
            </a:r>
            <a:r>
              <a:rPr sz="2400" spc="-5" dirty="0">
                <a:latin typeface="Arial"/>
                <a:cs typeface="Arial"/>
              </a:rPr>
              <a:t>has </a:t>
            </a:r>
            <a:r>
              <a:rPr sz="2400" dirty="0">
                <a:latin typeface="Arial"/>
                <a:cs typeface="Arial"/>
              </a:rPr>
              <a:t>impacts </a:t>
            </a:r>
            <a:r>
              <a:rPr sz="2400" spc="-5" dirty="0">
                <a:latin typeface="Arial"/>
                <a:cs typeface="Arial"/>
              </a:rPr>
              <a:t>on </a:t>
            </a:r>
            <a:r>
              <a:rPr sz="2400" dirty="0">
                <a:latin typeface="Arial"/>
                <a:cs typeface="Arial"/>
              </a:rPr>
              <a:t>human  </a:t>
            </a:r>
            <a:r>
              <a:rPr sz="2400" spc="-5" dirty="0">
                <a:latin typeface="Arial"/>
                <a:cs typeface="Arial"/>
              </a:rPr>
              <a:t>health.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2891" y="112013"/>
            <a:ext cx="92176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u="sng" spc="-9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Impacts</a:t>
            </a:r>
            <a:r>
              <a:rPr sz="3600" u="sng" spc="-27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sng" spc="-5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of</a:t>
            </a:r>
            <a:r>
              <a:rPr sz="3600" u="sng" spc="-2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sng" spc="-11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Transportation</a:t>
            </a:r>
            <a:r>
              <a:rPr sz="3600" u="sng" spc="-35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sng" spc="-10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sector</a:t>
            </a:r>
            <a:r>
              <a:rPr sz="3600" u="sng" spc="-24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sng" spc="-6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on</a:t>
            </a:r>
            <a:r>
              <a:rPr sz="3600" u="sng" spc="-2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sng" spc="-11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Environment</a:t>
            </a:r>
            <a:endParaRPr sz="3600" u="sng" dirty="0"/>
          </a:p>
        </p:txBody>
      </p:sp>
      <p:sp>
        <p:nvSpPr>
          <p:cNvPr id="3" name="object 3"/>
          <p:cNvSpPr txBox="1"/>
          <p:nvPr/>
        </p:nvSpPr>
        <p:spPr>
          <a:xfrm>
            <a:off x="330201" y="1891376"/>
            <a:ext cx="2433320" cy="83215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0800"/>
              </a:lnSpc>
              <a:spcBef>
                <a:spcPts val="95"/>
              </a:spcBef>
            </a:pPr>
            <a:r>
              <a:rPr sz="2400" spc="-5" dirty="0">
                <a:latin typeface="Arial"/>
                <a:cs typeface="Arial"/>
              </a:rPr>
              <a:t>materials </a:t>
            </a:r>
            <a:r>
              <a:rPr sz="2400" dirty="0">
                <a:latin typeface="Arial"/>
                <a:cs typeface="Arial"/>
              </a:rPr>
              <a:t>from </a:t>
            </a:r>
            <a:r>
              <a:rPr sz="2400" spc="-5" dirty="0">
                <a:latin typeface="Arial"/>
                <a:cs typeface="Arial"/>
              </a:rPr>
              <a:t>air  </a:t>
            </a:r>
            <a:r>
              <a:rPr sz="2400" dirty="0">
                <a:latin typeface="Arial"/>
                <a:cs typeface="Arial"/>
              </a:rPr>
              <a:t>soiling </a:t>
            </a:r>
            <a:r>
              <a:rPr sz="2400" spc="-5" dirty="0">
                <a:latin typeface="Arial"/>
                <a:cs typeface="Arial"/>
              </a:rPr>
              <a:t>of</a:t>
            </a:r>
            <a:r>
              <a:rPr sz="2400" spc="3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building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854822" y="1911546"/>
            <a:ext cx="6622415" cy="83215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540">
              <a:lnSpc>
                <a:spcPct val="110800"/>
              </a:lnSpc>
              <a:spcBef>
                <a:spcPts val="95"/>
              </a:spcBef>
            </a:pPr>
            <a:r>
              <a:rPr sz="2400" spc="-5" dirty="0">
                <a:latin typeface="Arial"/>
                <a:cs typeface="Arial"/>
              </a:rPr>
              <a:t>pollutants. </a:t>
            </a:r>
            <a:r>
              <a:rPr sz="2400" i="1" spc="-5" dirty="0">
                <a:solidFill>
                  <a:schemeClr val="accent1"/>
                </a:solidFill>
                <a:latin typeface="Arial"/>
                <a:cs typeface="Arial"/>
              </a:rPr>
              <a:t>Mainly </a:t>
            </a:r>
            <a:r>
              <a:rPr sz="2400" i="1" dirty="0">
                <a:solidFill>
                  <a:schemeClr val="accent1"/>
                </a:solidFill>
                <a:latin typeface="Arial"/>
                <a:cs typeface="Arial"/>
              </a:rPr>
              <a:t>two </a:t>
            </a:r>
            <a:r>
              <a:rPr sz="2400" i="1" spc="-11" dirty="0">
                <a:solidFill>
                  <a:schemeClr val="accent1"/>
                </a:solidFill>
                <a:latin typeface="Arial"/>
                <a:cs typeface="Arial"/>
              </a:rPr>
              <a:t>effects </a:t>
            </a:r>
            <a:r>
              <a:rPr sz="2400" i="1" spc="-5" dirty="0">
                <a:solidFill>
                  <a:schemeClr val="accent1"/>
                </a:solidFill>
                <a:latin typeface="Arial"/>
                <a:cs typeface="Arial"/>
              </a:rPr>
              <a:t>are </a:t>
            </a:r>
            <a:r>
              <a:rPr sz="2400" i="1" spc="-11" dirty="0">
                <a:solidFill>
                  <a:schemeClr val="accent1"/>
                </a:solidFill>
                <a:latin typeface="Arial"/>
                <a:cs typeface="Arial"/>
              </a:rPr>
              <a:t>of </a:t>
            </a:r>
            <a:r>
              <a:rPr sz="2400" i="1" spc="-5" dirty="0">
                <a:solidFill>
                  <a:schemeClr val="accent1"/>
                </a:solidFill>
                <a:latin typeface="Arial"/>
                <a:cs typeface="Arial"/>
              </a:rPr>
              <a:t>importance:  </a:t>
            </a:r>
            <a:r>
              <a:rPr sz="2400" dirty="0">
                <a:latin typeface="Arial"/>
                <a:cs typeface="Arial"/>
              </a:rPr>
              <a:t>surfaces/facades primarily through </a:t>
            </a:r>
            <a:r>
              <a:rPr sz="2400" spc="-5" dirty="0">
                <a:latin typeface="Arial"/>
                <a:cs typeface="Arial"/>
              </a:rPr>
              <a:t>particles</a:t>
            </a:r>
            <a:r>
              <a:rPr sz="2400" spc="215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and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0502" y="2702183"/>
            <a:ext cx="9749791" cy="467717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2392" marR="361932" algn="just">
              <a:lnSpc>
                <a:spcPct val="111000"/>
              </a:lnSpc>
              <a:spcBef>
                <a:spcPts val="105"/>
              </a:spcBef>
            </a:pPr>
            <a:r>
              <a:rPr sz="2400" dirty="0">
                <a:latin typeface="Arial"/>
                <a:cs typeface="Arial"/>
              </a:rPr>
              <a:t>dust. </a:t>
            </a:r>
            <a:r>
              <a:rPr sz="2400" spc="-5" dirty="0">
                <a:latin typeface="Arial"/>
                <a:cs typeface="Arial"/>
              </a:rPr>
              <a:t>The second, more important impact on facades </a:t>
            </a:r>
            <a:r>
              <a:rPr sz="2400" dirty="0">
                <a:latin typeface="Arial"/>
                <a:cs typeface="Arial"/>
              </a:rPr>
              <a:t>and materials 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degradation through corrosive </a:t>
            </a:r>
            <a:r>
              <a:rPr sz="2400" dirty="0">
                <a:latin typeface="Arial"/>
                <a:cs typeface="Arial"/>
              </a:rPr>
              <a:t>processes, </a:t>
            </a:r>
            <a:r>
              <a:rPr sz="2400" spc="-5" dirty="0">
                <a:latin typeface="Arial"/>
                <a:cs typeface="Arial"/>
              </a:rPr>
              <a:t>due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acid air  pollutants like </a:t>
            </a:r>
            <a:r>
              <a:rPr sz="2400" dirty="0">
                <a:latin typeface="Arial"/>
                <a:cs typeface="Arial"/>
              </a:rPr>
              <a:t>NOx </a:t>
            </a:r>
            <a:r>
              <a:rPr sz="2400" spc="-5" dirty="0">
                <a:latin typeface="Arial"/>
                <a:cs typeface="Arial"/>
              </a:rPr>
              <a:t>and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SO</a:t>
            </a:r>
            <a:r>
              <a:rPr sz="2400" spc="-7" baseline="-15625" dirty="0">
                <a:latin typeface="Arial"/>
                <a:cs typeface="Arial"/>
              </a:rPr>
              <a:t>2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152392" marR="646399" algn="just">
              <a:lnSpc>
                <a:spcPct val="111100"/>
              </a:lnSpc>
              <a:spcBef>
                <a:spcPts val="605"/>
              </a:spcBef>
              <a:buChar char="•"/>
              <a:tabLst>
                <a:tab pos="380981" algn="l"/>
              </a:tabLst>
            </a:pPr>
            <a:r>
              <a:rPr sz="2400" b="1" dirty="0">
                <a:latin typeface="Arial"/>
                <a:cs typeface="Arial"/>
              </a:rPr>
              <a:t>Crop losses </a:t>
            </a:r>
            <a:r>
              <a:rPr sz="2400" b="1" spc="-5" dirty="0">
                <a:latin typeface="Arial"/>
                <a:cs typeface="Arial"/>
              </a:rPr>
              <a:t>in agriculture and impacts on </a:t>
            </a:r>
            <a:r>
              <a:rPr sz="2400" b="1" dirty="0">
                <a:latin typeface="Arial"/>
                <a:cs typeface="Arial"/>
              </a:rPr>
              <a:t>the </a:t>
            </a:r>
            <a:r>
              <a:rPr sz="2400" b="1" spc="-5" dirty="0">
                <a:latin typeface="Arial"/>
                <a:cs typeface="Arial"/>
              </a:rPr>
              <a:t>biosphere: </a:t>
            </a:r>
            <a:r>
              <a:rPr sz="2400" spc="-5" dirty="0">
                <a:latin typeface="Arial"/>
                <a:cs typeface="Arial"/>
              </a:rPr>
              <a:t>crops  as well as </a:t>
            </a:r>
            <a:r>
              <a:rPr sz="2400" dirty="0">
                <a:latin typeface="Arial"/>
                <a:cs typeface="Arial"/>
              </a:rPr>
              <a:t>forests </a:t>
            </a:r>
            <a:r>
              <a:rPr sz="2400" spc="-5" dirty="0">
                <a:latin typeface="Arial"/>
                <a:cs typeface="Arial"/>
              </a:rPr>
              <a:t>and other </a:t>
            </a:r>
            <a:r>
              <a:rPr sz="2400" dirty="0">
                <a:latin typeface="Arial"/>
                <a:cs typeface="Arial"/>
              </a:rPr>
              <a:t>ecosystems </a:t>
            </a:r>
            <a:r>
              <a:rPr sz="2400" spc="-5" dirty="0">
                <a:latin typeface="Arial"/>
                <a:cs typeface="Arial"/>
              </a:rPr>
              <a:t>are damaged by acid  deposition, ozone exposition and</a:t>
            </a:r>
            <a:r>
              <a:rPr sz="2400" spc="91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SO</a:t>
            </a:r>
            <a:r>
              <a:rPr sz="2400" spc="-7" baseline="-15625" dirty="0">
                <a:latin typeface="Arial"/>
                <a:cs typeface="Arial"/>
              </a:rPr>
              <a:t>2</a:t>
            </a:r>
            <a:endParaRPr sz="2400" baseline="-15625" dirty="0">
              <a:latin typeface="Arial"/>
              <a:cs typeface="Arial"/>
            </a:endParaRPr>
          </a:p>
          <a:p>
            <a:pPr marL="152392" marR="67941" algn="just">
              <a:lnSpc>
                <a:spcPct val="111200"/>
              </a:lnSpc>
              <a:spcBef>
                <a:spcPts val="600"/>
              </a:spcBef>
              <a:buChar char="•"/>
              <a:tabLst>
                <a:tab pos="380981" algn="l"/>
              </a:tabLst>
            </a:pPr>
            <a:r>
              <a:rPr sz="2400" b="1" dirty="0">
                <a:latin typeface="Arial"/>
                <a:cs typeface="Arial"/>
              </a:rPr>
              <a:t>Impacts </a:t>
            </a:r>
            <a:r>
              <a:rPr sz="2400" b="1" spc="-5" dirty="0">
                <a:latin typeface="Arial"/>
                <a:cs typeface="Arial"/>
              </a:rPr>
              <a:t>on </a:t>
            </a:r>
            <a:r>
              <a:rPr sz="2400" b="1" dirty="0">
                <a:latin typeface="Arial"/>
                <a:cs typeface="Arial"/>
              </a:rPr>
              <a:t>biodiversity </a:t>
            </a:r>
            <a:r>
              <a:rPr sz="2400" b="1" spc="-5" dirty="0">
                <a:latin typeface="Arial"/>
                <a:cs typeface="Arial"/>
              </a:rPr>
              <a:t>and </a:t>
            </a:r>
            <a:r>
              <a:rPr sz="2400" b="1" dirty="0">
                <a:latin typeface="Arial"/>
                <a:cs typeface="Arial"/>
              </a:rPr>
              <a:t>ecosystems (soil and  </a:t>
            </a:r>
            <a:r>
              <a:rPr sz="2400" b="1" spc="-5" dirty="0">
                <a:latin typeface="Arial"/>
                <a:cs typeface="Arial"/>
              </a:rPr>
              <a:t>water/groundwater):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impacts </a:t>
            </a:r>
            <a:r>
              <a:rPr sz="2400" spc="-5" dirty="0">
                <a:latin typeface="Arial"/>
                <a:cs typeface="Arial"/>
              </a:rPr>
              <a:t>on soil </a:t>
            </a:r>
            <a:r>
              <a:rPr sz="240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groundwater are mainly  caused by eutrophication and acidification due </a:t>
            </a:r>
            <a:r>
              <a:rPr sz="2400" dirty="0">
                <a:latin typeface="Arial"/>
                <a:cs typeface="Arial"/>
              </a:rPr>
              <a:t>to the </a:t>
            </a:r>
            <a:r>
              <a:rPr sz="2400" spc="-5" dirty="0">
                <a:latin typeface="Arial"/>
                <a:cs typeface="Arial"/>
              </a:rPr>
              <a:t>deposition of  nitrogen oxides, as well as contamination with heavy metals </a:t>
            </a:r>
            <a:r>
              <a:rPr sz="2400" b="1" spc="-5" dirty="0">
                <a:latin typeface="Arial"/>
                <a:cs typeface="Arial"/>
              </a:rPr>
              <a:t>(from tire  wear and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tear).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30200" y="787731"/>
            <a:ext cx="9250680" cy="11317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15255">
              <a:spcBef>
                <a:spcPts val="105"/>
              </a:spcBef>
            </a:pPr>
            <a:r>
              <a:rPr lang="en-US" sz="3200" spc="-80" dirty="0">
                <a:solidFill>
                  <a:srgbClr val="FF0000"/>
                </a:solidFill>
                <a:latin typeface="Arial"/>
                <a:cs typeface="Arial"/>
              </a:rPr>
              <a:t>How</a:t>
            </a:r>
            <a:r>
              <a:rPr lang="en-US" sz="3200" spc="-2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3200" spc="-115" dirty="0">
                <a:solidFill>
                  <a:srgbClr val="FF0000"/>
                </a:solidFill>
                <a:latin typeface="Arial"/>
                <a:cs typeface="Arial"/>
              </a:rPr>
              <a:t>Transportation</a:t>
            </a:r>
            <a:r>
              <a:rPr lang="en-US" sz="3200" spc="-2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3200" spc="-105" dirty="0">
                <a:solidFill>
                  <a:srgbClr val="FF0000"/>
                </a:solidFill>
                <a:latin typeface="Arial"/>
                <a:cs typeface="Arial"/>
              </a:rPr>
              <a:t>sector</a:t>
            </a:r>
            <a:r>
              <a:rPr lang="en-US" sz="3200" spc="-2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3200" spc="-105" dirty="0">
                <a:solidFill>
                  <a:srgbClr val="FF0000"/>
                </a:solidFill>
                <a:latin typeface="Arial"/>
                <a:cs typeface="Arial"/>
              </a:rPr>
              <a:t>affects other sectors</a:t>
            </a:r>
            <a:r>
              <a:rPr lang="en-US" sz="3200" spc="-95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endParaRPr lang="en-US" sz="3200" dirty="0">
              <a:latin typeface="Arial"/>
              <a:cs typeface="Arial"/>
            </a:endParaRPr>
          </a:p>
          <a:p>
            <a:pPr marL="241289" indent="-228589">
              <a:spcBef>
                <a:spcPts val="1951"/>
              </a:spcBef>
              <a:buChar char="•"/>
              <a:tabLst>
                <a:tab pos="241289" algn="l"/>
                <a:tab pos="1593136" algn="l"/>
                <a:tab pos="2365257" algn="l"/>
                <a:tab pos="3715834" algn="l"/>
                <a:tab pos="5321034" algn="l"/>
                <a:tab pos="6655102" algn="l"/>
                <a:tab pos="7258321" algn="l"/>
                <a:tab pos="8727639" algn="l"/>
              </a:tabLst>
            </a:pPr>
            <a:r>
              <a:rPr sz="2400" b="1" spc="-5" dirty="0">
                <a:latin typeface="Arial"/>
                <a:cs typeface="Arial"/>
              </a:rPr>
              <a:t>Buil</a:t>
            </a:r>
            <a:r>
              <a:rPr sz="2400" b="1" dirty="0">
                <a:latin typeface="Arial"/>
                <a:cs typeface="Arial"/>
              </a:rPr>
              <a:t>d</a:t>
            </a:r>
            <a:r>
              <a:rPr sz="2400" b="1" spc="-5" dirty="0">
                <a:latin typeface="Arial"/>
                <a:cs typeface="Arial"/>
              </a:rPr>
              <a:t>ing</a:t>
            </a:r>
            <a:r>
              <a:rPr sz="2400" b="1" dirty="0">
                <a:latin typeface="Arial"/>
                <a:cs typeface="Arial"/>
              </a:rPr>
              <a:t>	</a:t>
            </a:r>
            <a:r>
              <a:rPr sz="2400" b="1" spc="-11" dirty="0">
                <a:latin typeface="Arial"/>
                <a:cs typeface="Arial"/>
              </a:rPr>
              <a:t>an</a:t>
            </a:r>
            <a:r>
              <a:rPr sz="2400" b="1" spc="-5" dirty="0">
                <a:latin typeface="Arial"/>
                <a:cs typeface="Arial"/>
              </a:rPr>
              <a:t>d</a:t>
            </a:r>
            <a:r>
              <a:rPr sz="2400" b="1" dirty="0">
                <a:latin typeface="Arial"/>
                <a:cs typeface="Arial"/>
              </a:rPr>
              <a:t>	m</a:t>
            </a:r>
            <a:r>
              <a:rPr sz="2400" b="1" spc="-5" dirty="0">
                <a:latin typeface="Arial"/>
                <a:cs typeface="Arial"/>
              </a:rPr>
              <a:t>ater</a:t>
            </a:r>
            <a:r>
              <a:rPr sz="2400" b="1" dirty="0">
                <a:latin typeface="Arial"/>
                <a:cs typeface="Arial"/>
              </a:rPr>
              <a:t>i</a:t>
            </a:r>
            <a:r>
              <a:rPr sz="2400" b="1" spc="-5" dirty="0">
                <a:latin typeface="Arial"/>
                <a:cs typeface="Arial"/>
              </a:rPr>
              <a:t>al</a:t>
            </a:r>
            <a:r>
              <a:rPr sz="2400" b="1" dirty="0">
                <a:latin typeface="Arial"/>
                <a:cs typeface="Arial"/>
              </a:rPr>
              <a:t>	d</a:t>
            </a:r>
            <a:r>
              <a:rPr sz="2400" b="1" spc="-5" dirty="0">
                <a:latin typeface="Arial"/>
                <a:cs typeface="Arial"/>
              </a:rPr>
              <a:t>ama</a:t>
            </a:r>
            <a:r>
              <a:rPr sz="2400" b="1" dirty="0">
                <a:latin typeface="Arial"/>
                <a:cs typeface="Arial"/>
              </a:rPr>
              <a:t>g</a:t>
            </a:r>
            <a:r>
              <a:rPr sz="2400" b="1" spc="-5" dirty="0">
                <a:latin typeface="Arial"/>
                <a:cs typeface="Arial"/>
              </a:rPr>
              <a:t>es</a:t>
            </a:r>
            <a:r>
              <a:rPr sz="2400" b="1" dirty="0">
                <a:latin typeface="Arial"/>
                <a:cs typeface="Arial"/>
              </a:rPr>
              <a:t>:	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pacts	</a:t>
            </a:r>
            <a:r>
              <a:rPr sz="2400" spc="-11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buildings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and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5484" y="1066807"/>
            <a:ext cx="8904605" cy="889987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299071" indent="-287006">
              <a:spcBef>
                <a:spcPts val="540"/>
              </a:spcBef>
              <a:buChar char="–"/>
              <a:tabLst>
                <a:tab pos="299706" algn="l"/>
              </a:tabLst>
            </a:pPr>
            <a:r>
              <a:rPr sz="2600" b="1" dirty="0">
                <a:latin typeface="Arial"/>
                <a:cs typeface="Arial"/>
              </a:rPr>
              <a:t>Noise</a:t>
            </a:r>
          </a:p>
          <a:p>
            <a:pPr marL="698465" lvl="1" indent="-229860">
              <a:spcBef>
                <a:spcPts val="360"/>
              </a:spcBef>
              <a:buChar char="•"/>
              <a:tabLst>
                <a:tab pos="698465" algn="l"/>
                <a:tab pos="699101" algn="l"/>
                <a:tab pos="8050763" algn="l"/>
              </a:tabLst>
            </a:pPr>
            <a:r>
              <a:rPr sz="2200" spc="-91" dirty="0">
                <a:latin typeface="Arial"/>
                <a:cs typeface="Arial"/>
              </a:rPr>
              <a:t>T</a:t>
            </a:r>
            <a:r>
              <a:rPr sz="2200" spc="-5" dirty="0">
                <a:latin typeface="Arial"/>
                <a:cs typeface="Arial"/>
              </a:rPr>
              <a:t>ra</a:t>
            </a:r>
            <a:r>
              <a:rPr sz="2200" spc="-40" dirty="0">
                <a:latin typeface="Arial"/>
                <a:cs typeface="Arial"/>
              </a:rPr>
              <a:t>f</a:t>
            </a:r>
            <a:r>
              <a:rPr sz="2200" spc="-5" dirty="0">
                <a:latin typeface="Arial"/>
                <a:cs typeface="Arial"/>
              </a:rPr>
              <a:t>fic</a:t>
            </a:r>
            <a:r>
              <a:rPr sz="2200" spc="2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no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se</a:t>
            </a:r>
            <a:r>
              <a:rPr sz="2200" spc="204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has</a:t>
            </a:r>
            <a:r>
              <a:rPr sz="2200" spc="19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</a:t>
            </a:r>
            <a:r>
              <a:rPr sz="2200" spc="204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v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ri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ty</a:t>
            </a:r>
            <a:r>
              <a:rPr sz="2200" spc="191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f</a:t>
            </a:r>
            <a:r>
              <a:rPr sz="2200" spc="204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</a:t>
            </a:r>
            <a:r>
              <a:rPr sz="2200" spc="11" dirty="0">
                <a:latin typeface="Arial"/>
                <a:cs typeface="Arial"/>
              </a:rPr>
              <a:t>d</a:t>
            </a:r>
            <a:r>
              <a:rPr sz="2200" spc="-5" dirty="0">
                <a:latin typeface="Arial"/>
                <a:cs typeface="Arial"/>
              </a:rPr>
              <a:t>ver</a:t>
            </a:r>
            <a:r>
              <a:rPr sz="2200" spc="5" dirty="0">
                <a:latin typeface="Arial"/>
                <a:cs typeface="Arial"/>
              </a:rPr>
              <a:t>s</a:t>
            </a:r>
            <a:r>
              <a:rPr sz="2200" spc="-5" dirty="0">
                <a:latin typeface="Arial"/>
                <a:cs typeface="Arial"/>
              </a:rPr>
              <a:t>e</a:t>
            </a:r>
            <a:r>
              <a:rPr sz="2200" spc="211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impa</a:t>
            </a:r>
            <a:r>
              <a:rPr sz="2200" dirty="0">
                <a:latin typeface="Arial"/>
                <a:cs typeface="Arial"/>
              </a:rPr>
              <a:t>c</a:t>
            </a:r>
            <a:r>
              <a:rPr sz="2200" spc="-5" dirty="0">
                <a:latin typeface="Arial"/>
                <a:cs typeface="Arial"/>
              </a:rPr>
              <a:t>ts</a:t>
            </a:r>
            <a:r>
              <a:rPr sz="2200" spc="2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on</a:t>
            </a:r>
            <a:r>
              <a:rPr sz="2200" spc="204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human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he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lt</a:t>
            </a:r>
            <a:r>
              <a:rPr sz="2200" spc="5" dirty="0">
                <a:latin typeface="Arial"/>
                <a:cs typeface="Arial"/>
              </a:rPr>
              <a:t>h</a:t>
            </a:r>
            <a:r>
              <a:rPr sz="2200" spc="-5" dirty="0">
                <a:latin typeface="Arial"/>
                <a:cs typeface="Arial"/>
              </a:rPr>
              <a:t>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07019" y="1870384"/>
            <a:ext cx="1394460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r</a:t>
            </a:r>
            <a:r>
              <a:rPr sz="2200" spc="5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c</a:t>
            </a:r>
            <a:r>
              <a:rPr sz="2200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gn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5" dirty="0">
                <a:latin typeface="Arial"/>
                <a:cs typeface="Arial"/>
              </a:rPr>
              <a:t>z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d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80303" y="2175184"/>
            <a:ext cx="182181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1079446" algn="l"/>
              </a:tabLst>
            </a:pP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ri</a:t>
            </a:r>
            <a:r>
              <a:rPr sz="2200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us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pu</a:t>
            </a:r>
            <a:r>
              <a:rPr sz="2200" dirty="0">
                <a:latin typeface="Arial"/>
                <a:cs typeface="Arial"/>
              </a:rPr>
              <a:t>b</a:t>
            </a:r>
            <a:r>
              <a:rPr sz="2200" spc="-5" dirty="0">
                <a:latin typeface="Arial"/>
                <a:cs typeface="Arial"/>
              </a:rPr>
              <a:t>lic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1584" y="1870384"/>
            <a:ext cx="6308091" cy="97142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>
              <a:lnSpc>
                <a:spcPts val="2400"/>
              </a:lnSpc>
              <a:spcBef>
                <a:spcPts val="375"/>
              </a:spcBef>
              <a:tabLst>
                <a:tab pos="765137" algn="l"/>
                <a:tab pos="1530274" algn="l"/>
                <a:tab pos="1763943" algn="l"/>
                <a:tab pos="2442088" algn="l"/>
                <a:tab pos="2844024" algn="l"/>
                <a:tab pos="3710118" algn="l"/>
                <a:tab pos="4553993" algn="l"/>
                <a:tab pos="4701941" algn="l"/>
                <a:tab pos="5465806" algn="l"/>
                <a:tab pos="5843613" algn="l"/>
                <a:tab pos="5926159" algn="l"/>
              </a:tabLst>
            </a:pPr>
            <a:r>
              <a:rPr sz="2200" spc="-5" dirty="0">
                <a:latin typeface="Arial"/>
                <a:cs typeface="Arial"/>
              </a:rPr>
              <a:t>The	</a:t>
            </a:r>
            <a:r>
              <a:rPr sz="2200" spc="-40" dirty="0">
                <a:latin typeface="Arial"/>
                <a:cs typeface="Arial"/>
              </a:rPr>
              <a:t>W</a:t>
            </a:r>
            <a:r>
              <a:rPr sz="2200" spc="-5" dirty="0">
                <a:latin typeface="Arial"/>
                <a:cs typeface="Arial"/>
              </a:rPr>
              <a:t>or</a:t>
            </a:r>
            <a:r>
              <a:rPr sz="2200" dirty="0">
                <a:latin typeface="Arial"/>
                <a:cs typeface="Arial"/>
              </a:rPr>
              <a:t>l</a:t>
            </a:r>
            <a:r>
              <a:rPr sz="2200" spc="-5" dirty="0">
                <a:latin typeface="Arial"/>
                <a:cs typeface="Arial"/>
              </a:rPr>
              <a:t>d</a:t>
            </a:r>
            <a:r>
              <a:rPr sz="2200" dirty="0">
                <a:latin typeface="Arial"/>
                <a:cs typeface="Arial"/>
              </a:rPr>
              <a:t>		</a:t>
            </a:r>
            <a:r>
              <a:rPr sz="2200" spc="-5" dirty="0">
                <a:latin typeface="Arial"/>
                <a:cs typeface="Arial"/>
              </a:rPr>
              <a:t>Hea</a:t>
            </a:r>
            <a:r>
              <a:rPr sz="2200" dirty="0">
                <a:latin typeface="Arial"/>
                <a:cs typeface="Arial"/>
              </a:rPr>
              <a:t>l</a:t>
            </a:r>
            <a:r>
              <a:rPr sz="2200" spc="-5" dirty="0">
                <a:latin typeface="Arial"/>
                <a:cs typeface="Arial"/>
              </a:rPr>
              <a:t>th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Organ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5" dirty="0">
                <a:latin typeface="Arial"/>
                <a:cs typeface="Arial"/>
              </a:rPr>
              <a:t>z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ti</a:t>
            </a:r>
            <a:r>
              <a:rPr sz="2200" spc="11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n</a:t>
            </a:r>
            <a:r>
              <a:rPr sz="2200" dirty="0">
                <a:latin typeface="Arial"/>
                <a:cs typeface="Arial"/>
              </a:rPr>
              <a:t>		</a:t>
            </a:r>
            <a:r>
              <a:rPr sz="2200" spc="-5" dirty="0">
                <a:latin typeface="Arial"/>
                <a:cs typeface="Arial"/>
              </a:rPr>
              <a:t>(W</a:t>
            </a:r>
            <a:r>
              <a:rPr sz="2200" spc="5" dirty="0">
                <a:latin typeface="Arial"/>
                <a:cs typeface="Arial"/>
              </a:rPr>
              <a:t>H</a:t>
            </a:r>
            <a:r>
              <a:rPr sz="2200" spc="-5" dirty="0">
                <a:latin typeface="Arial"/>
                <a:cs typeface="Arial"/>
              </a:rPr>
              <a:t>O)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has  community	noise,	including	</a:t>
            </a:r>
            <a:r>
              <a:rPr sz="2200" spc="-11" dirty="0">
                <a:latin typeface="Arial"/>
                <a:cs typeface="Arial"/>
              </a:rPr>
              <a:t>traffic	</a:t>
            </a:r>
            <a:r>
              <a:rPr sz="2200" spc="-5" dirty="0">
                <a:latin typeface="Arial"/>
                <a:cs typeface="Arial"/>
              </a:rPr>
              <a:t>noise,	as		a  health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problem.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1565" y="3805674"/>
            <a:ext cx="8648523" cy="2731902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241289" marR="5080" indent="-229224" algn="just">
              <a:lnSpc>
                <a:spcPct val="90900"/>
              </a:lnSpc>
              <a:spcBef>
                <a:spcPts val="335"/>
              </a:spcBef>
              <a:buChar char="•"/>
              <a:tabLst>
                <a:tab pos="241923" algn="l"/>
              </a:tabLst>
            </a:pPr>
            <a:r>
              <a:rPr sz="2400" spc="-20" dirty="0">
                <a:latin typeface="Arial"/>
                <a:cs typeface="Arial"/>
              </a:rPr>
              <a:t>Traffic </a:t>
            </a:r>
            <a:r>
              <a:rPr sz="2400" spc="-5" dirty="0">
                <a:latin typeface="Arial"/>
                <a:cs typeface="Arial"/>
              </a:rPr>
              <a:t>noise has </a:t>
            </a:r>
            <a:r>
              <a:rPr sz="2400" dirty="0">
                <a:latin typeface="Arial"/>
                <a:cs typeface="Arial"/>
              </a:rPr>
              <a:t>various </a:t>
            </a:r>
            <a:r>
              <a:rPr sz="2400" spc="-5" dirty="0">
                <a:latin typeface="Arial"/>
                <a:cs typeface="Arial"/>
              </a:rPr>
              <a:t>adverse effects.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most </a:t>
            </a:r>
            <a:r>
              <a:rPr sz="2400" dirty="0">
                <a:latin typeface="Arial"/>
                <a:cs typeface="Arial"/>
              </a:rPr>
              <a:t>widespread  </a:t>
            </a:r>
            <a:r>
              <a:rPr sz="2400" spc="-11" dirty="0">
                <a:latin typeface="Arial"/>
                <a:cs typeface="Arial"/>
              </a:rPr>
              <a:t>effect </a:t>
            </a:r>
            <a:r>
              <a:rPr sz="2400" spc="-5" dirty="0">
                <a:latin typeface="Arial"/>
                <a:cs typeface="Arial"/>
              </a:rPr>
              <a:t>is simply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annoyance</a:t>
            </a:r>
            <a:r>
              <a:rPr sz="2400" dirty="0">
                <a:latin typeface="Arial"/>
                <a:cs typeface="Arial"/>
              </a:rPr>
              <a:t>. </a:t>
            </a:r>
            <a:r>
              <a:rPr sz="2400" spc="-5" dirty="0">
                <a:latin typeface="Arial"/>
                <a:cs typeface="Arial"/>
              </a:rPr>
              <a:t>In addition, there is substantial evidence  for serious </a:t>
            </a:r>
            <a:r>
              <a:rPr sz="2400" dirty="0">
                <a:latin typeface="Arial"/>
                <a:cs typeface="Arial"/>
              </a:rPr>
              <a:t>health </a:t>
            </a:r>
            <a:r>
              <a:rPr sz="2400" spc="-5" dirty="0">
                <a:latin typeface="Arial"/>
                <a:cs typeface="Arial"/>
              </a:rPr>
              <a:t>problems caused by traffic </a:t>
            </a:r>
            <a:r>
              <a:rPr sz="2400" dirty="0">
                <a:latin typeface="Arial"/>
                <a:cs typeface="Arial"/>
              </a:rPr>
              <a:t>noise.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main  problem </a:t>
            </a:r>
            <a:r>
              <a:rPr sz="2400" spc="-5" dirty="0">
                <a:latin typeface="Arial"/>
                <a:cs typeface="Arial"/>
              </a:rPr>
              <a:t>is disturbance of </a:t>
            </a:r>
            <a:r>
              <a:rPr sz="2400" dirty="0">
                <a:latin typeface="Arial"/>
                <a:cs typeface="Arial"/>
              </a:rPr>
              <a:t>sleep </a:t>
            </a:r>
            <a:r>
              <a:rPr sz="2400" spc="-5" dirty="0">
                <a:latin typeface="Arial"/>
                <a:cs typeface="Arial"/>
              </a:rPr>
              <a:t>patterns, </a:t>
            </a:r>
            <a:r>
              <a:rPr sz="2400" dirty="0">
                <a:latin typeface="Arial"/>
                <a:cs typeface="Arial"/>
              </a:rPr>
              <a:t>which </a:t>
            </a:r>
            <a:r>
              <a:rPr sz="2400" spc="-11" dirty="0">
                <a:latin typeface="Arial"/>
                <a:cs typeface="Arial"/>
              </a:rPr>
              <a:t>affects </a:t>
            </a:r>
            <a:r>
              <a:rPr sz="2400" spc="-5" dirty="0">
                <a:latin typeface="Arial"/>
                <a:cs typeface="Arial"/>
              </a:rPr>
              <a:t>cognitive  functioning </a:t>
            </a:r>
            <a:r>
              <a:rPr sz="2400" dirty="0">
                <a:latin typeface="Arial"/>
                <a:cs typeface="Arial"/>
              </a:rPr>
              <a:t>(especially </a:t>
            </a:r>
            <a:r>
              <a:rPr sz="2400" spc="-5" dirty="0">
                <a:latin typeface="Arial"/>
                <a:cs typeface="Arial"/>
              </a:rPr>
              <a:t>in children) and contributes to certain  cardiovascular </a:t>
            </a:r>
            <a:r>
              <a:rPr sz="2400" dirty="0">
                <a:latin typeface="Arial"/>
                <a:cs typeface="Arial"/>
              </a:rPr>
              <a:t>diseases. </a:t>
            </a:r>
            <a:r>
              <a:rPr sz="2400" spc="-5" dirty="0">
                <a:latin typeface="Arial"/>
                <a:cs typeface="Arial"/>
              </a:rPr>
              <a:t>There is also increasing evidence for </a:t>
            </a:r>
            <a:r>
              <a:rPr sz="2400" spc="11" dirty="0">
                <a:latin typeface="Arial"/>
                <a:cs typeface="Arial"/>
              </a:rPr>
              <a:t>an  </a:t>
            </a:r>
            <a:r>
              <a:rPr sz="2400" spc="-5" dirty="0">
                <a:latin typeface="Arial"/>
                <a:cs typeface="Arial"/>
              </a:rPr>
              <a:t>impact of noise raising </a:t>
            </a:r>
            <a:r>
              <a:rPr sz="2400" dirty="0">
                <a:latin typeface="Arial"/>
                <a:cs typeface="Arial"/>
              </a:rPr>
              <a:t>blood </a:t>
            </a:r>
            <a:r>
              <a:rPr sz="2400" spc="-5" dirty="0">
                <a:latin typeface="Arial"/>
                <a:cs typeface="Arial"/>
              </a:rPr>
              <a:t>pressure </a:t>
            </a:r>
            <a:r>
              <a:rPr sz="2400" dirty="0">
                <a:latin typeface="Arial"/>
                <a:cs typeface="Arial"/>
              </a:rPr>
              <a:t>(Den </a:t>
            </a:r>
            <a:r>
              <a:rPr sz="2400" spc="-5" dirty="0">
                <a:latin typeface="Arial"/>
                <a:cs typeface="Arial"/>
              </a:rPr>
              <a:t>Boer &amp; Schroten,  2007).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32891" y="112013"/>
            <a:ext cx="92176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u="sng" spc="-9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Impacts</a:t>
            </a:r>
            <a:r>
              <a:rPr sz="3600" u="sng" spc="-27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sng" spc="-5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of</a:t>
            </a:r>
            <a:r>
              <a:rPr sz="3600" u="sng" spc="-2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sng" spc="-11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Transportation</a:t>
            </a:r>
            <a:r>
              <a:rPr sz="3600" u="sng" spc="-35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sng" spc="-10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sector</a:t>
            </a:r>
            <a:r>
              <a:rPr sz="3600" u="sng" spc="-24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sng" spc="-6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on</a:t>
            </a:r>
            <a:r>
              <a:rPr sz="3600" u="sng" spc="-2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sng" spc="-11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Environment</a:t>
            </a:r>
            <a:endParaRPr sz="3600" u="sng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617" y="914401"/>
            <a:ext cx="8888731" cy="4535216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marL="299071" indent="-287006" algn="just">
              <a:spcBef>
                <a:spcPts val="1055"/>
              </a:spcBef>
              <a:buChar char="–"/>
              <a:tabLst>
                <a:tab pos="299706" algn="l"/>
              </a:tabLst>
            </a:pPr>
            <a:r>
              <a:rPr sz="2600" b="1" dirty="0">
                <a:latin typeface="Arial"/>
                <a:cs typeface="Arial"/>
              </a:rPr>
              <a:t>Land</a:t>
            </a:r>
            <a:r>
              <a:rPr sz="2600" b="1" spc="-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Use</a:t>
            </a:r>
          </a:p>
          <a:p>
            <a:pPr marL="698465" marR="5080" lvl="1" indent="-229224" algn="just">
              <a:lnSpc>
                <a:spcPct val="117400"/>
              </a:lnSpc>
              <a:spcBef>
                <a:spcPts val="340"/>
              </a:spcBef>
              <a:buChar char="•"/>
              <a:tabLst>
                <a:tab pos="699101" algn="l"/>
              </a:tabLst>
            </a:pPr>
            <a:r>
              <a:rPr sz="2200" spc="-11" dirty="0">
                <a:latin typeface="Arial"/>
                <a:cs typeface="Arial"/>
              </a:rPr>
              <a:t>Transportation </a:t>
            </a:r>
            <a:r>
              <a:rPr sz="2200" spc="-5" dirty="0">
                <a:latin typeface="Arial"/>
                <a:cs typeface="Arial"/>
              </a:rPr>
              <a:t>facilities have an impact on the urban </a:t>
            </a:r>
            <a:r>
              <a:rPr sz="2200" dirty="0">
                <a:latin typeface="Arial"/>
                <a:cs typeface="Arial"/>
              </a:rPr>
              <a:t>landscape.  </a:t>
            </a:r>
            <a:r>
              <a:rPr sz="2200" spc="-5" dirty="0">
                <a:latin typeface="Arial"/>
                <a:cs typeface="Arial"/>
              </a:rPr>
              <a:t>The </a:t>
            </a:r>
            <a:r>
              <a:rPr sz="2200" dirty="0">
                <a:latin typeface="Arial"/>
                <a:cs typeface="Arial"/>
              </a:rPr>
              <a:t>development </a:t>
            </a:r>
            <a:r>
              <a:rPr sz="2200" spc="-5" dirty="0">
                <a:latin typeface="Arial"/>
                <a:cs typeface="Arial"/>
              </a:rPr>
              <a:t>of </a:t>
            </a:r>
            <a:r>
              <a:rPr sz="2200" dirty="0">
                <a:latin typeface="Arial"/>
                <a:cs typeface="Arial"/>
              </a:rPr>
              <a:t>port </a:t>
            </a:r>
            <a:r>
              <a:rPr sz="2200" spc="-5" dirty="0">
                <a:latin typeface="Arial"/>
                <a:cs typeface="Arial"/>
              </a:rPr>
              <a:t>and </a:t>
            </a:r>
            <a:r>
              <a:rPr sz="2200" dirty="0">
                <a:latin typeface="Arial"/>
                <a:cs typeface="Arial"/>
              </a:rPr>
              <a:t>airport infrastructure </a:t>
            </a:r>
            <a:r>
              <a:rPr sz="2200" spc="-5" dirty="0">
                <a:latin typeface="Arial"/>
                <a:cs typeface="Arial"/>
              </a:rPr>
              <a:t>is significant  features of the urban </a:t>
            </a:r>
            <a:r>
              <a:rPr sz="2200" dirty="0">
                <a:latin typeface="Arial"/>
                <a:cs typeface="Arial"/>
              </a:rPr>
              <a:t>and </a:t>
            </a:r>
            <a:r>
              <a:rPr sz="2200" spc="-5" dirty="0">
                <a:latin typeface="Arial"/>
                <a:cs typeface="Arial"/>
              </a:rPr>
              <a:t>peri- </a:t>
            </a:r>
            <a:r>
              <a:rPr sz="2200" dirty="0">
                <a:latin typeface="Arial"/>
                <a:cs typeface="Arial"/>
              </a:rPr>
              <a:t>urban </a:t>
            </a:r>
            <a:r>
              <a:rPr sz="2200" spc="-5" dirty="0">
                <a:latin typeface="Arial"/>
                <a:cs typeface="Arial"/>
              </a:rPr>
              <a:t>built environment. Social  and economic </a:t>
            </a:r>
            <a:r>
              <a:rPr sz="2200" dirty="0">
                <a:latin typeface="Arial"/>
                <a:cs typeface="Arial"/>
              </a:rPr>
              <a:t>cohesion </a:t>
            </a:r>
            <a:r>
              <a:rPr sz="2200" spc="-5" dirty="0">
                <a:latin typeface="Arial"/>
                <a:cs typeface="Arial"/>
              </a:rPr>
              <a:t>can be severed </a:t>
            </a:r>
            <a:r>
              <a:rPr sz="2200" dirty="0">
                <a:latin typeface="Arial"/>
                <a:cs typeface="Arial"/>
              </a:rPr>
              <a:t>when </a:t>
            </a:r>
            <a:r>
              <a:rPr sz="2200" spc="-5" dirty="0">
                <a:latin typeface="Arial"/>
                <a:cs typeface="Arial"/>
              </a:rPr>
              <a:t>new </a:t>
            </a:r>
            <a:r>
              <a:rPr sz="2200" dirty="0">
                <a:latin typeface="Arial"/>
                <a:cs typeface="Arial"/>
              </a:rPr>
              <a:t>transport  </a:t>
            </a:r>
            <a:r>
              <a:rPr sz="2200" spc="-5" dirty="0">
                <a:latin typeface="Arial"/>
                <a:cs typeface="Arial"/>
              </a:rPr>
              <a:t>facilities such as elevated </a:t>
            </a:r>
            <a:r>
              <a:rPr sz="2200" dirty="0">
                <a:latin typeface="Arial"/>
                <a:cs typeface="Arial"/>
              </a:rPr>
              <a:t>train </a:t>
            </a:r>
            <a:r>
              <a:rPr sz="2200" spc="-5" dirty="0">
                <a:latin typeface="Arial"/>
                <a:cs typeface="Arial"/>
              </a:rPr>
              <a:t>and highway </a:t>
            </a:r>
            <a:r>
              <a:rPr sz="2200" dirty="0">
                <a:latin typeface="Arial"/>
                <a:cs typeface="Arial"/>
              </a:rPr>
              <a:t>structures </a:t>
            </a:r>
            <a:r>
              <a:rPr sz="2200" spc="-5" dirty="0">
                <a:latin typeface="Arial"/>
                <a:cs typeface="Arial"/>
              </a:rPr>
              <a:t>cut  across an existing </a:t>
            </a:r>
            <a:r>
              <a:rPr sz="2200" dirty="0">
                <a:latin typeface="Arial"/>
                <a:cs typeface="Arial"/>
              </a:rPr>
              <a:t>urban </a:t>
            </a:r>
            <a:r>
              <a:rPr sz="2200" spc="-20" dirty="0">
                <a:latin typeface="Arial"/>
                <a:cs typeface="Arial"/>
              </a:rPr>
              <a:t>community. </a:t>
            </a:r>
            <a:r>
              <a:rPr sz="2200" dirty="0">
                <a:latin typeface="Arial"/>
                <a:cs typeface="Arial"/>
              </a:rPr>
              <a:t>Arteries </a:t>
            </a:r>
            <a:r>
              <a:rPr sz="2200" spc="-5" dirty="0">
                <a:latin typeface="Arial"/>
                <a:cs typeface="Arial"/>
              </a:rPr>
              <a:t>or </a:t>
            </a:r>
            <a:r>
              <a:rPr sz="2200" dirty="0">
                <a:latin typeface="Arial"/>
                <a:cs typeface="Arial"/>
              </a:rPr>
              <a:t>transport  terminals </a:t>
            </a:r>
            <a:r>
              <a:rPr sz="2200" spc="-5" dirty="0">
                <a:latin typeface="Arial"/>
                <a:cs typeface="Arial"/>
              </a:rPr>
              <a:t>can define urban borders and produce segregation.  Major </a:t>
            </a:r>
            <a:r>
              <a:rPr sz="2200" dirty="0">
                <a:latin typeface="Arial"/>
                <a:cs typeface="Arial"/>
              </a:rPr>
              <a:t>transport </a:t>
            </a:r>
            <a:r>
              <a:rPr sz="2200" spc="-5" dirty="0">
                <a:latin typeface="Arial"/>
                <a:cs typeface="Arial"/>
              </a:rPr>
              <a:t>facilities can </a:t>
            </a:r>
            <a:r>
              <a:rPr sz="2200" spc="-11" dirty="0">
                <a:latin typeface="Arial"/>
                <a:cs typeface="Arial"/>
              </a:rPr>
              <a:t>affect </a:t>
            </a:r>
            <a:r>
              <a:rPr sz="2200" spc="-5" dirty="0">
                <a:latin typeface="Arial"/>
                <a:cs typeface="Arial"/>
              </a:rPr>
              <a:t>the quality of urban </a:t>
            </a:r>
            <a:r>
              <a:rPr sz="2200" dirty="0">
                <a:latin typeface="Arial"/>
                <a:cs typeface="Arial"/>
              </a:rPr>
              <a:t>life </a:t>
            </a:r>
            <a:r>
              <a:rPr sz="2200" spc="11" dirty="0">
                <a:latin typeface="Arial"/>
                <a:cs typeface="Arial"/>
              </a:rPr>
              <a:t>by  </a:t>
            </a:r>
            <a:r>
              <a:rPr sz="2200" spc="-5" dirty="0">
                <a:latin typeface="Arial"/>
                <a:cs typeface="Arial"/>
              </a:rPr>
              <a:t>creating physical barriers, increasing noise levels, generating  odors, reducing urban aesthetic and affecting the built</a:t>
            </a:r>
            <a:r>
              <a:rPr sz="2200" spc="15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heritage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5291" y="199769"/>
            <a:ext cx="850138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u="sng" spc="-9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Impacts</a:t>
            </a:r>
            <a:r>
              <a:rPr sz="3600" u="sng" spc="-28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5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of</a:t>
            </a:r>
            <a:r>
              <a:rPr sz="3600" u="sng" spc="-24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11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Transportation</a:t>
            </a:r>
            <a:r>
              <a:rPr sz="3600" u="sng" spc="-36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10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sector</a:t>
            </a:r>
            <a:r>
              <a:rPr sz="3600" u="sng" spc="-2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6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on</a:t>
            </a:r>
            <a:r>
              <a:rPr sz="3600" u="sng" spc="-25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11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Environment</a:t>
            </a:r>
            <a:endParaRPr sz="3600" u="sng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0492" y="787737"/>
            <a:ext cx="9460231" cy="62526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092">
              <a:spcBef>
                <a:spcPts val="105"/>
              </a:spcBef>
            </a:pPr>
            <a:r>
              <a:rPr sz="3200" spc="-80" dirty="0">
                <a:solidFill>
                  <a:srgbClr val="FF0000"/>
                </a:solidFill>
                <a:latin typeface="Arial"/>
                <a:cs typeface="Arial"/>
              </a:rPr>
              <a:t>How</a:t>
            </a:r>
            <a:r>
              <a:rPr sz="3200" spc="-2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115" dirty="0">
                <a:solidFill>
                  <a:srgbClr val="FF0000"/>
                </a:solidFill>
                <a:latin typeface="Arial"/>
                <a:cs typeface="Arial"/>
              </a:rPr>
              <a:t>Transportation</a:t>
            </a:r>
            <a:r>
              <a:rPr sz="3200" spc="-2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105" dirty="0">
                <a:solidFill>
                  <a:srgbClr val="FF0000"/>
                </a:solidFill>
                <a:latin typeface="Arial"/>
                <a:cs typeface="Arial"/>
              </a:rPr>
              <a:t>sector</a:t>
            </a:r>
            <a:r>
              <a:rPr sz="3200" spc="-2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105" dirty="0">
                <a:solidFill>
                  <a:srgbClr val="FF0000"/>
                </a:solidFill>
                <a:latin typeface="Arial"/>
                <a:cs typeface="Arial"/>
              </a:rPr>
              <a:t>change</a:t>
            </a:r>
            <a:r>
              <a:rPr sz="3200" spc="-2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85" dirty="0">
                <a:solidFill>
                  <a:srgbClr val="FF0000"/>
                </a:solidFill>
                <a:latin typeface="Arial"/>
                <a:cs typeface="Arial"/>
              </a:rPr>
              <a:t>the</a:t>
            </a:r>
            <a:r>
              <a:rPr sz="3200" spc="-25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111" dirty="0">
                <a:solidFill>
                  <a:srgbClr val="FF0000"/>
                </a:solidFill>
                <a:latin typeface="Arial"/>
                <a:cs typeface="Arial"/>
              </a:rPr>
              <a:t>quality</a:t>
            </a:r>
            <a:r>
              <a:rPr sz="3200" spc="-2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65" dirty="0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sz="3200" spc="-2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105" dirty="0">
                <a:solidFill>
                  <a:srgbClr val="FF0000"/>
                </a:solidFill>
                <a:latin typeface="Arial"/>
                <a:cs typeface="Arial"/>
              </a:rPr>
              <a:t>water?</a:t>
            </a:r>
            <a:endParaRPr sz="3200" dirty="0">
              <a:latin typeface="Arial"/>
              <a:cs typeface="Arial"/>
            </a:endParaRPr>
          </a:p>
          <a:p>
            <a:pPr marL="355582" indent="-342883" algn="just">
              <a:buChar char="•"/>
              <a:tabLst>
                <a:tab pos="355582" algn="l"/>
              </a:tabLst>
            </a:pPr>
            <a:r>
              <a:rPr sz="3000" spc="-25" dirty="0">
                <a:latin typeface="Arial"/>
                <a:cs typeface="Arial"/>
              </a:rPr>
              <a:t>Water</a:t>
            </a:r>
            <a:r>
              <a:rPr sz="3000" spc="-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quality</a:t>
            </a:r>
          </a:p>
          <a:p>
            <a:pPr marL="756248" marR="347327" lvl="1" indent="-287006" algn="just">
              <a:lnSpc>
                <a:spcPct val="89800"/>
              </a:lnSpc>
              <a:spcBef>
                <a:spcPts val="711"/>
              </a:spcBef>
              <a:buChar char="–"/>
              <a:tabLst>
                <a:tab pos="756882" algn="l"/>
              </a:tabLst>
            </a:pPr>
            <a:r>
              <a:rPr sz="2600" spc="-11" dirty="0">
                <a:latin typeface="Arial"/>
                <a:cs typeface="Arial"/>
              </a:rPr>
              <a:t>Transport </a:t>
            </a:r>
            <a:r>
              <a:rPr sz="2600" dirty="0">
                <a:latin typeface="Arial"/>
                <a:cs typeface="Arial"/>
              </a:rPr>
              <a:t>activities have </a:t>
            </a:r>
            <a:r>
              <a:rPr sz="2600" spc="-5" dirty="0">
                <a:latin typeface="Arial"/>
                <a:cs typeface="Arial"/>
              </a:rPr>
              <a:t>an </a:t>
            </a:r>
            <a:r>
              <a:rPr sz="2600" dirty="0">
                <a:latin typeface="Arial"/>
                <a:cs typeface="Arial"/>
              </a:rPr>
              <a:t>impact on hydrological  conditions. Fuel, </a:t>
            </a:r>
            <a:r>
              <a:rPr sz="2600" spc="-5" dirty="0">
                <a:latin typeface="Arial"/>
                <a:cs typeface="Arial"/>
              </a:rPr>
              <a:t>chemical </a:t>
            </a:r>
            <a:r>
              <a:rPr sz="2600" dirty="0">
                <a:latin typeface="Arial"/>
                <a:cs typeface="Arial"/>
              </a:rPr>
              <a:t>and other hazardous  </a:t>
            </a:r>
            <a:r>
              <a:rPr sz="2600" spc="-5" dirty="0">
                <a:latin typeface="Arial"/>
                <a:cs typeface="Arial"/>
              </a:rPr>
              <a:t>particulates discarded </a:t>
            </a:r>
            <a:r>
              <a:rPr sz="2600" dirty="0">
                <a:latin typeface="Arial"/>
                <a:cs typeface="Arial"/>
              </a:rPr>
              <a:t>from aircraft, cars, trucks and  trains or from port </a:t>
            </a:r>
            <a:r>
              <a:rPr sz="2600" spc="5" dirty="0">
                <a:latin typeface="Arial"/>
                <a:cs typeface="Arial"/>
              </a:rPr>
              <a:t>and </a:t>
            </a:r>
            <a:r>
              <a:rPr sz="2600" dirty="0">
                <a:latin typeface="Arial"/>
                <a:cs typeface="Arial"/>
              </a:rPr>
              <a:t>airport terminal operations, such  as de-icing, can contaminate </a:t>
            </a:r>
            <a:r>
              <a:rPr sz="2600" spc="-5" dirty="0">
                <a:latin typeface="Arial"/>
                <a:cs typeface="Arial"/>
              </a:rPr>
              <a:t>rivers, </a:t>
            </a:r>
            <a:r>
              <a:rPr sz="2600" dirty="0">
                <a:latin typeface="Arial"/>
                <a:cs typeface="Arial"/>
              </a:rPr>
              <a:t>lakes, wetlands and  </a:t>
            </a:r>
            <a:r>
              <a:rPr sz="2600" spc="5" dirty="0">
                <a:latin typeface="Arial"/>
                <a:cs typeface="Arial"/>
              </a:rPr>
              <a:t>oceans.</a:t>
            </a:r>
            <a:endParaRPr sz="2600" dirty="0">
              <a:latin typeface="Arial"/>
              <a:cs typeface="Arial"/>
            </a:endParaRPr>
          </a:p>
          <a:p>
            <a:pPr marL="756248" marR="449558" lvl="1" indent="-287006" algn="just">
              <a:lnSpc>
                <a:spcPct val="89800"/>
              </a:lnSpc>
              <a:spcBef>
                <a:spcPts val="595"/>
              </a:spcBef>
              <a:buChar char="–"/>
              <a:tabLst>
                <a:tab pos="756882" algn="l"/>
              </a:tabLst>
            </a:pPr>
            <a:r>
              <a:rPr sz="2600" spc="5" dirty="0">
                <a:latin typeface="Arial"/>
                <a:cs typeface="Arial"/>
              </a:rPr>
              <a:t>The </a:t>
            </a:r>
            <a:r>
              <a:rPr sz="2600" dirty="0">
                <a:latin typeface="Arial"/>
                <a:cs typeface="Arial"/>
              </a:rPr>
              <a:t>main </a:t>
            </a:r>
            <a:r>
              <a:rPr sz="2600" spc="-11" dirty="0">
                <a:latin typeface="Arial"/>
                <a:cs typeface="Arial"/>
              </a:rPr>
              <a:t>effects </a:t>
            </a:r>
            <a:r>
              <a:rPr sz="2600" dirty="0">
                <a:latin typeface="Arial"/>
                <a:cs typeface="Arial"/>
              </a:rPr>
              <a:t>of marine transport operations on  water quality predominantly arise from dredging, waste,  ballast waters and oil</a:t>
            </a:r>
            <a:r>
              <a:rPr sz="2600" spc="-31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spills.</a:t>
            </a:r>
          </a:p>
          <a:p>
            <a:pPr marL="756248" marR="5080" lvl="1" indent="-287006" algn="just">
              <a:lnSpc>
                <a:spcPct val="89800"/>
              </a:lnSpc>
              <a:spcBef>
                <a:spcPts val="591"/>
              </a:spcBef>
              <a:buChar char="–"/>
              <a:tabLst>
                <a:tab pos="756882" algn="l"/>
              </a:tabLst>
            </a:pPr>
            <a:r>
              <a:rPr sz="2600" spc="-20" dirty="0">
                <a:latin typeface="Arial"/>
                <a:cs typeface="Arial"/>
              </a:rPr>
              <a:t>Waste </a:t>
            </a:r>
            <a:r>
              <a:rPr sz="2600" dirty="0">
                <a:latin typeface="Arial"/>
                <a:cs typeface="Arial"/>
              </a:rPr>
              <a:t>generated </a:t>
            </a:r>
            <a:r>
              <a:rPr sz="2600" spc="-5" dirty="0">
                <a:latin typeface="Arial"/>
                <a:cs typeface="Arial"/>
              </a:rPr>
              <a:t>by </a:t>
            </a:r>
            <a:r>
              <a:rPr sz="2600" dirty="0">
                <a:latin typeface="Arial"/>
                <a:cs typeface="Arial"/>
              </a:rPr>
              <a:t>the operations of vessels at sea or </a:t>
            </a:r>
            <a:r>
              <a:rPr sz="2600" spc="15" dirty="0">
                <a:latin typeface="Arial"/>
                <a:cs typeface="Arial"/>
              </a:rPr>
              <a:t>at  </a:t>
            </a:r>
            <a:r>
              <a:rPr sz="2600" dirty="0">
                <a:latin typeface="Arial"/>
                <a:cs typeface="Arial"/>
              </a:rPr>
              <a:t>ports </a:t>
            </a:r>
            <a:r>
              <a:rPr sz="2600" spc="-5" dirty="0">
                <a:latin typeface="Arial"/>
                <a:cs typeface="Arial"/>
              </a:rPr>
              <a:t>cause serious </a:t>
            </a:r>
            <a:r>
              <a:rPr sz="2600" dirty="0">
                <a:latin typeface="Arial"/>
                <a:cs typeface="Arial"/>
              </a:rPr>
              <a:t>environmental problems. Besides,  various types of garbage containing metals and plastic can  persist on the sea surface for long periods of time and can  threaten the</a:t>
            </a:r>
            <a:r>
              <a:rPr sz="2600" spc="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ecosystem.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93095" y="111077"/>
            <a:ext cx="850201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u="sng" spc="-9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Impacts</a:t>
            </a:r>
            <a:r>
              <a:rPr sz="3600" u="sng" spc="-28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6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of</a:t>
            </a:r>
            <a:r>
              <a:rPr sz="3600" u="sng" spc="-24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11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Transportation</a:t>
            </a:r>
            <a:r>
              <a:rPr sz="3600" u="sng" spc="-35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10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sector</a:t>
            </a:r>
            <a:r>
              <a:rPr sz="3600" u="sng" spc="-2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6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on</a:t>
            </a:r>
            <a:r>
              <a:rPr sz="3600" u="sng" spc="-25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11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Environment</a:t>
            </a:r>
            <a:endParaRPr sz="3600" u="sng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348" y="1819229"/>
            <a:ext cx="5755640" cy="1642116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299071" indent="-287006">
              <a:spcBef>
                <a:spcPts val="465"/>
              </a:spcBef>
              <a:buChar char="•"/>
              <a:tabLst>
                <a:tab pos="299071" algn="l"/>
                <a:tab pos="299706" algn="l"/>
              </a:tabLst>
            </a:pPr>
            <a:r>
              <a:rPr sz="2800" spc="-5" dirty="0">
                <a:latin typeface="Arial"/>
                <a:cs typeface="Arial"/>
              </a:rPr>
              <a:t>Soil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quality</a:t>
            </a:r>
            <a:endParaRPr sz="2800">
              <a:latin typeface="Arial"/>
              <a:cs typeface="Arial"/>
            </a:endParaRPr>
          </a:p>
          <a:p>
            <a:pPr marL="702910" lvl="1" indent="-233667">
              <a:spcBef>
                <a:spcPts val="320"/>
              </a:spcBef>
              <a:buSzPct val="91666"/>
              <a:buFont typeface="Wingdings"/>
              <a:buChar char=""/>
              <a:tabLst>
                <a:tab pos="703545" algn="l"/>
              </a:tabLst>
            </a:pPr>
            <a:r>
              <a:rPr sz="2400" spc="-5" dirty="0">
                <a:latin typeface="Arial"/>
                <a:cs typeface="Arial"/>
              </a:rPr>
              <a:t>Soil erosion and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contamination</a:t>
            </a:r>
            <a:endParaRPr sz="2400">
              <a:latin typeface="Arial"/>
              <a:cs typeface="Arial"/>
            </a:endParaRPr>
          </a:p>
          <a:p>
            <a:pPr marL="698465" marR="5080" lvl="1" indent="-228589">
              <a:lnSpc>
                <a:spcPts val="2600"/>
              </a:lnSpc>
              <a:spcBef>
                <a:spcPts val="629"/>
              </a:spcBef>
              <a:buSzPct val="91666"/>
              <a:buFont typeface="Wingdings"/>
              <a:buChar char=""/>
              <a:tabLst>
                <a:tab pos="703545" algn="l"/>
                <a:tab pos="2094760" algn="l"/>
                <a:tab pos="3468831" algn="l"/>
                <a:tab pos="4639713" algn="l"/>
              </a:tabLst>
            </a:pPr>
            <a:r>
              <a:rPr sz="2400" spc="-5" dirty="0">
                <a:latin typeface="Arial"/>
                <a:cs typeface="Arial"/>
              </a:rPr>
              <a:t>Shipping	activities	causes	damage  such as river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banks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3003" y="2738375"/>
            <a:ext cx="304736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454003" algn="l"/>
                <a:tab pos="1812199" algn="l"/>
              </a:tabLst>
            </a:pPr>
            <a:r>
              <a:rPr sz="2400" spc="-11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confined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chann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74857" y="3475995"/>
            <a:ext cx="8620125" cy="3204082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1289" marR="267956" indent="-228589" algn="just">
              <a:lnSpc>
                <a:spcPts val="2591"/>
              </a:lnSpc>
              <a:spcBef>
                <a:spcPts val="425"/>
              </a:spcBef>
              <a:buSzPct val="91666"/>
              <a:buFont typeface="Wingdings"/>
              <a:buChar char=""/>
              <a:tabLst>
                <a:tab pos="246367" algn="l"/>
              </a:tabLst>
            </a:pPr>
            <a:r>
              <a:rPr sz="2400" dirty="0">
                <a:latin typeface="Arial"/>
                <a:cs typeface="Arial"/>
              </a:rPr>
              <a:t>Highway construction, airport </a:t>
            </a:r>
            <a:r>
              <a:rPr sz="2400" spc="-5" dirty="0">
                <a:latin typeface="Arial"/>
                <a:cs typeface="Arial"/>
              </a:rPr>
              <a:t>developments etc. lead loss  of </a:t>
            </a:r>
            <a:r>
              <a:rPr sz="2400" dirty="0">
                <a:latin typeface="Arial"/>
                <a:cs typeface="Arial"/>
              </a:rPr>
              <a:t>fertile </a:t>
            </a:r>
            <a:r>
              <a:rPr sz="2400" spc="-5" dirty="0">
                <a:latin typeface="Arial"/>
                <a:cs typeface="Arial"/>
              </a:rPr>
              <a:t>land and productive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soils.</a:t>
            </a:r>
            <a:endParaRPr sz="2400" dirty="0">
              <a:latin typeface="Arial"/>
              <a:cs typeface="Arial"/>
            </a:endParaRPr>
          </a:p>
          <a:p>
            <a:pPr marL="241289" marR="317484" indent="-228589" algn="just">
              <a:lnSpc>
                <a:spcPts val="2600"/>
              </a:lnSpc>
              <a:spcBef>
                <a:spcPts val="611"/>
              </a:spcBef>
              <a:buSzPct val="91666"/>
              <a:buFont typeface="Wingdings"/>
              <a:buChar char=""/>
              <a:tabLst>
                <a:tab pos="246367" algn="l"/>
              </a:tabLst>
            </a:pPr>
            <a:r>
              <a:rPr sz="2400" spc="-5" dirty="0">
                <a:latin typeface="Arial"/>
                <a:cs typeface="Arial"/>
              </a:rPr>
              <a:t>Soil </a:t>
            </a:r>
            <a:r>
              <a:rPr sz="2400" dirty="0">
                <a:latin typeface="Arial"/>
                <a:cs typeface="Arial"/>
              </a:rPr>
              <a:t>contamination </a:t>
            </a:r>
            <a:r>
              <a:rPr sz="2400" spc="-5" dirty="0">
                <a:latin typeface="Arial"/>
                <a:cs typeface="Arial"/>
              </a:rPr>
              <a:t>can occur through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use of toxic  materials by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transport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industry.</a:t>
            </a:r>
            <a:endParaRPr sz="2400" dirty="0">
              <a:latin typeface="Arial"/>
              <a:cs typeface="Arial"/>
            </a:endParaRPr>
          </a:p>
          <a:p>
            <a:pPr marL="241289" marR="5080" indent="-228589" algn="just">
              <a:lnSpc>
                <a:spcPct val="90300"/>
              </a:lnSpc>
              <a:spcBef>
                <a:spcPts val="560"/>
              </a:spcBef>
              <a:buSzPct val="91666"/>
              <a:buFont typeface="Wingdings"/>
              <a:buChar char=""/>
              <a:tabLst>
                <a:tab pos="246367" algn="l"/>
              </a:tabLst>
            </a:pPr>
            <a:r>
              <a:rPr sz="2400" spc="-5" dirty="0">
                <a:latin typeface="Arial"/>
                <a:cs typeface="Arial"/>
              </a:rPr>
              <a:t>Fuel and </a:t>
            </a:r>
            <a:r>
              <a:rPr sz="2400" dirty="0">
                <a:latin typeface="Arial"/>
                <a:cs typeface="Arial"/>
              </a:rPr>
              <a:t>oil spills from </a:t>
            </a:r>
            <a:r>
              <a:rPr sz="2400" spc="-5" dirty="0">
                <a:latin typeface="Arial"/>
                <a:cs typeface="Arial"/>
              </a:rPr>
              <a:t>motor vehicles are washed </a:t>
            </a:r>
            <a:r>
              <a:rPr sz="2400" dirty="0">
                <a:latin typeface="Arial"/>
                <a:cs typeface="Arial"/>
              </a:rPr>
              <a:t>on road  sides </a:t>
            </a:r>
            <a:r>
              <a:rPr sz="2400" spc="-5" dirty="0">
                <a:latin typeface="Arial"/>
                <a:cs typeface="Arial"/>
              </a:rPr>
              <a:t>and enter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soil. </a:t>
            </a:r>
            <a:r>
              <a:rPr sz="2400" dirty="0">
                <a:latin typeface="Arial"/>
                <a:cs typeface="Arial"/>
              </a:rPr>
              <a:t>Chemicals used for the preservation  </a:t>
            </a:r>
            <a:r>
              <a:rPr sz="2400" spc="-5" dirty="0">
                <a:latin typeface="Arial"/>
                <a:cs typeface="Arial"/>
              </a:rPr>
              <a:t>of railroad </a:t>
            </a:r>
            <a:r>
              <a:rPr sz="2400" dirty="0">
                <a:latin typeface="Arial"/>
                <a:cs typeface="Arial"/>
              </a:rPr>
              <a:t>ties may </a:t>
            </a:r>
            <a:r>
              <a:rPr sz="2400" spc="-5" dirty="0">
                <a:latin typeface="Arial"/>
                <a:cs typeface="Arial"/>
              </a:rPr>
              <a:t>enter into the soil. Hazardous materials  and </a:t>
            </a:r>
            <a:r>
              <a:rPr sz="2400" dirty="0">
                <a:latin typeface="Arial"/>
                <a:cs typeface="Arial"/>
              </a:rPr>
              <a:t>heavy </a:t>
            </a:r>
            <a:r>
              <a:rPr sz="2400" spc="-5" dirty="0">
                <a:latin typeface="Arial"/>
                <a:cs typeface="Arial"/>
              </a:rPr>
              <a:t>metals have been found </a:t>
            </a: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areas contiguous </a:t>
            </a:r>
            <a:r>
              <a:rPr sz="2400" spc="15" dirty="0">
                <a:latin typeface="Arial"/>
                <a:cs typeface="Arial"/>
              </a:rPr>
              <a:t>to  </a:t>
            </a:r>
            <a:r>
              <a:rPr sz="2400" spc="-5" dirty="0">
                <a:latin typeface="Arial"/>
                <a:cs typeface="Arial"/>
              </a:rPr>
              <a:t>railroads, ports and</a:t>
            </a:r>
            <a:r>
              <a:rPr sz="2400" spc="31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airports.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73887" y="147573"/>
            <a:ext cx="850138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u="sng" spc="-9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Impacts</a:t>
            </a:r>
            <a:r>
              <a:rPr sz="3600" u="sng" spc="-28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5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of</a:t>
            </a:r>
            <a:r>
              <a:rPr sz="3600" u="sng" spc="-24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11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Transportation</a:t>
            </a:r>
            <a:r>
              <a:rPr sz="3600" u="sng" spc="-36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10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sector</a:t>
            </a:r>
            <a:r>
              <a:rPr sz="3600" u="sng" spc="-2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6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on</a:t>
            </a:r>
            <a:r>
              <a:rPr sz="3600" u="sng" spc="-25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11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Environment</a:t>
            </a:r>
            <a:endParaRPr sz="3600" u="sng" dirty="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2892" y="958419"/>
            <a:ext cx="8797291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spc="-80" dirty="0">
                <a:solidFill>
                  <a:srgbClr val="FF0000"/>
                </a:solidFill>
                <a:latin typeface="Arial"/>
                <a:cs typeface="Arial"/>
              </a:rPr>
              <a:t>How</a:t>
            </a:r>
            <a:r>
              <a:rPr sz="3200" spc="-2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115" dirty="0">
                <a:solidFill>
                  <a:srgbClr val="FF0000"/>
                </a:solidFill>
                <a:latin typeface="Arial"/>
                <a:cs typeface="Arial"/>
              </a:rPr>
              <a:t>Transportation</a:t>
            </a:r>
            <a:r>
              <a:rPr sz="3200" spc="-2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105" dirty="0">
                <a:solidFill>
                  <a:srgbClr val="FF0000"/>
                </a:solidFill>
                <a:latin typeface="Arial"/>
                <a:cs typeface="Arial"/>
              </a:rPr>
              <a:t>sector</a:t>
            </a:r>
            <a:r>
              <a:rPr sz="3200" spc="-27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105" dirty="0">
                <a:solidFill>
                  <a:srgbClr val="FF0000"/>
                </a:solidFill>
                <a:latin typeface="Arial"/>
                <a:cs typeface="Arial"/>
              </a:rPr>
              <a:t>change</a:t>
            </a:r>
            <a:r>
              <a:rPr sz="3200" spc="-2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85" dirty="0">
                <a:solidFill>
                  <a:srgbClr val="FF0000"/>
                </a:solidFill>
                <a:latin typeface="Arial"/>
                <a:cs typeface="Arial"/>
              </a:rPr>
              <a:t>the</a:t>
            </a:r>
            <a:r>
              <a:rPr sz="3200" spc="-25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111" dirty="0">
                <a:solidFill>
                  <a:srgbClr val="FF0000"/>
                </a:solidFill>
                <a:latin typeface="Arial"/>
                <a:cs typeface="Arial"/>
              </a:rPr>
              <a:t>quality</a:t>
            </a:r>
            <a:r>
              <a:rPr sz="3200" spc="-2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65" dirty="0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sz="3200" spc="-2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-100" dirty="0">
                <a:solidFill>
                  <a:srgbClr val="FF0000"/>
                </a:solidFill>
                <a:latin typeface="Arial"/>
                <a:cs typeface="Arial"/>
              </a:rPr>
              <a:t>soil?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6698" y="1208281"/>
            <a:ext cx="8851265" cy="189885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289">
              <a:spcBef>
                <a:spcPts val="95"/>
              </a:spcBef>
            </a:pPr>
            <a:r>
              <a:rPr sz="3100" b="1" spc="-160" dirty="0">
                <a:latin typeface="Trebuchet MS"/>
                <a:cs typeface="Trebuchet MS"/>
              </a:rPr>
              <a:t>Biodiversity</a:t>
            </a:r>
            <a:r>
              <a:rPr sz="3100" b="1" spc="-420" dirty="0">
                <a:latin typeface="Trebuchet MS"/>
                <a:cs typeface="Trebuchet MS"/>
              </a:rPr>
              <a:t> </a:t>
            </a:r>
            <a:r>
              <a:rPr sz="3100" b="1" spc="-160" dirty="0">
                <a:latin typeface="Trebuchet MS"/>
                <a:cs typeface="Trebuchet MS"/>
              </a:rPr>
              <a:t>changes</a:t>
            </a:r>
            <a:endParaRPr sz="3100">
              <a:latin typeface="Trebuchet MS"/>
              <a:cs typeface="Trebuchet MS"/>
            </a:endParaRPr>
          </a:p>
          <a:p>
            <a:pPr marL="355582" indent="-342883">
              <a:lnSpc>
                <a:spcPts val="3111"/>
              </a:lnSpc>
              <a:spcBef>
                <a:spcPts val="2311"/>
              </a:spcBef>
              <a:buChar char="•"/>
              <a:tabLst>
                <a:tab pos="354947" algn="l"/>
                <a:tab pos="355582" algn="l"/>
              </a:tabLst>
            </a:pPr>
            <a:r>
              <a:rPr sz="2600" spc="-5" dirty="0">
                <a:latin typeface="Arial"/>
                <a:cs typeface="Arial"/>
              </a:rPr>
              <a:t>Transportation </a:t>
            </a:r>
            <a:r>
              <a:rPr sz="2600" dirty="0">
                <a:latin typeface="Arial"/>
                <a:cs typeface="Arial"/>
              </a:rPr>
              <a:t>also influences natural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vegetation.</a:t>
            </a:r>
            <a:endParaRPr sz="2600">
              <a:latin typeface="Arial"/>
              <a:cs typeface="Arial"/>
            </a:endParaRPr>
          </a:p>
          <a:p>
            <a:pPr marL="355582" marR="5080" indent="-342883">
              <a:lnSpc>
                <a:spcPct val="80000"/>
              </a:lnSpc>
              <a:spcBef>
                <a:spcPts val="611"/>
              </a:spcBef>
              <a:buChar char="•"/>
              <a:tabLst>
                <a:tab pos="354947" algn="l"/>
                <a:tab pos="355582" algn="l"/>
                <a:tab pos="6169987" algn="l"/>
                <a:tab pos="6942744" algn="l"/>
              </a:tabLst>
            </a:pPr>
            <a:r>
              <a:rPr sz="2600" spc="5" dirty="0">
                <a:latin typeface="Arial"/>
                <a:cs typeface="Arial"/>
              </a:rPr>
              <a:t>Th</a:t>
            </a:r>
            <a:r>
              <a:rPr sz="2600" dirty="0">
                <a:latin typeface="Arial"/>
                <a:cs typeface="Arial"/>
              </a:rPr>
              <a:t>e</a:t>
            </a:r>
            <a:r>
              <a:rPr sz="2600" spc="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n</a:t>
            </a:r>
            <a:r>
              <a:rPr sz="2600" spc="5" dirty="0">
                <a:latin typeface="Arial"/>
                <a:cs typeface="Arial"/>
              </a:rPr>
              <a:t>e</a:t>
            </a:r>
            <a:r>
              <a:rPr sz="2600" spc="-11" dirty="0">
                <a:latin typeface="Arial"/>
                <a:cs typeface="Arial"/>
              </a:rPr>
              <a:t>e</a:t>
            </a:r>
            <a:r>
              <a:rPr sz="2600" dirty="0">
                <a:latin typeface="Arial"/>
                <a:cs typeface="Arial"/>
              </a:rPr>
              <a:t>d</a:t>
            </a:r>
            <a:r>
              <a:rPr sz="2600" spc="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for</a:t>
            </a:r>
            <a:r>
              <a:rPr sz="2600" spc="15" dirty="0">
                <a:latin typeface="Arial"/>
                <a:cs typeface="Arial"/>
              </a:rPr>
              <a:t> </a:t>
            </a:r>
            <a:r>
              <a:rPr sz="2600" spc="5" dirty="0">
                <a:latin typeface="Arial"/>
                <a:cs typeface="Arial"/>
              </a:rPr>
              <a:t>c</a:t>
            </a:r>
            <a:r>
              <a:rPr sz="2600" dirty="0">
                <a:latin typeface="Arial"/>
                <a:cs typeface="Arial"/>
              </a:rPr>
              <a:t>o</a:t>
            </a:r>
            <a:r>
              <a:rPr sz="2600" spc="11" dirty="0">
                <a:latin typeface="Arial"/>
                <a:cs typeface="Arial"/>
              </a:rPr>
              <a:t>n</a:t>
            </a:r>
            <a:r>
              <a:rPr sz="2600" spc="5" dirty="0">
                <a:latin typeface="Arial"/>
                <a:cs typeface="Arial"/>
              </a:rPr>
              <a:t>s</a:t>
            </a:r>
            <a:r>
              <a:rPr sz="2600" dirty="0">
                <a:latin typeface="Arial"/>
                <a:cs typeface="Arial"/>
              </a:rPr>
              <a:t>t</a:t>
            </a:r>
            <a:r>
              <a:rPr sz="2600" spc="-15" dirty="0">
                <a:latin typeface="Arial"/>
                <a:cs typeface="Arial"/>
              </a:rPr>
              <a:t>r</a:t>
            </a:r>
            <a:r>
              <a:rPr sz="2600" dirty="0">
                <a:latin typeface="Arial"/>
                <a:cs typeface="Arial"/>
              </a:rPr>
              <a:t>u</a:t>
            </a:r>
            <a:r>
              <a:rPr sz="2600" spc="11" dirty="0">
                <a:latin typeface="Arial"/>
                <a:cs typeface="Arial"/>
              </a:rPr>
              <a:t>c</a:t>
            </a:r>
            <a:r>
              <a:rPr sz="2600" dirty="0">
                <a:latin typeface="Arial"/>
                <a:cs typeface="Arial"/>
              </a:rPr>
              <a:t>tion</a:t>
            </a:r>
            <a:r>
              <a:rPr sz="2600" spc="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materi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ls</a:t>
            </a:r>
            <a:r>
              <a:rPr sz="2600" spc="11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and</a:t>
            </a:r>
            <a:r>
              <a:rPr sz="2600" spc="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	d</a:t>
            </a:r>
            <a:r>
              <a:rPr sz="2600" spc="5" dirty="0">
                <a:latin typeface="Arial"/>
                <a:cs typeface="Arial"/>
              </a:rPr>
              <a:t>e</a:t>
            </a:r>
            <a:r>
              <a:rPr sz="2600" dirty="0">
                <a:latin typeface="Arial"/>
                <a:cs typeface="Arial"/>
              </a:rPr>
              <a:t>v</a:t>
            </a:r>
            <a:r>
              <a:rPr sz="2600" spc="5" dirty="0">
                <a:latin typeface="Arial"/>
                <a:cs typeface="Arial"/>
              </a:rPr>
              <a:t>e</a:t>
            </a:r>
            <a:r>
              <a:rPr sz="2600" spc="-15" dirty="0">
                <a:latin typeface="Arial"/>
                <a:cs typeface="Arial"/>
              </a:rPr>
              <a:t>l</a:t>
            </a:r>
            <a:r>
              <a:rPr sz="2600" dirty="0">
                <a:latin typeface="Arial"/>
                <a:cs typeface="Arial"/>
              </a:rPr>
              <a:t>o</a:t>
            </a:r>
            <a:r>
              <a:rPr sz="2600" spc="5" dirty="0">
                <a:latin typeface="Arial"/>
                <a:cs typeface="Arial"/>
              </a:rPr>
              <a:t>p</a:t>
            </a:r>
            <a:r>
              <a:rPr sz="2600" dirty="0">
                <a:latin typeface="Arial"/>
                <a:cs typeface="Arial"/>
              </a:rPr>
              <a:t>me</a:t>
            </a:r>
            <a:r>
              <a:rPr sz="2600" spc="5" dirty="0">
                <a:latin typeface="Arial"/>
                <a:cs typeface="Arial"/>
              </a:rPr>
              <a:t>n</a:t>
            </a:r>
            <a:r>
              <a:rPr sz="2600" dirty="0">
                <a:latin typeface="Arial"/>
                <a:cs typeface="Arial"/>
              </a:rPr>
              <a:t>t  of land based transportation has</a:t>
            </a:r>
            <a:r>
              <a:rPr sz="2600" spc="51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led</a:t>
            </a:r>
            <a:r>
              <a:rPr sz="2600" spc="11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to	</a:t>
            </a:r>
            <a:r>
              <a:rPr sz="2600" dirty="0">
                <a:latin typeface="Arial"/>
                <a:cs typeface="Arial"/>
              </a:rPr>
              <a:t>deforestation.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34867" y="3078232"/>
            <a:ext cx="4620260" cy="413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  <a:tabLst>
                <a:tab pos="987377" algn="l"/>
                <a:tab pos="2456692" algn="l"/>
                <a:tab pos="3889816" algn="l"/>
              </a:tabLst>
            </a:pPr>
            <a:r>
              <a:rPr sz="2600" dirty="0">
                <a:latin typeface="Arial"/>
                <a:cs typeface="Arial"/>
              </a:rPr>
              <a:t>h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ve	requir</a:t>
            </a:r>
            <a:r>
              <a:rPr sz="2600" spc="11" dirty="0">
                <a:latin typeface="Arial"/>
                <a:cs typeface="Arial"/>
              </a:rPr>
              <a:t>e</a:t>
            </a:r>
            <a:r>
              <a:rPr sz="2600" dirty="0">
                <a:latin typeface="Arial"/>
                <a:cs typeface="Arial"/>
              </a:rPr>
              <a:t>d	dra</a:t>
            </a:r>
            <a:r>
              <a:rPr sz="2600" spc="-11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ning	land,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92779" y="3078232"/>
            <a:ext cx="5443220" cy="733149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2700" marR="5080" indent="4792107">
              <a:lnSpc>
                <a:spcPct val="80000"/>
              </a:lnSpc>
              <a:spcBef>
                <a:spcPts val="725"/>
              </a:spcBef>
              <a:tabLst>
                <a:tab pos="1082621" algn="l"/>
                <a:tab pos="1875061" algn="l"/>
                <a:tab pos="3659958" algn="l"/>
                <a:tab pos="4710194" algn="l"/>
              </a:tabLst>
            </a:pPr>
            <a:r>
              <a:rPr sz="2600" dirty="0">
                <a:latin typeface="Arial"/>
                <a:cs typeface="Arial"/>
              </a:rPr>
              <a:t>thus  are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s	and	drivin</a:t>
            </a:r>
            <a:r>
              <a:rPr sz="2600" spc="11" dirty="0">
                <a:latin typeface="Arial"/>
                <a:cs typeface="Arial"/>
              </a:rPr>
              <a:t>g</a:t>
            </a:r>
            <a:r>
              <a:rPr sz="2600" spc="-20" dirty="0">
                <a:latin typeface="Arial"/>
                <a:cs typeface="Arial"/>
              </a:rPr>
              <a:t>-</a:t>
            </a:r>
            <a:r>
              <a:rPr sz="2600" dirty="0">
                <a:latin typeface="Arial"/>
                <a:cs typeface="Arial"/>
              </a:rPr>
              <a:t>out	w</a:t>
            </a:r>
            <a:r>
              <a:rPr sz="2600" spc="5" dirty="0"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ter	pla</a:t>
            </a:r>
            <a:r>
              <a:rPr sz="2600" spc="5" dirty="0">
                <a:latin typeface="Arial"/>
                <a:cs typeface="Arial"/>
              </a:rPr>
              <a:t>n</a:t>
            </a:r>
            <a:r>
              <a:rPr sz="2600" dirty="0">
                <a:latin typeface="Arial"/>
                <a:cs typeface="Arial"/>
              </a:rPr>
              <a:t>t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6698" y="3078231"/>
            <a:ext cx="3019425" cy="1053237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55582" marR="5080" indent="-342883" algn="just">
              <a:lnSpc>
                <a:spcPct val="80000"/>
              </a:lnSpc>
              <a:spcBef>
                <a:spcPts val="725"/>
              </a:spcBef>
              <a:buChar char="•"/>
              <a:tabLst>
                <a:tab pos="355582" algn="l"/>
              </a:tabLst>
            </a:pPr>
            <a:r>
              <a:rPr sz="2600" spc="-11" dirty="0">
                <a:latin typeface="Arial"/>
                <a:cs typeface="Arial"/>
              </a:rPr>
              <a:t>Transport </a:t>
            </a:r>
            <a:r>
              <a:rPr sz="2600" dirty="0">
                <a:latin typeface="Arial"/>
                <a:cs typeface="Arial"/>
              </a:rPr>
              <a:t>routes  reducing wetland  species.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6692" y="4107313"/>
            <a:ext cx="9384031" cy="2410532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55582" marR="234303" indent="-342883" algn="just">
              <a:lnSpc>
                <a:spcPct val="80100"/>
              </a:lnSpc>
              <a:spcBef>
                <a:spcPts val="725"/>
              </a:spcBef>
              <a:buChar char="•"/>
              <a:tabLst>
                <a:tab pos="355582" algn="l"/>
              </a:tabLst>
            </a:pPr>
            <a:r>
              <a:rPr sz="2600" spc="5" dirty="0">
                <a:latin typeface="Arial"/>
                <a:cs typeface="Arial"/>
              </a:rPr>
              <a:t>The </a:t>
            </a:r>
            <a:r>
              <a:rPr sz="2600" dirty="0">
                <a:latin typeface="Arial"/>
                <a:cs typeface="Arial"/>
              </a:rPr>
              <a:t>need </a:t>
            </a:r>
            <a:r>
              <a:rPr sz="2600" spc="-5" dirty="0">
                <a:latin typeface="Arial"/>
                <a:cs typeface="Arial"/>
              </a:rPr>
              <a:t>to </a:t>
            </a:r>
            <a:r>
              <a:rPr sz="2600" dirty="0">
                <a:latin typeface="Arial"/>
                <a:cs typeface="Arial"/>
              </a:rPr>
              <a:t>maintain road and rail right-of way or </a:t>
            </a:r>
            <a:r>
              <a:rPr sz="2600" spc="-5" dirty="0">
                <a:latin typeface="Arial"/>
                <a:cs typeface="Arial"/>
              </a:rPr>
              <a:t>to  </a:t>
            </a:r>
            <a:r>
              <a:rPr sz="2600" dirty="0">
                <a:latin typeface="Arial"/>
                <a:cs typeface="Arial"/>
              </a:rPr>
              <a:t>stabilize slope along transport facilities has </a:t>
            </a:r>
            <a:r>
              <a:rPr sz="2600" spc="-5" dirty="0">
                <a:latin typeface="Arial"/>
                <a:cs typeface="Arial"/>
              </a:rPr>
              <a:t>resulted in  </a:t>
            </a:r>
            <a:r>
              <a:rPr sz="2600" dirty="0">
                <a:latin typeface="Arial"/>
                <a:cs typeface="Arial"/>
              </a:rPr>
              <a:t>restricting growth of certain plants or has produced  changes </a:t>
            </a:r>
            <a:r>
              <a:rPr sz="2600" spc="-5" dirty="0">
                <a:latin typeface="Arial"/>
                <a:cs typeface="Arial"/>
              </a:rPr>
              <a:t>in </a:t>
            </a:r>
            <a:r>
              <a:rPr sz="2600" dirty="0">
                <a:latin typeface="Arial"/>
                <a:cs typeface="Arial"/>
              </a:rPr>
              <a:t>plants with the introduction of new species  </a:t>
            </a:r>
            <a:r>
              <a:rPr sz="2600" spc="-5" dirty="0">
                <a:latin typeface="Arial"/>
                <a:cs typeface="Arial"/>
              </a:rPr>
              <a:t>different </a:t>
            </a:r>
            <a:r>
              <a:rPr sz="2600" dirty="0">
                <a:latin typeface="Arial"/>
                <a:cs typeface="Arial"/>
              </a:rPr>
              <a:t>from those which originally grew </a:t>
            </a:r>
            <a:r>
              <a:rPr sz="2600" spc="-5" dirty="0">
                <a:latin typeface="Arial"/>
                <a:cs typeface="Arial"/>
              </a:rPr>
              <a:t>in </a:t>
            </a:r>
            <a:r>
              <a:rPr sz="2600" dirty="0">
                <a:latin typeface="Arial"/>
                <a:cs typeface="Arial"/>
              </a:rPr>
              <a:t>the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areas.</a:t>
            </a:r>
            <a:endParaRPr sz="2600">
              <a:latin typeface="Arial"/>
              <a:cs typeface="Arial"/>
            </a:endParaRPr>
          </a:p>
          <a:p>
            <a:pPr marL="355582" marR="5080" indent="-342883" algn="just">
              <a:lnSpc>
                <a:spcPct val="80000"/>
              </a:lnSpc>
              <a:spcBef>
                <a:spcPts val="600"/>
              </a:spcBef>
              <a:buChar char="•"/>
              <a:tabLst>
                <a:tab pos="355582" algn="l"/>
              </a:tabLst>
            </a:pPr>
            <a:r>
              <a:rPr sz="2600" dirty="0">
                <a:latin typeface="Arial"/>
                <a:cs typeface="Arial"/>
              </a:rPr>
              <a:t>Many </a:t>
            </a:r>
            <a:r>
              <a:rPr sz="2600" spc="-5" dirty="0">
                <a:latin typeface="Arial"/>
                <a:cs typeface="Arial"/>
              </a:rPr>
              <a:t>animal </a:t>
            </a:r>
            <a:r>
              <a:rPr sz="2600" dirty="0">
                <a:latin typeface="Arial"/>
                <a:cs typeface="Arial"/>
              </a:rPr>
              <a:t>species are becoming extinct as a result </a:t>
            </a:r>
            <a:r>
              <a:rPr sz="2600" spc="15" dirty="0">
                <a:latin typeface="Arial"/>
                <a:cs typeface="Arial"/>
              </a:rPr>
              <a:t>of  </a:t>
            </a:r>
            <a:r>
              <a:rPr sz="2600" spc="5" dirty="0">
                <a:latin typeface="Arial"/>
                <a:cs typeface="Arial"/>
              </a:rPr>
              <a:t>changes </a:t>
            </a:r>
            <a:r>
              <a:rPr sz="2600" spc="-5" dirty="0">
                <a:latin typeface="Arial"/>
                <a:cs typeface="Arial"/>
              </a:rPr>
              <a:t>in </a:t>
            </a:r>
            <a:r>
              <a:rPr sz="2600" dirty="0">
                <a:latin typeface="Arial"/>
                <a:cs typeface="Arial"/>
              </a:rPr>
              <a:t>their natural habitats and reduction of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ranges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75791" y="205485"/>
            <a:ext cx="850138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u="sng" spc="-9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Impacts</a:t>
            </a:r>
            <a:r>
              <a:rPr sz="3600" u="sng" spc="-27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5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of</a:t>
            </a:r>
            <a:r>
              <a:rPr sz="3600" u="sng" spc="-24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11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Transportation</a:t>
            </a:r>
            <a:r>
              <a:rPr sz="3600" u="sng" spc="-38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10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sector</a:t>
            </a:r>
            <a:r>
              <a:rPr sz="3600" u="sng" spc="-23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6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on</a:t>
            </a:r>
            <a:r>
              <a:rPr sz="3600" u="sng" spc="-25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11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Environment</a:t>
            </a:r>
            <a:endParaRPr sz="3600" u="sng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2899" y="1057521"/>
            <a:ext cx="8288655" cy="1775486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299071" indent="-287006">
              <a:spcBef>
                <a:spcPts val="465"/>
              </a:spcBef>
              <a:buChar char="•"/>
              <a:tabLst>
                <a:tab pos="299071" algn="l"/>
                <a:tab pos="299706" algn="l"/>
              </a:tabLst>
            </a:pPr>
            <a:r>
              <a:rPr sz="2800" dirty="0">
                <a:latin typeface="Arial"/>
                <a:cs typeface="Arial"/>
              </a:rPr>
              <a:t>Resource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use</a:t>
            </a:r>
            <a:endParaRPr sz="2800">
              <a:latin typeface="Arial"/>
              <a:cs typeface="Arial"/>
            </a:endParaRPr>
          </a:p>
          <a:p>
            <a:pPr marL="698465" lvl="1" indent="-229860">
              <a:spcBef>
                <a:spcPts val="315"/>
              </a:spcBef>
              <a:buChar char="•"/>
              <a:tabLst>
                <a:tab pos="699101" algn="l"/>
              </a:tabLst>
            </a:pPr>
            <a:r>
              <a:rPr sz="2400" spc="-5" dirty="0">
                <a:latin typeface="Arial"/>
                <a:cs typeface="Arial"/>
              </a:rPr>
              <a:t>Large amounts of oil based resources used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1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transport</a:t>
            </a:r>
            <a:endParaRPr sz="2400">
              <a:latin typeface="Arial"/>
              <a:cs typeface="Arial"/>
            </a:endParaRPr>
          </a:p>
          <a:p>
            <a:pPr marL="698465" lvl="1" indent="-229860">
              <a:spcBef>
                <a:spcPts val="300"/>
              </a:spcBef>
              <a:buChar char="•"/>
              <a:tabLst>
                <a:tab pos="699101" algn="l"/>
              </a:tabLst>
            </a:pPr>
            <a:r>
              <a:rPr sz="2400" spc="-5" dirty="0">
                <a:latin typeface="Arial"/>
                <a:cs typeface="Arial"/>
              </a:rPr>
              <a:t>Materials are extracted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infrastructure</a:t>
            </a:r>
            <a:r>
              <a:rPr sz="2400" spc="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construction</a:t>
            </a:r>
            <a:endParaRPr sz="2400">
              <a:latin typeface="Arial"/>
              <a:cs typeface="Arial"/>
            </a:endParaRPr>
          </a:p>
          <a:p>
            <a:pPr marL="299071" indent="-287006">
              <a:spcBef>
                <a:spcPts val="285"/>
              </a:spcBef>
              <a:buChar char="•"/>
              <a:tabLst>
                <a:tab pos="299071" algn="l"/>
                <a:tab pos="299706" algn="l"/>
              </a:tabLst>
            </a:pPr>
            <a:r>
              <a:rPr sz="2800" spc="-20" dirty="0">
                <a:latin typeface="Arial"/>
                <a:cs typeface="Arial"/>
              </a:rPr>
              <a:t>Wastes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production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18998" y="3175763"/>
            <a:ext cx="542417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966498" algn="l"/>
                <a:tab pos="4072686" algn="l"/>
              </a:tabLst>
            </a:pPr>
            <a:r>
              <a:rPr sz="2400" spc="-5" dirty="0">
                <a:latin typeface="Arial"/>
                <a:cs typeface="Arial"/>
              </a:rPr>
              <a:t>cadmium,	hexavalent	chromium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0092" y="2845059"/>
            <a:ext cx="6793231" cy="7053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289" indent="-229224">
              <a:lnSpc>
                <a:spcPts val="2740"/>
              </a:lnSpc>
              <a:spcBef>
                <a:spcPts val="100"/>
              </a:spcBef>
              <a:buChar char="•"/>
              <a:tabLst>
                <a:tab pos="241923" algn="l"/>
                <a:tab pos="1662981" algn="l"/>
                <a:tab pos="2932919" algn="l"/>
                <a:tab pos="4456843" algn="l"/>
                <a:tab pos="5386436" algn="l"/>
                <a:tab pos="5994735" algn="l"/>
              </a:tabLst>
            </a:pPr>
            <a:r>
              <a:rPr sz="2400" spc="-20" dirty="0">
                <a:latin typeface="Arial"/>
                <a:cs typeface="Arial"/>
              </a:rPr>
              <a:t>Vehicles	</a:t>
            </a:r>
            <a:r>
              <a:rPr sz="2400" spc="-5" dirty="0">
                <a:latin typeface="Arial"/>
                <a:cs typeface="Arial"/>
              </a:rPr>
              <a:t>contain	materials	such	as	lead,</a:t>
            </a:r>
            <a:endParaRPr sz="2400">
              <a:latin typeface="Arial"/>
              <a:cs typeface="Arial"/>
            </a:endParaRPr>
          </a:p>
          <a:p>
            <a:pPr marL="6272217">
              <a:lnSpc>
                <a:spcPts val="2740"/>
              </a:lnSpc>
            </a:pPr>
            <a:r>
              <a:rPr sz="2400" spc="-11" dirty="0">
                <a:latin typeface="Arial"/>
                <a:cs typeface="Arial"/>
              </a:rPr>
              <a:t>and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19467" y="2845060"/>
            <a:ext cx="1189991" cy="7053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985" algn="r">
              <a:lnSpc>
                <a:spcPts val="274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mer</a:t>
            </a:r>
            <a:r>
              <a:rPr sz="2400" spc="-15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ur</a:t>
            </a:r>
            <a:r>
              <a:rPr sz="2400" spc="-180" dirty="0">
                <a:latin typeface="Arial"/>
                <a:cs typeface="Arial"/>
              </a:rPr>
              <a:t>y</a:t>
            </a:r>
            <a:r>
              <a:rPr sz="2400" dirty="0">
                <a:latin typeface="Arial"/>
                <a:cs typeface="Arial"/>
              </a:rPr>
              <a:t>,</a:t>
            </a:r>
            <a:endParaRPr sz="2400">
              <a:latin typeface="Arial"/>
              <a:cs typeface="Arial"/>
            </a:endParaRPr>
          </a:p>
          <a:p>
            <a:pPr marR="5080" algn="r">
              <a:lnSpc>
                <a:spcPts val="2740"/>
              </a:lnSpc>
            </a:pPr>
            <a:r>
              <a:rPr sz="2400" spc="-5" dirty="0">
                <a:latin typeface="Arial"/>
                <a:cs typeface="Arial"/>
              </a:rPr>
              <a:t>oth</a:t>
            </a:r>
            <a:r>
              <a:rPr sz="2400" spc="-2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0098" y="3466466"/>
            <a:ext cx="8880475" cy="3237680"/>
          </a:xfrm>
          <a:prstGeom prst="rect">
            <a:avLst/>
          </a:prstGeom>
        </p:spPr>
        <p:txBody>
          <a:bodyPr vert="horz" wrap="square" lIns="0" tIns="52704" rIns="0" bIns="0" rtlCol="0">
            <a:spAutoFit/>
          </a:bodyPr>
          <a:lstStyle/>
          <a:p>
            <a:pPr marL="241289" algn="just">
              <a:spcBef>
                <a:spcPts val="413"/>
              </a:spcBef>
            </a:pPr>
            <a:r>
              <a:rPr sz="2400" spc="-5" dirty="0">
                <a:latin typeface="Arial"/>
                <a:cs typeface="Arial"/>
              </a:rPr>
              <a:t>environmentally </a:t>
            </a:r>
            <a:r>
              <a:rPr sz="2400" dirty="0">
                <a:latin typeface="Arial"/>
                <a:cs typeface="Arial"/>
              </a:rPr>
              <a:t>harmful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substances.</a:t>
            </a:r>
            <a:endParaRPr sz="2400">
              <a:latin typeface="Arial"/>
              <a:cs typeface="Arial"/>
            </a:endParaRPr>
          </a:p>
          <a:p>
            <a:pPr marL="241289" marR="5080" indent="-229224" algn="just">
              <a:lnSpc>
                <a:spcPct val="90300"/>
              </a:lnSpc>
              <a:spcBef>
                <a:spcPts val="595"/>
              </a:spcBef>
              <a:buChar char="•"/>
              <a:tabLst>
                <a:tab pos="241923" algn="l"/>
              </a:tabLst>
            </a:pPr>
            <a:r>
              <a:rPr sz="2400" spc="-5" dirty="0">
                <a:latin typeface="Arial"/>
                <a:cs typeface="Arial"/>
              </a:rPr>
              <a:t>Existing </a:t>
            </a:r>
            <a:r>
              <a:rPr sz="2400" dirty="0">
                <a:latin typeface="Arial"/>
                <a:cs typeface="Arial"/>
              </a:rPr>
              <a:t>cars </a:t>
            </a:r>
            <a:r>
              <a:rPr sz="2400" spc="-5" dirty="0">
                <a:latin typeface="Arial"/>
                <a:cs typeface="Arial"/>
              </a:rPr>
              <a:t>by weight, about three-quarters of a </a:t>
            </a:r>
            <a:r>
              <a:rPr sz="2400" spc="-11" dirty="0">
                <a:latin typeface="Arial"/>
                <a:cs typeface="Arial"/>
              </a:rPr>
              <a:t>car </a:t>
            </a:r>
            <a:r>
              <a:rPr sz="2400" spc="-5" dirty="0">
                <a:latin typeface="Arial"/>
                <a:cs typeface="Arial"/>
              </a:rPr>
              <a:t>is steel  and aluminium, which is recycled. The rest, which is mainly  plastics, is </a:t>
            </a:r>
            <a:r>
              <a:rPr sz="2400" dirty="0">
                <a:latin typeface="Arial"/>
                <a:cs typeface="Arial"/>
              </a:rPr>
              <a:t>disposed of </a:t>
            </a:r>
            <a:r>
              <a:rPr sz="2400" spc="-5" dirty="0">
                <a:latin typeface="Arial"/>
                <a:cs typeface="Arial"/>
              </a:rPr>
              <a:t>by incineration or in landfills. Cars also  contain dangerous </a:t>
            </a:r>
            <a:r>
              <a:rPr sz="2400" dirty="0">
                <a:latin typeface="Arial"/>
                <a:cs typeface="Arial"/>
              </a:rPr>
              <a:t>liquid </a:t>
            </a:r>
            <a:r>
              <a:rPr sz="2400" spc="-5" dirty="0">
                <a:latin typeface="Arial"/>
                <a:cs typeface="Arial"/>
              </a:rPr>
              <a:t>substances (anti-freeze, brake fluid,  </a:t>
            </a:r>
            <a:r>
              <a:rPr sz="2400" dirty="0">
                <a:latin typeface="Arial"/>
                <a:cs typeface="Arial"/>
              </a:rPr>
              <a:t>oil, </a:t>
            </a:r>
            <a:r>
              <a:rPr sz="2400" spc="-5" dirty="0">
                <a:latin typeface="Arial"/>
                <a:cs typeface="Arial"/>
              </a:rPr>
              <a:t>etc.) </a:t>
            </a:r>
            <a:r>
              <a:rPr sz="2400" dirty="0">
                <a:latin typeface="Arial"/>
                <a:cs typeface="Arial"/>
              </a:rPr>
              <a:t>that are harmful to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environment </a:t>
            </a:r>
            <a:r>
              <a:rPr sz="2400" spc="-5" dirty="0">
                <a:latin typeface="Arial"/>
                <a:cs typeface="Arial"/>
              </a:rPr>
              <a:t>if not </a:t>
            </a:r>
            <a:r>
              <a:rPr sz="2400" dirty="0">
                <a:latin typeface="Arial"/>
                <a:cs typeface="Arial"/>
              </a:rPr>
              <a:t>handled  </a:t>
            </a:r>
            <a:r>
              <a:rPr sz="2400" spc="-5" dirty="0">
                <a:latin typeface="Arial"/>
                <a:cs typeface="Arial"/>
              </a:rPr>
              <a:t>properly (EEA,</a:t>
            </a:r>
            <a:r>
              <a:rPr sz="2400" spc="11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2003).</a:t>
            </a:r>
            <a:endParaRPr sz="2400">
              <a:latin typeface="Arial"/>
              <a:cs typeface="Arial"/>
            </a:endParaRPr>
          </a:p>
          <a:p>
            <a:pPr marL="241289" marR="107309" indent="-229224" algn="just">
              <a:lnSpc>
                <a:spcPts val="2600"/>
              </a:lnSpc>
              <a:spcBef>
                <a:spcPts val="629"/>
              </a:spcBef>
              <a:buChar char="•"/>
              <a:tabLst>
                <a:tab pos="241923" algn="l"/>
              </a:tabLst>
            </a:pPr>
            <a:r>
              <a:rPr sz="2400" spc="-20" dirty="0">
                <a:latin typeface="Arial"/>
                <a:cs typeface="Arial"/>
              </a:rPr>
              <a:t>Vehicles, </a:t>
            </a:r>
            <a:r>
              <a:rPr sz="2400" spc="-5" dirty="0">
                <a:latin typeface="Arial"/>
                <a:cs typeface="Arial"/>
              </a:rPr>
              <a:t>fluid, </a:t>
            </a:r>
            <a:r>
              <a:rPr sz="2400" dirty="0">
                <a:latin typeface="Arial"/>
                <a:cs typeface="Arial"/>
              </a:rPr>
              <a:t>tyres, </a:t>
            </a:r>
            <a:r>
              <a:rPr sz="2400" spc="-5" dirty="0">
                <a:latin typeface="Arial"/>
                <a:cs typeface="Arial"/>
              </a:rPr>
              <a:t>spent oil, scrap materials </a:t>
            </a:r>
            <a:r>
              <a:rPr sz="2400" dirty="0">
                <a:latin typeface="Arial"/>
                <a:cs typeface="Arial"/>
              </a:rPr>
              <a:t>etc. </a:t>
            </a:r>
            <a:r>
              <a:rPr sz="2400" spc="-5" dirty="0">
                <a:latin typeface="Arial"/>
                <a:cs typeface="Arial"/>
              </a:rPr>
              <a:t>are  produced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142797" y="147573"/>
            <a:ext cx="850138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u="sng" spc="-9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Impacts</a:t>
            </a:r>
            <a:r>
              <a:rPr sz="3600" u="sng" spc="-28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5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of</a:t>
            </a:r>
            <a:r>
              <a:rPr sz="3600" u="sng" spc="-24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11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Transportation</a:t>
            </a:r>
            <a:r>
              <a:rPr sz="3600" u="sng" spc="-36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10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sector</a:t>
            </a:r>
            <a:r>
              <a:rPr sz="3600" u="sng" spc="-2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6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on</a:t>
            </a:r>
            <a:r>
              <a:rPr sz="3600" u="sng" spc="-25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3600" u="sng" spc="-11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Environment</a:t>
            </a:r>
            <a:endParaRPr sz="3600" u="sng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57101" y="216533"/>
            <a:ext cx="736536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Some </a:t>
            </a:r>
            <a:r>
              <a:rPr sz="3600"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measures </a:t>
            </a:r>
            <a:r>
              <a:rPr sz="36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in Transport</a:t>
            </a:r>
            <a:r>
              <a:rPr sz="3600" u="heavy" spc="-3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36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Sector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20701" y="1450976"/>
            <a:ext cx="9316720" cy="5050422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 marR="840063">
              <a:lnSpc>
                <a:spcPts val="2300"/>
              </a:lnSpc>
              <a:spcBef>
                <a:spcPts val="660"/>
              </a:spcBef>
              <a:buSzPct val="95833"/>
              <a:buChar char="•"/>
              <a:tabLst>
                <a:tab pos="120644" algn="l"/>
                <a:tab pos="2048407" algn="l"/>
                <a:tab pos="2431294" algn="l"/>
                <a:tab pos="3966012" algn="l"/>
                <a:tab pos="4740672" algn="l"/>
                <a:tab pos="5377547" algn="l"/>
                <a:tab pos="6441754" algn="l"/>
                <a:tab pos="7537074" algn="l"/>
              </a:tabLst>
            </a:pPr>
            <a:r>
              <a:rPr sz="2400" spc="-5" dirty="0">
                <a:latin typeface="Arial"/>
                <a:cs typeface="Arial"/>
              </a:rPr>
              <a:t>D</a:t>
            </a:r>
            <a:r>
              <a:rPr sz="2400" spc="-15" dirty="0">
                <a:latin typeface="Arial"/>
                <a:cs typeface="Arial"/>
              </a:rPr>
              <a:t>e</a:t>
            </a:r>
            <a:r>
              <a:rPr sz="2400" spc="5" dirty="0">
                <a:latin typeface="Arial"/>
                <a:cs typeface="Arial"/>
              </a:rPr>
              <a:t>v</a:t>
            </a:r>
            <a:r>
              <a:rPr sz="2400" spc="-5" dirty="0">
                <a:latin typeface="Arial"/>
                <a:cs typeface="Arial"/>
              </a:rPr>
              <a:t>elop</a:t>
            </a:r>
            <a:r>
              <a:rPr sz="2400" spc="5" dirty="0">
                <a:latin typeface="Arial"/>
                <a:cs typeface="Arial"/>
              </a:rPr>
              <a:t>m</a:t>
            </a:r>
            <a:r>
              <a:rPr sz="2400" dirty="0">
                <a:latin typeface="Arial"/>
                <a:cs typeface="Arial"/>
              </a:rPr>
              <a:t>ent	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	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spc="-1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ter</a:t>
            </a:r>
            <a:r>
              <a:rPr sz="2400" spc="-5" dirty="0">
                <a:latin typeface="Arial"/>
                <a:cs typeface="Arial"/>
              </a:rPr>
              <a:t>native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fuels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1" dirty="0">
                <a:latin typeface="Arial"/>
                <a:cs typeface="Arial"/>
              </a:rPr>
              <a:t>an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	e</a:t>
            </a:r>
            <a:r>
              <a:rPr sz="2400" spc="-5" dirty="0">
                <a:latin typeface="Arial"/>
                <a:cs typeface="Arial"/>
              </a:rPr>
              <a:t>nsu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greater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en</a:t>
            </a:r>
            <a:r>
              <a:rPr sz="2400" spc="-15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rgy  </a:t>
            </a:r>
            <a:r>
              <a:rPr sz="2400" spc="-11" dirty="0">
                <a:latin typeface="Arial"/>
                <a:cs typeface="Arial"/>
              </a:rPr>
              <a:t>efficiency</a:t>
            </a:r>
            <a:endParaRPr sz="2400" dirty="0">
              <a:latin typeface="Arial"/>
              <a:cs typeface="Arial"/>
            </a:endParaRPr>
          </a:p>
          <a:p>
            <a:pPr marL="12700" marR="938483">
              <a:lnSpc>
                <a:spcPts val="2300"/>
              </a:lnSpc>
              <a:spcBef>
                <a:spcPts val="1205"/>
              </a:spcBef>
              <a:buSzPct val="95833"/>
              <a:buChar char="•"/>
              <a:tabLst>
                <a:tab pos="120644" algn="l"/>
              </a:tabLst>
            </a:pPr>
            <a:r>
              <a:rPr sz="2400" spc="-5" dirty="0">
                <a:latin typeface="Arial"/>
                <a:cs typeface="Arial"/>
              </a:rPr>
              <a:t>Set demanding </a:t>
            </a:r>
            <a:r>
              <a:rPr sz="2400" dirty="0">
                <a:latin typeface="Arial"/>
                <a:cs typeface="Arial"/>
              </a:rPr>
              <a:t>targets for the </a:t>
            </a:r>
            <a:r>
              <a:rPr sz="2400" spc="-5" dirty="0">
                <a:latin typeface="Arial"/>
                <a:cs typeface="Arial"/>
              </a:rPr>
              <a:t>reduction of </a:t>
            </a:r>
            <a:r>
              <a:rPr sz="2400" dirty="0">
                <a:latin typeface="Arial"/>
                <a:cs typeface="Arial"/>
              </a:rPr>
              <a:t>greenhouse </a:t>
            </a:r>
            <a:r>
              <a:rPr sz="2400" spc="-5" dirty="0">
                <a:latin typeface="Arial"/>
                <a:cs typeface="Arial"/>
              </a:rPr>
              <a:t>gas  emissions </a:t>
            </a:r>
            <a:r>
              <a:rPr sz="2400" dirty="0">
                <a:latin typeface="Arial"/>
                <a:cs typeface="Arial"/>
              </a:rPr>
              <a:t>from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transports</a:t>
            </a:r>
            <a:endParaRPr sz="2400" dirty="0">
              <a:latin typeface="Arial"/>
              <a:cs typeface="Arial"/>
            </a:endParaRPr>
          </a:p>
          <a:p>
            <a:pPr marL="12700" marR="148583" algn="just">
              <a:lnSpc>
                <a:spcPct val="72900"/>
              </a:lnSpc>
              <a:spcBef>
                <a:spcPts val="1240"/>
              </a:spcBef>
              <a:buSzPct val="95833"/>
              <a:buChar char="•"/>
              <a:tabLst>
                <a:tab pos="120644" algn="l"/>
              </a:tabLst>
            </a:pPr>
            <a:r>
              <a:rPr sz="2400" dirty="0">
                <a:latin typeface="Arial"/>
                <a:cs typeface="Arial"/>
              </a:rPr>
              <a:t>Behavioural </a:t>
            </a:r>
            <a:r>
              <a:rPr sz="2400" spc="-5" dirty="0">
                <a:latin typeface="Arial"/>
                <a:cs typeface="Arial"/>
              </a:rPr>
              <a:t>change </a:t>
            </a:r>
            <a:r>
              <a:rPr sz="2400" dirty="0">
                <a:latin typeface="Arial"/>
                <a:cs typeface="Arial"/>
              </a:rPr>
              <a:t>and adaptation </a:t>
            </a:r>
            <a:r>
              <a:rPr sz="2400" spc="-5" dirty="0">
                <a:latin typeface="Arial"/>
                <a:cs typeface="Arial"/>
              </a:rPr>
              <a:t>polices are also needed </a:t>
            </a:r>
            <a:r>
              <a:rPr sz="2400" dirty="0">
                <a:latin typeface="Arial"/>
                <a:cs typeface="Arial"/>
              </a:rPr>
              <a:t>which  </a:t>
            </a:r>
            <a:r>
              <a:rPr sz="2400" spc="-5" dirty="0">
                <a:latin typeface="Arial"/>
                <a:cs typeface="Arial"/>
              </a:rPr>
              <a:t>ensure </a:t>
            </a:r>
            <a:r>
              <a:rPr sz="2400" dirty="0">
                <a:latin typeface="Arial"/>
                <a:cs typeface="Arial"/>
              </a:rPr>
              <a:t>that the transport </a:t>
            </a:r>
            <a:r>
              <a:rPr sz="2400" spc="-5" dirty="0">
                <a:latin typeface="Arial"/>
                <a:cs typeface="Arial"/>
              </a:rPr>
              <a:t>system is more </a:t>
            </a:r>
            <a:r>
              <a:rPr sz="2400" dirty="0">
                <a:latin typeface="Arial"/>
                <a:cs typeface="Arial"/>
              </a:rPr>
              <a:t>resilient to the </a:t>
            </a:r>
            <a:r>
              <a:rPr sz="2400" spc="-11" dirty="0">
                <a:latin typeface="Arial"/>
                <a:cs typeface="Arial"/>
              </a:rPr>
              <a:t>effects </a:t>
            </a:r>
            <a:r>
              <a:rPr sz="2400" spc="-5" dirty="0">
                <a:latin typeface="Arial"/>
                <a:cs typeface="Arial"/>
              </a:rPr>
              <a:t>of  climate</a:t>
            </a:r>
            <a:r>
              <a:rPr sz="2400" spc="11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change.</a:t>
            </a:r>
            <a:endParaRPr sz="2400" dirty="0">
              <a:latin typeface="Arial"/>
              <a:cs typeface="Arial"/>
            </a:endParaRPr>
          </a:p>
          <a:p>
            <a:pPr marL="120008" indent="-107945" algn="just">
              <a:lnSpc>
                <a:spcPts val="2595"/>
              </a:lnSpc>
              <a:spcBef>
                <a:spcPts val="611"/>
              </a:spcBef>
              <a:buSzPct val="95833"/>
              <a:buChar char="•"/>
              <a:tabLst>
                <a:tab pos="120644" algn="l"/>
              </a:tabLst>
            </a:pPr>
            <a:r>
              <a:rPr sz="2400" dirty="0">
                <a:latin typeface="Arial"/>
                <a:cs typeface="Arial"/>
              </a:rPr>
              <a:t>Continued </a:t>
            </a:r>
            <a:r>
              <a:rPr sz="2400" spc="-5" dirty="0">
                <a:latin typeface="Arial"/>
                <a:cs typeface="Arial"/>
              </a:rPr>
              <a:t>action is needed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make </a:t>
            </a:r>
            <a:r>
              <a:rPr sz="2400" dirty="0">
                <a:latin typeface="Arial"/>
                <a:cs typeface="Arial"/>
              </a:rPr>
              <a:t>vehicles more </a:t>
            </a:r>
            <a:r>
              <a:rPr sz="2400" spc="-5" dirty="0">
                <a:latin typeface="Arial"/>
                <a:cs typeface="Arial"/>
              </a:rPr>
              <a:t>recyclable</a:t>
            </a:r>
            <a:r>
              <a:rPr sz="2400" spc="1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and</a:t>
            </a:r>
            <a:endParaRPr sz="2400" dirty="0">
              <a:latin typeface="Arial"/>
              <a:cs typeface="Arial"/>
            </a:endParaRPr>
          </a:p>
          <a:p>
            <a:pPr marL="12700" algn="just">
              <a:lnSpc>
                <a:spcPts val="2595"/>
              </a:lnSpc>
            </a:pP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require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industry to recycle used</a:t>
            </a:r>
            <a:r>
              <a:rPr sz="2400" spc="51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vehicles.</a:t>
            </a:r>
            <a:endParaRPr sz="2400" dirty="0">
              <a:latin typeface="Arial"/>
              <a:cs typeface="Arial"/>
            </a:endParaRPr>
          </a:p>
          <a:p>
            <a:pPr marL="12700" marR="5080" algn="just">
              <a:lnSpc>
                <a:spcPct val="72900"/>
              </a:lnSpc>
              <a:spcBef>
                <a:spcPts val="1215"/>
              </a:spcBef>
              <a:buSzPct val="95833"/>
              <a:buChar char="•"/>
              <a:tabLst>
                <a:tab pos="120644" algn="l"/>
              </a:tabLst>
            </a:pPr>
            <a:r>
              <a:rPr sz="2400" dirty="0">
                <a:latin typeface="Arial"/>
                <a:cs typeface="Arial"/>
              </a:rPr>
              <a:t>development </a:t>
            </a:r>
            <a:r>
              <a:rPr sz="2400" spc="-5" dirty="0">
                <a:latin typeface="Arial"/>
                <a:cs typeface="Arial"/>
              </a:rPr>
              <a:t>of more </a:t>
            </a:r>
            <a:r>
              <a:rPr sz="2400" spc="-11" dirty="0">
                <a:latin typeface="Arial"/>
                <a:cs typeface="Arial"/>
              </a:rPr>
              <a:t>efficient </a:t>
            </a:r>
            <a:r>
              <a:rPr sz="2400" spc="-5" dirty="0">
                <a:latin typeface="Arial"/>
                <a:cs typeface="Arial"/>
              </a:rPr>
              <a:t>engine </a:t>
            </a:r>
            <a:r>
              <a:rPr sz="2400" dirty="0">
                <a:latin typeface="Arial"/>
                <a:cs typeface="Arial"/>
              </a:rPr>
              <a:t>and fuel </a:t>
            </a:r>
            <a:r>
              <a:rPr sz="2400" spc="-5" dirty="0">
                <a:latin typeface="Arial"/>
                <a:cs typeface="Arial"/>
              </a:rPr>
              <a:t>technologies </a:t>
            </a:r>
            <a:r>
              <a:rPr sz="2400" dirty="0">
                <a:latin typeface="Arial"/>
                <a:cs typeface="Arial"/>
              </a:rPr>
              <a:t>should  </a:t>
            </a:r>
            <a:r>
              <a:rPr sz="2400" spc="-5" dirty="0">
                <a:latin typeface="Arial"/>
                <a:cs typeface="Arial"/>
              </a:rPr>
              <a:t>be needed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reduce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emissions of air</a:t>
            </a:r>
            <a:r>
              <a:rPr sz="2400" spc="71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pollutants</a:t>
            </a:r>
            <a:endParaRPr sz="2400" dirty="0">
              <a:latin typeface="Arial"/>
              <a:cs typeface="Arial"/>
            </a:endParaRPr>
          </a:p>
          <a:p>
            <a:pPr marL="12700" marR="274942" algn="just">
              <a:lnSpc>
                <a:spcPct val="72900"/>
              </a:lnSpc>
              <a:spcBef>
                <a:spcPts val="1200"/>
              </a:spcBef>
              <a:buSzPct val="95833"/>
              <a:buChar char="•"/>
              <a:tabLst>
                <a:tab pos="120644" algn="l"/>
              </a:tabLst>
            </a:pPr>
            <a:r>
              <a:rPr sz="2400" dirty="0">
                <a:latin typeface="Arial"/>
                <a:cs typeface="Arial"/>
              </a:rPr>
              <a:t>Greater </a:t>
            </a:r>
            <a:r>
              <a:rPr sz="2400" spc="-5" dirty="0">
                <a:latin typeface="Arial"/>
                <a:cs typeface="Arial"/>
              </a:rPr>
              <a:t>emphasis is needed on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design of vehicles </a:t>
            </a:r>
            <a:r>
              <a:rPr sz="2400" dirty="0">
                <a:latin typeface="Arial"/>
                <a:cs typeface="Arial"/>
              </a:rPr>
              <a:t>and  infrastructure </a:t>
            </a:r>
            <a:r>
              <a:rPr sz="2400" spc="-5" dirty="0">
                <a:latin typeface="Arial"/>
                <a:cs typeface="Arial"/>
              </a:rPr>
              <a:t>which </a:t>
            </a:r>
            <a:r>
              <a:rPr sz="2400" dirty="0">
                <a:latin typeface="Arial"/>
                <a:cs typeface="Arial"/>
              </a:rPr>
              <a:t>are fit for </a:t>
            </a:r>
            <a:r>
              <a:rPr sz="2400" spc="-5" dirty="0">
                <a:latin typeface="Arial"/>
                <a:cs typeface="Arial"/>
              </a:rPr>
              <a:t>purpose, </a:t>
            </a:r>
            <a:r>
              <a:rPr sz="2400" dirty="0">
                <a:latin typeface="Arial"/>
                <a:cs typeface="Arial"/>
              </a:rPr>
              <a:t>use </a:t>
            </a:r>
            <a:r>
              <a:rPr sz="2400" spc="-5" dirty="0">
                <a:latin typeface="Arial"/>
                <a:cs typeface="Arial"/>
              </a:rPr>
              <a:t>recyclable and </a:t>
            </a:r>
            <a:r>
              <a:rPr sz="2400" dirty="0">
                <a:latin typeface="Arial"/>
                <a:cs typeface="Arial"/>
              </a:rPr>
              <a:t>low  </a:t>
            </a:r>
            <a:r>
              <a:rPr sz="2400" spc="-5" dirty="0">
                <a:latin typeface="Arial"/>
                <a:cs typeface="Arial"/>
              </a:rPr>
              <a:t>density materials </a:t>
            </a:r>
            <a:r>
              <a:rPr sz="240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help improve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life-cycle </a:t>
            </a:r>
            <a:r>
              <a:rPr sz="2400" dirty="0">
                <a:latin typeface="Arial"/>
                <a:cs typeface="Arial"/>
              </a:rPr>
              <a:t>sustainability </a:t>
            </a:r>
            <a:r>
              <a:rPr sz="2400" spc="-5" dirty="0">
                <a:latin typeface="Arial"/>
                <a:cs typeface="Arial"/>
              </a:rPr>
              <a:t>of 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transport</a:t>
            </a:r>
            <a:r>
              <a:rPr sz="2400" spc="-11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system.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1" y="914407"/>
            <a:ext cx="2768600" cy="52681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582" indent="-343518">
              <a:spcBef>
                <a:spcPts val="100"/>
              </a:spcBef>
              <a:buChar char="•"/>
              <a:tabLst>
                <a:tab pos="355582" algn="l"/>
                <a:tab pos="356218" algn="l"/>
              </a:tabLst>
            </a:pPr>
            <a:r>
              <a:rPr sz="2700" spc="-5" dirty="0">
                <a:latin typeface="Arial"/>
                <a:cs typeface="Arial"/>
              </a:rPr>
              <a:t>Non</a:t>
            </a:r>
            <a:r>
              <a:rPr sz="2700" spc="-31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renewable</a:t>
            </a:r>
            <a:endParaRPr sz="2700" dirty="0">
              <a:latin typeface="Arial"/>
              <a:cs typeface="Arial"/>
            </a:endParaRPr>
          </a:p>
          <a:p>
            <a:pPr marL="756248" lvl="1" indent="-287006">
              <a:spcBef>
                <a:spcPts val="11"/>
              </a:spcBef>
              <a:buChar char="–"/>
              <a:tabLst>
                <a:tab pos="756882" algn="l"/>
              </a:tabLst>
            </a:pPr>
            <a:r>
              <a:rPr sz="2400" spc="-5" dirty="0">
                <a:latin typeface="Arial"/>
                <a:cs typeface="Arial"/>
              </a:rPr>
              <a:t>Coal</a:t>
            </a:r>
            <a:endParaRPr sz="2400" dirty="0">
              <a:latin typeface="Arial"/>
              <a:cs typeface="Arial"/>
            </a:endParaRPr>
          </a:p>
          <a:p>
            <a:pPr marL="756248" lvl="1" indent="-287006">
              <a:buChar char="–"/>
              <a:tabLst>
                <a:tab pos="756882" algn="l"/>
              </a:tabLst>
            </a:pPr>
            <a:r>
              <a:rPr sz="2400" spc="-5" dirty="0">
                <a:latin typeface="Arial"/>
                <a:cs typeface="Arial"/>
              </a:rPr>
              <a:t>Natural</a:t>
            </a:r>
            <a:r>
              <a:rPr sz="2400" spc="-11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Gas</a:t>
            </a:r>
          </a:p>
          <a:p>
            <a:pPr marL="756248" lvl="1" indent="-287006">
              <a:lnSpc>
                <a:spcPts val="2795"/>
              </a:lnSpc>
              <a:spcBef>
                <a:spcPts val="5"/>
              </a:spcBef>
              <a:buChar char="–"/>
              <a:tabLst>
                <a:tab pos="756882" algn="l"/>
              </a:tabLst>
            </a:pPr>
            <a:r>
              <a:rPr sz="2400" spc="-5" dirty="0">
                <a:latin typeface="Arial"/>
                <a:cs typeface="Arial"/>
              </a:rPr>
              <a:t>Nuclear</a:t>
            </a:r>
            <a:r>
              <a:rPr sz="2400" spc="-51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Power</a:t>
            </a:r>
            <a:endParaRPr sz="2400" dirty="0">
              <a:latin typeface="Arial"/>
              <a:cs typeface="Arial"/>
            </a:endParaRPr>
          </a:p>
          <a:p>
            <a:pPr marL="756248" lvl="1" indent="-287006">
              <a:lnSpc>
                <a:spcPts val="2795"/>
              </a:lnSpc>
              <a:buChar char="–"/>
              <a:tabLst>
                <a:tab pos="756882" algn="l"/>
              </a:tabLst>
            </a:pPr>
            <a:r>
              <a:rPr sz="2400" spc="-5" dirty="0">
                <a:latin typeface="Arial"/>
                <a:cs typeface="Arial"/>
              </a:rPr>
              <a:t>Oil</a:t>
            </a:r>
            <a:endParaRPr sz="2400" dirty="0">
              <a:latin typeface="Arial"/>
              <a:cs typeface="Arial"/>
            </a:endParaRPr>
          </a:p>
          <a:p>
            <a:pPr marL="355582" indent="-343518">
              <a:spcBef>
                <a:spcPts val="131"/>
              </a:spcBef>
              <a:buChar char="•"/>
              <a:tabLst>
                <a:tab pos="355582" algn="l"/>
                <a:tab pos="356218" algn="l"/>
              </a:tabLst>
            </a:pPr>
            <a:r>
              <a:rPr sz="2700" spc="-5" dirty="0">
                <a:latin typeface="Arial"/>
                <a:cs typeface="Arial"/>
              </a:rPr>
              <a:t>Renewable</a:t>
            </a:r>
            <a:endParaRPr sz="2700" dirty="0">
              <a:latin typeface="Arial"/>
              <a:cs typeface="Arial"/>
            </a:endParaRPr>
          </a:p>
          <a:p>
            <a:pPr marL="756248" lvl="1" indent="-287006">
              <a:spcBef>
                <a:spcPts val="15"/>
              </a:spcBef>
              <a:buChar char="–"/>
              <a:tabLst>
                <a:tab pos="756882" algn="l"/>
              </a:tabLst>
            </a:pPr>
            <a:r>
              <a:rPr sz="2400" spc="-5" dirty="0">
                <a:latin typeface="Arial"/>
                <a:cs typeface="Arial"/>
              </a:rPr>
              <a:t>Wind</a:t>
            </a:r>
            <a:endParaRPr sz="2400" dirty="0">
              <a:latin typeface="Arial"/>
              <a:cs typeface="Arial"/>
            </a:endParaRPr>
          </a:p>
          <a:p>
            <a:pPr marL="756248" lvl="1" indent="-287006">
              <a:buChar char="–"/>
              <a:tabLst>
                <a:tab pos="756882" algn="l"/>
              </a:tabLst>
            </a:pPr>
            <a:r>
              <a:rPr sz="2400" spc="-5" dirty="0">
                <a:latin typeface="Arial"/>
                <a:cs typeface="Arial"/>
              </a:rPr>
              <a:t>Solar</a:t>
            </a:r>
            <a:endParaRPr sz="2400" dirty="0">
              <a:latin typeface="Arial"/>
              <a:cs typeface="Arial"/>
            </a:endParaRPr>
          </a:p>
          <a:p>
            <a:pPr marL="756248" lvl="1" indent="-287006">
              <a:buChar char="–"/>
              <a:tabLst>
                <a:tab pos="756882" algn="l"/>
              </a:tabLst>
            </a:pPr>
            <a:r>
              <a:rPr sz="2400" spc="-5" dirty="0">
                <a:latin typeface="Arial"/>
                <a:cs typeface="Arial"/>
              </a:rPr>
              <a:t>Biomass</a:t>
            </a:r>
            <a:endParaRPr sz="2400" dirty="0">
              <a:latin typeface="Arial"/>
              <a:cs typeface="Arial"/>
            </a:endParaRPr>
          </a:p>
          <a:p>
            <a:pPr marL="756248" lvl="1" indent="-287006">
              <a:buChar char="–"/>
              <a:tabLst>
                <a:tab pos="756882" algn="l"/>
              </a:tabLst>
            </a:pPr>
            <a:r>
              <a:rPr sz="2400" spc="-5" dirty="0">
                <a:latin typeface="Arial"/>
                <a:cs typeface="Arial"/>
              </a:rPr>
              <a:t>Hydropower</a:t>
            </a:r>
            <a:endParaRPr sz="2400" dirty="0">
              <a:latin typeface="Arial"/>
              <a:cs typeface="Arial"/>
            </a:endParaRPr>
          </a:p>
          <a:p>
            <a:pPr marL="756248" lvl="1" indent="-287006">
              <a:buChar char="–"/>
              <a:tabLst>
                <a:tab pos="756882" algn="l"/>
              </a:tabLst>
            </a:pPr>
            <a:r>
              <a:rPr sz="2400" spc="-25" dirty="0">
                <a:latin typeface="Arial"/>
                <a:cs typeface="Arial"/>
              </a:rPr>
              <a:t>Tidal</a:t>
            </a:r>
            <a:endParaRPr sz="2400" dirty="0">
              <a:latin typeface="Arial"/>
              <a:cs typeface="Arial"/>
            </a:endParaRPr>
          </a:p>
          <a:p>
            <a:pPr marL="756248" lvl="1" indent="-287006">
              <a:buChar char="–"/>
              <a:tabLst>
                <a:tab pos="756882" algn="l"/>
              </a:tabLst>
            </a:pPr>
            <a:r>
              <a:rPr sz="2400" dirty="0">
                <a:latin typeface="Arial"/>
                <a:cs typeface="Arial"/>
              </a:rPr>
              <a:t>Geothermal</a:t>
            </a:r>
          </a:p>
          <a:p>
            <a:pPr marL="756248" lvl="1" indent="-287006">
              <a:buChar char="–"/>
              <a:tabLst>
                <a:tab pos="756882" algn="l"/>
              </a:tabLst>
            </a:pPr>
            <a:r>
              <a:rPr sz="2400" spc="-5" dirty="0">
                <a:latin typeface="Arial"/>
                <a:cs typeface="Arial"/>
              </a:rPr>
              <a:t>Biofuel</a:t>
            </a:r>
            <a:endParaRPr sz="2400" dirty="0">
              <a:latin typeface="Arial"/>
              <a:cs typeface="Arial"/>
            </a:endParaRPr>
          </a:p>
          <a:p>
            <a:pPr marL="756248" lvl="1" indent="-287006">
              <a:buChar char="–"/>
              <a:tabLst>
                <a:tab pos="756882" algn="l"/>
              </a:tabLst>
            </a:pPr>
            <a:r>
              <a:rPr sz="2400" spc="-20" dirty="0">
                <a:latin typeface="Arial"/>
                <a:cs typeface="Arial"/>
              </a:rPr>
              <a:t>Waste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01321" y="128777"/>
            <a:ext cx="5053965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4000" u="heavy" spc="-169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Impacts</a:t>
            </a:r>
            <a:r>
              <a:rPr sz="4000" u="heavy" spc="-37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4000" u="heavy" spc="-3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in</a:t>
            </a:r>
            <a:r>
              <a:rPr sz="4000" u="heavy" spc="-12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4000" u="heavy" spc="-25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Energy</a:t>
            </a:r>
            <a:r>
              <a:rPr sz="4000" u="heavy" spc="-77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4000" u="heavy" spc="-19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Sector</a:t>
            </a:r>
            <a:endParaRPr sz="4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utrophication - Wikipedia">
            <a:extLst>
              <a:ext uri="{FF2B5EF4-FFF2-40B4-BE49-F238E27FC236}">
                <a16:creationId xmlns:a16="http://schemas.microsoft.com/office/drawing/2014/main" xmlns="" id="{EC148030-5440-4223-BDAD-E6BA3640D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916" y="4114800"/>
            <a:ext cx="6669029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ject 2">
            <a:extLst>
              <a:ext uri="{FF2B5EF4-FFF2-40B4-BE49-F238E27FC236}">
                <a16:creationId xmlns:a16="http://schemas.microsoft.com/office/drawing/2014/main" xmlns="" id="{909669E2-4C22-4621-BC27-F805AD64C7A6}"/>
              </a:ext>
            </a:extLst>
          </p:cNvPr>
          <p:cNvSpPr txBox="1">
            <a:spLocks/>
          </p:cNvSpPr>
          <p:nvPr/>
        </p:nvSpPr>
        <p:spPr>
          <a:xfrm>
            <a:off x="471931" y="141863"/>
            <a:ext cx="890778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3200" b="1" u="sng" kern="0" spc="-71" dirty="0"/>
              <a:t>I</a:t>
            </a:r>
            <a:r>
              <a:rPr lang="en-US" sz="3200" b="1" u="sng" kern="0" spc="-71" dirty="0" smtClean="0"/>
              <a:t>mpacts</a:t>
            </a:r>
            <a:r>
              <a:rPr lang="en-US" sz="3200" b="1" u="sng" kern="0" spc="-175" dirty="0" smtClean="0"/>
              <a:t> </a:t>
            </a:r>
            <a:r>
              <a:rPr lang="en-US" sz="3200" b="1" u="sng" kern="0" spc="-40" dirty="0"/>
              <a:t>of</a:t>
            </a:r>
            <a:r>
              <a:rPr lang="en-US" sz="3200" b="1" u="sng" kern="0" spc="-175" dirty="0"/>
              <a:t> </a:t>
            </a:r>
            <a:r>
              <a:rPr lang="en-US" sz="3200" b="1" u="sng" kern="0" spc="-75" dirty="0"/>
              <a:t>Agricultural</a:t>
            </a:r>
            <a:r>
              <a:rPr lang="en-US" sz="3200" b="1" u="sng" kern="0" spc="-289" dirty="0"/>
              <a:t> </a:t>
            </a:r>
            <a:r>
              <a:rPr lang="en-US" sz="3200" b="1" u="sng" kern="0" spc="-91" dirty="0"/>
              <a:t>sector</a:t>
            </a:r>
            <a:r>
              <a:rPr lang="en-US" sz="3200" b="1" u="sng" kern="0" spc="-245" dirty="0"/>
              <a:t> </a:t>
            </a:r>
            <a:r>
              <a:rPr lang="en-US" sz="3200" b="1" u="sng" kern="0" spc="-55" dirty="0"/>
              <a:t>on</a:t>
            </a:r>
            <a:r>
              <a:rPr lang="en-US" sz="3200" b="1" u="sng" kern="0" spc="-220" dirty="0"/>
              <a:t> </a:t>
            </a:r>
            <a:r>
              <a:rPr lang="en-US" sz="3200" b="1" u="sng" kern="0" spc="-95" dirty="0"/>
              <a:t>environment</a:t>
            </a:r>
            <a:endParaRPr lang="en-US" sz="3200" b="1" u="sng" kern="0" dirty="0"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xmlns="" id="{495CC61C-16F3-4415-9501-9332D3900887}"/>
              </a:ext>
            </a:extLst>
          </p:cNvPr>
          <p:cNvSpPr txBox="1"/>
          <p:nvPr/>
        </p:nvSpPr>
        <p:spPr>
          <a:xfrm>
            <a:off x="731264" y="936712"/>
            <a:ext cx="8389111" cy="73250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0899"/>
              </a:lnSpc>
              <a:spcBef>
                <a:spcPts val="75"/>
              </a:spcBef>
              <a:tabLst>
                <a:tab pos="1633774" algn="l"/>
                <a:tab pos="2287791" algn="l"/>
                <a:tab pos="2620514" algn="l"/>
                <a:tab pos="3984427" algn="l"/>
                <a:tab pos="5046728" algn="l"/>
                <a:tab pos="5708364" algn="l"/>
                <a:tab pos="6293805" algn="l"/>
                <a:tab pos="8136483" algn="l"/>
                <a:tab pos="8636203" algn="l"/>
              </a:tabLst>
            </a:pPr>
            <a:r>
              <a:rPr sz="2400" spc="-5" dirty="0">
                <a:latin typeface="Arial"/>
                <a:cs typeface="Arial"/>
              </a:rPr>
              <a:t>Agri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u</a:t>
            </a:r>
            <a:r>
              <a:rPr sz="2400" spc="-1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tur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1" dirty="0">
                <a:latin typeface="Arial"/>
                <a:cs typeface="Arial"/>
              </a:rPr>
              <a:t>ha</a:t>
            </a:r>
            <a:r>
              <a:rPr sz="2400" spc="-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p</a:t>
            </a:r>
            <a:r>
              <a:rPr sz="2400" spc="-15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ofound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pact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1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	t</a:t>
            </a:r>
            <a:r>
              <a:rPr sz="2400" spc="-11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 smtClean="0">
                <a:latin typeface="Arial"/>
                <a:cs typeface="Arial"/>
              </a:rPr>
              <a:t>environment</a:t>
            </a:r>
            <a:r>
              <a:rPr lang="en-US" sz="2400" spc="-5" dirty="0" smtClean="0">
                <a:latin typeface="Arial"/>
                <a:cs typeface="Arial"/>
              </a:rPr>
              <a:t> </a:t>
            </a:r>
            <a:r>
              <a:rPr sz="2400" spc="-11" dirty="0" smtClean="0">
                <a:latin typeface="Arial"/>
                <a:cs typeface="Arial"/>
              </a:rPr>
              <a:t>o</a:t>
            </a:r>
            <a:r>
              <a:rPr sz="2400" spc="-5" dirty="0" smtClean="0">
                <a:latin typeface="Arial"/>
                <a:cs typeface="Arial"/>
              </a:rPr>
              <a:t>n</a:t>
            </a:r>
            <a:r>
              <a:rPr lang="en-US" sz="2400" spc="-5" dirty="0" smtClean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following</a:t>
            </a:r>
            <a:r>
              <a:rPr sz="2400" spc="-5" dirty="0" smtClean="0"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xmlns="" id="{C26ED57E-4FEA-4934-95D7-D04C00097B06}"/>
              </a:ext>
            </a:extLst>
          </p:cNvPr>
          <p:cNvSpPr txBox="1"/>
          <p:nvPr/>
        </p:nvSpPr>
        <p:spPr>
          <a:xfrm>
            <a:off x="731264" y="1866831"/>
            <a:ext cx="9022335" cy="68672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>
              <a:spcBef>
                <a:spcPts val="2411"/>
              </a:spcBef>
              <a:tabLst>
                <a:tab pos="299071" algn="l"/>
                <a:tab pos="815934" algn="l"/>
                <a:tab pos="2223659" algn="l"/>
                <a:tab pos="2819895" algn="l"/>
                <a:tab pos="3184366" algn="l"/>
                <a:tab pos="4684162" algn="l"/>
                <a:tab pos="6056962" algn="l"/>
                <a:tab pos="7604379" algn="l"/>
              </a:tabLst>
            </a:pPr>
            <a:r>
              <a:rPr sz="2200" b="1" spc="-5" dirty="0" smtClean="0">
                <a:latin typeface="Arial"/>
                <a:cs typeface="Arial"/>
              </a:rPr>
              <a:t>Air</a:t>
            </a:r>
            <a:r>
              <a:rPr sz="2200" b="1" spc="-5" dirty="0">
                <a:latin typeface="Arial"/>
                <a:cs typeface="Arial"/>
              </a:rPr>
              <a:t>	</a:t>
            </a:r>
            <a:r>
              <a:rPr sz="2200" b="1" dirty="0">
                <a:latin typeface="Arial"/>
                <a:cs typeface="Arial"/>
              </a:rPr>
              <a:t>pollution:	</a:t>
            </a:r>
            <a:r>
              <a:rPr sz="2200" spc="-5" dirty="0">
                <a:latin typeface="Arial"/>
                <a:cs typeface="Arial"/>
              </a:rPr>
              <a:t>drift	of	</a:t>
            </a:r>
            <a:r>
              <a:rPr sz="2200" dirty="0">
                <a:latin typeface="Arial"/>
                <a:cs typeface="Arial"/>
              </a:rPr>
              <a:t>agricultural	</a:t>
            </a:r>
            <a:r>
              <a:rPr sz="2200" spc="-5" dirty="0">
                <a:latin typeface="Arial"/>
                <a:cs typeface="Arial"/>
              </a:rPr>
              <a:t>chemicals	</a:t>
            </a:r>
            <a:r>
              <a:rPr sz="2200" dirty="0">
                <a:latin typeface="Arial"/>
                <a:cs typeface="Arial"/>
              </a:rPr>
              <a:t>(pesticides,	</a:t>
            </a:r>
            <a:r>
              <a:rPr sz="2200" spc="-5" dirty="0">
                <a:latin typeface="Arial"/>
                <a:cs typeface="Arial"/>
              </a:rPr>
              <a:t>herbicides,</a:t>
            </a:r>
            <a:r>
              <a:rPr lang="en-US" sz="220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fungicides, fertilizers) </a:t>
            </a:r>
            <a:r>
              <a:rPr sz="2200" spc="-5" dirty="0">
                <a:latin typeface="Arial"/>
                <a:cs typeface="Arial"/>
              </a:rPr>
              <a:t>pollen,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dust</a:t>
            </a: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xmlns="" id="{C022AD9F-FE1F-4080-8C43-C065DE8B401D}"/>
              </a:ext>
            </a:extLst>
          </p:cNvPr>
          <p:cNvSpPr txBox="1"/>
          <p:nvPr/>
        </p:nvSpPr>
        <p:spPr>
          <a:xfrm>
            <a:off x="745472" y="2751168"/>
            <a:ext cx="8824478" cy="1027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200" b="1" spc="-20" dirty="0">
                <a:latin typeface="Arial"/>
                <a:cs typeface="Arial"/>
              </a:rPr>
              <a:t>Water	</a:t>
            </a:r>
            <a:r>
              <a:rPr sz="2200" b="1" dirty="0">
                <a:latin typeface="Arial"/>
                <a:cs typeface="Arial"/>
              </a:rPr>
              <a:t>pollution:	</a:t>
            </a:r>
            <a:r>
              <a:rPr sz="2200" spc="-5" dirty="0">
                <a:latin typeface="Arial"/>
                <a:cs typeface="Arial"/>
              </a:rPr>
              <a:t>leaching	</a:t>
            </a:r>
            <a:r>
              <a:rPr sz="2200" dirty="0">
                <a:latin typeface="Arial"/>
                <a:cs typeface="Arial"/>
              </a:rPr>
              <a:t>of	</a:t>
            </a:r>
            <a:r>
              <a:rPr sz="2200" spc="-5" dirty="0">
                <a:latin typeface="Arial"/>
                <a:cs typeface="Arial"/>
              </a:rPr>
              <a:t>nutrients</a:t>
            </a:r>
            <a:r>
              <a:rPr lang="en-US" sz="2200" spc="-5" dirty="0">
                <a:latin typeface="Arial"/>
                <a:cs typeface="Arial"/>
              </a:rPr>
              <a:t> </a:t>
            </a:r>
            <a:r>
              <a:rPr lang="en-US" sz="2200" spc="5" dirty="0">
                <a:latin typeface="Arial"/>
                <a:cs typeface="Arial"/>
              </a:rPr>
              <a:t>a</a:t>
            </a:r>
            <a:r>
              <a:rPr lang="en-US" sz="2200" spc="-5" dirty="0">
                <a:latin typeface="Arial"/>
                <a:cs typeface="Arial"/>
              </a:rPr>
              <a:t>nd</a:t>
            </a:r>
            <a:r>
              <a:rPr lang="en-US" sz="2200" dirty="0">
                <a:latin typeface="Arial"/>
                <a:cs typeface="Arial"/>
              </a:rPr>
              <a:t>	</a:t>
            </a:r>
            <a:r>
              <a:rPr lang="en-US" sz="2200" spc="-5" dirty="0">
                <a:latin typeface="Arial"/>
                <a:cs typeface="Arial"/>
              </a:rPr>
              <a:t>eutro</a:t>
            </a:r>
            <a:r>
              <a:rPr lang="en-US" sz="2200" spc="11" dirty="0">
                <a:latin typeface="Arial"/>
                <a:cs typeface="Arial"/>
              </a:rPr>
              <a:t>p</a:t>
            </a:r>
            <a:r>
              <a:rPr lang="en-US" sz="2200" spc="5" dirty="0">
                <a:latin typeface="Arial"/>
                <a:cs typeface="Arial"/>
              </a:rPr>
              <a:t>h</a:t>
            </a:r>
            <a:r>
              <a:rPr lang="en-US" sz="2200" spc="-5" dirty="0">
                <a:latin typeface="Arial"/>
                <a:cs typeface="Arial"/>
              </a:rPr>
              <a:t>i</a:t>
            </a:r>
            <a:r>
              <a:rPr lang="en-US" sz="2200" dirty="0">
                <a:latin typeface="Arial"/>
                <a:cs typeface="Arial"/>
              </a:rPr>
              <a:t>c</a:t>
            </a:r>
            <a:r>
              <a:rPr lang="en-US" sz="2200" spc="-5" dirty="0">
                <a:latin typeface="Arial"/>
                <a:cs typeface="Arial"/>
              </a:rPr>
              <a:t>at</a:t>
            </a:r>
            <a:r>
              <a:rPr lang="en-US" sz="2200" dirty="0">
                <a:latin typeface="Arial"/>
                <a:cs typeface="Arial"/>
              </a:rPr>
              <a:t>i</a:t>
            </a:r>
            <a:r>
              <a:rPr lang="en-US" sz="2200" spc="-5" dirty="0">
                <a:latin typeface="Arial"/>
                <a:cs typeface="Arial"/>
              </a:rPr>
              <a:t>o</a:t>
            </a:r>
            <a:r>
              <a:rPr lang="en-US" sz="2200" dirty="0">
                <a:latin typeface="Arial"/>
                <a:cs typeface="Arial"/>
              </a:rPr>
              <a:t>n</a:t>
            </a:r>
            <a:r>
              <a:rPr lang="en-US" sz="2200" spc="-5" dirty="0">
                <a:latin typeface="Arial"/>
                <a:cs typeface="Arial"/>
              </a:rPr>
              <a:t>. Contamination 	of	</a:t>
            </a:r>
            <a:r>
              <a:rPr lang="en-US" sz="2200" dirty="0">
                <a:latin typeface="Arial"/>
                <a:cs typeface="Arial"/>
              </a:rPr>
              <a:t>groundwater	and	</a:t>
            </a:r>
            <a:r>
              <a:rPr lang="en-US" sz="2200" spc="-5" dirty="0">
                <a:latin typeface="Arial"/>
                <a:cs typeface="Arial"/>
              </a:rPr>
              <a:t>surface  wa</a:t>
            </a:r>
            <a:r>
              <a:rPr lang="en-US" sz="2200" dirty="0">
                <a:latin typeface="Arial"/>
                <a:cs typeface="Arial"/>
              </a:rPr>
              <a:t>t</a:t>
            </a:r>
            <a:r>
              <a:rPr lang="en-US" sz="2200" spc="-5" dirty="0">
                <a:latin typeface="Arial"/>
                <a:cs typeface="Arial"/>
              </a:rPr>
              <a:t>er</a:t>
            </a:r>
            <a:r>
              <a:rPr lang="en-US" sz="2200" dirty="0">
                <a:latin typeface="Arial"/>
                <a:cs typeface="Arial"/>
              </a:rPr>
              <a:t>		</a:t>
            </a:r>
            <a:r>
              <a:rPr lang="en-US" sz="2200" spc="11" dirty="0">
                <a:latin typeface="Arial"/>
                <a:cs typeface="Arial"/>
              </a:rPr>
              <a:t>b</a:t>
            </a:r>
            <a:r>
              <a:rPr lang="en-US" sz="2200" spc="-5" dirty="0">
                <a:latin typeface="Arial"/>
                <a:cs typeface="Arial"/>
              </a:rPr>
              <a:t>y </a:t>
            </a:r>
            <a:r>
              <a:rPr lang="en-US" sz="2200" spc="5" dirty="0">
                <a:latin typeface="Arial"/>
                <a:cs typeface="Arial"/>
              </a:rPr>
              <a:t>p</a:t>
            </a:r>
            <a:r>
              <a:rPr lang="en-US" sz="2200" spc="-5" dirty="0">
                <a:latin typeface="Arial"/>
                <a:cs typeface="Arial"/>
              </a:rPr>
              <a:t>e</a:t>
            </a:r>
            <a:r>
              <a:rPr lang="en-US" sz="2200" dirty="0">
                <a:latin typeface="Arial"/>
                <a:cs typeface="Arial"/>
              </a:rPr>
              <a:t>s</a:t>
            </a:r>
            <a:r>
              <a:rPr lang="en-US" sz="2200" spc="-5" dirty="0">
                <a:latin typeface="Arial"/>
                <a:cs typeface="Arial"/>
              </a:rPr>
              <a:t>ti</a:t>
            </a:r>
            <a:r>
              <a:rPr lang="en-US" sz="2200" dirty="0">
                <a:latin typeface="Arial"/>
                <a:cs typeface="Arial"/>
              </a:rPr>
              <a:t>c</a:t>
            </a:r>
            <a:r>
              <a:rPr lang="en-US" sz="2200" spc="-5" dirty="0">
                <a:latin typeface="Arial"/>
                <a:cs typeface="Arial"/>
              </a:rPr>
              <a:t>ides, herbicides and</a:t>
            </a:r>
            <a:r>
              <a:rPr lang="en-US" sz="2200" spc="25" dirty="0">
                <a:latin typeface="Arial"/>
                <a:cs typeface="Arial"/>
              </a:rPr>
              <a:t> </a:t>
            </a:r>
            <a:r>
              <a:rPr lang="en-US" sz="2200" dirty="0">
                <a:latin typeface="Arial"/>
                <a:cs typeface="Arial"/>
              </a:rPr>
              <a:t>fertilizers</a:t>
            </a:r>
            <a:r>
              <a:rPr lang="en-US" sz="2200" dirty="0" smtClean="0">
                <a:latin typeface="Arial"/>
                <a:cs typeface="Arial"/>
              </a:rPr>
              <a:t>.</a:t>
            </a:r>
            <a:endParaRPr lang="en-US" sz="2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16878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87399" y="903862"/>
            <a:ext cx="178625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400" u="sng" spc="-195" dirty="0">
                <a:solidFill>
                  <a:srgbClr val="000000"/>
                </a:solidFill>
              </a:rPr>
              <a:t>Nuclear</a:t>
            </a:r>
            <a:endParaRPr sz="4400" u="sng" dirty="0"/>
          </a:p>
        </p:txBody>
      </p:sp>
      <p:sp>
        <p:nvSpPr>
          <p:cNvPr id="3" name="object 3"/>
          <p:cNvSpPr txBox="1"/>
          <p:nvPr/>
        </p:nvSpPr>
        <p:spPr>
          <a:xfrm>
            <a:off x="1524007" y="2057405"/>
            <a:ext cx="7025005" cy="2886046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368281" indent="-343518">
              <a:spcBef>
                <a:spcPts val="905"/>
              </a:spcBef>
              <a:buChar char="•"/>
              <a:tabLst>
                <a:tab pos="367647" algn="l"/>
                <a:tab pos="368917" algn="l"/>
              </a:tabLst>
            </a:pPr>
            <a:r>
              <a:rPr sz="3200" spc="-5" dirty="0">
                <a:latin typeface="Arial"/>
                <a:cs typeface="Arial"/>
              </a:rPr>
              <a:t>Mining </a:t>
            </a:r>
            <a:r>
              <a:rPr sz="3200" dirty="0">
                <a:latin typeface="Arial"/>
                <a:cs typeface="Arial"/>
              </a:rPr>
              <a:t>hazard of </a:t>
            </a:r>
            <a:r>
              <a:rPr sz="3200" spc="-5" dirty="0">
                <a:latin typeface="Arial"/>
                <a:cs typeface="Arial"/>
              </a:rPr>
              <a:t>radioactive</a:t>
            </a:r>
            <a:r>
              <a:rPr sz="3200" spc="-71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material</a:t>
            </a:r>
            <a:endParaRPr sz="3200" dirty="0">
              <a:latin typeface="Arial"/>
              <a:cs typeface="Arial"/>
            </a:endParaRPr>
          </a:p>
          <a:p>
            <a:pPr marL="368281" marR="803871" indent="-343518">
              <a:spcBef>
                <a:spcPts val="805"/>
              </a:spcBef>
              <a:buChar char="•"/>
              <a:tabLst>
                <a:tab pos="367647" algn="l"/>
                <a:tab pos="368917" algn="l"/>
              </a:tabLst>
            </a:pPr>
            <a:r>
              <a:rPr sz="3200" spc="-5" dirty="0">
                <a:latin typeface="Arial"/>
                <a:cs typeface="Arial"/>
              </a:rPr>
              <a:t>Accidental release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radioactive  materials</a:t>
            </a:r>
            <a:endParaRPr sz="3200" dirty="0">
              <a:latin typeface="Arial"/>
              <a:cs typeface="Arial"/>
            </a:endParaRPr>
          </a:p>
          <a:p>
            <a:pPr marL="368281" indent="-343518">
              <a:spcBef>
                <a:spcPts val="805"/>
              </a:spcBef>
              <a:buChar char="•"/>
              <a:tabLst>
                <a:tab pos="367647" algn="l"/>
                <a:tab pos="368917" algn="l"/>
              </a:tabLst>
            </a:pPr>
            <a:r>
              <a:rPr sz="3200" dirty="0">
                <a:latin typeface="Arial"/>
                <a:cs typeface="Arial"/>
              </a:rPr>
              <a:t>Dose </a:t>
            </a:r>
            <a:r>
              <a:rPr sz="3200" spc="-5" dirty="0">
                <a:latin typeface="Arial"/>
                <a:cs typeface="Arial"/>
              </a:rPr>
              <a:t>not emit </a:t>
            </a:r>
            <a:r>
              <a:rPr sz="3200" dirty="0">
                <a:latin typeface="Arial"/>
                <a:cs typeface="Arial"/>
              </a:rPr>
              <a:t>SO</a:t>
            </a:r>
            <a:r>
              <a:rPr sz="3151" baseline="-17195" dirty="0">
                <a:latin typeface="Arial"/>
                <a:cs typeface="Arial"/>
              </a:rPr>
              <a:t>X</a:t>
            </a:r>
            <a:r>
              <a:rPr sz="3200" dirty="0">
                <a:latin typeface="Arial"/>
                <a:cs typeface="Arial"/>
              </a:rPr>
              <a:t>, NO</a:t>
            </a:r>
            <a:r>
              <a:rPr sz="3151" baseline="-17195" dirty="0">
                <a:latin typeface="Arial"/>
                <a:cs typeface="Arial"/>
              </a:rPr>
              <a:t>X</a:t>
            </a:r>
            <a:r>
              <a:rPr sz="3200" dirty="0">
                <a:latin typeface="Arial"/>
                <a:cs typeface="Arial"/>
              </a:rPr>
              <a:t>,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CO</a:t>
            </a:r>
            <a:r>
              <a:rPr sz="3151" baseline="-17195" dirty="0">
                <a:latin typeface="Arial"/>
                <a:cs typeface="Arial"/>
              </a:rPr>
              <a:t>X</a:t>
            </a:r>
          </a:p>
          <a:p>
            <a:pPr marL="368281" indent="-343518">
              <a:spcBef>
                <a:spcPts val="795"/>
              </a:spcBef>
              <a:buChar char="•"/>
              <a:tabLst>
                <a:tab pos="367647" algn="l"/>
                <a:tab pos="368917" algn="l"/>
              </a:tabLst>
            </a:pPr>
            <a:r>
              <a:rPr sz="3200" dirty="0">
                <a:latin typeface="Arial"/>
                <a:cs typeface="Arial"/>
              </a:rPr>
              <a:t>Nuclear waste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disposal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407802" y="1066801"/>
            <a:ext cx="8971915" cy="1853456"/>
          </a:xfrm>
          <a:prstGeom prst="rect">
            <a:avLst/>
          </a:prstGeom>
        </p:spPr>
        <p:txBody>
          <a:bodyPr vert="horz" wrap="square" lIns="0" tIns="198755" rIns="0" bIns="0" rtlCol="0">
            <a:spAutoFit/>
          </a:bodyPr>
          <a:lstStyle/>
          <a:p>
            <a:pPr marL="12700" marR="442573">
              <a:lnSpc>
                <a:spcPct val="109500"/>
              </a:lnSpc>
              <a:spcBef>
                <a:spcPts val="1215"/>
              </a:spcBef>
              <a:buFont typeface="Arial"/>
              <a:buChar char="–"/>
              <a:tabLst>
                <a:tab pos="299071" algn="l"/>
                <a:tab pos="299706" algn="l"/>
                <a:tab pos="1195010" algn="l"/>
                <a:tab pos="2511936" algn="l"/>
                <a:tab pos="3219290" algn="l"/>
                <a:tab pos="4298735" algn="l"/>
                <a:tab pos="5192770" algn="l"/>
                <a:tab pos="5945842" algn="l"/>
                <a:tab pos="7011319" algn="l"/>
                <a:tab pos="7377061" algn="l"/>
                <a:tab pos="8192995" algn="l"/>
              </a:tabLst>
            </a:pPr>
            <a:r>
              <a:rPr sz="2200" b="1" spc="-91" dirty="0">
                <a:latin typeface="Arial"/>
                <a:cs typeface="Arial"/>
              </a:rPr>
              <a:t>W</a:t>
            </a:r>
            <a:r>
              <a:rPr sz="2200" b="1" spc="-5" dirty="0">
                <a:latin typeface="Arial"/>
                <a:cs typeface="Arial"/>
              </a:rPr>
              <a:t>ater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2200" b="1" spc="5" dirty="0">
                <a:latin typeface="Arial"/>
                <a:cs typeface="Arial"/>
              </a:rPr>
              <a:t>q</a:t>
            </a:r>
            <a:r>
              <a:rPr sz="2200" b="1" spc="-5" dirty="0">
                <a:latin typeface="Arial"/>
                <a:cs typeface="Arial"/>
              </a:rPr>
              <a:t>u</a:t>
            </a:r>
            <a:r>
              <a:rPr sz="2200" b="1" spc="11" dirty="0">
                <a:latin typeface="Arial"/>
                <a:cs typeface="Arial"/>
              </a:rPr>
              <a:t>a</a:t>
            </a:r>
            <a:r>
              <a:rPr sz="2200" b="1" spc="-5" dirty="0">
                <a:latin typeface="Arial"/>
                <a:cs typeface="Arial"/>
              </a:rPr>
              <a:t>nti</a:t>
            </a:r>
            <a:r>
              <a:rPr sz="2200" b="1" spc="20" dirty="0">
                <a:latin typeface="Arial"/>
                <a:cs typeface="Arial"/>
              </a:rPr>
              <a:t>t</a:t>
            </a:r>
            <a:r>
              <a:rPr sz="2200" b="1" spc="-11" dirty="0">
                <a:latin typeface="Arial"/>
                <a:cs typeface="Arial"/>
              </a:rPr>
              <a:t>y</a:t>
            </a:r>
            <a:r>
              <a:rPr sz="2200" b="1" spc="-5" dirty="0">
                <a:latin typeface="Arial"/>
                <a:cs typeface="Arial"/>
              </a:rPr>
              <a:t>: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High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yiel</a:t>
            </a:r>
            <a:r>
              <a:rPr sz="2200" dirty="0">
                <a:latin typeface="Arial"/>
                <a:cs typeface="Arial"/>
              </a:rPr>
              <a:t>d</a:t>
            </a:r>
            <a:r>
              <a:rPr sz="2200" spc="-5" dirty="0">
                <a:latin typeface="Arial"/>
                <a:cs typeface="Arial"/>
              </a:rPr>
              <a:t>ing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ne</a:t>
            </a:r>
            <a:r>
              <a:rPr sz="2200" spc="11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ds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huge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5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mount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of</a:t>
            </a:r>
            <a:r>
              <a:rPr sz="2200" dirty="0">
                <a:latin typeface="Arial"/>
                <a:cs typeface="Arial"/>
              </a:rPr>
              <a:t>	w</a:t>
            </a:r>
            <a:r>
              <a:rPr sz="2200" spc="-5" dirty="0">
                <a:latin typeface="Arial"/>
                <a:cs typeface="Arial"/>
              </a:rPr>
              <a:t>ater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f</a:t>
            </a:r>
            <a:r>
              <a:rPr sz="2200" spc="11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r  irrigation.</a:t>
            </a:r>
            <a:endParaRPr sz="2200" dirty="0">
              <a:latin typeface="Arial"/>
              <a:cs typeface="Arial"/>
            </a:endParaRPr>
          </a:p>
          <a:p>
            <a:pPr marL="299071" indent="-287006">
              <a:spcBef>
                <a:spcPts val="1465"/>
              </a:spcBef>
              <a:buFont typeface="Arial"/>
              <a:buChar char="–"/>
              <a:tabLst>
                <a:tab pos="299071" algn="l"/>
                <a:tab pos="299706" algn="l"/>
              </a:tabLst>
            </a:pPr>
            <a:r>
              <a:rPr sz="2200" b="1" spc="-5" dirty="0">
                <a:latin typeface="Arial"/>
                <a:cs typeface="Arial"/>
              </a:rPr>
              <a:t>Soil</a:t>
            </a:r>
            <a:r>
              <a:rPr sz="2200" b="1" spc="285" dirty="0">
                <a:latin typeface="Arial"/>
                <a:cs typeface="Arial"/>
              </a:rPr>
              <a:t> </a:t>
            </a:r>
            <a:r>
              <a:rPr sz="2200" b="1" dirty="0">
                <a:latin typeface="Arial"/>
                <a:cs typeface="Arial"/>
              </a:rPr>
              <a:t>degradation</a:t>
            </a:r>
            <a:r>
              <a:rPr sz="2200" b="1" spc="29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&amp;</a:t>
            </a:r>
            <a:r>
              <a:rPr sz="2200" b="1" spc="295" dirty="0">
                <a:latin typeface="Arial"/>
                <a:cs typeface="Arial"/>
              </a:rPr>
              <a:t> </a:t>
            </a:r>
            <a:r>
              <a:rPr sz="2200" b="1" dirty="0">
                <a:latin typeface="Arial"/>
                <a:cs typeface="Arial"/>
              </a:rPr>
              <a:t>pollution:</a:t>
            </a:r>
            <a:r>
              <a:rPr sz="2200" b="1" spc="3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irreversible</a:t>
            </a:r>
            <a:r>
              <a:rPr sz="2200" spc="29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losses</a:t>
            </a:r>
            <a:r>
              <a:rPr sz="2200" spc="3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of</a:t>
            </a:r>
            <a:r>
              <a:rPr sz="2200" spc="28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soil</a:t>
            </a:r>
            <a:r>
              <a:rPr sz="2200" spc="29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due</a:t>
            </a:r>
            <a:r>
              <a:rPr sz="2200" spc="289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to</a:t>
            </a:r>
            <a:r>
              <a:rPr sz="2200" spc="28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soil</a:t>
            </a:r>
            <a:endParaRPr sz="2200" dirty="0">
              <a:latin typeface="Arial"/>
              <a:cs typeface="Arial"/>
            </a:endParaRPr>
          </a:p>
          <a:p>
            <a:pPr marL="12700">
              <a:spcBef>
                <a:spcPts val="265"/>
              </a:spcBef>
              <a:tabLst>
                <a:tab pos="1068652" algn="l"/>
                <a:tab pos="1423599" algn="l"/>
                <a:tab pos="2588130" algn="l"/>
                <a:tab pos="4499386" algn="l"/>
                <a:tab pos="5229599" algn="l"/>
                <a:tab pos="6613829" algn="l"/>
                <a:tab pos="7234194" algn="l"/>
                <a:tab pos="7638033" algn="l"/>
              </a:tabLst>
            </a:pPr>
            <a:r>
              <a:rPr sz="2200" dirty="0">
                <a:latin typeface="Arial"/>
                <a:cs typeface="Arial"/>
              </a:rPr>
              <a:t>sealing	</a:t>
            </a:r>
            <a:r>
              <a:rPr sz="2200" spc="-5" dirty="0">
                <a:latin typeface="Arial"/>
                <a:cs typeface="Arial"/>
              </a:rPr>
              <a:t>&amp;	erosion,	contamination	</a:t>
            </a:r>
            <a:r>
              <a:rPr sz="2200" dirty="0">
                <a:latin typeface="Arial"/>
                <a:cs typeface="Arial"/>
              </a:rPr>
              <a:t>from	increased	</a:t>
            </a:r>
            <a:r>
              <a:rPr sz="2200" spc="-5" dirty="0">
                <a:latin typeface="Arial"/>
                <a:cs typeface="Arial"/>
              </a:rPr>
              <a:t>use	</a:t>
            </a:r>
            <a:r>
              <a:rPr sz="2200" dirty="0">
                <a:latin typeface="Arial"/>
                <a:cs typeface="Arial"/>
              </a:rPr>
              <a:t>of	</a:t>
            </a:r>
            <a:r>
              <a:rPr sz="2200" spc="-5" dirty="0">
                <a:latin typeface="Arial"/>
                <a:cs typeface="Arial"/>
              </a:rPr>
              <a:t>pesticides,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2403" y="2937195"/>
            <a:ext cx="8973185" cy="11300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0000"/>
              </a:lnSpc>
              <a:spcBef>
                <a:spcPts val="100"/>
              </a:spcBef>
            </a:pPr>
            <a:r>
              <a:rPr sz="2200" spc="-5" dirty="0">
                <a:latin typeface="Arial"/>
                <a:cs typeface="Arial"/>
              </a:rPr>
              <a:t>fertilisers etc., acidification, salinisation and compaction. Loss of  organic </a:t>
            </a:r>
            <a:r>
              <a:rPr sz="2200" spc="-20" dirty="0">
                <a:latin typeface="Arial"/>
                <a:cs typeface="Arial"/>
              </a:rPr>
              <a:t>matter, </a:t>
            </a:r>
            <a:r>
              <a:rPr sz="2200" spc="-5" dirty="0">
                <a:latin typeface="Arial"/>
                <a:cs typeface="Arial"/>
              </a:rPr>
              <a:t>soil biodiversity and </a:t>
            </a:r>
            <a:r>
              <a:rPr sz="2200" dirty="0">
                <a:latin typeface="Arial"/>
                <a:cs typeface="Arial"/>
              </a:rPr>
              <a:t>fertility </a:t>
            </a:r>
            <a:r>
              <a:rPr sz="2200" spc="-5" dirty="0">
                <a:latin typeface="Arial"/>
                <a:cs typeface="Arial"/>
              </a:rPr>
              <a:t>loss </a:t>
            </a:r>
            <a:r>
              <a:rPr sz="2200" spc="-11" dirty="0">
                <a:latin typeface="Arial"/>
                <a:cs typeface="Arial"/>
              </a:rPr>
              <a:t>is </a:t>
            </a:r>
            <a:r>
              <a:rPr sz="2200" spc="-5" dirty="0">
                <a:latin typeface="Arial"/>
                <a:cs typeface="Arial"/>
              </a:rPr>
              <a:t>due to unsustainable  practices of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agriculture.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xmlns="" id="{909669E2-4C22-4621-BC27-F805AD64C7A6}"/>
              </a:ext>
            </a:extLst>
          </p:cNvPr>
          <p:cNvSpPr txBox="1">
            <a:spLocks/>
          </p:cNvSpPr>
          <p:nvPr/>
        </p:nvSpPr>
        <p:spPr>
          <a:xfrm>
            <a:off x="624331" y="294263"/>
            <a:ext cx="890778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3200" b="1" u="sng" kern="0" spc="-71" dirty="0"/>
              <a:t>I</a:t>
            </a:r>
            <a:r>
              <a:rPr lang="en-US" sz="3200" b="1" u="sng" kern="0" spc="-71" dirty="0" smtClean="0"/>
              <a:t>mpacts</a:t>
            </a:r>
            <a:r>
              <a:rPr lang="en-US" sz="3200" b="1" u="sng" kern="0" spc="-175" dirty="0" smtClean="0"/>
              <a:t> </a:t>
            </a:r>
            <a:r>
              <a:rPr lang="en-US" sz="3200" b="1" u="sng" kern="0" spc="-40" dirty="0"/>
              <a:t>of</a:t>
            </a:r>
            <a:r>
              <a:rPr lang="en-US" sz="3200" b="1" u="sng" kern="0" spc="-175" dirty="0"/>
              <a:t> </a:t>
            </a:r>
            <a:r>
              <a:rPr lang="en-US" sz="3200" b="1" u="sng" kern="0" spc="-75" dirty="0"/>
              <a:t>Agricultural</a:t>
            </a:r>
            <a:r>
              <a:rPr lang="en-US" sz="3200" b="1" u="sng" kern="0" spc="-289" dirty="0"/>
              <a:t> </a:t>
            </a:r>
            <a:r>
              <a:rPr lang="en-US" sz="3200" b="1" u="sng" kern="0" spc="-91" dirty="0"/>
              <a:t>sector</a:t>
            </a:r>
            <a:r>
              <a:rPr lang="en-US" sz="3200" b="1" u="sng" kern="0" spc="-245" dirty="0"/>
              <a:t> </a:t>
            </a:r>
            <a:r>
              <a:rPr lang="en-US" sz="3200" b="1" u="sng" kern="0" spc="-55" dirty="0"/>
              <a:t>on</a:t>
            </a:r>
            <a:r>
              <a:rPr lang="en-US" sz="3200" b="1" u="sng" kern="0" spc="-220" dirty="0"/>
              <a:t> </a:t>
            </a:r>
            <a:r>
              <a:rPr lang="en-US" sz="3200" b="1" u="sng" kern="0" spc="-95" dirty="0"/>
              <a:t>environment</a:t>
            </a:r>
            <a:endParaRPr lang="en-US" sz="3200" b="1" u="sng" kern="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71938" y="1295404"/>
            <a:ext cx="1067129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299071" algn="l"/>
                <a:tab pos="2216674" algn="l"/>
                <a:tab pos="2981811" algn="l"/>
                <a:tab pos="4571136" algn="l"/>
                <a:tab pos="6191576" algn="l"/>
                <a:tab pos="6677961" algn="l"/>
                <a:tab pos="7116725" algn="l"/>
              </a:tabLst>
            </a:pPr>
            <a:r>
              <a:rPr sz="2200" spc="-5" dirty="0">
                <a:latin typeface="Arial"/>
                <a:cs typeface="Arial"/>
              </a:rPr>
              <a:t>–	</a:t>
            </a:r>
            <a:r>
              <a:rPr sz="2200" b="1" dirty="0">
                <a:latin typeface="Arial"/>
                <a:cs typeface="Arial"/>
              </a:rPr>
              <a:t>Greenhouse	</a:t>
            </a:r>
            <a:r>
              <a:rPr sz="2200" b="1" spc="-5" dirty="0">
                <a:latin typeface="Arial"/>
                <a:cs typeface="Arial"/>
              </a:rPr>
              <a:t>gas	emission:	</a:t>
            </a:r>
            <a:r>
              <a:rPr sz="2200" spc="-5" dirty="0">
                <a:latin typeface="Arial"/>
                <a:cs typeface="Arial"/>
              </a:rPr>
              <a:t>Agriculture	is	a	significant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6538" y="1477677"/>
            <a:ext cx="11194257" cy="1070165"/>
          </a:xfrm>
          <a:prstGeom prst="rect">
            <a:avLst/>
          </a:prstGeom>
        </p:spPr>
        <p:txBody>
          <a:bodyPr vert="horz" wrap="square" lIns="0" tIns="198755" rIns="0" bIns="0" rtlCol="0">
            <a:spAutoFit/>
          </a:bodyPr>
          <a:lstStyle/>
          <a:p>
            <a:pPr marL="38098">
              <a:spcBef>
                <a:spcPts val="1565"/>
              </a:spcBef>
              <a:tabLst>
                <a:tab pos="1826804" algn="l"/>
              </a:tabLst>
            </a:pPr>
            <a:r>
              <a:rPr sz="2200" spc="-5" dirty="0">
                <a:latin typeface="Arial"/>
                <a:cs typeface="Arial"/>
              </a:rPr>
              <a:t>contributor</a:t>
            </a:r>
            <a:r>
              <a:rPr sz="2200" spc="4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of	CH</a:t>
            </a:r>
            <a:r>
              <a:rPr sz="2175" spc="-7" baseline="-17241" dirty="0">
                <a:latin typeface="Arial"/>
                <a:cs typeface="Arial"/>
              </a:rPr>
              <a:t>4 </a:t>
            </a:r>
            <a:r>
              <a:rPr sz="2200" spc="-5" dirty="0">
                <a:latin typeface="Arial"/>
                <a:cs typeface="Arial"/>
              </a:rPr>
              <a:t>and NO</a:t>
            </a:r>
            <a:r>
              <a:rPr sz="2175" spc="-7" baseline="-17241" dirty="0">
                <a:latin typeface="Arial"/>
                <a:cs typeface="Arial"/>
              </a:rPr>
              <a:t>2</a:t>
            </a:r>
            <a:r>
              <a:rPr sz="2175" spc="52" baseline="-17241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gases.</a:t>
            </a:r>
          </a:p>
          <a:p>
            <a:pPr marL="38098">
              <a:spcBef>
                <a:spcPts val="1460"/>
              </a:spcBef>
              <a:tabLst>
                <a:tab pos="324469" algn="l"/>
              </a:tabLst>
            </a:pPr>
            <a:r>
              <a:rPr sz="2200" spc="-5" dirty="0">
                <a:latin typeface="Arial"/>
                <a:cs typeface="Arial"/>
              </a:rPr>
              <a:t>–	</a:t>
            </a:r>
            <a:r>
              <a:rPr sz="2200" b="1" dirty="0">
                <a:latin typeface="Arial"/>
                <a:cs typeface="Arial"/>
              </a:rPr>
              <a:t>Biodiversity loss: </a:t>
            </a:r>
            <a:r>
              <a:rPr sz="2200" dirty="0">
                <a:latin typeface="Arial"/>
                <a:cs typeface="Arial"/>
              </a:rPr>
              <a:t>Key </a:t>
            </a:r>
            <a:r>
              <a:rPr sz="2200" spc="-5" dirty="0">
                <a:latin typeface="Arial"/>
                <a:cs typeface="Arial"/>
              </a:rPr>
              <a:t>factors causing the decline in</a:t>
            </a:r>
            <a:r>
              <a:rPr sz="2200" spc="56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biodiversity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1933" y="2552398"/>
            <a:ext cx="11128684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1152469" algn="l"/>
                <a:tab pos="2118890" algn="l"/>
                <a:tab pos="3691706" algn="l"/>
                <a:tab pos="5468982" algn="l"/>
                <a:tab pos="5813769" algn="l"/>
                <a:tab pos="8326974" algn="l"/>
              </a:tabLst>
            </a:pPr>
            <a:r>
              <a:rPr sz="2200" spc="-5" dirty="0">
                <a:latin typeface="Arial"/>
                <a:cs typeface="Arial"/>
              </a:rPr>
              <a:t>in</a:t>
            </a:r>
            <a:r>
              <a:rPr sz="2200" dirty="0">
                <a:latin typeface="Arial"/>
                <a:cs typeface="Arial"/>
              </a:rPr>
              <a:t>c</a:t>
            </a:r>
            <a:r>
              <a:rPr sz="2200" spc="-5" dirty="0">
                <a:latin typeface="Arial"/>
                <a:cs typeface="Arial"/>
              </a:rPr>
              <a:t>lude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hab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5" dirty="0">
                <a:latin typeface="Arial"/>
                <a:cs typeface="Arial"/>
              </a:rPr>
              <a:t>tat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di</a:t>
            </a:r>
            <a:r>
              <a:rPr sz="2200" dirty="0">
                <a:latin typeface="Arial"/>
                <a:cs typeface="Arial"/>
              </a:rPr>
              <a:t>s</a:t>
            </a:r>
            <a:r>
              <a:rPr sz="2200" spc="-5" dirty="0">
                <a:latin typeface="Arial"/>
                <a:cs typeface="Arial"/>
              </a:rPr>
              <a:t>turbance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and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2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ch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nges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in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the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2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food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2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</a:t>
            </a:r>
            <a:r>
              <a:rPr sz="2200" spc="11" dirty="0">
                <a:latin typeface="Arial"/>
                <a:cs typeface="Arial"/>
              </a:rPr>
              <a:t>h</a:t>
            </a:r>
            <a:r>
              <a:rPr sz="2200" spc="-5" dirty="0">
                <a:latin typeface="Arial"/>
                <a:cs typeface="Arial"/>
              </a:rPr>
              <a:t>ai</a:t>
            </a:r>
            <a:r>
              <a:rPr sz="2200" spc="5" dirty="0">
                <a:latin typeface="Arial"/>
                <a:cs typeface="Arial"/>
              </a:rPr>
              <a:t>n</a:t>
            </a:r>
            <a:r>
              <a:rPr sz="2200" spc="-5" dirty="0">
                <a:latin typeface="Arial"/>
                <a:cs typeface="Arial"/>
              </a:rPr>
              <a:t>.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229" dirty="0">
                <a:latin typeface="Arial"/>
                <a:cs typeface="Arial"/>
              </a:rPr>
              <a:t> </a:t>
            </a:r>
            <a:r>
              <a:rPr sz="2200" spc="-11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the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1931" y="2887630"/>
            <a:ext cx="9738871" cy="7576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  <a:tabLst>
                <a:tab pos="1563928" algn="l"/>
                <a:tab pos="1652188" algn="l"/>
                <a:tab pos="2961493" algn="l"/>
                <a:tab pos="3711390" algn="l"/>
                <a:tab pos="5068316" algn="l"/>
                <a:tab pos="5958542" algn="l"/>
                <a:tab pos="7282451" algn="l"/>
                <a:tab pos="7784076" algn="l"/>
              </a:tabLst>
            </a:pPr>
            <a:r>
              <a:rPr sz="2200" spc="-5" dirty="0">
                <a:latin typeface="Arial"/>
                <a:cs typeface="Arial"/>
              </a:rPr>
              <a:t>agricultural	production has intensified, all levels of biological diversity  (geneti</a:t>
            </a:r>
            <a:r>
              <a:rPr sz="2200" dirty="0">
                <a:latin typeface="Arial"/>
                <a:cs typeface="Arial"/>
              </a:rPr>
              <a:t>c</a:t>
            </a:r>
            <a:r>
              <a:rPr sz="2200" spc="-5" dirty="0">
                <a:latin typeface="Arial"/>
                <a:cs typeface="Arial"/>
              </a:rPr>
              <a:t>,</a:t>
            </a:r>
            <a:r>
              <a:rPr sz="2200" dirty="0">
                <a:latin typeface="Arial"/>
                <a:cs typeface="Arial"/>
              </a:rPr>
              <a:t>	</a:t>
            </a:r>
            <a:r>
              <a:rPr lang="en-US"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p</a:t>
            </a:r>
            <a:r>
              <a:rPr sz="2200" spc="-5" dirty="0">
                <a:latin typeface="Arial"/>
                <a:cs typeface="Arial"/>
              </a:rPr>
              <a:t>e</a:t>
            </a:r>
            <a:r>
              <a:rPr sz="2200" dirty="0">
                <a:latin typeface="Arial"/>
                <a:cs typeface="Arial"/>
              </a:rPr>
              <a:t>c</a:t>
            </a:r>
            <a:r>
              <a:rPr sz="2200" spc="-5" dirty="0">
                <a:latin typeface="Arial"/>
                <a:cs typeface="Arial"/>
              </a:rPr>
              <a:t>ies,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and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ha</a:t>
            </a:r>
            <a:r>
              <a:rPr sz="2200" dirty="0">
                <a:latin typeface="Arial"/>
                <a:cs typeface="Arial"/>
              </a:rPr>
              <a:t>b</a:t>
            </a:r>
            <a:r>
              <a:rPr sz="2200" spc="-5" dirty="0">
                <a:latin typeface="Arial"/>
                <a:cs typeface="Arial"/>
              </a:rPr>
              <a:t>it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ts)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have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de</a:t>
            </a:r>
            <a:r>
              <a:rPr sz="2200" dirty="0">
                <a:latin typeface="Arial"/>
                <a:cs typeface="Arial"/>
              </a:rPr>
              <a:t>c</a:t>
            </a:r>
            <a:r>
              <a:rPr sz="2200" spc="-5" dirty="0">
                <a:latin typeface="Arial"/>
                <a:cs typeface="Arial"/>
              </a:rPr>
              <a:t>l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5" dirty="0">
                <a:latin typeface="Arial"/>
                <a:cs typeface="Arial"/>
              </a:rPr>
              <a:t>ned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in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farm</a:t>
            </a:r>
            <a:r>
              <a:rPr sz="2200" spc="11" dirty="0">
                <a:latin typeface="Arial"/>
                <a:cs typeface="Arial"/>
              </a:rPr>
              <a:t>i</a:t>
            </a:r>
            <a:r>
              <a:rPr sz="2200" spc="-5" dirty="0">
                <a:latin typeface="Arial"/>
                <a:cs typeface="Arial"/>
              </a:rPr>
              <a:t>ng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1937" y="3471824"/>
            <a:ext cx="10403339" cy="1069524"/>
          </a:xfrm>
          <a:prstGeom prst="rect">
            <a:avLst/>
          </a:prstGeom>
        </p:spPr>
        <p:txBody>
          <a:bodyPr vert="horz" wrap="square" lIns="0" tIns="198120" rIns="0" bIns="0" rtlCol="0">
            <a:spAutoFit/>
          </a:bodyPr>
          <a:lstStyle/>
          <a:p>
            <a:pPr marL="12700">
              <a:spcBef>
                <a:spcPts val="1560"/>
              </a:spcBef>
            </a:pPr>
            <a:r>
              <a:rPr sz="2200" spc="-5" dirty="0">
                <a:latin typeface="Arial"/>
                <a:cs typeface="Arial"/>
              </a:rPr>
              <a:t>environments.</a:t>
            </a:r>
            <a:endParaRPr sz="2200">
              <a:latin typeface="Arial"/>
              <a:cs typeface="Arial"/>
            </a:endParaRPr>
          </a:p>
          <a:p>
            <a:pPr marL="12700">
              <a:spcBef>
                <a:spcPts val="1465"/>
              </a:spcBef>
              <a:tabLst>
                <a:tab pos="299071" algn="l"/>
                <a:tab pos="1457252" algn="l"/>
                <a:tab pos="2588130" algn="l"/>
                <a:tab pos="3715834" algn="l"/>
                <a:tab pos="4161583" algn="l"/>
                <a:tab pos="5616930" algn="l"/>
                <a:tab pos="6046803" algn="l"/>
                <a:tab pos="6801145" algn="l"/>
                <a:tab pos="7682481" algn="l"/>
              </a:tabLst>
            </a:pPr>
            <a:r>
              <a:rPr sz="2200" spc="-5" dirty="0">
                <a:latin typeface="Arial"/>
                <a:cs typeface="Arial"/>
              </a:rPr>
              <a:t>–	</a:t>
            </a:r>
            <a:r>
              <a:rPr sz="2200" b="1" spc="-5" dirty="0">
                <a:latin typeface="Arial"/>
                <a:cs typeface="Arial"/>
              </a:rPr>
              <a:t>Human	h</a:t>
            </a:r>
            <a:r>
              <a:rPr sz="2200" b="1" spc="5" dirty="0">
                <a:latin typeface="Arial"/>
                <a:cs typeface="Arial"/>
              </a:rPr>
              <a:t>e</a:t>
            </a:r>
            <a:r>
              <a:rPr sz="2200" b="1" spc="-5" dirty="0">
                <a:latin typeface="Arial"/>
                <a:cs typeface="Arial"/>
              </a:rPr>
              <a:t>alt</a:t>
            </a:r>
            <a:r>
              <a:rPr sz="2200" b="1" spc="15" dirty="0">
                <a:latin typeface="Arial"/>
                <a:cs typeface="Arial"/>
              </a:rPr>
              <a:t>h</a:t>
            </a:r>
            <a:r>
              <a:rPr sz="2200" b="1" spc="-5" dirty="0">
                <a:latin typeface="Arial"/>
                <a:cs typeface="Arial"/>
              </a:rPr>
              <a:t>: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2200" spc="-245" dirty="0">
                <a:latin typeface="Arial"/>
                <a:cs typeface="Arial"/>
              </a:rPr>
              <a:t>T</a:t>
            </a:r>
            <a:r>
              <a:rPr sz="2200" spc="-5" dirty="0">
                <a:latin typeface="Arial"/>
                <a:cs typeface="Arial"/>
              </a:rPr>
              <a:t>oxicity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of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ch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m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5" dirty="0">
                <a:latin typeface="Arial"/>
                <a:cs typeface="Arial"/>
              </a:rPr>
              <a:t>ca</a:t>
            </a:r>
            <a:r>
              <a:rPr sz="2200" dirty="0">
                <a:latin typeface="Arial"/>
                <a:cs typeface="Arial"/>
              </a:rPr>
              <a:t>l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	i</a:t>
            </a:r>
            <a:r>
              <a:rPr sz="2200" spc="-5" dirty="0">
                <a:latin typeface="Arial"/>
                <a:cs typeface="Arial"/>
              </a:rPr>
              <a:t>n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f</a:t>
            </a:r>
            <a:r>
              <a:rPr sz="2200" spc="-15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od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ch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in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2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nd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1931" y="4539262"/>
            <a:ext cx="4862071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1349309" algn="l"/>
              </a:tabLst>
            </a:pPr>
            <a:r>
              <a:rPr sz="2200" spc="-5" dirty="0">
                <a:latin typeface="Arial"/>
                <a:cs typeface="Arial"/>
              </a:rPr>
              <a:t>ultimately	</a:t>
            </a:r>
            <a:r>
              <a:rPr sz="2200" spc="-11" dirty="0">
                <a:latin typeface="Arial"/>
                <a:cs typeface="Arial"/>
              </a:rPr>
              <a:t>affect </a:t>
            </a:r>
            <a:r>
              <a:rPr sz="2200" spc="-5" dirty="0">
                <a:latin typeface="Arial"/>
                <a:cs typeface="Arial"/>
              </a:rPr>
              <a:t>human</a:t>
            </a:r>
            <a:r>
              <a:rPr sz="2200" spc="-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health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xmlns="" id="{909669E2-4C22-4621-BC27-F805AD64C7A6}"/>
              </a:ext>
            </a:extLst>
          </p:cNvPr>
          <p:cNvSpPr txBox="1">
            <a:spLocks/>
          </p:cNvSpPr>
          <p:nvPr/>
        </p:nvSpPr>
        <p:spPr>
          <a:xfrm>
            <a:off x="471931" y="141863"/>
            <a:ext cx="8907780" cy="45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00"/>
              </a:spcBef>
            </a:pPr>
            <a:r>
              <a:rPr lang="en-US" sz="2900" b="1" u="sng" kern="0" spc="-71" dirty="0"/>
              <a:t>I</a:t>
            </a:r>
            <a:r>
              <a:rPr lang="en-US" sz="2900" b="1" u="sng" kern="0" spc="-71" dirty="0" smtClean="0"/>
              <a:t>mpacts</a:t>
            </a:r>
            <a:r>
              <a:rPr lang="en-US" sz="2900" b="1" u="sng" kern="0" spc="-175" dirty="0" smtClean="0"/>
              <a:t> </a:t>
            </a:r>
            <a:r>
              <a:rPr lang="en-US" sz="2900" b="1" u="sng" kern="0" spc="-40" dirty="0"/>
              <a:t>of</a:t>
            </a:r>
            <a:r>
              <a:rPr lang="en-US" sz="2900" b="1" u="sng" kern="0" spc="-175" dirty="0"/>
              <a:t> </a:t>
            </a:r>
            <a:r>
              <a:rPr lang="en-US" sz="2900" b="1" u="sng" kern="0" spc="-75" dirty="0"/>
              <a:t>Agricultural</a:t>
            </a:r>
            <a:r>
              <a:rPr lang="en-US" sz="2900" b="1" u="sng" kern="0" spc="-289" dirty="0"/>
              <a:t> </a:t>
            </a:r>
            <a:r>
              <a:rPr lang="en-US" sz="2900" b="1" u="sng" kern="0" spc="-91" dirty="0"/>
              <a:t>sector</a:t>
            </a:r>
            <a:r>
              <a:rPr lang="en-US" sz="2900" b="1" u="sng" kern="0" spc="-245" dirty="0"/>
              <a:t> </a:t>
            </a:r>
            <a:r>
              <a:rPr lang="en-US" sz="2900" b="1" u="sng" kern="0" spc="-55" dirty="0"/>
              <a:t>on</a:t>
            </a:r>
            <a:r>
              <a:rPr lang="en-US" sz="2900" b="1" u="sng" kern="0" spc="-220" dirty="0"/>
              <a:t> </a:t>
            </a:r>
            <a:r>
              <a:rPr lang="en-US" sz="2900" b="1" u="sng" kern="0" spc="-95" dirty="0"/>
              <a:t>environment</a:t>
            </a:r>
            <a:endParaRPr lang="en-US" sz="2900" b="1" u="sng" kern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6600" y="473455"/>
            <a:ext cx="44958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-91" dirty="0">
                <a:solidFill>
                  <a:srgbClr val="000000"/>
                </a:solidFill>
              </a:rPr>
              <a:t>Agricultural</a:t>
            </a:r>
            <a:r>
              <a:rPr sz="3600" spc="-445" dirty="0">
                <a:solidFill>
                  <a:srgbClr val="000000"/>
                </a:solidFill>
              </a:rPr>
              <a:t> </a:t>
            </a:r>
            <a:r>
              <a:rPr lang="en-US" sz="3600" spc="-111" dirty="0">
                <a:solidFill>
                  <a:srgbClr val="000000"/>
                </a:solidFill>
              </a:rPr>
              <a:t>S</a:t>
            </a:r>
            <a:r>
              <a:rPr sz="3600" spc="-111" dirty="0">
                <a:solidFill>
                  <a:srgbClr val="000000"/>
                </a:solidFill>
              </a:rPr>
              <a:t>ector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805058" y="1295407"/>
            <a:ext cx="8095489" cy="60289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097" y="216536"/>
            <a:ext cx="8540115" cy="10020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pc="-65" dirty="0"/>
              <a:t>What</a:t>
            </a:r>
            <a:r>
              <a:rPr spc="-195" dirty="0"/>
              <a:t> </a:t>
            </a:r>
            <a:r>
              <a:rPr spc="-75" dirty="0"/>
              <a:t>measures</a:t>
            </a:r>
            <a:r>
              <a:rPr spc="-204" dirty="0"/>
              <a:t> </a:t>
            </a:r>
            <a:r>
              <a:rPr spc="-55" dirty="0"/>
              <a:t>can</a:t>
            </a:r>
            <a:r>
              <a:rPr spc="-200" dirty="0"/>
              <a:t> </a:t>
            </a:r>
            <a:r>
              <a:rPr spc="-45" dirty="0"/>
              <a:t>be</a:t>
            </a:r>
            <a:r>
              <a:rPr spc="-180" dirty="0"/>
              <a:t> </a:t>
            </a:r>
            <a:r>
              <a:rPr spc="-71" dirty="0"/>
              <a:t>taken</a:t>
            </a:r>
            <a:r>
              <a:rPr spc="-211" dirty="0"/>
              <a:t> </a:t>
            </a:r>
            <a:r>
              <a:rPr spc="-45" dirty="0"/>
              <a:t>in</a:t>
            </a:r>
            <a:r>
              <a:rPr spc="-180" dirty="0"/>
              <a:t> </a:t>
            </a:r>
            <a:r>
              <a:rPr spc="-80" dirty="0"/>
              <a:t>Agricultural</a:t>
            </a:r>
            <a:r>
              <a:rPr spc="-320" dirty="0"/>
              <a:t> </a:t>
            </a:r>
            <a:r>
              <a:rPr spc="-105" dirty="0"/>
              <a:t>sector  </a:t>
            </a:r>
            <a:r>
              <a:rPr spc="-60" dirty="0"/>
              <a:t>to </a:t>
            </a:r>
            <a:r>
              <a:rPr spc="-111" dirty="0"/>
              <a:t>protect </a:t>
            </a:r>
            <a:r>
              <a:rPr spc="-85" dirty="0" smtClean="0"/>
              <a:t>the</a:t>
            </a:r>
            <a:r>
              <a:rPr lang="en-US" spc="-85" dirty="0" smtClean="0"/>
              <a:t> </a:t>
            </a:r>
            <a:r>
              <a:rPr spc="-605" dirty="0" smtClean="0"/>
              <a:t> </a:t>
            </a:r>
            <a:r>
              <a:rPr spc="-115" dirty="0"/>
              <a:t>environment?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6901" y="1415546"/>
            <a:ext cx="9117331" cy="3084691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355582" indent="-342883" algn="just">
              <a:spcBef>
                <a:spcPts val="1320"/>
              </a:spcBef>
              <a:buChar char="•"/>
              <a:tabLst>
                <a:tab pos="355582" algn="l"/>
              </a:tabLst>
            </a:pPr>
            <a:r>
              <a:rPr sz="2400" b="1" spc="-5" dirty="0">
                <a:latin typeface="Arial"/>
                <a:cs typeface="Arial"/>
              </a:rPr>
              <a:t>Some measures:</a:t>
            </a:r>
            <a:endParaRPr sz="2400" b="1" dirty="0">
              <a:latin typeface="Arial"/>
              <a:cs typeface="Arial"/>
            </a:endParaRPr>
          </a:p>
          <a:p>
            <a:pPr marL="12700" marR="5080" algn="just">
              <a:lnSpc>
                <a:spcPct val="100699"/>
              </a:lnSpc>
              <a:spcBef>
                <a:spcPts val="1205"/>
              </a:spcBef>
              <a:buChar char="–"/>
              <a:tabLst>
                <a:tab pos="299706" algn="l"/>
              </a:tabLst>
            </a:pPr>
            <a:r>
              <a:rPr sz="2400" dirty="0">
                <a:latin typeface="Arial"/>
                <a:cs typeface="Arial"/>
              </a:rPr>
              <a:t>Developing </a:t>
            </a:r>
            <a:r>
              <a:rPr sz="2400" spc="-5" dirty="0">
                <a:latin typeface="Arial"/>
                <a:cs typeface="Arial"/>
              </a:rPr>
              <a:t>measures </a:t>
            </a:r>
            <a:r>
              <a:rPr sz="2400" dirty="0">
                <a:latin typeface="Arial"/>
                <a:cs typeface="Arial"/>
              </a:rPr>
              <a:t>that </a:t>
            </a:r>
            <a:r>
              <a:rPr sz="2400" spc="-5" dirty="0">
                <a:latin typeface="Arial"/>
                <a:cs typeface="Arial"/>
              </a:rPr>
              <a:t>will </a:t>
            </a:r>
            <a:r>
              <a:rPr sz="2400" dirty="0">
                <a:latin typeface="Arial"/>
                <a:cs typeface="Arial"/>
              </a:rPr>
              <a:t>encourage flexibility </a:t>
            </a:r>
            <a:r>
              <a:rPr sz="2400" spc="-5" dirty="0">
                <a:latin typeface="Arial"/>
                <a:cs typeface="Arial"/>
              </a:rPr>
              <a:t>in land use.  </a:t>
            </a:r>
            <a:r>
              <a:rPr sz="2400" dirty="0">
                <a:latin typeface="Arial"/>
                <a:cs typeface="Arial"/>
              </a:rPr>
              <a:t>Crop </a:t>
            </a:r>
            <a:r>
              <a:rPr sz="2400" spc="-5" dirty="0">
                <a:latin typeface="Arial"/>
                <a:cs typeface="Arial"/>
              </a:rPr>
              <a:t>management in </a:t>
            </a:r>
            <a:r>
              <a:rPr sz="2400" dirty="0">
                <a:latin typeface="Arial"/>
                <a:cs typeface="Arial"/>
              </a:rPr>
              <a:t>relation to </a:t>
            </a:r>
            <a:r>
              <a:rPr sz="2400" spc="-5" dirty="0">
                <a:latin typeface="Arial"/>
                <a:cs typeface="Arial"/>
              </a:rPr>
              <a:t>climate change is </a:t>
            </a:r>
            <a:r>
              <a:rPr sz="2400" dirty="0">
                <a:latin typeface="Arial"/>
                <a:cs typeface="Arial"/>
              </a:rPr>
              <a:t>a present  </a:t>
            </a:r>
            <a:r>
              <a:rPr sz="2400" spc="-5" dirty="0">
                <a:latin typeface="Arial"/>
                <a:cs typeface="Arial"/>
              </a:rPr>
              <a:t>concern.</a:t>
            </a:r>
            <a:endParaRPr sz="2400" dirty="0">
              <a:latin typeface="Arial"/>
              <a:cs typeface="Arial"/>
            </a:endParaRPr>
          </a:p>
          <a:p>
            <a:pPr marL="12700" marR="977216" algn="just">
              <a:lnSpc>
                <a:spcPct val="100699"/>
              </a:lnSpc>
              <a:spcBef>
                <a:spcPts val="1205"/>
              </a:spcBef>
              <a:buChar char="–"/>
              <a:tabLst>
                <a:tab pos="299706" algn="l"/>
              </a:tabLst>
            </a:pPr>
            <a:r>
              <a:rPr sz="2400" spc="-5" dirty="0">
                <a:latin typeface="Arial"/>
                <a:cs typeface="Arial"/>
              </a:rPr>
              <a:t>Increasing water management </a:t>
            </a:r>
            <a:r>
              <a:rPr sz="2400" spc="-11" dirty="0">
                <a:latin typeface="Arial"/>
                <a:cs typeface="Arial"/>
              </a:rPr>
              <a:t>efficiency </a:t>
            </a:r>
            <a:r>
              <a:rPr sz="2400" spc="-5" dirty="0">
                <a:latin typeface="Arial"/>
                <a:cs typeface="Arial"/>
              </a:rPr>
              <a:t>in order </a:t>
            </a:r>
            <a:r>
              <a:rPr sz="2400" spc="-11" dirty="0">
                <a:latin typeface="Arial"/>
                <a:cs typeface="Arial"/>
              </a:rPr>
              <a:t>to  </a:t>
            </a:r>
            <a:r>
              <a:rPr sz="2400" spc="-5" dirty="0">
                <a:latin typeface="Arial"/>
                <a:cs typeface="Arial"/>
              </a:rPr>
              <a:t>sustain </a:t>
            </a:r>
            <a:r>
              <a:rPr sz="2400" dirty="0">
                <a:latin typeface="Arial"/>
                <a:cs typeface="Arial"/>
              </a:rPr>
              <a:t>agricultural </a:t>
            </a:r>
            <a:r>
              <a:rPr sz="2400" spc="-5" dirty="0">
                <a:latin typeface="Arial"/>
                <a:cs typeface="Arial"/>
              </a:rPr>
              <a:t>production under </a:t>
            </a:r>
            <a:r>
              <a:rPr sz="2400" dirty="0">
                <a:latin typeface="Arial"/>
                <a:cs typeface="Arial"/>
              </a:rPr>
              <a:t>changing </a:t>
            </a:r>
            <a:r>
              <a:rPr sz="2400" spc="-5" dirty="0">
                <a:latin typeface="Arial"/>
                <a:cs typeface="Arial"/>
              </a:rPr>
              <a:t>climatic  condition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6902" y="4607435"/>
            <a:ext cx="6866891" cy="75572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75"/>
              </a:spcBef>
              <a:tabLst>
                <a:tab pos="1342957" algn="l"/>
                <a:tab pos="2086507" algn="l"/>
                <a:tab pos="2257946" algn="l"/>
                <a:tab pos="2771001" algn="l"/>
                <a:tab pos="3012290" algn="l"/>
                <a:tab pos="3913945" algn="l"/>
                <a:tab pos="4938783" algn="l"/>
                <a:tab pos="5436599" algn="l"/>
                <a:tab pos="5464537" algn="l"/>
                <a:tab pos="6345237" algn="l"/>
              </a:tabLst>
            </a:pPr>
            <a:r>
              <a:rPr sz="2400" dirty="0">
                <a:latin typeface="Arial"/>
                <a:cs typeface="Arial"/>
              </a:rPr>
              <a:t>–</a:t>
            </a:r>
            <a:r>
              <a:rPr sz="2400" spc="251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Identification</a:t>
            </a:r>
            <a:r>
              <a:rPr sz="2400" dirty="0">
                <a:latin typeface="Arial"/>
                <a:cs typeface="Arial"/>
              </a:rPr>
              <a:t>		</a:t>
            </a:r>
            <a:r>
              <a:rPr sz="2400" spc="-11" dirty="0">
                <a:latin typeface="Arial"/>
                <a:cs typeface="Arial"/>
              </a:rPr>
              <a:t>an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		</a:t>
            </a:r>
            <a:r>
              <a:rPr sz="2400" spc="-5" dirty="0">
                <a:latin typeface="Arial"/>
                <a:cs typeface="Arial"/>
              </a:rPr>
              <a:t>preservati</a:t>
            </a:r>
            <a:r>
              <a:rPr sz="240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	</a:t>
            </a:r>
            <a:r>
              <a:rPr sz="2400" spc="-5" dirty="0">
                <a:latin typeface="Arial"/>
                <a:cs typeface="Arial"/>
              </a:rPr>
              <a:t>p</a:t>
            </a:r>
            <a:r>
              <a:rPr sz="2400" spc="-1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ant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1" dirty="0">
                <a:latin typeface="Arial"/>
                <a:cs typeface="Arial"/>
              </a:rPr>
              <a:t>and  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spc="-1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v</a:t>
            </a:r>
            <a:r>
              <a:rPr sz="2400" dirty="0">
                <a:latin typeface="Arial"/>
                <a:cs typeface="Arial"/>
              </a:rPr>
              <a:t>ersity	</a:t>
            </a:r>
            <a:r>
              <a:rPr sz="2400" spc="-11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	key	</a:t>
            </a:r>
            <a:r>
              <a:rPr sz="2400" spc="-5" dirty="0">
                <a:latin typeface="Arial"/>
                <a:cs typeface="Arial"/>
              </a:rPr>
              <a:t>natural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resources</a:t>
            </a:r>
            <a:r>
              <a:rPr sz="2400" dirty="0">
                <a:latin typeface="Arial"/>
                <a:cs typeface="Arial"/>
              </a:rPr>
              <a:t>		</a:t>
            </a:r>
            <a:r>
              <a:rPr sz="2400" spc="-5" dirty="0">
                <a:latin typeface="Arial"/>
                <a:cs typeface="Arial"/>
              </a:rPr>
              <a:t>sustaini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g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34480" y="4607435"/>
            <a:ext cx="974091" cy="75572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indent="50163">
              <a:lnSpc>
                <a:spcPct val="100800"/>
              </a:lnSpc>
              <a:spcBef>
                <a:spcPts val="75"/>
              </a:spcBef>
            </a:pPr>
            <a:r>
              <a:rPr sz="2400" spc="-5" dirty="0">
                <a:latin typeface="Arial"/>
                <a:cs typeface="Arial"/>
              </a:rPr>
              <a:t>animal  future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25337" y="4607435"/>
            <a:ext cx="1213485" cy="75572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indent="203826">
              <a:lnSpc>
                <a:spcPct val="100800"/>
              </a:lnSpc>
              <a:spcBef>
                <a:spcPts val="75"/>
              </a:spcBef>
            </a:pPr>
            <a:r>
              <a:rPr sz="2400" spc="-5" dirty="0">
                <a:latin typeface="Arial"/>
                <a:cs typeface="Arial"/>
              </a:rPr>
              <a:t>ge</a:t>
            </a:r>
            <a:r>
              <a:rPr sz="2400" spc="-1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11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ic  agrifood,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6903" y="5187300"/>
            <a:ext cx="9206231" cy="2324996"/>
          </a:xfrm>
          <a:prstGeom prst="rect">
            <a:avLst/>
          </a:prstGeom>
        </p:spPr>
        <p:txBody>
          <a:bodyPr vert="horz" wrap="square" lIns="0" tIns="168911" rIns="0" bIns="0" rtlCol="0">
            <a:spAutoFit/>
          </a:bodyPr>
          <a:lstStyle/>
          <a:p>
            <a:pPr marL="12700">
              <a:spcBef>
                <a:spcPts val="1331"/>
              </a:spcBef>
              <a:tabLst>
                <a:tab pos="2370337" algn="l"/>
              </a:tabLst>
            </a:pPr>
            <a:r>
              <a:rPr sz="2400" spc="-5" dirty="0">
                <a:latin typeface="Arial"/>
                <a:cs typeface="Arial"/>
              </a:rPr>
              <a:t>aquaculture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and	bioenergy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production.</a:t>
            </a:r>
            <a:endParaRPr sz="2400" dirty="0">
              <a:latin typeface="Arial"/>
              <a:cs typeface="Arial"/>
            </a:endParaRPr>
          </a:p>
          <a:p>
            <a:pPr marL="12700">
              <a:spcBef>
                <a:spcPts val="1225"/>
              </a:spcBef>
            </a:pPr>
            <a:r>
              <a:rPr sz="2400" dirty="0">
                <a:latin typeface="Arial"/>
                <a:cs typeface="Arial"/>
              </a:rPr>
              <a:t>–</a:t>
            </a:r>
            <a:r>
              <a:rPr sz="2400" spc="251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	</a:t>
            </a:r>
            <a:r>
              <a:rPr sz="2400" spc="-5" dirty="0">
                <a:latin typeface="Arial"/>
                <a:cs typeface="Arial"/>
              </a:rPr>
              <a:t>appli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ation</a:t>
            </a:r>
            <a:r>
              <a:rPr lang="en-US" sz="2400" spc="-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	</a:t>
            </a:r>
            <a:r>
              <a:rPr sz="2400" spc="-5" dirty="0">
                <a:latin typeface="Arial"/>
                <a:cs typeface="Arial"/>
              </a:rPr>
              <a:t>agroche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icals</a:t>
            </a:r>
            <a:r>
              <a:rPr lang="en-US" sz="2400" spc="-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</a:t>
            </a:r>
            <a:r>
              <a:rPr sz="2400" spc="5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ich</a:t>
            </a:r>
            <a:r>
              <a:rPr lang="en-US" sz="2400" spc="-5" dirty="0">
                <a:latin typeface="Arial"/>
                <a:cs typeface="Arial"/>
              </a:rPr>
              <a:t> does not </a:t>
            </a:r>
            <a:r>
              <a:rPr sz="2400" spc="-5" dirty="0">
                <a:latin typeface="Arial"/>
                <a:cs typeface="Arial"/>
              </a:rPr>
              <a:t>adv</a:t>
            </a:r>
            <a:r>
              <a:rPr sz="2400" spc="-15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rs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ly</a:t>
            </a:r>
            <a:r>
              <a:rPr lang="en-US"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51" dirty="0">
                <a:latin typeface="Arial"/>
                <a:cs typeface="Arial"/>
              </a:rPr>
              <a:t>f</a:t>
            </a:r>
            <a:r>
              <a:rPr sz="2400" dirty="0">
                <a:latin typeface="Arial"/>
                <a:cs typeface="Arial"/>
              </a:rPr>
              <a:t>fe</a:t>
            </a:r>
            <a:r>
              <a:rPr sz="2400" spc="-11" dirty="0">
                <a:latin typeface="Arial"/>
                <a:cs typeface="Arial"/>
              </a:rPr>
              <a:t>c</a:t>
            </a:r>
            <a:r>
              <a:rPr sz="2400" dirty="0">
                <a:latin typeface="Arial"/>
                <a:cs typeface="Arial"/>
              </a:rPr>
              <a:t>t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lang="en-US" sz="2400" dirty="0">
                <a:latin typeface="Arial"/>
                <a:cs typeface="Arial"/>
              </a:rPr>
              <a:t> fer</a:t>
            </a:r>
            <a:r>
              <a:rPr lang="en-US" sz="2400" spc="-5" dirty="0">
                <a:latin typeface="Arial"/>
                <a:cs typeface="Arial"/>
              </a:rPr>
              <a:t>til</a:t>
            </a:r>
            <a:r>
              <a:rPr lang="en-US" sz="2400" spc="-15" dirty="0">
                <a:latin typeface="Arial"/>
                <a:cs typeface="Arial"/>
              </a:rPr>
              <a:t>i</a:t>
            </a:r>
            <a:r>
              <a:rPr lang="en-US" sz="2400" dirty="0">
                <a:latin typeface="Arial"/>
                <a:cs typeface="Arial"/>
              </a:rPr>
              <a:t>ty </a:t>
            </a:r>
            <a:r>
              <a:rPr lang="en-US" sz="2400" spc="-11" dirty="0">
                <a:latin typeface="Arial"/>
                <a:cs typeface="Arial"/>
              </a:rPr>
              <a:t>a</a:t>
            </a:r>
            <a:r>
              <a:rPr lang="en-US" sz="2400" spc="-5" dirty="0">
                <a:latin typeface="Arial"/>
                <a:cs typeface="Arial"/>
              </a:rPr>
              <a:t>s w</a:t>
            </a:r>
            <a:r>
              <a:rPr lang="en-US" sz="2400" spc="-15" dirty="0">
                <a:latin typeface="Arial"/>
                <a:cs typeface="Arial"/>
              </a:rPr>
              <a:t>e</a:t>
            </a:r>
            <a:r>
              <a:rPr lang="en-US" sz="2400" spc="-5" dirty="0">
                <a:latin typeface="Arial"/>
                <a:cs typeface="Arial"/>
              </a:rPr>
              <a:t>ll </a:t>
            </a:r>
            <a:r>
              <a:rPr lang="en-US" sz="2400" spc="-11" dirty="0">
                <a:latin typeface="Arial"/>
                <a:cs typeface="Arial"/>
              </a:rPr>
              <a:t>a</a:t>
            </a:r>
            <a:r>
              <a:rPr lang="en-US" sz="2400" spc="-5" dirty="0">
                <a:latin typeface="Arial"/>
                <a:cs typeface="Arial"/>
              </a:rPr>
              <a:t>s </a:t>
            </a:r>
            <a:r>
              <a:rPr lang="en-US" sz="2400" dirty="0">
                <a:latin typeface="Arial"/>
                <a:cs typeface="Arial"/>
              </a:rPr>
              <a:t>the </a:t>
            </a:r>
            <a:r>
              <a:rPr lang="en-US" sz="2400" spc="-5" dirty="0">
                <a:latin typeface="Arial"/>
                <a:cs typeface="Arial"/>
              </a:rPr>
              <a:t>organic propert</a:t>
            </a:r>
            <a:r>
              <a:rPr lang="en-US" sz="2400" dirty="0">
                <a:latin typeface="Arial"/>
                <a:cs typeface="Arial"/>
              </a:rPr>
              <a:t>i</a:t>
            </a:r>
            <a:r>
              <a:rPr lang="en-US" sz="2400" spc="-5" dirty="0">
                <a:latin typeface="Arial"/>
                <a:cs typeface="Arial"/>
              </a:rPr>
              <a:t>es o</a:t>
            </a:r>
            <a:r>
              <a:rPr lang="en-US" sz="2400" dirty="0">
                <a:latin typeface="Arial"/>
                <a:cs typeface="Arial"/>
              </a:rPr>
              <a:t>f </a:t>
            </a:r>
            <a:r>
              <a:rPr lang="en-US" sz="2400" spc="-5" dirty="0">
                <a:latin typeface="Arial"/>
                <a:cs typeface="Arial"/>
              </a:rPr>
              <a:t>soil and whi</a:t>
            </a:r>
            <a:r>
              <a:rPr lang="en-US" sz="2400" dirty="0">
                <a:latin typeface="Arial"/>
                <a:cs typeface="Arial"/>
              </a:rPr>
              <a:t>c</a:t>
            </a:r>
            <a:r>
              <a:rPr lang="en-US" sz="2400" spc="-5" dirty="0">
                <a:latin typeface="Arial"/>
                <a:cs typeface="Arial"/>
              </a:rPr>
              <a:t>h</a:t>
            </a:r>
            <a:r>
              <a:rPr lang="en-US" sz="2400" dirty="0">
                <a:latin typeface="Arial"/>
                <a:cs typeface="Arial"/>
              </a:rPr>
              <a:t>	</a:t>
            </a:r>
            <a:r>
              <a:rPr lang="en-US" sz="2400" spc="-5" dirty="0">
                <a:latin typeface="Arial"/>
                <a:cs typeface="Arial"/>
              </a:rPr>
              <a:t>a</a:t>
            </a:r>
            <a:r>
              <a:rPr lang="en-US" sz="2400" spc="-15" dirty="0">
                <a:latin typeface="Arial"/>
                <a:cs typeface="Arial"/>
              </a:rPr>
              <a:t>l</a:t>
            </a:r>
            <a:r>
              <a:rPr lang="en-US" sz="2400" spc="20" dirty="0">
                <a:latin typeface="Arial"/>
                <a:cs typeface="Arial"/>
              </a:rPr>
              <a:t>s</a:t>
            </a:r>
            <a:r>
              <a:rPr lang="en-US" sz="2400" spc="-5" dirty="0">
                <a:latin typeface="Arial"/>
                <a:cs typeface="Arial"/>
              </a:rPr>
              <a:t>o  produce</a:t>
            </a:r>
            <a:r>
              <a:rPr lang="en-US" sz="2400" spc="55" dirty="0">
                <a:latin typeface="Arial"/>
                <a:cs typeface="Arial"/>
              </a:rPr>
              <a:t> </a:t>
            </a:r>
            <a:r>
              <a:rPr lang="en-US" sz="2400" spc="-5" dirty="0">
                <a:latin typeface="Arial"/>
                <a:cs typeface="Arial"/>
              </a:rPr>
              <a:t>adverse impact on man and animals should be</a:t>
            </a:r>
            <a:r>
              <a:rPr lang="en-US" sz="2400" spc="105" dirty="0">
                <a:latin typeface="Arial"/>
                <a:cs typeface="Arial"/>
              </a:rPr>
              <a:t> </a:t>
            </a:r>
            <a:r>
              <a:rPr lang="en-US" sz="2400" spc="-5" dirty="0">
                <a:latin typeface="Arial"/>
                <a:cs typeface="Arial"/>
              </a:rPr>
              <a:t>regulated.</a:t>
            </a:r>
            <a:endParaRPr lang="en-US" sz="2400" dirty="0">
              <a:latin typeface="Arial"/>
              <a:cs typeface="Arial"/>
            </a:endParaRPr>
          </a:p>
          <a:p>
            <a:pPr marL="12700">
              <a:spcBef>
                <a:spcPts val="1225"/>
              </a:spcBef>
              <a:tabLst>
                <a:tab pos="1029284" algn="l"/>
                <a:tab pos="2693535" algn="l"/>
                <a:tab pos="3153888" algn="l"/>
                <a:tab pos="5325479" algn="l"/>
                <a:tab pos="6313489" algn="l"/>
                <a:tab pos="7825348" algn="l"/>
                <a:tab pos="8768911" algn="l"/>
              </a:tabLst>
            </a:pP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092" y="216541"/>
            <a:ext cx="875157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65" dirty="0"/>
              <a:t>What</a:t>
            </a:r>
            <a:r>
              <a:rPr spc="-195" dirty="0"/>
              <a:t> </a:t>
            </a:r>
            <a:r>
              <a:rPr spc="-75" dirty="0"/>
              <a:t>measures</a:t>
            </a:r>
            <a:r>
              <a:rPr spc="-211" dirty="0"/>
              <a:t> </a:t>
            </a:r>
            <a:r>
              <a:rPr spc="-55" dirty="0"/>
              <a:t>can</a:t>
            </a:r>
            <a:r>
              <a:rPr spc="-200" dirty="0"/>
              <a:t> </a:t>
            </a:r>
            <a:r>
              <a:rPr spc="-45" dirty="0"/>
              <a:t>be</a:t>
            </a:r>
            <a:r>
              <a:rPr spc="-180" dirty="0"/>
              <a:t> </a:t>
            </a:r>
            <a:r>
              <a:rPr spc="-71" dirty="0"/>
              <a:t>taken</a:t>
            </a:r>
            <a:r>
              <a:rPr spc="-215" dirty="0"/>
              <a:t> </a:t>
            </a:r>
            <a:r>
              <a:rPr spc="-45" dirty="0"/>
              <a:t>in</a:t>
            </a:r>
            <a:r>
              <a:rPr spc="-180" dirty="0"/>
              <a:t> </a:t>
            </a:r>
            <a:r>
              <a:rPr spc="-80" dirty="0"/>
              <a:t>Agricultural</a:t>
            </a:r>
            <a:r>
              <a:rPr spc="-320" dirty="0"/>
              <a:t> </a:t>
            </a:r>
            <a:r>
              <a:rPr spc="-105" dirty="0"/>
              <a:t>sector?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9307" y="1860551"/>
            <a:ext cx="86544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576552" algn="l"/>
              </a:tabLst>
            </a:pPr>
            <a:r>
              <a:rPr sz="2400" spc="-5" dirty="0">
                <a:latin typeface="Arial"/>
                <a:cs typeface="Arial"/>
              </a:rPr>
              <a:t>be	phased out gradually and </a:t>
            </a:r>
            <a:r>
              <a:rPr sz="2400" dirty="0">
                <a:latin typeface="Arial"/>
                <a:cs typeface="Arial"/>
              </a:rPr>
              <a:t>should </a:t>
            </a:r>
            <a:r>
              <a:rPr sz="2400" spc="-5" dirty="0">
                <a:latin typeface="Arial"/>
                <a:cs typeface="Arial"/>
              </a:rPr>
              <a:t>be </a:t>
            </a:r>
            <a:r>
              <a:rPr sz="2400" dirty="0">
                <a:latin typeface="Arial"/>
                <a:cs typeface="Arial"/>
              </a:rPr>
              <a:t>prohibited </a:t>
            </a:r>
            <a:r>
              <a:rPr sz="2400" spc="-5" dirty="0">
                <a:latin typeface="Arial"/>
                <a:cs typeface="Arial"/>
              </a:rPr>
              <a:t>as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soon </a:t>
            </a:r>
            <a:r>
              <a:rPr sz="2400" spc="-11" dirty="0">
                <a:latin typeface="Arial"/>
                <a:cs typeface="Arial"/>
              </a:rPr>
              <a:t>as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17045" y="2725040"/>
            <a:ext cx="70415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896575" algn="l"/>
                <a:tab pos="2984352" algn="l"/>
                <a:tab pos="4192062" algn="l"/>
                <a:tab pos="4837823" algn="l"/>
                <a:tab pos="5893141" algn="l"/>
              </a:tabLst>
            </a:pPr>
            <a:r>
              <a:rPr sz="2400" spc="-5" dirty="0">
                <a:latin typeface="Arial"/>
                <a:cs typeface="Arial"/>
              </a:rPr>
              <a:t>pest	management	should	be	used.	Through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9307" y="2075059"/>
            <a:ext cx="1984375" cy="1410643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 marL="12700">
              <a:spcBef>
                <a:spcPts val="1220"/>
              </a:spcBef>
            </a:pPr>
            <a:r>
              <a:rPr sz="2400" spc="-5" dirty="0">
                <a:latin typeface="Arial"/>
                <a:cs typeface="Arial"/>
              </a:rPr>
              <a:t>possible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ts val="2800"/>
              </a:lnSpc>
              <a:spcBef>
                <a:spcPts val="1275"/>
              </a:spcBef>
            </a:pPr>
            <a:r>
              <a:rPr sz="2400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Integrated  protection</a:t>
            </a:r>
            <a:r>
              <a:rPr sz="2400" spc="169" dirty="0">
                <a:latin typeface="Arial"/>
                <a:cs typeface="Arial"/>
              </a:rPr>
              <a:t> </a:t>
            </a:r>
            <a:r>
              <a:rPr sz="2400" spc="-11" dirty="0">
                <a:latin typeface="Arial"/>
                <a:cs typeface="Arial"/>
              </a:rPr>
              <a:t>and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30786" y="3080132"/>
            <a:ext cx="68294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multiplication</a:t>
            </a:r>
            <a:r>
              <a:rPr sz="2400" spc="211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</a:t>
            </a:r>
            <a:r>
              <a:rPr sz="2400" spc="204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snakes,</a:t>
            </a:r>
            <a:r>
              <a:rPr sz="2400" spc="2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frogs,</a:t>
            </a:r>
            <a:r>
              <a:rPr sz="2400" spc="211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lizards,</a:t>
            </a:r>
            <a:r>
              <a:rPr sz="2400" spc="2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turtles</a:t>
            </a:r>
            <a:r>
              <a:rPr sz="2400" spc="191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and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9303" y="3436748"/>
            <a:ext cx="9008111" cy="196727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algn="just">
              <a:lnSpc>
                <a:spcPts val="2800"/>
              </a:lnSpc>
              <a:spcBef>
                <a:spcPts val="260"/>
              </a:spcBef>
            </a:pPr>
            <a:r>
              <a:rPr sz="2400" spc="-5" dirty="0">
                <a:latin typeface="Arial"/>
                <a:cs typeface="Arial"/>
              </a:rPr>
              <a:t>other </a:t>
            </a:r>
            <a:r>
              <a:rPr sz="2400" dirty="0">
                <a:latin typeface="Arial"/>
                <a:cs typeface="Arial"/>
              </a:rPr>
              <a:t>wild animals, </a:t>
            </a:r>
            <a:r>
              <a:rPr sz="2400" spc="-5" dirty="0">
                <a:latin typeface="Arial"/>
                <a:cs typeface="Arial"/>
              </a:rPr>
              <a:t>natural </a:t>
            </a:r>
            <a:r>
              <a:rPr sz="2400" dirty="0">
                <a:latin typeface="Arial"/>
                <a:cs typeface="Arial"/>
              </a:rPr>
              <a:t>methods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pest </a:t>
            </a:r>
            <a:r>
              <a:rPr sz="2400" spc="-5" dirty="0">
                <a:latin typeface="Arial"/>
                <a:cs typeface="Arial"/>
              </a:rPr>
              <a:t>control should </a:t>
            </a:r>
            <a:r>
              <a:rPr sz="2400" dirty="0">
                <a:latin typeface="Arial"/>
                <a:cs typeface="Arial"/>
              </a:rPr>
              <a:t>be  </a:t>
            </a:r>
            <a:r>
              <a:rPr sz="2400" spc="-5" dirty="0">
                <a:latin typeface="Arial"/>
                <a:cs typeface="Arial"/>
              </a:rPr>
              <a:t>encouraged.</a:t>
            </a:r>
            <a:endParaRPr sz="2400" dirty="0">
              <a:latin typeface="Arial"/>
              <a:cs typeface="Arial"/>
            </a:endParaRPr>
          </a:p>
          <a:p>
            <a:pPr marL="12700" marR="83817" algn="just">
              <a:lnSpc>
                <a:spcPct val="97300"/>
              </a:lnSpc>
              <a:spcBef>
                <a:spcPts val="1109"/>
              </a:spcBef>
            </a:pPr>
            <a:r>
              <a:rPr sz="2400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Organic farming should be encouraged. </a:t>
            </a:r>
            <a:r>
              <a:rPr sz="2400" dirty="0">
                <a:latin typeface="Arial"/>
                <a:cs typeface="Arial"/>
              </a:rPr>
              <a:t>Organic </a:t>
            </a:r>
            <a:r>
              <a:rPr sz="2400" spc="-5" dirty="0">
                <a:latin typeface="Arial"/>
                <a:cs typeface="Arial"/>
              </a:rPr>
              <a:t>farming should  promote and enhance agro </a:t>
            </a:r>
            <a:r>
              <a:rPr sz="2400" dirty="0">
                <a:latin typeface="Arial"/>
                <a:cs typeface="Arial"/>
              </a:rPr>
              <a:t>ecosystem </a:t>
            </a:r>
            <a:r>
              <a:rPr sz="2400" spc="-5" dirty="0">
                <a:latin typeface="Arial"/>
                <a:cs typeface="Arial"/>
              </a:rPr>
              <a:t>health, including  </a:t>
            </a:r>
            <a:r>
              <a:rPr sz="2400" spc="-15" dirty="0">
                <a:latin typeface="Arial"/>
                <a:cs typeface="Arial"/>
              </a:rPr>
              <a:t>biodiversity,</a:t>
            </a:r>
            <a:r>
              <a:rPr sz="2400" spc="2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biological </a:t>
            </a:r>
            <a:r>
              <a:rPr sz="2400" spc="-5" dirty="0">
                <a:latin typeface="Arial"/>
                <a:cs typeface="Arial"/>
              </a:rPr>
              <a:t>cycles and soil </a:t>
            </a:r>
            <a:r>
              <a:rPr sz="2400" dirty="0">
                <a:latin typeface="Arial"/>
                <a:cs typeface="Arial"/>
              </a:rPr>
              <a:t>biological activity . </a:t>
            </a:r>
            <a:r>
              <a:rPr sz="2400" spc="-5" dirty="0">
                <a:latin typeface="Arial"/>
                <a:cs typeface="Arial"/>
              </a:rPr>
              <a:t>Organic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9300" y="5366086"/>
            <a:ext cx="2484120" cy="7309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45"/>
              </a:lnSpc>
              <a:spcBef>
                <a:spcPts val="100"/>
              </a:spcBef>
              <a:tabLst>
                <a:tab pos="1161358" algn="l"/>
              </a:tabLst>
            </a:pPr>
            <a:r>
              <a:rPr sz="2400" dirty="0">
                <a:latin typeface="Arial"/>
                <a:cs typeface="Arial"/>
              </a:rPr>
              <a:t>farming	</a:t>
            </a:r>
            <a:r>
              <a:rPr sz="2400" spc="-5" dirty="0">
                <a:latin typeface="Arial"/>
                <a:cs typeface="Arial"/>
              </a:rPr>
              <a:t>focuses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845"/>
              </a:lnSpc>
              <a:tabLst>
                <a:tab pos="2149368" algn="l"/>
              </a:tabLst>
            </a:pPr>
            <a:r>
              <a:rPr sz="2400" spc="-5" dirty="0">
                <a:latin typeface="Arial"/>
                <a:cs typeface="Arial"/>
              </a:rPr>
              <a:t>anim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spc="331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we</a:t>
            </a:r>
            <a:r>
              <a:rPr sz="2400" dirty="0">
                <a:latin typeface="Arial"/>
                <a:cs typeface="Arial"/>
              </a:rPr>
              <a:t>lfar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1" dirty="0">
                <a:latin typeface="Arial"/>
                <a:cs typeface="Arial"/>
              </a:rPr>
              <a:t>by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12720" y="5366087"/>
            <a:ext cx="6465571" cy="7309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ts val="2845"/>
              </a:lnSpc>
              <a:spcBef>
                <a:spcPts val="100"/>
              </a:spcBef>
              <a:tabLst>
                <a:tab pos="470511" algn="l"/>
                <a:tab pos="2410974" algn="l"/>
                <a:tab pos="4459382" algn="l"/>
                <a:tab pos="5931874" algn="l"/>
              </a:tabLst>
            </a:pP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n	</a:t>
            </a:r>
            <a:r>
              <a:rPr sz="2400" spc="-1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usta</a:t>
            </a:r>
            <a:r>
              <a:rPr sz="2400" spc="-11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nab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lit</a:t>
            </a:r>
            <a:r>
              <a:rPr sz="2400" spc="-180" dirty="0">
                <a:latin typeface="Arial"/>
                <a:cs typeface="Arial"/>
              </a:rPr>
              <a:t>y</a:t>
            </a:r>
            <a:r>
              <a:rPr sz="2400" dirty="0">
                <a:latin typeface="Arial"/>
                <a:cs typeface="Arial"/>
              </a:rPr>
              <a:t>,	e</a:t>
            </a:r>
            <a:r>
              <a:rPr sz="2400" spc="-11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viro</a:t>
            </a:r>
            <a:r>
              <a:rPr sz="2400" spc="11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mental	pr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tection	</a:t>
            </a:r>
            <a:r>
              <a:rPr sz="2400" spc="-5" dirty="0">
                <a:latin typeface="Arial"/>
                <a:cs typeface="Arial"/>
              </a:rPr>
              <a:t>and</a:t>
            </a:r>
            <a:endParaRPr sz="2400" dirty="0">
              <a:latin typeface="Arial"/>
              <a:cs typeface="Arial"/>
            </a:endParaRPr>
          </a:p>
          <a:p>
            <a:pPr marR="5715" algn="r">
              <a:lnSpc>
                <a:spcPts val="2845"/>
              </a:lnSpc>
              <a:tabLst>
                <a:tab pos="1295336" algn="l"/>
                <a:tab pos="3278341" algn="l"/>
                <a:tab pos="5547719" algn="l"/>
              </a:tabLst>
            </a:pPr>
            <a:r>
              <a:rPr sz="2400" spc="-5" dirty="0">
                <a:latin typeface="Arial"/>
                <a:cs typeface="Arial"/>
              </a:rPr>
              <a:t>r</a:t>
            </a:r>
            <a:r>
              <a:rPr sz="2400" spc="-15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ducing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1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r</a:t>
            </a:r>
            <a:r>
              <a:rPr sz="2400" spc="3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elim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nating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chemical</a:t>
            </a:r>
            <a:r>
              <a:rPr sz="2400" spc="3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inp</a:t>
            </a:r>
            <a:r>
              <a:rPr sz="2400" spc="-1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ts	</a:t>
            </a:r>
            <a:r>
              <a:rPr sz="2400" spc="-5" dirty="0">
                <a:latin typeface="Arial"/>
                <a:cs typeface="Arial"/>
              </a:rPr>
              <a:t>such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49303" y="6078474"/>
            <a:ext cx="325945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as fertilizers,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pesticides.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49306" y="800234"/>
            <a:ext cx="8744585" cy="11054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spcBef>
                <a:spcPts val="100"/>
              </a:spcBef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2400" spc="-1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ntinu</a:t>
            </a:r>
            <a:r>
              <a:rPr sz="2400" spc="-11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d…………</a:t>
            </a:r>
            <a:endParaRPr sz="2400">
              <a:latin typeface="Arial"/>
              <a:cs typeface="Arial"/>
            </a:endParaRPr>
          </a:p>
          <a:p>
            <a:pPr>
              <a:spcBef>
                <a:spcPts val="25"/>
              </a:spcBef>
            </a:pPr>
            <a:endParaRPr sz="2300">
              <a:latin typeface="Arial"/>
              <a:cs typeface="Arial"/>
            </a:endParaRPr>
          </a:p>
          <a:p>
            <a:pPr marL="12700"/>
            <a:r>
              <a:rPr sz="2400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Production, import and use of </a:t>
            </a:r>
            <a:r>
              <a:rPr sz="2400" dirty="0">
                <a:latin typeface="Arial"/>
                <a:cs typeface="Arial"/>
              </a:rPr>
              <a:t>the harmful</a:t>
            </a:r>
            <a:r>
              <a:rPr sz="2400" spc="19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chemicals should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9000" y="302559"/>
            <a:ext cx="3361691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4000" u="sng" spc="-95" dirty="0">
                <a:solidFill>
                  <a:srgbClr val="000000"/>
                </a:solidFill>
              </a:rPr>
              <a:t>Industrial</a:t>
            </a:r>
            <a:r>
              <a:rPr sz="4000" u="sng" spc="-415" dirty="0">
                <a:solidFill>
                  <a:srgbClr val="000000"/>
                </a:solidFill>
              </a:rPr>
              <a:t> </a:t>
            </a:r>
            <a:r>
              <a:rPr sz="4000" u="sng" spc="-125" dirty="0">
                <a:solidFill>
                  <a:srgbClr val="000000"/>
                </a:solidFill>
              </a:rPr>
              <a:t>sector</a:t>
            </a:r>
            <a:endParaRPr sz="4000" u="sng" dirty="0"/>
          </a:p>
        </p:txBody>
      </p:sp>
      <p:sp>
        <p:nvSpPr>
          <p:cNvPr id="3" name="object 3"/>
          <p:cNvSpPr txBox="1"/>
          <p:nvPr/>
        </p:nvSpPr>
        <p:spPr>
          <a:xfrm>
            <a:off x="990092" y="1363473"/>
            <a:ext cx="6587491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582" indent="-343518">
              <a:spcBef>
                <a:spcPts val="95"/>
              </a:spcBef>
              <a:buChar char="•"/>
              <a:tabLst>
                <a:tab pos="355582" algn="l"/>
                <a:tab pos="356218" algn="l"/>
                <a:tab pos="3100550" algn="l"/>
                <a:tab pos="4536213" algn="l"/>
              </a:tabLst>
            </a:pPr>
            <a:r>
              <a:rPr sz="2800" spc="-5" dirty="0">
                <a:latin typeface="Arial"/>
                <a:cs typeface="Arial"/>
              </a:rPr>
              <a:t>In</a:t>
            </a:r>
            <a:r>
              <a:rPr sz="2800" spc="5" dirty="0">
                <a:latin typeface="Arial"/>
                <a:cs typeface="Arial"/>
              </a:rPr>
              <a:t>d</a:t>
            </a:r>
            <a:r>
              <a:rPr sz="2800" spc="-5" dirty="0">
                <a:latin typeface="Arial"/>
                <a:cs typeface="Arial"/>
              </a:rPr>
              <a:t>u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tr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l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at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on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cre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tes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em</a:t>
            </a:r>
            <a:r>
              <a:rPr sz="2800" dirty="0">
                <a:latin typeface="Arial"/>
                <a:cs typeface="Arial"/>
              </a:rPr>
              <a:t>p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5" dirty="0">
                <a:latin typeface="Arial"/>
                <a:cs typeface="Arial"/>
              </a:rPr>
              <a:t>y</a:t>
            </a:r>
            <a:r>
              <a:rPr sz="2800" spc="-5" dirty="0">
                <a:latin typeface="Arial"/>
                <a:cs typeface="Arial"/>
              </a:rPr>
              <a:t>m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nt,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90162" y="1363473"/>
            <a:ext cx="166814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d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c</a:t>
            </a:r>
            <a:r>
              <a:rPr sz="2800" spc="-5" dirty="0">
                <a:latin typeface="Arial"/>
                <a:cs typeface="Arial"/>
              </a:rPr>
              <a:t>at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33303" y="1790193"/>
            <a:ext cx="442150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1532179" algn="l"/>
                <a:tab pos="3296755" algn="l"/>
              </a:tabLst>
            </a:pPr>
            <a:r>
              <a:rPr sz="2800" spc="-5" dirty="0">
                <a:latin typeface="Arial"/>
                <a:cs typeface="Arial"/>
              </a:rPr>
              <a:t>p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v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rt</a:t>
            </a:r>
            <a:r>
              <a:rPr sz="2800" spc="-200" dirty="0">
                <a:latin typeface="Arial"/>
                <a:cs typeface="Arial"/>
              </a:rPr>
              <a:t>y</a:t>
            </a:r>
            <a:r>
              <a:rPr sz="2800" spc="-5" dirty="0">
                <a:latin typeface="Arial"/>
                <a:cs typeface="Arial"/>
              </a:rPr>
              <a:t>,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p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o</a:t>
            </a:r>
            <a:r>
              <a:rPr sz="2800" spc="5" dirty="0">
                <a:latin typeface="Arial"/>
                <a:cs typeface="Arial"/>
              </a:rPr>
              <a:t>m</a:t>
            </a:r>
            <a:r>
              <a:rPr sz="2800" spc="-5" dirty="0">
                <a:latin typeface="Arial"/>
                <a:cs typeface="Arial"/>
              </a:rPr>
              <a:t>ot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s</a:t>
            </a:r>
            <a:r>
              <a:rPr sz="2800" dirty="0">
                <a:latin typeface="Arial"/>
                <a:cs typeface="Arial"/>
              </a:rPr>
              <a:t>	gender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41157" y="1790193"/>
            <a:ext cx="101600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b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5" dirty="0">
                <a:latin typeface="Arial"/>
                <a:cs typeface="Arial"/>
              </a:rPr>
              <a:t>u</a:t>
            </a:r>
            <a:r>
              <a:rPr sz="2800" spc="-5" dirty="0">
                <a:latin typeface="Arial"/>
                <a:cs typeface="Arial"/>
              </a:rPr>
              <a:t>r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33303" y="2216609"/>
            <a:ext cx="451548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2019834" algn="l"/>
                <a:tab pos="2957047" algn="l"/>
              </a:tabLst>
            </a:pPr>
            <a:r>
              <a:rPr sz="2800" dirty="0">
                <a:latin typeface="Arial"/>
                <a:cs typeface="Arial"/>
              </a:rPr>
              <a:t>standards,	</a:t>
            </a:r>
            <a:r>
              <a:rPr sz="2800" spc="-5" dirty="0">
                <a:latin typeface="Arial"/>
                <a:cs typeface="Arial"/>
              </a:rPr>
              <a:t>and	enhances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07996" y="1790194"/>
            <a:ext cx="2479675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3982" marR="5080" indent="-161917">
              <a:spcBef>
                <a:spcPts val="95"/>
              </a:spcBef>
              <a:tabLst>
                <a:tab pos="1871887" algn="l"/>
              </a:tabLst>
            </a:pP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q</a:t>
            </a:r>
            <a:r>
              <a:rPr sz="2800" spc="-5" dirty="0">
                <a:latin typeface="Arial"/>
                <a:cs typeface="Arial"/>
              </a:rPr>
              <a:t>u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li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204" dirty="0">
                <a:latin typeface="Arial"/>
                <a:cs typeface="Arial"/>
              </a:rPr>
              <a:t>y</a:t>
            </a:r>
            <a:r>
              <a:rPr sz="2800" spc="-5" dirty="0">
                <a:latin typeface="Arial"/>
                <a:cs typeface="Arial"/>
              </a:rPr>
              <a:t>,</a:t>
            </a:r>
            <a:r>
              <a:rPr sz="2800" dirty="0">
                <a:latin typeface="Arial"/>
                <a:cs typeface="Arial"/>
              </a:rPr>
              <a:t>	and  greater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0098" y="2541170"/>
            <a:ext cx="6142355" cy="1080424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355582">
              <a:spcBef>
                <a:spcPts val="905"/>
              </a:spcBef>
            </a:pPr>
            <a:r>
              <a:rPr sz="2800" spc="-5" dirty="0">
                <a:latin typeface="Arial"/>
                <a:cs typeface="Arial"/>
              </a:rPr>
              <a:t>education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healthcare.</a:t>
            </a:r>
            <a:endParaRPr sz="2800">
              <a:latin typeface="Arial"/>
              <a:cs typeface="Arial"/>
            </a:endParaRPr>
          </a:p>
          <a:p>
            <a:pPr marL="355582" indent="-343518">
              <a:spcBef>
                <a:spcPts val="800"/>
              </a:spcBef>
              <a:buChar char="•"/>
              <a:tabLst>
                <a:tab pos="355582" algn="l"/>
                <a:tab pos="356218" algn="l"/>
              </a:tabLst>
            </a:pPr>
            <a:r>
              <a:rPr sz="2800" dirty="0">
                <a:latin typeface="Arial"/>
                <a:cs typeface="Arial"/>
              </a:rPr>
              <a:t>Industrial </a:t>
            </a:r>
            <a:r>
              <a:rPr sz="2800" spc="-5" dirty="0">
                <a:latin typeface="Arial"/>
                <a:cs typeface="Arial"/>
              </a:rPr>
              <a:t>processes </a:t>
            </a:r>
            <a:r>
              <a:rPr sz="2800" dirty="0">
                <a:latin typeface="Arial"/>
                <a:cs typeface="Arial"/>
              </a:rPr>
              <a:t>poses</a:t>
            </a:r>
            <a:r>
              <a:rPr sz="2800" spc="1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negative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79971" y="2216612"/>
            <a:ext cx="2379980" cy="1427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19094">
              <a:spcBef>
                <a:spcPts val="95"/>
              </a:spcBef>
              <a:tabLst>
                <a:tab pos="2069996" algn="l"/>
              </a:tabLst>
            </a:pPr>
            <a:r>
              <a:rPr sz="2800" spc="-5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c</a:t>
            </a:r>
            <a:r>
              <a:rPr sz="2800" spc="-5" dirty="0">
                <a:latin typeface="Arial"/>
                <a:cs typeface="Arial"/>
              </a:rPr>
              <a:t>cess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to</a:t>
            </a:r>
            <a:endParaRPr sz="2800">
              <a:latin typeface="Arial"/>
              <a:cs typeface="Arial"/>
            </a:endParaRPr>
          </a:p>
          <a:p>
            <a:pPr>
              <a:spcBef>
                <a:spcPts val="25"/>
              </a:spcBef>
            </a:pPr>
            <a:endParaRPr sz="3600">
              <a:latin typeface="Arial"/>
              <a:cs typeface="Arial"/>
            </a:endParaRPr>
          </a:p>
          <a:p>
            <a:pPr marL="12700">
              <a:spcBef>
                <a:spcPts val="5"/>
              </a:spcBef>
            </a:pPr>
            <a:r>
              <a:rPr sz="2800" dirty="0">
                <a:latin typeface="Arial"/>
                <a:cs typeface="Arial"/>
              </a:rPr>
              <a:t>environmental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0099" y="3599134"/>
            <a:ext cx="8654415" cy="183832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582" marR="5080" algn="just">
              <a:spcBef>
                <a:spcPts val="95"/>
              </a:spcBef>
            </a:pPr>
            <a:r>
              <a:rPr sz="2800" dirty="0">
                <a:latin typeface="Arial"/>
                <a:cs typeface="Arial"/>
              </a:rPr>
              <a:t>impacts, causing </a:t>
            </a:r>
            <a:r>
              <a:rPr sz="2800" spc="-5" dirty="0">
                <a:latin typeface="Arial"/>
                <a:cs typeface="Arial"/>
              </a:rPr>
              <a:t>climate change, </a:t>
            </a:r>
            <a:r>
              <a:rPr sz="2800" dirty="0">
                <a:latin typeface="Arial"/>
                <a:cs typeface="Arial"/>
              </a:rPr>
              <a:t>loss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dirty="0">
                <a:latin typeface="Arial"/>
                <a:cs typeface="Arial"/>
              </a:rPr>
              <a:t>natural  resources, </a:t>
            </a:r>
            <a:r>
              <a:rPr sz="2800" spc="-40" dirty="0">
                <a:latin typeface="Arial"/>
                <a:cs typeface="Arial"/>
              </a:rPr>
              <a:t>air,</a:t>
            </a:r>
            <a:r>
              <a:rPr sz="2800" spc="69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soil </a:t>
            </a:r>
            <a:r>
              <a:rPr sz="2800" dirty="0">
                <a:latin typeface="Arial"/>
                <a:cs typeface="Arial"/>
              </a:rPr>
              <a:t>and </a:t>
            </a:r>
            <a:r>
              <a:rPr sz="2800" spc="-5" dirty="0">
                <a:latin typeface="Arial"/>
                <a:cs typeface="Arial"/>
              </a:rPr>
              <a:t>water </a:t>
            </a:r>
            <a:r>
              <a:rPr sz="2800" dirty="0">
                <a:latin typeface="Arial"/>
                <a:cs typeface="Arial"/>
              </a:rPr>
              <a:t>pollution and  extinction of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species.</a:t>
            </a:r>
          </a:p>
          <a:p>
            <a:pPr marL="355582" indent="-343518" algn="just">
              <a:spcBef>
                <a:spcPts val="795"/>
              </a:spcBef>
              <a:buChar char="•"/>
              <a:tabLst>
                <a:tab pos="356218" algn="l"/>
              </a:tabLst>
            </a:pPr>
            <a:r>
              <a:rPr sz="2800" spc="-5" dirty="0">
                <a:latin typeface="Arial"/>
                <a:cs typeface="Arial"/>
              </a:rPr>
              <a:t>Pollution </a:t>
            </a:r>
            <a:r>
              <a:rPr sz="2800" dirty="0">
                <a:latin typeface="Arial"/>
                <a:cs typeface="Arial"/>
              </a:rPr>
              <a:t>contributed is industry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specific.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</TotalTime>
  <Words>1786</Words>
  <Application>Microsoft Office PowerPoint</Application>
  <PresentationFormat>Custom</PresentationFormat>
  <Paragraphs>263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Carlito</vt:lpstr>
      <vt:lpstr>Trebuchet MS</vt:lpstr>
      <vt:lpstr>Wingdings</vt:lpstr>
      <vt:lpstr>Office Theme</vt:lpstr>
      <vt:lpstr>PowerPoint Presentation</vt:lpstr>
      <vt:lpstr>Sectors of Environmental Implications</vt:lpstr>
      <vt:lpstr>PowerPoint Presentation</vt:lpstr>
      <vt:lpstr>PowerPoint Presentation</vt:lpstr>
      <vt:lpstr>PowerPoint Presentation</vt:lpstr>
      <vt:lpstr>Agricultural Sector</vt:lpstr>
      <vt:lpstr>What measures can be taken in Agricultural sector  to protect the  environment?</vt:lpstr>
      <vt:lpstr>What measures can be taken in Agricultural sector?</vt:lpstr>
      <vt:lpstr>Industrial sector</vt:lpstr>
      <vt:lpstr>PowerPoint Presentation</vt:lpstr>
      <vt:lpstr>Pollutants from Different Industries</vt:lpstr>
      <vt:lpstr>Water Pollution by Industries in Bangladesh</vt:lpstr>
      <vt:lpstr>What are the effects of Mining Industry on  the environment? Explain</vt:lpstr>
      <vt:lpstr>What are the effects of Mining Industry on  the environment? Explain</vt:lpstr>
      <vt:lpstr>What measures can be taken in Industrial sector to  protect the environment?</vt:lpstr>
      <vt:lpstr>Tourism Industry</vt:lpstr>
      <vt:lpstr>Impacts in Transport sector</vt:lpstr>
      <vt:lpstr>PowerPoint Presentation</vt:lpstr>
      <vt:lpstr>PowerPoint Presentation</vt:lpstr>
      <vt:lpstr>Impacts of Transportation sector on Environment  How Transportation sector change the quality of air?</vt:lpstr>
      <vt:lpstr>Impacts of Transportation sector on Environment</vt:lpstr>
      <vt:lpstr>Impacts of Transportation sector on Environment</vt:lpstr>
      <vt:lpstr>Impacts of Transportation sector on Environment</vt:lpstr>
      <vt:lpstr>Impacts of Transportation sector on Environment</vt:lpstr>
      <vt:lpstr>Impacts of Transportation sector on Environment</vt:lpstr>
      <vt:lpstr>Impacts of Transportation sector on Environment</vt:lpstr>
      <vt:lpstr>Impacts of Transportation sector on Environment</vt:lpstr>
      <vt:lpstr>Some measures in Transport Sector</vt:lpstr>
      <vt:lpstr>Impacts in Energy Sector</vt:lpstr>
      <vt:lpstr>Nuclear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 437: Environmental and  Sustainable Management</dc:title>
  <dc:creator>AB-4_DIU</dc:creator>
  <cp:lastModifiedBy>Windows User</cp:lastModifiedBy>
  <cp:revision>13</cp:revision>
  <dcterms:created xsi:type="dcterms:W3CDTF">2021-08-07T15:05:02Z</dcterms:created>
  <dcterms:modified xsi:type="dcterms:W3CDTF">2022-03-30T10:37:20Z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2019-08-20T00:00:00Z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2021-08-07T00:00:00Z</vt:filetime>
  </property>
</Properties>
</file>