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17" r:id="rId3"/>
    <p:sldId id="318" r:id="rId4"/>
    <p:sldId id="319" r:id="rId5"/>
    <p:sldId id="320" r:id="rId6"/>
    <p:sldId id="283" r:id="rId7"/>
    <p:sldId id="321" r:id="rId8"/>
    <p:sldId id="284" r:id="rId9"/>
    <p:sldId id="322" r:id="rId10"/>
    <p:sldId id="323" r:id="rId11"/>
    <p:sldId id="324" r:id="rId12"/>
    <p:sldId id="325" r:id="rId13"/>
    <p:sldId id="309" r:id="rId14"/>
    <p:sldId id="308" r:id="rId15"/>
    <p:sldId id="326" r:id="rId16"/>
    <p:sldId id="327" r:id="rId17"/>
    <p:sldId id="260" r:id="rId18"/>
    <p:sldId id="328" r:id="rId19"/>
    <p:sldId id="262" r:id="rId20"/>
    <p:sldId id="329" r:id="rId21"/>
    <p:sldId id="264" r:id="rId22"/>
    <p:sldId id="330" r:id="rId23"/>
    <p:sldId id="266" r:id="rId24"/>
    <p:sldId id="331" r:id="rId25"/>
    <p:sldId id="267" r:id="rId26"/>
    <p:sldId id="268" r:id="rId27"/>
    <p:sldId id="269" r:id="rId28"/>
    <p:sldId id="332" r:id="rId29"/>
    <p:sldId id="270" r:id="rId30"/>
    <p:sldId id="271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9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95" r:id="rId48"/>
    <p:sldId id="299" r:id="rId49"/>
    <p:sldId id="300" r:id="rId50"/>
    <p:sldId id="310" r:id="rId51"/>
    <p:sldId id="312" r:id="rId52"/>
    <p:sldId id="313" r:id="rId53"/>
    <p:sldId id="338" r:id="rId54"/>
    <p:sldId id="339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14" r:id="rId64"/>
    <p:sldId id="333" r:id="rId65"/>
    <p:sldId id="334" r:id="rId66"/>
    <p:sldId id="336" r:id="rId67"/>
    <p:sldId id="335" r:id="rId68"/>
    <p:sldId id="337" r:id="rId69"/>
    <p:sldId id="349" r:id="rId70"/>
    <p:sldId id="351" r:id="rId71"/>
    <p:sldId id="352" r:id="rId72"/>
    <p:sldId id="353" r:id="rId73"/>
    <p:sldId id="354" r:id="rId74"/>
    <p:sldId id="355" r:id="rId75"/>
    <p:sldId id="357" r:id="rId76"/>
    <p:sldId id="358" r:id="rId77"/>
    <p:sldId id="359" r:id="rId78"/>
    <p:sldId id="360" r:id="rId79"/>
    <p:sldId id="361" r:id="rId80"/>
    <p:sldId id="362" r:id="rId8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E94F-F20E-4008-9EFB-684AC6B2122A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2352D-741C-4F0D-AE17-DD12D3084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25B7-F0E2-4BAB-BC85-BE1073F7C54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F806-569C-4506-9416-3B78876C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C9706-032D-40AB-A5BC-6CD80C3D5D76}" type="slidenum">
              <a:rPr lang="en-US">
                <a:latin typeface="Calibri" panose="020F0502020204030204" pitchFamily="34" charset="0"/>
              </a:rPr>
              <a:pPr/>
              <a:t>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8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2E36F4-58B2-4D8F-B84A-1538DB3B5907}" type="slidenum">
              <a:rPr lang="en-US">
                <a:latin typeface="Calibri" panose="020F0502020204030204" pitchFamily="34" charset="0"/>
              </a:rPr>
              <a:pPr/>
              <a:t>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6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3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F806-569C-4506-9416-3B78876CD1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6556-3F59-4D17-9A48-BA53D6F2B5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d/url?sa=i&amp;source=images&amp;cd=&amp;cad=rja&amp;uact=8&amp;docid=Ogj-X9Q6M9oitM&amp;tbnid=Sbh-fMEnCl39vM:&amp;ved=0CAgQjRw&amp;url=http://en.wikipedia.org/wiki/Cinchona&amp;ei=D0VsU9zVAarmsATC0oDwAg&amp;psig=AFQjCNHuQvWP50Qux-RcKFDewaQvPQXAwA&amp;ust=139969089511989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d/url?sa=i&amp;source=images&amp;cd=&amp;cad=rja&amp;uact=8&amp;docid=2QAs_3YVqm0ohM&amp;tbnid=7RCUIAi1L8RfQM:&amp;ved=0CAgQjRw4Ew&amp;url=http://www.jetro.go.jp/ttppoas/anken/0001126000/1126777_e.html&amp;ei=M1FsU-uPIPOysQT8l4HgCQ&amp;psig=AFQjCNHmzC3jGHSsad1jsurkeXjA2fv6Ow&amp;ust=13996940035949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.bd/url?sa=i&amp;source=images&amp;cd=&amp;cad=rja&amp;uact=8&amp;docid=2C0Y-TGLCkT6GM&amp;tbnid=8L5DaWTskqJEmM:&amp;ved=0CAgQjRw4Ew&amp;url=http://barhoumadel.wordpress.com/&amp;ei=a1FsU-iKFI7QsQTGioDIBg&amp;psig=AFQjCNF4wfO37IDiViLOQBLvU6SJ0aoRbw&amp;ust=1399694059395296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d/url?sa=i&amp;source=images&amp;cd=&amp;cad=rja&amp;uact=8&amp;docid=ZnMoExSkvITnQM&amp;tbnid=-5ryzozWvSk5qM:&amp;ved=0CAgQjRw&amp;url=http://www.tropilab.com/curaretincture.html&amp;ei=fVlsU7DKO8mhyASniIFQ&amp;psig=AFQjCNGXWGDI5AkpenqlohqBh9xjrb8jlA&amp;ust=139969612602302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en.wikipedia.org/wiki/File:Strychnos_Toxifera_by_Koehler_1887.jpg" TargetMode="Externa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4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8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9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82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4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Algerian" pitchFamily="82" charset="0"/>
              </a:rPr>
              <a:t>Alkaloids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BPH-122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57200"/>
            <a:ext cx="8229600" cy="579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Tests For Alkaloids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295400"/>
            <a:ext cx="82296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qualitative chemical tests </a:t>
            </a:r>
            <a:r>
              <a:rPr lang="en-US" sz="2400" dirty="0" smtClean="0"/>
              <a:t>used for detection of alkaloids are depend on the </a:t>
            </a:r>
            <a:r>
              <a:rPr lang="en-US" sz="2400" b="1" dirty="0" smtClean="0">
                <a:solidFill>
                  <a:srgbClr val="FF0000"/>
                </a:solidFill>
              </a:rPr>
              <a:t>character of alkaloids to give precipitate</a:t>
            </a:r>
            <a:r>
              <a:rPr lang="en-US" sz="2400" dirty="0" smtClean="0"/>
              <a:t> as </a:t>
            </a:r>
            <a:r>
              <a:rPr lang="en-US" sz="2400" b="1" dirty="0" smtClean="0">
                <a:solidFill>
                  <a:srgbClr val="00B050"/>
                </a:solidFill>
              </a:rPr>
              <a:t>salts of organic acids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00B050"/>
                </a:solidFill>
              </a:rPr>
              <a:t>w</a:t>
            </a:r>
            <a:r>
              <a:rPr lang="en-US" sz="2400" b="1" dirty="0">
                <a:solidFill>
                  <a:srgbClr val="00B050"/>
                </a:solidFill>
              </a:rPr>
              <a:t>ith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compound of heavy metals </a:t>
            </a:r>
            <a:r>
              <a:rPr lang="en-US" sz="2400" dirty="0" smtClean="0"/>
              <a:t>like Hg, Au, Pt, etc.</a:t>
            </a:r>
          </a:p>
          <a:p>
            <a:pPr marL="0" indent="0" algn="just">
              <a:buNone/>
              <a:defRPr/>
            </a:pPr>
            <a:endParaRPr lang="en-US" sz="2400" dirty="0" smtClean="0"/>
          </a:p>
          <a:p>
            <a:pPr algn="just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Test by </a:t>
            </a:r>
            <a:r>
              <a:rPr lang="en-US" sz="2400" b="1" dirty="0" err="1" smtClean="0">
                <a:solidFill>
                  <a:srgbClr val="0070C0"/>
                </a:solidFill>
              </a:rPr>
              <a:t>Dragendorff</a:t>
            </a:r>
            <a:r>
              <a:rPr lang="en-US" sz="2400" b="1" dirty="0" smtClean="0">
                <a:solidFill>
                  <a:srgbClr val="0070C0"/>
                </a:solidFill>
              </a:rPr>
              <a:t> reagent </a:t>
            </a:r>
            <a:r>
              <a:rPr lang="en-US" sz="2400" dirty="0" smtClean="0"/>
              <a:t>(Potassium-bismuth-iodide solution) : - Alkaloids give reddish-brown precipitate with this reagent.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algn="just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Test by Mayer reagent </a:t>
            </a:r>
            <a:r>
              <a:rPr lang="en-US" sz="2400" dirty="0" smtClean="0"/>
              <a:t>(Potassium-mercuric-iodide solution): - Alkaloids give cream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precipitate with this reagent.</a:t>
            </a:r>
          </a:p>
        </p:txBody>
      </p:sp>
    </p:spTree>
    <p:extLst>
      <p:ext uri="{BB962C8B-B14F-4D97-AF65-F5344CB8AC3E}">
        <p14:creationId xmlns:p14="http://schemas.microsoft.com/office/powerpoint/2010/main" val="35843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Test by Wagner reagent </a:t>
            </a:r>
            <a:r>
              <a:rPr lang="en-US" sz="2800" dirty="0" smtClean="0"/>
              <a:t>(iodine-potassium-iodide solution): - Alkaloids give Brown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precipitate with this reagent.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Test by Hager reagent </a:t>
            </a:r>
            <a:r>
              <a:rPr lang="en-US" sz="2800" dirty="0" smtClean="0"/>
              <a:t>(Saturated solution of picric acid): -Alkaloids give yellow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precipitate with this reagent.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Test by Tannic acid</a:t>
            </a:r>
            <a:r>
              <a:rPr lang="en-US" sz="2800" dirty="0" smtClean="0"/>
              <a:t>: -Alkaloids gives buff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precipitate with this acid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Test by </a:t>
            </a:r>
            <a:r>
              <a:rPr lang="en-US" sz="2800" b="1" dirty="0" err="1" smtClean="0">
                <a:solidFill>
                  <a:srgbClr val="0070C0"/>
                </a:solidFill>
              </a:rPr>
              <a:t>Picrolonic</a:t>
            </a:r>
            <a:r>
              <a:rPr lang="en-US" sz="2800" b="1" dirty="0" smtClean="0">
                <a:solidFill>
                  <a:srgbClr val="0070C0"/>
                </a:solidFill>
              </a:rPr>
              <a:t> acid</a:t>
            </a:r>
            <a:r>
              <a:rPr lang="en-US" sz="2800" dirty="0" smtClean="0"/>
              <a:t>: -Alkaloids give yellow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precipitate with this acid.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79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Tests For Alkaloids…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7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Classification</a:t>
            </a:r>
            <a:endParaRPr lang="en-US" sz="2800" b="1" dirty="0" smtClean="0"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Alkaloids may be classified in a number of ways.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	For example: they may be classified </a:t>
            </a:r>
          </a:p>
          <a:p>
            <a:pPr marL="1143000" indent="-1143000" algn="just">
              <a:lnSpc>
                <a:spcPct val="15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1</a:t>
            </a:r>
            <a:r>
              <a:rPr lang="en-US" sz="2400" dirty="0" smtClean="0"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According to source, </a:t>
            </a:r>
          </a:p>
          <a:p>
            <a:pPr marL="1143000" indent="-114300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	2. Chemical structure, or </a:t>
            </a:r>
          </a:p>
          <a:p>
            <a:pPr marL="1143000" indent="-114300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	3. Pharmacological action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Each system has its own advantages and disadvantages.</a:t>
            </a:r>
          </a:p>
          <a:p>
            <a:pPr marL="571500" indent="-571500">
              <a:buFont typeface="Arial" charset="0"/>
              <a:buNone/>
              <a:defRPr/>
            </a:pPr>
            <a:endParaRPr lang="en-US" sz="2800" dirty="0" smtClean="0"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800" dirty="0" smtClean="0">
              <a:cs typeface="Arial" charset="0"/>
            </a:endParaRPr>
          </a:p>
        </p:txBody>
      </p:sp>
      <p:pic>
        <p:nvPicPr>
          <p:cNvPr id="34819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974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ED016F-3099-43FF-ACD6-D661FC79AAFB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54" y="68580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Alkaloids can be classified in another way</a:t>
            </a:r>
            <a:endParaRPr lang="en-US" sz="2800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09285"/>
              </p:ext>
            </p:extLst>
          </p:nvPr>
        </p:nvGraphicFramePr>
        <p:xfrm>
          <a:off x="304800" y="1295399"/>
          <a:ext cx="8610600" cy="455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157220"/>
                <a:gridCol w="2548380"/>
              </a:tblGrid>
              <a:tr h="1096399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Types</a:t>
                      </a:r>
                      <a:endParaRPr lang="en-US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Features</a:t>
                      </a:r>
                      <a:endParaRPr lang="en-US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Examples</a:t>
                      </a:r>
                      <a:endParaRPr lang="en-US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65802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True alkaloids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baseline="0" dirty="0" smtClean="0"/>
                        <a:t>Contain </a:t>
                      </a:r>
                      <a:r>
                        <a:rPr lang="en-US" sz="1900" b="1" baseline="0" dirty="0" smtClean="0">
                          <a:solidFill>
                            <a:srgbClr val="00B050"/>
                          </a:solidFill>
                        </a:rPr>
                        <a:t>nitrogen in a heterocyclic ring</a:t>
                      </a:r>
                      <a:r>
                        <a:rPr lang="en-US" sz="1900" baseline="0" dirty="0" smtClean="0"/>
                        <a:t>, </a:t>
                      </a:r>
                      <a:r>
                        <a:rPr lang="en-US" sz="1900" b="1" baseline="0" dirty="0" smtClean="0">
                          <a:solidFill>
                            <a:srgbClr val="0070C0"/>
                          </a:solidFill>
                        </a:rPr>
                        <a:t>derived from amino acids </a:t>
                      </a:r>
                      <a:r>
                        <a:rPr lang="en-US" sz="1900" baseline="0" dirty="0" smtClean="0"/>
                        <a:t>and normally occur in plants</a:t>
                      </a:r>
                    </a:p>
                    <a:p>
                      <a:pPr algn="just"/>
                      <a:endParaRPr lang="en-US" sz="1900" baseline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Colchicine, quinine, morphine, emetine etc.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639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Amino / Proto alkaloids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 smtClean="0">
                          <a:solidFill>
                            <a:srgbClr val="0070C0"/>
                          </a:solidFill>
                        </a:rPr>
                        <a:t>Relatively simple amine </a:t>
                      </a:r>
                      <a:r>
                        <a:rPr lang="en-US" sz="1900" dirty="0" smtClean="0"/>
                        <a:t>in which the amino acid </a:t>
                      </a:r>
                      <a:r>
                        <a:rPr lang="en-US" sz="1900" b="1" dirty="0" smtClean="0">
                          <a:solidFill>
                            <a:srgbClr val="00B050"/>
                          </a:solidFill>
                        </a:rPr>
                        <a:t>nitrogen is not in a heterocyclic ring </a:t>
                      </a:r>
                      <a:endParaRPr lang="en-US" sz="19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Mescaline and ephedrine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6399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Pseudoalkaloids</a:t>
                      </a:r>
                      <a:endParaRPr lang="en-US" sz="19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900" b="1" dirty="0" smtClean="0">
                          <a:solidFill>
                            <a:srgbClr val="0070C0"/>
                          </a:solidFill>
                        </a:rPr>
                        <a:t>Not derived from amino acid </a:t>
                      </a:r>
                      <a:r>
                        <a:rPr lang="en-US" sz="1900" dirty="0" smtClean="0"/>
                        <a:t>precursors and are </a:t>
                      </a:r>
                      <a:r>
                        <a:rPr lang="en-US" sz="1900" b="1" dirty="0" smtClean="0">
                          <a:solidFill>
                            <a:srgbClr val="00B050"/>
                          </a:solidFill>
                        </a:rPr>
                        <a:t>usually basic in nature</a:t>
                      </a:r>
                      <a:endParaRPr lang="en-US" sz="19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Conessine</a:t>
                      </a:r>
                      <a:r>
                        <a:rPr lang="en-US" sz="1900" dirty="0" smtClean="0"/>
                        <a:t> and</a:t>
                      </a:r>
                      <a:r>
                        <a:rPr lang="en-US" sz="1900" baseline="0" dirty="0" smtClean="0"/>
                        <a:t> caffeine</a:t>
                      </a:r>
                      <a:endParaRPr lang="en-US" sz="1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Classification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Usually </a:t>
            </a:r>
            <a:r>
              <a:rPr lang="en-US" sz="2000" dirty="0"/>
              <a:t>they are classified on the basis of the </a:t>
            </a:r>
            <a:r>
              <a:rPr lang="en-US" sz="2000" b="1" dirty="0">
                <a:solidFill>
                  <a:srgbClr val="7030A0"/>
                </a:solidFill>
              </a:rPr>
              <a:t>ring structure or nucleus </a:t>
            </a:r>
            <a:r>
              <a:rPr lang="en-US" sz="2000" dirty="0"/>
              <a:t>of the alkaloids as </a:t>
            </a:r>
            <a:r>
              <a:rPr lang="en-US" sz="2000" dirty="0" smtClean="0"/>
              <a:t>follows:</a:t>
            </a: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/>
              <a:t>Pyridine-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iperidine</a:t>
            </a:r>
            <a:r>
              <a:rPr lang="en-US" sz="2000" b="1" dirty="0" smtClean="0"/>
              <a:t> </a:t>
            </a:r>
            <a:r>
              <a:rPr lang="en-US" sz="2000" b="1" dirty="0"/>
              <a:t>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Tropane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err="1"/>
              <a:t>Quinoline</a:t>
            </a:r>
            <a:r>
              <a:rPr lang="en-US" sz="2000" b="1" dirty="0"/>
              <a:t>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err="1"/>
              <a:t>Isoquinoline</a:t>
            </a:r>
            <a:r>
              <a:rPr lang="en-US" sz="2000" b="1" dirty="0"/>
              <a:t>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Indole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Imidazole 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err="1"/>
              <a:t>Steriodal</a:t>
            </a:r>
            <a:r>
              <a:rPr lang="en-US" sz="2000" b="1" dirty="0"/>
              <a:t>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Alkaloidal amino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err="1"/>
              <a:t>Lupinane</a:t>
            </a:r>
            <a:r>
              <a:rPr lang="en-US" sz="2000" b="1" dirty="0"/>
              <a:t> 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 smtClean="0"/>
              <a:t> Purine group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61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Pyridine -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piperidine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The alkaloids in this group contain pyridine 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piperidine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molecule. The important alkaloids in this group are nicotine, coniine,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arecoline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lobeline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pyridine   	   </a:t>
            </a:r>
            <a:r>
              <a:rPr 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piperidine</a:t>
            </a: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nicotine                       coniine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362200" y="2590800"/>
          <a:ext cx="28543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8" name="ISIS/Draw Sketch" r:id="rId3" imgW="1960880" imgH="944880" progId="ISISServer">
                  <p:embed/>
                </p:oleObj>
              </mc:Choice>
              <mc:Fallback>
                <p:oleObj name="ISIS/Draw Sketch" r:id="rId3" imgW="1960880" imgH="9448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28543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752600" y="4800600"/>
          <a:ext cx="5416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99" name="ISIS/Draw Sketch" r:id="rId5" imgW="3721012" imgH="943569" progId="ISISServer">
                  <p:embed/>
                </p:oleObj>
              </mc:Choice>
              <mc:Fallback>
                <p:oleObj name="ISIS/Draw Sketch" r:id="rId5" imgW="3721012" imgH="943569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00600"/>
                        <a:ext cx="54165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17EF1F-522B-4D76-B9E2-29CE7296CED4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Tropane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group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Tropane</a:t>
            </a:r>
            <a:r>
              <a:rPr lang="en-US" sz="2400" dirty="0" smtClean="0">
                <a:latin typeface="Arial" charset="0"/>
                <a:cs typeface="Arial" charset="0"/>
              </a:rPr>
              <a:t>  is a </a:t>
            </a:r>
            <a:r>
              <a:rPr lang="en-US" sz="2400" dirty="0" err="1" smtClean="0">
                <a:latin typeface="Arial" charset="0"/>
                <a:cs typeface="Arial" charset="0"/>
              </a:rPr>
              <a:t>dicyclic</a:t>
            </a:r>
            <a:r>
              <a:rPr lang="en-US" sz="2400" dirty="0" smtClean="0">
                <a:latin typeface="Arial" charset="0"/>
                <a:cs typeface="Arial" charset="0"/>
              </a:rPr>
              <a:t> compound where both </a:t>
            </a:r>
            <a:r>
              <a:rPr lang="en-US" sz="2400" dirty="0" err="1" smtClean="0">
                <a:latin typeface="Arial" charset="0"/>
                <a:cs typeface="Arial" charset="0"/>
              </a:rPr>
              <a:t>pyrrolidine</a:t>
            </a:r>
            <a:endParaRPr lang="en-US" sz="2400" dirty="0">
              <a:latin typeface="Arial" charset="0"/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and </a:t>
            </a:r>
            <a:r>
              <a:rPr lang="en-US" sz="2400" dirty="0" err="1" smtClean="0">
                <a:latin typeface="Arial" charset="0"/>
                <a:cs typeface="Arial" charset="0"/>
              </a:rPr>
              <a:t>piperidine</a:t>
            </a:r>
            <a:r>
              <a:rPr lang="en-US" sz="2400" dirty="0" smtClean="0">
                <a:latin typeface="Arial" charset="0"/>
                <a:cs typeface="Arial" charset="0"/>
              </a:rPr>
              <a:t> ring system are present.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  <a:cs typeface="Arial" charset="0"/>
              </a:rPr>
              <a:t>   	</a:t>
            </a:r>
            <a:r>
              <a:rPr lang="en-US" dirty="0" smtClean="0">
                <a:latin typeface="Arial" charset="0"/>
                <a:cs typeface="Arial" charset="0"/>
              </a:rPr>
              <a:t>    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pyrrolidine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piperidine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tropane</a:t>
            </a:r>
            <a:endParaRPr lang="en-US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18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Example:</a:t>
            </a: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                               Atropine</a:t>
            </a:r>
            <a:endParaRPr lang="en-US" sz="2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676400" y="2057400"/>
          <a:ext cx="434816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2" name="ISIS/Draw Sketch" r:id="rId3" imgW="3319780" imgH="944880" progId="ISISServer">
                  <p:embed/>
                </p:oleObj>
              </mc:Choice>
              <mc:Fallback>
                <p:oleObj name="ISIS/Draw Sketch" r:id="rId3" imgW="3319780" imgH="9448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4348163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2362200" y="4800600"/>
          <a:ext cx="4130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3" name="ISIS/Draw Sketch" r:id="rId5" imgW="2870024" imgH="748261" progId="ISISServer">
                  <p:embed/>
                </p:oleObj>
              </mc:Choice>
              <mc:Fallback>
                <p:oleObj name="ISIS/Draw Sketch" r:id="rId5" imgW="2870024" imgH="748261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00600"/>
                        <a:ext cx="41306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0BC6BB-F7F8-4F04-A6B9-FD01B8687AB7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0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Natural sources:</a:t>
            </a:r>
            <a:endParaRPr lang="en-US" sz="2400" b="1" dirty="0">
              <a:solidFill>
                <a:srgbClr val="0070C0"/>
              </a:solidFill>
            </a:endParaRPr>
          </a:p>
          <a:p>
            <a:pPr lvl="0"/>
            <a:r>
              <a:rPr lang="en-US" sz="2400" dirty="0" smtClean="0"/>
              <a:t>Plants </a:t>
            </a:r>
            <a:r>
              <a:rPr lang="en-US" sz="2400" dirty="0"/>
              <a:t>of </a:t>
            </a:r>
            <a:r>
              <a:rPr lang="en-US" sz="2400" b="1" dirty="0" err="1">
                <a:solidFill>
                  <a:srgbClr val="00B050"/>
                </a:solidFill>
              </a:rPr>
              <a:t>Solanaceae</a:t>
            </a:r>
            <a:r>
              <a:rPr lang="en-US" sz="2400" b="1" dirty="0">
                <a:solidFill>
                  <a:srgbClr val="00B050"/>
                </a:solidFill>
              </a:rPr>
              <a:t> family </a:t>
            </a:r>
            <a:r>
              <a:rPr lang="en-US" sz="2400" dirty="0"/>
              <a:t>are the major sources of </a:t>
            </a:r>
            <a:r>
              <a:rPr lang="en-US" sz="2400" dirty="0" err="1"/>
              <a:t>tropane</a:t>
            </a:r>
            <a:r>
              <a:rPr lang="en-US" sz="2400" dirty="0"/>
              <a:t> </a:t>
            </a:r>
            <a:r>
              <a:rPr lang="en-US" sz="2400" dirty="0" smtClean="0"/>
              <a:t>alkaloids</a:t>
            </a:r>
            <a:endParaRPr lang="en-US" sz="2400" dirty="0"/>
          </a:p>
          <a:p>
            <a:r>
              <a:rPr lang="en-US" sz="2400" dirty="0" smtClean="0"/>
              <a:t>Different genus of the family </a:t>
            </a:r>
            <a:r>
              <a:rPr lang="en-US" sz="2400" dirty="0" err="1" smtClean="0"/>
              <a:t>Solanaceae</a:t>
            </a:r>
            <a:r>
              <a:rPr lang="en-US" sz="2400" dirty="0" smtClean="0"/>
              <a:t> e.g. </a:t>
            </a:r>
            <a:r>
              <a:rPr lang="en-US" sz="2400" i="1" dirty="0" err="1" smtClean="0"/>
              <a:t>Atropa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Datura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Hyoscyamus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Scopolia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Duboisia</a:t>
            </a:r>
            <a:r>
              <a:rPr lang="en-US" sz="2400" i="1" dirty="0" smtClean="0"/>
              <a:t> </a:t>
            </a:r>
            <a:r>
              <a:rPr lang="en-US" sz="2400" dirty="0" smtClean="0"/>
              <a:t>etc.</a:t>
            </a:r>
          </a:p>
          <a:p>
            <a:endParaRPr lang="en-US" sz="2400" dirty="0" smtClean="0"/>
          </a:p>
          <a:p>
            <a:r>
              <a:rPr lang="en-US" sz="2400" dirty="0" smtClean="0"/>
              <a:t>Besides </a:t>
            </a:r>
            <a:r>
              <a:rPr lang="en-US" sz="2400" dirty="0" err="1" smtClean="0"/>
              <a:t>Solnaceae</a:t>
            </a:r>
            <a:r>
              <a:rPr lang="en-US" sz="2400" dirty="0" smtClean="0"/>
              <a:t>, they are also found in many species of </a:t>
            </a:r>
            <a:r>
              <a:rPr lang="en-US" sz="2400" i="1" dirty="0" err="1" smtClean="0"/>
              <a:t>Erythroxylum</a:t>
            </a:r>
            <a:r>
              <a:rPr lang="en-US" sz="2400" dirty="0" smtClean="0"/>
              <a:t> (Family: </a:t>
            </a:r>
            <a:r>
              <a:rPr lang="en-US" sz="2400" dirty="0" err="1" smtClean="0"/>
              <a:t>Erythroxylaceae</a:t>
            </a:r>
            <a:r>
              <a:rPr lang="en-US" sz="2400" dirty="0" smtClean="0"/>
              <a:t>)</a:t>
            </a:r>
          </a:p>
          <a:p>
            <a:pPr lvl="0">
              <a:defRPr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00B050"/>
                </a:solidFill>
              </a:rPr>
              <a:t>principal alkaloids of therapeutic interest </a:t>
            </a:r>
            <a:r>
              <a:rPr lang="en-US" sz="2400" dirty="0" smtClean="0"/>
              <a:t>are </a:t>
            </a:r>
            <a:r>
              <a:rPr lang="en-US" sz="2400" b="1" dirty="0" err="1" smtClean="0">
                <a:solidFill>
                  <a:srgbClr val="FF0000"/>
                </a:solidFill>
              </a:rPr>
              <a:t>hyoscyamine</a:t>
            </a:r>
            <a:r>
              <a:rPr lang="en-US" sz="2400" b="1" dirty="0">
                <a:solidFill>
                  <a:srgbClr val="FF0000"/>
                </a:solidFill>
              </a:rPr>
              <a:t>, atropine, and </a:t>
            </a:r>
            <a:r>
              <a:rPr lang="en-US" sz="2400" b="1" dirty="0" err="1" smtClean="0">
                <a:solidFill>
                  <a:srgbClr val="FF0000"/>
                </a:solidFill>
              </a:rPr>
              <a:t>hyoscine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9248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Belladonna (Deadly nightshade)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" y="990600"/>
            <a:ext cx="6019800" cy="5029200"/>
          </a:xfrm>
        </p:spPr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source:</a:t>
            </a:r>
          </a:p>
          <a:p>
            <a:pPr algn="just" eaLnBrk="1" fontAlgn="auto" hangingPunct="1">
              <a:spcAft>
                <a:spcPts val="0"/>
              </a:spcAft>
              <a:buClr>
                <a:srgbClr val="7030A0"/>
              </a:buClr>
              <a:defRPr/>
            </a:pPr>
            <a:r>
              <a:rPr lang="en-US" sz="2900" dirty="0" smtClean="0">
                <a:solidFill>
                  <a:srgbClr val="FF0000"/>
                </a:solidFill>
              </a:rPr>
              <a:t>Belladonna </a:t>
            </a:r>
            <a:r>
              <a:rPr lang="en-US" sz="2900" dirty="0">
                <a:solidFill>
                  <a:srgbClr val="FF0000"/>
                </a:solidFill>
              </a:rPr>
              <a:t>leaf </a:t>
            </a:r>
            <a:r>
              <a:rPr lang="en-US" sz="2900" dirty="0"/>
              <a:t>consists of dried leaf and flowering or fruiting tops of </a:t>
            </a:r>
            <a:r>
              <a:rPr lang="en-US" sz="2900" i="1" dirty="0" err="1">
                <a:solidFill>
                  <a:srgbClr val="0070C0"/>
                </a:solidFill>
              </a:rPr>
              <a:t>Atropa</a:t>
            </a:r>
            <a:r>
              <a:rPr lang="en-US" sz="2900" i="1" dirty="0">
                <a:solidFill>
                  <a:srgbClr val="0070C0"/>
                </a:solidFill>
              </a:rPr>
              <a:t> belladonna </a:t>
            </a:r>
            <a:r>
              <a:rPr lang="en-US" sz="2900" dirty="0" smtClean="0"/>
              <a:t>Linn </a:t>
            </a:r>
            <a:r>
              <a:rPr lang="en-US" sz="2900" dirty="0"/>
              <a:t>or its variety </a:t>
            </a:r>
            <a:r>
              <a:rPr lang="en-US" sz="2900" i="1" dirty="0" err="1" smtClean="0"/>
              <a:t>acuminata</a:t>
            </a:r>
            <a:r>
              <a:rPr lang="en-US" sz="2900" i="1" dirty="0" smtClean="0"/>
              <a:t> </a:t>
            </a:r>
            <a:r>
              <a:rPr lang="en-US" sz="2900" dirty="0" smtClean="0"/>
              <a:t>of </a:t>
            </a:r>
            <a:r>
              <a:rPr lang="en-US" sz="2900" dirty="0" err="1" smtClean="0"/>
              <a:t>Solanaceae</a:t>
            </a:r>
            <a:r>
              <a:rPr lang="en-US" sz="2900" dirty="0" smtClean="0"/>
              <a:t> family.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7030A0"/>
              </a:buClr>
              <a:defRPr/>
            </a:pPr>
            <a:r>
              <a:rPr lang="en-US" sz="2900" dirty="0" smtClean="0">
                <a:solidFill>
                  <a:srgbClr val="FF0000"/>
                </a:solidFill>
              </a:rPr>
              <a:t>Belladonna root </a:t>
            </a:r>
            <a:r>
              <a:rPr lang="en-US" sz="2900" dirty="0" smtClean="0"/>
              <a:t>consists of dried roots of </a:t>
            </a:r>
            <a:r>
              <a:rPr lang="en-US" sz="2900" i="1" dirty="0" err="1" smtClean="0">
                <a:solidFill>
                  <a:srgbClr val="0070C0"/>
                </a:solidFill>
              </a:rPr>
              <a:t>Atropa</a:t>
            </a:r>
            <a:r>
              <a:rPr lang="en-US" sz="2900" i="1" dirty="0" smtClean="0">
                <a:solidFill>
                  <a:srgbClr val="0070C0"/>
                </a:solidFill>
              </a:rPr>
              <a:t> belladonna </a:t>
            </a:r>
            <a:r>
              <a:rPr lang="en-US" sz="2900" dirty="0" smtClean="0"/>
              <a:t>Linn.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7030A0"/>
              </a:buClr>
              <a:defRPr/>
            </a:pPr>
            <a:r>
              <a:rPr lang="en-US" sz="2900" b="1" dirty="0" smtClean="0">
                <a:solidFill>
                  <a:srgbClr val="0070C0"/>
                </a:solidFill>
              </a:rPr>
              <a:t>Family:  </a:t>
            </a:r>
            <a:r>
              <a:rPr lang="en-US" sz="2900" dirty="0" err="1" smtClean="0"/>
              <a:t>Solanaceae</a:t>
            </a:r>
            <a:endParaRPr lang="en-US" sz="2900" dirty="0" smtClean="0"/>
          </a:p>
          <a:p>
            <a:pPr algn="just" eaLnBrk="1" fontAlgn="auto" hangingPunct="1">
              <a:spcAft>
                <a:spcPts val="0"/>
              </a:spcAft>
              <a:buClr>
                <a:srgbClr val="7030A0"/>
              </a:buClr>
              <a:defRPr/>
            </a:pPr>
            <a:r>
              <a:rPr lang="en-US" sz="2900" dirty="0" smtClean="0"/>
              <a:t>The </a:t>
            </a:r>
            <a:r>
              <a:rPr lang="en-US" sz="2900" dirty="0"/>
              <a:t>plant is a </a:t>
            </a:r>
            <a:r>
              <a:rPr lang="en-US" sz="2900" b="1" dirty="0">
                <a:solidFill>
                  <a:srgbClr val="00B050"/>
                </a:solidFill>
              </a:rPr>
              <a:t>perennial herb </a:t>
            </a:r>
            <a:r>
              <a:rPr lang="en-US" sz="2900" dirty="0"/>
              <a:t>that </a:t>
            </a: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</a:rPr>
              <a:t>grows to 1m in height</a:t>
            </a:r>
            <a:r>
              <a:rPr lang="en-US" sz="2900" dirty="0"/>
              <a:t>. </a:t>
            </a:r>
            <a:endParaRPr lang="en-US" sz="2900" dirty="0" smtClean="0"/>
          </a:p>
          <a:p>
            <a:pPr algn="just" eaLnBrk="1" fontAlgn="auto" hangingPunct="1">
              <a:spcAft>
                <a:spcPts val="0"/>
              </a:spcAft>
              <a:buClr>
                <a:srgbClr val="7030A0"/>
              </a:buClr>
              <a:defRPr/>
            </a:pPr>
            <a:r>
              <a:rPr lang="en-US" sz="2900" dirty="0" smtClean="0"/>
              <a:t>“</a:t>
            </a:r>
            <a:r>
              <a:rPr lang="en-US" sz="2900" dirty="0"/>
              <a:t>Belladonna” is from two Italian words “</a:t>
            </a:r>
            <a:r>
              <a:rPr lang="en-US" sz="2900" dirty="0" err="1"/>
              <a:t>bella</a:t>
            </a:r>
            <a:r>
              <a:rPr lang="en-US" sz="2900" dirty="0"/>
              <a:t>” meaning beautiful and “donna” meaning lady. </a:t>
            </a:r>
            <a:endParaRPr lang="en-US" sz="2900" dirty="0" smtClean="0"/>
          </a:p>
          <a:p>
            <a:pPr algn="just" eaLnBrk="1" fontAlgn="auto" hangingPunct="1">
              <a:spcAft>
                <a:spcPts val="0"/>
              </a:spcAft>
              <a:buClr>
                <a:srgbClr val="7030A0"/>
              </a:buClr>
              <a:defRPr/>
            </a:pPr>
            <a:r>
              <a:rPr lang="en-US" sz="2900" dirty="0" smtClean="0"/>
              <a:t>This </a:t>
            </a:r>
            <a:r>
              <a:rPr lang="en-US" sz="2900" dirty="0"/>
              <a:t>probably refers to the fact that, juice of the berry of plant when placed in the eyes causes dilation of the pupils giving an outstanding appearance.</a:t>
            </a: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6216650" y="1219200"/>
            <a:ext cx="2851150" cy="4495800"/>
            <a:chOff x="6096000" y="1219200"/>
            <a:chExt cx="2851319" cy="4495800"/>
          </a:xfrm>
        </p:grpSpPr>
        <p:pic>
          <p:nvPicPr>
            <p:cNvPr id="36869" name="Picture 3" descr="http://www.photomazza.com/IMG/600x673xjpg_Tutte_le_parti_dell_Atropa_belladonna_in_particolare_le_radici_sono_molto_velenose_c_Giuseppe_Mazza.jpg.pagespeed.ic.rez1iRcd-V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1219200"/>
              <a:ext cx="2743363" cy="3962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5" name="TextBox 4"/>
            <p:cNvSpPr txBox="1"/>
            <p:nvPr/>
          </p:nvSpPr>
          <p:spPr>
            <a:xfrm>
              <a:off x="6172205" y="5253038"/>
              <a:ext cx="2775114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Atropa</a:t>
              </a:r>
              <a:r>
                <a:rPr lang="en-US" sz="24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belladonna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7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248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Contains predominantly </a:t>
            </a:r>
            <a:r>
              <a:rPr lang="en-US" sz="1800" dirty="0" err="1" smtClean="0"/>
              <a:t>hyoscyamine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Other components include atropine, </a:t>
            </a:r>
            <a:r>
              <a:rPr lang="en-US" sz="1800" dirty="0" err="1" smtClean="0"/>
              <a:t>apoatropine</a:t>
            </a:r>
            <a:r>
              <a:rPr lang="en-US" sz="1800" dirty="0" smtClean="0"/>
              <a:t>, </a:t>
            </a:r>
            <a:r>
              <a:rPr lang="en-US" sz="1800" dirty="0" err="1" smtClean="0"/>
              <a:t>asparagine</a:t>
            </a:r>
            <a:r>
              <a:rPr lang="en-US" sz="1800" dirty="0" smtClean="0"/>
              <a:t>, </a:t>
            </a:r>
            <a:r>
              <a:rPr lang="en-US" sz="1800" dirty="0" err="1" smtClean="0"/>
              <a:t>choline</a:t>
            </a:r>
            <a:r>
              <a:rPr lang="en-US" sz="1800" dirty="0" smtClean="0"/>
              <a:t>, </a:t>
            </a:r>
            <a:r>
              <a:rPr lang="en-US" sz="1800" dirty="0" err="1" smtClean="0"/>
              <a:t>chrysatropic</a:t>
            </a:r>
            <a:r>
              <a:rPr lang="en-US" sz="1800" dirty="0" smtClean="0"/>
              <a:t> acid, volatile bases such as pyridine, </a:t>
            </a:r>
            <a:r>
              <a:rPr lang="en-US" sz="1800" dirty="0" err="1" smtClean="0"/>
              <a:t>atroscine</a:t>
            </a:r>
            <a:r>
              <a:rPr lang="en-US" sz="1800" dirty="0" smtClean="0"/>
              <a:t>, </a:t>
            </a:r>
            <a:r>
              <a:rPr lang="en-US" sz="1800" dirty="0" err="1" smtClean="0"/>
              <a:t>leucatropic</a:t>
            </a:r>
            <a:r>
              <a:rPr lang="en-US" sz="1800" dirty="0" smtClean="0"/>
              <a:t> acid, </a:t>
            </a:r>
            <a:r>
              <a:rPr lang="en-US" sz="1800" dirty="0" err="1" smtClean="0"/>
              <a:t>phytosterols</a:t>
            </a:r>
            <a:r>
              <a:rPr lang="en-US" sz="1800" dirty="0" smtClean="0"/>
              <a:t>, N-</a:t>
            </a:r>
            <a:r>
              <a:rPr lang="en-US" sz="1800" dirty="0" err="1" smtClean="0"/>
              <a:t>methylpyrrolidine</a:t>
            </a:r>
            <a:r>
              <a:rPr lang="en-US" sz="1800" dirty="0" smtClean="0"/>
              <a:t>, </a:t>
            </a:r>
            <a:r>
              <a:rPr lang="en-US" sz="1800" dirty="0" err="1" smtClean="0"/>
              <a:t>scopoletin</a:t>
            </a:r>
            <a:r>
              <a:rPr lang="en-US" sz="1800" dirty="0" smtClean="0"/>
              <a:t>, calcium oxalate, 14% soluble acid soluble ash, and 4% </a:t>
            </a:r>
            <a:r>
              <a:rPr lang="en-US" sz="1800" dirty="0" err="1" smtClean="0"/>
              <a:t>inslouble</a:t>
            </a:r>
            <a:r>
              <a:rPr lang="en-US" sz="1800" dirty="0" smtClean="0"/>
              <a:t> ash</a:t>
            </a:r>
          </a:p>
          <a:p>
            <a:pPr lvl="1">
              <a:buFont typeface="Wingdings" pitchFamily="2" charset="2"/>
              <a:buChar char="ü"/>
            </a:pP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/>
              <a:t>Uses: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It is used as anticholinergic, narcotic, sedative, diuretic &amp; </a:t>
            </a:r>
            <a:r>
              <a:rPr lang="en-US" sz="1800" dirty="0" err="1" smtClean="0"/>
              <a:t>mydriatics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It relieves spasm of gut or respiratory tract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Consumption of Belladonna reduces excessive perspiration of patients suffering from tuberculosis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It is also used to treat peptic ulcer disease, histaminic reaction, and motion sickness.</a:t>
            </a:r>
            <a:endParaRPr lang="en-US" sz="1800" dirty="0"/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865426"/>
              </p:ext>
            </p:extLst>
          </p:nvPr>
        </p:nvGraphicFramePr>
        <p:xfrm>
          <a:off x="2781300" y="2548596"/>
          <a:ext cx="3810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7" name="CS ChemDraw Drawing" r:id="rId3" imgW="3047760" imgH="1528920" progId="ChemDraw.Document.6.0">
                  <p:embed/>
                </p:oleObj>
              </mc:Choice>
              <mc:Fallback>
                <p:oleObj name="CS ChemDraw Drawing" r:id="rId3" imgW="3047760" imgH="152892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548596"/>
                        <a:ext cx="3810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33932" y="3310596"/>
            <a:ext cx="1905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Hyoscyamine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39318"/>
            <a:ext cx="8534400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Alkaloids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200" dirty="0" smtClean="0">
                <a:cs typeface="Arial" charset="0"/>
              </a:rPr>
              <a:t>Alkaloids </a:t>
            </a:r>
            <a:r>
              <a:rPr lang="en-US" sz="2200" dirty="0">
                <a:cs typeface="Arial" charset="0"/>
              </a:rPr>
              <a:t>are 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basic</a:t>
            </a:r>
            <a:r>
              <a:rPr lang="en-US" sz="2200" dirty="0">
                <a:cs typeface="Arial" charset="0"/>
              </a:rPr>
              <a:t> nitrogenous compounds </a:t>
            </a:r>
            <a:r>
              <a:rPr lang="en-US" sz="2200" dirty="0" smtClean="0">
                <a:cs typeface="Arial" charset="0"/>
              </a:rPr>
              <a:t>which occur </a:t>
            </a:r>
            <a:r>
              <a:rPr lang="en-US" sz="2200" dirty="0">
                <a:cs typeface="Arial" charset="0"/>
              </a:rPr>
              <a:t>abundantly in the plant kingdom. They contain one or more nitrogen atoms, usually in a </a:t>
            </a:r>
            <a:r>
              <a:rPr lang="en-US" sz="2200" b="1" dirty="0">
                <a:solidFill>
                  <a:srgbClr val="FF0000"/>
                </a:solidFill>
                <a:cs typeface="Arial" charset="0"/>
              </a:rPr>
              <a:t>heterocyclic ring </a:t>
            </a:r>
            <a:r>
              <a:rPr lang="en-US" sz="2200" dirty="0">
                <a:cs typeface="Arial" charset="0"/>
              </a:rPr>
              <a:t>and have a marked </a:t>
            </a:r>
            <a:r>
              <a:rPr lang="en-US" sz="2200" b="1" dirty="0">
                <a:solidFill>
                  <a:srgbClr val="FF0000"/>
                </a:solidFill>
                <a:cs typeface="Arial" charset="0"/>
              </a:rPr>
              <a:t>physiological action </a:t>
            </a:r>
            <a:r>
              <a:rPr lang="en-US" sz="2200" dirty="0">
                <a:cs typeface="Arial" charset="0"/>
              </a:rPr>
              <a:t>on man and animals. 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200" dirty="0">
                <a:cs typeface="Arial" charset="0"/>
              </a:rPr>
              <a:t>The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 nitrogen </a:t>
            </a:r>
            <a:r>
              <a:rPr lang="en-US" sz="2200" dirty="0">
                <a:cs typeface="Arial" charset="0"/>
              </a:rPr>
              <a:t>atom may exist as a 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primary amine </a:t>
            </a:r>
            <a:r>
              <a:rPr lang="en-US" sz="2200" dirty="0">
                <a:cs typeface="Arial" charset="0"/>
              </a:rPr>
              <a:t>(RNH</a:t>
            </a:r>
            <a:r>
              <a:rPr lang="en-US" sz="2200" baseline="-25000" dirty="0">
                <a:cs typeface="Arial" charset="0"/>
              </a:rPr>
              <a:t>2</a:t>
            </a:r>
            <a:r>
              <a:rPr lang="en-US" sz="2200" dirty="0">
                <a:cs typeface="Arial" charset="0"/>
              </a:rPr>
              <a:t>), as a 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secondary amine </a:t>
            </a:r>
            <a:r>
              <a:rPr lang="en-US" sz="2200" dirty="0">
                <a:cs typeface="Arial" charset="0"/>
              </a:rPr>
              <a:t>(R</a:t>
            </a:r>
            <a:r>
              <a:rPr lang="en-US" sz="2200" baseline="-25000" dirty="0">
                <a:cs typeface="Arial" charset="0"/>
              </a:rPr>
              <a:t>2</a:t>
            </a:r>
            <a:r>
              <a:rPr lang="en-US" sz="2200" dirty="0">
                <a:cs typeface="Arial" charset="0"/>
              </a:rPr>
              <a:t>NH) or as a 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tertiary amine </a:t>
            </a:r>
            <a:r>
              <a:rPr lang="en-US" sz="2200" dirty="0">
                <a:cs typeface="Arial" charset="0"/>
              </a:rPr>
              <a:t>(R</a:t>
            </a:r>
            <a:r>
              <a:rPr lang="en-US" sz="2200" baseline="-25000" dirty="0">
                <a:cs typeface="Arial" charset="0"/>
              </a:rPr>
              <a:t>3</a:t>
            </a:r>
            <a:r>
              <a:rPr lang="en-US" sz="2200" dirty="0">
                <a:cs typeface="Arial" charset="0"/>
              </a:rPr>
              <a:t>NH). These compounds are 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basic</a:t>
            </a:r>
            <a:r>
              <a:rPr lang="en-US" sz="2200" dirty="0">
                <a:cs typeface="Arial" charset="0"/>
              </a:rPr>
              <a:t> but the degree of basicity depends on the </a:t>
            </a:r>
            <a:r>
              <a:rPr lang="en-US" sz="2200" b="1" dirty="0">
                <a:solidFill>
                  <a:srgbClr val="FF0000"/>
                </a:solidFill>
                <a:cs typeface="Arial" charset="0"/>
              </a:rPr>
              <a:t>structure of the molecule </a:t>
            </a:r>
            <a:r>
              <a:rPr lang="en-US" sz="2200" dirty="0">
                <a:cs typeface="Arial" charset="0"/>
              </a:rPr>
              <a:t>and the presence and location of other </a:t>
            </a:r>
            <a:r>
              <a:rPr lang="en-US" sz="2200" b="1" dirty="0">
                <a:solidFill>
                  <a:srgbClr val="FF0000"/>
                </a:solidFill>
                <a:cs typeface="Arial" charset="0"/>
              </a:rPr>
              <a:t>functional groups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dirty="0">
                <a:cs typeface="Arial" charset="0"/>
              </a:rPr>
              <a:t>In addition to carbon, hydrogen and nitrogen, alkaloids may also contain 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oxygen</a:t>
            </a:r>
            <a:r>
              <a:rPr lang="en-US" sz="2200" dirty="0">
                <a:cs typeface="Arial" charset="0"/>
              </a:rPr>
              <a:t>, 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sulfur</a:t>
            </a:r>
            <a:r>
              <a:rPr lang="en-US" sz="2200" dirty="0">
                <a:cs typeface="Arial" charset="0"/>
              </a:rPr>
              <a:t> and more rarely other elements such as 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chlorine, bromine</a:t>
            </a:r>
            <a:r>
              <a:rPr lang="en-US" sz="2200" dirty="0">
                <a:cs typeface="Arial" charset="0"/>
              </a:rPr>
              <a:t>, and </a:t>
            </a:r>
            <a:r>
              <a:rPr lang="en-US" sz="2200" b="1" dirty="0">
                <a:solidFill>
                  <a:srgbClr val="0070C0"/>
                </a:solidFill>
                <a:cs typeface="Arial" charset="0"/>
              </a:rPr>
              <a:t>phosphorus</a:t>
            </a:r>
            <a:r>
              <a:rPr lang="en-US" sz="2200" dirty="0">
                <a:cs typeface="Arial" charset="0"/>
              </a:rPr>
              <a:t>. </a:t>
            </a:r>
            <a:endParaRPr lang="en-US" sz="2200" dirty="0" smtClean="0">
              <a:cs typeface="Arial" charset="0"/>
            </a:endParaRP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663D2B-FB16-47F2-86C9-920A9311C08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228600"/>
            <a:ext cx="82296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Stramonium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(Thorn apple/Jimson weed/Jamestown weed / Devil’s apple)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905000"/>
            <a:ext cx="5181600" cy="4495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</a:t>
            </a:r>
            <a:r>
              <a:rPr lang="en-US" sz="2400" dirty="0"/>
              <a:t>consists of dried leaf and flowering or fruiting tops (with branches) of </a:t>
            </a:r>
            <a:r>
              <a:rPr lang="en-US" sz="2400" i="1" dirty="0" err="1">
                <a:solidFill>
                  <a:srgbClr val="0070C0"/>
                </a:solidFill>
              </a:rPr>
              <a:t>Datura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stramonium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Linn </a:t>
            </a:r>
            <a:r>
              <a:rPr lang="en-US" sz="2400" dirty="0"/>
              <a:t>or its variety </a:t>
            </a:r>
            <a:r>
              <a:rPr lang="en-US" sz="2400" dirty="0" err="1"/>
              <a:t>Tatula</a:t>
            </a:r>
            <a:r>
              <a:rPr lang="en-US" sz="2400" dirty="0"/>
              <a:t> </a:t>
            </a:r>
            <a:r>
              <a:rPr lang="en-US" sz="2400" dirty="0" err="1"/>
              <a:t>torrey</a:t>
            </a:r>
            <a:r>
              <a:rPr lang="en-US" sz="2400" dirty="0"/>
              <a:t> of </a:t>
            </a:r>
            <a:r>
              <a:rPr lang="en-US" sz="2400" dirty="0" err="1"/>
              <a:t>Solanaceae</a:t>
            </a:r>
            <a:r>
              <a:rPr lang="en-US" sz="2400" dirty="0"/>
              <a:t> family.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The plant is an </a:t>
            </a:r>
            <a:r>
              <a:rPr lang="en-US" sz="2400" b="1" dirty="0">
                <a:solidFill>
                  <a:srgbClr val="00B050"/>
                </a:solidFill>
              </a:rPr>
              <a:t>annual herb </a:t>
            </a:r>
            <a:r>
              <a:rPr lang="en-US" sz="2400" dirty="0"/>
              <a:t>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attains height of about 2m</a:t>
            </a:r>
            <a:r>
              <a:rPr lang="en-US" sz="2400" dirty="0" smtClean="0"/>
              <a:t>.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Location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dirty="0"/>
              <a:t>Widely found in Europe, Asia, and America. Cultivated in Germany, France, Hungary, and S. America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grpSp>
        <p:nvGrpSpPr>
          <p:cNvPr id="49156" name="Group 6"/>
          <p:cNvGrpSpPr>
            <a:grpSpLocks/>
          </p:cNvGrpSpPr>
          <p:nvPr/>
        </p:nvGrpSpPr>
        <p:grpSpPr bwMode="auto">
          <a:xfrm>
            <a:off x="5946775" y="1928812"/>
            <a:ext cx="2740025" cy="3581400"/>
            <a:chOff x="6172200" y="2362200"/>
            <a:chExt cx="2614835" cy="3905310"/>
          </a:xfrm>
        </p:grpSpPr>
        <p:pic>
          <p:nvPicPr>
            <p:cNvPr id="38917" name="Picture 2" descr="http://www.flora.sa.gov.au/efsa/lucid/Solanaceae/Solanaceae%20species/key/Australian%20Solanaceae%20species/Media/Html/images/Datura_stramonium/DATSTR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2362200"/>
              <a:ext cx="2439099" cy="34396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6317637" y="5867632"/>
              <a:ext cx="2469398" cy="3998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Datura</a:t>
              </a:r>
              <a:r>
                <a:rPr lang="en-U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0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stramonium</a:t>
              </a:r>
              <a:endPara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8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3502"/>
            <a:ext cx="8229600" cy="188389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Contains </a:t>
            </a:r>
            <a:r>
              <a:rPr lang="en-US" sz="2000" dirty="0" err="1" smtClean="0"/>
              <a:t>hyoscyamine</a:t>
            </a:r>
            <a:r>
              <a:rPr lang="en-US" sz="2000" dirty="0" smtClean="0"/>
              <a:t> and hyoscine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alkaloids include </a:t>
            </a:r>
            <a:r>
              <a:rPr lang="en-US" sz="2000" dirty="0" err="1" smtClean="0"/>
              <a:t>tiglodine</a:t>
            </a:r>
            <a:r>
              <a:rPr lang="en-US" sz="2000" dirty="0" smtClean="0"/>
              <a:t>, </a:t>
            </a:r>
            <a:r>
              <a:rPr lang="en-US" sz="2000" dirty="0" err="1" smtClean="0"/>
              <a:t>metelodine</a:t>
            </a:r>
            <a:r>
              <a:rPr lang="en-US" sz="2000" dirty="0" smtClean="0"/>
              <a:t>, 3,6 </a:t>
            </a:r>
            <a:r>
              <a:rPr lang="en-US" sz="2000" dirty="0" err="1" smtClean="0"/>
              <a:t>dihydroxy</a:t>
            </a:r>
            <a:r>
              <a:rPr lang="en-US" sz="2000" dirty="0" smtClean="0"/>
              <a:t> </a:t>
            </a:r>
            <a:r>
              <a:rPr lang="en-US" sz="2000" dirty="0" err="1" smtClean="0"/>
              <a:t>tropane</a:t>
            </a:r>
            <a:r>
              <a:rPr lang="en-US" sz="2000" dirty="0" smtClean="0"/>
              <a:t>, </a:t>
            </a:r>
            <a:r>
              <a:rPr lang="en-US" sz="2000" dirty="0" err="1" smtClean="0"/>
              <a:t>norhyoscyamine</a:t>
            </a:r>
            <a:r>
              <a:rPr lang="en-US" sz="2000" dirty="0" smtClean="0"/>
              <a:t>, </a:t>
            </a:r>
            <a:r>
              <a:rPr lang="en-US" sz="2000" dirty="0" err="1" smtClean="0"/>
              <a:t>noratropine</a:t>
            </a:r>
            <a:r>
              <a:rPr lang="en-US" sz="2000" dirty="0" smtClean="0"/>
              <a:t>, </a:t>
            </a:r>
            <a:r>
              <a:rPr lang="en-US" sz="2000" dirty="0" err="1" smtClean="0"/>
              <a:t>hygroline</a:t>
            </a:r>
            <a:r>
              <a:rPr lang="en-US" sz="2000" dirty="0" smtClean="0"/>
              <a:t>, </a:t>
            </a:r>
            <a:r>
              <a:rPr lang="en-US" sz="2000" dirty="0" err="1" smtClean="0"/>
              <a:t>norhyoscine</a:t>
            </a:r>
            <a:r>
              <a:rPr lang="en-US" sz="2000" dirty="0" smtClean="0"/>
              <a:t>, </a:t>
            </a:r>
            <a:r>
              <a:rPr lang="en-US" sz="2000" dirty="0" err="1" smtClean="0"/>
              <a:t>littorine</a:t>
            </a:r>
            <a:r>
              <a:rPr lang="en-US" sz="2000" dirty="0" smtClean="0"/>
              <a:t>, </a:t>
            </a:r>
            <a:r>
              <a:rPr lang="en-US" sz="2000" dirty="0" err="1" smtClean="0"/>
              <a:t>acetoxytropane</a:t>
            </a:r>
            <a:r>
              <a:rPr lang="en-US" sz="2000" dirty="0" smtClean="0"/>
              <a:t>, </a:t>
            </a:r>
            <a:r>
              <a:rPr lang="en-US" sz="2000" dirty="0" err="1" smtClean="0"/>
              <a:t>valtropine</a:t>
            </a:r>
            <a:r>
              <a:rPr lang="en-US" sz="2000" dirty="0" smtClean="0"/>
              <a:t>, </a:t>
            </a:r>
            <a:r>
              <a:rPr lang="en-US" sz="2000" dirty="0" err="1" smtClean="0"/>
              <a:t>tropine</a:t>
            </a:r>
            <a:r>
              <a:rPr lang="en-US" sz="2000" dirty="0" smtClean="0"/>
              <a:t>, </a:t>
            </a:r>
            <a:r>
              <a:rPr lang="en-US" sz="2000" dirty="0" err="1" smtClean="0"/>
              <a:t>pseudotropine</a:t>
            </a:r>
            <a:r>
              <a:rPr lang="en-US" sz="2000" dirty="0" smtClean="0"/>
              <a:t>, </a:t>
            </a:r>
            <a:r>
              <a:rPr lang="en-US" sz="2000" dirty="0" err="1" smtClean="0"/>
              <a:t>cuscohygrine</a:t>
            </a:r>
            <a:endParaRPr lang="en-US" sz="2000" dirty="0" smtClean="0"/>
          </a:p>
          <a:p>
            <a:pPr marL="342900" lvl="1" indent="-34290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2437" y="3691596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It is used as a narcotic, anticholinergic,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mydriatic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anthelmentic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anticancer, smooth muscle relaxant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&amp;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sedative antispasmodic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Mainly used to relieve the spasm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the bronchioles in asthma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Also used for the treatment of Parkinsonism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Fruit juice is used to cure dandruff and falling hair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43021"/>
              </p:ext>
            </p:extLst>
          </p:nvPr>
        </p:nvGraphicFramePr>
        <p:xfrm>
          <a:off x="2438400" y="2286000"/>
          <a:ext cx="4191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8" name="CS ChemDraw Drawing" r:id="rId3" imgW="3047760" imgH="1528920" progId="ChemDraw.Document.6.0">
                  <p:embed/>
                </p:oleObj>
              </mc:Choice>
              <mc:Fallback>
                <p:oleObj name="CS ChemDraw Drawing" r:id="rId3" imgW="3047760" imgH="15289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41910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033932" y="3310596"/>
            <a:ext cx="1905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Hyoscyamine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82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Hyoscyamus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(henbane) / Insane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/ Hog’s bean / Poison tobacco / Black henbane / Folia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hyoscyamus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Khurasani-ajvayan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953000" cy="457200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 smtClean="0"/>
              <a:t>Hyoscyamus</a:t>
            </a:r>
            <a:r>
              <a:rPr lang="en-US" sz="2400" dirty="0" smtClean="0"/>
              <a:t> </a:t>
            </a:r>
            <a:r>
              <a:rPr lang="en-US" sz="2400" dirty="0"/>
              <a:t>or henbane is the </a:t>
            </a:r>
            <a:r>
              <a:rPr lang="en-US" sz="2400" dirty="0" smtClean="0"/>
              <a:t>dried leaf </a:t>
            </a:r>
            <a:r>
              <a:rPr lang="en-US" sz="2400" dirty="0"/>
              <a:t>with </a:t>
            </a:r>
            <a:r>
              <a:rPr lang="en-US" sz="2400" dirty="0" smtClean="0"/>
              <a:t>or without </a:t>
            </a:r>
            <a:r>
              <a:rPr lang="en-US" sz="2400" dirty="0"/>
              <a:t>the flowering or fruiting top of </a:t>
            </a:r>
            <a:r>
              <a:rPr lang="en-US" sz="2400" b="1" i="1" dirty="0" err="1">
                <a:solidFill>
                  <a:srgbClr val="7030A0"/>
                </a:solidFill>
              </a:rPr>
              <a:t>Hyoscyamus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niger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Linn </a:t>
            </a:r>
            <a:r>
              <a:rPr lang="en-US" sz="2400" dirty="0"/>
              <a:t>of </a:t>
            </a:r>
            <a:r>
              <a:rPr lang="en-US" sz="2400" dirty="0" err="1"/>
              <a:t>Solanaceae</a:t>
            </a:r>
            <a:r>
              <a:rPr lang="en-US" sz="2400" dirty="0"/>
              <a:t> family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The </a:t>
            </a:r>
            <a:r>
              <a:rPr lang="en-US" sz="2400" dirty="0"/>
              <a:t>drug contains about 0.05 – 0.15% alkaloids (no less than 0.04%). Alkaloids include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Hyoscyamine</a:t>
            </a:r>
            <a:endParaRPr lang="en-US" sz="24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Scopolamine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1204" name="Group 6"/>
          <p:cNvGrpSpPr>
            <a:grpSpLocks/>
          </p:cNvGrpSpPr>
          <p:nvPr/>
        </p:nvGrpSpPr>
        <p:grpSpPr bwMode="auto">
          <a:xfrm>
            <a:off x="5791200" y="1595438"/>
            <a:ext cx="2971800" cy="4500562"/>
            <a:chOff x="5943600" y="1219200"/>
            <a:chExt cx="2819400" cy="4500265"/>
          </a:xfrm>
        </p:grpSpPr>
        <p:pic>
          <p:nvPicPr>
            <p:cNvPr id="40965" name="Picture 4" descr="http://www.greenmansworld.de/images/product_images/info_images/schwarzes_bilsenkraut_042-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0" y="1219200"/>
              <a:ext cx="2819400" cy="4011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6055051" y="5257533"/>
              <a:ext cx="2707949" cy="461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Hyoscyamus</a:t>
              </a:r>
              <a:r>
                <a:rPr lang="en-US" sz="24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niger</a:t>
              </a:r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04800"/>
            <a:ext cx="8724899" cy="1371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Contains </a:t>
            </a:r>
            <a:r>
              <a:rPr lang="en-US" sz="2000" dirty="0" err="1" smtClean="0"/>
              <a:t>hyoscyamine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hysocine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Also contains </a:t>
            </a:r>
            <a:r>
              <a:rPr lang="en-US" sz="2000" dirty="0" err="1" smtClean="0"/>
              <a:t>hyoscipicrine</a:t>
            </a:r>
            <a:r>
              <a:rPr lang="en-US" sz="2000" dirty="0" smtClean="0"/>
              <a:t>, choline, </a:t>
            </a:r>
            <a:r>
              <a:rPr lang="en-US" sz="2000" dirty="0" err="1" smtClean="0"/>
              <a:t>metelodine</a:t>
            </a:r>
            <a:r>
              <a:rPr lang="en-US" sz="2000" dirty="0" smtClean="0"/>
              <a:t>, </a:t>
            </a:r>
            <a:r>
              <a:rPr lang="en-US" sz="2000" dirty="0" err="1" smtClean="0"/>
              <a:t>tiglodine</a:t>
            </a:r>
            <a:r>
              <a:rPr lang="en-US" sz="2000" dirty="0" smtClean="0"/>
              <a:t>, </a:t>
            </a:r>
            <a:r>
              <a:rPr lang="en-US" sz="2000" dirty="0" err="1" smtClean="0"/>
              <a:t>acetoxytropane</a:t>
            </a:r>
            <a:endParaRPr lang="en-US" sz="2000" dirty="0" smtClean="0"/>
          </a:p>
          <a:p>
            <a:pPr marL="342900" lvl="1" indent="-34290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3581400"/>
            <a:ext cx="1905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Hyoscyamine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4248150"/>
            <a:ext cx="8496300" cy="192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Uses: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used as a narcotic,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mydriatic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antiseptic, purgative (Laxative), smooth muscle relaxant, sedative </a:t>
            </a:r>
            <a:r>
              <a:rPr lang="en-US" sz="2000" dirty="0"/>
              <a:t>antispasmodic (relieve spasm of involuntary </a:t>
            </a:r>
            <a:r>
              <a:rPr lang="en-US" sz="2000" dirty="0" smtClean="0"/>
              <a:t>muscle)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CNS stimulant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treat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asthma and whooping cough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17949"/>
              </p:ext>
            </p:extLst>
          </p:nvPr>
        </p:nvGraphicFramePr>
        <p:xfrm>
          <a:off x="190500" y="1981200"/>
          <a:ext cx="4191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3" name="CS ChemDraw Drawing" r:id="rId3" imgW="3047760" imgH="1528920" progId="ChemDraw.Document.6.0">
                  <p:embed/>
                </p:oleObj>
              </mc:Choice>
              <mc:Fallback>
                <p:oleObj name="CS ChemDraw Drawing" r:id="rId3" imgW="3047760" imgH="152892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981200"/>
                        <a:ext cx="41910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537229"/>
              </p:ext>
            </p:extLst>
          </p:nvPr>
        </p:nvGraphicFramePr>
        <p:xfrm>
          <a:off x="5136852" y="2286000"/>
          <a:ext cx="354042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4" name="CS ChemDraw Drawing" r:id="rId5" imgW="3332160" imgH="1528920" progId="ChemDraw.Document.6.0">
                  <p:embed/>
                </p:oleObj>
              </mc:Choice>
              <mc:Fallback>
                <p:oleObj name="CS ChemDraw Drawing" r:id="rId5" imgW="3332160" imgH="152892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852" y="2286000"/>
                        <a:ext cx="354042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943600" y="3505200"/>
            <a:ext cx="1905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Hyoscine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5715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Arial" charset="0"/>
              </a:rPr>
              <a:t>Quinoline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group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	</a:t>
            </a:r>
            <a:r>
              <a:rPr lang="en-US" sz="2000" dirty="0" smtClean="0">
                <a:cs typeface="Arial" charset="0"/>
              </a:rPr>
              <a:t>Alkaloids containing the </a:t>
            </a:r>
            <a:r>
              <a:rPr lang="en-US" sz="2000" dirty="0" err="1" smtClean="0">
                <a:cs typeface="Arial" charset="0"/>
              </a:rPr>
              <a:t>quinoline</a:t>
            </a:r>
            <a:r>
              <a:rPr lang="en-US" sz="2000" dirty="0" smtClean="0">
                <a:cs typeface="Arial" charset="0"/>
              </a:rPr>
              <a:t> ring as the principal nucleus are quinine, quinidine, </a:t>
            </a:r>
            <a:r>
              <a:rPr lang="en-US" sz="2000" dirty="0" err="1" smtClean="0">
                <a:cs typeface="Arial" charset="0"/>
              </a:rPr>
              <a:t>cinchonine</a:t>
            </a:r>
            <a:r>
              <a:rPr lang="en-US" sz="2000" dirty="0" smtClean="0">
                <a:cs typeface="Arial" charset="0"/>
              </a:rPr>
              <a:t> and </a:t>
            </a:r>
            <a:r>
              <a:rPr lang="en-US" sz="2000" dirty="0" err="1" smtClean="0">
                <a:cs typeface="Arial" charset="0"/>
              </a:rPr>
              <a:t>cinchonidine</a:t>
            </a:r>
            <a:r>
              <a:rPr lang="en-US" sz="2000" dirty="0" smtClean="0">
                <a:cs typeface="Arial" charset="0"/>
              </a:rPr>
              <a:t>. 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cs typeface="Arial" charset="0"/>
              </a:rPr>
              <a:t>Quinoline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2000" dirty="0" smtClean="0"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cs typeface="Arial" charset="0"/>
              </a:rPr>
              <a:t>                          </a:t>
            </a: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cs typeface="Arial" charset="0"/>
              </a:rPr>
              <a:t>                                                       </a:t>
            </a: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quinine</a:t>
            </a:r>
            <a:endParaRPr lang="en-US" sz="2400" dirty="0" smtClean="0">
              <a:solidFill>
                <a:srgbClr val="0070C0"/>
              </a:solidFill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Natural </a:t>
            </a: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sources: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Different </a:t>
            </a:r>
            <a:r>
              <a:rPr lang="en-US" sz="2400" dirty="0">
                <a:cs typeface="Arial" charset="0"/>
              </a:rPr>
              <a:t>species of the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family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Rubiaceae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such as </a:t>
            </a:r>
            <a:r>
              <a:rPr lang="en-US" sz="2400" dirty="0" smtClean="0">
                <a:cs typeface="Arial" charset="0"/>
              </a:rPr>
              <a:t>Cinchona </a:t>
            </a:r>
            <a:r>
              <a:rPr lang="en-US" sz="2400" dirty="0" err="1" smtClean="0">
                <a:cs typeface="Arial" charset="0"/>
              </a:rPr>
              <a:t>succirubra</a:t>
            </a:r>
            <a:r>
              <a:rPr lang="en-US" sz="2400" dirty="0">
                <a:cs typeface="Arial" charset="0"/>
              </a:rPr>
              <a:t>, Cinchona calisaya, Cinchona </a:t>
            </a:r>
            <a:r>
              <a:rPr lang="en-US" sz="2400" dirty="0" err="1">
                <a:cs typeface="Arial" charset="0"/>
              </a:rPr>
              <a:t>ledgereiana</a:t>
            </a:r>
            <a:r>
              <a:rPr lang="en-US" sz="2400" dirty="0">
                <a:cs typeface="Arial" charset="0"/>
              </a:rPr>
              <a:t>, C. </a:t>
            </a:r>
            <a:r>
              <a:rPr lang="en-US" sz="2400" dirty="0" err="1">
                <a:cs typeface="Arial" charset="0"/>
              </a:rPr>
              <a:t>officinalis</a:t>
            </a:r>
            <a:r>
              <a:rPr lang="en-US" sz="2400" dirty="0">
                <a:cs typeface="Arial" charset="0"/>
              </a:rPr>
              <a:t>, </a:t>
            </a:r>
            <a:r>
              <a:rPr lang="en-US" sz="2400" dirty="0" err="1">
                <a:cs typeface="Arial" charset="0"/>
              </a:rPr>
              <a:t>Remija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pedun-culata</a:t>
            </a:r>
            <a:r>
              <a:rPr lang="en-US" sz="2400" dirty="0">
                <a:cs typeface="Arial" charset="0"/>
              </a:rPr>
              <a:t>, R. </a:t>
            </a:r>
            <a:r>
              <a:rPr lang="en-US" sz="2400" dirty="0" err="1">
                <a:cs typeface="Arial" charset="0"/>
              </a:rPr>
              <a:t>purdieana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etc</a:t>
            </a:r>
            <a:r>
              <a:rPr lang="en-US" sz="2400" dirty="0">
                <a:cs typeface="Arial" charset="0"/>
              </a:rPr>
              <a:t> 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None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None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None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  <a:p>
            <a:pPr marL="971550" lvl="1" indent="-571500">
              <a:buFont typeface="Arial" charset="0"/>
              <a:buAutoNum type="romanLcParenR"/>
              <a:defRPr/>
            </a:pPr>
            <a:endParaRPr lang="en-US" sz="2400" dirty="0" smtClean="0">
              <a:cs typeface="Arial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79634"/>
              </p:ext>
            </p:extLst>
          </p:nvPr>
        </p:nvGraphicFramePr>
        <p:xfrm>
          <a:off x="1143000" y="1905000"/>
          <a:ext cx="1339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8" name="ISIS/Draw Sketch" r:id="rId3" imgW="1018540" imgH="694690" progId="ISISServer">
                  <p:embed/>
                </p:oleObj>
              </mc:Choice>
              <mc:Fallback>
                <p:oleObj name="ISIS/Draw Sketch" r:id="rId3" imgW="1018540" imgH="69469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13398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40687"/>
              </p:ext>
            </p:extLst>
          </p:nvPr>
        </p:nvGraphicFramePr>
        <p:xfrm>
          <a:off x="4114800" y="1790700"/>
          <a:ext cx="33623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9" name="ISIS/Draw Sketch" r:id="rId5" imgW="2387105" imgH="1452357" progId="ISISServer">
                  <p:embed/>
                </p:oleObj>
              </mc:Choice>
              <mc:Fallback>
                <p:oleObj name="ISIS/Draw Sketch" r:id="rId5" imgW="2387105" imgH="1452357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90700"/>
                        <a:ext cx="33623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90E04-197E-4E89-B59F-68D6DDD4EF95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Cinchona / </a:t>
            </a:r>
            <a:r>
              <a:rPr lang="en-US" sz="3600" b="1" dirty="0">
                <a:solidFill>
                  <a:srgbClr val="0070C0"/>
                </a:solidFill>
              </a:rPr>
              <a:t>Cinchona Bark /</a:t>
            </a:r>
            <a:r>
              <a:rPr lang="en-US" sz="3600" b="1" dirty="0" smtClean="0">
                <a:solidFill>
                  <a:srgbClr val="0070C0"/>
                </a:solidFill>
              </a:rPr>
              <a:t> Peruvian </a:t>
            </a:r>
            <a:r>
              <a:rPr lang="en-US" sz="3600" b="1" dirty="0">
                <a:solidFill>
                  <a:srgbClr val="0070C0"/>
                </a:solidFill>
              </a:rPr>
              <a:t>bark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smtClean="0"/>
              <a:t>Peruvian bark, Cinchona, Calisaya bark, Jesuit’s bark etc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Source: </a:t>
            </a:r>
            <a:r>
              <a:rPr lang="en-US" sz="2400" dirty="0" smtClean="0"/>
              <a:t>Dried bark of stem or the root of </a:t>
            </a:r>
            <a:r>
              <a:rPr lang="en-US" sz="2400" i="1" dirty="0" smtClean="0"/>
              <a:t>Cinchona </a:t>
            </a:r>
            <a:r>
              <a:rPr lang="en-US" sz="2400" i="1" dirty="0" err="1" smtClean="0"/>
              <a:t>succirubra</a:t>
            </a:r>
            <a:r>
              <a:rPr lang="en-US" sz="2400" dirty="0" smtClean="0"/>
              <a:t>, </a:t>
            </a:r>
            <a:r>
              <a:rPr lang="en-US" sz="2400" i="1" dirty="0" smtClean="0"/>
              <a:t>Cinchona calisaya</a:t>
            </a:r>
            <a:r>
              <a:rPr lang="en-US" sz="2400" dirty="0" smtClean="0"/>
              <a:t>, </a:t>
            </a:r>
            <a:r>
              <a:rPr lang="en-US" sz="2400" i="1" dirty="0" smtClean="0"/>
              <a:t>Cinchona </a:t>
            </a:r>
            <a:r>
              <a:rPr lang="en-US" sz="2400" i="1" dirty="0" err="1" smtClean="0"/>
              <a:t>ledgereiana</a:t>
            </a:r>
            <a:r>
              <a:rPr lang="en-US" sz="2400" dirty="0" smtClean="0"/>
              <a:t> or </a:t>
            </a:r>
            <a:r>
              <a:rPr lang="en-US" sz="2400" i="1" dirty="0" smtClean="0"/>
              <a:t>C. </a:t>
            </a:r>
            <a:r>
              <a:rPr lang="en-US" sz="2400" i="1" dirty="0" err="1" smtClean="0"/>
              <a:t>officinalis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Family: </a:t>
            </a:r>
            <a:r>
              <a:rPr lang="en-US" sz="2400" b="1" dirty="0" err="1" smtClean="0"/>
              <a:t>Rubiaceae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smtClean="0"/>
              <a:t>South America. Cultivated in Indonesia, Java, Zaire, India, Guatemala, and Bolivia.</a:t>
            </a:r>
            <a:endParaRPr lang="en-US" sz="2400" dirty="0"/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t2.gstatic.com/images?q=tbn:ANd9GcRhbsxbFGkZ6bQff4T53aHTPotV4lH3v3p4qK5eL91yyWwlO-a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752600"/>
            <a:ext cx="28575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It contains predominantly quinine (70%), quinidine, and </a:t>
            </a:r>
            <a:r>
              <a:rPr lang="en-US" sz="2000" dirty="0" err="1" smtClean="0"/>
              <a:t>cinchonine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constituents include </a:t>
            </a:r>
            <a:r>
              <a:rPr lang="en-US" sz="2000" dirty="0" err="1" smtClean="0"/>
              <a:t>quinovin</a:t>
            </a:r>
            <a:r>
              <a:rPr lang="en-US" sz="2000" dirty="0" smtClean="0"/>
              <a:t>, red coloring oxidase, calcium oxalate, and starch</a:t>
            </a: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183919"/>
              </p:ext>
            </p:extLst>
          </p:nvPr>
        </p:nvGraphicFramePr>
        <p:xfrm>
          <a:off x="2133600" y="1752600"/>
          <a:ext cx="4724399" cy="293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5" name="CS ChemDraw Drawing" r:id="rId3" imgW="3015000" imgH="2024280" progId="ChemDraw.Document.6.0">
                  <p:embed/>
                </p:oleObj>
              </mc:Choice>
              <mc:Fallback>
                <p:oleObj name="CS ChemDraw Drawing" r:id="rId3" imgW="3015000" imgH="20242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2600"/>
                        <a:ext cx="4724399" cy="293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105400" y="4343400"/>
            <a:ext cx="3200400" cy="20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Quinine (R1 = OCH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, R2 =</a:t>
            </a:r>
            <a:r>
              <a:rPr lang="el-GR" b="1" dirty="0" smtClean="0">
                <a:solidFill>
                  <a:schemeClr val="tx1"/>
                </a:solidFill>
              </a:rPr>
              <a:t>α</a:t>
            </a:r>
            <a:r>
              <a:rPr lang="en-US" b="1" dirty="0" smtClean="0">
                <a:solidFill>
                  <a:schemeClr val="tx1"/>
                </a:solidFill>
              </a:rPr>
              <a:t>-H)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Quinidine</a:t>
            </a:r>
            <a:r>
              <a:rPr lang="en-US" b="1" dirty="0" smtClean="0">
                <a:solidFill>
                  <a:schemeClr val="tx1"/>
                </a:solidFill>
              </a:rPr>
              <a:t> (R1 = OCH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, R2 = </a:t>
            </a:r>
            <a:r>
              <a:rPr lang="el-GR" b="1" dirty="0" smtClean="0">
                <a:solidFill>
                  <a:schemeClr val="tx1"/>
                </a:solidFill>
              </a:rPr>
              <a:t>β</a:t>
            </a:r>
            <a:r>
              <a:rPr lang="en-US" b="1" dirty="0" smtClean="0">
                <a:solidFill>
                  <a:schemeClr val="tx1"/>
                </a:solidFill>
              </a:rPr>
              <a:t>-H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Cinchonidine</a:t>
            </a:r>
            <a:r>
              <a:rPr lang="en-US" b="1" dirty="0" smtClean="0">
                <a:solidFill>
                  <a:schemeClr val="tx1"/>
                </a:solidFill>
              </a:rPr>
              <a:t> (R1= H, R2 = </a:t>
            </a:r>
            <a:r>
              <a:rPr lang="el-GR" b="1" dirty="0" smtClean="0">
                <a:solidFill>
                  <a:schemeClr val="tx1"/>
                </a:solidFill>
              </a:rPr>
              <a:t>α</a:t>
            </a:r>
            <a:r>
              <a:rPr lang="en-US" b="1" dirty="0" smtClean="0">
                <a:solidFill>
                  <a:schemeClr val="tx1"/>
                </a:solidFill>
              </a:rPr>
              <a:t>-H)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Cinchonine</a:t>
            </a:r>
            <a:r>
              <a:rPr lang="en-US" b="1" dirty="0" smtClean="0">
                <a:solidFill>
                  <a:schemeClr val="tx1"/>
                </a:solidFill>
              </a:rPr>
              <a:t> (R1= H, R2 =  </a:t>
            </a:r>
            <a:r>
              <a:rPr lang="el-GR" b="1" dirty="0" smtClean="0">
                <a:solidFill>
                  <a:schemeClr val="tx1"/>
                </a:solidFill>
              </a:rPr>
              <a:t>β</a:t>
            </a:r>
            <a:r>
              <a:rPr lang="en-US" b="1" dirty="0" smtClean="0">
                <a:solidFill>
                  <a:schemeClr val="tx1"/>
                </a:solidFill>
              </a:rPr>
              <a:t>-H)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458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/>
              <a:t>It has </a:t>
            </a:r>
            <a:r>
              <a:rPr lang="en-US" sz="2400" dirty="0" err="1" smtClean="0"/>
              <a:t>antimalerial</a:t>
            </a:r>
            <a:r>
              <a:rPr lang="en-US" sz="2400" dirty="0" smtClean="0"/>
              <a:t>, antipyretic, and analgesic properties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/>
              <a:t>Quinidine is used as </a:t>
            </a:r>
            <a:r>
              <a:rPr lang="en-US" sz="2400" b="1" dirty="0">
                <a:solidFill>
                  <a:srgbClr val="FF0000"/>
                </a:solidFill>
              </a:rPr>
              <a:t>prophylactic</a:t>
            </a:r>
            <a:r>
              <a:rPr lang="en-US" sz="2400" dirty="0"/>
              <a:t> (intended to prevent </a:t>
            </a:r>
            <a:r>
              <a:rPr lang="en-US" sz="2400" dirty="0" smtClean="0"/>
              <a:t>disease) for treatment of cardiac arrhythmias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/>
              <a:t>Bark and other preparations are used in treating intermittent fever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/>
              <a:t>Act as antiseptic</a:t>
            </a:r>
          </a:p>
          <a:p>
            <a:pPr marR="0" lvl="1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Side effects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Large doses of quinine cause loss of hearing, impaired sight, weakening of heart</a:t>
            </a:r>
            <a:r>
              <a:rPr lang="en-US" sz="2400" dirty="0"/>
              <a:t> </a:t>
            </a:r>
            <a:r>
              <a:rPr lang="en-US" sz="2400" dirty="0" smtClean="0"/>
              <a:t>&amp; restlessness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Cause CNS disturbance, spasm, convulsion, abdominal pains, paralysis of limbs, albuminuria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/>
          </a:bodyPr>
          <a:lstStyle/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Arial" charset="0"/>
              </a:rPr>
              <a:t>Isoquinoline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group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	The </a:t>
            </a:r>
            <a:r>
              <a:rPr lang="en-US" sz="2400" dirty="0" err="1" smtClean="0">
                <a:cs typeface="Arial" charset="0"/>
              </a:rPr>
              <a:t>isoquinoline</a:t>
            </a:r>
            <a:r>
              <a:rPr lang="en-US" sz="2400" dirty="0" smtClean="0">
                <a:cs typeface="Arial" charset="0"/>
              </a:rPr>
              <a:t> ring occurs in a number of alkaloids in widely separated plant families. For example: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cs typeface="Arial" charset="0"/>
              </a:rPr>
              <a:t>	</a:t>
            </a:r>
            <a:r>
              <a:rPr lang="en-US" sz="2400" dirty="0" err="1" smtClean="0">
                <a:cs typeface="Arial" charset="0"/>
              </a:rPr>
              <a:t>papaverine</a:t>
            </a:r>
            <a:r>
              <a:rPr lang="en-US" sz="2400" dirty="0" smtClean="0">
                <a:cs typeface="Arial" charset="0"/>
              </a:rPr>
              <a:t>, morphine, emetine etc. </a:t>
            </a: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                       </a:t>
            </a:r>
            <a:r>
              <a:rPr lang="en-US" sz="2000" b="1" dirty="0" err="1" smtClean="0">
                <a:solidFill>
                  <a:srgbClr val="FF0000"/>
                </a:solidFill>
                <a:cs typeface="Arial" charset="0"/>
              </a:rPr>
              <a:t>Isoquinoline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2000" dirty="0" smtClean="0"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cs typeface="Arial" charset="0"/>
              </a:rPr>
              <a:t>     </a:t>
            </a:r>
            <a:endParaRPr lang="en-US" sz="1800" b="1" dirty="0" smtClean="0">
              <a:solidFill>
                <a:srgbClr val="00B050"/>
              </a:solidFill>
              <a:cs typeface="Arial" charset="0"/>
            </a:endParaRPr>
          </a:p>
          <a:p>
            <a:pPr marL="514350" lvl="1" indent="-514350">
              <a:lnSpc>
                <a:spcPct val="15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cs typeface="Arial" charset="0"/>
              </a:rPr>
              <a:t>                                              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  <a:cs typeface="Arial" charset="0"/>
              </a:rPr>
              <a:t>papaverine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78276"/>
              </p:ext>
            </p:extLst>
          </p:nvPr>
        </p:nvGraphicFramePr>
        <p:xfrm>
          <a:off x="2057400" y="2686050"/>
          <a:ext cx="13319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0" name="ISIS/Draw Sketch" r:id="rId3" imgW="1022350" imgH="652780" progId="ISISServer">
                  <p:embed/>
                </p:oleObj>
              </mc:Choice>
              <mc:Fallback>
                <p:oleObj name="ISIS/Draw Sketch" r:id="rId3" imgW="1022350" imgH="6527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13319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65699"/>
              </p:ext>
            </p:extLst>
          </p:nvPr>
        </p:nvGraphicFramePr>
        <p:xfrm>
          <a:off x="4437856" y="2667000"/>
          <a:ext cx="36576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1" name="ISIS/Draw Sketch" r:id="rId5" imgW="2474333" imgH="1505399" progId="ISISServer">
                  <p:embed/>
                </p:oleObj>
              </mc:Choice>
              <mc:Fallback>
                <p:oleObj name="ISIS/Draw Sketch" r:id="rId5" imgW="2474333" imgH="1505399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856" y="2667000"/>
                        <a:ext cx="36576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437B58-298E-4FF1-BF20-2FEF0DD5C76C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59" y="5260213"/>
            <a:ext cx="8158741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Natural sources: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/>
              <a:t>Ipecac, Opium, </a:t>
            </a:r>
            <a:r>
              <a:rPr lang="en-US" sz="2400" dirty="0" err="1"/>
              <a:t>Berberis</a:t>
            </a:r>
            <a:r>
              <a:rPr lang="en-US" sz="2400" dirty="0"/>
              <a:t>, Curare, and </a:t>
            </a:r>
            <a:r>
              <a:rPr lang="en-US" sz="2400" dirty="0" err="1"/>
              <a:t>Sanguinaria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Ipecac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6"/>
            <a:ext cx="4572000" cy="48006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err="1" smtClean="0"/>
              <a:t>Ipicacuanha</a:t>
            </a:r>
            <a:r>
              <a:rPr lang="en-US" sz="2400" dirty="0" smtClean="0"/>
              <a:t>, Brazilian or Johor </a:t>
            </a:r>
            <a:r>
              <a:rPr lang="en-US" sz="2400" dirty="0" err="1" smtClean="0"/>
              <a:t>Ipeac</a:t>
            </a:r>
            <a:r>
              <a:rPr lang="en-US" sz="2400" dirty="0" smtClean="0"/>
              <a:t>, Hippo, </a:t>
            </a:r>
            <a:r>
              <a:rPr lang="en-US" sz="2400" dirty="0" err="1" smtClean="0"/>
              <a:t>Ipicacuanha</a:t>
            </a:r>
            <a:r>
              <a:rPr lang="en-US" sz="2400" dirty="0" smtClean="0"/>
              <a:t> root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Source: </a:t>
            </a:r>
            <a:r>
              <a:rPr lang="en-US" sz="2400" dirty="0" smtClean="0"/>
              <a:t>Dried root or rhizome of </a:t>
            </a:r>
            <a:r>
              <a:rPr lang="en-US" sz="2400" i="1" dirty="0" err="1" smtClean="0"/>
              <a:t>Cephaelis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ipicacuanha</a:t>
            </a:r>
            <a:r>
              <a:rPr lang="en-US" sz="2400" i="1" dirty="0" smtClean="0"/>
              <a:t> </a:t>
            </a:r>
            <a:r>
              <a:rPr lang="en-US" sz="2400" dirty="0" smtClean="0"/>
              <a:t>or </a:t>
            </a:r>
            <a:r>
              <a:rPr lang="en-US" sz="2400" i="1" dirty="0" smtClean="0"/>
              <a:t>C. </a:t>
            </a:r>
            <a:r>
              <a:rPr lang="en-US" sz="2400" i="1" dirty="0" err="1" smtClean="0"/>
              <a:t>acuminata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Family: </a:t>
            </a:r>
            <a:r>
              <a:rPr lang="en-US" sz="2400" b="1" dirty="0" err="1" smtClean="0">
                <a:solidFill>
                  <a:srgbClr val="FF0000"/>
                </a:solidFill>
              </a:rPr>
              <a:t>Rubiaceae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smtClean="0"/>
              <a:t>Indigenous to Brazil, and also found in Colombia, </a:t>
            </a:r>
            <a:r>
              <a:rPr lang="en-US" sz="2400" dirty="0" err="1" smtClean="0"/>
              <a:t>Nicargua</a:t>
            </a:r>
            <a:r>
              <a:rPr lang="en-US" sz="2400" dirty="0" smtClean="0"/>
              <a:t>, Malaya, Burma, Panama, and India</a:t>
            </a:r>
            <a:endParaRPr lang="en-US" sz="2400" dirty="0"/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://www.jetro.go.jp/cgi/ttppoas/an_dsp2.cgi?keyid=1126777&amp;ptime=3511&amp;img_size=300x300&amp;seq=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038600"/>
            <a:ext cx="3276600" cy="2085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2" name="Picture 4" descr="http://barhoumadel.files.wordpress.com/2010/10/d8abd985d8a7d8b1-d8b9d8b1d982-d8a7d984d8b0d987d8a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371600"/>
            <a:ext cx="3200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3886200"/>
          <a:ext cx="586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76" name="ISIS/Draw Sketch" r:id="rId3" imgW="2878007" imgH="750342" progId="ISISServer">
                  <p:embed/>
                </p:oleObj>
              </mc:Choice>
              <mc:Fallback>
                <p:oleObj name="ISIS/Draw Sketch" r:id="rId3" imgW="2878007" imgH="750342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5867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01356"/>
              </p:ext>
            </p:extLst>
          </p:nvPr>
        </p:nvGraphicFramePr>
        <p:xfrm>
          <a:off x="1143000" y="836057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77" name="ISIS/Draw Sketch" r:id="rId5" imgW="1234885" imgH="947466" progId="ISISServer">
                  <p:embed/>
                </p:oleObj>
              </mc:Choice>
              <mc:Fallback>
                <p:oleObj name="ISIS/Draw Sketch" r:id="rId5" imgW="1234885" imgH="94746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6057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6348412" y="1411764"/>
            <a:ext cx="2514600" cy="38417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1847850" y="2754789"/>
            <a:ext cx="1600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Nicotine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2362200" y="5638800"/>
            <a:ext cx="14493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</a:rPr>
              <a:t>Atropine</a:t>
            </a:r>
          </a:p>
        </p:txBody>
      </p:sp>
      <p:sp>
        <p:nvSpPr>
          <p:cNvPr id="10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1715DC-E5B4-4556-84DF-1547AC62C17F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5725" y="272534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Examples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2514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It contains </a:t>
            </a:r>
            <a:r>
              <a:rPr lang="en-US" sz="2000" b="1" dirty="0" smtClean="0">
                <a:solidFill>
                  <a:srgbClr val="FF0000"/>
                </a:solidFill>
              </a:rPr>
              <a:t>predominantly emetine (30-75%)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alkaloids include </a:t>
            </a:r>
            <a:r>
              <a:rPr lang="en-US" sz="2000" dirty="0" err="1" smtClean="0"/>
              <a:t>cephaeline</a:t>
            </a:r>
            <a:r>
              <a:rPr lang="en-US" sz="2000" dirty="0" smtClean="0"/>
              <a:t>, </a:t>
            </a:r>
            <a:r>
              <a:rPr lang="en-US" sz="2000" dirty="0" err="1" smtClean="0"/>
              <a:t>psychotrine</a:t>
            </a:r>
            <a:r>
              <a:rPr lang="en-US" sz="2000" dirty="0" smtClean="0"/>
              <a:t> methyl ether, </a:t>
            </a:r>
            <a:r>
              <a:rPr lang="en-US" sz="2000" dirty="0" err="1" smtClean="0"/>
              <a:t>protoemetine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emetamine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compounds include </a:t>
            </a:r>
            <a:r>
              <a:rPr lang="en-US" sz="2000" dirty="0" err="1" smtClean="0"/>
              <a:t>ipecacuanhin</a:t>
            </a:r>
            <a:r>
              <a:rPr lang="en-US" sz="2000" dirty="0" smtClean="0"/>
              <a:t>, </a:t>
            </a:r>
            <a:r>
              <a:rPr lang="en-US" sz="2000" dirty="0" err="1" smtClean="0"/>
              <a:t>ipicoside</a:t>
            </a:r>
            <a:r>
              <a:rPr lang="en-US" sz="2000" dirty="0" smtClean="0"/>
              <a:t>, traces of </a:t>
            </a:r>
            <a:r>
              <a:rPr lang="en-US" sz="2000" dirty="0" err="1" smtClean="0"/>
              <a:t>ipecamine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hydroipecamine</a:t>
            </a:r>
            <a:r>
              <a:rPr lang="en-US" sz="2000" dirty="0" smtClean="0"/>
              <a:t>, </a:t>
            </a:r>
            <a:r>
              <a:rPr lang="en-US" sz="2000" dirty="0" err="1" smtClean="0"/>
              <a:t>malic</a:t>
            </a:r>
            <a:r>
              <a:rPr lang="en-US" sz="2000" dirty="0" smtClean="0"/>
              <a:t> acid, citric acid, </a:t>
            </a:r>
            <a:r>
              <a:rPr lang="en-US" sz="2000" dirty="0" err="1" smtClean="0"/>
              <a:t>saponins</a:t>
            </a:r>
            <a:r>
              <a:rPr lang="en-US" sz="2000" dirty="0" smtClean="0"/>
              <a:t>, starch, calcium oxalate and resin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5161722"/>
            <a:ext cx="2057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Emetin</a:t>
            </a:r>
            <a:r>
              <a:rPr lang="en-US" sz="1600" b="1" dirty="0" smtClean="0">
                <a:solidFill>
                  <a:schemeClr val="tx1"/>
                </a:solidFill>
              </a:rPr>
              <a:t> (R = CH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600" b="1" dirty="0" err="1" smtClean="0">
                <a:solidFill>
                  <a:schemeClr val="tx1"/>
                </a:solidFill>
              </a:rPr>
              <a:t>Cephaeline</a:t>
            </a:r>
            <a:r>
              <a:rPr lang="en-US" sz="1600" b="1" dirty="0" smtClean="0">
                <a:solidFill>
                  <a:schemeClr val="tx1"/>
                </a:solidFill>
              </a:rPr>
              <a:t> (R = H)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03222"/>
              </p:ext>
            </p:extLst>
          </p:nvPr>
        </p:nvGraphicFramePr>
        <p:xfrm>
          <a:off x="4343400" y="2597426"/>
          <a:ext cx="3429000" cy="268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8" name="CS ChemDraw Drawing" r:id="rId3" imgW="3517920" imgH="3159720" progId="ChemDraw.Document.6.0">
                  <p:embed/>
                </p:oleObj>
              </mc:Choice>
              <mc:Fallback>
                <p:oleObj name="CS ChemDraw Drawing" r:id="rId3" imgW="3517920" imgH="315972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97426"/>
                        <a:ext cx="3429000" cy="268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5198994"/>
            <a:ext cx="5945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/>
              <a:t>It is emetic and used as an expectorant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/>
              <a:t>It is used in the treatment of amoebic dysentery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1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Curare / (South American Arrow Poison)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219200"/>
            <a:ext cx="4572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err="1" smtClean="0"/>
              <a:t>Ourari</a:t>
            </a:r>
            <a:r>
              <a:rPr lang="en-US" sz="2400" dirty="0" smtClean="0"/>
              <a:t>, </a:t>
            </a:r>
            <a:r>
              <a:rPr lang="en-US" sz="2400" dirty="0" err="1" smtClean="0"/>
              <a:t>Urari</a:t>
            </a:r>
            <a:r>
              <a:rPr lang="en-US" sz="2400" dirty="0" smtClean="0"/>
              <a:t>, </a:t>
            </a:r>
            <a:r>
              <a:rPr lang="en-US" sz="2400" dirty="0" err="1" smtClean="0"/>
              <a:t>Woorari</a:t>
            </a:r>
            <a:r>
              <a:rPr lang="en-US" sz="2400" dirty="0" smtClean="0"/>
              <a:t>, S. American arrow poison, </a:t>
            </a:r>
            <a:r>
              <a:rPr lang="en-US" sz="2400" dirty="0" err="1" smtClean="0"/>
              <a:t>Wourara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Source: </a:t>
            </a:r>
            <a:r>
              <a:rPr lang="en-US" sz="2400" dirty="0" smtClean="0"/>
              <a:t>Dried extract from the bark and stems of </a:t>
            </a:r>
            <a:r>
              <a:rPr lang="en-US" sz="2400" i="1" dirty="0" err="1" smtClean="0"/>
              <a:t>Strychons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castelnaei</a:t>
            </a:r>
            <a:r>
              <a:rPr lang="en-US" sz="2400" dirty="0" smtClean="0"/>
              <a:t>,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toxifera</a:t>
            </a:r>
            <a:r>
              <a:rPr lang="en-US" sz="2400" dirty="0" smtClean="0"/>
              <a:t>,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crevauxii</a:t>
            </a:r>
            <a:r>
              <a:rPr lang="en-US" sz="2400" dirty="0" smtClean="0"/>
              <a:t>,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jobertiana</a:t>
            </a:r>
            <a:r>
              <a:rPr lang="en-US" sz="2400" i="1" dirty="0"/>
              <a:t> &amp; C. </a:t>
            </a:r>
            <a:r>
              <a:rPr lang="en-US" sz="2400" i="1" dirty="0" err="1"/>
              <a:t>microphylla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Family: </a:t>
            </a:r>
            <a:r>
              <a:rPr lang="en-US" sz="2400" b="1" dirty="0" err="1" smtClean="0">
                <a:solidFill>
                  <a:srgbClr val="FF0000"/>
                </a:solidFill>
              </a:rPr>
              <a:t>Loganiaceae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FF0000"/>
                </a:solidFill>
              </a:rPr>
              <a:t>Menispermaceae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smtClean="0">
                <a:solidFill>
                  <a:srgbClr val="7030A0"/>
                </a:solidFill>
              </a:rPr>
              <a:t>I</a:t>
            </a:r>
            <a:r>
              <a:rPr lang="en-US" sz="2400" dirty="0" smtClean="0"/>
              <a:t>t is generally found in Southern America</a:t>
            </a:r>
            <a:endParaRPr lang="en-US" sz="2400" dirty="0"/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ttp://t2.gstatic.com/images?q=tbn:ANd9GcQSs3ZGMtD40rzbp9GeBs0lGAAZrzTX25uiojgkGFMfPHE9y4jg8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371600"/>
            <a:ext cx="261937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28" name="Picture 4" descr="http://upload.wikimedia.org/wikipedia/commons/thumb/7/73/Strychnos_Toxifera_by_Koehler_1887.jpg/220px-Strychnos_Toxifera_by_Koehler_188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733800"/>
            <a:ext cx="3048000" cy="282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It contains several alkaloids and quaternary compounds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Most important compound is d-</a:t>
            </a:r>
            <a:r>
              <a:rPr lang="en-US" sz="2000" dirty="0" err="1" smtClean="0"/>
              <a:t>tubocurarine</a:t>
            </a:r>
            <a:r>
              <a:rPr lang="en-US" sz="2000" dirty="0" smtClean="0"/>
              <a:t> which is quaternary compound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/>
              <a:t>C. </a:t>
            </a:r>
            <a:r>
              <a:rPr lang="en-US" sz="2000" i="1" dirty="0" err="1" smtClean="0"/>
              <a:t>microphylla</a:t>
            </a:r>
            <a:r>
              <a:rPr lang="en-US" sz="2000" i="1" dirty="0" smtClean="0"/>
              <a:t> </a:t>
            </a:r>
            <a:r>
              <a:rPr lang="en-US" sz="2000" dirty="0" smtClean="0"/>
              <a:t>possesses one quaternary base (+)-bebeerine while (-)-bebeerine has been isolated from </a:t>
            </a:r>
            <a:r>
              <a:rPr lang="en-US" sz="2000" i="1" dirty="0" smtClean="0"/>
              <a:t>C. </a:t>
            </a:r>
            <a:r>
              <a:rPr lang="en-US" sz="2000" i="1" dirty="0" err="1" smtClean="0"/>
              <a:t>tomentosum</a:t>
            </a:r>
            <a:endParaRPr lang="en-US" sz="2000" i="1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/>
              <a:t>Menispermaceous</a:t>
            </a:r>
            <a:r>
              <a:rPr lang="en-US" sz="2000" i="1" dirty="0" smtClean="0"/>
              <a:t> </a:t>
            </a:r>
            <a:r>
              <a:rPr lang="en-US" sz="2000" dirty="0" smtClean="0"/>
              <a:t>Curare</a:t>
            </a:r>
            <a:r>
              <a:rPr lang="en-US" sz="2000" i="1" dirty="0" smtClean="0"/>
              <a:t> </a:t>
            </a:r>
            <a:r>
              <a:rPr lang="en-US" sz="2000" dirty="0" smtClean="0"/>
              <a:t>has (+)-</a:t>
            </a:r>
            <a:r>
              <a:rPr lang="en-US" sz="2000" dirty="0" err="1" smtClean="0"/>
              <a:t>tubocurarine</a:t>
            </a:r>
            <a:r>
              <a:rPr lang="en-US" sz="2000" dirty="0" smtClean="0"/>
              <a:t>, (+)-</a:t>
            </a:r>
            <a:r>
              <a:rPr lang="en-US" sz="2000" dirty="0" err="1" smtClean="0"/>
              <a:t>isochondrodendrine</a:t>
            </a:r>
            <a:r>
              <a:rPr lang="en-US" sz="2000" dirty="0" smtClean="0"/>
              <a:t>, </a:t>
            </a:r>
            <a:r>
              <a:rPr lang="en-US" sz="2000" dirty="0" err="1" smtClean="0"/>
              <a:t>isochondrodendrine</a:t>
            </a:r>
            <a:r>
              <a:rPr lang="en-US" sz="2000" dirty="0" smtClean="0"/>
              <a:t> methyl ether, </a:t>
            </a:r>
            <a:r>
              <a:rPr lang="en-US" sz="2000" dirty="0" err="1" smtClean="0"/>
              <a:t>curine</a:t>
            </a:r>
            <a:r>
              <a:rPr lang="en-US" sz="2000" dirty="0" smtClean="0"/>
              <a:t> and (+)-</a:t>
            </a:r>
            <a:r>
              <a:rPr lang="en-US" sz="2000" dirty="0" err="1" smtClean="0"/>
              <a:t>chondrocurine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/>
              <a:t>Loganiaceous curare </a:t>
            </a:r>
            <a:r>
              <a:rPr lang="en-US" sz="2000" dirty="0" smtClean="0"/>
              <a:t>contains 12 crystalline quaternary alkaloids, </a:t>
            </a:r>
            <a:r>
              <a:rPr lang="en-US" sz="2000" dirty="0" err="1" smtClean="0"/>
              <a:t>toxiferines</a:t>
            </a:r>
            <a:r>
              <a:rPr lang="en-US" sz="2000" dirty="0" smtClean="0"/>
              <a:t> I-XII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477000" y="5105400"/>
            <a:ext cx="1676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Bebeerine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914400" y="4267200"/>
          <a:ext cx="5181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" name="CS ChemDraw Drawing" r:id="rId3" imgW="5181480" imgH="2361960" progId="ChemDraw.Document.6.0">
                  <p:embed/>
                </p:oleObj>
              </mc:Choice>
              <mc:Fallback>
                <p:oleObj name="CS ChemDraw Drawing" r:id="rId3" imgW="5181480" imgH="2361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5181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33400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Curare is used as source of alkaloids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err="1" smtClean="0"/>
              <a:t>Tubocurarine</a:t>
            </a:r>
            <a:r>
              <a:rPr lang="en-US" sz="2000" dirty="0" smtClean="0"/>
              <a:t> chloride has </a:t>
            </a:r>
            <a:r>
              <a:rPr lang="en-US" sz="2000" b="1" dirty="0" smtClean="0">
                <a:solidFill>
                  <a:srgbClr val="00B050"/>
                </a:solidFill>
              </a:rPr>
              <a:t>muscular relaxation  effect </a:t>
            </a:r>
            <a:r>
              <a:rPr lang="en-US" sz="2000" dirty="0" smtClean="0"/>
              <a:t>in surgery and is used to control convulsions of strychnine poisoning and of tetanus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Opium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52537"/>
            <a:ext cx="4572000" cy="480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smtClean="0"/>
              <a:t>Crude Opium, Raw Opium, Gum Opium, </a:t>
            </a:r>
            <a:r>
              <a:rPr lang="en-US" sz="2400" dirty="0" err="1" smtClean="0"/>
              <a:t>Afim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Source:  </a:t>
            </a:r>
            <a:r>
              <a:rPr lang="en-US" sz="2400" dirty="0" smtClean="0"/>
              <a:t>It is obtained by incision from the unripe  capsules of </a:t>
            </a:r>
            <a:r>
              <a:rPr lang="en-US" sz="2400" i="1" dirty="0" err="1" smtClean="0"/>
              <a:t>Papaver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somniferum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Family: </a:t>
            </a:r>
            <a:r>
              <a:rPr lang="en-US" sz="2400" b="1" dirty="0" err="1" smtClean="0">
                <a:solidFill>
                  <a:srgbClr val="FF0000"/>
                </a:solidFill>
              </a:rPr>
              <a:t>Papaveraceae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smtClean="0"/>
              <a:t>Turkey, Russia, Yugoslavia, Tasmania, India, </a:t>
            </a:r>
            <a:r>
              <a:rPr lang="en-US" sz="2400" dirty="0" err="1" smtClean="0"/>
              <a:t>pakistan</a:t>
            </a:r>
            <a:r>
              <a:rPr lang="en-US" sz="2400" dirty="0" smtClean="0"/>
              <a:t>, Iran, </a:t>
            </a:r>
            <a:r>
              <a:rPr lang="en-US" sz="2400" dirty="0" err="1" smtClean="0"/>
              <a:t>Afganistan</a:t>
            </a:r>
            <a:r>
              <a:rPr lang="en-US" sz="2400" dirty="0" smtClean="0"/>
              <a:t>, China, </a:t>
            </a:r>
            <a:r>
              <a:rPr lang="en-US" sz="2400" dirty="0" err="1" smtClean="0"/>
              <a:t>Myanmer</a:t>
            </a:r>
            <a:r>
              <a:rPr lang="en-US" sz="2400" dirty="0" smtClean="0"/>
              <a:t>, </a:t>
            </a:r>
            <a:r>
              <a:rPr lang="en-US" sz="2400" dirty="0" err="1" smtClean="0"/>
              <a:t>Thiland</a:t>
            </a:r>
            <a:r>
              <a:rPr lang="en-US" sz="2400" dirty="0" smtClean="0"/>
              <a:t>, Laos and India</a:t>
            </a:r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https://encrypted-tbn1.gstatic.com/images?q=tbn:ANd9GcSFurK4ce3ErWDpffkS-PdUN2_8nkApJP78FCQw3IDyhK2g_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https://encrypted-tbn1.gstatic.com/images?q=tbn:ANd9GcSFurK4ce3ErWDpffkS-PdUN2_8nkApJP78FCQw3IDyhK2g_D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24000"/>
            <a:ext cx="2466975" cy="184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845" name="Picture 5" descr="C:\Users\Administrator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10000"/>
            <a:ext cx="250507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Opium contains about 25 alkaloids, predominantly morphine (10-16%)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The alkaloids are combined with </a:t>
            </a:r>
            <a:r>
              <a:rPr lang="en-US" sz="2000" dirty="0" err="1" smtClean="0"/>
              <a:t>meconic</a:t>
            </a:r>
            <a:r>
              <a:rPr lang="en-US" sz="2000" dirty="0" smtClean="0"/>
              <a:t> acid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Different alkaloids are: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Morphine type: </a:t>
            </a:r>
            <a:r>
              <a:rPr lang="en-US" sz="2000" dirty="0" smtClean="0"/>
              <a:t>Morphine, codeine, </a:t>
            </a:r>
            <a:r>
              <a:rPr lang="en-US" sz="2000" dirty="0" err="1" smtClean="0"/>
              <a:t>neopine</a:t>
            </a:r>
            <a:r>
              <a:rPr lang="en-US" sz="2000" dirty="0" smtClean="0"/>
              <a:t>, pseudo-or </a:t>
            </a:r>
            <a:r>
              <a:rPr lang="en-US" sz="2000" dirty="0" err="1" smtClean="0"/>
              <a:t>oxymorphine</a:t>
            </a:r>
            <a:r>
              <a:rPr lang="en-US" sz="2000" dirty="0" smtClean="0"/>
              <a:t>, </a:t>
            </a:r>
            <a:r>
              <a:rPr lang="en-US" sz="2000" dirty="0" err="1" smtClean="0"/>
              <a:t>thebaine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porphyroxine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err="1" smtClean="0"/>
              <a:t>Phthalide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isoquinoline</a:t>
            </a:r>
            <a:r>
              <a:rPr lang="en-US" sz="2000" b="1" dirty="0" smtClean="0"/>
              <a:t> type: </a:t>
            </a:r>
            <a:r>
              <a:rPr lang="en-US" sz="2000" dirty="0" err="1" smtClean="0"/>
              <a:t>Hydrocotarnine</a:t>
            </a:r>
            <a:r>
              <a:rPr lang="en-US" sz="2000" dirty="0" smtClean="0"/>
              <a:t>, </a:t>
            </a:r>
            <a:r>
              <a:rPr lang="en-US" sz="2000" dirty="0" err="1" smtClean="0"/>
              <a:t>narcotoline</a:t>
            </a:r>
            <a:r>
              <a:rPr lang="en-US" sz="2000" dirty="0" smtClean="0"/>
              <a:t>, L-</a:t>
            </a:r>
            <a:r>
              <a:rPr lang="en-US" sz="2000" dirty="0" err="1" smtClean="0"/>
              <a:t>narcotine</a:t>
            </a:r>
            <a:r>
              <a:rPr lang="en-US" sz="2000" dirty="0" smtClean="0"/>
              <a:t>, </a:t>
            </a:r>
            <a:r>
              <a:rPr lang="en-US" sz="2000" dirty="0" err="1" smtClean="0"/>
              <a:t>noscapine</a:t>
            </a:r>
            <a:r>
              <a:rPr lang="en-US" sz="2000" dirty="0" smtClean="0"/>
              <a:t>, </a:t>
            </a:r>
            <a:r>
              <a:rPr lang="en-US" sz="2000" dirty="0" err="1" smtClean="0"/>
              <a:t>oxynarcotine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narceine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Benzyl </a:t>
            </a:r>
            <a:r>
              <a:rPr lang="en-US" sz="2000" b="1" dirty="0" err="1" smtClean="0"/>
              <a:t>isoquinoline</a:t>
            </a:r>
            <a:r>
              <a:rPr lang="en-US" sz="2000" b="1" dirty="0" smtClean="0"/>
              <a:t> type: </a:t>
            </a:r>
            <a:r>
              <a:rPr lang="en-US" sz="2000" dirty="0" err="1" smtClean="0"/>
              <a:t>Papaverine</a:t>
            </a:r>
            <a:r>
              <a:rPr lang="en-US" sz="2000" dirty="0" smtClean="0"/>
              <a:t>, </a:t>
            </a:r>
            <a:r>
              <a:rPr lang="en-US" sz="2000" dirty="0" err="1" smtClean="0"/>
              <a:t>xanthaline</a:t>
            </a:r>
            <a:r>
              <a:rPr lang="en-US" sz="2000" dirty="0" smtClean="0"/>
              <a:t>, D-L-</a:t>
            </a:r>
            <a:r>
              <a:rPr lang="en-US" sz="2000" dirty="0" err="1" smtClean="0"/>
              <a:t>laudanine</a:t>
            </a:r>
            <a:r>
              <a:rPr lang="en-US" sz="2000" dirty="0" smtClean="0"/>
              <a:t>, </a:t>
            </a:r>
            <a:r>
              <a:rPr lang="en-US" sz="2000" dirty="0" err="1" smtClean="0"/>
              <a:t>laudanidine</a:t>
            </a:r>
            <a:r>
              <a:rPr lang="en-US" sz="2000" dirty="0" smtClean="0"/>
              <a:t>, </a:t>
            </a:r>
            <a:r>
              <a:rPr lang="en-US" sz="2000" dirty="0" err="1" smtClean="0"/>
              <a:t>codamine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laudanosine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err="1" smtClean="0"/>
              <a:t>Cryptopine</a:t>
            </a:r>
            <a:r>
              <a:rPr lang="en-US" sz="2000" b="1" dirty="0" smtClean="0"/>
              <a:t> type: </a:t>
            </a:r>
            <a:r>
              <a:rPr lang="en-US" sz="2000" dirty="0" err="1" smtClean="0"/>
              <a:t>Protopine</a:t>
            </a:r>
            <a:r>
              <a:rPr lang="en-US" sz="2000" dirty="0" smtClean="0"/>
              <a:t>, </a:t>
            </a:r>
            <a:r>
              <a:rPr lang="en-US" sz="2000" dirty="0" err="1" smtClean="0"/>
              <a:t>cryptopine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Unknown types: </a:t>
            </a:r>
            <a:r>
              <a:rPr lang="en-US" sz="2000" dirty="0" err="1" smtClean="0"/>
              <a:t>Aporeine</a:t>
            </a:r>
            <a:r>
              <a:rPr lang="en-US" sz="2000" dirty="0" smtClean="0"/>
              <a:t>, </a:t>
            </a:r>
            <a:r>
              <a:rPr lang="en-US" sz="2000" dirty="0" err="1" smtClean="0"/>
              <a:t>rhodeadine</a:t>
            </a:r>
            <a:r>
              <a:rPr lang="en-US" sz="2000" dirty="0" smtClean="0"/>
              <a:t>, </a:t>
            </a:r>
            <a:r>
              <a:rPr lang="en-US" sz="2000" dirty="0" err="1" smtClean="0"/>
              <a:t>meconidine</a:t>
            </a:r>
            <a:r>
              <a:rPr lang="en-US" sz="2000" dirty="0" smtClean="0"/>
              <a:t>, </a:t>
            </a:r>
            <a:r>
              <a:rPr lang="en-US" sz="2000" dirty="0" err="1" smtClean="0"/>
              <a:t>papaveramine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lanthopine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The drug also contains sugars, </a:t>
            </a:r>
            <a:r>
              <a:rPr lang="en-US" sz="2000" dirty="0" err="1" smtClean="0"/>
              <a:t>sulphates</a:t>
            </a:r>
            <a:r>
              <a:rPr lang="en-US" sz="2000" dirty="0" smtClean="0"/>
              <a:t>, </a:t>
            </a:r>
            <a:r>
              <a:rPr lang="en-US" sz="2000" dirty="0" err="1" smtClean="0"/>
              <a:t>albuminous</a:t>
            </a:r>
            <a:r>
              <a:rPr lang="en-US" sz="2000" dirty="0" smtClean="0"/>
              <a:t> compounds, coloring matter, </a:t>
            </a:r>
            <a:r>
              <a:rPr lang="en-US" sz="2000" dirty="0" err="1" smtClean="0"/>
              <a:t>anisaldehyde</a:t>
            </a:r>
            <a:r>
              <a:rPr lang="en-US" sz="2000" dirty="0" smtClean="0"/>
              <a:t>, vanillin, </a:t>
            </a:r>
            <a:r>
              <a:rPr lang="en-US" sz="2000" dirty="0" err="1" smtClean="0"/>
              <a:t>vanillic</a:t>
            </a:r>
            <a:r>
              <a:rPr lang="en-US" sz="2000" dirty="0" smtClean="0"/>
              <a:t> acid, p-</a:t>
            </a:r>
            <a:r>
              <a:rPr lang="en-US" sz="2000" dirty="0" err="1" smtClean="0"/>
              <a:t>hydroxystyrene</a:t>
            </a:r>
            <a:r>
              <a:rPr lang="en-US" sz="2000" dirty="0" smtClean="0"/>
              <a:t>, </a:t>
            </a:r>
            <a:r>
              <a:rPr lang="en-US" sz="2000" dirty="0" err="1" smtClean="0"/>
              <a:t>fumaric</a:t>
            </a:r>
            <a:r>
              <a:rPr lang="en-US" sz="2000" dirty="0" smtClean="0"/>
              <a:t> acid, lactic acid, benzyl alcohol, </a:t>
            </a:r>
            <a:r>
              <a:rPr lang="en-US" sz="2000" dirty="0" err="1" smtClean="0"/>
              <a:t>phthalic</a:t>
            </a:r>
            <a:r>
              <a:rPr lang="en-US" sz="2000" dirty="0" smtClean="0"/>
              <a:t> acid, </a:t>
            </a:r>
            <a:r>
              <a:rPr lang="en-US" sz="2000" dirty="0" err="1" smtClean="0"/>
              <a:t>hemipinic</a:t>
            </a:r>
            <a:r>
              <a:rPr lang="en-US" sz="2000" dirty="0" smtClean="0"/>
              <a:t> acid, </a:t>
            </a:r>
            <a:r>
              <a:rPr lang="en-US" sz="2000" dirty="0" err="1" smtClean="0"/>
              <a:t>meconin</a:t>
            </a:r>
            <a:r>
              <a:rPr lang="en-US" sz="2000" dirty="0" smtClean="0"/>
              <a:t> and some odorous compounds 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57200" y="304800"/>
          <a:ext cx="2206625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4" name="CS ChemDraw Drawing" r:id="rId3" imgW="2207160" imgH="2151360" progId="ChemDraw.Document.6.0">
                  <p:embed/>
                </p:oleObj>
              </mc:Choice>
              <mc:Fallback>
                <p:oleObj name="CS ChemDraw Drawing" r:id="rId3" imgW="2207160" imgH="21513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2206625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324600" y="304800"/>
          <a:ext cx="20193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5" name="CS ChemDraw Drawing" r:id="rId5" imgW="2019240" imgH="2072520" progId="ChemDraw.Document.6.0">
                  <p:embed/>
                </p:oleObj>
              </mc:Choice>
              <mc:Fallback>
                <p:oleObj name="CS ChemDraw Drawing" r:id="rId5" imgW="2019240" imgH="207252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0193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276600" y="685800"/>
          <a:ext cx="2022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6" name="CS ChemDraw Drawing" r:id="rId7" imgW="2021760" imgH="1285200" progId="ChemDraw.Document.6.0">
                  <p:embed/>
                </p:oleObj>
              </mc:Choice>
              <mc:Fallback>
                <p:oleObj name="CS ChemDraw Drawing" r:id="rId7" imgW="2021760" imgH="12852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85800"/>
                        <a:ext cx="20224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28600" y="3946525"/>
          <a:ext cx="33020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7" name="CS ChemDraw Drawing" r:id="rId9" imgW="3301920" imgH="2072520" progId="ChemDraw.Document.6.0">
                  <p:embed/>
                </p:oleObj>
              </mc:Choice>
              <mc:Fallback>
                <p:oleObj name="CS ChemDraw Drawing" r:id="rId9" imgW="3301920" imgH="207252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46525"/>
                        <a:ext cx="330200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6172200" y="3260725"/>
          <a:ext cx="2687637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8" name="CS ChemDraw Drawing" r:id="rId11" imgW="2687040" imgH="2834640" progId="ChemDraw.Document.6.0">
                  <p:embed/>
                </p:oleObj>
              </mc:Choice>
              <mc:Fallback>
                <p:oleObj name="CS ChemDraw Drawing" r:id="rId11" imgW="2687040" imgH="283464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60725"/>
                        <a:ext cx="2687637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916363" y="3792537"/>
          <a:ext cx="2298700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19" name="CS ChemDraw Drawing" r:id="rId13" imgW="2298600" imgH="2151360" progId="ChemDraw.Document.6.0">
                  <p:embed/>
                </p:oleObj>
              </mc:Choice>
              <mc:Fallback>
                <p:oleObj name="CS ChemDraw Drawing" r:id="rId13" imgW="2298600" imgH="215136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3792537"/>
                        <a:ext cx="2298700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57200" y="2514600"/>
            <a:ext cx="2514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Morphine (R1 = R2 = H)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Codeine (R1 = CH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</a:rPr>
              <a:t> R2 = H)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4200" y="25146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Meconic</a:t>
            </a:r>
            <a:r>
              <a:rPr lang="en-US" sz="1600" b="1" dirty="0" smtClean="0">
                <a:solidFill>
                  <a:schemeClr val="tx1"/>
                </a:solidFill>
              </a:rPr>
              <a:t> acid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60960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Narcotine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600" y="61722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Thebaine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91400" y="61722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Narceine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0" y="2438400"/>
            <a:ext cx="1371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Papaverine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33400"/>
            <a:ext cx="82296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Opium and morphine have narcotic, analgesic, and sedative action which are commonly used to reduce pain, diarrhea, dysentery and cough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Poppy capsules are astringent, somniferous, sedative, and narcotic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Opium is first stimulant, then narcotic, anodyne, antispasmodic, hypnotic, intoxicant, cerebral depressant, astringent and </a:t>
            </a:r>
            <a:r>
              <a:rPr lang="en-US" sz="2000" dirty="0" err="1" smtClean="0"/>
              <a:t>myotic</a:t>
            </a: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As astringent opium checks </a:t>
            </a:r>
            <a:r>
              <a:rPr lang="en-US" sz="2000" dirty="0" err="1" smtClean="0"/>
              <a:t>haemorrhages</a:t>
            </a:r>
            <a:r>
              <a:rPr lang="en-US" sz="2000" dirty="0" smtClean="0"/>
              <a:t>, lessens bodily secretions and restrains tissue changes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Codeine is mild sedative and employed in cough mixtures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err="1" smtClean="0"/>
              <a:t>Nosocapine</a:t>
            </a:r>
            <a:r>
              <a:rPr lang="en-US" sz="2000" dirty="0" smtClean="0"/>
              <a:t> is non-narcotic and also has cough suppressant action acting as a central antitussive drug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err="1" smtClean="0"/>
              <a:t>Papaverine</a:t>
            </a:r>
            <a:r>
              <a:rPr lang="en-US" sz="2000" dirty="0" smtClean="0"/>
              <a:t> has smooth muscle relaxant action and used to cure muscular spasms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Opium, morphine, and </a:t>
            </a:r>
            <a:r>
              <a:rPr lang="en-US" sz="2000" dirty="0" err="1" smtClean="0"/>
              <a:t>diacetyl</a:t>
            </a:r>
            <a:r>
              <a:rPr lang="en-US" sz="2000" dirty="0" smtClean="0"/>
              <a:t> morphine (heroin), cause drug addiction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b="1" dirty="0" err="1" smtClean="0">
                <a:solidFill>
                  <a:srgbClr val="FF0000"/>
                </a:solidFill>
              </a:rPr>
              <a:t>Indole</a:t>
            </a:r>
            <a:r>
              <a:rPr lang="en-US" sz="3600" b="1" dirty="0" smtClean="0">
                <a:solidFill>
                  <a:srgbClr val="FF0000"/>
                </a:solidFill>
              </a:rPr>
              <a:t> alkaloids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drugs contain </a:t>
            </a:r>
            <a:r>
              <a:rPr lang="en-US" sz="2400" dirty="0" err="1" smtClean="0"/>
              <a:t>indole</a:t>
            </a:r>
            <a:r>
              <a:rPr lang="en-US" sz="2400" dirty="0" smtClean="0"/>
              <a:t> nucleus in their structure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2401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major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sources of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indole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alkaloids are Ergot,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Nux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vomica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Physostigma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Vinca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733800" y="2301875"/>
          <a:ext cx="14097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6" name="CS ChemDraw Drawing" r:id="rId3" imgW="1409400" imgH="1013400" progId="ChemDraw.Document.6.0">
                  <p:embed/>
                </p:oleObj>
              </mc:Choice>
              <mc:Fallback>
                <p:oleObj name="CS ChemDraw Drawing" r:id="rId3" imgW="1409400" imgH="10134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01875"/>
                        <a:ext cx="14097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038600" y="3276600"/>
            <a:ext cx="1143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Indole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Rauwolfia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4419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err="1" smtClean="0"/>
              <a:t>Sarpagandha</a:t>
            </a:r>
            <a:r>
              <a:rPr lang="en-US" sz="2400" dirty="0" smtClean="0"/>
              <a:t>, </a:t>
            </a:r>
            <a:r>
              <a:rPr lang="en-US" sz="2400" dirty="0" err="1" smtClean="0"/>
              <a:t>Chandrika</a:t>
            </a:r>
            <a:r>
              <a:rPr lang="en-US" sz="2400" dirty="0" smtClean="0"/>
              <a:t>, </a:t>
            </a:r>
            <a:r>
              <a:rPr lang="en-US" sz="2400" dirty="0" err="1" smtClean="0"/>
              <a:t>Chootachand</a:t>
            </a:r>
            <a:r>
              <a:rPr lang="en-US" sz="2400" dirty="0" smtClean="0"/>
              <a:t>, Indian snake root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Source:  </a:t>
            </a:r>
            <a:r>
              <a:rPr lang="en-US" sz="2400" dirty="0" smtClean="0"/>
              <a:t>It is the dried roots of </a:t>
            </a:r>
            <a:r>
              <a:rPr lang="en-US" sz="2400" i="1" dirty="0" err="1" smtClean="0"/>
              <a:t>Rauwolfia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serpentina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Family: </a:t>
            </a:r>
            <a:r>
              <a:rPr lang="en-US" sz="2400" dirty="0" err="1" smtClean="0"/>
              <a:t>Apocyanaceae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smtClean="0"/>
              <a:t>Native to India. Also found in Thailand, Philippines, Indonesia, Pakistan, Malaysia, and Bangladesh</a:t>
            </a:r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https://encrypted-tbn1.gstatic.com/images?q=tbn:ANd9GcSFurK4ce3ErWDpffkS-PdUN2_8nkApJP78FCQw3IDyhK2g_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6" name="Picture 2" descr="http://t0.gstatic.com/images?q=tbn:ANd9GcQDyFAnXya3VdKl3jLwtEVTP3CsfYNIwyiX_Ta13CXRRsa0GmW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600200"/>
            <a:ext cx="2619375" cy="174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2228" name="Picture 4" descr="http://t2.gstatic.com/images?q=tbn:ANd9GcSw7UaKCGeP1bwfCjRuC2Y5DdnJdBoTeDshkdZyBi2KfgH_I6Wih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733800"/>
            <a:ext cx="2667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28600" y="167481"/>
            <a:ext cx="8534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Functions of alkaloids in plants</a:t>
            </a:r>
            <a:endParaRPr lang="en-US" sz="24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The possible functions of alkaloids in plants are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1.  They are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poisonous agents </a:t>
            </a:r>
            <a:r>
              <a:rPr lang="en-US" sz="2400" dirty="0">
                <a:latin typeface="+mn-lt"/>
              </a:rPr>
              <a:t>that protect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the plants against insect and herbivores.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2.   Alkaloids are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reserve substances </a:t>
            </a:r>
            <a:r>
              <a:rPr lang="en-US" sz="2400" dirty="0">
                <a:latin typeface="+mn-lt"/>
              </a:rPr>
              <a:t>capable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of supplying nitrogen or other necessary elements to the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plants.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3.   They are 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regulatory growth factors</a:t>
            </a:r>
            <a:r>
              <a:rPr lang="en-US" sz="2400" dirty="0">
                <a:latin typeface="+mn-lt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4.   Alkaloids are the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end product of detoxification reaction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      </a:t>
            </a:r>
            <a:r>
              <a:rPr lang="en-US" sz="2400" dirty="0">
                <a:latin typeface="+mn-lt"/>
              </a:rPr>
              <a:t>representing a metabolic locking up of compounds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400" dirty="0">
                <a:latin typeface="+mn-lt"/>
              </a:rPr>
              <a:t>      otherwise harmful to the plant.</a:t>
            </a:r>
            <a:endParaRPr lang="en-US" sz="2000" dirty="0">
              <a:latin typeface="+mn-lt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0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16528C-35B6-4B76-AC35-D2D7CC6DEF0C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It contains about 0.7-2.4% of total </a:t>
            </a:r>
            <a:r>
              <a:rPr lang="en-US" sz="2000" dirty="0" err="1" smtClean="0"/>
              <a:t>alkaloidal</a:t>
            </a:r>
            <a:r>
              <a:rPr lang="en-US" sz="2000" dirty="0" smtClean="0"/>
              <a:t> bases from which more than 80 alkaloids have been isolated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The prominent alkaloids include </a:t>
            </a:r>
            <a:r>
              <a:rPr lang="en-US" sz="2000" dirty="0" err="1" smtClean="0"/>
              <a:t>reserpine</a:t>
            </a:r>
            <a:r>
              <a:rPr lang="en-US" sz="2000" dirty="0" smtClean="0"/>
              <a:t>, </a:t>
            </a:r>
            <a:r>
              <a:rPr lang="en-US" sz="2000" dirty="0" err="1" smtClean="0"/>
              <a:t>rescinnamine</a:t>
            </a:r>
            <a:r>
              <a:rPr lang="en-US" sz="2000" dirty="0" smtClean="0"/>
              <a:t>, </a:t>
            </a:r>
            <a:r>
              <a:rPr lang="el-GR" sz="2000" dirty="0" smtClean="0"/>
              <a:t>γ</a:t>
            </a:r>
            <a:r>
              <a:rPr lang="en-US" sz="2000" dirty="0" smtClean="0"/>
              <a:t>-</a:t>
            </a:r>
            <a:r>
              <a:rPr lang="en-US" sz="2000" dirty="0" err="1" smtClean="0"/>
              <a:t>resepine</a:t>
            </a:r>
            <a:r>
              <a:rPr lang="en-US" sz="2000" dirty="0" smtClean="0"/>
              <a:t>, </a:t>
            </a:r>
            <a:r>
              <a:rPr lang="en-US" sz="2000" dirty="0" err="1" smtClean="0"/>
              <a:t>rescidine</a:t>
            </a:r>
            <a:r>
              <a:rPr lang="en-US" sz="2000" dirty="0" smtClean="0"/>
              <a:t>, </a:t>
            </a:r>
            <a:r>
              <a:rPr lang="en-US" sz="2000" dirty="0" err="1" smtClean="0"/>
              <a:t>raunescine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deserpidine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The other </a:t>
            </a:r>
            <a:r>
              <a:rPr lang="en-US" sz="2000" dirty="0" err="1" smtClean="0"/>
              <a:t>alkaloidal</a:t>
            </a:r>
            <a:r>
              <a:rPr lang="en-US" sz="2000" dirty="0" smtClean="0"/>
              <a:t> compounds include </a:t>
            </a:r>
            <a:r>
              <a:rPr lang="en-US" sz="2000" dirty="0" err="1" smtClean="0"/>
              <a:t>ajmalinine</a:t>
            </a:r>
            <a:r>
              <a:rPr lang="en-US" sz="2000" dirty="0" smtClean="0"/>
              <a:t>, </a:t>
            </a:r>
            <a:r>
              <a:rPr lang="en-US" sz="2000" dirty="0" err="1" smtClean="0"/>
              <a:t>ajmaline</a:t>
            </a:r>
            <a:r>
              <a:rPr lang="en-US" sz="2000" dirty="0" smtClean="0"/>
              <a:t>, </a:t>
            </a:r>
            <a:r>
              <a:rPr lang="en-US" sz="2000" dirty="0" err="1" smtClean="0"/>
              <a:t>ajmalicine</a:t>
            </a:r>
            <a:r>
              <a:rPr lang="en-US" sz="2000" dirty="0" smtClean="0"/>
              <a:t>, serpentine, </a:t>
            </a:r>
            <a:r>
              <a:rPr lang="en-US" sz="2000" dirty="0" err="1" smtClean="0"/>
              <a:t>serpentinine</a:t>
            </a:r>
            <a:r>
              <a:rPr lang="en-US" sz="2000" dirty="0" smtClean="0"/>
              <a:t>, </a:t>
            </a:r>
            <a:r>
              <a:rPr lang="en-US" sz="2000" dirty="0" err="1" smtClean="0"/>
              <a:t>tetrahydroreserpine</a:t>
            </a:r>
            <a:r>
              <a:rPr lang="en-US" sz="2000" dirty="0" smtClean="0"/>
              <a:t>, </a:t>
            </a:r>
            <a:r>
              <a:rPr lang="en-US" sz="2000" dirty="0" err="1" smtClean="0"/>
              <a:t>raubasine</a:t>
            </a:r>
            <a:r>
              <a:rPr lang="en-US" sz="2000" dirty="0" smtClean="0"/>
              <a:t>, </a:t>
            </a:r>
            <a:r>
              <a:rPr lang="en-US" sz="2000" dirty="0" err="1" smtClean="0"/>
              <a:t>reserpinine</a:t>
            </a:r>
            <a:r>
              <a:rPr lang="en-US" sz="2000" dirty="0" smtClean="0"/>
              <a:t>, </a:t>
            </a:r>
            <a:r>
              <a:rPr lang="en-US" sz="2000" dirty="0" err="1" smtClean="0"/>
              <a:t>isoajamaline</a:t>
            </a:r>
            <a:r>
              <a:rPr lang="en-US" sz="2000" dirty="0" smtClean="0"/>
              <a:t>, </a:t>
            </a:r>
            <a:r>
              <a:rPr lang="en-US" sz="2000" dirty="0" err="1" smtClean="0"/>
              <a:t>rauwolfinine</a:t>
            </a:r>
            <a:r>
              <a:rPr lang="en-US" sz="2000" dirty="0" smtClean="0"/>
              <a:t> and </a:t>
            </a:r>
            <a:r>
              <a:rPr lang="en-US" sz="2000" dirty="0" err="1" smtClean="0"/>
              <a:t>alstonine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substances include </a:t>
            </a:r>
            <a:r>
              <a:rPr lang="en-US" sz="2000" dirty="0" err="1" smtClean="0"/>
              <a:t>phytosterols</a:t>
            </a:r>
            <a:r>
              <a:rPr lang="en-US" sz="2000" dirty="0" smtClean="0"/>
              <a:t>, fatty acids, unsaturated alcohols and sugar</a:t>
            </a:r>
          </a:p>
        </p:txBody>
      </p:sp>
      <p:pic>
        <p:nvPicPr>
          <p:cNvPr id="50178" name="Picture 2" descr="File:Reserp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4238624"/>
            <a:ext cx="3238500" cy="1552576"/>
          </a:xfrm>
          <a:prstGeom prst="rect">
            <a:avLst/>
          </a:prstGeom>
          <a:noFill/>
        </p:spPr>
      </p:pic>
      <p:pic>
        <p:nvPicPr>
          <p:cNvPr id="50180" name="Picture 4" descr="File:Ajmalin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876800"/>
            <a:ext cx="2651760" cy="1371600"/>
          </a:xfrm>
          <a:prstGeom prst="rect">
            <a:avLst/>
          </a:prstGeom>
          <a:noFill/>
        </p:spPr>
      </p:pic>
      <p:pic>
        <p:nvPicPr>
          <p:cNvPr id="50184" name="Picture 8" descr="http://t1.gstatic.com/images?q=tbn:ANd9GcRTX9iAQqPcu6sBfT-Emd95YlXBdABXGevthSgZur8bXYRpy27G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599" y="4381499"/>
            <a:ext cx="2450431" cy="179070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990600" y="6172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Reserpine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8600" y="6248400"/>
            <a:ext cx="1143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Ajmaline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6248400"/>
            <a:ext cx="1600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Serpentine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334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It is used as hypnotic, sedative, and antihypertensive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It reduces blood pressure, and cures pain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It is employed in labors to increase uterine contractions and in certain neuropsychiatric disorders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Ergot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4572000" cy="4800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smtClean="0"/>
              <a:t>Ergot, Rye ergot, Scale </a:t>
            </a:r>
            <a:r>
              <a:rPr lang="en-US" sz="2400" dirty="0" err="1" smtClean="0"/>
              <a:t>cornutum</a:t>
            </a:r>
            <a:r>
              <a:rPr lang="en-US" sz="2400" dirty="0" smtClean="0"/>
              <a:t>,  </a:t>
            </a:r>
            <a:r>
              <a:rPr lang="en-US" sz="2400" dirty="0" err="1" smtClean="0"/>
              <a:t>Ergota</a:t>
            </a:r>
            <a:r>
              <a:rPr lang="en-US" sz="2400" dirty="0" smtClean="0"/>
              <a:t>, Ergot of rye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Source:  </a:t>
            </a:r>
            <a:r>
              <a:rPr lang="en-US" sz="2400" dirty="0" smtClean="0"/>
              <a:t>Dried </a:t>
            </a:r>
            <a:r>
              <a:rPr lang="en-US" sz="2400" dirty="0" err="1" smtClean="0"/>
              <a:t>sclerotium</a:t>
            </a:r>
            <a:r>
              <a:rPr lang="en-US" sz="2400" dirty="0" smtClean="0"/>
              <a:t> of a fungus, </a:t>
            </a:r>
            <a:r>
              <a:rPr lang="en-US" sz="2400" i="1" dirty="0" err="1" smtClean="0"/>
              <a:t>Claviceps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purpurea</a:t>
            </a:r>
            <a:r>
              <a:rPr lang="en-US" sz="2400" dirty="0" smtClean="0"/>
              <a:t>, developing in the ovary of rye plant,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Secale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cereale</a:t>
            </a:r>
            <a:r>
              <a:rPr lang="en-US" sz="2400" i="1" dirty="0" smtClean="0"/>
              <a:t>.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Family: </a:t>
            </a:r>
            <a:r>
              <a:rPr lang="en-US" sz="2400" dirty="0" err="1" smtClean="0"/>
              <a:t>Clavicipitaceae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err="1" smtClean="0"/>
              <a:t>Czechoslovkia</a:t>
            </a:r>
            <a:r>
              <a:rPr lang="en-US" sz="2400" dirty="0" smtClean="0"/>
              <a:t>, Hungary, Switzerland, Germany, France, </a:t>
            </a:r>
            <a:r>
              <a:rPr lang="en-US" sz="2400" dirty="0" err="1" smtClean="0"/>
              <a:t>Yugoslovia</a:t>
            </a:r>
            <a:r>
              <a:rPr lang="en-US" sz="2400" dirty="0" smtClean="0"/>
              <a:t>, Spain, Russia and India</a:t>
            </a:r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https://encrypted-tbn1.gstatic.com/images?q=tbn:ANd9GcSFurK4ce3ErWDpffkS-PdUN2_8nkApJP78FCQw3IDyhK2g_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0" name="Picture 2" descr="http://words.usask.ca/wcvm/files/2012/05/ergot-in-bar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27813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252" name="Picture 4" descr="http://waynesword.palomar.edu/images/ergot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2667000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A large number of alkaloids have been isolated of which important alkaloids are </a:t>
            </a:r>
            <a:r>
              <a:rPr lang="en-US" sz="2000" dirty="0" err="1" smtClean="0"/>
              <a:t>ergonovine</a:t>
            </a:r>
            <a:r>
              <a:rPr lang="en-US" sz="2000" dirty="0" smtClean="0"/>
              <a:t> and ergotamine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Ergot alkaloids are classified as three groups: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err="1" smtClean="0"/>
              <a:t>Ergometrine</a:t>
            </a:r>
            <a:r>
              <a:rPr lang="en-US" sz="1800" b="1" dirty="0" smtClean="0"/>
              <a:t> group </a:t>
            </a:r>
            <a:r>
              <a:rPr lang="en-US" sz="1800" dirty="0" smtClean="0"/>
              <a:t>(Water soluble): </a:t>
            </a:r>
            <a:r>
              <a:rPr lang="en-US" sz="1800" dirty="0" err="1" smtClean="0"/>
              <a:t>Ergometrine</a:t>
            </a:r>
            <a:r>
              <a:rPr lang="en-US" sz="1800" dirty="0" smtClean="0"/>
              <a:t>, </a:t>
            </a:r>
            <a:r>
              <a:rPr lang="en-US" sz="1800" dirty="0" err="1" smtClean="0"/>
              <a:t>ergometrinine</a:t>
            </a:r>
            <a:endParaRPr lang="en-US" sz="18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smtClean="0"/>
              <a:t>Ergotamine group </a:t>
            </a:r>
            <a:r>
              <a:rPr lang="en-US" sz="1800" dirty="0" smtClean="0"/>
              <a:t>(Water insoluble): Ergotamine, </a:t>
            </a:r>
            <a:r>
              <a:rPr lang="en-US" sz="1800" dirty="0" err="1" smtClean="0"/>
              <a:t>ergotaminine</a:t>
            </a:r>
            <a:r>
              <a:rPr lang="en-US" sz="1800" dirty="0" smtClean="0"/>
              <a:t>, </a:t>
            </a:r>
            <a:r>
              <a:rPr lang="en-US" sz="1800" dirty="0" err="1" smtClean="0"/>
              <a:t>ergosine</a:t>
            </a:r>
            <a:r>
              <a:rPr lang="en-US" sz="1800" dirty="0" smtClean="0"/>
              <a:t> and </a:t>
            </a:r>
            <a:r>
              <a:rPr lang="en-US" sz="1800" dirty="0" err="1" smtClean="0"/>
              <a:t>ergosinine</a:t>
            </a:r>
            <a:endParaRPr lang="en-US" sz="18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US" sz="1800" b="1" dirty="0" err="1" smtClean="0"/>
              <a:t>Ergotoxine</a:t>
            </a:r>
            <a:r>
              <a:rPr lang="en-US" sz="1800" b="1" dirty="0" smtClean="0"/>
              <a:t> group </a:t>
            </a:r>
            <a:r>
              <a:rPr lang="en-US" sz="1800" dirty="0" smtClean="0"/>
              <a:t>( water insoluble): </a:t>
            </a:r>
            <a:r>
              <a:rPr lang="en-US" sz="1800" dirty="0" err="1" smtClean="0"/>
              <a:t>Ergocristine</a:t>
            </a:r>
            <a:r>
              <a:rPr lang="en-US" sz="1800" dirty="0" smtClean="0"/>
              <a:t>, </a:t>
            </a:r>
            <a:r>
              <a:rPr lang="en-US" sz="1800" dirty="0" err="1" smtClean="0"/>
              <a:t>ergocristinine</a:t>
            </a:r>
            <a:r>
              <a:rPr lang="en-US" sz="1800" dirty="0" smtClean="0"/>
              <a:t>, </a:t>
            </a:r>
            <a:r>
              <a:rPr lang="en-US" sz="1800" dirty="0" err="1" smtClean="0"/>
              <a:t>ergocryptine</a:t>
            </a:r>
            <a:r>
              <a:rPr lang="en-US" sz="1800" dirty="0" smtClean="0"/>
              <a:t>, </a:t>
            </a:r>
            <a:r>
              <a:rPr lang="en-US" sz="1800" dirty="0" err="1" smtClean="0"/>
              <a:t>ergocryptinine</a:t>
            </a:r>
            <a:r>
              <a:rPr lang="en-US" sz="1800" dirty="0" smtClean="0"/>
              <a:t>, </a:t>
            </a:r>
            <a:r>
              <a:rPr lang="en-US" sz="1800" dirty="0" err="1" smtClean="0"/>
              <a:t>ergocornine</a:t>
            </a:r>
            <a:r>
              <a:rPr lang="en-US" sz="1800" dirty="0" smtClean="0"/>
              <a:t>, and </a:t>
            </a:r>
            <a:r>
              <a:rPr lang="en-US" sz="1800" dirty="0" err="1" smtClean="0"/>
              <a:t>ergocorninine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chemicals include histamine, </a:t>
            </a:r>
            <a:r>
              <a:rPr lang="en-US" sz="2000" dirty="0" err="1" smtClean="0"/>
              <a:t>tyramine</a:t>
            </a:r>
            <a:r>
              <a:rPr lang="en-US" sz="2000" dirty="0" smtClean="0"/>
              <a:t>, </a:t>
            </a:r>
            <a:r>
              <a:rPr lang="en-US" sz="2000" dirty="0" err="1" smtClean="0"/>
              <a:t>putrescine</a:t>
            </a:r>
            <a:r>
              <a:rPr lang="en-US" sz="2000" dirty="0" smtClean="0"/>
              <a:t>, </a:t>
            </a:r>
            <a:r>
              <a:rPr lang="en-US" sz="2000" dirty="0" err="1" smtClean="0"/>
              <a:t>cadaverine</a:t>
            </a:r>
            <a:r>
              <a:rPr lang="en-US" sz="2000" dirty="0" smtClean="0"/>
              <a:t>, </a:t>
            </a:r>
            <a:r>
              <a:rPr lang="en-US" sz="2000" dirty="0" err="1" smtClean="0"/>
              <a:t>agmatine</a:t>
            </a:r>
            <a:r>
              <a:rPr lang="en-US" sz="2000" dirty="0" smtClean="0"/>
              <a:t>, amino acids, acetylcholine, coloring matters, </a:t>
            </a:r>
            <a:r>
              <a:rPr lang="en-US" sz="2000" dirty="0" err="1" smtClean="0"/>
              <a:t>ergosterol</a:t>
            </a:r>
            <a:r>
              <a:rPr lang="en-US" sz="2000" dirty="0" smtClean="0"/>
              <a:t>, </a:t>
            </a:r>
            <a:r>
              <a:rPr lang="en-US" sz="2000" dirty="0" err="1" smtClean="0"/>
              <a:t>fungisterols</a:t>
            </a:r>
            <a:r>
              <a:rPr lang="en-US" sz="2000" dirty="0" smtClean="0"/>
              <a:t>, </a:t>
            </a:r>
            <a:r>
              <a:rPr lang="en-US" sz="2000" dirty="0" err="1" smtClean="0"/>
              <a:t>elymoclavine</a:t>
            </a:r>
            <a:r>
              <a:rPr lang="en-US" sz="2000" dirty="0" smtClean="0"/>
              <a:t>, </a:t>
            </a:r>
            <a:r>
              <a:rPr lang="en-US" sz="2000" dirty="0" err="1" smtClean="0"/>
              <a:t>sclereythrin</a:t>
            </a:r>
            <a:r>
              <a:rPr lang="en-US" sz="2000" dirty="0" smtClean="0"/>
              <a:t>, </a:t>
            </a:r>
            <a:r>
              <a:rPr lang="en-US" sz="2000" dirty="0" err="1" smtClean="0"/>
              <a:t>erggonovine</a:t>
            </a:r>
            <a:r>
              <a:rPr lang="en-US" sz="2000" dirty="0" smtClean="0"/>
              <a:t>, </a:t>
            </a:r>
            <a:r>
              <a:rPr lang="en-US" sz="2000" dirty="0" err="1" smtClean="0"/>
              <a:t>ergothioneine</a:t>
            </a:r>
            <a:r>
              <a:rPr lang="en-US" sz="2000" dirty="0" smtClean="0"/>
              <a:t>, </a:t>
            </a:r>
            <a:r>
              <a:rPr lang="en-US" sz="2000" dirty="0" err="1" smtClean="0"/>
              <a:t>clavicepsin</a:t>
            </a:r>
            <a:r>
              <a:rPr lang="en-US" sz="2000" dirty="0" smtClean="0"/>
              <a:t>, </a:t>
            </a:r>
            <a:r>
              <a:rPr lang="en-US" sz="2000" dirty="0" err="1" smtClean="0"/>
              <a:t>betaine</a:t>
            </a:r>
            <a:r>
              <a:rPr lang="en-US" sz="2000" dirty="0" smtClean="0"/>
              <a:t>, </a:t>
            </a:r>
            <a:r>
              <a:rPr lang="en-US" sz="2000" dirty="0" err="1" smtClean="0"/>
              <a:t>clavine</a:t>
            </a:r>
            <a:r>
              <a:rPr lang="en-US" sz="2000" dirty="0" smtClean="0"/>
              <a:t>, fat, </a:t>
            </a:r>
            <a:r>
              <a:rPr lang="en-US" sz="2000" dirty="0" err="1" smtClean="0"/>
              <a:t>mannitol</a:t>
            </a:r>
            <a:r>
              <a:rPr lang="en-US" sz="2000" dirty="0" smtClean="0"/>
              <a:t>, lactic acid and </a:t>
            </a:r>
            <a:r>
              <a:rPr lang="en-US" sz="2000" dirty="0" err="1" smtClean="0"/>
              <a:t>succinic</a:t>
            </a:r>
            <a:r>
              <a:rPr lang="en-US" sz="2000" dirty="0" smtClean="0"/>
              <a:t> acid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599" y="6248400"/>
            <a:ext cx="1600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Ergometrine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2946" name="Picture 2" descr="Image result for ergometr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b="12393"/>
          <a:stretch/>
        </p:blipFill>
        <p:spPr bwMode="auto">
          <a:xfrm>
            <a:off x="3962400" y="4191000"/>
            <a:ext cx="271338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33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Ergot is oxytocic</a:t>
            </a:r>
            <a:r>
              <a:rPr lang="en-US" sz="2000" dirty="0"/>
              <a:t> </a:t>
            </a:r>
            <a:r>
              <a:rPr lang="en-US" sz="2000" dirty="0" smtClean="0"/>
              <a:t>&amp; vasoconstrictor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Ergot is used to assist delivery and to reduce postpartum hemorrhage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Also used to treat migraine</a:t>
            </a:r>
          </a:p>
          <a:p>
            <a:pPr marR="0" lvl="1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</a:rPr>
              <a:t>Nux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vomica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45720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Synonyms: </a:t>
            </a:r>
            <a:r>
              <a:rPr lang="en-US" sz="2400" dirty="0" err="1" smtClean="0"/>
              <a:t>Nux</a:t>
            </a:r>
            <a:r>
              <a:rPr lang="en-US" sz="2400" dirty="0" smtClean="0"/>
              <a:t> </a:t>
            </a:r>
            <a:r>
              <a:rPr lang="en-US" sz="2400" dirty="0" err="1" smtClean="0"/>
              <a:t>vomica</a:t>
            </a:r>
            <a:r>
              <a:rPr lang="en-US" sz="2400" dirty="0" smtClean="0"/>
              <a:t> seeds, </a:t>
            </a:r>
            <a:r>
              <a:rPr lang="en-US" sz="2400" dirty="0" err="1" smtClean="0"/>
              <a:t>Kuchla</a:t>
            </a:r>
            <a:r>
              <a:rPr lang="en-US" sz="2400" dirty="0" smtClean="0"/>
              <a:t>, Quaker buttons, Bachelor’s buttons, </a:t>
            </a:r>
            <a:r>
              <a:rPr lang="en-US" sz="2400" dirty="0" err="1" smtClean="0"/>
              <a:t>Posion</a:t>
            </a:r>
            <a:r>
              <a:rPr lang="en-US" sz="2400" dirty="0" smtClean="0"/>
              <a:t> nut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Source:  </a:t>
            </a:r>
            <a:r>
              <a:rPr lang="en-US" sz="2400" dirty="0" smtClean="0"/>
              <a:t>It is the ripe, dried seed of </a:t>
            </a:r>
            <a:r>
              <a:rPr lang="en-US" sz="2400" i="1" dirty="0" err="1" smtClean="0"/>
              <a:t>Strychons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nux</a:t>
            </a:r>
            <a:r>
              <a:rPr lang="en-US" sz="2400" i="1" dirty="0" smtClean="0"/>
              <a:t>-vomica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Family: </a:t>
            </a:r>
            <a:r>
              <a:rPr lang="en-US" sz="2400" dirty="0" err="1" smtClean="0"/>
              <a:t>Loganiaceae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Geographical source: </a:t>
            </a:r>
            <a:r>
              <a:rPr lang="en-US" sz="2400" dirty="0" smtClean="0"/>
              <a:t>Native to East India and forest of </a:t>
            </a:r>
            <a:r>
              <a:rPr lang="en-US" sz="2400" dirty="0" err="1" smtClean="0"/>
              <a:t>Srilanka</a:t>
            </a:r>
            <a:r>
              <a:rPr lang="en-US" sz="2400" dirty="0" smtClean="0"/>
              <a:t>, Malabar coast, and N. Australia.</a:t>
            </a:r>
          </a:p>
        </p:txBody>
      </p:sp>
      <p:sp>
        <p:nvSpPr>
          <p:cNvPr id="5122" name="AutoShape 2" descr="data:image/jpeg;base64,/9j/4AAQSkZJRgABAQAAAQABAAD/2wCEAAkGBhQSEBQUEhQUFRQUFRUUFRYUFBQUFBQWFBQVFRQVFBQXHSYeGBkjGRQUHy8gIycpLCwsFR4xNTAqNSYrLCkBCQoKDgwOGg8PGCwkHyQsLCwsLCwsLCwsLCwsLCwsLCwsLCwsKSwsLCwsLCwpLCwsLCwsLCwsKSwsLCwsLCwsLP/AABEIAQMAwwMBIgACEQEDEQH/xAAcAAABBAMBAAAAAAAAAAAAAAAFAAEEBgIDBwj/xABCEAABAwIDBAcECAQGAgMAAAABAAIRAyEEEjEFBkFREyJhcYGRoTKxwfAHI0JSYnKC0ZKissIUJDM04fFjcxVTs//EABkBAAIDAQAAAAAAAAAAAAAAAAAEAQMFAv/EACgRAAICAQQCAQQDAQEAAAAAAAABAgMRBCExMhIiQRNRYXEzQvAjFP/aAAwDAQACEQMRAD8A6uSsZSJTJgXMw5ZBy1hZKAwbE0rGU2ZQTgzSla8yWZBODaClmWrOnLlAYM5SLlp6RN0qMk4JAcspUcVVl0iMkYNpTgrSaidr0Em8FZBa2uWYKAMgkmBWQQAyUJ0kAYlOnSQBikknQBCKZZEJoXTOEMFkkAk5cs6Rg5ywNRY1XKK+oqZTwWqJK6VYmsoZeomJxULn6pPgGW1U5qLkm1dvnE1MocRTB6pBgmbEm6I7q7YfTrCjne9rs053E5comW+UR2qhateXjgv/APM1HyydEq11GfilDqYtVXffG1RQaKTsoc8NqHjlLXGB4i67nZgrjDLwWzEbdp0yBUqMaTcBzmgkc78FtpbZa4S1wcOYIK43Sw8ERObvuYuQRpP7q84XBFtWG3MhpH43CSAZtBIbdKLVyzsNPTJfJZsVvGym0uqGAPGTwAHMoXhd8qj3gtYOjPAgzqdX6AwNB63VO3kxjnVejmzCJvYu1vzge9GNmANYA08JjkCJ8/3VWo1dmcQZbTpYYzI6W2stzKqrrcdAQ/aW+rcOWgtL3O0AIFhA18QtX60UsyM36TbxEu4cs2lczpfS4GvIfQhoDoLakukTlBBaBfSeE8VL2j9MFGiSOgquIAmXU2gWB1kzryXSvraymS6LFyjoSSoG6H0iVMViSyqxjWOIDQ0GWlwtLjrcR+yv66hYprKOJwcHhiSTpLs4GSWSZAEUtSyrMrFScmMLW9bitNRcs6RFrlRHFSq6hvSs+S+Jqe9CsbURKog+0XWVTLEUHZmGzP49kc+E8v8AjwRTZDf86I+yx0+UH1KhbKqh9SJgN6ztQYBaNeY7FO2V/vXOAhpNQC/2YJbZJQXtl/cdlL1x+C11KllXt46hNE97ffHxRyoUC24Pqnzy9ZEesJuxbMVhygfgDLmlgbmB1f7Iu0GTwF9VdNj1h0ZkQ81W5s1j1XGAToDmYJ/OOSo2Bc00Yc6LOdPMy1pHnlP/AErDsrElmHPVJfDRrwOQNgi/D1NrpGDSe41NN7AV9NtarWqOkZX9Yjj1gKriOJBc22pm0o5hMM4EWgVOqC6ODc4McOqAVpp4em17mtLQHuDiAYJbOcZgOYBE6+13A3s7Bk031STxytH2RLhB7S+XHvhd/TUmcu1xRnVfZUjeaf8AEUzwykdxDgZ/mHkrpiNFS95n9en+v+1M3r0Zxp37oBY723fOqh4rEF5l2pgHwAb8Ap+0fa7wPghNYpardD89ty77oQ3pHzEOEdmWCD5n0XcIXFtyKQORp1fXaLcmkTP83ku0yn9HwzL1vZDpJJJ0RGhJPCSCCOViVkSsHLoBpWuokXrAvXLOkR8QFCqKbXKh1ErZyXRI1UoLtN1ijNUoDtp8MeeTXHyBVTLEVLY2HEuLACDEQPskmC0+KJ7OoRWY6Sc2bhoMhnje6hbDqZWty9bINQJhpvDokAgmfHsKm4SnlxDA0kt63Dm1xLR2An334JGPK/Y5LfP6Dz9ED27/AKT+4f1BHagshO06cscObT7inp7oVjsyu7PYHDJxLj3w4gE9xsfBEcdiMuEaASC+8yRDQBIniLER4IPsevNVvK4P5YIP8tpUnaeOz9GPutaI0Fjl/u9FnRWGPTRM3QojOH5SQTlGgByte8yPM+CvNB0skCARNnGBZtNtuMgv7rqm7rUMrWtMyame3Fpo1GNA/Uwz4diteAANImftCBMxxgnvlX18lFqMcWbKh72Dr0+5/n1Ve8ZoqRvMRmaOMP8AGzR8Vfd1ONP3QN2yzKW/+tqCVwrBt8R0f5APIlAcQNUpQ9kaNiLruBWJxFAcqzf5gfSY8yu4BcC3FxOXFU3fdNE34RUYHH+HMu/LQ0axFmXre6/Q6dME6dERJJJIAiuWiq5bytFUKWCINTEFRcTtdtNpc8w1oJJ5ALZidSqfvrXy0HX9otHrPuBSkrHHLGYwUmkNivpIDjFKnY3zVDFoJnI09nPijmzNomrTl0Bws4DzFp5fFclwhzdHl1zdGO61/d6q17I2pkrGD1JyGftAGS6OAEmEj9aTlmQ26YpYiXaoVX9vf6b5+673FHMyA7wuilU/I/8ApKZfAuluVTZTLAed9byB6Si+B/1KXMl9jws8R5goVsmg4UelAbYBmhvn4tjQ5Zv2ojhARWpwftnN5PFuyUguV+xyXyWNwshuNZII5iPOyKO0Q/EtWgxNFI2eMpl1iC7uJi3qB5rGrd2vAjtv/wArHHnJUqNiMrpGkZXGW+h9Fra7lcyDpyk37LBZzi02aKeUmXbADJTY77rWu78rg4tPCCBGltb6GxbOpkUA50g1D0kOBm4aAJN+qBHcEAo+y3llbFonhoe9HcFVzUwZJgNBkAQSxpMdkER3qyrZoXt+TTjzZc83ixQdXAA9iW/xAE/BdFx7bFcy26MuIf25Hjygx4hM3dTnTdiXt5tqX5Pj/wAqv4lqO7Vd1Wjlp3H/AKQLEFI0cI0Z8BfdmpFRg+8y3aWva6PJp8l6NZoPBeadlVA3oXO4OM/xO4+K9G7Lql1Ck43JpsJtF8om3C8rS0j3kjM1q6slhOmCdPGcJJOkpAhuWmqtzlpqIYIGYrUqkfSBUAw/aXADvEn4equ+LVG+kOnNBh+7UGnaHD4pCz5G6+UUrAUpY0j8UAagw2D2ggkIy2nAGXThHMXHhD2/w8UI2fULc0cGC475+BhGaNsk2GV9gQdXGB39QeazJZyaWVwXDZOL6SkDxHVd3tsf38VC26Pq3/ld/SVD3bxX11RnAtDx7j5y3yRHagkFPVy8oCM14yKpslxbhWtveoXG9mta6HGOOmkcVO2f1nse1sfWQY4MdIE9x+dFWcDTzAfebYeM/v6I/gK1RuIY1rT0bnMzHKSADMdYWGnolU8yQ3KOE/yWyFBxARKLKDiQtARKJtylOJqtcIDgwtOlujbefzSPArdhHdVhMAPqBjjyBIFzwHwUjeV/+Yp8hTM+LyhfT/VOZlu4iDMZYPDvSNy92PVPMEXrEOzUab2iSWmwgH28wHZ7Q15+RjA7P6OkzOXGpcPv1RDjZjdAO2JiJOkCdiYwVKVO0ZOjzBt+jIc25k30m/aj5cDwE2JPEyLeGvmuq+yKJ8EXGNsqDvVhRZ0XBgn8Jm3nHmugYoWVG3sdDB+b+1xTNnVnFHdAnHD6thPENg/lzj4hBq6M4h00KfYSPig2JSFJqT4COxKbXPoh5hsud2SwOcAeyWhehdg1s+Fou+9Ta7zEhecsGeqzsfE9/wD2vQu6TicDQza9GPebeGngn9J3f++TO1vVBhOEydaJmDpJJIJIbloqlb3KPUKGCBuK1VY3spB2HfPAFw729Ye5WbFG5VZ3s/2tTh1Xe5Iz+RmHwc9oRDgPun0v8Ucw2Hzde0EAAfllwB7dfAjmq7QAg8ywjzlHabv8uG3l4a2Yi2UZ4/h1+TmY3NKXCCe7rf8AMP7Kcd4D4BPgAi+0hZD92/8AVrHicvgAXj9vNFdotsnaV6idnY57h6BbVNjB61++89xPqrhs0joGcJqA6i8EC3O54oJTwbXZw4nquM3NhJc0gAW6ro8OKk0MQ1tIgcCxzSdYDhYxxEkpZLxlkvk/KJagLKHimqa1R8SxPiZQt5MVGIDYnqAaxElx/ZQadA5S4XgGYvFwB89iKb7YU5WvFi2QT6tnskHzQWi92QQSMwGhOvA+5J2xw8mhQ8xwX3c14zGfsikXWNyXPiLRw4/e74sFBpBMzDg0jsjOInuyn9RVb3dflNVwmA9rAJ16wdEdpa0eCtE6A2IF/nwUVPdFNvya8SLKkb2UppnscD72/wByvGI0VN3oMUn+H9QTc+rKauyK84f5YT98+5B8SjVT/bj87v2QXEpGnk1J8G7Bx0c8ng9loXojdSsHYVkcC5vk4kehA8F552Y+GO7HAj58F3T6NKUbPbckOqVXNkkkNL4aJPYB6JrSvFrX++BLWL/lFlrCdME61DKEknSQQQHlR6pW5xUesbKJcHUQbiCq1vh/tKv5SrHXKAbz0i/C1WjUtMe9JMZicyoGXN7Y8hp6hWurTAaG/dbTOnOo3hwmFVMM32SOGaVbRdhfbO5psL+wXZPUz2LN/tsaM+CfsUfXE6SySO3MJRjFNkIPsQHpBJkimQZni5kH0PojlVtk5T1E7OSjbUc5leGz9Y2CAbEtmLaHUBZU6diCbyWnkbS2J8ROqmbXwuarTiJLw2/4iBPhqsWFzn5XWd1paeDoEE+IPyVTbH2bLYS2SLNs+pmpsPNo84v6ys6zVD2E89HBEFpIjkD1gPUjwRB4TUHlIWlsyubcwXSU3N0zCJ93rCpWx6eZopnUEj0ke70XRNoMsuasr9DiCeAe7+V2Ye4jxVd8fKIzp5YZed3uo5zax6xfAP4wCW25loDh2kq09IC6ARIEHXsjvFtVV9qshoqM1d0FVpjWHBvq13qj1Cq0VI+05pIH4WETPcajf4krS/ZFl8dskjEGypG97/qj2uaPWfgrriTZUzemnmZ+pvviPVPT6itXZAJx+pH53IRiyi1RpFJs/ecfVCcWkaeTUs4NmAb9XU7x7l3f6NKs7Ppi3VgW7aVJ5nxeVwvZruo8dx9Cu8fRu0f/ABtAiJIJdHMHLftADR4JvTfzMS1f8MS0BJIJ1pmUJJJJAA15Uau6ykPUPEmy5nwdRB9coRtgTScDplM+RRWsUN2mPq3dx9yTLzktH2e0Eacjw+eatuGEvhpEFogkmxDS1wEae2D4Ks4WlJgkXLY8TA7lYtl1czIvI6Qxy6rOr39X3rN+TSlwHcAwdO7LoBA7slOOzRGXtsguABbWg8GtadBLo+6NNT5I6Qm6OonbyU/ePFdFUpRYmpId9lpa1xBP7d6ybiOkLHjM0wQQdNQJLiZ1DSLeSnbxYTMw+fkgGyHF0OF4aeM3BaY8zF+zVFuzydV7osmyJFZ8unMA6AIbbKAWiTFiAZ5BGHNQSkQGtrNBFw5wLS20Br7ESCYqEDsarC5isq3RVPkE42nYrlW3KUVKo/G4+ZJ+IXYMTSsuW710Mtd/aAfTL8F1M7q3yi77s1hX2fSzXyTTPc0S3x9jxUzDUXGpRc49ZjambkS5tMGfEE+AVe+jHHAsrUSbgio2eREO+CtUkVG6wZ7h1RJ/iA80hBeNuPyNT3gzbinWVR3kd1P1M/8A0aVacS6yqm8LZZ+tn9YHxT1nVitXZAbGUyKYB4PcLd5KB4s28/cUexT/AKmDr0r/AHuVexXz6JGg0reDfsuoAHTyA967v9F9KNnM1gucRJnkCRawzB1r8TxXBsE3quPb8F6P3Uw+TB0WxEMAjlFvgnNOv+zf4EtU8UpfkLpwkE60jKEkkkoAFPULFOUt6gYkrix7FkSFVKH48dQjmFPqofjj1SlS85U2W+Fp7Rp7ij+yahDTpMNDiLDM4HM7TTrAfpJQKhTLqnCxJPkY9Ue2C4ZTI1eLHWG5Z9S23asxvDNJrMQ7TwhIcZ65e6RN4ILQCYtAbIA0nij2Hq5mh3Mf9oRSAytixsTHZAnygLLY9Yiu6nNiwuA5Fr4PiQQr6ZYlj7i1iyskzaNGWlcyrYt1Gq6i0NDQXNm8kPFr8LFvkusV2SFzfejZzRXLo1F5MCwI8DEJmxeuSup74LXhcYKgMDpBkGYnqnjx5jQwI7dVYcAM1Jh16onvAg+oK57szaL6VXIHDJUY4tBlzWy3NDogzMCe3Qkq/btuDg8Ccs56c6lrtZtwdZc0PMsBcsI2VaCoe+u79R72vptLrEOjhBkW8Sunvw6G43DpqcNtymFni8o5fuFSfSx4a9rmhzHtu0iYaTx7QPJdHr0+sD+GPX/gIdiaQYWv0yvB82ub8URY7M0H5vdZzji9Djl5VNkLFlVjbFw387PR037LKz4xVnazJj87T6/I8Uzb1ZVV2RX3mKZH/kJnvLkExZujLv8ATJ/8hHlKCYrU9/uA/dJ08s0beCVgHQyfxe5emdkgdBTjTKInkbhebNitE0p0NQW/UvSOxKcYagDwo0h5U2p7Sr3kzP1j9YonBOmTp8zR0kklBIFqFQK5U6qh9YqqwtiRKqg43RTqigY3RUFhyp5hwgxfhzDjHwR3YFw4gmWmQLQQ438yznw7kCqDru4wY7bAH4o3sFsWEQXMjlMNI79XGOcLLkavwWvZ8EEGLAt0jjEj54p8IIxbZEWqM7yAHfA+ii4AcbjN1jJ4FxDcvKGj0U5omvTdEdaPAteD7iPBdwfshefAYqNVH38wp6PO37JBMR7Jsde3KfBXyo1Atv4TPTc08QR5iFoNZ2FIvDyU3ZmKDRZrXCoMhECTmlresdNdTw7grruviC2q1smA01D1fskEOzdstb4zquabGrEO6N5iDA5hwPMePzC6RsfEZKYyS5/XY8tZLZuTnd7MGGg342FrK15jLP2GLeMfcuz2qBiqamYOrmptcRBIuLWIsdFqxLFpyeVkQWzK/tHZwqMcwyJ4jUEGQfMLTgqLmyHaCwPAxx+eSL1WKO4JSVak0/sMRm0mgXjQqvth0Ze17R66eitWOCq+1hdnY9vucLeJCi3qzursitVHfVn/ANh+IQWvr5/t8EexDR0ZI41HEdxJ+fBAa3z4lKUfJpW8BTd98VcOTp0zPV4HxXpXBOmmz8rfQALzXu+0dLQzEBvTMknQDOF6WwpljbR1RbwCe0vLM3WcRNqyTBOnTPEkkkgkB10PeiFZQajVVYWxIlRD8aiVQIbjAqcFhyqq6HuMWzuPhmEd9uCN7GBOQCbuc4zocjQABylrx4wgz2w7jqfMotshmUMMXZ9ZfXNIE9wHD8Q5LKluzU/qWWlUs0c3vi0mBUcCfk/aRWi1rqoAFm5Dw1c6Z77n1Qsgspt5tzdtg4yCe6J7Sp7aJbVBLiTLCDePaJBMdwHguo8oolug9Uah+OpS0ok9Ra7bLTa3Ekch3hwBp4lx4POYd/2h5z5hX3dLHipgmsbAexjgQAILjUMGDqTIMaQDGiC77YI5A4fYdJ7jafOPNCd1MbUZXa2kTLniQ0wS0e1HblBExYE9qXl6zGsedf6OzbNaWywkc2xYRxA7rLdiGoXgXCnl4ZTEXNjqQTYiDftHYjNdqbg8xx9hJ85BNQKPUFlNrMUSq1cHQIx2iqu1/s/n9zXn4K07QNlUN4KkBnLPfuDH/PiqrerL6e6AWLf1CeGafSf7kDqDTun0RzaBmiwaWPjOiDVW/DwACVp4NCwnbKPVbP8A9g8plemMBUzUabudNh82grzFgzDO52nPSy9M7Hn/AA9GdejZPL2RonNL3kIazrEmhOmCdPGcMnThqSgnIFqtUKoxEajVFqMRKJ1FkGoxDMdSMGNYMfBG301Er0VX4neTij6xm19J9PWyMYOo0w4uytAB5R0bhmB/MHDx7AFE2rghTxVZsQBUcBHAF3V8g4eS0YStlqtDzlYXCeMCRlcR3iViyWJY+xtJeUMl3z9WBbO15AIM3Lql9bw027RyRSiwB7NbFjTe5MGD4nOhZxZ6WQJzOAa2L2pm88Ac3oiLzD7niTB4ljgAJ4SSPCV1ncWaLAWrW9ilNZIT9CtfwyIZwVrbGzukY5p+00t8wRK5nhs1F83a9jiLWhwJY7v1NuK7VWwsrne/WxTTd0wEU3wHEfZqXue9okHmDzE13Uvx8l8F1FqT8X8lq3Nx3+La3O/61ol7dBkFgbai8QOEK5llvTWdO3iuN7h7UqNxbOipio6MrrgRTL2guk6EEtHbmi661s7HuqOc1wAh3VEiYgye0ZhHzaKJbbnF8fGWwq1OVAr00aq0FDr0VbKJUpFT2kFTdvVonsY908rsA+exdA2pg5C57vHTgubxJpM75LnEeUJW9YiN6feaBG0bBg5NE+CDvCO7epZXfp+CDPbb55JOnqaM9zPCj6t3YZXpXYFTNhaJMSabdNJi682YP2XeHxXojcurmwGHP4I8nEfBO6XuxDWr0iw4E6YLIJ8zB4SSSUAD3tUd9NTS1YGmreTlMgOprU+giPQpjRR4nXkU7H7lUquI6Z03jMy2V5AgE8QYA8hpea39IW7mRlKrTbDWN6N0CzQDNMnxLhPdzXUTSWivhQ5pa4AtcCHA6EEQQewhVT08JRaSw38lsNROMk85S+DkWx8c6rSmZe17RbXKJHiS0lngrJlMvDbhrKWpJJNR8Eju6IEDvQDDbGdhdoPpCcrSSCYvSqQ+mSectHiCjdRoBZBcYZ9kakRlEzaAHeawpesvF8o12vL2XDLps+9JhOpY0mNJgTHZKlCko2xb0GTwEeRhEmsW/VvBP8GNY8SaI/QKBt/YQxGGq0uL29X87TmZ/MB5o2GLItVu2MFDbzlHAN3Nrf4TFBzh1HAse33TyIdBngR4Lp+F2rmdnpsgCG53EH8RcW6uuXXnR+aLQKP9J27/AEGJNRoAp1yXt5B1ukb/ABHN+uOC3bl7Za9gpOuRbLEgN1z9mkHh1pOl8veuXizSeLI+aOyUTmYDa4BtceB4hYVMPKH7sVvqshIJbMRoATIvAGhB/UjWVOxllCTWGCa+zwVRN7t13NcKzQXMD2ueBq0huQOHNvsg8tdNOoGmtbqAOoXNtUbYOLO67ZVy8kcL2zsp9dxp0ml1RzS1jRAkxoJtzPgt2F+i3E1KHShzWEtkU6mZr7WvbqzGhXZaWyaTH520qbXRGZrGgxykBSSxL1aRRWJMvs1sn1R5jwzYDu4H1Xdvo1xpfgWNd7TIHDQix9PVUnerc542m52UihiHZs4b1Wlwl7TH2szSf1LpG62w24ag0NzXYyztWiJy8z1nON7iY4KqlONzRdqJxnUmGgsgmCyhPszhJJJIII6aFlCUKw4MITELMhKFOQNRYsHUlIhNCMgV3bW7IrPbVaQ2q1pZJEgtJkBw4wZI/MUsHuswXqdd02iQAORve/wsrDlSyqiWmqnPzkty+OosjHwT2I9LDhoAaAABAA4Lc1qyhZAK/JTnI0JiFnCaFGSAJvZsFmKwr2Obmc0OfS5io1pygdh9kjiHHsXLMBQbTqUOjEZXAFoBD3yYeCNSZ0m4LQOa7bC5lvrsHo8a17R1azXEakZ+t0rR2mQQObyldTHKUkNaeWPVh/Ye0iKtMtINIywmAM1mnMOFjmH6uxXULlWztpNjo5uA2q0g5jc5HDhBa5jfPTVdJ2Ti+kpNdzA9wPuIXNM87E2wxuSymTlMmRcaEoTpKSBgFkEyyCgkcJ0gkoIYkk0J0EmhOmThdnAimTpkAJJOkgBiEk6SAGhOEkkEiShJOgBgFE2rsmniKfR1Wy2ZF4c1wBAc08CJPmpiSh7gtihYrc2phsppdJXbBmCxr25SCBlJGeb6cRporHu3Re0vzNcAQ32gWmRoANNCfRGk6qVSUvJFztbj4sSdMnVhWMnSSCAHhOmTqAEnTJIIFKdMkgDSE6SS7ORJJJIASRSSQAkkkkAJOEySAHSSSUEjBOkkpAdMEklBI6SdJQSJOkkgB0k6SggZJJJACTpJI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https://encrypted-tbn1.gstatic.com/images?q=tbn:ANd9GcSFurK4ce3ErWDpffkS-PdUN2_8nkApJP78FCQw3IDyhK2g_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2" name="Picture 2" descr="http://upload.wikimedia.org/wikipedia/commons/thumb/2/2d/Strychnos_nux-vomica_001.JPG/220px-Strychnos_nux-vomica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24765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44" name="Picture 4" descr="http://t0.gstatic.com/images?q=tbn:ANd9GcRhAQ9MqEBlkZtxr8LpcTRHeyHckOU2wwHwyRYwW5X25EhCe7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962400"/>
            <a:ext cx="2295525" cy="199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Chemical Constituents: 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Important alkaloids are strychnine and </a:t>
            </a:r>
            <a:r>
              <a:rPr lang="en-US" sz="2000" dirty="0" err="1" smtClean="0"/>
              <a:t>brucine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alkaloids include </a:t>
            </a:r>
            <a:r>
              <a:rPr lang="el-GR" sz="2000" dirty="0" smtClean="0"/>
              <a:t>α</a:t>
            </a:r>
            <a:r>
              <a:rPr lang="en-US" sz="2000" dirty="0" smtClean="0"/>
              <a:t>-colubrine, </a:t>
            </a:r>
            <a:r>
              <a:rPr lang="el-GR" sz="2000" dirty="0" smtClean="0"/>
              <a:t>β</a:t>
            </a:r>
            <a:r>
              <a:rPr lang="en-US" sz="2000" dirty="0" smtClean="0"/>
              <a:t>-colubrine, </a:t>
            </a:r>
            <a:r>
              <a:rPr lang="en-US" sz="2000" dirty="0" err="1" smtClean="0"/>
              <a:t>icajine</a:t>
            </a:r>
            <a:r>
              <a:rPr lang="en-US" sz="2000" dirty="0" smtClean="0"/>
              <a:t>, 3-methoxyicajine, </a:t>
            </a:r>
            <a:r>
              <a:rPr lang="en-US" sz="2000" dirty="0" err="1" smtClean="0"/>
              <a:t>protostrychnine</a:t>
            </a:r>
            <a:r>
              <a:rPr lang="en-US" sz="2000" dirty="0" smtClean="0"/>
              <a:t>, </a:t>
            </a:r>
            <a:r>
              <a:rPr lang="en-US" sz="2000" dirty="0" err="1" smtClean="0"/>
              <a:t>vomicine</a:t>
            </a:r>
            <a:r>
              <a:rPr lang="en-US" sz="2000" dirty="0" smtClean="0"/>
              <a:t>, </a:t>
            </a:r>
            <a:r>
              <a:rPr lang="en-US" sz="2000" dirty="0" err="1" smtClean="0"/>
              <a:t>novacine</a:t>
            </a:r>
            <a:r>
              <a:rPr lang="en-US" sz="2000" dirty="0" smtClean="0"/>
              <a:t>, N-</a:t>
            </a:r>
            <a:r>
              <a:rPr lang="en-US" sz="2000" dirty="0" err="1" smtClean="0"/>
              <a:t>oxystrychnine</a:t>
            </a:r>
            <a:r>
              <a:rPr lang="en-US" sz="2000" dirty="0" smtClean="0"/>
              <a:t>, </a:t>
            </a:r>
            <a:r>
              <a:rPr lang="en-US" sz="2000" dirty="0" err="1" smtClean="0"/>
              <a:t>pseudostrychnine</a:t>
            </a:r>
            <a:r>
              <a:rPr lang="en-US" sz="2000" dirty="0" smtClean="0"/>
              <a:t>, and </a:t>
            </a:r>
            <a:r>
              <a:rPr lang="en-US" sz="2000" dirty="0" err="1" smtClean="0"/>
              <a:t>isostrychnine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Other compounds include </a:t>
            </a:r>
            <a:r>
              <a:rPr lang="en-US" sz="2000" dirty="0" err="1" smtClean="0"/>
              <a:t>chlorgenic</a:t>
            </a:r>
            <a:r>
              <a:rPr lang="en-US" sz="2000" dirty="0" smtClean="0"/>
              <a:t> acid, </a:t>
            </a:r>
            <a:r>
              <a:rPr lang="en-US" sz="2000" dirty="0" err="1" smtClean="0"/>
              <a:t>loganin</a:t>
            </a:r>
            <a:r>
              <a:rPr lang="en-US" sz="2000" dirty="0" smtClean="0"/>
              <a:t>, </a:t>
            </a:r>
            <a:r>
              <a:rPr lang="en-US" sz="2000" dirty="0" err="1" smtClean="0"/>
              <a:t>secologanin</a:t>
            </a:r>
            <a:r>
              <a:rPr lang="en-US" sz="2000" dirty="0" smtClean="0"/>
              <a:t>, fixed oil (3%), and proteins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9800" y="5353051"/>
            <a:ext cx="152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Brucine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5353051"/>
            <a:ext cx="175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Strychnine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9394" name="Picture 2" descr="File:Strychnine2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740" y="3048000"/>
            <a:ext cx="3589316" cy="2228851"/>
          </a:xfrm>
          <a:prstGeom prst="rect">
            <a:avLst/>
          </a:prstGeom>
          <a:noFill/>
        </p:spPr>
      </p:pic>
      <p:pic>
        <p:nvPicPr>
          <p:cNvPr id="59398" name="Picture 6" descr="Brucin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0"/>
            <a:ext cx="2902856" cy="2286001"/>
          </a:xfrm>
          <a:prstGeom prst="rect">
            <a:avLst/>
          </a:prstGeom>
          <a:noFill/>
        </p:spPr>
      </p:pic>
      <p:sp>
        <p:nvSpPr>
          <p:cNvPr id="59402" name="AutoShape 10" descr="data:image/jpeg;base64,/9j/4AAQSkZJRgABAQAAAQABAAD/2wCEAAkGBxQPEBUUEBQSFBQVFRIUFBYYFRQZFBAUFBYYFxUUFRcYKCggGBolGxQUITIhJiksMTIuGCA/ODMvNygtLisBCgoKBQUFDgUFDisZExkrKysrKysrKysrKysrKysrKysrKysrKysrKysrKysrKysrKysrKysrKysrKysrKysrK//AABEIAKAAyQMBIgACEQEDEQH/xAAbAAEAAgMBAQAAAAAAAAAAAAAABQYCAwQHAf/EAEQQAAICAQIDBQMGCgkFAQAAAAECAAMEERIFITEGE0FRYSIycRRCUoGRoQcWIzNDU2JydNIkNYKTlLKzwdElVWNzkhf/xAAUAQEAAAAAAAAAAAAAAAAAAAAA/8QAFBEBAAAAAAAAAAAAAAAAAAAAAP/aAAwDAQACEQMRAD8A9wiIgIiICIiAiIgIiICIiAiIgIiICIiAiIgY22BVLMdAAST5AdTKw/bNVRnei1U2WWUMSv8ASVrGp0HzTpzAPhJbiWbUzjFbcz3KwKqNSiEaF3+iPCVzJ7KZF1Iqssp20VWV45Abcxddge0eGi8tB1gTXD+09ORfXTUQ5eg3kq6sKwCg2Np0Pt/cZOSs8K7LDGyqbqxSipitRYEXQ2OWrIbUeHsN185ZoCIiAiIgIiICIiAiIgIiICIiAiIgIifGbQanoPugfYnn+X2ivcd/8sxsPHsd1x1sqZ2tRORsLbh7xBI9NJy/jLZ/3fB/w7fzQPSpD8a4u1bLTjgWZFg9lfm1r422eSj75U8TjWRe4rp4rgvY2oVRjtqx06e9J/sRtNTswPynvGTKLab+9U6fUhGhUeRECT4JwgYykkl7XO620+9Y3+yjoB4CSURAREQEREBERAREQEREBERAREQE1ZWSlSM9jKiKNWYnQKPWQ3Eu0WljU4lZyL15MAdtVJPTvrOYX4DU+krab8q3kVzr0b3uaYOEfIDn3rj/AG8IE2e01tnt4uK91A62bwjWjzpRubgfVr4SV4PxunLB7pvaXk6MNtlZ8mQ8xNPCOB90/e3WNfeRt3kbVRfoVoOSj7/WbOL8ApyiGcFbV9y1DttT4MOo9DygSkrnay9rWqw6iQ+QT3jDrXjpztP9r3B+9MGzcrB/Pocqhdfy1Y/Loo8bKvnfFfsmrspetlr5FrKLsvVqk15rjVHaij16sR+1AsdeDWqKgRNqAKoKghQBoANY+Q1/q6//AIX/AInREDQuJWDqEQEdCFXUSv8AGR8iy0yx+auKUZXkvUVXfUSFPofSWeR3H7aVx3GSR3dmlRGmu42nYFA8SSYEiDEpfCu1CYe/Eyu+e3HIr3pVZYLKyNanYoCA23TUTv8Ax3xvo5X+FyP5YFljWV2ntljuwULk6sQBrjXgc/MldBIbP4xkLTdmLaQtd1lAx9q6FVc1669d+vtfDwgXuJ5/2f7S5V1nD0trsRbVuNljd2VydqartCnVfPmBPQICIiAiIgIiICIiAiIgUzs9w5Mk8QrtBKHMJYAld2iJyOnUekt+PQtahUUKoGgAGgA9BK12K/O5/wDGN/ppLTAREQPmk8/4nw9se/uatAwd83AJ8HGpycb4Mpc/2j5T0GRHabhhyaPyZ23VsttDfRsQ6gfBuan0JgdfB+IrlUV3J7rrrp4qehU+RBBH1TslO7HZLG0mpGGPkB7SNOWJlI23Iqby1bmPXWXGAlH7RcUD5PeAb68Mha1H6fPt9itB+4G1Px9JaeOZNlVDtShst021qPF25KSfBQeZPpKt2P4YLLFfXdVimxK28MjKYn5TkH4MWUfXAsfZvhZxaQHO61ybL3+na/Nj8B0A8hJWIgJEXdmsd7jcye2dSRubYWI03lOm7Tlr1kvECOo4HTWKAqafJwwp5n2Nw2n48pIxEBERAREQEREBETl4lxGvGrNlrbVGg6Ekk9FUDmT6CB1T47AAkkAAaknoAPEyEv7S1mpHoS282FlRUU67l6hy3uaeOs504HblkPxB+WuoxqyRSAP1h62H7B6QIbsz2gpouyzaStVuUxqvI/o9nsqpAs6A6gjnL4jAgEEEHoR0MreX2W2bjh2dzu96ll34tvnuqPu6+a6Sv1McJwqluHuTyrfWzAuP7Dfotfq+uB6LEg8rtLVQ6paHLaIbWRS1dG/oXbwBk2Dr0gfYiIEBl9j8S2x7GRgznc+2yxQzaaalVIGvKavxGw/oW/39380skQK3+I+H9C3+/u/5k7h4iU1rXUoVFGiqOgAm+ICIiAiIgIiICIiAiIgIiICQHarFc9xdWN5x7e8Ne4L3gKkci3LcOok/Kx+EvB7/AITlpoCe5dl18CvPX7oHR2UxXHf3WDYci3vBXuDd2AqqNSOW47dTJ+VD8EmP3fBsTQk7q9/Pw3HXSW+AmF1KupV1DKeRBAIPxBmcQKdxHgl6nJpoRGpzAAzl9pxtUFbez84bRyA8ZbMWnu0VB81VX7BpNsQEREBERAREQEREBERAREQErub2uox8qzHvZKtlSWqzuoFu7d7Kg+W375YpBN2eDZl2Q+xhbTXWqsgJrKbva1Pnu+6BEcM7dNkY4yqsYnGUflrO9G6sj3tq6e2AOZOolyrcMAR0IBHwPSefV9l34bhdw2TWuI358mo7wbDowQ66BW18ek9ApQKoC9AAB8AOUDOInJxPidWKm+91Reg16sfJR1J9BA65B9pOMVVI1JLPdajItVYDWneCAdvgOfU8py99l5/KsHEoP6Q6HItH7KnlWD5nU+kluE8FpxAe6X2m5u552WHxLueZgQfYvPqx6KcJ1bHtqRUFVhGtmnzkbo+vpLZOTiXDKspNl6K6+o5qfNT1B9RIQ4+Xg/mS2XR+rdgL6gPoP0s+B5+sCzRIOntRTZWTTussUEmkDS4bSNw2noRr9cjMzheVm7ltbuUJes6HXVRo9GRWPm2A8iDA6M3i+S9t/wAl7nu8UgWhw265tgcqhHJNARz5yv8A/wCla497hG7xbAKdKrDXtYqBvccgeZlnzOy4sfcLrU3qq5ATQDJCjTVvokjxEDspUMa/HDOEvcudNPY1KnRfT2RAnMd9yKT1IBP1ibJhVXtUKPAAfYNJnAREQEREBERAREQEREBERAr/AG+q3cNyeem2pn+Oz2tPr00k1hPuqRtNNUQ6eWoB0kH2o4opSzFrTvrXqfcuuiVIVPtWt80ddB1Mp/4PPwrYl1VePksabkVa9zsDXaRy1D+GvkYHqUrHaRQeIcO1Gull5Hoe6bn8ZZa3DAFSCCNQQdQR6GVvtF/WHD//AGZH+kYFmiIgIiIFX4aP+s5X8Ni/5nlolX4b/XOV/DYv+Z5aICIiAiIgIiICIiAiIgIiICIiB8J06yF7RZFwG2plor2lrcliCKVHUKp6sR4nkJGdqTU2XWmcwXF7lmTcxVGuDDUMR4hdCI7N8NGXj1tkF3rqstNKsSVsrDfknsU+8Rpy1gaOFcJ+UoUqVqcInczanv8AiDHq1h6qh+06+AndxnsBw/MXbbjVjQaBkGxlHoVlmAn2B55h9gsrhra8KzWFeupxsgF6j6KwOq9J8zePWfL8AZ9IxXRriW7wPSwasqCr8ivM6cxLfxvjHcba6l7zIs17qvXr5u5+ag8TMOF8CVFc3kX23D8s7KNHHgiqeiDnoIEurAjUaEddfAz7K0/BLsP2uHvqnMnGtJ7o+lT9az6cx8J18L7R13P3VgajIA502cmPqh6OPUQJqJF8Y49Ti6K5LWP7lSAtZZ8FHh6nlI0YGVnc8pjjU/qKm1scf+Wzw/dX7YHJwzOrPGcrR1I+T0DUH2dULbxu6ajUaj1lwBnEOD0Ck0CpBUeqAaKenUDr0Eg8rFysPU47Ncp3ba25lrrWABY/MprUdBAtUSv5HadanKmq11r0W+5AO6pc6ag6nUgajXQHSLO11C032ndpQ5rZfZ3OQQNVGvMHcIFgiYVPuUEeIB+0azOAiIgIiICIiAiIgIiIGu/HWwaOqsPJgCOXoZk7BQT4AE/UBMpryFJRgOpVgPjpygRTdpscUVXsxFVxCoxB6nUjXy6GYYnaNMkWLjhu+VSUS1WrFg6BgSOa6+IlEyvwas+BjIibMlbK2tY2MVUKSTy6Ea6Dl5y5YNGRkZVV19IoGOlqAd4HNzWbQSNOigJ4+cDv4HwjuN1lrd5kWaG2zz06Ig+ag8BJaIgJxcV4TTlpsvQOOo+kh8GVhzUjzE7YgRvB+BU4mvcr7Te+7EtY/luduZklEQERECo5fAsle/op7r5PlM7u7FhZT3gC2Kq9H1AOh1GmvjI7I7AK9GUGrobIst3U2kasigrt1bqCApl/iBrx0KooPUKAfiBNkR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334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Uses: 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Strychnine is used as circulatory stimulant and bitter tonic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It increase the tone of intestine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Strychnine improves the appetite and digestion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000" dirty="0" smtClean="0"/>
              <a:t>It is a powerful poison at large doses, producing </a:t>
            </a:r>
            <a:r>
              <a:rPr lang="en-US" sz="2000" dirty="0" err="1" smtClean="0"/>
              <a:t>tetanic</a:t>
            </a:r>
            <a:r>
              <a:rPr lang="en-US" sz="2000" dirty="0" smtClean="0"/>
              <a:t> convulsion and death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b="1" dirty="0" err="1" smtClean="0">
                <a:solidFill>
                  <a:srgbClr val="FF0000"/>
                </a:solidFill>
              </a:rPr>
              <a:t>Imidazole</a:t>
            </a:r>
            <a:r>
              <a:rPr lang="en-US" sz="3600" b="1" dirty="0" smtClean="0">
                <a:solidFill>
                  <a:srgbClr val="FF0000"/>
                </a:solidFill>
              </a:rPr>
              <a:t> alkaloids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drugs contain imidazole nucleus in their structure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4953000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major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sources of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imidazole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alkaloids are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Pilocarbus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jaborandi, P.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pinnatifolius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P.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microphyllus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P.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racemous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922" name="Picture 146" descr="Image result for imidaz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65511"/>
            <a:ext cx="1409700" cy="20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690937" y="4366419"/>
            <a:ext cx="1838326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Imidazole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Source: </a:t>
            </a:r>
            <a:r>
              <a:rPr lang="en-US" sz="2000" i="1" dirty="0" err="1" smtClean="0"/>
              <a:t>Pilocarpus</a:t>
            </a:r>
            <a:r>
              <a:rPr lang="en-US" sz="2000" i="1" dirty="0" smtClean="0"/>
              <a:t> jaborandi </a:t>
            </a:r>
            <a:r>
              <a:rPr lang="en-US" sz="2000" dirty="0" smtClean="0"/>
              <a:t>or </a:t>
            </a:r>
            <a:r>
              <a:rPr lang="en-US" sz="2000" i="1" dirty="0" smtClean="0"/>
              <a:t>P. </a:t>
            </a:r>
            <a:r>
              <a:rPr lang="en-US" sz="2000" i="1" dirty="0" err="1" smtClean="0"/>
              <a:t>microphyllus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Fam</a:t>
            </a:r>
            <a:r>
              <a:rPr lang="en-US" sz="2000" dirty="0" smtClean="0"/>
              <a:t>: </a:t>
            </a:r>
            <a:r>
              <a:rPr lang="en-US" sz="2000" dirty="0" err="1" smtClean="0"/>
              <a:t>Rutaceae</a:t>
            </a:r>
            <a:r>
              <a:rPr lang="en-US" sz="2000" dirty="0" smtClean="0"/>
              <a:t>)</a:t>
            </a:r>
            <a:endParaRPr lang="en-US" sz="2800" b="1" dirty="0" smtClean="0"/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Properties: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/>
              <a:t>Principle alkaloids are </a:t>
            </a:r>
            <a:r>
              <a:rPr lang="en-US" sz="2400" dirty="0" err="1" smtClean="0"/>
              <a:t>Pilocarpine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isopilocarpine</a:t>
            </a:r>
            <a:endParaRPr lang="en-US" sz="24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 smtClean="0"/>
              <a:t>Other alkaloids are </a:t>
            </a:r>
            <a:r>
              <a:rPr lang="en-US" sz="2400" dirty="0" err="1" smtClean="0"/>
              <a:t>Pilocarpidine</a:t>
            </a:r>
            <a:r>
              <a:rPr lang="en-US" sz="2400" dirty="0" smtClean="0"/>
              <a:t>, </a:t>
            </a:r>
            <a:r>
              <a:rPr lang="en-US" sz="2400" dirty="0" err="1" smtClean="0"/>
              <a:t>Pilosine</a:t>
            </a:r>
            <a:r>
              <a:rPr lang="en-US" sz="2400" dirty="0" smtClean="0"/>
              <a:t> etc.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/>
              <a:t>Uses: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Has </a:t>
            </a:r>
            <a:r>
              <a:rPr lang="en-US" sz="2400" dirty="0" err="1" smtClean="0"/>
              <a:t>parasympathomimetic</a:t>
            </a:r>
            <a:r>
              <a:rPr lang="en-US" sz="2400" dirty="0" smtClean="0"/>
              <a:t> activity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It is used in the treatment of glaucoma</a:t>
            </a:r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4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4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400" dirty="0" smtClean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400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6576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Pilocarpus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16254"/>
              </p:ext>
            </p:extLst>
          </p:nvPr>
        </p:nvGraphicFramePr>
        <p:xfrm>
          <a:off x="3200400" y="4587875"/>
          <a:ext cx="418321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0" name="CS ChemDraw Drawing" r:id="rId3" imgW="2727720" imgH="1094760" progId="ChemDraw.Document.6.0">
                  <p:embed/>
                </p:oleObj>
              </mc:Choice>
              <mc:Fallback>
                <p:oleObj name="CS ChemDraw Drawing" r:id="rId3" imgW="2727720" imgH="10947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87875"/>
                        <a:ext cx="4183217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919412" y="6019800"/>
            <a:ext cx="287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ct val="20000"/>
              </a:spcBef>
              <a:defRPr/>
            </a:pPr>
            <a:r>
              <a:rPr lang="en-US" sz="2400" b="1" dirty="0" err="1"/>
              <a:t>Pilocarpine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534400" cy="6765925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 Properties of alkaloids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Most alkaloids are well defined crystalline substances and unite with acids to form salts. In the plants they may exists in the free state or as salts</a:t>
            </a:r>
            <a:r>
              <a:rPr 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The alkaloids are usually insoluble or sparingly soluble in water but their salts with acids are freely soluble.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The free alkaloids are soluble in ether, chloroform or other non-polar solvents in which the </a:t>
            </a:r>
            <a:r>
              <a:rPr lang="en-US" sz="2400" b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alkaloidal</a:t>
            </a:r>
            <a:r>
              <a:rPr lang="en-US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salts are insoluble.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cs typeface="Arial" panose="020B0604020202020204" pitchFamily="34" charset="0"/>
              </a:rPr>
              <a:t>This property permits a ready means for the isolation </a:t>
            </a:r>
            <a:r>
              <a:rPr lang="en-US" sz="2400" b="1" dirty="0" smtClean="0">
                <a:cs typeface="Arial" panose="020B0604020202020204" pitchFamily="34" charset="0"/>
              </a:rPr>
              <a:t>and purification of alkaloids.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alkaloids usually possess a bitter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taste</a:t>
            </a: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C306F3-C488-4CEF-817E-B9AA603CDD79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207"/>
          </a:xfrm>
        </p:spPr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 b="1" dirty="0" smtClean="0">
                <a:solidFill>
                  <a:srgbClr val="FF0000"/>
                </a:solidFill>
              </a:rPr>
              <a:t> Purine alkaloids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drugs contain purine base in their structure</a:t>
            </a: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2401"/>
            <a:ext cx="82296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Pharmaceutically important</a:t>
            </a:r>
            <a:r>
              <a:rPr lang="en-US" sz="2400" dirty="0" smtClean="0"/>
              <a:t> bases of this group are methylated derivatives of 2,6-dioxypurine (Xanthine)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err="1" smtClean="0"/>
              <a:t>Caffaine</a:t>
            </a:r>
            <a:r>
              <a:rPr lang="en-US" sz="2400" dirty="0" smtClean="0"/>
              <a:t> or 1,3,7-trimethyl xanthine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smtClean="0"/>
              <a:t>Theophylline or 1,3-dimethyl xanthine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 err="1" smtClean="0"/>
              <a:t>Theobromine</a:t>
            </a:r>
            <a:r>
              <a:rPr lang="en-US" sz="2400" dirty="0" smtClean="0"/>
              <a:t> or 3,7-dimethyl xanthine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3972" name="Picture 4" descr="Image result for purine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86"/>
          <a:stretch/>
        </p:blipFill>
        <p:spPr bwMode="auto">
          <a:xfrm>
            <a:off x="3352800" y="2036618"/>
            <a:ext cx="1828800" cy="1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Coffea</a:t>
            </a:r>
            <a:endParaRPr lang="en-US" b="1" dirty="0">
              <a:solidFill>
                <a:schemeClr val="accent1"/>
              </a:solidFill>
            </a:endParaRPr>
          </a:p>
          <a:p>
            <a:pPr algn="just"/>
            <a:r>
              <a:rPr lang="en-US" sz="1900" b="1" dirty="0">
                <a:solidFill>
                  <a:srgbClr val="7030A0"/>
                </a:solidFill>
              </a:rPr>
              <a:t>Biological source:</a:t>
            </a:r>
          </a:p>
          <a:p>
            <a:pPr algn="just"/>
            <a:r>
              <a:rPr lang="en-US" sz="1900" dirty="0" smtClean="0"/>
              <a:t>It </a:t>
            </a:r>
            <a:r>
              <a:rPr lang="en-US" sz="1900" dirty="0"/>
              <a:t>is the dried, ripe seeds of </a:t>
            </a:r>
            <a:r>
              <a:rPr lang="en-US" sz="1900" b="1" i="1" dirty="0" err="1"/>
              <a:t>Coffea</a:t>
            </a:r>
            <a:r>
              <a:rPr lang="en-US" sz="1900" b="1" i="1" dirty="0"/>
              <a:t> Arabica</a:t>
            </a:r>
            <a:r>
              <a:rPr lang="en-US" sz="1900" dirty="0"/>
              <a:t> </a:t>
            </a:r>
            <a:r>
              <a:rPr lang="en-US" sz="1900" dirty="0" smtClean="0"/>
              <a:t>or </a:t>
            </a:r>
            <a:r>
              <a:rPr lang="en-US" sz="1900" b="1" i="1" dirty="0" smtClean="0"/>
              <a:t>C. </a:t>
            </a:r>
            <a:r>
              <a:rPr lang="en-US" sz="1900" b="1" i="1" dirty="0" err="1" smtClean="0"/>
              <a:t>liberica</a:t>
            </a:r>
            <a:r>
              <a:rPr lang="en-US" sz="1900" b="1" i="1" dirty="0" smtClean="0"/>
              <a:t> </a:t>
            </a:r>
          </a:p>
          <a:p>
            <a:pPr algn="just"/>
            <a:r>
              <a:rPr lang="en-US" sz="1900" b="1" dirty="0">
                <a:solidFill>
                  <a:srgbClr val="7030A0"/>
                </a:solidFill>
              </a:rPr>
              <a:t>Family: </a:t>
            </a:r>
            <a:r>
              <a:rPr lang="en-US" sz="1900" b="1" dirty="0" err="1" smtClean="0">
                <a:solidFill>
                  <a:srgbClr val="00B050"/>
                </a:solidFill>
              </a:rPr>
              <a:t>Rubiaceae</a:t>
            </a:r>
            <a:endParaRPr lang="en-US" sz="1900" b="1" dirty="0">
              <a:solidFill>
                <a:srgbClr val="00B050"/>
              </a:solidFill>
            </a:endParaRPr>
          </a:p>
          <a:p>
            <a:pPr algn="just"/>
            <a:r>
              <a:rPr lang="en-US" sz="1900" b="1" dirty="0">
                <a:solidFill>
                  <a:srgbClr val="7030A0"/>
                </a:solidFill>
              </a:rPr>
              <a:t>Geographical source:</a:t>
            </a:r>
          </a:p>
          <a:p>
            <a:pPr algn="just"/>
            <a:r>
              <a:rPr lang="en-US" sz="1900" dirty="0" smtClean="0"/>
              <a:t>It </a:t>
            </a:r>
            <a:r>
              <a:rPr lang="en-US" sz="1900" dirty="0"/>
              <a:t>is indigenous to Ethiopia and other parts of Eastern Africa and is widely cultivated in tropical countries like Indonesia and Sri Lanka and central and South America.</a:t>
            </a:r>
          </a:p>
          <a:p>
            <a:pPr algn="just"/>
            <a:r>
              <a:rPr lang="en-US" sz="1900" b="1" dirty="0">
                <a:solidFill>
                  <a:srgbClr val="7030A0"/>
                </a:solidFill>
              </a:rPr>
              <a:t>Constituents:</a:t>
            </a:r>
          </a:p>
          <a:p>
            <a:pPr algn="just"/>
            <a:r>
              <a:rPr lang="en-US" sz="1900" dirty="0" smtClean="0"/>
              <a:t>It </a:t>
            </a:r>
            <a:r>
              <a:rPr lang="en-US" sz="1900" dirty="0"/>
              <a:t>contains-</a:t>
            </a:r>
          </a:p>
          <a:p>
            <a:pPr lvl="0" algn="just"/>
            <a:r>
              <a:rPr lang="en-US" sz="1900" dirty="0" smtClean="0"/>
              <a:t>	Caffeine </a:t>
            </a:r>
            <a:r>
              <a:rPr lang="en-US" sz="1900" dirty="0"/>
              <a:t>(1-2%)</a:t>
            </a:r>
          </a:p>
          <a:p>
            <a:pPr lvl="0" algn="just"/>
            <a:r>
              <a:rPr lang="en-US" sz="1900" dirty="0" smtClean="0"/>
              <a:t>	</a:t>
            </a:r>
            <a:r>
              <a:rPr lang="en-US" sz="1900" dirty="0" err="1" smtClean="0"/>
              <a:t>Trigonelline</a:t>
            </a:r>
            <a:r>
              <a:rPr lang="en-US" sz="1900" dirty="0" smtClean="0"/>
              <a:t> </a:t>
            </a:r>
            <a:r>
              <a:rPr lang="en-US" sz="1900" dirty="0"/>
              <a:t>(0.25%)</a:t>
            </a:r>
          </a:p>
          <a:p>
            <a:pPr lvl="0" algn="just"/>
            <a:r>
              <a:rPr lang="en-US" sz="1900" dirty="0" smtClean="0"/>
              <a:t>	Tannin </a:t>
            </a:r>
            <a:r>
              <a:rPr lang="en-US" sz="1900" dirty="0"/>
              <a:t>(3-5%)</a:t>
            </a:r>
          </a:p>
          <a:p>
            <a:pPr lvl="0" algn="just"/>
            <a:r>
              <a:rPr lang="en-US" sz="1900" dirty="0" smtClean="0"/>
              <a:t>	Sugar </a:t>
            </a:r>
            <a:r>
              <a:rPr lang="en-US" sz="1900" dirty="0"/>
              <a:t>(15%)</a:t>
            </a:r>
          </a:p>
          <a:p>
            <a:pPr lvl="0" algn="just"/>
            <a:r>
              <a:rPr lang="en-US" sz="1900" dirty="0" smtClean="0"/>
              <a:t>	Fatty </a:t>
            </a:r>
            <a:r>
              <a:rPr lang="en-US" sz="1900" dirty="0"/>
              <a:t>oil (10-13%)</a:t>
            </a:r>
          </a:p>
          <a:p>
            <a:pPr lvl="0" algn="just"/>
            <a:r>
              <a:rPr lang="en-US" sz="1900" dirty="0" smtClean="0"/>
              <a:t>	Protein </a:t>
            </a:r>
            <a:r>
              <a:rPr lang="en-US" sz="1900" dirty="0"/>
              <a:t>(10-13%)</a:t>
            </a:r>
          </a:p>
          <a:p>
            <a:pPr algn="just"/>
            <a:r>
              <a:rPr lang="en-US" sz="1900" b="1" dirty="0">
                <a:solidFill>
                  <a:srgbClr val="7030A0"/>
                </a:solidFill>
              </a:rPr>
              <a:t>Use: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1900" dirty="0"/>
              <a:t>Caffeine is the main principle which is </a:t>
            </a:r>
            <a:r>
              <a:rPr lang="en-US" sz="1900" b="1" dirty="0"/>
              <a:t>CNS </a:t>
            </a:r>
            <a:r>
              <a:rPr lang="en-US" sz="1900" b="1" dirty="0" smtClean="0"/>
              <a:t>stimulant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1900" dirty="0"/>
              <a:t>It </a:t>
            </a:r>
            <a:r>
              <a:rPr lang="en-US" sz="1900" b="1" dirty="0"/>
              <a:t>reduces physical fatigue </a:t>
            </a:r>
            <a:r>
              <a:rPr lang="en-US" sz="1900" dirty="0"/>
              <a:t>and </a:t>
            </a:r>
            <a:r>
              <a:rPr lang="en-US" sz="1900" b="1" dirty="0"/>
              <a:t>restores alertness </a:t>
            </a:r>
            <a:r>
              <a:rPr lang="en-US" sz="1900" dirty="0"/>
              <a:t>when drowsiness occurs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1900" dirty="0"/>
              <a:t>It produces </a:t>
            </a:r>
            <a:r>
              <a:rPr lang="en-US" sz="1900" b="1" dirty="0"/>
              <a:t>increased wakefulness</a:t>
            </a:r>
            <a:r>
              <a:rPr lang="en-US" sz="1900" dirty="0"/>
              <a:t>, </a:t>
            </a:r>
            <a:r>
              <a:rPr lang="en-US" sz="1900" b="1" dirty="0"/>
              <a:t>faster</a:t>
            </a:r>
            <a:r>
              <a:rPr lang="en-US" sz="1900" dirty="0"/>
              <a:t> and </a:t>
            </a:r>
            <a:r>
              <a:rPr lang="en-US" sz="1900" b="1" dirty="0"/>
              <a:t>clearer flow of thought</a:t>
            </a:r>
            <a:r>
              <a:rPr lang="en-US" sz="1900" dirty="0"/>
              <a:t>, </a:t>
            </a:r>
            <a:r>
              <a:rPr lang="en-US" sz="1900" b="1" dirty="0"/>
              <a:t>increased      focus</a:t>
            </a:r>
            <a:r>
              <a:rPr lang="en-US" sz="1900" dirty="0"/>
              <a:t>, and </a:t>
            </a:r>
            <a:r>
              <a:rPr lang="en-US" sz="1900" b="1" dirty="0"/>
              <a:t>better general body coordination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1900" dirty="0"/>
              <a:t>It is a </a:t>
            </a:r>
            <a:r>
              <a:rPr lang="en-US" sz="1900" b="1" dirty="0"/>
              <a:t>diuretic</a:t>
            </a:r>
          </a:p>
          <a:p>
            <a:pPr lvl="0" algn="just"/>
            <a:endParaRPr lang="en-US" dirty="0"/>
          </a:p>
        </p:txBody>
      </p:sp>
      <p:pic>
        <p:nvPicPr>
          <p:cNvPr id="78850" name="Picture 2" descr="CAFFE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23985"/>
            <a:ext cx="2181225" cy="18894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4527741"/>
            <a:ext cx="952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Caffaine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8847"/>
            <a:ext cx="845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Tea/</a:t>
            </a:r>
            <a:r>
              <a:rPr lang="en-US" sz="44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Thea</a:t>
            </a:r>
            <a:endParaRPr lang="en-US" sz="2000" b="1" dirty="0">
              <a:solidFill>
                <a:schemeClr val="accent1"/>
              </a:solidFill>
            </a:endParaRPr>
          </a:p>
          <a:p>
            <a:pPr algn="just"/>
            <a:r>
              <a:rPr lang="en-US" sz="2000" b="1" dirty="0">
                <a:solidFill>
                  <a:srgbClr val="7030A0"/>
                </a:solidFill>
              </a:rPr>
              <a:t>Biological source:</a:t>
            </a:r>
          </a:p>
          <a:p>
            <a:pPr algn="just"/>
            <a:r>
              <a:rPr lang="en-US" sz="2000" dirty="0"/>
              <a:t>Tea is the prepared leaves or leaf buds of </a:t>
            </a:r>
            <a:r>
              <a:rPr lang="en-US" sz="2000" b="1" i="1" dirty="0" err="1">
                <a:solidFill>
                  <a:srgbClr val="00B050"/>
                </a:solidFill>
              </a:rPr>
              <a:t>Camelia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sinensis</a:t>
            </a:r>
            <a:endParaRPr lang="en-US" sz="2000" b="1" i="1" dirty="0" smtClean="0">
              <a:solidFill>
                <a:srgbClr val="00B05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7030A0"/>
                </a:solidFill>
              </a:rPr>
              <a:t>Family</a:t>
            </a:r>
            <a:r>
              <a:rPr lang="en-US" sz="2000" b="1" dirty="0">
                <a:solidFill>
                  <a:srgbClr val="7030A0"/>
                </a:solidFill>
              </a:rPr>
              <a:t>: </a:t>
            </a:r>
            <a:r>
              <a:rPr lang="en-US" sz="2000" b="1" i="1" dirty="0" err="1">
                <a:solidFill>
                  <a:srgbClr val="00B050"/>
                </a:solidFill>
              </a:rPr>
              <a:t>Theaceae</a:t>
            </a:r>
            <a:endParaRPr lang="en-US" sz="2000" b="1" i="1" dirty="0">
              <a:solidFill>
                <a:srgbClr val="00B050"/>
              </a:solidFill>
            </a:endParaRPr>
          </a:p>
          <a:p>
            <a:pPr algn="just"/>
            <a:r>
              <a:rPr lang="en-US" sz="2000" b="1" dirty="0">
                <a:solidFill>
                  <a:srgbClr val="7030A0"/>
                </a:solidFill>
              </a:rPr>
              <a:t>Geographical source:</a:t>
            </a:r>
          </a:p>
          <a:p>
            <a:pPr algn="just"/>
            <a:r>
              <a:rPr lang="en-US" sz="2000" dirty="0" smtClean="0"/>
              <a:t>It </a:t>
            </a:r>
            <a:r>
              <a:rPr lang="en-US" sz="2000" dirty="0"/>
              <a:t>is indigenous to Eastern Asia. It is extensively cultivated in Bangladesh, China, Japan, India and Indonesia.</a:t>
            </a:r>
          </a:p>
          <a:p>
            <a:pPr algn="just"/>
            <a:r>
              <a:rPr lang="en-US" sz="2000" b="1" dirty="0">
                <a:solidFill>
                  <a:srgbClr val="7030A0"/>
                </a:solidFill>
              </a:rPr>
              <a:t>Constituents:</a:t>
            </a:r>
          </a:p>
          <a:p>
            <a:pPr algn="just"/>
            <a:r>
              <a:rPr lang="en-US" sz="2000" dirty="0" smtClean="0"/>
              <a:t>Tea </a:t>
            </a:r>
            <a:r>
              <a:rPr lang="en-US" sz="2000" dirty="0"/>
              <a:t>contains-</a:t>
            </a:r>
          </a:p>
          <a:p>
            <a:pPr lvl="0" algn="just"/>
            <a:r>
              <a:rPr lang="en-US" sz="2000" dirty="0" smtClean="0"/>
              <a:t>	Caffeine </a:t>
            </a:r>
            <a:r>
              <a:rPr lang="en-US" sz="2000" dirty="0"/>
              <a:t>(1-4%)</a:t>
            </a:r>
          </a:p>
          <a:p>
            <a:pPr lvl="0" algn="just"/>
            <a:r>
              <a:rPr lang="en-US" sz="2000" dirty="0" smtClean="0"/>
              <a:t>	Adenine</a:t>
            </a:r>
            <a:endParaRPr lang="en-US" sz="2000" dirty="0"/>
          </a:p>
          <a:p>
            <a:pPr lvl="0" algn="just"/>
            <a:r>
              <a:rPr lang="en-US" sz="2000" dirty="0" smtClean="0"/>
              <a:t>	</a:t>
            </a:r>
            <a:r>
              <a:rPr lang="en-US" sz="2000" dirty="0" err="1" smtClean="0"/>
              <a:t>Theobromine</a:t>
            </a:r>
            <a:endParaRPr lang="en-US" sz="2000" dirty="0"/>
          </a:p>
          <a:p>
            <a:pPr lvl="0" algn="just"/>
            <a:r>
              <a:rPr lang="en-US" sz="2000" dirty="0" smtClean="0"/>
              <a:t>	Theophylline</a:t>
            </a:r>
            <a:endParaRPr lang="en-US" sz="2000" dirty="0"/>
          </a:p>
          <a:p>
            <a:pPr lvl="0" algn="just"/>
            <a:r>
              <a:rPr lang="en-US" sz="2000" dirty="0" smtClean="0"/>
              <a:t>	Xanthine</a:t>
            </a:r>
            <a:endParaRPr lang="en-US" sz="2000" dirty="0"/>
          </a:p>
          <a:p>
            <a:pPr lvl="0" algn="just"/>
            <a:r>
              <a:rPr lang="en-US" sz="2000" dirty="0" smtClean="0"/>
              <a:t>	</a:t>
            </a:r>
            <a:r>
              <a:rPr lang="en-US" sz="2000" dirty="0" err="1" smtClean="0"/>
              <a:t>gallotannic</a:t>
            </a:r>
            <a:r>
              <a:rPr lang="en-US" sz="2000" dirty="0" smtClean="0"/>
              <a:t> </a:t>
            </a:r>
            <a:r>
              <a:rPr lang="en-US" sz="2000" dirty="0"/>
              <a:t>acid</a:t>
            </a:r>
          </a:p>
          <a:p>
            <a:pPr lvl="0" algn="just"/>
            <a:r>
              <a:rPr lang="en-US" sz="2000" dirty="0" smtClean="0"/>
              <a:t>	volatile oil etc.</a:t>
            </a:r>
            <a:endParaRPr lang="en-US" sz="2000" dirty="0"/>
          </a:p>
          <a:p>
            <a:pPr algn="just"/>
            <a:r>
              <a:rPr lang="en-US" sz="2000" b="1" dirty="0">
                <a:solidFill>
                  <a:srgbClr val="7030A0"/>
                </a:solidFill>
              </a:rPr>
              <a:t>Use:</a:t>
            </a:r>
          </a:p>
          <a:p>
            <a:pPr lvl="0" algn="just"/>
            <a:r>
              <a:rPr lang="en-US" sz="2000" dirty="0" smtClean="0"/>
              <a:t>	As </a:t>
            </a:r>
            <a:r>
              <a:rPr lang="en-US" sz="2000" dirty="0"/>
              <a:t>beverage</a:t>
            </a:r>
          </a:p>
          <a:p>
            <a:pPr lvl="0" algn="just"/>
            <a:r>
              <a:rPr lang="en-US" sz="2000" dirty="0" smtClean="0"/>
              <a:t>	Stimulant &amp; Diuretic</a:t>
            </a:r>
            <a:endParaRPr lang="en-US" sz="2000" dirty="0"/>
          </a:p>
        </p:txBody>
      </p:sp>
      <p:pic>
        <p:nvPicPr>
          <p:cNvPr id="5" name="Picture 2" descr="Theophylline2DCSD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28" y="2514600"/>
            <a:ext cx="2286000" cy="25146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4990847"/>
            <a:ext cx="1643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Theophylline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092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marL="971550" lvl="1" indent="-571500" algn="ctr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8"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Steroidal group</a:t>
            </a:r>
          </a:p>
          <a:p>
            <a:pPr marL="114300" lvl="1" indent="571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steroidal alkaloids are characterized  by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cyclopentanoperhydrophenanthrene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nucleus. The important alkaloids are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protoveratrine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and B,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Aconitine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conessine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  <a:p>
            <a:pPr marL="971550" lvl="1" indent="-57150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                Example:</a:t>
            </a:r>
          </a:p>
          <a:p>
            <a:pPr marL="971550" lvl="1" indent="-57150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Cyclopenteno-perhydro-phenanthrene</a:t>
            </a:r>
            <a:endPara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42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onessine</a:t>
            </a:r>
            <a:endParaRPr 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88689"/>
              </p:ext>
            </p:extLst>
          </p:nvPr>
        </p:nvGraphicFramePr>
        <p:xfrm>
          <a:off x="1447800" y="2452687"/>
          <a:ext cx="2133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4" name="ISIS/Draw Sketch" r:id="rId3" imgW="1681070" imgH="1034113" progId="ISISServer">
                  <p:embed/>
                </p:oleObj>
              </mc:Choice>
              <mc:Fallback>
                <p:oleObj name="ISIS/Draw Sketch" r:id="rId3" imgW="1681070" imgH="103411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52687"/>
                        <a:ext cx="2133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35899"/>
              </p:ext>
            </p:extLst>
          </p:nvPr>
        </p:nvGraphicFramePr>
        <p:xfrm>
          <a:off x="5562600" y="2452687"/>
          <a:ext cx="335280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5" name="ISIS/Draw Sketch" r:id="rId5" imgW="2727981" imgH="1880798" progId="ISISServer">
                  <p:embed/>
                </p:oleObj>
              </mc:Choice>
              <mc:Fallback>
                <p:oleObj name="ISIS/Draw Sketch" r:id="rId5" imgW="2727981" imgH="1880798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52687"/>
                        <a:ext cx="335280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24BD77-EDEA-4E71-9C72-4C0D067FD528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53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7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05" y="187324"/>
            <a:ext cx="6629400" cy="7270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Veratrum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viride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(green hellebore)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3925"/>
            <a:ext cx="8686800" cy="562927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It is dried rhizome and roots of </a:t>
            </a:r>
            <a:r>
              <a:rPr lang="en-US" sz="2000" b="1" i="1" dirty="0" err="1">
                <a:solidFill>
                  <a:srgbClr val="00B050"/>
                </a:solidFill>
              </a:rPr>
              <a:t>Veratrum</a:t>
            </a:r>
            <a:r>
              <a:rPr lang="en-US" sz="2000" b="1" i="1" dirty="0">
                <a:solidFill>
                  <a:srgbClr val="00B050"/>
                </a:solidFill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viride</a:t>
            </a:r>
            <a:r>
              <a:rPr lang="en-US" sz="2000" b="1" i="1" dirty="0" smtClean="0">
                <a:solidFill>
                  <a:srgbClr val="00B050"/>
                </a:solidFill>
              </a:rPr>
              <a:t> 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 algn="just"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Family: </a:t>
            </a:r>
            <a:r>
              <a:rPr lang="en-US" sz="2000" b="1" i="1" dirty="0" err="1">
                <a:solidFill>
                  <a:srgbClr val="00B050"/>
                </a:solidFill>
              </a:rPr>
              <a:t>Liliaceae</a:t>
            </a:r>
            <a:endParaRPr lang="en-US" sz="2000" b="1" i="1" dirty="0">
              <a:solidFill>
                <a:srgbClr val="00B05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It </a:t>
            </a:r>
            <a:r>
              <a:rPr lang="en-US" sz="2000" dirty="0"/>
              <a:t>is a </a:t>
            </a:r>
            <a:r>
              <a:rPr lang="en-US" sz="2000" b="1" dirty="0">
                <a:solidFill>
                  <a:srgbClr val="00B050"/>
                </a:solidFill>
              </a:rPr>
              <a:t>perennial herb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attaining 0.7 to 2 m height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/>
              <a:t>It contains a large number of alkaloids as follows-</a:t>
            </a:r>
          </a:p>
          <a:p>
            <a:pPr marL="45720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Esters of </a:t>
            </a:r>
            <a:r>
              <a:rPr lang="en-US" sz="2000" dirty="0" err="1"/>
              <a:t>alkamines</a:t>
            </a:r>
            <a:r>
              <a:rPr lang="en-US" sz="2000" dirty="0"/>
              <a:t> (steroidal bases): </a:t>
            </a:r>
            <a:r>
              <a:rPr lang="en-US" sz="2000" dirty="0" err="1"/>
              <a:t>Germidine</a:t>
            </a:r>
            <a:r>
              <a:rPr lang="en-US" sz="2000" dirty="0"/>
              <a:t>, </a:t>
            </a:r>
            <a:r>
              <a:rPr lang="en-US" sz="2000" dirty="0" err="1"/>
              <a:t>germitrine</a:t>
            </a:r>
            <a:r>
              <a:rPr lang="en-US" sz="2000" dirty="0"/>
              <a:t>, </a:t>
            </a:r>
            <a:r>
              <a:rPr lang="en-US" sz="2000" dirty="0" err="1"/>
              <a:t>cevadine</a:t>
            </a:r>
            <a:r>
              <a:rPr lang="en-US" sz="2000" dirty="0"/>
              <a:t>, </a:t>
            </a:r>
            <a:r>
              <a:rPr lang="en-US" sz="2000" dirty="0" err="1"/>
              <a:t>protoveratrine</a:t>
            </a:r>
            <a:r>
              <a:rPr lang="en-US" sz="2000" dirty="0"/>
              <a:t> etc.</a:t>
            </a:r>
          </a:p>
          <a:p>
            <a:pPr marL="45720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/>
              <a:t>Glucosides</a:t>
            </a:r>
            <a:r>
              <a:rPr lang="en-US" sz="2000" dirty="0"/>
              <a:t> of </a:t>
            </a:r>
            <a:r>
              <a:rPr lang="en-US" sz="2000" dirty="0" err="1"/>
              <a:t>alkamines</a:t>
            </a:r>
            <a:r>
              <a:rPr lang="en-US" sz="2000" dirty="0"/>
              <a:t>: </a:t>
            </a:r>
            <a:r>
              <a:rPr lang="en-US" sz="2000" dirty="0" err="1"/>
              <a:t>Pseudojervine</a:t>
            </a:r>
            <a:r>
              <a:rPr lang="en-US" sz="2000" dirty="0"/>
              <a:t>, </a:t>
            </a:r>
            <a:r>
              <a:rPr lang="en-US" sz="2000" dirty="0" err="1"/>
              <a:t>veratrosine</a:t>
            </a:r>
            <a:r>
              <a:rPr lang="en-US" sz="2000" dirty="0"/>
              <a:t>.</a:t>
            </a:r>
          </a:p>
          <a:p>
            <a:pPr marL="45720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The </a:t>
            </a:r>
            <a:r>
              <a:rPr lang="en-US" sz="2000" dirty="0" err="1"/>
              <a:t>alkamines</a:t>
            </a:r>
            <a:r>
              <a:rPr lang="en-US" sz="2000" dirty="0"/>
              <a:t>: </a:t>
            </a:r>
            <a:r>
              <a:rPr lang="en-US" sz="2000" dirty="0" err="1"/>
              <a:t>Jervine</a:t>
            </a:r>
            <a:r>
              <a:rPr lang="en-US" sz="2000" dirty="0"/>
              <a:t>, </a:t>
            </a:r>
            <a:r>
              <a:rPr lang="en-US" sz="2000" dirty="0" err="1"/>
              <a:t>rubijervine</a:t>
            </a:r>
            <a:r>
              <a:rPr lang="en-US" sz="2000" dirty="0"/>
              <a:t>, </a:t>
            </a:r>
            <a:r>
              <a:rPr lang="en-US" sz="2000" dirty="0" err="1"/>
              <a:t>germine</a:t>
            </a:r>
            <a:r>
              <a:rPr lang="en-US" sz="2000" dirty="0"/>
              <a:t> etc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Among them </a:t>
            </a:r>
            <a:r>
              <a:rPr lang="en-US" sz="2000" b="1" dirty="0" err="1">
                <a:solidFill>
                  <a:srgbClr val="FF0000"/>
                </a:solidFill>
              </a:rPr>
              <a:t>germidine</a:t>
            </a:r>
            <a:r>
              <a:rPr lang="en-US" sz="2000" dirty="0"/>
              <a:t> and </a:t>
            </a:r>
            <a:r>
              <a:rPr lang="en-US" sz="2000" b="1" dirty="0" err="1">
                <a:solidFill>
                  <a:srgbClr val="FF0000"/>
                </a:solidFill>
              </a:rPr>
              <a:t>germitrine</a:t>
            </a:r>
            <a:r>
              <a:rPr lang="en-US" sz="2000" dirty="0"/>
              <a:t> are most important therapeutically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marL="685800" indent="-457200" algn="just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It possesses </a:t>
            </a:r>
            <a:r>
              <a:rPr lang="en-US" sz="2000" b="1" dirty="0"/>
              <a:t>hypotensive</a:t>
            </a:r>
            <a:r>
              <a:rPr lang="en-US" sz="2000" dirty="0"/>
              <a:t>, </a:t>
            </a:r>
            <a:r>
              <a:rPr lang="en-US" sz="2000" b="1" dirty="0"/>
              <a:t>cardiac depressant </a:t>
            </a:r>
            <a:r>
              <a:rPr lang="en-US" sz="2000" dirty="0"/>
              <a:t>and </a:t>
            </a:r>
            <a:r>
              <a:rPr lang="en-US" sz="2000" b="1" dirty="0"/>
              <a:t>sedative properties</a:t>
            </a:r>
            <a:r>
              <a:rPr lang="en-US" sz="2000" dirty="0"/>
              <a:t>.</a:t>
            </a:r>
          </a:p>
          <a:p>
            <a:pPr marL="685800" indent="-457200" algn="just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It is </a:t>
            </a:r>
            <a:r>
              <a:rPr lang="en-US" sz="2000" b="1" dirty="0"/>
              <a:t>used in the treatment of hypertension</a:t>
            </a:r>
            <a:r>
              <a:rPr lang="en-US" sz="2000" dirty="0"/>
              <a:t>.</a:t>
            </a:r>
          </a:p>
          <a:p>
            <a:pPr marL="685800" indent="-457200" algn="just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As </a:t>
            </a:r>
            <a:r>
              <a:rPr lang="en-US" sz="2000" b="1" dirty="0"/>
              <a:t>insecticide.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0900" name="Picture 5" descr="https://upload.wikimedia.org/wikipedia/commons/thumb/2/20/Veratrum_veride2.JPG/220px-Veratrum_ver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2" y="1156585"/>
            <a:ext cx="2790825" cy="195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1910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Veratrum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album (white hellebore)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18519"/>
            <a:ext cx="8648700" cy="4587081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Biological source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It is dried rhizomes of </a:t>
            </a:r>
            <a:r>
              <a:rPr lang="en-US" sz="2400" b="1" dirty="0" err="1">
                <a:solidFill>
                  <a:srgbClr val="00B050"/>
                </a:solidFill>
              </a:rPr>
              <a:t>Veratrum</a:t>
            </a:r>
            <a:r>
              <a:rPr lang="en-US" sz="2400" b="1" dirty="0">
                <a:solidFill>
                  <a:srgbClr val="00B050"/>
                </a:solidFill>
              </a:rPr>
              <a:t> album</a:t>
            </a:r>
            <a:r>
              <a:rPr lang="en-US" sz="2400" dirty="0" smtClean="0"/>
              <a:t>. </a:t>
            </a:r>
            <a:r>
              <a:rPr lang="en-US" sz="2400" dirty="0"/>
              <a:t>It is also a </a:t>
            </a:r>
            <a:r>
              <a:rPr lang="en-US" sz="2400" b="1" dirty="0">
                <a:solidFill>
                  <a:srgbClr val="00B050"/>
                </a:solidFill>
              </a:rPr>
              <a:t>perennial herb </a:t>
            </a:r>
            <a:r>
              <a:rPr lang="en-US" sz="2400" dirty="0"/>
              <a:t>but the external color is lighter compare to </a:t>
            </a:r>
            <a:r>
              <a:rPr lang="en-US" sz="2400" i="1" dirty="0">
                <a:solidFill>
                  <a:srgbClr val="0070C0"/>
                </a:solidFill>
              </a:rPr>
              <a:t>V. </a:t>
            </a:r>
            <a:r>
              <a:rPr lang="en-US" sz="2400" i="1" dirty="0" err="1">
                <a:solidFill>
                  <a:srgbClr val="0070C0"/>
                </a:solidFill>
              </a:rPr>
              <a:t>viride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 algn="just"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Family: </a:t>
            </a:r>
            <a:r>
              <a:rPr lang="en-US" sz="2400" b="1" dirty="0" err="1" smtClean="0">
                <a:solidFill>
                  <a:srgbClr val="00B050"/>
                </a:solidFill>
              </a:rPr>
              <a:t>Liliaceae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Constituents</a:t>
            </a:r>
          </a:p>
          <a:p>
            <a:pPr marL="857250"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Similar to </a:t>
            </a:r>
            <a:r>
              <a:rPr lang="en-US" sz="2400" i="1" dirty="0"/>
              <a:t>V. </a:t>
            </a:r>
            <a:r>
              <a:rPr lang="en-US" sz="2400" i="1" dirty="0" err="1"/>
              <a:t>viride</a:t>
            </a:r>
            <a:r>
              <a:rPr lang="en-US" sz="2400" i="1" dirty="0"/>
              <a:t>. </a:t>
            </a:r>
            <a:r>
              <a:rPr lang="en-US" sz="2400" dirty="0"/>
              <a:t>Two ester alkaloids </a:t>
            </a:r>
            <a:r>
              <a:rPr lang="en-US" sz="2400" b="1" dirty="0" err="1"/>
              <a:t>protoveratrine</a:t>
            </a:r>
            <a:r>
              <a:rPr lang="en-US" sz="2400" b="1" dirty="0"/>
              <a:t> A and B </a:t>
            </a:r>
            <a:r>
              <a:rPr lang="en-US" sz="2400" dirty="0"/>
              <a:t>are most active.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Use</a:t>
            </a:r>
          </a:p>
          <a:p>
            <a:pPr marL="857250"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It has </a:t>
            </a:r>
            <a:r>
              <a:rPr lang="en-US" sz="2400" b="1" dirty="0"/>
              <a:t>hypotensive properties</a:t>
            </a:r>
          </a:p>
          <a:p>
            <a:pPr marL="857250"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As </a:t>
            </a:r>
            <a:r>
              <a:rPr lang="en-US" sz="2400" b="1" dirty="0"/>
              <a:t>insecticides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948" name="AutoShape 5" descr="data:image/jpeg;base64,/9j/4AAQSkZJRgABAQAAAQABAAD/2wCEAAkGBxMTEhUTExMWFhUXGBgYGBgXGBcXHhsaHRgYGh0gFxoYHSggGRolGxcXIjEhJSkrLi4uGh8zODMtNygtLisBCgoKDg0OGxAQGy0lICYtLS0tLS0tLS0tLS0tLS0tLS0tLS0tLS0tLS0tLS0tLS0tLS0tLS0tLS0tLS0tLS0tLf/AABEIAQMAwwMBIgACEQEDEQH/xAAbAAACAgMBAAAAAAAAAAAAAAAEBQMGAAECB//EAEIQAAECAwUFBwIEBAQFBQAAAAECEQADIQQSMUFRBSJhcYEGE5GhscHwMtFCUnLhFCNi8TOCosIHFSRD0jRTkrLi/8QAGQEAAwEBAQAAAAAAAAAAAAAAAQIDBAAF/8QAKhEAAgICAgEFAAEDBQAAAAAAAAECEQMhEjFBBBMiUWEycYHwFDNCocH/2gAMAwEAAhEDEQA/AKpJty0qduBDNDXvVAjfoRUDPOsJ02lSlF96JbMS4oq64HFtOcedF6sxtFpsOzxOF9ThIoKM7Qyslg7pToJKS5Uk1rqNOME2MlgCkJwAGLcIYIZOFTrEZO3ZwPKAAvGgHzKOJNtkORfY/wBSVJ8yIj2XtLvAsTAHQWvJGJcuNHEQ26aVClB8zzjtxOpEm1J8tP401GRELErCkKLOx5cfvEdm2cCsOGDuYltC6hWShdPPFPuPCOV5FU1oPRCJT/SY4lzSKguxZwXr0wMcSpl0tp6Qs2tLMtYnyzQtebXBzzFOYEZ5+ig/46CpsdzNq2gDcmFQ/IsBYPK85gcdoJS92ahCTqxA8QaRHOtQVLTNQzUCw2BOB9oCt1mQt3oaVLAF8DzenSO9rJFU22vw7kmySf2fM0L/AIck0vlJ3gAMd5I9R1gGSVSEqUpLLOAoaauKEctBFz7B9n7TZyZi5qUS1y91ILqNQReSRRqwZ2ksSFWZH+GEoUoXEpughVSQoOyqPVhVqUhcXqFDJxe/0rLDcbKRMYHcxmAFsGBDt7+EQqWBR90YnNR4RPMo9Q5dzoMgB7chmYmsmx5hAmFLAh0hw7agZnj6xqlJJaMyVkVlsxWq8rHIZJEWXZdkKzcQFXaFZActmeXCALMimg9Yadn9olZmSZakhLOVUe87MmocYnA4ZRLJk4QbRSEblTCrFJImulV5BSrAEFLGl/QkPTLrDm2JHdgYlRSNQgPU8HHtCWxJnBaUXhdQWwZwz3jqSp+dTEtmtN0zJZIdlNjVsbrUFIzLK8kXZoSUWAbXsQAJv7qnqKO/HThCNZSl7jhhXEesMNkWlffFjQYChYuA4fDPCFe1Zjzpn61D/UfaLR9PGXyZCUq6NbPk/wDUKWCSFS2Yl6gjDg3vBsmYyjyhXLmFKgoZRNPnhQCkmhqDpwMZPVY25/lUdCWg1M5oyFRt2orwjIj7L+g80KJNHAo8GyJpcVoGp1gS60Sy6NHuNkS72S3p7y4+AZtT8YdYYhRIfU+P25xSdnSlLnoY1vXieAqfKLgs5D4Mh1xPCJt0NHZwQMAwTwo71pw/vGKAxOWAjEn+/vHJLrAyTvH2+cIpH9OJLjEcC3kSfOEy0uCk4Fx5uPWHSMuRJ6mK92ltfcolkfiJfyNBqYb9OInJBf604/fkY5CnDEODQgxLsqff3iReNCKYaPnC/aFoMuaUlO7QuKuCMxqDnC2dRDZV9xMKFVlTHHjiDx/vE6ks6FVuf6pZz8GPjA861SpiSkqoehByNcxEuy5q1FIAvzZRYBrwmIzDFwqlW5wykCj0ubtKX/DyZ6yLxT9MtJCCS4UGJJLAq5kPnGrFZkdwZcifNSJgvS1KuklDfTkwIo5rxgq0yEKQlNoCVJEsbpSE1DZMABjQAQHKBly12hS0zgEFQlkgXUE1Q5DMHIFMI8dyvI+P2eg1rf0UCfZgHAU5dzoPnvB0mepCRiQKcW5RAplLJQhgSSlAJUEjR23ucLdq21UpaXF7NX6XYpSMjxjZkx841RgTaehttGeZ0siUoJmHI7t4YkA/hV6wp2JZ2tcqVNlrLrAKBuqL03ScNX0BrDOT3cxP1Av9KhR9OShoaxOhQW0qcASn6TgW1QrFJ4PEsWRT+EtNf9jtVstO0VSkTr5C7yaFMu6q8xLEJxcAl2IPOIp0wKQlU5xMJ3SkMymOmRw6wkRZlywFSFm+C7qN5RoRUqd8cMIY2e0zwhLqTNF0XyWIcHVxhz9InwcJrZo5KURZsW1IlLmzFC8w3Bqt3S+gp5QlUq8q8cVVPM/vDxC5XdrKBVSk5uBiaBveFdos11iMHHSvysb4fxRkmQIRFc/jVSZy0YoKjQ8S9ItCBVPP7xWtuWMqnLbNj/pD/eGjFPUjojlEoKD3hXjGQJZrBMKQ4JpkC0ZA9rD+h2akodN5ixzidaQlF4kAPd6w/TKANGZsIVbY2cJl1ILVvK66DWOTuX4Ckx52aswEszT+Kg/SPufSGczzPkM/t4xuTZxLRLlJwSkDokAV5mIwp3UcP9o+9T1he3Y1UqOr4DnSv2+/QQPUIA/FNP8Ap/t6mOyi9dT+Yurlp4MOsciZemKUME7iOeZ8fSHTAwoYKOtB6feKn25WHkj8t9XgwHrFwUhglIyqfb7xSu0SRNnlzuoS3LP5yiqOANk2kldIO7Rf9uYzuCNDRsPOB7BLdrozDa4xJ2znXO5SMA7nSgxhHHbAtitExKufgYJsfeJWkyb4mAukywSoNU0HBzyhh2H2dJtNrRLnIUsKBICSAHSL2/ncYNTMiPSZtls9oXNmJkfz5QDKvKlG8kqYBQwIbqGekQlk4tRKwx2rsitKjaLOvvQuUnuibpJVOLYFQZgSATdB/EBlEEyyJk2coVLFoSoOpTtddyDdDlIDcGjdrnUlWgzCJbJWWqs0BujIk4GucEWCzmShc2YTNQXDoSVEhRNVJahGBfCMMXKWS6XZqaVUVWwoYryF4twFB4UMVntLVUs6hRPIlxFrlSnBSSwLlSsN3PqcOvCBNubKK6lJSRmxYitOCh5vHs5LcNHnrsqllYJI1aHkiyq7pKysguSHqwGmYw88Ir4UxAZySwi3W4XUBIwFPaM2LBcrkgt0Q2LbKkN3id3y6H8J4YQ3tEwGStUkmiFslIBqQS93MvU48oRWOWFIN4OCTGWMLkqeWSz+mv3ieVU6e0NCTXRvZK/5Q5j0hvYbN3jgkJTg6szoNTTCIJypZCTdKCpYvMQBxujUw0YGZclylAoU7hRABbEl6ghw0LkzcIrj5GjC3srdqlFCruh+8K1bOmLmlQYJpvHllD7aqX3mZlHgwLmvAQHJSqYbqQ+ug/V9oq5dEi97HkvIlfzT9CR9Wgb2jIr9lUpCQm+Kf1jV8oyLqUfobkQd3pEUqzEzHOBKQOVIaWjZt4PKmBtF7p6HA+UcSJJSsBT0Pp5HCM3atdApphNpX9R13R1/v5RCsMANfQV9WjS1vd5qV9vWOColTDgkep8z5Q/QWZMm3UKUPqUbiPc+vlE2z5AHJPmo/G8YDCr8x0/TL3EcVZny8oaqUmVLvKLACnGlT8yh4K9nAO3doCTLJxWoskaq+wbwEUa2TT9DuSb0xWp05YeUTbX2iZk0rOOCR+UZDmWc8mhW7ltanlFRR/sFLzE6De8qeQ8447RpvTCCxDVB0c/aCuzcv61nl1LFvBv/AJR1bbFMnWtCZIPeAJKSG3bpJvEmgAoaxLNqFhj2Gf8ADraUqzInJmrlISSlpiqLY0CAQSZjq/CwADl8ouFpkzSpKFzXTLc3y4B3jeS4D4AMeFcolteybLOWlEyVJWt1KSVApTMWQ6isJDH6SpsKRxMnSgtM4T0mSlVwhBSpiHDEuwGA1do87NNZEpL+5uhFx0yPatnCwQl1AM7pYF3DAkAHEmmNI1NtxstmXMAqgEXS4IVR8wVAlTFSTQkQRaUTUylrKwqi1JcBLpqQ7HQgM2VXgf8Aipc2yKRNvXSi4pQTUAs7FjR8+uUSjSly/fAz+jz/AGwtc2Ue6UoIKr4SS/QqxPXOLHsba5mSULfFJStJDglPoYr06UsTJ0yRJV/DC8oO7BAIBYqYqYu4DkMYl2La0o7xJ+lQ7xJOoooc2Me7gyKR57VC2zWNSpspQIAEyrmrMTQdIebQqnoPWFlhtIE9CPxKvdBdVjDC3q3T+kRy1SYG7IdnlkAaP6wXYZoSoFQcMtwOIJ9RANgW/iYklGo/ze4jLl7sMWOtlrRNUVAKBllCgKNn7wwsqxWYZcxN0qe6HJGZAwbCuG6dYqFjtcxLpRutUqSCFFz+I5gZDjDSZOnKKipTqmMS1EgYAOMaUaMjwuUtsusiSI7ZPSXTVZUxbq7qrypBuz5ASBupauIevAHE6k+MQ2OzhA11Jz+aQh232lLlErkVn0SI2RSRHsss3bMlBKVKQCMQw+49I1Hn5mA1IcnOMg++/o6j0Cz7RXKIWjA/UD+3GG//AD2XdaZKJBxII+wisSlVKD04/wBxEklTgoJ/SeBwjyIZ8mNUnotQ4mCSoi6qYhgzLAUG5pLwNOs0xKVFBC1FwLpwKjUspjQHygCxz8UnEekFS59cYp/q8ifySYHBMJsiESJYUrIMkZq1PUxVO0W11LVUuTkMg9EjmanlxiwbQR3iXD3hh0y+0efzVkkqOL4aHDyFPCPTwZo5Y/ElKNGLOtcydTn84R1Z05nOIkIKi3U8If7EsDkLI3U/SNTl0eLIUeWGRcQhH4jVXPPzIHSEuwNuzDbwUzgiUqYQQoquqTduCiHJUQzcWwgrau0e7lTJgqT/AC5Y1Jcel49IrOxSUr7y6g3QSAtIKRQpBumlCXD/AJRHSiprY8HWz2hE6ZIWvvlCXKIKUqIvEqyoMG4wpsakEos84FKlJUtU8qSe8ICtQ+F4McMo7sqZXcoUudNtCJ126pbDEmssBKSipo2QTjmPtyXImWcpIUDKoFXQVULAO4vJO6XJjx8bjCXB9f8ApsldWgu2WlCkolXFJSAUF7qw4G6z58QR9m2yLH3kgomyjdKTQnEVFLpcEh9MYpXZ6zzLQlYDEhgCpgWY3gk1Ys3hjFr2paZSUITNCgRcuuSQ5xvFqaDLCKZIrHryCE+SsOWZdqllQll5N5KN2hN36bqmCgaBvePGZsudJSFqZJUtSLn9SSymGAALh3yj1uTJmJVMmWpQKCqhNaFroYc25x5d2326qdNIpQkIYVZ6qJxdSnYaRb0auyWatCWyWu5NSoVN5zx16ARbrYug4gj39Ir2xtlPVdAPqPLIcBDjv0zEG5QA0+cm8I2SmuaM8jiyTWKhx9o6kTHmJbUvCxcxlP4w02GtJmhlKvkHdAo2pOkJl0CKthNksCysqLoFK4EsXpnBtttqJZqXVkkM/XTmYD7R2xUuW4UoXlBNC2pPkIrdkVeL61hIQtWNLRY02lS1AnB8BlAVu2GJ6ypCglZyOCjzyMSy5/di8zjMcM+VHjqbNKFAg6FJ1HykBfFiplZngylGWuikliMfSMg6eSVKJZySfGsZD8ENyQ/t00PeB58tekcKn4KGOP3HvC6ahQw+dIAVOWg5t6R58MCl0xuRYZ03eCxnQxJ39QYRyrW4Y54cxE8lRUzZmOeCuzuQ+k2kMS+YaKbtv/1CwBS84A1LH1MO5tpSkOapRkMSTAFnsapiys0KiTyHygjT6XHwk5eASkc7KsN43csVEeg+amHltnBCQBT8KWBLakAaCnMxJZkIQmlABjwzJ4wDbbd3aFTj9R3ZaT5fcxq5WIL9q24XwhKUkSwwvpCxeOJY0phXQxBY9pSVOidIABF2/INxhxlncOeDQDs9yp3zqTx16xZ7B2TRaSUpBQQLxIUEs3AuC/KOT4p29FF3Ra+z+1QylLmm0kl5KlJlpEoJDXQAKKFatkBlWOx7UlicVrmC4SVEFBLB8XAulLueFIB21sxEizldks5AQoKWCorvy2LqU5JpTeGDQlsO0JCyKhKs0TGIL4itFv44Rga91+4tr/PBdylHRcdkbRlNaJiErUrvBvrN8uXDpYbiahhoC7DDu1zJarqZgVaFqVecBktTdKg4URWhxhWmSUBJkpulRdQBoqlGCstQIP2JPVMSoSwUJExTgpqClkm6rIORSFzJP5o6E30yTtBtGWLOoIWFhSna85SAMCxqygwGhOkeXbMs5mrM1eKi44Dh6Rde2VlmhToS8oSwpZSkbqnZlqFcnrhENh2Qn+HQVDeU7sSDdIF3DNvWNHp9QbRLI25bK5tC2BrifoFGH4iPYRBY7VcLrUAFEJA+YCHdp7PS/wAClJVleYp5YAiKTb0rTMImhlAsRoHy4cY044xaJ0P7SllEfKwZslSZSkLSo94QTiGZ8GxrTHF4BRPQpkEs43SfcxkqzGVM3ksWZ/trHZU+II6D+0lqC0JThvv5Ee8EbAs8pUoXkgLBNauRlm2sLZsgzFBsEuToH1847FtHeIkyy7qF5Q0FSE9AawMa+CQWywKsYIIIoaUdJ6EYHnjCWYkgGWeh+a0+CLOJoLHJQbkdPcQPP2YhSgtWA8/n3hcsLSaYCs2dRKQSk6YHKntGouCVaAAZUjIFoFIDXZkAP3t/gEN6t6wHPl2dSfrN7MFF33LwLaJEtSmBuVbAER2jYQIJM/oEgk8nVhxiTjj76KK3oDGzrpdKgpBqNRzEMrJZbplvmVOOCQDWAlyVylXQtyAFF04PgKYOH6R3Jtl6uBZYZ/6TUQYq3bOkqMEi+Up1JWrkKD/dBkxhujAY8T9hA6Jt1/zKZI4JSGPm8cLtCUpKlFkjE68vlYpdkxnZLH3z7wASRT83F9BTxeB9rdl1zF3lTgEj6UhGH+uF6doTXTPQCJSS4IZyKpUSMxUjSLVLtBUAXBBDgj9oHKuh0iuWXs6tCjUKDYihf9Jr4PDLZloXLmJuoKy9woClJdywe7iAT58IZC2Xcgef3yjJluQr/ERniKKHJWvOB70KakGndobWdEvvu7ZitBQE0bAkpfFmfDrlFD7V9k0yJoUhSVSSVMkKKikAjdU4DjCvAiPRbXNWkoUJA3pS75UKp3XqRhUAQhm2ZU6zqUqWpCkYpKKqoygScgHwfCM3pcjxTp9M0ZFaFWybas2YJCiyVsAP6mLa9IutnsipFnMtiokLmLCSpJdypgKEEuAcIrPZDZ6S6FfQJl9yaXQlGPIg+UWLaEmdMmS1yZiQCoMXoQMQBgqgIh/WXfFC4VqwK22dSrOpSkzFiYrfSkKYtmSBRLJAqwZtYXTLSSWpXL7aCHu2dpoNnmFF9KiwUxYfVdUwDhmHnFYsS3qcThHel1Cl9iZv5BM5DhyBXEDPjjj9orvaDZCZyP604KGJAyPny8YZbRtRROSfwqTcbkT943OW/v8AeNqil0QbPPp1UhIDFOD40yh9sm1qMuYFkkbjJUXY1cMcIA7TWLe7xIofq/V+/rA+y7Qe7UCcwHzwOMNN3AftWMdsBJQggMxPIu2PhAOzJjTkHiDgag0prjHe0JpuXciE9KmLR2b2KlN2aobzUf8AC/uafHgaSTZ3gdWazsHV4RzPmZqwGUTTZoxOEAS1d4oqbdGA1P7Rn72BkolrVW8EvlSkaiXuxmHOsbg1+gEFvs9+qaK115wDZrar6FUUMPmYiWzW9xX6sx7iBrWtK+ChgYEdBYxlzgXf6jj+8D2qzm9eDZfv4wGiaeRGY+YQSi3EfWOoqPuPOK8YsGwSdNU5cGvxhrENpSiallO4wINegw6GHSEpmg3SFDMCvpUQrtkm4pj0PzOKKNbQLDtnLF1CUq+gMMji5pgzlzzh5YFJRuiiSXAySTpoDp4RR5qihQWksX84sOztoCYHFFfiT9uEQnDhLl4Y3Y5tGjfPtEKZlOHzxjuVPCxdzHjAy3BI8InLHGStHXQ+2PaCtKpd5W8pJAqSSxGOaSGDQYm/MROSRMlkkAGqrygMEglgBdD1ZjFTNqIoCQCxIciozpzhjYphYEqKZYVUA5qpTIE68TGRwcbkXjO/iZsm0mUUmYyHWpLrNwChBL4UNGhlK2ilU3eSChKUl0kJHeX76WwJN1y4wfjGTtrIRuL30skPTNOCh1iez7JlfUEsCzA1akXnBZHz/ARk4riAdq9pgSlplEMCBTiKufzuWIwaE2zp7sYcdq5iJcm64vzDcTR3Fbw4ADPWENjQyXimLHwaJ5JWyO2zDMM1GaWWjoAD5+sdSLTeQlfQ/OfvAVoXdmJX48jjElmZK1oP0qqI0y7Ik09uh1r4winWVKSQkXCS5GKTyzHnDh6EaRHJsXerBwSkG+RoMGejk06wHJRTvoMe9HWzNm31JUobqWbRR9wKRaCsYZCpMDyp4uoSEgBKbozLOaknOsQ7RTMSh0pUoHEpBPIFqjrGWOb3HRRqiK12orVdSW46JzPODLMGASKZDgIXWWQUjeBc1USD4DkIaSww/qOPAfeH8ioJE5qAUjIGvARkPQbKGmUSQBjl8yhhO2YtnCkrPCh86HygmTLT9aQ2orh1iS1y7wdJI5GBxn4Z3JFeUFy1VBAzBg1E3SoOR+UiVSr26rHX7cOGUDzJZS7CuY1HCKU/7nN2SmXLVU7p+YRFapKm3ZqiNCp/IxAm0PgehDjwOEYqaDkjpeHvBUqFo7lpvJY4tWAJUxUtYLsQa8s/KCBOIIus+gGPOM25JuqByUPSno0Vi01TCiyS3UHwINFDLR4KRaQSy91WrUML9gzSqUk/iAY8QI7tc0A3SMaj9vnrGf2q3EFjFch+MRyApKmFNC4hcJykh0qIBHhxrlrG51umlF5CmVoQk1diKilYk96kgpjIz0/90LvglwaOXBDk4pI0giTtRS0LXPJZ9wIJAAANFVcl8oA7O2/vZM3vy90hlEEmruC3L1iKVNSorSEjA3XN1LgEhyfpxxMLkxtaKweybbE0zLQlIJuCWhSRUgE0N05ihMbtsy6pKB8Px/CIbLaSuYZyhdShABBLgK0BbB3PjAVmmGYtalUrTg1R5V8YtijVWTm7ZPbZV5JHUQGZrpSrNP8AYwznZK8R6wPYrsuabzFKt5AOD/i8AxbjFJypWTQdY9lLmsoEBJGJq/IfeGNuMuVL7pGOfk78TAq7epVHbRvSF6105FvMRhnlc9FUkhhLPqfGhghE6F4mMRzJiI2lhXOvTIRHgw8hrLW+PyriO1TMszCyVaCYIQbtTVRw+aRrh8ULdhgA584yB/4N6qqTi8ahrZ1la2daWN1X9+UNFAiohTNlBSQpJ5EfMIYbNtN4Mccx7iNcoXtCnFolBQcY/MIFd91WOR+ekM5slxeTh8+cYXT05GF/qcATkqlrvpooF6Z8RDTaElM+WJyAHONBiMQYEKgRdXhkdIm2RN7uYZS2uzMDk+AI4HA6GEyJtX5RSL8HNmQlUsgAA/SWGeR8Wgfaqb8hKmqFV6pL+kFWqUZUx/wmhjc5IuqT/U/ko+8PjdoVqmcbHtQSQciW+0NtpyUqS7OnGmKeIilWW0XSoZB+lKxZZmyZwrLtF1LABKkOBStbzO71YPAri6OcQcKIo4LndXkTooZPgR1jieVBIug76mD5Es4PEFPlEszZ84Y3CcylTPzBDHxiSXOUiWrvZZFwhYwrQ0BHANCyjdM5BfZ9Au2iW+8EIX/qUD5kQHIs96ezPuvwCqM/mekOuz/Z0ygbXPW6rRLSkISQCkLWHzIXuhBADeUAbQm9wZgFCBUnFTUSAcACSMOMS5xlkajsZxaQn7SbRDCzyjQHeP5lfYe0N9lkLQmYMfpX+ofPAxTu6L3nDu+dYd9n7YmVfvlgouMx1aNShSoVpUWJaaGAbVIvoYYiqToR8bkYPWcxAs8NUYZxK6Ji+z2o0fDMaKEEWiZjxY9Qa+oMDWmUxcYH1yPWJCHKQM/Woic8ae0OmS22fdUrhRtSco1JkqNVY+nAQRYrDeWuaoUvKCOhZ/JoZyrKBU19OmsTWujmQ2WTwiS12lEhJUsurIH55QFtjb0uQCPxZCl7w/DzMUW37TXOVeUeQeg+54xWGJy/oNGI6ndoZqlFTs5wjIVSUukRkV9uIaGGwbYCm4aEO3FP7VpDYIZTih9veKrPUhN4y1KoRdLM+B8obbJ2gpYIUnDEjD/8n5SNOSDjtByY/KLFLmH6hnjoY4m3FUNDA8ifoX4Z/vHS1oVjTnT1iGvBE5XY6a/NYDnSSzGo0wIOo48oODo3rzpHz2jqXJUtBUAzB2UceRIMK9aGR2pXeyg9VCh46FvWFJnXXKjRIr0eG1htYAYpHQk+NKQi2zdWDdL19PaFxpxl+FHtCqzB6NVXqYutmtLvz+8VTYMu8tRIqhJ8VKSgH/UqHchdW4/vD5lsVsNuqJAAJfD5wgpEtRQSllAFlZs+tKjHB8IHNrCUlqXg6lc/SDdh7Tly0kKFFEG8xOTM0Z3J3oWixp2cgJlBKEXEg3jLAQGuEm6MA+mp6xRu1s1UyYhBUDS+U3QFJGQKsTiaRZLRtaQalalcAkf+IhPb9oWdYYqmJDOHFPIwMWLhPkysp2qK2uwS3oouzgKzHBs4XzFl2AJ5E+YyhnbpCkhwQWN5KhgQWBfSB5q6Ujcn9CIN2TtS6Ahf05Kd24HhDhUzKFOydlomgPOuEhwLpVTicByhknYcxFJc6VNT+QkoP+Uqp0dohJxb7Fcb6NIYuk/BwiOQkpmJGin6EH7Rk6WpP1pKf1UbkrA+MSWU3lJU4IALkNlyprE52lo5LZ1tW2dxLWpP1YJeu8aDHHWK1be0NpWm6ZpD43QEU5pAMGbRtHekEFwHb7+EDd0q64Cikn6i5HQmNEEoxoYVIsxIf1/eJpVhPDoQTBSpH5j86Rx3QycxSzrNiWBGRIL39UbhLQAUygle9iA5TWh55hq01glVqUQwASMWbGGm29m35ZWl+8R6Zj3/ALxW5hN0cyD0b7w+820yq+SC5dsIwPjUftDOz25V3E8iLw6PVoQSFAkOHGjt/aDZUpRXcSQ6Xzp0OcU9mKQXBUObJO7wEMBXLNw1fOLFduyS1GSo6ZFq5Qh7PpdS7wqAM9SQHbOkPNoruylDUBI6kD3MZZKmRapiqbs1M1IWVVIBdmcakDAuCC3POFVr2YtP4XGqVP6iLRIAQlI5JHVL9KiBLSLtRSuPHMEZGBuLAItkAiZd/MlSRhiN4eaRHU2ayqZ1HLEeVILnrZQWUh0kFxwMC7VlsSBkbyT/AEKqPBTjwh7UjgxUy8gtiQW9x7wJJnNTw6ZGIbFPwGAOHAxu1/m0+oacRC8ThgieFBru8aBnofHh6wFMlqZV9B5YR1LnAhx9XxjDzbjfVqEn1/aEk1FpDJFZTNNy7kPf+8Cqm5cfaCUmpHh6iCNk2VH1rDqJJAx4RVNRtgA9m20pwIBBaumI8zFz2HbkLS5UHdmcHwhHbNjpW6kgJmNlgrgePGK1MSpC2IKFCtaEatCOEcnQVs9W/wCcSZf1TEjgC/jx5QHtG0Inm9dQQQzhLFmaqvqw4x57Z5q1rSihvEB8GyiwTRNUtMtA3gAAOWajpEHg4vTG5DJNmkSQ4lJOlVKrlRRIiW32aZ3QmE7wJUxqwORGDMKiCrLYUy6/UvNRwfRP3g0AKSpKqgivIlj5PBp+RSg7QsyT/MQDdJa7+U1z0p0gdCDyhzarEUX5ZyUH5g5cCGiCVZ2y8Y0wlaFsBEhX5jGQ3CYyDQOQwlzZczfQa4KEIbZYpZWqWWd71N1VRQg4GnCNbLtKUE3gquYUKdDDkbMl2guJgvgC6SGdncEa5uNYzQvFLXRSvor6ezxBdK3/AFY+VCfCCLN2cWv9IxLN55Rbtk9nlBBVPUWZwlOLcSRSmUd7YtSZSO7lMxAURXIZnMmnhFZeskojKUq2VrZNi7lZF5ypSR0SD94bW8unlX1aFap++k8zEv8AEOFD+lvMwZyum/oSWwyaq8Ej+oHwSqOVzGQVEPugqGrAP1b0iCVO3o0F7o5ehELYovZKwTJWC2KDkeIxHPDjGkJM1FxrsxAYVxTlzGUQqs8iUVGbIXMruKRNVLKMQcMXpERt0ksUKWgj/wBze8SkRZQ8xGq+gSWaqpiaj7QV3poTj+bI8FaRkxCVF0zEEqqwOfIsRHKFKSahvQw2gEtmlh3qASzacOsP9oTwZKQ1Qli/DD1hChId07p8R4QzWsmWHxYxnzLoKYisaSovBuz5mAAckkgcHxML1WsJBQMS948NB0ht2flBrxz9Mh7xSfQGPLPZgRWp+eHKJbRZEqQQsApaoGBAr7RLZ8HaBtuWi5Z5quF0c1FvQxBLaORUNgSCqYgDHH+8X6VIEsU+teJzb5hCzstsrupd5Y31AFX9IxCeeZ6aQxVNxVmaCGyP5WBs6FSwwThzNIISlieXsYhs6PpHU9P3IglJqrr5JjktAFXaKUAUTcLwY8x+z+EJO/JokdT9os+2JIXILh7u8ODKb0UYrF5uA+eMUhtAZr+FepJfnG46fhGofQtsr1llrWoISkknT3fAR6h2S2GmSgFTKmLSCTpiAE8MTCDs7YEhXIOTnpj1i52UKCmyuivAARjzZeWkaY/Zrac0JSasMzoBj6RQZk1U2+sf2GXlB/8AxB2pdaQlVVby/wBOQ6kE9IS9ntroQq7MFFUKn9RHLE5fJgNKNeWHD9jHFjmuTyf51h5tbYRbvZO8lt5AqW1T9orEuY01taeP7gRZRdULQ1SvPhGpczd8fWIL2XH1r7xMhNAOJ9TBQh1bB/JWaZY8x7PFPIpziz2q1f8ATza1enK9SENglhU6WlTXXcvwBPtGzCviVh0DLl6UIiSybVmjde+PykXoJ2hLCZimwenKCETUpyrwziV12hnRDM2iU1MojqR6iHezLYFoJpQChY6+MBS7W+fuPOJ7IUgqZIDirYU4ZRLI7iII7X9auJMWPZkzdAGUKU2a9MPJ/P8AeGtglMRd+eMGTuKBIfWeaVFgcKDn8aJLZZhMXLSay0ErUNbuA6rUnoDCWy7Zuz0oRLvpwZJqSc05UOvGLStLADNRr80cmIu4grRHaFUbM1MDqFQNKxLNLngI4l1JOlPnhE7FCLPiTpT3PqI6lr3SeBPjESVNL/V74eTRIpNG5CKN6OJJyXlLTqhfvFNCAMS55u3XKLjMW0tashLWfUx5LatorWGBujQe+sU9OnJD8OTH03bcoEhyWzAp0jICk98UgiUkgjES01jUa+ERvaiehbNsryysa3fAA+8WRBCRXG6B6D2MAWgBCFJSGCSCG0Iz8D4QXa5n0gVugB9Y8abKR0jyDbs9U20zlkGq1AcEpN0eQgFUpQ4+Rg22FpswaLWPBRxjEcn8Y9OPSJtjjsj2kMoiTOO4aJJ/DwPCG3azYAmfz5I38VAZ8ecVQEGjDrFk2Ba5h/lhYugUBDvwSYnk1tHIUyCSxIIIJCgcQoYgwQV3Uvo7c6t5xPtFLLvEMVFjxIwPhTwgVYJYDn6xJST2hWgK0SwU3f6fSENpG9SLEsOScg4+fMoriwVK4u0bcT+LGidyJJIcndHxhEqnMHW+UEFMoYJAfic4iTLHKEu2Cwa6RgSIP2YslTFnanH9+EQql6ehjUpbEHAg44ecc1aOHSLJiaO2BerZPCO2bYmoNwJEuuTuQzN61EPRtIFIExm/M3q3rEKLCmfMTLXUXgSc7ocmvEOOsLDjWwJ09hnZ6UmVINqWliU7iToc/wDN6c4soUd28XIQHPFnPmYr/aWfeVLlCmZA44DkA0WFZ318/eMuR3sDODgTEN9kDUufnX1jucrc+aGIsVJTpd/8j6QnkULI+lPynwRNOxHAE9cvaIpBvLJyFPnlEkuqn69Bh53YLegozaiP+nnB2eWUPzDe4jzaZsyUhJNToSc+Azi+9rLSEWdKc1qHgK+w8Y8+tVoKywwyEWwp1ocGTLjI25yjI00NZ7VLN5RcfhY6H5XxiO1zBLSVZBJPgI72pbUykFTpRqulE/fLCPN9s9qkLJS6lDgKnm5YDhHm+zLJOkteR/APZLJiuYQCaknBzUk9SaRDbrQgEJluonrXIAZmFFu2oqYdEj6UjAcTqeMWPsBLStU1X4wEpSS1Hdz5CsevDDu5CcK2yewdnJsw/wA28kN9KWvEcck8sYOXsvuUi44u1LfhrRVS5q7w+TazLXd3VFRD4OOXlAW19pCSlcxLud1IOB/YViuWMeDs5sFtiO8QCRvZ6Hl5QoKi5Apx04843a7TaZUoLdK0kutLMR+lvCBRbEzgSmhzTHlLG4b8AeyVc9ASUgFW6cCMesAbEsTzElYa655mpbyeIwoJN1Q3fT9oY2dISkEmhvF/6QLvuqNCn8aAK7XPBWpRLOY0LSBhEc0JUSRTgcRAqzd+ekUiFIZCYpQq3n5axCsVjn+N3aCutXbllDKy2MFILOCHgt0DoB7+h045xY+zSHvLOASEj/MfsD4wpVIB3yGSKJGsNezdrvCYNJif/qftGfI1xdAewW1TL1oUrR/f9otPeVVxY+8VeWj/ABFc/SGVjtbpQSa3QDzA+0RmuhAy0zNwDiBHcmYLylZB/t/tML58+nJY94nsgvJCc1VPKJvWzhlImXUOcVe8TSDgPzHyH7v4QfYJKRnUafeDr6MyfH94j7ljqJ5V262x3louJO7LF3qan2EJJG6FKOjeMes7W7L2S01KAleN9DJU/EYKHOPPO0HZ6bZlpQvelkkiYMFcDorhHo4MkJJJDihNlvByWJjIObhGRWwbC/8AiFaVqnlJUSEqIAyYYU14xU04xkZGiKqKLR6OpQrD/sfNKbWi6WvBQPEcYyMisQSPSLXNICmaj5DjFd7TqcIf8w9I3GQnqP8AbZIJsqQpJCg4ZmigWsXJpCaMS0ajIx4+wRDUrKkAmpeGPaEsmWBQXU/7j6xkZEv+ZwkUaPnEFqNIyMi8exkThAbDKLpsKQlcsXg9E+gjIyE9R/EEiy2WQlwAkAcIknSxoPARkZGWBNlf2pZ0pCrqQHBJbWFMr/CTy+epjIyH8MC6IpyjdPSDtjTCSK4kg8g7ekZGRPJ/E5FpsZdgcNIbpljSMjI82TfItHo2qWNIB2jJTMs81KxeF1WOoDjqDG4yN+LtCs8vl4CMjIyLvsY//9k="/>
          <p:cNvSpPr>
            <a:spLocks noChangeAspect="1" noChangeArrowheads="1"/>
          </p:cNvSpPr>
          <p:nvPr/>
        </p:nvSpPr>
        <p:spPr bwMode="auto">
          <a:xfrm>
            <a:off x="155575" y="-1881188"/>
            <a:ext cx="2952750" cy="39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2949" name="Picture 7" descr="http://www.luontoportti.com/suomi/images/15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3622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9" descr="http://www.droguevegetale.fr/pics/veratrum_album_racineentiere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731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Aconite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napellus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297363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Biological source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It is dried tuberous roots of </a:t>
            </a:r>
            <a:r>
              <a:rPr lang="en-US" sz="2400" b="1" dirty="0">
                <a:solidFill>
                  <a:srgbClr val="00B050"/>
                </a:solidFill>
              </a:rPr>
              <a:t>Aconitum </a:t>
            </a:r>
            <a:r>
              <a:rPr lang="en-US" sz="2400" b="1" dirty="0" err="1">
                <a:solidFill>
                  <a:srgbClr val="00B050"/>
                </a:solidFill>
              </a:rPr>
              <a:t>napellus</a:t>
            </a:r>
            <a:r>
              <a:rPr lang="en-US" sz="2400" dirty="0" smtClean="0"/>
              <a:t>. </a:t>
            </a:r>
            <a:r>
              <a:rPr lang="en-US" sz="2400" dirty="0"/>
              <a:t>The plant is </a:t>
            </a:r>
            <a:r>
              <a:rPr lang="en-US" sz="2400" b="1" dirty="0">
                <a:solidFill>
                  <a:srgbClr val="00B050"/>
                </a:solidFill>
              </a:rPr>
              <a:t>perennial herb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Family: </a:t>
            </a:r>
            <a:r>
              <a:rPr lang="en-US" sz="2400" b="1" dirty="0" err="1" smtClean="0">
                <a:solidFill>
                  <a:srgbClr val="00B050"/>
                </a:solidFill>
              </a:rPr>
              <a:t>Renunculaceae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Constituents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It contains </a:t>
            </a:r>
            <a:r>
              <a:rPr lang="en-US" sz="2400" b="1" dirty="0" err="1"/>
              <a:t>aconitine</a:t>
            </a:r>
            <a:r>
              <a:rPr lang="en-US" sz="2400" b="1" dirty="0"/>
              <a:t>, </a:t>
            </a:r>
            <a:r>
              <a:rPr lang="en-US" sz="2400" b="1" dirty="0" err="1"/>
              <a:t>aconine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 err="1"/>
              <a:t>aconitic</a:t>
            </a:r>
            <a:r>
              <a:rPr lang="en-US" sz="2400" b="1" dirty="0"/>
              <a:t> acid </a:t>
            </a:r>
            <a:r>
              <a:rPr lang="en-US" sz="2400" dirty="0"/>
              <a:t>etc</a:t>
            </a:r>
            <a:r>
              <a:rPr lang="en-US" sz="2400" dirty="0" smtClean="0"/>
              <a:t>.</a:t>
            </a:r>
            <a:endParaRPr lang="en-US" sz="24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Use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Has </a:t>
            </a:r>
            <a:r>
              <a:rPr lang="en-US" sz="2400" b="1" dirty="0"/>
              <a:t>cardiac effect </a:t>
            </a:r>
            <a:r>
              <a:rPr lang="en-US" sz="2400" dirty="0"/>
              <a:t>but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Principally used as local analgesic in </a:t>
            </a:r>
            <a:r>
              <a:rPr lang="en-US" sz="2400" b="1" dirty="0" smtClean="0"/>
              <a:t>liniments</a:t>
            </a:r>
            <a:endParaRPr lang="en-US" sz="2400" b="1" dirty="0"/>
          </a:p>
        </p:txBody>
      </p:sp>
      <p:pic>
        <p:nvPicPr>
          <p:cNvPr id="83972" name="Picture 5" descr="https://encrypted-tbn3.gstatic.com/images?q=tbn:ANd9GcQxhNVkg_2eHFdDre_D-zEDQgz3lyI_fJpmDoK2wH19wMokuE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8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Studio shot of Aconite (Aconitum napellus) root, close-up :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0"/>
            <a:ext cx="2524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pPr marL="971550" lvl="1" indent="-571500" algn="ctr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9"/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Lupinane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  <a:p>
            <a:pPr marL="0" lvl="1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alkaloids in this group contain 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dicyclic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lupinane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ring.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lupinine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etc. </a:t>
            </a:r>
          </a:p>
          <a:p>
            <a:pPr marL="971550" lvl="1" indent="-57150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971550" lvl="1" indent="-57150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upinane</a:t>
            </a:r>
            <a:endParaRPr lang="en-US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42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</a:t>
            </a:r>
          </a:p>
          <a:p>
            <a:pPr marL="971550" lvl="1" indent="-571500">
              <a:lnSpc>
                <a:spcPct val="150000"/>
              </a:lnSpc>
              <a:spcBef>
                <a:spcPts val="42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upinine</a:t>
            </a:r>
            <a:endParaRPr lang="en-US" dirty="0" smtClean="0"/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20746"/>
              </p:ext>
            </p:extLst>
          </p:nvPr>
        </p:nvGraphicFramePr>
        <p:xfrm>
          <a:off x="2057400" y="2133600"/>
          <a:ext cx="1917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8" name="ISIS/Draw Sketch" r:id="rId3" imgW="1015578" imgH="651336" progId="ISISServer">
                  <p:embed/>
                </p:oleObj>
              </mc:Choice>
              <mc:Fallback>
                <p:oleObj name="ISIS/Draw Sketch" r:id="rId3" imgW="1015578" imgH="651336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1917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362200" y="4419600"/>
          <a:ext cx="2133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9" name="ISIS/Draw Sketch" r:id="rId5" imgW="1200150" imgH="913130" progId="ISISServer">
                  <p:embed/>
                </p:oleObj>
              </mc:Choice>
              <mc:Fallback>
                <p:oleObj name="ISIS/Draw Sketch" r:id="rId5" imgW="1200150" imgH="91313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19600"/>
                        <a:ext cx="21336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6464F8-A2A7-48A5-9B6D-7B8648C4EFA6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08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42900"/>
            <a:ext cx="3733800" cy="8382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Lupinus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luteous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413"/>
            <a:ext cx="8229600" cy="4219575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/>
              <a:t>Lupinus</a:t>
            </a:r>
            <a:r>
              <a:rPr lang="en-US" dirty="0"/>
              <a:t> is obtained from </a:t>
            </a:r>
            <a:r>
              <a:rPr lang="en-US" b="1" dirty="0" err="1">
                <a:solidFill>
                  <a:srgbClr val="00B050"/>
                </a:solidFill>
              </a:rPr>
              <a:t>Lupinus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luteus</a:t>
            </a:r>
            <a:r>
              <a:rPr lang="en-US" dirty="0" smtClean="0"/>
              <a:t>.</a:t>
            </a:r>
            <a:endParaRPr lang="en-US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The plant is an </a:t>
            </a:r>
            <a:r>
              <a:rPr lang="en-US" b="1" dirty="0">
                <a:solidFill>
                  <a:srgbClr val="00B050"/>
                </a:solidFill>
              </a:rPr>
              <a:t>annual herb </a:t>
            </a:r>
            <a:r>
              <a:rPr lang="en-US" dirty="0"/>
              <a:t>and cultivated as </a:t>
            </a:r>
            <a:r>
              <a:rPr lang="en-US" b="1" dirty="0">
                <a:solidFill>
                  <a:srgbClr val="FF0000"/>
                </a:solidFill>
              </a:rPr>
              <a:t>ornamental plant</a:t>
            </a:r>
            <a:r>
              <a:rPr lang="en-US" dirty="0"/>
              <a:t>.</a:t>
            </a: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Family: </a:t>
            </a:r>
            <a:r>
              <a:rPr lang="en-US" b="1" dirty="0" err="1">
                <a:solidFill>
                  <a:srgbClr val="00B050"/>
                </a:solidFill>
              </a:rPr>
              <a:t>Fabaceae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Important constituents is </a:t>
            </a:r>
            <a:r>
              <a:rPr lang="en-US" dirty="0" err="1"/>
              <a:t>Lupinine</a:t>
            </a:r>
            <a:r>
              <a:rPr lang="en-US" dirty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Not medicinally important.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4996" name="Picture 5" descr="http://www.agroatlas.ru/content/cultural/Lupinus_luteus_K/Lupinus_luteus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00042"/>
            <a:ext cx="3011488" cy="28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181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Cytisus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scoparius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6324"/>
            <a:ext cx="5334000" cy="49434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Botanical Source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2600" dirty="0" smtClean="0"/>
              <a:t>It </a:t>
            </a:r>
            <a:r>
              <a:rPr lang="en-US" sz="2600" dirty="0"/>
              <a:t>is the dried tops of </a:t>
            </a:r>
            <a:r>
              <a:rPr lang="en-US" sz="2600" b="1" dirty="0" err="1">
                <a:solidFill>
                  <a:srgbClr val="00B050"/>
                </a:solidFill>
              </a:rPr>
              <a:t>Cytisus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scoparius</a:t>
            </a:r>
            <a:r>
              <a:rPr lang="en-US" sz="2600" b="1" dirty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  <a:defRPr/>
            </a:pP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Family: </a:t>
            </a:r>
            <a:r>
              <a:rPr lang="en-US" sz="2600" b="1" dirty="0" err="1" smtClean="0">
                <a:solidFill>
                  <a:srgbClr val="00B050"/>
                </a:solidFill>
              </a:rPr>
              <a:t>Leguminosae</a:t>
            </a:r>
            <a:endParaRPr lang="en-US" sz="2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600" dirty="0"/>
              <a:t>Its main constituents are </a:t>
            </a:r>
            <a:r>
              <a:rPr lang="en-US" sz="2600" dirty="0" err="1"/>
              <a:t>Lupinane</a:t>
            </a:r>
            <a:r>
              <a:rPr lang="en-US" sz="2600" dirty="0"/>
              <a:t> alkaloids including </a:t>
            </a:r>
            <a:r>
              <a:rPr lang="en-US" sz="2600" b="1" dirty="0" err="1"/>
              <a:t>Sparteine</a:t>
            </a:r>
            <a:r>
              <a:rPr lang="en-US" sz="2600" b="1" dirty="0"/>
              <a:t> and flavonoids</a:t>
            </a:r>
            <a:r>
              <a:rPr lang="en-US" sz="2600" dirty="0" smtClean="0"/>
              <a:t>.</a:t>
            </a:r>
            <a:endParaRPr lang="en-US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600" dirty="0"/>
              <a:t>It is </a:t>
            </a:r>
            <a:r>
              <a:rPr lang="en-US" sz="2600" dirty="0" smtClean="0"/>
              <a:t>an </a:t>
            </a:r>
            <a:r>
              <a:rPr lang="en-US" sz="2600" b="1" dirty="0" smtClean="0"/>
              <a:t>oxytocic</a:t>
            </a:r>
            <a:r>
              <a:rPr lang="en-US" sz="2600" dirty="0" smtClean="0"/>
              <a:t> </a:t>
            </a:r>
            <a:r>
              <a:rPr lang="en-US" sz="2600" dirty="0"/>
              <a:t>and is used in the treatment of </a:t>
            </a:r>
            <a:r>
              <a:rPr lang="en-US" sz="2600" b="1" dirty="0"/>
              <a:t>uterine inertia</a:t>
            </a:r>
            <a:r>
              <a:rPr lang="en-US" sz="2600" dirty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6020" name="Picture 5" descr="http://upload.wikimedia.org/wikipedia/commons/6/6a/Cytisus_scopariu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033712" cy="213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5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properties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499326"/>
            <a:ext cx="8839200" cy="6206273"/>
          </a:xfrm>
        </p:spPr>
        <p:txBody>
          <a:bodyPr>
            <a:noAutofit/>
          </a:bodyPr>
          <a:lstStyle/>
          <a:p>
            <a:pPr lvl="0" algn="just"/>
            <a:r>
              <a:rPr lang="en-US" sz="2000" dirty="0" smtClean="0">
                <a:cs typeface="Arial" panose="020B0604020202020204" pitchFamily="34" charset="0"/>
              </a:rPr>
              <a:t>They are complex chemical compounds of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plant origin.</a:t>
            </a:r>
          </a:p>
          <a:p>
            <a:pPr lvl="0" algn="just"/>
            <a:r>
              <a:rPr lang="en-US" sz="2000" dirty="0" smtClean="0">
                <a:cs typeface="Arial" panose="020B0604020202020204" pitchFamily="34" charset="0"/>
              </a:rPr>
              <a:t>In </a:t>
            </a:r>
            <a:r>
              <a:rPr lang="en-US" sz="2000" dirty="0">
                <a:cs typeface="Arial" panose="020B0604020202020204" pitchFamily="34" charset="0"/>
              </a:rPr>
              <a:t>addition to Carbon and Hydrogen they all contain Nitrogen and generally also </a:t>
            </a:r>
            <a:r>
              <a:rPr lang="en-US" sz="2000" dirty="0" smtClean="0">
                <a:cs typeface="Arial" panose="020B0604020202020204" pitchFamily="34" charset="0"/>
              </a:rPr>
              <a:t>Oxygen.</a:t>
            </a:r>
          </a:p>
          <a:p>
            <a:pPr lvl="0" algn="just"/>
            <a:r>
              <a:rPr lang="en-US" sz="2000" dirty="0" smtClean="0"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Nitrogen atom </a:t>
            </a:r>
            <a:r>
              <a:rPr lang="en-US" sz="2000" dirty="0">
                <a:cs typeface="Arial" panose="020B0604020202020204" pitchFamily="34" charset="0"/>
              </a:rPr>
              <a:t>usually 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exists in a heterocyclic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ring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  <a:p>
            <a:pPr lvl="0" algn="just"/>
            <a:r>
              <a:rPr lang="en-US" sz="2000" dirty="0">
                <a:cs typeface="Arial" panose="020B0604020202020204" pitchFamily="34" charset="0"/>
              </a:rPr>
              <a:t>Most of the alkaloids are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crystalline solids</a:t>
            </a:r>
            <a:r>
              <a:rPr lang="en-US" sz="2000" dirty="0">
                <a:cs typeface="Arial" panose="020B0604020202020204" pitchFamily="34" charset="0"/>
              </a:rPr>
              <a:t>, though a few are </a:t>
            </a:r>
            <a:r>
              <a:rPr lang="en-US" sz="2000" dirty="0" smtClean="0">
                <a:cs typeface="Arial" panose="020B0604020202020204" pitchFamily="34" charset="0"/>
              </a:rPr>
              <a:t>amorphous (Exceptions</a:t>
            </a:r>
            <a:r>
              <a:rPr lang="en-US" sz="2000" dirty="0">
                <a:cs typeface="Arial" panose="020B0604020202020204" pitchFamily="34" charset="0"/>
              </a:rPr>
              <a:t>: Coniine, Nicotine and Sparteine are </a:t>
            </a:r>
            <a:r>
              <a:rPr lang="en-US" sz="2000" dirty="0" smtClean="0">
                <a:cs typeface="Arial" panose="020B0604020202020204" pitchFamily="34" charset="0"/>
              </a:rPr>
              <a:t>liquid)</a:t>
            </a:r>
            <a:endParaRPr lang="en-US" sz="2000" dirty="0">
              <a:cs typeface="Arial" panose="020B0604020202020204" pitchFamily="34" charset="0"/>
            </a:endParaRPr>
          </a:p>
          <a:p>
            <a:pPr lvl="0" algn="just"/>
            <a:r>
              <a:rPr lang="en-US" sz="2000" dirty="0">
                <a:cs typeface="Arial" panose="020B0604020202020204" pitchFamily="34" charset="0"/>
              </a:rPr>
              <a:t>Alkaloids are 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usually colorless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compounds </a:t>
            </a:r>
            <a:r>
              <a:rPr lang="en-US" sz="2000" dirty="0" smtClean="0">
                <a:cs typeface="Arial" panose="020B0604020202020204" pitchFamily="34" charset="0"/>
              </a:rPr>
              <a:t>(Exceptions</a:t>
            </a:r>
            <a:r>
              <a:rPr lang="en-US" sz="2000" dirty="0">
                <a:cs typeface="Arial" panose="020B0604020202020204" pitchFamily="34" charset="0"/>
              </a:rPr>
              <a:t>: Betaine is red, </a:t>
            </a:r>
            <a:r>
              <a:rPr lang="en-US" sz="2000" dirty="0" err="1">
                <a:cs typeface="Arial" panose="020B0604020202020204" pitchFamily="34" charset="0"/>
              </a:rPr>
              <a:t>Berberine</a:t>
            </a:r>
            <a:r>
              <a:rPr lang="en-US" sz="2000" dirty="0">
                <a:cs typeface="Arial" panose="020B0604020202020204" pitchFamily="34" charset="0"/>
              </a:rPr>
              <a:t> is </a:t>
            </a:r>
            <a:r>
              <a:rPr lang="en-US" sz="2000" dirty="0" smtClean="0">
                <a:cs typeface="Arial" panose="020B0604020202020204" pitchFamily="34" charset="0"/>
              </a:rPr>
              <a:t>yellow)</a:t>
            </a:r>
            <a:endParaRPr lang="en-US" sz="2000" dirty="0">
              <a:cs typeface="Arial" panose="020B0604020202020204" pitchFamily="34" charset="0"/>
            </a:endParaRPr>
          </a:p>
          <a:p>
            <a:pPr lvl="0" algn="just"/>
            <a:r>
              <a:rPr lang="en-US" sz="2000" dirty="0">
                <a:cs typeface="Arial" panose="020B0604020202020204" pitchFamily="34" charset="0"/>
              </a:rPr>
              <a:t>Alkaloids are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either insoluble or sparingly soluble in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water</a:t>
            </a:r>
            <a:r>
              <a:rPr lang="en-US" sz="2000" dirty="0" smtClean="0">
                <a:cs typeface="Arial" panose="020B0604020202020204" pitchFamily="34" charset="0"/>
              </a:rPr>
              <a:t>, but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their salts with acids are freely soluble in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water</a:t>
            </a:r>
            <a:r>
              <a:rPr lang="en-US" sz="2000" dirty="0" smtClean="0">
                <a:cs typeface="Arial" panose="020B0604020202020204" pitchFamily="34" charset="0"/>
              </a:rPr>
              <a:t>. They are </a:t>
            </a: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soluble in organic solvents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  <a:p>
            <a:pPr lvl="0" algn="just"/>
            <a:r>
              <a:rPr lang="en-US" sz="2000" dirty="0" smtClean="0">
                <a:cs typeface="Arial" panose="020B0604020202020204" pitchFamily="34" charset="0"/>
              </a:rPr>
              <a:t>Most </a:t>
            </a:r>
            <a:r>
              <a:rPr lang="en-US" sz="2000" dirty="0">
                <a:cs typeface="Arial" panose="020B0604020202020204" pitchFamily="34" charset="0"/>
              </a:rPr>
              <a:t>of them are 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precipitated by </a:t>
            </a:r>
            <a:r>
              <a:rPr lang="en-US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Dragendorff’s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, Mayer’s, Wagner’s and Hager’s </a:t>
            </a:r>
            <a:r>
              <a:rPr lang="en-US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reagent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2000" dirty="0" smtClean="0">
                <a:cs typeface="Arial" panose="020B0604020202020204" pitchFamily="34" charset="0"/>
              </a:rPr>
              <a:t>In </a:t>
            </a:r>
            <a:r>
              <a:rPr lang="en-US" sz="2000" dirty="0">
                <a:cs typeface="Arial" panose="020B0604020202020204" pitchFamily="34" charset="0"/>
              </a:rPr>
              <a:t>plants, alkaloids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usually exist in the form of salts of simple organic acids</a:t>
            </a:r>
            <a:r>
              <a:rPr lang="en-US" sz="2000" dirty="0">
                <a:cs typeface="Arial" panose="020B0604020202020204" pitchFamily="34" charset="0"/>
              </a:rPr>
              <a:t>, such as Lactic, Malic, Tartaric or Citric </a:t>
            </a:r>
            <a:r>
              <a:rPr lang="en-US" sz="2000" dirty="0" smtClean="0">
                <a:cs typeface="Arial" panose="020B0604020202020204" pitchFamily="34" charset="0"/>
              </a:rPr>
              <a:t>acids (Exceptions</a:t>
            </a:r>
            <a:r>
              <a:rPr lang="en-US" sz="2000" dirty="0">
                <a:cs typeface="Arial" panose="020B0604020202020204" pitchFamily="34" charset="0"/>
              </a:rPr>
              <a:t>: Some alkaloids exist as glycoside e.g. </a:t>
            </a:r>
            <a:r>
              <a:rPr lang="en-US" sz="2000" dirty="0" err="1" smtClean="0">
                <a:cs typeface="Arial" panose="020B0604020202020204" pitchFamily="34" charset="0"/>
              </a:rPr>
              <a:t>Solanine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n-US" sz="2000" dirty="0" err="1">
                <a:cs typeface="Arial" panose="020B0604020202020204" pitchFamily="34" charset="0"/>
              </a:rPr>
              <a:t>Tomatine</a:t>
            </a:r>
            <a:r>
              <a:rPr lang="en-US" sz="2000" dirty="0">
                <a:cs typeface="Arial" panose="020B0604020202020204" pitchFamily="34" charset="0"/>
              </a:rPr>
              <a:t> etc</a:t>
            </a:r>
            <a:r>
              <a:rPr lang="en-US" sz="2000" dirty="0" smtClean="0">
                <a:cs typeface="Arial" panose="020B0604020202020204" pitchFamily="34" charset="0"/>
              </a:rPr>
              <a:t>.)</a:t>
            </a:r>
            <a:endParaRPr lang="en-US" sz="2000" dirty="0">
              <a:cs typeface="Arial" panose="020B0604020202020204" pitchFamily="34" charset="0"/>
            </a:endParaRPr>
          </a:p>
          <a:p>
            <a:pPr lvl="0" algn="just"/>
            <a:r>
              <a:rPr lang="en-US" sz="2000" dirty="0">
                <a:cs typeface="Arial" panose="020B0604020202020204" pitchFamily="34" charset="0"/>
              </a:rPr>
              <a:t>The alkaloids 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usually possess a bitter taste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Amino acids are used as the precursor </a:t>
            </a:r>
            <a:r>
              <a:rPr lang="en-US" sz="2000" dirty="0">
                <a:cs typeface="Arial" panose="020B0604020202020204" pitchFamily="34" charset="0"/>
              </a:rPr>
              <a:t>for the biosynthesis of alkaloids.</a:t>
            </a:r>
          </a:p>
          <a:p>
            <a:pPr lvl="0" algn="just"/>
            <a:r>
              <a:rPr lang="en-US" sz="2000" dirty="0">
                <a:cs typeface="Arial" panose="020B0604020202020204" pitchFamily="34" charset="0"/>
              </a:rPr>
              <a:t>They are </a:t>
            </a:r>
            <a:r>
              <a:rPr 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usually basic in nature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458200" cy="6400800"/>
          </a:xfrm>
        </p:spPr>
        <p:txBody>
          <a:bodyPr/>
          <a:lstStyle/>
          <a:p>
            <a:pPr marL="971550" lvl="1" indent="-571500" algn="ctr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10"/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Alkaloidal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amine group</a:t>
            </a:r>
          </a:p>
          <a:p>
            <a:pPr marL="57150" lvl="1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alkaloids in this group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not contain heterocyclic nitrogen atoms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For example,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Colchicine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Some are simple derivative of phenylalanine like ephedrine, mescaline etc.</a:t>
            </a:r>
          </a:p>
          <a:p>
            <a:pPr marL="97155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480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Colchicine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71500">
              <a:lnSpc>
                <a:spcPct val="150000"/>
              </a:lnSpc>
              <a:spcBef>
                <a:spcPts val="42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</a:p>
          <a:p>
            <a:pPr marL="971550" lvl="1" indent="-571500">
              <a:lnSpc>
                <a:spcPct val="150000"/>
              </a:lnSpc>
              <a:spcBef>
                <a:spcPts val="420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henylethylamine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phedrine</a:t>
            </a:r>
            <a:endParaRPr lang="en-US" dirty="0" smtClean="0"/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5911"/>
              </p:ext>
            </p:extLst>
          </p:nvPr>
        </p:nvGraphicFramePr>
        <p:xfrm>
          <a:off x="2133600" y="2152650"/>
          <a:ext cx="3657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7" name="ISIS/Draw Sketch" r:id="rId3" imgW="2702560" imgH="1319530" progId="ISISServer">
                  <p:embed/>
                </p:oleObj>
              </mc:Choice>
              <mc:Fallback>
                <p:oleObj name="ISIS/Draw Sketch" r:id="rId3" imgW="2702560" imgH="131953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52650"/>
                        <a:ext cx="3657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82972"/>
              </p:ext>
            </p:extLst>
          </p:nvPr>
        </p:nvGraphicFramePr>
        <p:xfrm>
          <a:off x="3962400" y="4508499"/>
          <a:ext cx="19050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8" name="ISIS/Draw Sketch" r:id="rId5" imgW="1408533" imgH="914400" progId="ISISServer">
                  <p:embed/>
                </p:oleObj>
              </mc:Choice>
              <mc:Fallback>
                <p:oleObj name="ISIS/Draw Sketch" r:id="rId5" imgW="1408533" imgH="9144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08499"/>
                        <a:ext cx="19050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63681"/>
              </p:ext>
            </p:extLst>
          </p:nvPr>
        </p:nvGraphicFramePr>
        <p:xfrm>
          <a:off x="1104900" y="4784724"/>
          <a:ext cx="2057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9" name="ISIS/Draw Sketch" r:id="rId7" imgW="1405302" imgH="660047" progId="ISISServer">
                  <p:embed/>
                </p:oleObj>
              </mc:Choice>
              <mc:Fallback>
                <p:oleObj name="ISIS/Draw Sketch" r:id="rId7" imgW="1405302" imgH="660047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784724"/>
                        <a:ext cx="2057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400800" y="62801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1FC731-609C-4B48-AC13-EDB2CD547058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60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8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914400"/>
            <a:ext cx="58674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Ephedra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sinica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" y="2309812"/>
            <a:ext cx="9017000" cy="454818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/>
              <a:t>It is the entire plant or the </a:t>
            </a:r>
            <a:r>
              <a:rPr lang="en-US" sz="2000" dirty="0" err="1"/>
              <a:t>overground</a:t>
            </a:r>
            <a:r>
              <a:rPr lang="en-US" sz="2000" dirty="0"/>
              <a:t> portion of </a:t>
            </a:r>
            <a:r>
              <a:rPr lang="en-US" sz="2000" b="1" dirty="0">
                <a:solidFill>
                  <a:srgbClr val="00B050"/>
                </a:solidFill>
              </a:rPr>
              <a:t>Ephedra </a:t>
            </a:r>
            <a:r>
              <a:rPr lang="en-US" sz="2000" b="1" dirty="0" err="1" smtClean="0">
                <a:solidFill>
                  <a:srgbClr val="00B050"/>
                </a:solidFill>
              </a:rPr>
              <a:t>sinica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/>
              <a:t>The plant is a low, </a:t>
            </a:r>
            <a:r>
              <a:rPr lang="en-US" sz="2000" b="1" dirty="0" err="1"/>
              <a:t>dioecious</a:t>
            </a:r>
            <a:r>
              <a:rPr lang="en-US" sz="2000" b="1" dirty="0"/>
              <a:t> </a:t>
            </a:r>
            <a:r>
              <a:rPr lang="en-US" sz="2000" dirty="0"/>
              <a:t>(male and female reproductive organs on different plants) practically leafless shrub that attain 60-90 </a:t>
            </a:r>
            <a:r>
              <a:rPr lang="en-US" sz="2000" dirty="0" smtClean="0"/>
              <a:t>cm. height.</a:t>
            </a:r>
          </a:p>
          <a:p>
            <a:pPr marL="0" indent="0" algn="just"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Family: </a:t>
            </a:r>
            <a:r>
              <a:rPr lang="en-US" sz="2000" b="1" dirty="0" err="1" smtClean="0">
                <a:solidFill>
                  <a:srgbClr val="00B050"/>
                </a:solidFill>
              </a:rPr>
              <a:t>Gnetaceae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/>
              <a:t>The important constituent is </a:t>
            </a:r>
            <a:r>
              <a:rPr lang="en-US" sz="2000" b="1" dirty="0"/>
              <a:t>ephedrine</a:t>
            </a:r>
            <a:r>
              <a:rPr lang="en-US" sz="2000" dirty="0"/>
              <a:t>. It may also contain </a:t>
            </a:r>
            <a:r>
              <a:rPr lang="en-US" sz="2000" b="1" dirty="0"/>
              <a:t>pseudoephedrine</a:t>
            </a:r>
            <a:r>
              <a:rPr lang="en-US" sz="2000" dirty="0"/>
              <a:t> and some other related compounds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/>
              <a:t>Ephedrine is a </a:t>
            </a:r>
            <a:r>
              <a:rPr lang="en-US" sz="2000" b="1" dirty="0"/>
              <a:t>potent sympathomimetic </a:t>
            </a:r>
            <a:r>
              <a:rPr lang="en-US" sz="2000" dirty="0"/>
              <a:t>(excites the sympathetic </a:t>
            </a:r>
            <a:r>
              <a:rPr lang="en-US" sz="2000" dirty="0" smtClean="0"/>
              <a:t>nervous system</a:t>
            </a:r>
            <a:r>
              <a:rPr lang="en-US" sz="2000" dirty="0"/>
              <a:t>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/>
              <a:t>It raises blood pressure and causes </a:t>
            </a:r>
            <a:r>
              <a:rPr lang="en-US" sz="2000" b="1" dirty="0" err="1"/>
              <a:t>mydriasis</a:t>
            </a:r>
            <a:r>
              <a:rPr lang="en-US" sz="2000" b="1" dirty="0"/>
              <a:t> </a:t>
            </a:r>
            <a:r>
              <a:rPr lang="en-US" sz="2000" dirty="0"/>
              <a:t>and act as </a:t>
            </a:r>
            <a:r>
              <a:rPr lang="en-US" sz="2000" b="1" dirty="0"/>
              <a:t>bronchodilator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87044" name="AutoShape 5" descr="data:image/jpeg;base64,/9j/4AAQSkZJRgABAQAAAQABAAD/2wCEAAkGBxMTEhUUExQWFhUXGB8aGRgYFxwcHBwfIRweHCAeIBwdHCggHCAlIR0aITEhJykrLi4uGx8zODMsNygtLiwBCgoKDg0OGxAQGy8kICQ0NysvNy8sLCwsLC8sLyw2LywsLCwsLCwsLCwvLC8sLCwsLCwsLCwsLCwsLCwsLCwsLP/AABEIAOEA4QMBIgACEQEDEQH/xAAbAAACAwEBAQAAAAAAAAAAAAAEBQIDBgABB//EAE8QAAIBAgQDBQMIBQkECQUAAAECEQMhAAQSMQVBURMiYXGBBjKRFCNCUmKhscEVM3LR8DRTVIKSk7Lh4kNjc6IkNXSDs8LS0/EWF0RV4//EABoBAAMBAQEBAAAAAAAAAAAAAAECAwQABQb/xAAvEQACAgEDAgMHBAMBAAAAAAAAAQIRIQMSMUFRBBMiMmFxgZGh8DOxwdFC4fEj/9oADAMBAAIRAxEAPwBoK0kGbRiaV1HLyx7w+g1tSQD6i1iJw1OTSeXnj5uctjo6MXIJosiJNhzxmuM8VbUwBtHLDzPZdCkTbnGE/wAkSNr4yacE5bpZNcptLasC/I5+oGWJMjDLOs7qzbRiNaaRVhSLqBcoZYf1OY8j6Yvp10rgdnDgmCBv5Ecj5401xKKJbujZnKqM6hTI1XHh4jofDBOczPa0WAJfTKvaCCNj+ePc6rUtS/VI33g2wsoZjs6rxYVEm/Vd/O2NcLMstRKzT8CDVqY2DQQwa0Fd/jY+uJVuF06hudIAuo5nwOF+TzummgMio66i/UgbecR8ME5XOhgOTbST+WC8O0jt+6k2Qp5pqbFFPdM6dXXBtEAVD2ki1yL33EYBBDyrqdYaQQLeHlg2nkmLSROoXBO2Et9DoxwXZmtAaNOnVEbnVMf54C4nlGOXQpcU++0xsTJn4HFNarpduo1MOfeO3wX8cQpZgsXWfdQnTyaNIifjgv2mNF2R4eC1NQrDviRJ91hvOKM12jU2D9mzAEmAZFojf1wVwOgBTpsuhWAOoxJNyIPTHHh6UxUCmSUYlyZPWMcqUi7pw+RiOGZgPoB2Wmik9N9uhxOrQ7VjPd7T3BEBSDG/jGKeDZeNEfSAY+pODsrl0NZkaWGnUszuNxbwvjTqL1OjEnikVZnhLVaS0qpJKsSpG+w2PMHphrw3g9OiFGpXqsQOUgDw9b4vQnstKqTHeQjlfeZn0wSuaDd4+GomJ26nEZSk40UhV5A6fB1k1DGkWKC2rzHW+++LcplEpE3bQTDK1w32fPocB182YZhpKoZAvJJ2E9MDNWvDVNTRqYm8k72nbxwm1vqG0/ZQZxDhM1BEUyZMGZjpANx44kOIFsyWsVjTp3ZgImB1JH3YXVKlRRrZiSBC7wNQgRJ25+mDTkxljrFyAAjE3LRc+QBNupGLJPY7ZN0pWQzNME1KdMgP7zSCQ5BnSSLAD7zOF9R2JZqfukCy8uo+OJ08uxrI2rs6aGdZP0TNr+80zbxwRmM0KRikopoblyNVRh70ajyPMLAwCzhFrIFlqhpnvO63uDvi6jxFWJVpNt5j0npiv9bNgurZ2P4+I69MBZPhz1CQpCiCSxsLWiep5DnOOST5IvdF4Gvyb/dL/ax7hP8AJj9c/wBnHYG19x/PkfUMjnoZlMafeHr/AJ4JTMAgwcZevWFUBtobkeWLzmIBImNsQ1IK77gjqNKjQ5ZpU4qr1RpLGBGFXDqrtBQzyIwzztQACwg2IJ2wvlZsdalrAi4rxAkgBoU2kfnhTQzB7SzlWBjWu4jqNmHnggE0tdgZ5G+x+ieW+L0NCqpeIJsQBBkbY0JJIzybb5I1eMgvFWA5tr+i/wAdj4H44VcUfUdiIuByI5x6Y9asmvs2WUaQQd9rX6TGKUYoulwCgcRUMlkj6LX2PWOWKRSsDlu5GVWtqVSl47w9Nxg3I5oXLCx2Y7//ABhfwxQA17pt5G4OLKtMKCPpK1uYj+JwGsHJ0xsMyWLKQyMFkNNmA8PLF1HiDABTB0iVKnebAepIwiyWcqB0JAYTAB2PKJ5YJq1BKdzRqqCQDMASY+MYmlkspblgOqSCAQWudTCNzvI/DAuTzYD1OqoxHUmbD8PhgjMVXDlpHdZhpjkSYJ8b74XUmPaowYqSHBIEx7pi/hOFaywxT3I94Tn0RmV2IkkTpnnP54YZXjFM0qgCxKPBO57p36HAeUo037YMNQV4gmJkDSfMnA1al2C1VKCmDTYEk6tTEQt/MjDcyLxUox6UUcGRF0B11dxBB8v88d7QUyp7RUIWm09TBsQSMNuBVQO0pdn2gZgu8MIULI8rnBOWyUKwkPTaQLwYO83ExOGlOtQnCEXpe8ApZqipA0LpIBYSb+GrEKIdjUSmokzIOwHOSdgBzwPwfIKaNQVKgphX0MbTa6wOZO2LXRXErTbskAEqQWI5ljtO1ojApJtMlK3QPmjTGmkGDaUJkSFLkkWncC+8A4qz2WXSryZbSFBHh3hq5QbQeuA+KUG1sUllULJAg3kiRiNOtr7pIJ0929pnnPrgpUFzrAVkSakUCsEt2jMTcBQQJ8B3j64JzjnMODICAQDIAVRab9Yn1GCOE5ENQqVHKojNeoxM6FsEAF2LkcunjhHnAT82D7t28xsvkB9+KSiLdrITUrJAIRwB+rQmIG2ozuxM+WDfkwekjmJgjvWYfZgGPLlhLULAaidSBpJmSs9OcfngrIuY1d1pJE35SIt8cTeSkGuAtMgRSLwp0ze/QiZ29OuBaOXYdnSHeYwzCY0352gAL+OD+HKAzMxCoEkk3Tp/AE4ScSzoYMiSFnUdQ7zn6zSbeCjbDRyTkkpGj+SL/S6P9v8A047Gcg9R8MdhMi7mPMjSOoiZDCI8d8SyzuJUk6ZiTyxdTz7ULVqQHMOt09Tuvri+rWsdAXS8c7en34Zpi12A8nmezqdyYnfqNjg8cQ1EFlLqdwOXTbFGXpoWAcAqfpLbTyv1GJtTan3Q1lNog/fhG0dGyHEsk7hNA94kwfPaeRwryxNItMzsQf45YfVMzqXTpgm8EneNwcL8xqKjuioOfJxy5b4ZSC1koABaTYxv1jYz44kKqozAjuki24Ktv+OJZvJmlUNInYwLgwYmJ5+eB87Tsdj3AfIgcvUY5PgWSpkM7GUqgrJo1FgHfTsY8R+F8WOe093uhunx+GPa1AV6LUxMgakP5YB4ZmmXQVAir82QfotaSPAj4Tiqzkd+oaPkg1OoQSCChQfWEkE+cxjyvXNNZedYRj46iQonxw7+SqxNRQElSNI2nkRfqJwgej2lUU2cLJGpj9lSx38SMJB2rC4U6Cs/UK5kgahqIkDxHMYFqr3oBE6gOfMWt92HudqhqlNj3SVUagLMYi8bHnhXUy9dkqFDNNG1MoiZCgztJEeOEftZGjadEn4Q9NlMlNcfausttvyHxxT7RZ7tXy1Jk0NUcaiJlhMDuna84szOYcGm4eSGDGY2Y6Num+As3WZ81UqGCabKoIFgVBJIB8T92KQj6lfQeU0otLqOhldBdFa+okt67T+Pli2pw+H0EzoEM42EiSd7zPxwHkakqhqNpkKZkHW28ARc/wATg3JAujBSadJbljGt7xY7CTYRiUot5ZyqPAtHBFaoXeoKFIi2pxrLCwJU8zznacU5ijTpDR3Vcd4NTeVq84mIm0euLM/ldaSqqHDyAJ2BA3Nzvc4hxHM0DvFTR3lgkBYB3I97wHxxTLo6LSTVAxYANUuqs2hTNzo387/hivIUO0YgFQqglnKrAnnHW9ue2I8OzJaklJVZ9XvqYgEkmQfo4jnU7NRSQyD3i23aGYU/s6rAeBOHhG5fAjqc2SrZ+U1ralS+booT03qN638yMLqtKrTpJUZVam5MEMCbG8xceRwTVpKlGo24p6aYi95lifAn1tjzOGmGkEkMOgWeW14x2o8hUU0B5ess3JUG+2q3Qi04OyuXpR2mooixPiegHMn/AOcG5vLUWiuFqAMoC05ljAAASwsLyfMYXLlWdg1YhKY/Vou5G/cB2Ebs334Sk8jU4MuzOZDMilDojUtNLx0LQJYxflFsMKnDVYanXSyxOkiTIMhybICdpv0GKaWdFQ6abLSke6rXPKGcd7ptt0xTnR2FHQFQvOpz7xveNU8gD8cc2rxyUUXVsr+WJ/Raf9t8djKfpA/ax2K+VIlTPqFdFKFSrUix70xBA2jCSrwx1Ien3gDspt4yvI+WDl49UqKUfSG2II90dR4Hri3M0WRgVBgQTpO/ObYz3KLEvse5Lh/yikz07OBIQGBM39I5Y9oZOoifOqoDbHUDEeRtgOsWpt21OQGPeHIH/PBLZxTHIRdev7o6Y7U4tIrDZWRnlKaGS0rzVpkKesbkYhTyT027RjrABZWBsW2HjF9sJtYEaST1HMYNWuy5cshMkkxN4QGSP6xAwsLtAqLFudoaRoVTNiH3BIvy2nF9Nw1NG1bgqbGxkW8dzh22dFXR2tP3lkFBA9RjO5cDtWQDulyUEwN4Yfx4YaKbXwO1ErQyydNAlNjYj6QBmYuPH4YSpltGcIE6Cr1FHiUIt64b5WmFagxNmLKV3iZvHMd3fA/tFXHyihpYEiQSOUxKeIXVHocNDFpDykqVrgs4Ln+w006pmjVA0k/RexIPhOxxS+UaszMACELF/wBk1o/BQJ8cecJYtTZHVWp6mUgkahfdQbjffA3B+JvRYAIT3mVWP0oebjZoO48cGKeV1DNxSTNIj02I0alibKIvuQRsBfEKOfEaSqoByG7EiCWPXkBiWaZ7yQW1Bqh2m8hLbWv6gYUEM1Quy6Fe4BO++xtcEHxthJxwIp+u0QOVJVpjQO5q5gquqD0ET64E4VUVcvrqAnXLKAe8zSSQPCNyemGWUj5PX1qza6gKgGJADBpM2G3e8MJkJYhnie8FAEBQEsoHICcaIiSwg3NZfup3garLqMbIkDSi+Mb9cMaSFKSBFJaodbFvogDSpnkIuPPCjI5NvmmeWL3VUu3SDG1vujbDzN11Y1UVJ7HSrVCTpXuxp0DeTz5dcI+QwtgLZoqrd4MIgvMkkmIAHugCT1wDnlimwHdZiKbCwBBIg/AyfPEvaF0cIE0qVHeVFAVW5LbeBaepwPm812gZz7ymmsctwA3gYG/ngL1MbCxZbkqJIKUrO8gt6wFHpcnBHFAtMsygALCp0OnuhvVtbegxLhTUwgqMWUXG4vv3h9WBbzOF2ZrBtCMW1aST3bKb6Sw6AX8Jw9t5FUV3GGd4MaeXdVqdq1WqjKRYaFU6madu80XxDJ5emKimFcU1l3cHQFG8LbUZsJtPLEGrMERQAUphtzuLCQZ31Xg48zqlEWmrQWIq1jFwP9nTHjefOThUrdMMn1RHM8VYuSZBMCnS+gizaV5tzjlPpiniCb6jOoldZEvOzmdo2UW5YvoUamtKlUBRpimovO8QDexlyd7YhmMu1SqqpVp6UsF7zN1MqF3O5wLdjO6yDcG4OdSj3VkEVZUsd7LfwvacXU0R2ZZJVr6SpO2xYmIgD3p54KyOTp0y2qpIi7AGzERopoTLORz5TgarX0aqYoSot2ZczP8AvCtyfs7YLtvJR6irCIfobJ9af96f3Y7HnbVv/wBfT/u2x7h6fdi+Y/cPF4QKwNQkqQCVI3BidMbQemAV1OQCdNRANQBsVB3HPD3NMybGTM2k+YJws4rlnfQyXcXU7R1U+HLGaMk3TM9YD0oFXKSGRrMWFsKc1ljQqATKm6MdiD18sN8k9OrSUqzrVAhgeTTcR0wuzWWLMFqMAG90j3Qy/vG/ljoXbTHccFWUoSzIbzJ1THjAJscF1cgXqfNm1P5vTN4iWPqScQ4DnXaolFmUkCAkCSoMx5ztzxUvaKy1dxq74G4BJm4N7+u+GdxQ0UryiOXzPchl0tTFmUmGC2II2na4wGzN3SBBDD4hRJ9cFLWAqMhjS7B+sR7y/ELi+lSipTFOCWqqw6Qwv6QDhk9uO4upJSySLTl+0BXWoHZ2uGUz6knr44qUKXVwIU0iykxMlrf4YnFXa6MydMBGDsi2ABggb2krJ9ce8Dyuuu1NlOkL3TzRe81uXhhq2p0GOXkO9i8wA9UMuu3aDuzBAuZ33EAcyRiovTorrqLrqCqzqgMjUSILEG0fVGBaDCnUUICSZ1Tt3H1bDe3LFWZqCajgXFZXjlBWfywGluOcvTY04XmGqTVm5HTYgz+M4ln88jfOMumQ0r9Hu7sL9Tt1OEvAc8qM0zB7o8JIBMeX44Y5kdqxXYBS7Doq+4vhqMk+uDVCttOxclVnRnCsWqE06Y6AibfDBFDL01YgvqKISVS5k2u2w2k+AOOzHDq6UUTXLvJgbKukmCeVoJ88DUKSqtmILAM32rgQfCwtimKA1Q39leI6Q8VIWnT1FQoEmPpNuRNt+W0YQ5POFqhZZUEEkye9BksevOBtsME8KoAI2piKbkmpHRTAHmSYGFeUYzUDz3jpgW7o5DpJgT54Xb6mxnJ7cBWSKo3aOhqzJFIGx6Fj9WfjtgrjqsqmZLu6NUYRp1G4QADlfFHAsvrqmq7QiEGdlEco5gAfeMXcbmqyU0PvNqM2u0tJnwE+uO4YyyimnTsDUuqwWjmfooPCxJ9euBKOZaoTz1MWY25DbytgmvSdVCSJPcRZAEm5YkwJgQPDEMrRNOm9VgA6Hs+8QBfYQN+d/HBc+wkYOmNOGdwhiRpCMxHOIBjzJ+44Gr5qkyhmVteqXgk62vCibbRMWGKeHsWo637oLMZF5Aj4knF2WC0yWcqjIDq1DX2YNwo+iztuxO22FihkmEfo2rEEE1HEE0wWFKnvA8T9+EyU/kYZi5FQgjQY1IOZbxM2HxxfmeK1CdVao1RT7tPVAJ6wsDT+OJ5dAChaiDqB13jSedxYBRaPxwzKRj0PeC16Vapl1llCEuxkRY6vOPxJ8sFM5oaiQDWktJELTnrzLHkDfyGCMvlF/wBgmgASz7lQBM395yI0rysYwq4AwzLEFyKAbUdU+9Mqbi5Ji+Bw2/xDUpK+F+4J+mc5/OP/AGf9OPMa6Mv/AElviP3Y9w28htn2DuKVLhgDpYSwA2fnbxxS2WDQ36sDmRPpAxdWcp3nIZTMMOUHbFeVzb6jEkHwBn47HGLn1IdJXTFmbYU5qpLBjFQCw0iBMcjJGLSgZGKxIIKwQRYzHwwTxHKntiGJgIUiBuSIHSIU39MJEzgoB6Y76uuqm43HIj7oxZK67nNpWgbOZaGp1Qe9VuGBjS2q0xyiMMkzJdAAsOG748gb/fiOXpGtlTSt2lNisgXhFJG3KDvgbLUO1SUXvopNQXkwVHxvijzhiNVku4lRujKsMvecxbvdT8MFUkIWk4N2cKp8LifvxGpocTMB7EmYWBAB6xa4wK2YPZ9mbNRJBPqIOEeX8BZKo2C8SXtTUIUgLGi3SALeP54JyuY0x2e1VdKu1mExqQGbgExP7sE1a3YrTqkAMw7hF4Un3oPQCfVcKuB0wMwqNMbqOUe9b1H34pHIb6hlX5usZO1TfwaVP5YlmFGusJsAh+Fr4Dr1tYYne/3NP4Yup97tj1pg33944DWUDpTK80AtPtRJ0hAwI5gmI64ZcHfshVaqNVRgNU8p5elximuxNGjTt321X5X/AI+ODc7Q1O+kiG0d7wAJJ9OmAuzEm3hoX5/OVTQJQxJ0mLliTcTyAsD5RyxPO00GkMO4l3YbtBhEHqJ8AScB8FomoAPoUmLf8xI9TOHlSiGqw4+Zy69pU+0x2H3AeU4M51Kx1FinP5rX3SFXmVUWge6vkBJ8ScLeyDtJbS1tKjwtB/HHmYcvUF47Rpbwm8egkYspZbUxUb7s31V/e38b4NZDlINpU5pqgPzatNt3PNj4ch4CemKadbtqoNRhTGrutEs1ioCjoBpAO2GWazIXUFUDUFAna4uLdIPxGB+PZNMvWDAy1NEuedUiSfACR5Y5yv0jR0pUpdLr4g9XhhzFR6YDslNDL9IiWJFrHAuZOplo6HZB7vLUxtqY/DytjQoKgpdmauimwmoVA1OJnSo2A6sxvffCyrxAU1cwwqau5qidMQtx636YVXwinHyBeL1CKi01IcUgbk90EGBC7RYwPDF+UCCiWIleYP8AtGPLx/IYX0cqCWBMBVBZzuNybdSTiPFKjlgqKEpqmpV1SQObMeR33w1ZpHpeG8RpQ064k+X2XuDaGSRmDMRMXWJBjZVH5c4w4OUFJHBph6rAaEU6oZub6feYC8bDCjg1OrAJIplwdLSCyiN9MyJ5nkMP+DcSp5VO1bUxACiRfT5fWc38gMCe5LGWZPEvRep/5YRDPV+x0IWCimvzlpLOwkkcy0mB/EJc2ASlGmGV6g7tNblJFpjn57fHEO1Z6rVKtIMxY6JY2a0AKDBN5k4NyvEatAzUqKamqYUAIs82IEs29thywYwxRmlLv06An/2rz384v94f348w4/8AqJf5/wD5f9eOw27W/KK+ZD3DEZklGvfZlBESDYwesDFdLMk1O+RqJBJ6+DA7E9cLczmCrMyEnvQTAHlihswzSSBZr6lv6f5Yx1TtcC7XNW3+f7HXEc4alVUFPVLnUuoyDv5RHxjEPaChQNSuDCgEKsdSymRAgW1Y89o6pps1SmBqQhlYbd5e6fScV+2eYXRStIlCY3IK3nl1xVK3gWcmlTEuXrvSrNpNyrLqn3u6QG+BwV7PZk5WtTqsYWqGUmb7i59QN8e8a4YKdGm6a5J1KzARBAIWVJBg/CcSej2tGmRB12gGSp2kgXG22KJrDJPsWdgi1qbVFIQnUCdgZ97oR4YJ41QAzYC71FKv0J3X8QMLMlmKmmHTtFy7EvTPQ2aPxjqJwXmM+rsHidKEqZuSYINuYAGOu0N5bke+0HDqr0e0ZDo0BKbr7gAhSpG6mQd/DC7NZnSKNXvdogioSttB+bkHzxXl8wNFZXr1EgStOToqHeDeJG+GXEaY7JwpmmyoilhE7uxI9QPPHJO8nYq0KOIAgU4JKhLNBggz8DGCeFVAz94gDSoMDpI2+/A2Tz+ap0z2NVrfN1KZEpb3SVNu8tp3tjzhObpoXD0ixiVOoqVI6i4YTywZJ0U8N5cdROfHUNzBDZmB7qIAvnP+X34JzufQU4pybw09DIP44pOX7M1WDKztVFNQYW+kXJNgNZj0OPFoy1RJGi4J2vsb+BwqaTD4hQ2Q289frj7Fvs9T003ZhpLVQI874s43milAr9LMMHbwBMKLfZBP9Y4VVK5RqSEywWSftPYE+QP3Y89pcwWrLTQjmAZsBBH+EffjnD/0X1+hNVmuAOjuCVkAnTPMqfzOGeVrinKPZ3JZypFgAYibT+WB69M06NFgYIJAmLDrHWTJ9MVZBANTOSVFyfrcws+J+4Ys3g6GnKV1wsjanSatUpau6lMgvJ2AuR5nb0OA+L5/tKz12AKhj2aEWY9T4Lgpa57ED3Q0s7c/AeJj8cDZXhq1aoRiJ7ByiA2ViIQTNybk4kqVyfQaO+VQXQoy2Z7M1DWALHSTznmBa2+K6Sa3Jcaqm+mfpnlPRRfBnFaKIyzE06YDCLSDaOvvROK8vkqkFUpu9UgtU0/7Nd4J2WeZJ8MGMlVobUjJOigOCSqS5U6oEd9xzM/QXDHhOUIcrUClqxl5AYKqjeNgR1vGBuF5pkV1FNGLNHaQCNoAW3W/ph2MmQukAl3AL+CclJ+jqPeJPLAboksYQvrhNSUssp+cuVMSQL32sYm+ww2yWUp1nOkw1GHZvoK3pAJJEEmbCAOeFaZikpb5wGbVKizJH1RHuJsOrRgnJp2i9nqajQcmFUd9zyKrE6R1x0vZsMX6kwSrX1VNFMgsJNStFlE3I8TsOZ8pxDMUqK96qRoKxTpgEtJO55MxFpi18M6OZRFFGihcU7FivaSQdyB3V5mSThXnOMu9WRTZn90VDBcKOkCEA8BbDxlfCF2ZZb2w/oVT4f5Y7FH6TH2v79//AE47B9YNsPx/6GnEghQgUSrhxL6iRECBHh1xy5GlC6ajJJ2ILXm4BvufDphjk67ak0Ij0GvUN+UrAkzuMLGrMn6uYMbEA+F/LGZP05K+zLH8fLuNPbDIsuSbukMqhSWUgkAyDsPj4YTvD0UqsSwJhiBNghgQeckjBGW4jUqIRW1gVKZpgEys725gzhFkc+3yVASe5UAP7J/znDxd8C6iaqxxlM7RFM0QritMiTKEC5gTvtaMKqVc0axWSFYyptYm42+EYLNNqsJTGrtGBBi4IMEgmCNsD1qHeKAhKsWcHSGHK/1iLYZNNUJkYcbAofPoGapu6r7ugxdgbjn+PLCSk4I0r7rSVb0EjGo9h6tOoGpVB84AwMn3gevU8jOM5xrI08tm2pyewLEppvoJvF+X5YC1I79nXko4ScFIH4hQANMkagVE+MC/rvh++eFRKCMIBVrW2ZjBOE5qFwUR4g91iIsxgzvaYt44KzWQdnbTJVaehArwZWNxIMbn1w7arLJR3NtBPs/mEXN1qdQfN1Kek8hNMQD8Jwry+Q7TNQh7rVVVZ5gwTt4RijjlEoVLrpBgkS2zSDvsRI25jBfCc32daiuzKaYJ8bT8Tp+Bwm2nuXUpWFHqBe0jaKtWRqBcsSJtLd0egBN+pwVwnN6qhpRZmjz1bDAvEGZalelEq76WPMd+37sVrQmrWYSAo1Tzn6IP34rSaFlTRdm8q1SXWJappibgKN/IdfHEF0DtMw4J0EaFHOSI+CycM88F0GqoMFKYBBiSwIafI/hhTns4jKtP64M/AKMLGTlI5cKg4O2YypYCAKp087MLCfzxCtmW0CgfcpHW0c2Igz/hHhODeF1RQo1lJGlESOpcTqPlJj0wi4lVZKYQka2Mt4TsPQffOOrp7x54lUWEZTOVMwXmCzaVWBtLbADGp9jfZ4HMZiozGoaRVBNpqQSxjkByGMPw+uypUemTqBUDSIIPKMar2UzFehSamCEao2phuZjmSd8J4hPY1HFmzwWjPV1KiU8TCU6zdq1qZ7qi5ZrkecfuxJ84+k90ohuVkiefeg96ec4FzWU1VmqmWMkDbkYmeWG2Qy2tdRlvtRI8lH0m8dhjorGDZpafh/Dw8zXy3wvd+dSjhaBya7d1ELcoDO25jmOgG+DK1HMVO0BU0qRIZi9nc89XS0WGwwNxbi7Kwq6GqulqarJp0z1Zh7z7TBjA2VrPUIrVqrdoZiBZb2jxt9+GxyzzdLw2prya04+8vyyIJFIIzqbM8hR+yh3I+u8Afdirtlps3b1kYn32BI8QgI7x8YjltgStl6ggKLse5TWJc/WJ59eQGEX6OqVCdWlQGIm5mDcjm3pbFYxtWzPJOLpqqG1XjlN5SWKmyUqICj1G5nzJGATX7LUF7sjvBWLW6Ek3joLYZZDgwVe4GEiWtDFdpZtkWdgN/HFZzKvUsF7RoVAB3UUc45nffpOCpRXAJJ12EnbN0q/3eOxtvkH2q3xGOwPOiLgvpZp6DU0dNWogEBSqqZmQOl98MECFkQVEUncWDTtIvfywv9qq/eSsAumpDqSSAJ3kjcgjbFvEsll1TW6PVLxUVkmIa8WafWMZJYRrjFT59/8AYy+QoGC1LOtm1E79QJiDv4jGKzlEIalOwDElY6i8fHD+txB8yjt2QV0gAuWbuARAvv54zObzD1gGqKFRWu67ibXBP8RikFWTV4rW056Sgo5X58aY74bmG00XAgq42BAuYMCY3mcV5rKa6j0HKqS002F7QTpjkZwD7O58o5XUAVM3NiQZFtiDH34a8Z4hTTPUGCSNSljtzv8AdjtrUsI81Nt55EiVGR6bK0O0wQbgixn+LjDHPVEzR7zAuJEERqERA+2CJxPhoSnmWFUDRrqKAYkAg6fIA28jhZnMgE08g1zH0WBgweYn1wE47srI6UtjSK+DZYmpURgZRCdvIfmMeUKrVayIZGmoxdibtK7AnmI++cHjPVKdMsCNSlQrx3huSCeYsMWVaIrkOg01AdTIIuSCNSz1uCPUYeckssr4ScVqU1htfYt4umqmaYJIPdCsZjlv4bk4z/CMyVOuJKC4G8i0/wAdcOM1QZtSgjUBpBY6d41EeYthDUyLpWAYRqvY2Nr/AL4wmntcdpq8T6pbvl7/AI/P+TR8R4drzVeojQVRayg7GSB9/wCWFQY9lULfTcD0Esfx+7DnNv8A9FoVD7zU1Un9kyB+eA+P3WmFBlzMDmSB+MYEJt4/MGPW8O46UdTvj6AtTMxQKD6RDr5QZHocU8Tp06XZMR7gB9Y/fGOzfdVaTHvIskRzYzHhAOKONZilUpaNLBokOeszt/ynFoxzZnje6grhNftNTOYBM3uIUSLc7kWwqQmprMEvUJCnoOZ/KeWDIIpIVM9nAbpJYSB4C2PMjkaz1tSrCKDA6wCfhuZw3WzRo6TlLbTrl/Ab5TIfJ6C96WLl2I5wNIUD7p8ceZaqQR2ncMz2YOph5xsPE4r445+TUQx7xBJ/tHAHs6AoqVqq9wropjmxBkkTsLXbxxKPqi2zV5mp4aUpQwna7vAdk6xdC1UhKCMf+8MkwB9L8BGCK3H2elB+bWLIp2ETLHck9PU4BqZKvmhr7tOkLB3Oimo6La58gcX5ReG0lDVmrV26INC9dyZj4TikpKv6MFOTtlnbJToU0lgWA1A2ktvA5C+/wxfSrwGJgIvdvzPQYWV6+XzVXtylShlVNxqLPVYfRQk2vueU4O4cTXJqNTIp0/cpAG7b36jmSfLEnp7FbPS8F4l6SlFcv7V29/YnmCUUFrVGvPNE5KOk7x0x2TrllbsaNQsAC1R4m+0AxY8txhGOJGrWOsliTJ03nwHLDLPVqmmA6pTEArTOpo6Exv6xh6fDJeL8uNbfa6/18gihlwzaHqN2je/pbW0dIEKvS8nFtbPNQHZUaKUmveqZa8kG47o5Yq4fmq1EI1AUUF5DsC89SDznkcUZ7JZrMPL1E1NzEEsN9osNxbbHKLvPBGDhszz/AAF/L85/SqP9sf8At47BH/0nT/mv+X/VjsU9Pb7DbNPuvqaWtk6bUaVPtJqJ87dRZSdLwIuNj1mcUUs72bh0rEKJXVpI5238Df1woeo9CuhJNriO8IYd4fnGCqfCg3aCmdVOosrzhhsI5bkYg1jklCUbaayn+f2D8R4/oqkV76ROpSdUTAtGlpwszmS7Ve0y5XTU7rgyALz6XuLYcZfh2ukaVYVAGUgVIF46+AJjEMnwKpk6RdWV7yUDzKbGVNw3PHQ21Qdbv1X3MO1ArDqZ5MvNevpPwxq6eYCHL5h1FRQBqJWQDcT4HxxHMUadOoGYD5PW+ntpY9eg/wA8ecUrpRy6CnFSmWZRpblJMAxeLjDSk3gnGCxNus/P6DbjGSo1qNavl4Lo+sEC5S023sJ+GFz0lpMlRxIqLrQyCPMLusnA+Tz1CC9OUAHeWLzyEGx1G04XVc3UqVEXslZ2JEnUCCxELOwA2GwAGF2yvJv0b0ZrUVTSWa9/x6h9ULUZQp0hnmfHb99sVJVRatQ07ojFQYggG6z4/vww4NwU1IBSHQGoAaukAzpIaVJJB5YpzWWCIWNL315VASQDI2XcHC3G9tk568Y6rnGOLv4f96lXEMzRraUqNpcjuOVkE9GHPzwvbgefZvnaYWhSv2moBLggEEmW32AJxVUpooR3olAPdNWqfiFAE4HzXHTWlGqMAbDpH5YpHTceMr9vgL4nWhPUbgmkOO2DUFp/rBS+lOkDkB1I8sHVaRNFhUbs6mhXVQCp0gd5I3JiN8Z3gWXZBUViCSmpTP1SD/Bwy4zxEpl6Dteo4vzlQZJnnqtfCSVSSj3INuUMu6+gEWUp2h7xYy2B8kwqk06gjvmGneRb7vwGCFpDsqjKw0MVKR0IuPSPvxOnkDpZlNxcehkfn8cVdRVFPB6PmajcVdZ+QFmKRpJUpEx3G0n61wVw89ns23Y1G591BPj3vwAwg4qrVihQFmbYbm9saitkxSy9KjVqKhYlqhW23d0LHwnwbC6mYqy8tVaE2ocfurv/AELM/V7cqoHaFjCKPpQevIWJOG2TyA1EFBVqIJcn9TS6LAu8cgN4xW/EMtRACFu0I0yqaTp+qpNkHU3JwHxnj7qi0qOmlqgd25APMtzJ3wNraoyvUnqLc1eflbC+LZRazgPVc2JhlFgPq0we6POMZ75CKztdhRU95zEkcgItJNgB54OyiB2akpJdt28ALknkBvgvLICQqgnL05UHZq1SIkDoPgBhtPGewu/dSeBc2VapUSo/zdCmIp0huwG0dAeZN8MF9o6wV0pxTLDTIHuL4R93rj2uQhLVTsoARRJUDYdB588DZfiinuJSCSZLAaqh8JNhgTe9ergtshsuF7vsl/LYvXhDr34alTU7/Ta2/hOBa/EzUIVF7oPdAMyTzbqThrmVrKzQ/ahyAUEvN7SVtY3tgnhvBmR+2qqtIqJTXCSdgSm8Dfa9sVjOLW5sSentVvkFekiVxTdgW7OagUWBIuobw7t+uBq3Fy7zZ9ChVGmdKjl0xJqlNX0SXDSTXqKQj391fszN53GJ8Po0XrTT7OFGp1QEIqje5JudsMmuWjlCbK/01V+oP7sfux7hv+m/9wv/AC47HbvcHZHu/uNGpGlTEVaVQq0o2sal6gqdweo6m2KavGVo1VqUTpLGRTEsx2kFQDBBm4sRhgeG5ZlLU8uNQOoHSItBgjzxP2iySVKpq06biiyhiyKVCG0MvSDy8MZ40+SUou/z6k81x+tWeKWXUkrEswVL7iJmSeWAOK5PPU6a9q6010yoQarTtqInFmWVaSMtdhqBDU6i37QG0Tt4wb74dcSqdxaTrBtcGJtaQ20874Dw8IDbrLsy2b4WyIyMWdayyjNPejkAdjcQYwurIGyChjBWowB/A38MbEZWiuVZK1QoEYwAlyT7veuW6QOWFnE+Da8sGog01NUEahqkgXJW5AO5nCtvHxA44w+TE5ZalQdkqFiJJAiAPrX/ABw5pV61BQUrBbDUrnWs9DZvhhFxPMVe0mqO+trREA7ad4w6XiC00DsqpmDYDTAVYs7ACJHLFpX04Gfcnmabqx7SvS1Be0I0va4iYIg3FsRXLZmrT7WklCoSZIViWE89LW+GFWXRmrLem7E31qTJPMyInxnAuYdqTBVd1dNiLffNsFcoby4tXefmMaPEGVgMyqM0kRWLKE6AgKSJ6xhS/DqlyiKyySzJDLvICgXAxrcnWfNKy5qmKlJYTXMOpIkAHr0O1sL6fAfkj/KqB+UZe6uI76ftKN9okddsMpc1yMtRtKLwA+yWZqE1Ff3Qo3W/eYLF/Q+mBuOBi9OkhMIAovte/pODsrx81WzBBAUUtSqBYaWF8XpSrVA5plQjgEkqDY35+GJqTjNtqhoaU5zUYZv+CHD6AAal2qOQNWhZJUC1zEbEeuPcmzEdn2tNWIgBmK6un0TJOGHDMutJXvqAXoB4ch54VUagRjSZtNS+ioFnSOQJ3gjng4k2U3avhNZqPPXqFcQp9jpp0tK1WMQDqck232UGdhgzN1R2p+b7RMsi0y30VaBLxzMk+GE/DcgaIqVKhBqAd0gyL/S/cPA4RdqQPMm2Ds3vnglowU5vd8Rjm3apUQTuZJ6QJJwbwLKNV7XMPanTmCfhPidgBzJxVwzhbtTDkBS50iRsojU3gPo+JnfGnoZqmlJzTK6aUQzKY1X0hVG5G8nacdOVLahIqUsJWQyXCjRUvVOg1BLKINQqLhPDkWJ8r4Lp+0eXlVAIQCHZO7pH1Q0TM7hYG+MdwSu2Zz1NazFyzd70BMeWNJ7UcGV3c6lSn3VLcgFuYHNjtGJamZqEirgoW5ZFvtBnKVZxRyaSSd5Yk+JJMKOc4nlaD5cfMJ2lTZqm4HUKD+MYlwXjVBA+Vy00dahWzJALNvv0mTtthpwjKVqINMwqj36oIKuDt2f2iOZ92Dgu4LbH79feTnqWuy7FlXidevT75ZVDAGokIi9QTHePgBgkfJ96jhqkQiuSSfE8yTv4YzXGOMHWmlQaaWVSSFP+fOTub4YZBUZjWIcFlurEMotv1B+Iwdm1DrVV3JEOLI9VCFJimfdCalgbC225+OAszmUGmitNKZZx2hCaSAOV5seXlh5wzOpDQ0/sm4kmYHP8MB0posdCVdJ96q/eJ6RyH34bdeKDuwq5Gna5b+Yf+w37sdgT5a/9Kr/D/TjsT2S7Fd8/d9QvP5qqoBalnKfUa2dWg3uAIi/XBOW4/kzTYGtmqbkQQSSI5jvgjpeMbzjrjsgKNF6gO7P3UF/tEX8hj57n+Js1SoTQ7B6YAIpqNJB2Jabk35YFKrM0o07X7C+txAGnarSYEn5pgpIvaWEAmL7YuocQBQvVhqRlVI1AuRtEmyg7nzwXlqFLSe1pzA0na7HYC25Ec4547McKk/OtTWUMLKwCNlUjYcpFycdZJRbuhZV4+kkuKbtsCH9wcgoIEfnF8H0+PdpTp6U1KzGEUidW0i8Hyxm+NcMWnoOtH7RQwQ3YHo3S/wB2NHwTh7AIpRRVCkoALKzNpDfAk4ZRjIErE/GquXoVajFdVRQFUEWkm7T0HTrhEc53hVQ1O0jvFhKtNvgdoMjD32qZHzD076AOzUbyF3M77zjOHLzVVO0ZQTpC0xeN4uYjxw8EuC0blSvPQ6lVJJg6fAWj06YhxKiGVSYJ23/PDXi3CSqAm5LQCJ1KALXmGnnIwloZpgGAClwLahIvafPBi7zHoNqQlpvZP/ho24MxpPVDENTRWEEhTCzc8+gxZwzMmmwrUIDsNRFyr3ghhsfywkz/ABSp25RSdCqikcjpWCcbKhTRVpqXQ611J0BN2U+p3xOW5RV9Q6UYPUSlx1+BHP8AA6WZU1MolOjXKnXQsFefqtaD6X8MI0q1EokaNDUxDpsRptsb9cHZ7NMtS3cYX0j8sH/pahmytLM9yuB3Ko6dH8D4/dgr1YZ6PidB+Fa1dKVpfnzQo9nwa1Ku2xFPUt9wDe3lz8MRzWQD5ikDCqbs8fRietwPzOCa2UzGUrkmCtRDTBiVI0kRi3iGSFTKUiTc0mSftASPiLYnJ7Jp9Hgwee9TUer1x/Rms7XIojnrYmR9USF+Nz64q4bwd3K/QRjy99ue/Icyegwx4Fle0QJVgJpCkeJmL/ZmcPhUoUdbgvU+bIGygLIEgSTfaT1OKeY42omfUlm+4h9oM2KcU1kyO6o2RAIUHqTc+uADWchKShmPNVBPePl8MNKdRS3anJFVMntquoiwm0mCcJ+I+1OZaysKa9EUDF4QtFNHWnD0pe8a8M9nOyqmrWZg8SlOmwDTHNvojl1xRxvP1Y+fyzBR7uokJ5CBE+d8JeFcTZGLM5lubX+M419XMslMGo6jV7tJlDTzkg3AjCzuM8qxJtuVyyU+zWSptT7R6CUk5lp1P4JMTbdthiPFfaZEKrRpK1MDSVX3Y6C1+d+uJDjdOuB29H3lgaHKkL4DbE+HUspUTs6NREabJVkN6OLT4YRxzbVnRUG6kd2qZgA0G7o9+nYOvkT7wx5klEMNWhSYlrk+F9h164qpeyWapTsZM6lIMjwjDGplVeFdHIXnIBmOcbj0kY5pLFiSaWen3E36GUsSCw7xGpJ0/wDqXz8MMD8rV2FAOyW0hDrG20C+GlKjVUDsyqgi+nUx8pbf4YpTK6D2hOYRheR+QX92KxfW7KOSfAJ2nEv6JV/uKuPMMv0l/vc18Gx2G3LsvuH5mm9r85UdamnMaSWChexYj7USZYkbREYyvD+FVocaO6xBarXeCoHNVSwMXvJ5YMzfFK0UmOXqglNCt7xYgyzRvJwFxzP6kVXavSYH3GUqI6zBLH4DbGdvGAPUkw3ivEiXFXNUahyzWRx8C0TqDGNz5YW0OPUwagpprEQrNGrr7xWB8MSpDIugFTNZgMN5fUDzJCxab2nCrL5bLl3p0mqOXqQuhZcU+RFrmd7XAwNqfIOMpjGnmKRpkAKDJku51HxNri/pjR8M4gaZqNqEiiDPKxF735/djFrladB/nqgcC2galb1hoHxPljZ8OyzN8pVFSGowpN2UrpYCOhg/DCyjWSb9pGWzGe0VZoangAamACn615EzyOBqdWkmuu6idlJkGenj57YH+eeC1QRqAhATaQNxzPTyx3F6as5BDwgICGBAEC/UjBWml1LvxElJSWK4KhxuSWLay1tPIeXjhf8AJ3VhUcGnzA+keh8MSp1EQnQypykSzH1tgc54dpqOp1II729sXjp1dB1NR6rwq/n/AGV57Py5kmSZYtJJPieeGebR2yNGsGns27MnnBkqfLlhBUqh3jQLm0bAE2GHuU4no7bLaQ1Nwl/qlTM7dJGKyTSVIl7LVDzh3E+1HY5uUO1OuLMo8eoPjbA3H8jUyiiQrmoxCuokEAbkge8Z2PQ74Q8SBC90EKbyd2B2M9PDzwx9m/a1qI7DML22XaxBuV8vLp8MKtPqF7nzx2GXsx7UlVNHMAvRkSfpL0jyw5r5KplyUOmrlH1MKnkDa3umbR44SZ32WB1Vss/a0HVoiS6m3dMAz4G3jhhwTM5pGIajUqUKiDXTZG0z4SLH92JakY5ElKpWK8jWSqlWF0U6S9572BmwH1jETgLg7rUD6CZkKt4Puk38rY0vtR7Nt2GnK+4XLPTYw8nxPvAbDwwg4f7P5ukoZcuxPaA6QymRF+eAq22sApU6FyVqrUmUuz1GJAkk7HYT1OAMplarv2fZVCwtpEg9DJxofa/hb0agYJUCMNakAjSeYtsf34F4fx13Yp84ARBKt3oxdN1cUUi3yMuH5JKHdK02rC5WxWn4km7sPC344Q5nte0btnBcmTIkFfD92HvEVR1GkimgWNRSZv8AWnrgDN5HtKAHbU3qKbENZl6eBGEh3fUDcUy/K+z9WtTFVQDaY1aW+G0YVZurUR9D09DxAsCSPPn8cafL5uutFKa00YhRLq4E25g88IeN8HzdRgwGoRYAqCp5j3r4TSc3JqVUd6OjCfZDWWOms9KNzMg+hth/nOMQ+ltGYSILOoVgfQ3xjqHCM19V1PPvCD8DhxwzhdSZZTqUjfl5cjhpx9V3gZS0+pomrqLKiqJkrDAHwmY+Bw3yuaYrNOhSja6kkfF8DLRPY6NTQDOliBPpMHBnCOBs9F3p1RS5aS6GLC1jtPTriG1p4Bsinadnv/SPqUf7J/8Acx2Pf0fnP56j/a/047FbG81flAfA+B51n1VHU0y1mBYR1OwMmwtI6Yae0PCaWpX7Rwquq1JJgqJLadW2Kq3tLm6yq6qlMK0omlmqExvGwHK8YWVeFLUqipmKtZzqBUAqWd7krDd1R5jbEOeTpT0+EgXM1MudYy9NnXnUcnSoHR+R8px5wJmFRXpHsxuQgLNFxLOYv9kYK45malf5lSwRLnTdZt3ZiLeVzy6UnIZqiBUcMKW9yXaIEFVBPvEgXEi/LBpULTkvSuPkLxWLZhVqqrd8X0g6pbVquOpnwwxyvGuxzqGYUtpfaINvzwHTWqMynbjSXOoLIleYWAbWucKuK54ayoF9V2ZS1t4VQPvwqi2zTpeLUWoSimkmvrX7EPaTg6ZTNNJZaQYFQCdwbj0sfXF/FqenO9msaaqE07SSWE+twMN+KZ8Zqky1E0VAaTLsZYxTZRBsSApv1IxRxdWoZek4VWq0iKbuQToEjuj7Q91jeII64vZHbeWYWtlTeoU5ww8ZIIA5bHyxLjWS0EBQI0ydJJjrc9MN+KdmO1hz2hJK0wO6BYkyfwB54XUWqgVKYuWTSo394i/nAxeLbyNirLPZHJJ8qpvUIZEHaMImYFl6bxvj16evVA0jVMRuZ5+HQY0WQpU1ovSppCoFUvMtUdrux5AACABsDzwX7PcADJUcyuttKT9UXMA85Bv54SepTtnQjvl7jMhken2bCIAKMfotsyn7LQLcjfrhYMtDE6TA38DtjQZzhmitoeQG2MGIuCdr4rzWQVCdVZNAiWBmellk/Hngxn2Ck+p5wjiTUAbnvxYMeu9jYgWjob8sOsvxJwra3dmUMAJhSeRPOwMiMJ63FcvTZezy7MbaSTufrKACSfOcavh/s+yIlWqsu8FaRqJO3OSJItbEtRpZaFnBvKMpnFzMq79sKbGQ3eAIibE2Iw14VmKVajqepUoPqC9qp7rEbSvK1ifDEOOZnMMWFXWFLXQ7qAYAEi242wWOEaaS6j3A2tVPvO0gBQBe/XHOfpVk1C1SNDluHZsUagV1qOFmm6mVY9GU3E/njH0eOqzsM5k6WtNyO4/jtB+/GioZrS5moy1PeOkyBedMjlEjCL2q0ValPMadVKsO4RM6zupvMyJx0GnwN5Si6YZxjLZarQJy1bQ8SUquIC8whFi21j488Zx6FBigSUYsouCVA5knqb28sXjJVOz0pTOmdMEww3Nht92I52izIJbX9JAx75FxceAB6YdOsF67lXEgaDBkXUuu4P5HodxOF3EKhr1jc0Ggd0k6ZAvcbTh3kQo+bdHIazgmQpNwRAsAIxcfZliHLVu8O6qkWZbEGQLch6HBUkskYRtuAkytevSbSaQqCPpCZ8Qw/HDHK8XyzuUqIaU23LQfMGRhhwrgVVwikPUIeQd6ZjdZG3M/xGAOKrlatfStNqZViGUEDvCBYx/HhgblJ1X0G8jjuOMxkitLtKIXMUokwQagExNjcecHzxGkg1qaVYptNKomkE/iMUvanT7wAVjpcKJmbg9fHBTcYpMdDEVC26sC0NH0bz4xhIvAs4eXKmq/YZaT/Np/fN+/HYX/AKGb6i/D/wDpjsdf5QnmLuvoaIfqm/YX/Ece1v5Tk/2an+HHY7GaHtEl7LF/s/sf2n/xHGo9s/1I/wC6/EY7HYLNHhvaZ8wyf8ro/tVfzwyb9WfM47HYeXtL4EJe2wTgX8qp+Sf+KMNMx/IK/nU/8V8e47D/AORpl+kYfPfrfUYJyP8AKV8x+Bx2Oxo/xEfsDv2b9xv+0f8Alxpsx+qp/wDF/J8djsY9b9b5F9D/ACFvt7/+P5D8VxhT/Kz/AMQ/icdjsadLgSX6r/Ow39nv12U/Yb8Th9m/1o/q/icdjsS1v1F8DpezI+jr+rof8H8hjEr+to/tN+DY7HYz6vH1O1OF8TPZT9d/Xb/CcS4d/wBWUv8Atv8A58eY7GmHs/nvEl7S+X8jOt/KP635HF/B/eXyf/EcdjsJ0Ngx4/tU/r/4BgHI+/lvJv8ACcdjsdH2SU/1F8TbcE90+Z/wDHwvin8rqf8AHqf4xjsdhvD8yKanCN4f5Gf+L+YxjeFf9Yjzf8Djsdh9LqL4z2fzsPMdjsdix4x/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045" name="AutoShape 7" descr="data:image/jpeg;base64,/9j/4AAQSkZJRgABAQAAAQABAAD/2wCEAAkGBxMTEhUUExQWFhUXGB8aGRgYFxwcHBwfIRweHCAeIBwdHCggHCAlIR0aITEhJykrLi4uGx8zODMsNygtLiwBCgoKDg0OGxAQGy8kICQ0NysvNy8sLCwsLC8sLyw2LywsLCwsLCwsLCwvLC8sLCwsLCwsLCwsLCwsLCwsLCwsLP/AABEIAOEA4QMBIgACEQEDEQH/xAAbAAACAwEBAQAAAAAAAAAAAAAEBQIDBgABB//EAE8QAAIBAgQDBQMIBQkECQUAAAECEQMhAAQSMQVBURMiYXGBBjKRFCNCUmKhscEVM3LR8DRTVIKSk7Lh4kNjc6IkNXSDs8LS0/EWF0RV4//EABoBAAMBAQEBAAAAAAAAAAAAAAECAwQABQb/xAAvEQACAgEDAgMHBAMBAAAAAAAAAQIRIQMSMUFRBBMiMmFxgZGh8DOxwdFC4fEj/9oADAMBAAIRAxEAPwBoK0kGbRiaV1HLyx7w+g1tSQD6i1iJw1OTSeXnj5uctjo6MXIJosiJNhzxmuM8VbUwBtHLDzPZdCkTbnGE/wAkSNr4yacE5bpZNcptLasC/I5+oGWJMjDLOs7qzbRiNaaRVhSLqBcoZYf1OY8j6Yvp10rgdnDgmCBv5Ecj5401xKKJbujZnKqM6hTI1XHh4jofDBOczPa0WAJfTKvaCCNj+ePc6rUtS/VI33g2wsoZjs6rxYVEm/Vd/O2NcLMstRKzT8CDVqY2DQQwa0Fd/jY+uJVuF06hudIAuo5nwOF+TzummgMio66i/UgbecR8ME5XOhgOTbST+WC8O0jt+6k2Qp5pqbFFPdM6dXXBtEAVD2ki1yL33EYBBDyrqdYaQQLeHlg2nkmLSROoXBO2Et9DoxwXZmtAaNOnVEbnVMf54C4nlGOXQpcU++0xsTJn4HFNarpduo1MOfeO3wX8cQpZgsXWfdQnTyaNIifjgv2mNF2R4eC1NQrDviRJ91hvOKM12jU2D9mzAEmAZFojf1wVwOgBTpsuhWAOoxJNyIPTHHh6UxUCmSUYlyZPWMcqUi7pw+RiOGZgPoB2Wmik9N9uhxOrQ7VjPd7T3BEBSDG/jGKeDZeNEfSAY+pODsrl0NZkaWGnUszuNxbwvjTqL1OjEnikVZnhLVaS0qpJKsSpG+w2PMHphrw3g9OiFGpXqsQOUgDw9b4vQnstKqTHeQjlfeZn0wSuaDd4+GomJ26nEZSk40UhV5A6fB1k1DGkWKC2rzHW+++LcplEpE3bQTDK1w32fPocB182YZhpKoZAvJJ2E9MDNWvDVNTRqYm8k72nbxwm1vqG0/ZQZxDhM1BEUyZMGZjpANx44kOIFsyWsVjTp3ZgImB1JH3YXVKlRRrZiSBC7wNQgRJ25+mDTkxljrFyAAjE3LRc+QBNupGLJPY7ZN0pWQzNME1KdMgP7zSCQ5BnSSLAD7zOF9R2JZqfukCy8uo+OJ08uxrI2rs6aGdZP0TNr+80zbxwRmM0KRikopoblyNVRh70ajyPMLAwCzhFrIFlqhpnvO63uDvi6jxFWJVpNt5j0npiv9bNgurZ2P4+I69MBZPhz1CQpCiCSxsLWiep5DnOOST5IvdF4Gvyb/dL/ax7hP8AJj9c/wBnHYG19x/PkfUMjnoZlMafeHr/AJ4JTMAgwcZevWFUBtobkeWLzmIBImNsQ1IK77gjqNKjQ5ZpU4qr1RpLGBGFXDqrtBQzyIwzztQACwg2IJ2wvlZsdalrAi4rxAkgBoU2kfnhTQzB7SzlWBjWu4jqNmHnggE0tdgZ5G+x+ieW+L0NCqpeIJsQBBkbY0JJIzybb5I1eMgvFWA5tr+i/wAdj4H44VcUfUdiIuByI5x6Y9asmvs2WUaQQd9rX6TGKUYoulwCgcRUMlkj6LX2PWOWKRSsDlu5GVWtqVSl47w9Nxg3I5oXLCx2Y7//ABhfwxQA17pt5G4OLKtMKCPpK1uYj+JwGsHJ0xsMyWLKQyMFkNNmA8PLF1HiDABTB0iVKnebAepIwiyWcqB0JAYTAB2PKJ5YJq1BKdzRqqCQDMASY+MYmlkspblgOqSCAQWudTCNzvI/DAuTzYD1OqoxHUmbD8PhgjMVXDlpHdZhpjkSYJ8b74XUmPaowYqSHBIEx7pi/hOFaywxT3I94Tn0RmV2IkkTpnnP54YZXjFM0qgCxKPBO57p36HAeUo037YMNQV4gmJkDSfMnA1al2C1VKCmDTYEk6tTEQt/MjDcyLxUox6UUcGRF0B11dxBB8v88d7QUyp7RUIWm09TBsQSMNuBVQO0pdn2gZgu8MIULI8rnBOWyUKwkPTaQLwYO83ExOGlOtQnCEXpe8ApZqipA0LpIBYSb+GrEKIdjUSmokzIOwHOSdgBzwPwfIKaNQVKgphX0MbTa6wOZO2LXRXErTbskAEqQWI5ljtO1ojApJtMlK3QPmjTGmkGDaUJkSFLkkWncC+8A4qz2WXSryZbSFBHh3hq5QbQeuA+KUG1sUllULJAg3kiRiNOtr7pIJ0929pnnPrgpUFzrAVkSakUCsEt2jMTcBQQJ8B3j64JzjnMODICAQDIAVRab9Yn1GCOE5ENQqVHKojNeoxM6FsEAF2LkcunjhHnAT82D7t28xsvkB9+KSiLdrITUrJAIRwB+rQmIG2ozuxM+WDfkwekjmJgjvWYfZgGPLlhLULAaidSBpJmSs9OcfngrIuY1d1pJE35SIt8cTeSkGuAtMgRSLwp0ze/QiZ29OuBaOXYdnSHeYwzCY0352gAL+OD+HKAzMxCoEkk3Tp/AE4ScSzoYMiSFnUdQ7zn6zSbeCjbDRyTkkpGj+SL/S6P9v8A047Gcg9R8MdhMi7mPMjSOoiZDCI8d8SyzuJUk6ZiTyxdTz7ULVqQHMOt09Tuvri+rWsdAXS8c7en34Zpi12A8nmezqdyYnfqNjg8cQ1EFlLqdwOXTbFGXpoWAcAqfpLbTyv1GJtTan3Q1lNog/fhG0dGyHEsk7hNA94kwfPaeRwryxNItMzsQf45YfVMzqXTpgm8EneNwcL8xqKjuioOfJxy5b4ZSC1koABaTYxv1jYz44kKqozAjuki24Ktv+OJZvJmlUNInYwLgwYmJ5+eB87Tsdj3AfIgcvUY5PgWSpkM7GUqgrJo1FgHfTsY8R+F8WOe093uhunx+GPa1AV6LUxMgakP5YB4ZmmXQVAir82QfotaSPAj4Tiqzkd+oaPkg1OoQSCChQfWEkE+cxjyvXNNZedYRj46iQonxw7+SqxNRQElSNI2nkRfqJwgej2lUU2cLJGpj9lSx38SMJB2rC4U6Cs/UK5kgahqIkDxHMYFqr3oBE6gOfMWt92HudqhqlNj3SVUagLMYi8bHnhXUy9dkqFDNNG1MoiZCgztJEeOEftZGjadEn4Q9NlMlNcfausttvyHxxT7RZ7tXy1Jk0NUcaiJlhMDuna84szOYcGm4eSGDGY2Y6Num+As3WZ81UqGCabKoIFgVBJIB8T92KQj6lfQeU0otLqOhldBdFa+okt67T+Pli2pw+H0EzoEM42EiSd7zPxwHkakqhqNpkKZkHW28ARc/wATg3JAujBSadJbljGt7xY7CTYRiUot5ZyqPAtHBFaoXeoKFIi2pxrLCwJU8zznacU5ijTpDR3Vcd4NTeVq84mIm0euLM/ldaSqqHDyAJ2BA3Nzvc4hxHM0DvFTR3lgkBYB3I97wHxxTLo6LSTVAxYANUuqs2hTNzo387/hivIUO0YgFQqglnKrAnnHW9ue2I8OzJaklJVZ9XvqYgEkmQfo4jnU7NRSQyD3i23aGYU/s6rAeBOHhG5fAjqc2SrZ+U1ralS+booT03qN638yMLqtKrTpJUZVam5MEMCbG8xceRwTVpKlGo24p6aYi95lifAn1tjzOGmGkEkMOgWeW14x2o8hUU0B5ess3JUG+2q3Qi04OyuXpR2mooixPiegHMn/AOcG5vLUWiuFqAMoC05ljAAASwsLyfMYXLlWdg1YhKY/Vou5G/cB2Ebs334Sk8jU4MuzOZDMilDojUtNLx0LQJYxflFsMKnDVYanXSyxOkiTIMhybICdpv0GKaWdFQ6abLSke6rXPKGcd7ptt0xTnR2FHQFQvOpz7xveNU8gD8cc2rxyUUXVsr+WJ/Raf9t8djKfpA/ax2K+VIlTPqFdFKFSrUix70xBA2jCSrwx1Ien3gDspt4yvI+WDl49UqKUfSG2II90dR4Hri3M0WRgVBgQTpO/ObYz3KLEvse5Lh/yikz07OBIQGBM39I5Y9oZOoifOqoDbHUDEeRtgOsWpt21OQGPeHIH/PBLZxTHIRdev7o6Y7U4tIrDZWRnlKaGS0rzVpkKesbkYhTyT027RjrABZWBsW2HjF9sJtYEaST1HMYNWuy5cshMkkxN4QGSP6xAwsLtAqLFudoaRoVTNiH3BIvy2nF9Nw1NG1bgqbGxkW8dzh22dFXR2tP3lkFBA9RjO5cDtWQDulyUEwN4Yfx4YaKbXwO1ErQyydNAlNjYj6QBmYuPH4YSpltGcIE6Cr1FHiUIt64b5WmFagxNmLKV3iZvHMd3fA/tFXHyihpYEiQSOUxKeIXVHocNDFpDykqVrgs4Ln+w006pmjVA0k/RexIPhOxxS+UaszMACELF/wBk1o/BQJ8cecJYtTZHVWp6mUgkahfdQbjffA3B+JvRYAIT3mVWP0oebjZoO48cGKeV1DNxSTNIj02I0alibKIvuQRsBfEKOfEaSqoByG7EiCWPXkBiWaZ7yQW1Bqh2m8hLbWv6gYUEM1Quy6Fe4BO++xtcEHxthJxwIp+u0QOVJVpjQO5q5gquqD0ET64E4VUVcvrqAnXLKAe8zSSQPCNyemGWUj5PX1qza6gKgGJADBpM2G3e8MJkJYhnie8FAEBQEsoHICcaIiSwg3NZfup3garLqMbIkDSi+Mb9cMaSFKSBFJaodbFvogDSpnkIuPPCjI5NvmmeWL3VUu3SDG1vujbDzN11Y1UVJ7HSrVCTpXuxp0DeTz5dcI+QwtgLZoqrd4MIgvMkkmIAHugCT1wDnlimwHdZiKbCwBBIg/AyfPEvaF0cIE0qVHeVFAVW5LbeBaepwPm812gZz7ymmsctwA3gYG/ngL1MbCxZbkqJIKUrO8gt6wFHpcnBHFAtMsygALCp0OnuhvVtbegxLhTUwgqMWUXG4vv3h9WBbzOF2ZrBtCMW1aST3bKb6Sw6AX8Jw9t5FUV3GGd4MaeXdVqdq1WqjKRYaFU6madu80XxDJ5emKimFcU1l3cHQFG8LbUZsJtPLEGrMERQAUphtzuLCQZ31Xg48zqlEWmrQWIq1jFwP9nTHjefOThUrdMMn1RHM8VYuSZBMCnS+gizaV5tzjlPpiniCb6jOoldZEvOzmdo2UW5YvoUamtKlUBRpimovO8QDexlyd7YhmMu1SqqpVp6UsF7zN1MqF3O5wLdjO6yDcG4OdSj3VkEVZUsd7LfwvacXU0R2ZZJVr6SpO2xYmIgD3p54KyOTp0y2qpIi7AGzERopoTLORz5TgarX0aqYoSot2ZczP8AvCtyfs7YLtvJR6irCIfobJ9af96f3Y7HnbVv/wBfT/u2x7h6fdi+Y/cPF4QKwNQkqQCVI3BidMbQemAV1OQCdNRANQBsVB3HPD3NMybGTM2k+YJws4rlnfQyXcXU7R1U+HLGaMk3TM9YD0oFXKSGRrMWFsKc1ljQqATKm6MdiD18sN8k9OrSUqzrVAhgeTTcR0wuzWWLMFqMAG90j3Qy/vG/ljoXbTHccFWUoSzIbzJ1THjAJscF1cgXqfNm1P5vTN4iWPqScQ4DnXaolFmUkCAkCSoMx5ztzxUvaKy1dxq74G4BJm4N7+u+GdxQ0UryiOXzPchl0tTFmUmGC2II2na4wGzN3SBBDD4hRJ9cFLWAqMhjS7B+sR7y/ELi+lSipTFOCWqqw6Qwv6QDhk9uO4upJSySLTl+0BXWoHZ2uGUz6knr44qUKXVwIU0iykxMlrf4YnFXa6MydMBGDsi2ABggb2krJ9ce8Dyuuu1NlOkL3TzRe81uXhhq2p0GOXkO9i8wA9UMuu3aDuzBAuZ33EAcyRiovTorrqLrqCqzqgMjUSILEG0fVGBaDCnUUICSZ1Tt3H1bDe3LFWZqCajgXFZXjlBWfywGluOcvTY04XmGqTVm5HTYgz+M4ln88jfOMumQ0r9Hu7sL9Tt1OEvAc8qM0zB7o8JIBMeX44Y5kdqxXYBS7Doq+4vhqMk+uDVCttOxclVnRnCsWqE06Y6AibfDBFDL01YgvqKISVS5k2u2w2k+AOOzHDq6UUTXLvJgbKukmCeVoJ88DUKSqtmILAM32rgQfCwtimKA1Q39leI6Q8VIWnT1FQoEmPpNuRNt+W0YQ5POFqhZZUEEkye9BksevOBtsME8KoAI2piKbkmpHRTAHmSYGFeUYzUDz3jpgW7o5DpJgT54Xb6mxnJ7cBWSKo3aOhqzJFIGx6Fj9WfjtgrjqsqmZLu6NUYRp1G4QADlfFHAsvrqmq7QiEGdlEco5gAfeMXcbmqyU0PvNqM2u0tJnwE+uO4YyyimnTsDUuqwWjmfooPCxJ9euBKOZaoTz1MWY25DbytgmvSdVCSJPcRZAEm5YkwJgQPDEMrRNOm9VgA6Hs+8QBfYQN+d/HBc+wkYOmNOGdwhiRpCMxHOIBjzJ+44Gr5qkyhmVteqXgk62vCibbRMWGKeHsWo637oLMZF5Aj4knF2WC0yWcqjIDq1DX2YNwo+iztuxO22FihkmEfo2rEEE1HEE0wWFKnvA8T9+EyU/kYZi5FQgjQY1IOZbxM2HxxfmeK1CdVao1RT7tPVAJ6wsDT+OJ5dAChaiDqB13jSedxYBRaPxwzKRj0PeC16Vapl1llCEuxkRY6vOPxJ8sFM5oaiQDWktJELTnrzLHkDfyGCMvlF/wBgmgASz7lQBM395yI0rysYwq4AwzLEFyKAbUdU+9Mqbi5Ji+Bw2/xDUpK+F+4J+mc5/OP/AGf9OPMa6Mv/AElviP3Y9w28htn2DuKVLhgDpYSwA2fnbxxS2WDQ36sDmRPpAxdWcp3nIZTMMOUHbFeVzb6jEkHwBn47HGLn1IdJXTFmbYU5qpLBjFQCw0iBMcjJGLSgZGKxIIKwQRYzHwwTxHKntiGJgIUiBuSIHSIU39MJEzgoB6Y76uuqm43HIj7oxZK67nNpWgbOZaGp1Qe9VuGBjS2q0xyiMMkzJdAAsOG748gb/fiOXpGtlTSt2lNisgXhFJG3KDvgbLUO1SUXvopNQXkwVHxvijzhiNVku4lRujKsMvecxbvdT8MFUkIWk4N2cKp8LifvxGpocTMB7EmYWBAB6xa4wK2YPZ9mbNRJBPqIOEeX8BZKo2C8SXtTUIUgLGi3SALeP54JyuY0x2e1VdKu1mExqQGbgExP7sE1a3YrTqkAMw7hF4Un3oPQCfVcKuB0wMwqNMbqOUe9b1H34pHIb6hlX5usZO1TfwaVP5YlmFGusJsAh+Fr4Dr1tYYne/3NP4Yup97tj1pg33944DWUDpTK80AtPtRJ0hAwI5gmI64ZcHfshVaqNVRgNU8p5elximuxNGjTt321X5X/AI+ODc7Q1O+kiG0d7wAJJ9OmAuzEm3hoX5/OVTQJQxJ0mLliTcTyAsD5RyxPO00GkMO4l3YbtBhEHqJ8AScB8FomoAPoUmLf8xI9TOHlSiGqw4+Zy69pU+0x2H3AeU4M51Kx1FinP5rX3SFXmVUWge6vkBJ8ScLeyDtJbS1tKjwtB/HHmYcvUF47Rpbwm8egkYspZbUxUb7s31V/e38b4NZDlINpU5pqgPzatNt3PNj4ch4CemKadbtqoNRhTGrutEs1ioCjoBpAO2GWazIXUFUDUFAna4uLdIPxGB+PZNMvWDAy1NEuedUiSfACR5Y5yv0jR0pUpdLr4g9XhhzFR6YDslNDL9IiWJFrHAuZOplo6HZB7vLUxtqY/DytjQoKgpdmauimwmoVA1OJnSo2A6sxvffCyrxAU1cwwqau5qidMQtx636YVXwinHyBeL1CKi01IcUgbk90EGBC7RYwPDF+UCCiWIleYP8AtGPLx/IYX0cqCWBMBVBZzuNybdSTiPFKjlgqKEpqmpV1SQObMeR33w1ZpHpeG8RpQ064k+X2XuDaGSRmDMRMXWJBjZVH5c4w4OUFJHBph6rAaEU6oZub6feYC8bDCjg1OrAJIplwdLSCyiN9MyJ5nkMP+DcSp5VO1bUxACiRfT5fWc38gMCe5LGWZPEvRep/5YRDPV+x0IWCimvzlpLOwkkcy0mB/EJc2ASlGmGV6g7tNblJFpjn57fHEO1Z6rVKtIMxY6JY2a0AKDBN5k4NyvEatAzUqKamqYUAIs82IEs29thywYwxRmlLv06An/2rz384v94f348w4/8AqJf5/wD5f9eOw27W/KK+ZD3DEZklGvfZlBESDYwesDFdLMk1O+RqJBJ6+DA7E9cLczmCrMyEnvQTAHlihswzSSBZr6lv6f5Yx1TtcC7XNW3+f7HXEc4alVUFPVLnUuoyDv5RHxjEPaChQNSuDCgEKsdSymRAgW1Y89o6pps1SmBqQhlYbd5e6fScV+2eYXRStIlCY3IK3nl1xVK3gWcmlTEuXrvSrNpNyrLqn3u6QG+BwV7PZk5WtTqsYWqGUmb7i59QN8e8a4YKdGm6a5J1KzARBAIWVJBg/CcSej2tGmRB12gGSp2kgXG22KJrDJPsWdgi1qbVFIQnUCdgZ97oR4YJ41QAzYC71FKv0J3X8QMLMlmKmmHTtFy7EvTPQ2aPxjqJwXmM+rsHidKEqZuSYINuYAGOu0N5bke+0HDqr0e0ZDo0BKbr7gAhSpG6mQd/DC7NZnSKNXvdogioSttB+bkHzxXl8wNFZXr1EgStOToqHeDeJG+GXEaY7JwpmmyoilhE7uxI9QPPHJO8nYq0KOIAgU4JKhLNBggz8DGCeFVAz94gDSoMDpI2+/A2Tz+ap0z2NVrfN1KZEpb3SVNu8tp3tjzhObpoXD0ixiVOoqVI6i4YTywZJ0U8N5cdROfHUNzBDZmB7qIAvnP+X34JzufQU4pybw09DIP44pOX7M1WDKztVFNQYW+kXJNgNZj0OPFoy1RJGi4J2vsb+BwqaTD4hQ2Q289frj7Fvs9T003ZhpLVQI874s43milAr9LMMHbwBMKLfZBP9Y4VVK5RqSEywWSftPYE+QP3Y89pcwWrLTQjmAZsBBH+EffjnD/0X1+hNVmuAOjuCVkAnTPMqfzOGeVrinKPZ3JZypFgAYibT+WB69M06NFgYIJAmLDrHWTJ9MVZBANTOSVFyfrcws+J+4Ys3g6GnKV1wsjanSatUpau6lMgvJ2AuR5nb0OA+L5/tKz12AKhj2aEWY9T4Lgpa57ED3Q0s7c/AeJj8cDZXhq1aoRiJ7ByiA2ViIQTNybk4kqVyfQaO+VQXQoy2Z7M1DWALHSTznmBa2+K6Sa3Jcaqm+mfpnlPRRfBnFaKIyzE06YDCLSDaOvvROK8vkqkFUpu9UgtU0/7Nd4J2WeZJ8MGMlVobUjJOigOCSqS5U6oEd9xzM/QXDHhOUIcrUClqxl5AYKqjeNgR1vGBuF5pkV1FNGLNHaQCNoAW3W/ph2MmQukAl3AL+CclJ+jqPeJPLAboksYQvrhNSUssp+cuVMSQL32sYm+ww2yWUp1nOkw1GHZvoK3pAJJEEmbCAOeFaZikpb5wGbVKizJH1RHuJsOrRgnJp2i9nqajQcmFUd9zyKrE6R1x0vZsMX6kwSrX1VNFMgsJNStFlE3I8TsOZ8pxDMUqK96qRoKxTpgEtJO55MxFpi18M6OZRFFGihcU7FivaSQdyB3V5mSThXnOMu9WRTZn90VDBcKOkCEA8BbDxlfCF2ZZb2w/oVT4f5Y7FH6TH2v79//AE47B9YNsPx/6GnEghQgUSrhxL6iRECBHh1xy5GlC6ajJJ2ILXm4BvufDphjk67ak0Ij0GvUN+UrAkzuMLGrMn6uYMbEA+F/LGZP05K+zLH8fLuNPbDIsuSbukMqhSWUgkAyDsPj4YTvD0UqsSwJhiBNghgQeckjBGW4jUqIRW1gVKZpgEys725gzhFkc+3yVASe5UAP7J/znDxd8C6iaqxxlM7RFM0QritMiTKEC5gTvtaMKqVc0axWSFYyptYm42+EYLNNqsJTGrtGBBi4IMEgmCNsD1qHeKAhKsWcHSGHK/1iLYZNNUJkYcbAofPoGapu6r7ugxdgbjn+PLCSk4I0r7rSVb0EjGo9h6tOoGpVB84AwMn3gevU8jOM5xrI08tm2pyewLEppvoJvF+X5YC1I79nXko4ScFIH4hQANMkagVE+MC/rvh++eFRKCMIBVrW2ZjBOE5qFwUR4g91iIsxgzvaYt44KzWQdnbTJVaehArwZWNxIMbn1w7arLJR3NtBPs/mEXN1qdQfN1Kek8hNMQD8Jwry+Q7TNQh7rVVVZ5gwTt4RijjlEoVLrpBgkS2zSDvsRI25jBfCc32daiuzKaYJ8bT8Tp+Bwm2nuXUpWFHqBe0jaKtWRqBcsSJtLd0egBN+pwVwnN6qhpRZmjz1bDAvEGZalelEq76WPMd+37sVrQmrWYSAo1Tzn6IP34rSaFlTRdm8q1SXWJappibgKN/IdfHEF0DtMw4J0EaFHOSI+CycM88F0GqoMFKYBBiSwIafI/hhTns4jKtP64M/AKMLGTlI5cKg4O2YypYCAKp087MLCfzxCtmW0CgfcpHW0c2Igz/hHhODeF1RQo1lJGlESOpcTqPlJj0wi4lVZKYQka2Mt4TsPQffOOrp7x54lUWEZTOVMwXmCzaVWBtLbADGp9jfZ4HMZiozGoaRVBNpqQSxjkByGMPw+uypUemTqBUDSIIPKMar2UzFehSamCEao2phuZjmSd8J4hPY1HFmzwWjPV1KiU8TCU6zdq1qZ7qi5ZrkecfuxJ84+k90ohuVkiefeg96ec4FzWU1VmqmWMkDbkYmeWG2Qy2tdRlvtRI8lH0m8dhjorGDZpafh/Dw8zXy3wvd+dSjhaBya7d1ELcoDO25jmOgG+DK1HMVO0BU0qRIZi9nc89XS0WGwwNxbi7Kwq6GqulqarJp0z1Zh7z7TBjA2VrPUIrVqrdoZiBZb2jxt9+GxyzzdLw2prya04+8vyyIJFIIzqbM8hR+yh3I+u8Afdirtlps3b1kYn32BI8QgI7x8YjltgStl6ggKLse5TWJc/WJ59eQGEX6OqVCdWlQGIm5mDcjm3pbFYxtWzPJOLpqqG1XjlN5SWKmyUqICj1G5nzJGATX7LUF7sjvBWLW6Ek3joLYZZDgwVe4GEiWtDFdpZtkWdgN/HFZzKvUsF7RoVAB3UUc45nffpOCpRXAJJ12EnbN0q/3eOxtvkH2q3xGOwPOiLgvpZp6DU0dNWogEBSqqZmQOl98MECFkQVEUncWDTtIvfywv9qq/eSsAumpDqSSAJ3kjcgjbFvEsll1TW6PVLxUVkmIa8WafWMZJYRrjFT59/8AYy+QoGC1LOtm1E79QJiDv4jGKzlEIalOwDElY6i8fHD+txB8yjt2QV0gAuWbuARAvv54zObzD1gGqKFRWu67ibXBP8RikFWTV4rW056Sgo5X58aY74bmG00XAgq42BAuYMCY3mcV5rKa6j0HKqS002F7QTpjkZwD7O58o5XUAVM3NiQZFtiDH34a8Z4hTTPUGCSNSljtzv8AdjtrUsI81Nt55EiVGR6bK0O0wQbgixn+LjDHPVEzR7zAuJEERqERA+2CJxPhoSnmWFUDRrqKAYkAg6fIA28jhZnMgE08g1zH0WBgweYn1wE47srI6UtjSK+DZYmpURgZRCdvIfmMeUKrVayIZGmoxdibtK7AnmI++cHjPVKdMsCNSlQrx3huSCeYsMWVaIrkOg01AdTIIuSCNSz1uCPUYeckssr4ScVqU1htfYt4umqmaYJIPdCsZjlv4bk4z/CMyVOuJKC4G8i0/wAdcOM1QZtSgjUBpBY6d41EeYthDUyLpWAYRqvY2Nr/AL4wmntcdpq8T6pbvl7/AI/P+TR8R4drzVeojQVRayg7GSB9/wCWFQY9lULfTcD0Esfx+7DnNv8A9FoVD7zU1Un9kyB+eA+P3WmFBlzMDmSB+MYEJt4/MGPW8O46UdTvj6AtTMxQKD6RDr5QZHocU8Tp06XZMR7gB9Y/fGOzfdVaTHvIskRzYzHhAOKONZilUpaNLBokOeszt/ynFoxzZnje6grhNftNTOYBM3uIUSLc7kWwqQmprMEvUJCnoOZ/KeWDIIpIVM9nAbpJYSB4C2PMjkaz1tSrCKDA6wCfhuZw3WzRo6TlLbTrl/Ab5TIfJ6C96WLl2I5wNIUD7p8ceZaqQR2ncMz2YOph5xsPE4r445+TUQx7xBJ/tHAHs6AoqVqq9wropjmxBkkTsLXbxxKPqi2zV5mp4aUpQwna7vAdk6xdC1UhKCMf+8MkwB9L8BGCK3H2elB+bWLIp2ETLHck9PU4BqZKvmhr7tOkLB3Oimo6La58gcX5ReG0lDVmrV26INC9dyZj4TikpKv6MFOTtlnbJToU0lgWA1A2ktvA5C+/wxfSrwGJgIvdvzPQYWV6+XzVXtylShlVNxqLPVYfRQk2vueU4O4cTXJqNTIp0/cpAG7b36jmSfLEnp7FbPS8F4l6SlFcv7V29/YnmCUUFrVGvPNE5KOk7x0x2TrllbsaNQsAC1R4m+0AxY8txhGOJGrWOsliTJ03nwHLDLPVqmmA6pTEArTOpo6Exv6xh6fDJeL8uNbfa6/18gihlwzaHqN2je/pbW0dIEKvS8nFtbPNQHZUaKUmveqZa8kG47o5Yq4fmq1EI1AUUF5DsC89SDznkcUZ7JZrMPL1E1NzEEsN9osNxbbHKLvPBGDhszz/AAF/L85/SqP9sf8At47BH/0nT/mv+X/VjsU9Pb7DbNPuvqaWtk6bUaVPtJqJ87dRZSdLwIuNj1mcUUs72bh0rEKJXVpI5238Df1woeo9CuhJNriO8IYd4fnGCqfCg3aCmdVOosrzhhsI5bkYg1jklCUbaayn+f2D8R4/oqkV76ROpSdUTAtGlpwszmS7Ve0y5XTU7rgyALz6XuLYcZfh2ukaVYVAGUgVIF46+AJjEMnwKpk6RdWV7yUDzKbGVNw3PHQ21Qdbv1X3MO1ArDqZ5MvNevpPwxq6eYCHL5h1FRQBqJWQDcT4HxxHMUadOoGYD5PW+ntpY9eg/wA8ecUrpRy6CnFSmWZRpblJMAxeLjDSk3gnGCxNus/P6DbjGSo1qNavl4Lo+sEC5S023sJ+GFz0lpMlRxIqLrQyCPMLusnA+Tz1CC9OUAHeWLzyEGx1G04XVc3UqVEXslZ2JEnUCCxELOwA2GwAGF2yvJv0b0ZrUVTSWa9/x6h9ULUZQp0hnmfHb99sVJVRatQ07ojFQYggG6z4/vww4NwU1IBSHQGoAaukAzpIaVJJB5YpzWWCIWNL315VASQDI2XcHC3G9tk568Y6rnGOLv4f96lXEMzRraUqNpcjuOVkE9GHPzwvbgefZvnaYWhSv2moBLggEEmW32AJxVUpooR3olAPdNWqfiFAE4HzXHTWlGqMAbDpH5YpHTceMr9vgL4nWhPUbgmkOO2DUFp/rBS+lOkDkB1I8sHVaRNFhUbs6mhXVQCp0gd5I3JiN8Z3gWXZBUViCSmpTP1SD/Bwy4zxEpl6Dteo4vzlQZJnnqtfCSVSSj3INuUMu6+gEWUp2h7xYy2B8kwqk06gjvmGneRb7vwGCFpDsqjKw0MVKR0IuPSPvxOnkDpZlNxcehkfn8cVdRVFPB6PmajcVdZ+QFmKRpJUpEx3G0n61wVw89ns23Y1G591BPj3vwAwg4qrVihQFmbYbm9saitkxSy9KjVqKhYlqhW23d0LHwnwbC6mYqy8tVaE2ocfurv/AELM/V7cqoHaFjCKPpQevIWJOG2TyA1EFBVqIJcn9TS6LAu8cgN4xW/EMtRACFu0I0yqaTp+qpNkHU3JwHxnj7qi0qOmlqgd25APMtzJ3wNraoyvUnqLc1eflbC+LZRazgPVc2JhlFgPq0we6POMZ75CKztdhRU95zEkcgItJNgB54OyiB2akpJdt28ALknkBvgvLICQqgnL05UHZq1SIkDoPgBhtPGewu/dSeBc2VapUSo/zdCmIp0huwG0dAeZN8MF9o6wV0pxTLDTIHuL4R93rj2uQhLVTsoARRJUDYdB588DZfiinuJSCSZLAaqh8JNhgTe9ergtshsuF7vsl/LYvXhDr34alTU7/Ta2/hOBa/EzUIVF7oPdAMyTzbqThrmVrKzQ/ahyAUEvN7SVtY3tgnhvBmR+2qqtIqJTXCSdgSm8Dfa9sVjOLW5sSentVvkFekiVxTdgW7OagUWBIuobw7t+uBq3Fy7zZ9ChVGmdKjl0xJqlNX0SXDSTXqKQj391fszN53GJ8Po0XrTT7OFGp1QEIqje5JudsMmuWjlCbK/01V+oP7sfux7hv+m/9wv/AC47HbvcHZHu/uNGpGlTEVaVQq0o2sal6gqdweo6m2KavGVo1VqUTpLGRTEsx2kFQDBBm4sRhgeG5ZlLU8uNQOoHSItBgjzxP2iySVKpq06biiyhiyKVCG0MvSDy8MZ40+SUou/z6k81x+tWeKWXUkrEswVL7iJmSeWAOK5PPU6a9q6010yoQarTtqInFmWVaSMtdhqBDU6i37QG0Tt4wb74dcSqdxaTrBtcGJtaQ20874Dw8IDbrLsy2b4WyIyMWdayyjNPejkAdjcQYwurIGyChjBWowB/A38MbEZWiuVZK1QoEYwAlyT7veuW6QOWFnE+Da8sGog01NUEahqkgXJW5AO5nCtvHxA44w+TE5ZalQdkqFiJJAiAPrX/ABw5pV61BQUrBbDUrnWs9DZvhhFxPMVe0mqO+trREA7ad4w6XiC00DsqpmDYDTAVYs7ACJHLFpX04Gfcnmabqx7SvS1Be0I0va4iYIg3FsRXLZmrT7WklCoSZIViWE89LW+GFWXRmrLem7E31qTJPMyInxnAuYdqTBVd1dNiLffNsFcoby4tXefmMaPEGVgMyqM0kRWLKE6AgKSJ6xhS/DqlyiKyySzJDLvICgXAxrcnWfNKy5qmKlJYTXMOpIkAHr0O1sL6fAfkj/KqB+UZe6uI76ftKN9okddsMpc1yMtRtKLwA+yWZqE1Ff3Qo3W/eYLF/Q+mBuOBi9OkhMIAovte/pODsrx81WzBBAUUtSqBYaWF8XpSrVA5plQjgEkqDY35+GJqTjNtqhoaU5zUYZv+CHD6AAal2qOQNWhZJUC1zEbEeuPcmzEdn2tNWIgBmK6un0TJOGHDMutJXvqAXoB4ch54VUagRjSZtNS+ioFnSOQJ3gjng4k2U3avhNZqPPXqFcQp9jpp0tK1WMQDqck232UGdhgzN1R2p+b7RMsi0y30VaBLxzMk+GE/DcgaIqVKhBqAd0gyL/S/cPA4RdqQPMm2Ds3vnglowU5vd8Rjm3apUQTuZJ6QJJwbwLKNV7XMPanTmCfhPidgBzJxVwzhbtTDkBS50iRsojU3gPo+JnfGnoZqmlJzTK6aUQzKY1X0hVG5G8nacdOVLahIqUsJWQyXCjRUvVOg1BLKINQqLhPDkWJ8r4Lp+0eXlVAIQCHZO7pH1Q0TM7hYG+MdwSu2Zz1NazFyzd70BMeWNJ7UcGV3c6lSn3VLcgFuYHNjtGJamZqEirgoW5ZFvtBnKVZxRyaSSd5Yk+JJMKOc4nlaD5cfMJ2lTZqm4HUKD+MYlwXjVBA+Vy00dahWzJALNvv0mTtthpwjKVqINMwqj36oIKuDt2f2iOZ92Dgu4LbH79feTnqWuy7FlXidevT75ZVDAGokIi9QTHePgBgkfJ96jhqkQiuSSfE8yTv4YzXGOMHWmlQaaWVSSFP+fOTub4YZBUZjWIcFlurEMotv1B+Iwdm1DrVV3JEOLI9VCFJimfdCalgbC225+OAszmUGmitNKZZx2hCaSAOV5seXlh5wzOpDQ0/sm4kmYHP8MB0posdCVdJ96q/eJ6RyH34bdeKDuwq5Gna5b+Yf+w37sdgT5a/9Kr/D/TjsT2S7Fd8/d9QvP5qqoBalnKfUa2dWg3uAIi/XBOW4/kzTYGtmqbkQQSSI5jvgjpeMbzjrjsgKNF6gO7P3UF/tEX8hj57n+Js1SoTQ7B6YAIpqNJB2Jabk35YFKrM0o07X7C+txAGnarSYEn5pgpIvaWEAmL7YuocQBQvVhqRlVI1AuRtEmyg7nzwXlqFLSe1pzA0na7HYC25Ec4547McKk/OtTWUMLKwCNlUjYcpFycdZJRbuhZV4+kkuKbtsCH9wcgoIEfnF8H0+PdpTp6U1KzGEUidW0i8Hyxm+NcMWnoOtH7RQwQ3YHo3S/wB2NHwTh7AIpRRVCkoALKzNpDfAk4ZRjIErE/GquXoVajFdVRQFUEWkm7T0HTrhEc53hVQ1O0jvFhKtNvgdoMjD32qZHzD076AOzUbyF3M77zjOHLzVVO0ZQTpC0xeN4uYjxw8EuC0blSvPQ6lVJJg6fAWj06YhxKiGVSYJ23/PDXi3CSqAm5LQCJ1KALXmGnnIwloZpgGAClwLahIvafPBi7zHoNqQlpvZP/ho24MxpPVDENTRWEEhTCzc8+gxZwzMmmwrUIDsNRFyr3ghhsfywkz/ABSp25RSdCqikcjpWCcbKhTRVpqXQ611J0BN2U+p3xOW5RV9Q6UYPUSlx1+BHP8AA6WZU1MolOjXKnXQsFefqtaD6X8MI0q1EokaNDUxDpsRptsb9cHZ7NMtS3cYX0j8sH/pahmytLM9yuB3Ko6dH8D4/dgr1YZ6PidB+Fa1dKVpfnzQo9nwa1Ku2xFPUt9wDe3lz8MRzWQD5ikDCqbs8fRietwPzOCa2UzGUrkmCtRDTBiVI0kRi3iGSFTKUiTc0mSftASPiLYnJ7Jp9Hgwee9TUer1x/Rms7XIojnrYmR9USF+Nz64q4bwd3K/QRjy99ue/Icyegwx4Fle0QJVgJpCkeJmL/ZmcPhUoUdbgvU+bIGygLIEgSTfaT1OKeY42omfUlm+4h9oM2KcU1kyO6o2RAIUHqTc+uADWchKShmPNVBPePl8MNKdRS3anJFVMntquoiwm0mCcJ+I+1OZaysKa9EUDF4QtFNHWnD0pe8a8M9nOyqmrWZg8SlOmwDTHNvojl1xRxvP1Y+fyzBR7uokJ5CBE+d8JeFcTZGLM5lubX+M419XMslMGo6jV7tJlDTzkg3AjCzuM8qxJtuVyyU+zWSptT7R6CUk5lp1P4JMTbdthiPFfaZEKrRpK1MDSVX3Y6C1+d+uJDjdOuB29H3lgaHKkL4DbE+HUspUTs6NREabJVkN6OLT4YRxzbVnRUG6kd2qZgA0G7o9+nYOvkT7wx5klEMNWhSYlrk+F9h164qpeyWapTsZM6lIMjwjDGplVeFdHIXnIBmOcbj0kY5pLFiSaWen3E36GUsSCw7xGpJ0/wDqXz8MMD8rV2FAOyW0hDrG20C+GlKjVUDsyqgi+nUx8pbf4YpTK6D2hOYRheR+QX92KxfW7KOSfAJ2nEv6JV/uKuPMMv0l/vc18Gx2G3LsvuH5mm9r85UdamnMaSWChexYj7USZYkbREYyvD+FVocaO6xBarXeCoHNVSwMXvJ5YMzfFK0UmOXqglNCt7xYgyzRvJwFxzP6kVXavSYH3GUqI6zBLH4DbGdvGAPUkw3ivEiXFXNUahyzWRx8C0TqDGNz5YW0OPUwagpprEQrNGrr7xWB8MSpDIugFTNZgMN5fUDzJCxab2nCrL5bLl3p0mqOXqQuhZcU+RFrmd7XAwNqfIOMpjGnmKRpkAKDJku51HxNri/pjR8M4gaZqNqEiiDPKxF735/djFrladB/nqgcC2galb1hoHxPljZ8OyzN8pVFSGowpN2UrpYCOhg/DCyjWSb9pGWzGe0VZoangAamACn615EzyOBqdWkmuu6idlJkGenj57YH+eeC1QRqAhATaQNxzPTyx3F6as5BDwgICGBAEC/UjBWml1LvxElJSWK4KhxuSWLay1tPIeXjhf8AJ3VhUcGnzA+keh8MSp1EQnQypykSzH1tgc54dpqOp1II729sXjp1dB1NR6rwq/n/AGV57Py5kmSZYtJJPieeGebR2yNGsGns27MnnBkqfLlhBUqh3jQLm0bAE2GHuU4no7bLaQ1Nwl/qlTM7dJGKyTSVIl7LVDzh3E+1HY5uUO1OuLMo8eoPjbA3H8jUyiiQrmoxCuokEAbkge8Z2PQ74Q8SBC90EKbyd2B2M9PDzwx9m/a1qI7DML22XaxBuV8vLp8MKtPqF7nzx2GXsx7UlVNHMAvRkSfpL0jyw5r5KplyUOmrlH1MKnkDa3umbR44SZ32WB1Vss/a0HVoiS6m3dMAz4G3jhhwTM5pGIajUqUKiDXTZG0z4SLH92JakY5ElKpWK8jWSqlWF0U6S9572BmwH1jETgLg7rUD6CZkKt4Puk38rY0vtR7Nt2GnK+4XLPTYw8nxPvAbDwwg4f7P5ukoZcuxPaA6QymRF+eAq22sApU6FyVqrUmUuz1GJAkk7HYT1OAMplarv2fZVCwtpEg9DJxofa/hb0agYJUCMNakAjSeYtsf34F4fx13Yp84ARBKt3oxdN1cUUi3yMuH5JKHdK02rC5WxWn4km7sPC344Q5nte0btnBcmTIkFfD92HvEVR1GkimgWNRSZv8AWnrgDN5HtKAHbU3qKbENZl6eBGEh3fUDcUy/K+z9WtTFVQDaY1aW+G0YVZurUR9D09DxAsCSPPn8cafL5uutFKa00YhRLq4E25g88IeN8HzdRgwGoRYAqCp5j3r4TSc3JqVUd6OjCfZDWWOms9KNzMg+hth/nOMQ+ltGYSILOoVgfQ3xjqHCM19V1PPvCD8DhxwzhdSZZTqUjfl5cjhpx9V3gZS0+pomrqLKiqJkrDAHwmY+Bw3yuaYrNOhSja6kkfF8DLRPY6NTQDOliBPpMHBnCOBs9F3p1RS5aS6GLC1jtPTriG1p4Bsinadnv/SPqUf7J/8Acx2Pf0fnP56j/a/047FbG81flAfA+B51n1VHU0y1mBYR1OwMmwtI6Yae0PCaWpX7Rwquq1JJgqJLadW2Kq3tLm6yq6qlMK0omlmqExvGwHK8YWVeFLUqipmKtZzqBUAqWd7krDd1R5jbEOeTpT0+EgXM1MudYy9NnXnUcnSoHR+R8px5wJmFRXpHsxuQgLNFxLOYv9kYK45malf5lSwRLnTdZt3ZiLeVzy6UnIZqiBUcMKW9yXaIEFVBPvEgXEi/LBpULTkvSuPkLxWLZhVqqrd8X0g6pbVquOpnwwxyvGuxzqGYUtpfaINvzwHTWqMynbjSXOoLIleYWAbWucKuK54ayoF9V2ZS1t4VQPvwqi2zTpeLUWoSimkmvrX7EPaTg6ZTNNJZaQYFQCdwbj0sfXF/FqenO9msaaqE07SSWE+twMN+KZ8Zqky1E0VAaTLsZYxTZRBsSApv1IxRxdWoZek4VWq0iKbuQToEjuj7Q91jeII64vZHbeWYWtlTeoU5ww8ZIIA5bHyxLjWS0EBQI0ydJJjrc9MN+KdmO1hz2hJK0wO6BYkyfwB54XUWqgVKYuWTSo394i/nAxeLbyNirLPZHJJ8qpvUIZEHaMImYFl6bxvj16evVA0jVMRuZ5+HQY0WQpU1ovSppCoFUvMtUdrux5AACABsDzwX7PcADJUcyuttKT9UXMA85Bv54SepTtnQjvl7jMhken2bCIAKMfotsyn7LQLcjfrhYMtDE6TA38DtjQZzhmitoeQG2MGIuCdr4rzWQVCdVZNAiWBmellk/Hngxn2Ck+p5wjiTUAbnvxYMeu9jYgWjob8sOsvxJwra3dmUMAJhSeRPOwMiMJ63FcvTZezy7MbaSTufrKACSfOcavh/s+yIlWqsu8FaRqJO3OSJItbEtRpZaFnBvKMpnFzMq79sKbGQ3eAIibE2Iw14VmKVajqepUoPqC9qp7rEbSvK1ifDEOOZnMMWFXWFLXQ7qAYAEi242wWOEaaS6j3A2tVPvO0gBQBe/XHOfpVk1C1SNDluHZsUagV1qOFmm6mVY9GU3E/njH0eOqzsM5k6WtNyO4/jtB+/GioZrS5moy1PeOkyBedMjlEjCL2q0ValPMadVKsO4RM6zupvMyJx0GnwN5Si6YZxjLZarQJy1bQ8SUquIC8whFi21j488Zx6FBigSUYsouCVA5knqb28sXjJVOz0pTOmdMEww3Nht92I52izIJbX9JAx75FxceAB6YdOsF67lXEgaDBkXUuu4P5HodxOF3EKhr1jc0Ggd0k6ZAvcbTh3kQo+bdHIazgmQpNwRAsAIxcfZliHLVu8O6qkWZbEGQLch6HBUkskYRtuAkytevSbSaQqCPpCZ8Qw/HDHK8XyzuUqIaU23LQfMGRhhwrgVVwikPUIeQd6ZjdZG3M/xGAOKrlatfStNqZViGUEDvCBYx/HhgblJ1X0G8jjuOMxkitLtKIXMUokwQagExNjcecHzxGkg1qaVYptNKomkE/iMUvanT7wAVjpcKJmbg9fHBTcYpMdDEVC26sC0NH0bz4xhIvAs4eXKmq/YZaT/Np/fN+/HYX/AKGb6i/D/wDpjsdf5QnmLuvoaIfqm/YX/Ece1v5Tk/2an+HHY7GaHtEl7LF/s/sf2n/xHGo9s/1I/wC6/EY7HYLNHhvaZ8wyf8ro/tVfzwyb9WfM47HYeXtL4EJe2wTgX8qp+Sf+KMNMx/IK/nU/8V8e47D/AORpl+kYfPfrfUYJyP8AKV8x+Bx2Oxo/xEfsDv2b9xv+0f8Alxpsx+qp/wDF/J8djsY9b9b5F9D/ACFvt7/+P5D8VxhT/Kz/AMQ/icdjsadLgSX6r/Ow39nv12U/Yb8Th9m/1o/q/icdjsS1v1F8DpezI+jr+rof8H8hjEr+to/tN+DY7HYz6vH1O1OF8TPZT9d/Xb/CcS4d/wBWUv8Atv8A58eY7GmHs/nvEl7S+X8jOt/KP635HF/B/eXyf/EcdjsJ0Ngx4/tU/r/4BgHI+/lvJv8ACcdjsdH2SU/1F8TbcE90+Z/wDHwvin8rqf8AHqf4xjsdhvD8yKanCN4f5Gf+L+YxjeFf9Yjzf8Djsdh9LqL4z2fzsPMdjsdix4x/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046" name="AutoShape 9" descr="data:image/jpeg;base64,/9j/4AAQSkZJRgABAQAAAQABAAD/2wCEAAkGBxMTEhUUExQWFhUXGB8aGRgYFxwcHBwfIRweHCAeIBwdHCggHCAlIR0aITEhJykrLi4uGx8zODMsNygtLiwBCgoKDg0OGxAQGy8kICQ0NysvNy8sLCwsLC8sLyw2LywsLCwsLCwsLCwvLC8sLCwsLCwsLCwsLCwsLCwsLCwsLP/AABEIAOEA4QMBIgACEQEDEQH/xAAbAAACAwEBAQAAAAAAAAAAAAAEBQIDBgABB//EAE8QAAIBAgQDBQMIBQkECQUAAAECEQMhAAQSMQVBURMiYXGBBjKRFCNCUmKhscEVM3LR8DRTVIKSk7Lh4kNjc6IkNXSDs8LS0/EWF0RV4//EABoBAAMBAQEBAAAAAAAAAAAAAAECAwQABQb/xAAvEQACAgEDAgMHBAMBAAAAAAAAAQIRIQMSMUFRBBMiMmFxgZGh8DOxwdFC4fEj/9oADAMBAAIRAxEAPwBoK0kGbRiaV1HLyx7w+g1tSQD6i1iJw1OTSeXnj5uctjo6MXIJosiJNhzxmuM8VbUwBtHLDzPZdCkTbnGE/wAkSNr4yacE5bpZNcptLasC/I5+oGWJMjDLOs7qzbRiNaaRVhSLqBcoZYf1OY8j6Yvp10rgdnDgmCBv5Ecj5401xKKJbujZnKqM6hTI1XHh4jofDBOczPa0WAJfTKvaCCNj+ePc6rUtS/VI33g2wsoZjs6rxYVEm/Vd/O2NcLMstRKzT8CDVqY2DQQwa0Fd/jY+uJVuF06hudIAuo5nwOF+TzummgMio66i/UgbecR8ME5XOhgOTbST+WC8O0jt+6k2Qp5pqbFFPdM6dXXBtEAVD2ki1yL33EYBBDyrqdYaQQLeHlg2nkmLSROoXBO2Et9DoxwXZmtAaNOnVEbnVMf54C4nlGOXQpcU++0xsTJn4HFNarpduo1MOfeO3wX8cQpZgsXWfdQnTyaNIifjgv2mNF2R4eC1NQrDviRJ91hvOKM12jU2D9mzAEmAZFojf1wVwOgBTpsuhWAOoxJNyIPTHHh6UxUCmSUYlyZPWMcqUi7pw+RiOGZgPoB2Wmik9N9uhxOrQ7VjPd7T3BEBSDG/jGKeDZeNEfSAY+pODsrl0NZkaWGnUszuNxbwvjTqL1OjEnikVZnhLVaS0qpJKsSpG+w2PMHphrw3g9OiFGpXqsQOUgDw9b4vQnstKqTHeQjlfeZn0wSuaDd4+GomJ26nEZSk40UhV5A6fB1k1DGkWKC2rzHW+++LcplEpE3bQTDK1w32fPocB182YZhpKoZAvJJ2E9MDNWvDVNTRqYm8k72nbxwm1vqG0/ZQZxDhM1BEUyZMGZjpANx44kOIFsyWsVjTp3ZgImB1JH3YXVKlRRrZiSBC7wNQgRJ25+mDTkxljrFyAAjE3LRc+QBNupGLJPY7ZN0pWQzNME1KdMgP7zSCQ5BnSSLAD7zOF9R2JZqfukCy8uo+OJ08uxrI2rs6aGdZP0TNr+80zbxwRmM0KRikopoblyNVRh70ajyPMLAwCzhFrIFlqhpnvO63uDvi6jxFWJVpNt5j0npiv9bNgurZ2P4+I69MBZPhz1CQpCiCSxsLWiep5DnOOST5IvdF4Gvyb/dL/ax7hP8AJj9c/wBnHYG19x/PkfUMjnoZlMafeHr/AJ4JTMAgwcZevWFUBtobkeWLzmIBImNsQ1IK77gjqNKjQ5ZpU4qr1RpLGBGFXDqrtBQzyIwzztQACwg2IJ2wvlZsdalrAi4rxAkgBoU2kfnhTQzB7SzlWBjWu4jqNmHnggE0tdgZ5G+x+ieW+L0NCqpeIJsQBBkbY0JJIzybb5I1eMgvFWA5tr+i/wAdj4H44VcUfUdiIuByI5x6Y9asmvs2WUaQQd9rX6TGKUYoulwCgcRUMlkj6LX2PWOWKRSsDlu5GVWtqVSl47w9Nxg3I5oXLCx2Y7//ABhfwxQA17pt5G4OLKtMKCPpK1uYj+JwGsHJ0xsMyWLKQyMFkNNmA8PLF1HiDABTB0iVKnebAepIwiyWcqB0JAYTAB2PKJ5YJq1BKdzRqqCQDMASY+MYmlkspblgOqSCAQWudTCNzvI/DAuTzYD1OqoxHUmbD8PhgjMVXDlpHdZhpjkSYJ8b74XUmPaowYqSHBIEx7pi/hOFaywxT3I94Tn0RmV2IkkTpnnP54YZXjFM0qgCxKPBO57p36HAeUo037YMNQV4gmJkDSfMnA1al2C1VKCmDTYEk6tTEQt/MjDcyLxUox6UUcGRF0B11dxBB8v88d7QUyp7RUIWm09TBsQSMNuBVQO0pdn2gZgu8MIULI8rnBOWyUKwkPTaQLwYO83ExOGlOtQnCEXpe8ApZqipA0LpIBYSb+GrEKIdjUSmokzIOwHOSdgBzwPwfIKaNQVKgphX0MbTa6wOZO2LXRXErTbskAEqQWI5ljtO1ojApJtMlK3QPmjTGmkGDaUJkSFLkkWncC+8A4qz2WXSryZbSFBHh3hq5QbQeuA+KUG1sUllULJAg3kiRiNOtr7pIJ0929pnnPrgpUFzrAVkSakUCsEt2jMTcBQQJ8B3j64JzjnMODICAQDIAVRab9Yn1GCOE5ENQqVHKojNeoxM6FsEAF2LkcunjhHnAT82D7t28xsvkB9+KSiLdrITUrJAIRwB+rQmIG2ozuxM+WDfkwekjmJgjvWYfZgGPLlhLULAaidSBpJmSs9OcfngrIuY1d1pJE35SIt8cTeSkGuAtMgRSLwp0ze/QiZ29OuBaOXYdnSHeYwzCY0352gAL+OD+HKAzMxCoEkk3Tp/AE4ScSzoYMiSFnUdQ7zn6zSbeCjbDRyTkkpGj+SL/S6P9v8A047Gcg9R8MdhMi7mPMjSOoiZDCI8d8SyzuJUk6ZiTyxdTz7ULVqQHMOt09Tuvri+rWsdAXS8c7en34Zpi12A8nmezqdyYnfqNjg8cQ1EFlLqdwOXTbFGXpoWAcAqfpLbTyv1GJtTan3Q1lNog/fhG0dGyHEsk7hNA94kwfPaeRwryxNItMzsQf45YfVMzqXTpgm8EneNwcL8xqKjuioOfJxy5b4ZSC1koABaTYxv1jYz44kKqozAjuki24Ktv+OJZvJmlUNInYwLgwYmJ5+eB87Tsdj3AfIgcvUY5PgWSpkM7GUqgrJo1FgHfTsY8R+F8WOe093uhunx+GPa1AV6LUxMgakP5YB4ZmmXQVAir82QfotaSPAj4Tiqzkd+oaPkg1OoQSCChQfWEkE+cxjyvXNNZedYRj46iQonxw7+SqxNRQElSNI2nkRfqJwgej2lUU2cLJGpj9lSx38SMJB2rC4U6Cs/UK5kgahqIkDxHMYFqr3oBE6gOfMWt92HudqhqlNj3SVUagLMYi8bHnhXUy9dkqFDNNG1MoiZCgztJEeOEftZGjadEn4Q9NlMlNcfausttvyHxxT7RZ7tXy1Jk0NUcaiJlhMDuna84szOYcGm4eSGDGY2Y6Num+As3WZ81UqGCabKoIFgVBJIB8T92KQj6lfQeU0otLqOhldBdFa+okt67T+Pli2pw+H0EzoEM42EiSd7zPxwHkakqhqNpkKZkHW28ARc/wATg3JAujBSadJbljGt7xY7CTYRiUot5ZyqPAtHBFaoXeoKFIi2pxrLCwJU8zznacU5ijTpDR3Vcd4NTeVq84mIm0euLM/ldaSqqHDyAJ2BA3Nzvc4hxHM0DvFTR3lgkBYB3I97wHxxTLo6LSTVAxYANUuqs2hTNzo387/hivIUO0YgFQqglnKrAnnHW9ue2I8OzJaklJVZ9XvqYgEkmQfo4jnU7NRSQyD3i23aGYU/s6rAeBOHhG5fAjqc2SrZ+U1ralS+booT03qN638yMLqtKrTpJUZVam5MEMCbG8xceRwTVpKlGo24p6aYi95lifAn1tjzOGmGkEkMOgWeW14x2o8hUU0B5ess3JUG+2q3Qi04OyuXpR2mooixPiegHMn/AOcG5vLUWiuFqAMoC05ljAAASwsLyfMYXLlWdg1YhKY/Vou5G/cB2Ebs334Sk8jU4MuzOZDMilDojUtNLx0LQJYxflFsMKnDVYanXSyxOkiTIMhybICdpv0GKaWdFQ6abLSke6rXPKGcd7ptt0xTnR2FHQFQvOpz7xveNU8gD8cc2rxyUUXVsr+WJ/Raf9t8djKfpA/ax2K+VIlTPqFdFKFSrUix70xBA2jCSrwx1Ien3gDspt4yvI+WDl49UqKUfSG2II90dR4Hri3M0WRgVBgQTpO/ObYz3KLEvse5Lh/yikz07OBIQGBM39I5Y9oZOoifOqoDbHUDEeRtgOsWpt21OQGPeHIH/PBLZxTHIRdev7o6Y7U4tIrDZWRnlKaGS0rzVpkKesbkYhTyT027RjrABZWBsW2HjF9sJtYEaST1HMYNWuy5cshMkkxN4QGSP6xAwsLtAqLFudoaRoVTNiH3BIvy2nF9Nw1NG1bgqbGxkW8dzh22dFXR2tP3lkFBA9RjO5cDtWQDulyUEwN4Yfx4YaKbXwO1ErQyydNAlNjYj6QBmYuPH4YSpltGcIE6Cr1FHiUIt64b5WmFagxNmLKV3iZvHMd3fA/tFXHyihpYEiQSOUxKeIXVHocNDFpDykqVrgs4Ln+w006pmjVA0k/RexIPhOxxS+UaszMACELF/wBk1o/BQJ8cecJYtTZHVWp6mUgkahfdQbjffA3B+JvRYAIT3mVWP0oebjZoO48cGKeV1DNxSTNIj02I0alibKIvuQRsBfEKOfEaSqoByG7EiCWPXkBiWaZ7yQW1Bqh2m8hLbWv6gYUEM1Quy6Fe4BO++xtcEHxthJxwIp+u0QOVJVpjQO5q5gquqD0ET64E4VUVcvrqAnXLKAe8zSSQPCNyemGWUj5PX1qza6gKgGJADBpM2G3e8MJkJYhnie8FAEBQEsoHICcaIiSwg3NZfup3garLqMbIkDSi+Mb9cMaSFKSBFJaodbFvogDSpnkIuPPCjI5NvmmeWL3VUu3SDG1vujbDzN11Y1UVJ7HSrVCTpXuxp0DeTz5dcI+QwtgLZoqrd4MIgvMkkmIAHugCT1wDnlimwHdZiKbCwBBIg/AyfPEvaF0cIE0qVHeVFAVW5LbeBaepwPm812gZz7ymmsctwA3gYG/ngL1MbCxZbkqJIKUrO8gt6wFHpcnBHFAtMsygALCp0OnuhvVtbegxLhTUwgqMWUXG4vv3h9WBbzOF2ZrBtCMW1aST3bKb6Sw6AX8Jw9t5FUV3GGd4MaeXdVqdq1WqjKRYaFU6madu80XxDJ5emKimFcU1l3cHQFG8LbUZsJtPLEGrMERQAUphtzuLCQZ31Xg48zqlEWmrQWIq1jFwP9nTHjefOThUrdMMn1RHM8VYuSZBMCnS+gizaV5tzjlPpiniCb6jOoldZEvOzmdo2UW5YvoUamtKlUBRpimovO8QDexlyd7YhmMu1SqqpVp6UsF7zN1MqF3O5wLdjO6yDcG4OdSj3VkEVZUsd7LfwvacXU0R2ZZJVr6SpO2xYmIgD3p54KyOTp0y2qpIi7AGzERopoTLORz5TgarX0aqYoSot2ZczP8AvCtyfs7YLtvJR6irCIfobJ9af96f3Y7HnbVv/wBfT/u2x7h6fdi+Y/cPF4QKwNQkqQCVI3BidMbQemAV1OQCdNRANQBsVB3HPD3NMybGTM2k+YJws4rlnfQyXcXU7R1U+HLGaMk3TM9YD0oFXKSGRrMWFsKc1ljQqATKm6MdiD18sN8k9OrSUqzrVAhgeTTcR0wuzWWLMFqMAG90j3Qy/vG/ljoXbTHccFWUoSzIbzJ1THjAJscF1cgXqfNm1P5vTN4iWPqScQ4DnXaolFmUkCAkCSoMx5ztzxUvaKy1dxq74G4BJm4N7+u+GdxQ0UryiOXzPchl0tTFmUmGC2II2na4wGzN3SBBDD4hRJ9cFLWAqMhjS7B+sR7y/ELi+lSipTFOCWqqw6Qwv6QDhk9uO4upJSySLTl+0BXWoHZ2uGUz6knr44qUKXVwIU0iykxMlrf4YnFXa6MydMBGDsi2ABggb2krJ9ce8Dyuuu1NlOkL3TzRe81uXhhq2p0GOXkO9i8wA9UMuu3aDuzBAuZ33EAcyRiovTorrqLrqCqzqgMjUSILEG0fVGBaDCnUUICSZ1Tt3H1bDe3LFWZqCajgXFZXjlBWfywGluOcvTY04XmGqTVm5HTYgz+M4ln88jfOMumQ0r9Hu7sL9Tt1OEvAc8qM0zB7o8JIBMeX44Y5kdqxXYBS7Doq+4vhqMk+uDVCttOxclVnRnCsWqE06Y6AibfDBFDL01YgvqKISVS5k2u2w2k+AOOzHDq6UUTXLvJgbKukmCeVoJ88DUKSqtmILAM32rgQfCwtimKA1Q39leI6Q8VIWnT1FQoEmPpNuRNt+W0YQ5POFqhZZUEEkye9BksevOBtsME8KoAI2piKbkmpHRTAHmSYGFeUYzUDz3jpgW7o5DpJgT54Xb6mxnJ7cBWSKo3aOhqzJFIGx6Fj9WfjtgrjqsqmZLu6NUYRp1G4QADlfFHAsvrqmq7QiEGdlEco5gAfeMXcbmqyU0PvNqM2u0tJnwE+uO4YyyimnTsDUuqwWjmfooPCxJ9euBKOZaoTz1MWY25DbytgmvSdVCSJPcRZAEm5YkwJgQPDEMrRNOm9VgA6Hs+8QBfYQN+d/HBc+wkYOmNOGdwhiRpCMxHOIBjzJ+44Gr5qkyhmVteqXgk62vCibbRMWGKeHsWo637oLMZF5Aj4knF2WC0yWcqjIDq1DX2YNwo+iztuxO22FihkmEfo2rEEE1HEE0wWFKnvA8T9+EyU/kYZi5FQgjQY1IOZbxM2HxxfmeK1CdVao1RT7tPVAJ6wsDT+OJ5dAChaiDqB13jSedxYBRaPxwzKRj0PeC16Vapl1llCEuxkRY6vOPxJ8sFM5oaiQDWktJELTnrzLHkDfyGCMvlF/wBgmgASz7lQBM395yI0rysYwq4AwzLEFyKAbUdU+9Mqbi5Ji+Bw2/xDUpK+F+4J+mc5/OP/AGf9OPMa6Mv/AElviP3Y9w28htn2DuKVLhgDpYSwA2fnbxxS2WDQ36sDmRPpAxdWcp3nIZTMMOUHbFeVzb6jEkHwBn47HGLn1IdJXTFmbYU5qpLBjFQCw0iBMcjJGLSgZGKxIIKwQRYzHwwTxHKntiGJgIUiBuSIHSIU39MJEzgoB6Y76uuqm43HIj7oxZK67nNpWgbOZaGp1Qe9VuGBjS2q0xyiMMkzJdAAsOG748gb/fiOXpGtlTSt2lNisgXhFJG3KDvgbLUO1SUXvopNQXkwVHxvijzhiNVku4lRujKsMvecxbvdT8MFUkIWk4N2cKp8LifvxGpocTMB7EmYWBAB6xa4wK2YPZ9mbNRJBPqIOEeX8BZKo2C8SXtTUIUgLGi3SALeP54JyuY0x2e1VdKu1mExqQGbgExP7sE1a3YrTqkAMw7hF4Un3oPQCfVcKuB0wMwqNMbqOUe9b1H34pHIb6hlX5usZO1TfwaVP5YlmFGusJsAh+Fr4Dr1tYYne/3NP4Yup97tj1pg33944DWUDpTK80AtPtRJ0hAwI5gmI64ZcHfshVaqNVRgNU8p5elximuxNGjTt321X5X/AI+ODc7Q1O+kiG0d7wAJJ9OmAuzEm3hoX5/OVTQJQxJ0mLliTcTyAsD5RyxPO00GkMO4l3YbtBhEHqJ8AScB8FomoAPoUmLf8xI9TOHlSiGqw4+Zy69pU+0x2H3AeU4M51Kx1FinP5rX3SFXmVUWge6vkBJ8ScLeyDtJbS1tKjwtB/HHmYcvUF47Rpbwm8egkYspZbUxUb7s31V/e38b4NZDlINpU5pqgPzatNt3PNj4ch4CemKadbtqoNRhTGrutEs1ioCjoBpAO2GWazIXUFUDUFAna4uLdIPxGB+PZNMvWDAy1NEuedUiSfACR5Y5yv0jR0pUpdLr4g9XhhzFR6YDslNDL9IiWJFrHAuZOplo6HZB7vLUxtqY/DytjQoKgpdmauimwmoVA1OJnSo2A6sxvffCyrxAU1cwwqau5qidMQtx636YVXwinHyBeL1CKi01IcUgbk90EGBC7RYwPDF+UCCiWIleYP8AtGPLx/IYX0cqCWBMBVBZzuNybdSTiPFKjlgqKEpqmpV1SQObMeR33w1ZpHpeG8RpQ064k+X2XuDaGSRmDMRMXWJBjZVH5c4w4OUFJHBph6rAaEU6oZub6feYC8bDCjg1OrAJIplwdLSCyiN9MyJ5nkMP+DcSp5VO1bUxACiRfT5fWc38gMCe5LGWZPEvRep/5YRDPV+x0IWCimvzlpLOwkkcy0mB/EJc2ASlGmGV6g7tNblJFpjn57fHEO1Z6rVKtIMxY6JY2a0AKDBN5k4NyvEatAzUqKamqYUAIs82IEs29thywYwxRmlLv06An/2rz384v94f348w4/8AqJf5/wD5f9eOw27W/KK+ZD3DEZklGvfZlBESDYwesDFdLMk1O+RqJBJ6+DA7E9cLczmCrMyEnvQTAHlihswzSSBZr6lv6f5Yx1TtcC7XNW3+f7HXEc4alVUFPVLnUuoyDv5RHxjEPaChQNSuDCgEKsdSymRAgW1Y89o6pps1SmBqQhlYbd5e6fScV+2eYXRStIlCY3IK3nl1xVK3gWcmlTEuXrvSrNpNyrLqn3u6QG+BwV7PZk5WtTqsYWqGUmb7i59QN8e8a4YKdGm6a5J1KzARBAIWVJBg/CcSej2tGmRB12gGSp2kgXG22KJrDJPsWdgi1qbVFIQnUCdgZ97oR4YJ41QAzYC71FKv0J3X8QMLMlmKmmHTtFy7EvTPQ2aPxjqJwXmM+rsHidKEqZuSYINuYAGOu0N5bke+0HDqr0e0ZDo0BKbr7gAhSpG6mQd/DC7NZnSKNXvdogioSttB+bkHzxXl8wNFZXr1EgStOToqHeDeJG+GXEaY7JwpmmyoilhE7uxI9QPPHJO8nYq0KOIAgU4JKhLNBggz8DGCeFVAz94gDSoMDpI2+/A2Tz+ap0z2NVrfN1KZEpb3SVNu8tp3tjzhObpoXD0ixiVOoqVI6i4YTywZJ0U8N5cdROfHUNzBDZmB7qIAvnP+X34JzufQU4pybw09DIP44pOX7M1WDKztVFNQYW+kXJNgNZj0OPFoy1RJGi4J2vsb+BwqaTD4hQ2Q289frj7Fvs9T003ZhpLVQI874s43milAr9LMMHbwBMKLfZBP9Y4VVK5RqSEywWSftPYE+QP3Y89pcwWrLTQjmAZsBBH+EffjnD/0X1+hNVmuAOjuCVkAnTPMqfzOGeVrinKPZ3JZypFgAYibT+WB69M06NFgYIJAmLDrHWTJ9MVZBANTOSVFyfrcws+J+4Ys3g6GnKV1wsjanSatUpau6lMgvJ2AuR5nb0OA+L5/tKz12AKhj2aEWY9T4Lgpa57ED3Q0s7c/AeJj8cDZXhq1aoRiJ7ByiA2ViIQTNybk4kqVyfQaO+VQXQoy2Z7M1DWALHSTznmBa2+K6Sa3Jcaqm+mfpnlPRRfBnFaKIyzE06YDCLSDaOvvROK8vkqkFUpu9UgtU0/7Nd4J2WeZJ8MGMlVobUjJOigOCSqS5U6oEd9xzM/QXDHhOUIcrUClqxl5AYKqjeNgR1vGBuF5pkV1FNGLNHaQCNoAW3W/ph2MmQukAl3AL+CclJ+jqPeJPLAboksYQvrhNSUssp+cuVMSQL32sYm+ww2yWUp1nOkw1GHZvoK3pAJJEEmbCAOeFaZikpb5wGbVKizJH1RHuJsOrRgnJp2i9nqajQcmFUd9zyKrE6R1x0vZsMX6kwSrX1VNFMgsJNStFlE3I8TsOZ8pxDMUqK96qRoKxTpgEtJO55MxFpi18M6OZRFFGihcU7FivaSQdyB3V5mSThXnOMu9WRTZn90VDBcKOkCEA8BbDxlfCF2ZZb2w/oVT4f5Y7FH6TH2v79//AE47B9YNsPx/6GnEghQgUSrhxL6iRECBHh1xy5GlC6ajJJ2ILXm4BvufDphjk67ak0Ij0GvUN+UrAkzuMLGrMn6uYMbEA+F/LGZP05K+zLH8fLuNPbDIsuSbukMqhSWUgkAyDsPj4YTvD0UqsSwJhiBNghgQeckjBGW4jUqIRW1gVKZpgEys725gzhFkc+3yVASe5UAP7J/znDxd8C6iaqxxlM7RFM0QritMiTKEC5gTvtaMKqVc0axWSFYyptYm42+EYLNNqsJTGrtGBBi4IMEgmCNsD1qHeKAhKsWcHSGHK/1iLYZNNUJkYcbAofPoGapu6r7ugxdgbjn+PLCSk4I0r7rSVb0EjGo9h6tOoGpVB84AwMn3gevU8jOM5xrI08tm2pyewLEppvoJvF+X5YC1I79nXko4ScFIH4hQANMkagVE+MC/rvh++eFRKCMIBVrW2ZjBOE5qFwUR4g91iIsxgzvaYt44KzWQdnbTJVaehArwZWNxIMbn1w7arLJR3NtBPs/mEXN1qdQfN1Kek8hNMQD8Jwry+Q7TNQh7rVVVZ5gwTt4RijjlEoVLrpBgkS2zSDvsRI25jBfCc32daiuzKaYJ8bT8Tp+Bwm2nuXUpWFHqBe0jaKtWRqBcsSJtLd0egBN+pwVwnN6qhpRZmjz1bDAvEGZalelEq76WPMd+37sVrQmrWYSAo1Tzn6IP34rSaFlTRdm8q1SXWJappibgKN/IdfHEF0DtMw4J0EaFHOSI+CycM88F0GqoMFKYBBiSwIafI/hhTns4jKtP64M/AKMLGTlI5cKg4O2YypYCAKp087MLCfzxCtmW0CgfcpHW0c2Igz/hHhODeF1RQo1lJGlESOpcTqPlJj0wi4lVZKYQka2Mt4TsPQffOOrp7x54lUWEZTOVMwXmCzaVWBtLbADGp9jfZ4HMZiozGoaRVBNpqQSxjkByGMPw+uypUemTqBUDSIIPKMar2UzFehSamCEao2phuZjmSd8J4hPY1HFmzwWjPV1KiU8TCU6zdq1qZ7qi5ZrkecfuxJ84+k90ohuVkiefeg96ec4FzWU1VmqmWMkDbkYmeWG2Qy2tdRlvtRI8lH0m8dhjorGDZpafh/Dw8zXy3wvd+dSjhaBya7d1ELcoDO25jmOgG+DK1HMVO0BU0qRIZi9nc89XS0WGwwNxbi7Kwq6GqulqarJp0z1Zh7z7TBjA2VrPUIrVqrdoZiBZb2jxt9+GxyzzdLw2prya04+8vyyIJFIIzqbM8hR+yh3I+u8Afdirtlps3b1kYn32BI8QgI7x8YjltgStl6ggKLse5TWJc/WJ59eQGEX6OqVCdWlQGIm5mDcjm3pbFYxtWzPJOLpqqG1XjlN5SWKmyUqICj1G5nzJGATX7LUF7sjvBWLW6Ek3joLYZZDgwVe4GEiWtDFdpZtkWdgN/HFZzKvUsF7RoVAB3UUc45nffpOCpRXAJJ12EnbN0q/3eOxtvkH2q3xGOwPOiLgvpZp6DU0dNWogEBSqqZmQOl98MECFkQVEUncWDTtIvfywv9qq/eSsAumpDqSSAJ3kjcgjbFvEsll1TW6PVLxUVkmIa8WafWMZJYRrjFT59/8AYy+QoGC1LOtm1E79QJiDv4jGKzlEIalOwDElY6i8fHD+txB8yjt2QV0gAuWbuARAvv54zObzD1gGqKFRWu67ibXBP8RikFWTV4rW056Sgo5X58aY74bmG00XAgq42BAuYMCY3mcV5rKa6j0HKqS002F7QTpjkZwD7O58o5XUAVM3NiQZFtiDH34a8Z4hTTPUGCSNSljtzv8AdjtrUsI81Nt55EiVGR6bK0O0wQbgixn+LjDHPVEzR7zAuJEERqERA+2CJxPhoSnmWFUDRrqKAYkAg6fIA28jhZnMgE08g1zH0WBgweYn1wE47srI6UtjSK+DZYmpURgZRCdvIfmMeUKrVayIZGmoxdibtK7AnmI++cHjPVKdMsCNSlQrx3huSCeYsMWVaIrkOg01AdTIIuSCNSz1uCPUYeckssr4ScVqU1htfYt4umqmaYJIPdCsZjlv4bk4z/CMyVOuJKC4G8i0/wAdcOM1QZtSgjUBpBY6d41EeYthDUyLpWAYRqvY2Nr/AL4wmntcdpq8T6pbvl7/AI/P+TR8R4drzVeojQVRayg7GSB9/wCWFQY9lULfTcD0Esfx+7DnNv8A9FoVD7zU1Un9kyB+eA+P3WmFBlzMDmSB+MYEJt4/MGPW8O46UdTvj6AtTMxQKD6RDr5QZHocU8Tp06XZMR7gB9Y/fGOzfdVaTHvIskRzYzHhAOKONZilUpaNLBokOeszt/ynFoxzZnje6grhNftNTOYBM3uIUSLc7kWwqQmprMEvUJCnoOZ/KeWDIIpIVM9nAbpJYSB4C2PMjkaz1tSrCKDA6wCfhuZw3WzRo6TlLbTrl/Ab5TIfJ6C96WLl2I5wNIUD7p8ceZaqQR2ncMz2YOph5xsPE4r445+TUQx7xBJ/tHAHs6AoqVqq9wropjmxBkkTsLXbxxKPqi2zV5mp4aUpQwna7vAdk6xdC1UhKCMf+8MkwB9L8BGCK3H2elB+bWLIp2ETLHck9PU4BqZKvmhr7tOkLB3Oimo6La58gcX5ReG0lDVmrV26INC9dyZj4TikpKv6MFOTtlnbJToU0lgWA1A2ktvA5C+/wxfSrwGJgIvdvzPQYWV6+XzVXtylShlVNxqLPVYfRQk2vueU4O4cTXJqNTIp0/cpAG7b36jmSfLEnp7FbPS8F4l6SlFcv7V29/YnmCUUFrVGvPNE5KOk7x0x2TrllbsaNQsAC1R4m+0AxY8txhGOJGrWOsliTJ03nwHLDLPVqmmA6pTEArTOpo6Exv6xh6fDJeL8uNbfa6/18gihlwzaHqN2je/pbW0dIEKvS8nFtbPNQHZUaKUmveqZa8kG47o5Yq4fmq1EI1AUUF5DsC89SDznkcUZ7JZrMPL1E1NzEEsN9osNxbbHKLvPBGDhszz/AAF/L85/SqP9sf8At47BH/0nT/mv+X/VjsU9Pb7DbNPuvqaWtk6bUaVPtJqJ87dRZSdLwIuNj1mcUUs72bh0rEKJXVpI5238Df1woeo9CuhJNriO8IYd4fnGCqfCg3aCmdVOosrzhhsI5bkYg1jklCUbaayn+f2D8R4/oqkV76ROpSdUTAtGlpwszmS7Ve0y5XTU7rgyALz6XuLYcZfh2ukaVYVAGUgVIF46+AJjEMnwKpk6RdWV7yUDzKbGVNw3PHQ21Qdbv1X3MO1ArDqZ5MvNevpPwxq6eYCHL5h1FRQBqJWQDcT4HxxHMUadOoGYD5PW+ntpY9eg/wA8ecUrpRy6CnFSmWZRpblJMAxeLjDSk3gnGCxNus/P6DbjGSo1qNavl4Lo+sEC5S023sJ+GFz0lpMlRxIqLrQyCPMLusnA+Tz1CC9OUAHeWLzyEGx1G04XVc3UqVEXslZ2JEnUCCxELOwA2GwAGF2yvJv0b0ZrUVTSWa9/x6h9ULUZQp0hnmfHb99sVJVRatQ07ojFQYggG6z4/vww4NwU1IBSHQGoAaukAzpIaVJJB5YpzWWCIWNL315VASQDI2XcHC3G9tk568Y6rnGOLv4f96lXEMzRraUqNpcjuOVkE9GHPzwvbgefZvnaYWhSv2moBLggEEmW32AJxVUpooR3olAPdNWqfiFAE4HzXHTWlGqMAbDpH5YpHTceMr9vgL4nWhPUbgmkOO2DUFp/rBS+lOkDkB1I8sHVaRNFhUbs6mhXVQCp0gd5I3JiN8Z3gWXZBUViCSmpTP1SD/Bwy4zxEpl6Dteo4vzlQZJnnqtfCSVSSj3INuUMu6+gEWUp2h7xYy2B8kwqk06gjvmGneRb7vwGCFpDsqjKw0MVKR0IuPSPvxOnkDpZlNxcehkfn8cVdRVFPB6PmajcVdZ+QFmKRpJUpEx3G0n61wVw89ns23Y1G591BPj3vwAwg4qrVihQFmbYbm9saitkxSy9KjVqKhYlqhW23d0LHwnwbC6mYqy8tVaE2ocfurv/AELM/V7cqoHaFjCKPpQevIWJOG2TyA1EFBVqIJcn9TS6LAu8cgN4xW/EMtRACFu0I0yqaTp+qpNkHU3JwHxnj7qi0qOmlqgd25APMtzJ3wNraoyvUnqLc1eflbC+LZRazgPVc2JhlFgPq0we6POMZ75CKztdhRU95zEkcgItJNgB54OyiB2akpJdt28ALknkBvgvLICQqgnL05UHZq1SIkDoPgBhtPGewu/dSeBc2VapUSo/zdCmIp0huwG0dAeZN8MF9o6wV0pxTLDTIHuL4R93rj2uQhLVTsoARRJUDYdB588DZfiinuJSCSZLAaqh8JNhgTe9ergtshsuF7vsl/LYvXhDr34alTU7/Ta2/hOBa/EzUIVF7oPdAMyTzbqThrmVrKzQ/ahyAUEvN7SVtY3tgnhvBmR+2qqtIqJTXCSdgSm8Dfa9sVjOLW5sSentVvkFekiVxTdgW7OagUWBIuobw7t+uBq3Fy7zZ9ChVGmdKjl0xJqlNX0SXDSTXqKQj391fszN53GJ8Po0XrTT7OFGp1QEIqje5JudsMmuWjlCbK/01V+oP7sfux7hv+m/9wv/AC47HbvcHZHu/uNGpGlTEVaVQq0o2sal6gqdweo6m2KavGVo1VqUTpLGRTEsx2kFQDBBm4sRhgeG5ZlLU8uNQOoHSItBgjzxP2iySVKpq06biiyhiyKVCG0MvSDy8MZ40+SUou/z6k81x+tWeKWXUkrEswVL7iJmSeWAOK5PPU6a9q6010yoQarTtqInFmWVaSMtdhqBDU6i37QG0Tt4wb74dcSqdxaTrBtcGJtaQ20874Dw8IDbrLsy2b4WyIyMWdayyjNPejkAdjcQYwurIGyChjBWowB/A38MbEZWiuVZK1QoEYwAlyT7veuW6QOWFnE+Da8sGog01NUEahqkgXJW5AO5nCtvHxA44w+TE5ZalQdkqFiJJAiAPrX/ABw5pV61BQUrBbDUrnWs9DZvhhFxPMVe0mqO+trREA7ad4w6XiC00DsqpmDYDTAVYs7ACJHLFpX04Gfcnmabqx7SvS1Be0I0va4iYIg3FsRXLZmrT7WklCoSZIViWE89LW+GFWXRmrLem7E31qTJPMyInxnAuYdqTBVd1dNiLffNsFcoby4tXefmMaPEGVgMyqM0kRWLKE6AgKSJ6xhS/DqlyiKyySzJDLvICgXAxrcnWfNKy5qmKlJYTXMOpIkAHr0O1sL6fAfkj/KqB+UZe6uI76ftKN9okddsMpc1yMtRtKLwA+yWZqE1Ff3Qo3W/eYLF/Q+mBuOBi9OkhMIAovte/pODsrx81WzBBAUUtSqBYaWF8XpSrVA5plQjgEkqDY35+GJqTjNtqhoaU5zUYZv+CHD6AAal2qOQNWhZJUC1zEbEeuPcmzEdn2tNWIgBmK6un0TJOGHDMutJXvqAXoB4ch54VUagRjSZtNS+ioFnSOQJ3gjng4k2U3avhNZqPPXqFcQp9jpp0tK1WMQDqck232UGdhgzN1R2p+b7RMsi0y30VaBLxzMk+GE/DcgaIqVKhBqAd0gyL/S/cPA4RdqQPMm2Ds3vnglowU5vd8Rjm3apUQTuZJ6QJJwbwLKNV7XMPanTmCfhPidgBzJxVwzhbtTDkBS50iRsojU3gPo+JnfGnoZqmlJzTK6aUQzKY1X0hVG5G8nacdOVLahIqUsJWQyXCjRUvVOg1BLKINQqLhPDkWJ8r4Lp+0eXlVAIQCHZO7pH1Q0TM7hYG+MdwSu2Zz1NazFyzd70BMeWNJ7UcGV3c6lSn3VLcgFuYHNjtGJamZqEirgoW5ZFvtBnKVZxRyaSSd5Yk+JJMKOc4nlaD5cfMJ2lTZqm4HUKD+MYlwXjVBA+Vy00dahWzJALNvv0mTtthpwjKVqINMwqj36oIKuDt2f2iOZ92Dgu4LbH79feTnqWuy7FlXidevT75ZVDAGokIi9QTHePgBgkfJ96jhqkQiuSSfE8yTv4YzXGOMHWmlQaaWVSSFP+fOTub4YZBUZjWIcFlurEMotv1B+Iwdm1DrVV3JEOLI9VCFJimfdCalgbC225+OAszmUGmitNKZZx2hCaSAOV5seXlh5wzOpDQ0/sm4kmYHP8MB0posdCVdJ96q/eJ6RyH34bdeKDuwq5Gna5b+Yf+w37sdgT5a/9Kr/D/TjsT2S7Fd8/d9QvP5qqoBalnKfUa2dWg3uAIi/XBOW4/kzTYGtmqbkQQSSI5jvgjpeMbzjrjsgKNF6gO7P3UF/tEX8hj57n+Js1SoTQ7B6YAIpqNJB2Jabk35YFKrM0o07X7C+txAGnarSYEn5pgpIvaWEAmL7YuocQBQvVhqRlVI1AuRtEmyg7nzwXlqFLSe1pzA0na7HYC25Ec4547McKk/OtTWUMLKwCNlUjYcpFycdZJRbuhZV4+kkuKbtsCH9wcgoIEfnF8H0+PdpTp6U1KzGEUidW0i8Hyxm+NcMWnoOtH7RQwQ3YHo3S/wB2NHwTh7AIpRRVCkoALKzNpDfAk4ZRjIErE/GquXoVajFdVRQFUEWkm7T0HTrhEc53hVQ1O0jvFhKtNvgdoMjD32qZHzD076AOzUbyF3M77zjOHLzVVO0ZQTpC0xeN4uYjxw8EuC0blSvPQ6lVJJg6fAWj06YhxKiGVSYJ23/PDXi3CSqAm5LQCJ1KALXmGnnIwloZpgGAClwLahIvafPBi7zHoNqQlpvZP/ho24MxpPVDENTRWEEhTCzc8+gxZwzMmmwrUIDsNRFyr3ghhsfywkz/ABSp25RSdCqikcjpWCcbKhTRVpqXQ611J0BN2U+p3xOW5RV9Q6UYPUSlx1+BHP8AA6WZU1MolOjXKnXQsFefqtaD6X8MI0q1EokaNDUxDpsRptsb9cHZ7NMtS3cYX0j8sH/pahmytLM9yuB3Ko6dH8D4/dgr1YZ6PidB+Fa1dKVpfnzQo9nwa1Ku2xFPUt9wDe3lz8MRzWQD5ikDCqbs8fRietwPzOCa2UzGUrkmCtRDTBiVI0kRi3iGSFTKUiTc0mSftASPiLYnJ7Jp9Hgwee9TUer1x/Rms7XIojnrYmR9USF+Nz64q4bwd3K/QRjy99ue/Icyegwx4Fle0QJVgJpCkeJmL/ZmcPhUoUdbgvU+bIGygLIEgSTfaT1OKeY42omfUlm+4h9oM2KcU1kyO6o2RAIUHqTc+uADWchKShmPNVBPePl8MNKdRS3anJFVMntquoiwm0mCcJ+I+1OZaysKa9EUDF4QtFNHWnD0pe8a8M9nOyqmrWZg8SlOmwDTHNvojl1xRxvP1Y+fyzBR7uokJ5CBE+d8JeFcTZGLM5lubX+M419XMslMGo6jV7tJlDTzkg3AjCzuM8qxJtuVyyU+zWSptT7R6CUk5lp1P4JMTbdthiPFfaZEKrRpK1MDSVX3Y6C1+d+uJDjdOuB29H3lgaHKkL4DbE+HUspUTs6NREabJVkN6OLT4YRxzbVnRUG6kd2qZgA0G7o9+nYOvkT7wx5klEMNWhSYlrk+F9h164qpeyWapTsZM6lIMjwjDGplVeFdHIXnIBmOcbj0kY5pLFiSaWen3E36GUsSCw7xGpJ0/wDqXz8MMD8rV2FAOyW0hDrG20C+GlKjVUDsyqgi+nUx8pbf4YpTK6D2hOYRheR+QX92KxfW7KOSfAJ2nEv6JV/uKuPMMv0l/vc18Gx2G3LsvuH5mm9r85UdamnMaSWChexYj7USZYkbREYyvD+FVocaO6xBarXeCoHNVSwMXvJ5YMzfFK0UmOXqglNCt7xYgyzRvJwFxzP6kVXavSYH3GUqI6zBLH4DbGdvGAPUkw3ivEiXFXNUahyzWRx8C0TqDGNz5YW0OPUwagpprEQrNGrr7xWB8MSpDIugFTNZgMN5fUDzJCxab2nCrL5bLl3p0mqOXqQuhZcU+RFrmd7XAwNqfIOMpjGnmKRpkAKDJku51HxNri/pjR8M4gaZqNqEiiDPKxF735/djFrladB/nqgcC2galb1hoHxPljZ8OyzN8pVFSGowpN2UrpYCOhg/DCyjWSb9pGWzGe0VZoangAamACn615EzyOBqdWkmuu6idlJkGenj57YH+eeC1QRqAhATaQNxzPTyx3F6as5BDwgICGBAEC/UjBWml1LvxElJSWK4KhxuSWLay1tPIeXjhf8AJ3VhUcGnzA+keh8MSp1EQnQypykSzH1tgc54dpqOp1II729sXjp1dB1NR6rwq/n/AGV57Py5kmSZYtJJPieeGebR2yNGsGns27MnnBkqfLlhBUqh3jQLm0bAE2GHuU4no7bLaQ1Nwl/qlTM7dJGKyTSVIl7LVDzh3E+1HY5uUO1OuLMo8eoPjbA3H8jUyiiQrmoxCuokEAbkge8Z2PQ74Q8SBC90EKbyd2B2M9PDzwx9m/a1qI7DML22XaxBuV8vLp8MKtPqF7nzx2GXsx7UlVNHMAvRkSfpL0jyw5r5KplyUOmrlH1MKnkDa3umbR44SZ32WB1Vss/a0HVoiS6m3dMAz4G3jhhwTM5pGIajUqUKiDXTZG0z4SLH92JakY5ElKpWK8jWSqlWF0U6S9572BmwH1jETgLg7rUD6CZkKt4Puk38rY0vtR7Nt2GnK+4XLPTYw8nxPvAbDwwg4f7P5ukoZcuxPaA6QymRF+eAq22sApU6FyVqrUmUuz1GJAkk7HYT1OAMplarv2fZVCwtpEg9DJxofa/hb0agYJUCMNakAjSeYtsf34F4fx13Yp84ARBKt3oxdN1cUUi3yMuH5JKHdK02rC5WxWn4km7sPC344Q5nte0btnBcmTIkFfD92HvEVR1GkimgWNRSZv8AWnrgDN5HtKAHbU3qKbENZl6eBGEh3fUDcUy/K+z9WtTFVQDaY1aW+G0YVZurUR9D09DxAsCSPPn8cafL5uutFKa00YhRLq4E25g88IeN8HzdRgwGoRYAqCp5j3r4TSc3JqVUd6OjCfZDWWOms9KNzMg+hth/nOMQ+ltGYSILOoVgfQ3xjqHCM19V1PPvCD8DhxwzhdSZZTqUjfl5cjhpx9V3gZS0+pomrqLKiqJkrDAHwmY+Bw3yuaYrNOhSja6kkfF8DLRPY6NTQDOliBPpMHBnCOBs9F3p1RS5aS6GLC1jtPTriG1p4Bsinadnv/SPqUf7J/8Acx2Pf0fnP56j/a/047FbG81flAfA+B51n1VHU0y1mBYR1OwMmwtI6Yae0PCaWpX7Rwquq1JJgqJLadW2Kq3tLm6yq6qlMK0omlmqExvGwHK8YWVeFLUqipmKtZzqBUAqWd7krDd1R5jbEOeTpT0+EgXM1MudYy9NnXnUcnSoHR+R8px5wJmFRXpHsxuQgLNFxLOYv9kYK45malf5lSwRLnTdZt3ZiLeVzy6UnIZqiBUcMKW9yXaIEFVBPvEgXEi/LBpULTkvSuPkLxWLZhVqqrd8X0g6pbVquOpnwwxyvGuxzqGYUtpfaINvzwHTWqMynbjSXOoLIleYWAbWucKuK54ayoF9V2ZS1t4VQPvwqi2zTpeLUWoSimkmvrX7EPaTg6ZTNNJZaQYFQCdwbj0sfXF/FqenO9msaaqE07SSWE+twMN+KZ8Zqky1E0VAaTLsZYxTZRBsSApv1IxRxdWoZek4VWq0iKbuQToEjuj7Q91jeII64vZHbeWYWtlTeoU5ww8ZIIA5bHyxLjWS0EBQI0ydJJjrc9MN+KdmO1hz2hJK0wO6BYkyfwB54XUWqgVKYuWTSo394i/nAxeLbyNirLPZHJJ8qpvUIZEHaMImYFl6bxvj16evVA0jVMRuZ5+HQY0WQpU1ovSppCoFUvMtUdrux5AACABsDzwX7PcADJUcyuttKT9UXMA85Bv54SepTtnQjvl7jMhken2bCIAKMfotsyn7LQLcjfrhYMtDE6TA38DtjQZzhmitoeQG2MGIuCdr4rzWQVCdVZNAiWBmellk/Hngxn2Ck+p5wjiTUAbnvxYMeu9jYgWjob8sOsvxJwra3dmUMAJhSeRPOwMiMJ63FcvTZezy7MbaSTufrKACSfOcavh/s+yIlWqsu8FaRqJO3OSJItbEtRpZaFnBvKMpnFzMq79sKbGQ3eAIibE2Iw14VmKVajqepUoPqC9qp7rEbSvK1ifDEOOZnMMWFXWFLXQ7qAYAEi242wWOEaaS6j3A2tVPvO0gBQBe/XHOfpVk1C1SNDluHZsUagV1qOFmm6mVY9GU3E/njH0eOqzsM5k6WtNyO4/jtB+/GioZrS5moy1PeOkyBedMjlEjCL2q0ValPMadVKsO4RM6zupvMyJx0GnwN5Si6YZxjLZarQJy1bQ8SUquIC8whFi21j488Zx6FBigSUYsouCVA5knqb28sXjJVOz0pTOmdMEww3Nht92I52izIJbX9JAx75FxceAB6YdOsF67lXEgaDBkXUuu4P5HodxOF3EKhr1jc0Ggd0k6ZAvcbTh3kQo+bdHIazgmQpNwRAsAIxcfZliHLVu8O6qkWZbEGQLch6HBUkskYRtuAkytevSbSaQqCPpCZ8Qw/HDHK8XyzuUqIaU23LQfMGRhhwrgVVwikPUIeQd6ZjdZG3M/xGAOKrlatfStNqZViGUEDvCBYx/HhgblJ1X0G8jjuOMxkitLtKIXMUokwQagExNjcecHzxGkg1qaVYptNKomkE/iMUvanT7wAVjpcKJmbg9fHBTcYpMdDEVC26sC0NH0bz4xhIvAs4eXKmq/YZaT/Np/fN+/HYX/AKGb6i/D/wDpjsdf5QnmLuvoaIfqm/YX/Ece1v5Tk/2an+HHY7GaHtEl7LF/s/sf2n/xHGo9s/1I/wC6/EY7HYLNHhvaZ8wyf8ro/tVfzwyb9WfM47HYeXtL4EJe2wTgX8qp+Sf+KMNMx/IK/nU/8V8e47D/AORpl+kYfPfrfUYJyP8AKV8x+Bx2Oxo/xEfsDv2b9xv+0f8Alxpsx+qp/wDF/J8djsY9b9b5F9D/ACFvt7/+P5D8VxhT/Kz/AMQ/icdjsadLgSX6r/Ow39nv12U/Yb8Th9m/1o/q/icdjsS1v1F8DpezI+jr+rof8H8hjEr+to/tN+DY7HYz6vH1O1OF8TPZT9d/Xb/CcS4d/wBWUv8Atv8A58eY7GmHs/nvEl7S+X8jOt/KP635HF/B/eXyf/EcdjsJ0Ngx4/tU/r/4BgHI+/lvJv8ACcdjsdH2SU/1F8TbcE90+Z/wDHwvin8rqf8AHqf4xjsdhvD8yKanCN4f5Gf+L+YxjeFf9Yjzf8Djsdh9LqL4z2fzsPMdjsdix4x/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7047" name="AutoShape 11" descr="data:image/jpeg;base64,/9j/4AAQSkZJRgABAQAAAQABAAD/2wCEAAkGBxMTEhUUExQWFhUXGB8aGRgYFxwcHBwfIRweHCAeIBwdHCggHCAlIR0aITEhJykrLi4uGx8zODMsNygtLiwBCgoKDg0OGxAQGy8kICQ0NysvNy8sLCwsLC8sLyw2LywsLCwsLCwsLCwvLC8sLCwsLCwsLCwsLCwsLCwsLCwsLP/AABEIAOEA4QMBIgACEQEDEQH/xAAbAAACAwEBAQAAAAAAAAAAAAAEBQIDBgABB//EAE8QAAIBAgQDBQMIBQkECQUAAAECEQMhAAQSMQVBURMiYXGBBjKRFCNCUmKhscEVM3LR8DRTVIKSk7Lh4kNjc6IkNXSDs8LS0/EWF0RV4//EABoBAAMBAQEBAAAAAAAAAAAAAAECAwQABQb/xAAvEQACAgEDAgMHBAMBAAAAAAAAAQIRIQMSMUFRBBMiMmFxgZGh8DOxwdFC4fEj/9oADAMBAAIRAxEAPwBoK0kGbRiaV1HLyx7w+g1tSQD6i1iJw1OTSeXnj5uctjo6MXIJosiJNhzxmuM8VbUwBtHLDzPZdCkTbnGE/wAkSNr4yacE5bpZNcptLasC/I5+oGWJMjDLOs7qzbRiNaaRVhSLqBcoZYf1OY8j6Yvp10rgdnDgmCBv5Ecj5401xKKJbujZnKqM6hTI1XHh4jofDBOczPa0WAJfTKvaCCNj+ePc6rUtS/VI33g2wsoZjs6rxYVEm/Vd/O2NcLMstRKzT8CDVqY2DQQwa0Fd/jY+uJVuF06hudIAuo5nwOF+TzummgMio66i/UgbecR8ME5XOhgOTbST+WC8O0jt+6k2Qp5pqbFFPdM6dXXBtEAVD2ki1yL33EYBBDyrqdYaQQLeHlg2nkmLSROoXBO2Et9DoxwXZmtAaNOnVEbnVMf54C4nlGOXQpcU++0xsTJn4HFNarpduo1MOfeO3wX8cQpZgsXWfdQnTyaNIifjgv2mNF2R4eC1NQrDviRJ91hvOKM12jU2D9mzAEmAZFojf1wVwOgBTpsuhWAOoxJNyIPTHHh6UxUCmSUYlyZPWMcqUi7pw+RiOGZgPoB2Wmik9N9uhxOrQ7VjPd7T3BEBSDG/jGKeDZeNEfSAY+pODsrl0NZkaWGnUszuNxbwvjTqL1OjEnikVZnhLVaS0qpJKsSpG+w2PMHphrw3g9OiFGpXqsQOUgDw9b4vQnstKqTHeQjlfeZn0wSuaDd4+GomJ26nEZSk40UhV5A6fB1k1DGkWKC2rzHW+++LcplEpE3bQTDK1w32fPocB182YZhpKoZAvJJ2E9MDNWvDVNTRqYm8k72nbxwm1vqG0/ZQZxDhM1BEUyZMGZjpANx44kOIFsyWsVjTp3ZgImB1JH3YXVKlRRrZiSBC7wNQgRJ25+mDTkxljrFyAAjE3LRc+QBNupGLJPY7ZN0pWQzNME1KdMgP7zSCQ5BnSSLAD7zOF9R2JZqfukCy8uo+OJ08uxrI2rs6aGdZP0TNr+80zbxwRmM0KRikopoblyNVRh70ajyPMLAwCzhFrIFlqhpnvO63uDvi6jxFWJVpNt5j0npiv9bNgurZ2P4+I69MBZPhz1CQpCiCSxsLWiep5DnOOST5IvdF4Gvyb/dL/ax7hP8AJj9c/wBnHYG19x/PkfUMjnoZlMafeHr/AJ4JTMAgwcZevWFUBtobkeWLzmIBImNsQ1IK77gjqNKjQ5ZpU4qr1RpLGBGFXDqrtBQzyIwzztQACwg2IJ2wvlZsdalrAi4rxAkgBoU2kfnhTQzB7SzlWBjWu4jqNmHnggE0tdgZ5G+x+ieW+L0NCqpeIJsQBBkbY0JJIzybb5I1eMgvFWA5tr+i/wAdj4H44VcUfUdiIuByI5x6Y9asmvs2WUaQQd9rX6TGKUYoulwCgcRUMlkj6LX2PWOWKRSsDlu5GVWtqVSl47w9Nxg3I5oXLCx2Y7//ABhfwxQA17pt5G4OLKtMKCPpK1uYj+JwGsHJ0xsMyWLKQyMFkNNmA8PLF1HiDABTB0iVKnebAepIwiyWcqB0JAYTAB2PKJ5YJq1BKdzRqqCQDMASY+MYmlkspblgOqSCAQWudTCNzvI/DAuTzYD1OqoxHUmbD8PhgjMVXDlpHdZhpjkSYJ8b74XUmPaowYqSHBIEx7pi/hOFaywxT3I94Tn0RmV2IkkTpnnP54YZXjFM0qgCxKPBO57p36HAeUo037YMNQV4gmJkDSfMnA1al2C1VKCmDTYEk6tTEQt/MjDcyLxUox6UUcGRF0B11dxBB8v88d7QUyp7RUIWm09TBsQSMNuBVQO0pdn2gZgu8MIULI8rnBOWyUKwkPTaQLwYO83ExOGlOtQnCEXpe8ApZqipA0LpIBYSb+GrEKIdjUSmokzIOwHOSdgBzwPwfIKaNQVKgphX0MbTa6wOZO2LXRXErTbskAEqQWI5ljtO1ojApJtMlK3QPmjTGmkGDaUJkSFLkkWncC+8A4qz2WXSryZbSFBHh3hq5QbQeuA+KUG1sUllULJAg3kiRiNOtr7pIJ0929pnnPrgpUFzrAVkSakUCsEt2jMTcBQQJ8B3j64JzjnMODICAQDIAVRab9Yn1GCOE5ENQqVHKojNeoxM6FsEAF2LkcunjhHnAT82D7t28xsvkB9+KSiLdrITUrJAIRwB+rQmIG2ozuxM+WDfkwekjmJgjvWYfZgGPLlhLULAaidSBpJmSs9OcfngrIuY1d1pJE35SIt8cTeSkGuAtMgRSLwp0ze/QiZ29OuBaOXYdnSHeYwzCY0352gAL+OD+HKAzMxCoEkk3Tp/AE4ScSzoYMiSFnUdQ7zn6zSbeCjbDRyTkkpGj+SL/S6P9v8A047Gcg9R8MdhMi7mPMjSOoiZDCI8d8SyzuJUk6ZiTyxdTz7ULVqQHMOt09Tuvri+rWsdAXS8c7en34Zpi12A8nmezqdyYnfqNjg8cQ1EFlLqdwOXTbFGXpoWAcAqfpLbTyv1GJtTan3Q1lNog/fhG0dGyHEsk7hNA94kwfPaeRwryxNItMzsQf45YfVMzqXTpgm8EneNwcL8xqKjuioOfJxy5b4ZSC1koABaTYxv1jYz44kKqozAjuki24Ktv+OJZvJmlUNInYwLgwYmJ5+eB87Tsdj3AfIgcvUY5PgWSpkM7GUqgrJo1FgHfTsY8R+F8WOe093uhunx+GPa1AV6LUxMgakP5YB4ZmmXQVAir82QfotaSPAj4Tiqzkd+oaPkg1OoQSCChQfWEkE+cxjyvXNNZedYRj46iQonxw7+SqxNRQElSNI2nkRfqJwgej2lUU2cLJGpj9lSx38SMJB2rC4U6Cs/UK5kgahqIkDxHMYFqr3oBE6gOfMWt92HudqhqlNj3SVUagLMYi8bHnhXUy9dkqFDNNG1MoiZCgztJEeOEftZGjadEn4Q9NlMlNcfausttvyHxxT7RZ7tXy1Jk0NUcaiJlhMDuna84szOYcGm4eSGDGY2Y6Num+As3WZ81UqGCabKoIFgVBJIB8T92KQj6lfQeU0otLqOhldBdFa+okt67T+Pli2pw+H0EzoEM42EiSd7zPxwHkakqhqNpkKZkHW28ARc/wATg3JAujBSadJbljGt7xY7CTYRiUot5ZyqPAtHBFaoXeoKFIi2pxrLCwJU8zznacU5ijTpDR3Vcd4NTeVq84mIm0euLM/ldaSqqHDyAJ2BA3Nzvc4hxHM0DvFTR3lgkBYB3I97wHxxTLo6LSTVAxYANUuqs2hTNzo387/hivIUO0YgFQqglnKrAnnHW9ue2I8OzJaklJVZ9XvqYgEkmQfo4jnU7NRSQyD3i23aGYU/s6rAeBOHhG5fAjqc2SrZ+U1ralS+booT03qN638yMLqtKrTpJUZVam5MEMCbG8xceRwTVpKlGo24p6aYi95lifAn1tjzOGmGkEkMOgWeW14x2o8hUU0B5ess3JUG+2q3Qi04OyuXpR2mooixPiegHMn/AOcG5vLUWiuFqAMoC05ljAAASwsLyfMYXLlWdg1YhKY/Vou5G/cB2Ebs334Sk8jU4MuzOZDMilDojUtNLx0LQJYxflFsMKnDVYanXSyxOkiTIMhybICdpv0GKaWdFQ6abLSke6rXPKGcd7ptt0xTnR2FHQFQvOpz7xveNU8gD8cc2rxyUUXVsr+WJ/Raf9t8djKfpA/ax2K+VIlTPqFdFKFSrUix70xBA2jCSrwx1Ien3gDspt4yvI+WDl49UqKUfSG2II90dR4Hri3M0WRgVBgQTpO/ObYz3KLEvse5Lh/yikz07OBIQGBM39I5Y9oZOoifOqoDbHUDEeRtgOsWpt21OQGPeHIH/PBLZxTHIRdev7o6Y7U4tIrDZWRnlKaGS0rzVpkKesbkYhTyT027RjrABZWBsW2HjF9sJtYEaST1HMYNWuy5cshMkkxN4QGSP6xAwsLtAqLFudoaRoVTNiH3BIvy2nF9Nw1NG1bgqbGxkW8dzh22dFXR2tP3lkFBA9RjO5cDtWQDulyUEwN4Yfx4YaKbXwO1ErQyydNAlNjYj6QBmYuPH4YSpltGcIE6Cr1FHiUIt64b5WmFagxNmLKV3iZvHMd3fA/tFXHyihpYEiQSOUxKeIXVHocNDFpDykqVrgs4Ln+w006pmjVA0k/RexIPhOxxS+UaszMACELF/wBk1o/BQJ8cecJYtTZHVWp6mUgkahfdQbjffA3B+JvRYAIT3mVWP0oebjZoO48cGKeV1DNxSTNIj02I0alibKIvuQRsBfEKOfEaSqoByG7EiCWPXkBiWaZ7yQW1Bqh2m8hLbWv6gYUEM1Quy6Fe4BO++xtcEHxthJxwIp+u0QOVJVpjQO5q5gquqD0ET64E4VUVcvrqAnXLKAe8zSSQPCNyemGWUj5PX1qza6gKgGJADBpM2G3e8MJkJYhnie8FAEBQEsoHICcaIiSwg3NZfup3garLqMbIkDSi+Mb9cMaSFKSBFJaodbFvogDSpnkIuPPCjI5NvmmeWL3VUu3SDG1vujbDzN11Y1UVJ7HSrVCTpXuxp0DeTz5dcI+QwtgLZoqrd4MIgvMkkmIAHugCT1wDnlimwHdZiKbCwBBIg/AyfPEvaF0cIE0qVHeVFAVW5LbeBaepwPm812gZz7ymmsctwA3gYG/ngL1MbCxZbkqJIKUrO8gt6wFHpcnBHFAtMsygALCp0OnuhvVtbegxLhTUwgqMWUXG4vv3h9WBbzOF2ZrBtCMW1aST3bKb6Sw6AX8Jw9t5FUV3GGd4MaeXdVqdq1WqjKRYaFU6madu80XxDJ5emKimFcU1l3cHQFG8LbUZsJtPLEGrMERQAUphtzuLCQZ31Xg48zqlEWmrQWIq1jFwP9nTHjefOThUrdMMn1RHM8VYuSZBMCnS+gizaV5tzjlPpiniCb6jOoldZEvOzmdo2UW5YvoUamtKlUBRpimovO8QDexlyd7YhmMu1SqqpVp6UsF7zN1MqF3O5wLdjO6yDcG4OdSj3VkEVZUsd7LfwvacXU0R2ZZJVr6SpO2xYmIgD3p54KyOTp0y2qpIi7AGzERopoTLORz5TgarX0aqYoSot2ZczP8AvCtyfs7YLtvJR6irCIfobJ9af96f3Y7HnbVv/wBfT/u2x7h6fdi+Y/cPF4QKwNQkqQCVI3BidMbQemAV1OQCdNRANQBsVB3HPD3NMybGTM2k+YJws4rlnfQyXcXU7R1U+HLGaMk3TM9YD0oFXKSGRrMWFsKc1ljQqATKm6MdiD18sN8k9OrSUqzrVAhgeTTcR0wuzWWLMFqMAG90j3Qy/vG/ljoXbTHccFWUoSzIbzJ1THjAJscF1cgXqfNm1P5vTN4iWPqScQ4DnXaolFmUkCAkCSoMx5ztzxUvaKy1dxq74G4BJm4N7+u+GdxQ0UryiOXzPchl0tTFmUmGC2II2na4wGzN3SBBDD4hRJ9cFLWAqMhjS7B+sR7y/ELi+lSipTFOCWqqw6Qwv6QDhk9uO4upJSySLTl+0BXWoHZ2uGUz6knr44qUKXVwIU0iykxMlrf4YnFXa6MydMBGDsi2ABggb2krJ9ce8Dyuuu1NlOkL3TzRe81uXhhq2p0GOXkO9i8wA9UMuu3aDuzBAuZ33EAcyRiovTorrqLrqCqzqgMjUSILEG0fVGBaDCnUUICSZ1Tt3H1bDe3LFWZqCajgXFZXjlBWfywGluOcvTY04XmGqTVm5HTYgz+M4ln88jfOMumQ0r9Hu7sL9Tt1OEvAc8qM0zB7o8JIBMeX44Y5kdqxXYBS7Doq+4vhqMk+uDVCttOxclVnRnCsWqE06Y6AibfDBFDL01YgvqKISVS5k2u2w2k+AOOzHDq6UUTXLvJgbKukmCeVoJ88DUKSqtmILAM32rgQfCwtimKA1Q39leI6Q8VIWnT1FQoEmPpNuRNt+W0YQ5POFqhZZUEEkye9BksevOBtsME8KoAI2piKbkmpHRTAHmSYGFeUYzUDz3jpgW7o5DpJgT54Xb6mxnJ7cBWSKo3aOhqzJFIGx6Fj9WfjtgrjqsqmZLu6NUYRp1G4QADlfFHAsvrqmq7QiEGdlEco5gAfeMXcbmqyU0PvNqM2u0tJnwE+uO4YyyimnTsDUuqwWjmfooPCxJ9euBKOZaoTz1MWY25DbytgmvSdVCSJPcRZAEm5YkwJgQPDEMrRNOm9VgA6Hs+8QBfYQN+d/HBc+wkYOmNOGdwhiRpCMxHOIBjzJ+44Gr5qkyhmVteqXgk62vCibbRMWGKeHsWo637oLMZF5Aj4knF2WC0yWcqjIDq1DX2YNwo+iztuxO22FihkmEfo2rEEE1HEE0wWFKnvA8T9+EyU/kYZi5FQgjQY1IOZbxM2HxxfmeK1CdVao1RT7tPVAJ6wsDT+OJ5dAChaiDqB13jSedxYBRaPxwzKRj0PeC16Vapl1llCEuxkRY6vOPxJ8sFM5oaiQDWktJELTnrzLHkDfyGCMvlF/wBgmgASz7lQBM395yI0rysYwq4AwzLEFyKAbUdU+9Mqbi5Ji+Bw2/xDUpK+F+4J+mc5/OP/AGf9OPMa6Mv/AElviP3Y9w28htn2DuKVLhgDpYSwA2fnbxxS2WDQ36sDmRPpAxdWcp3nIZTMMOUHbFeVzb6jEkHwBn47HGLn1IdJXTFmbYU5qpLBjFQCw0iBMcjJGLSgZGKxIIKwQRYzHwwTxHKntiGJgIUiBuSIHSIU39MJEzgoB6Y76uuqm43HIj7oxZK67nNpWgbOZaGp1Qe9VuGBjS2q0xyiMMkzJdAAsOG748gb/fiOXpGtlTSt2lNisgXhFJG3KDvgbLUO1SUXvopNQXkwVHxvijzhiNVku4lRujKsMvecxbvdT8MFUkIWk4N2cKp8LifvxGpocTMB7EmYWBAB6xa4wK2YPZ9mbNRJBPqIOEeX8BZKo2C8SXtTUIUgLGi3SALeP54JyuY0x2e1VdKu1mExqQGbgExP7sE1a3YrTqkAMw7hF4Un3oPQCfVcKuB0wMwqNMbqOUe9b1H34pHIb6hlX5usZO1TfwaVP5YlmFGusJsAh+Fr4Dr1tYYne/3NP4Yup97tj1pg33944DWUDpTK80AtPtRJ0hAwI5gmI64ZcHfshVaqNVRgNU8p5elximuxNGjTt321X5X/AI+ODc7Q1O+kiG0d7wAJJ9OmAuzEm3hoX5/OVTQJQxJ0mLliTcTyAsD5RyxPO00GkMO4l3YbtBhEHqJ8AScB8FomoAPoUmLf8xI9TOHlSiGqw4+Zy69pU+0x2H3AeU4M51Kx1FinP5rX3SFXmVUWge6vkBJ8ScLeyDtJbS1tKjwtB/HHmYcvUF47Rpbwm8egkYspZbUxUb7s31V/e38b4NZDlINpU5pqgPzatNt3PNj4ch4CemKadbtqoNRhTGrutEs1ioCjoBpAO2GWazIXUFUDUFAna4uLdIPxGB+PZNMvWDAy1NEuedUiSfACR5Y5yv0jR0pUpdLr4g9XhhzFR6YDslNDL9IiWJFrHAuZOplo6HZB7vLUxtqY/DytjQoKgpdmauimwmoVA1OJnSo2A6sxvffCyrxAU1cwwqau5qidMQtx636YVXwinHyBeL1CKi01IcUgbk90EGBC7RYwPDF+UCCiWIleYP8AtGPLx/IYX0cqCWBMBVBZzuNybdSTiPFKjlgqKEpqmpV1SQObMeR33w1ZpHpeG8RpQ064k+X2XuDaGSRmDMRMXWJBjZVH5c4w4OUFJHBph6rAaEU6oZub6feYC8bDCjg1OrAJIplwdLSCyiN9MyJ5nkMP+DcSp5VO1bUxACiRfT5fWc38gMCe5LGWZPEvRep/5YRDPV+x0IWCimvzlpLOwkkcy0mB/EJc2ASlGmGV6g7tNblJFpjn57fHEO1Z6rVKtIMxY6JY2a0AKDBN5k4NyvEatAzUqKamqYUAIs82IEs29thywYwxRmlLv06An/2rz384v94f348w4/8AqJf5/wD5f9eOw27W/KK+ZD3DEZklGvfZlBESDYwesDFdLMk1O+RqJBJ6+DA7E9cLczmCrMyEnvQTAHlihswzSSBZr6lv6f5Yx1TtcC7XNW3+f7HXEc4alVUFPVLnUuoyDv5RHxjEPaChQNSuDCgEKsdSymRAgW1Y89o6pps1SmBqQhlYbd5e6fScV+2eYXRStIlCY3IK3nl1xVK3gWcmlTEuXrvSrNpNyrLqn3u6QG+BwV7PZk5WtTqsYWqGUmb7i59QN8e8a4YKdGm6a5J1KzARBAIWVJBg/CcSej2tGmRB12gGSp2kgXG22KJrDJPsWdgi1qbVFIQnUCdgZ97oR4YJ41QAzYC71FKv0J3X8QMLMlmKmmHTtFy7EvTPQ2aPxjqJwXmM+rsHidKEqZuSYINuYAGOu0N5bke+0HDqr0e0ZDo0BKbr7gAhSpG6mQd/DC7NZnSKNXvdogioSttB+bkHzxXl8wNFZXr1EgStOToqHeDeJG+GXEaY7JwpmmyoilhE7uxI9QPPHJO8nYq0KOIAgU4JKhLNBggz8DGCeFVAz94gDSoMDpI2+/A2Tz+ap0z2NVrfN1KZEpb3SVNu8tp3tjzhObpoXD0ixiVOoqVI6i4YTywZJ0U8N5cdROfHUNzBDZmB7qIAvnP+X34JzufQU4pybw09DIP44pOX7M1WDKztVFNQYW+kXJNgNZj0OPFoy1RJGi4J2vsb+BwqaTD4hQ2Q289frj7Fvs9T003ZhpLVQI874s43milAr9LMMHbwBMKLfZBP9Y4VVK5RqSEywWSftPYE+QP3Y89pcwWrLTQjmAZsBBH+EffjnD/0X1+hNVmuAOjuCVkAnTPMqfzOGeVrinKPZ3JZypFgAYibT+WB69M06NFgYIJAmLDrHWTJ9MVZBANTOSVFyfrcws+J+4Ys3g6GnKV1wsjanSatUpau6lMgvJ2AuR5nb0OA+L5/tKz12AKhj2aEWY9T4Lgpa57ED3Q0s7c/AeJj8cDZXhq1aoRiJ7ByiA2ViIQTNybk4kqVyfQaO+VQXQoy2Z7M1DWALHSTznmBa2+K6Sa3Jcaqm+mfpnlPRRfBnFaKIyzE06YDCLSDaOvvROK8vkqkFUpu9UgtU0/7Nd4J2WeZJ8MGMlVobUjJOigOCSqS5U6oEd9xzM/QXDHhOUIcrUClqxl5AYKqjeNgR1vGBuF5pkV1FNGLNHaQCNoAW3W/ph2MmQukAl3AL+CclJ+jqPeJPLAboksYQvrhNSUssp+cuVMSQL32sYm+ww2yWUp1nOkw1GHZvoK3pAJJEEmbCAOeFaZikpb5wGbVKizJH1RHuJsOrRgnJp2i9nqajQcmFUd9zyKrE6R1x0vZsMX6kwSrX1VNFMgsJNStFlE3I8TsOZ8pxDMUqK96qRoKxTpgEtJO55MxFpi18M6OZRFFGihcU7FivaSQdyB3V5mSThXnOMu9WRTZn90VDBcKOkCEA8BbDxlfCF2ZZb2w/oVT4f5Y7FH6TH2v79//AE47B9YNsPx/6GnEghQgUSrhxL6iRECBHh1xy5GlC6ajJJ2ILXm4BvufDphjk67ak0Ij0GvUN+UrAkzuMLGrMn6uYMbEA+F/LGZP05K+zLH8fLuNPbDIsuSbukMqhSWUgkAyDsPj4YTvD0UqsSwJhiBNghgQeckjBGW4jUqIRW1gVKZpgEys725gzhFkc+3yVASe5UAP7J/znDxd8C6iaqxxlM7RFM0QritMiTKEC5gTvtaMKqVc0axWSFYyptYm42+EYLNNqsJTGrtGBBi4IMEgmCNsD1qHeKAhKsWcHSGHK/1iLYZNNUJkYcbAofPoGapu6r7ugxdgbjn+PLCSk4I0r7rSVb0EjGo9h6tOoGpVB84AwMn3gevU8jOM5xrI08tm2pyewLEppvoJvF+X5YC1I79nXko4ScFIH4hQANMkagVE+MC/rvh++eFRKCMIBVrW2ZjBOE5qFwUR4g91iIsxgzvaYt44KzWQdnbTJVaehArwZWNxIMbn1w7arLJR3NtBPs/mEXN1qdQfN1Kek8hNMQD8Jwry+Q7TNQh7rVVVZ5gwTt4RijjlEoVLrpBgkS2zSDvsRI25jBfCc32daiuzKaYJ8bT8Tp+Bwm2nuXUpWFHqBe0jaKtWRqBcsSJtLd0egBN+pwVwnN6qhpRZmjz1bDAvEGZalelEq76WPMd+37sVrQmrWYSAo1Tzn6IP34rSaFlTRdm8q1SXWJappibgKN/IdfHEF0DtMw4J0EaFHOSI+CycM88F0GqoMFKYBBiSwIafI/hhTns4jKtP64M/AKMLGTlI5cKg4O2YypYCAKp087MLCfzxCtmW0CgfcpHW0c2Igz/hHhODeF1RQo1lJGlESOpcTqPlJj0wi4lVZKYQka2Mt4TsPQffOOrp7x54lUWEZTOVMwXmCzaVWBtLbADGp9jfZ4HMZiozGoaRVBNpqQSxjkByGMPw+uypUemTqBUDSIIPKMar2UzFehSamCEao2phuZjmSd8J4hPY1HFmzwWjPV1KiU8TCU6zdq1qZ7qi5ZrkecfuxJ84+k90ohuVkiefeg96ec4FzWU1VmqmWMkDbkYmeWG2Qy2tdRlvtRI8lH0m8dhjorGDZpafh/Dw8zXy3wvd+dSjhaBya7d1ELcoDO25jmOgG+DK1HMVO0BU0qRIZi9nc89XS0WGwwNxbi7Kwq6GqulqarJp0z1Zh7z7TBjA2VrPUIrVqrdoZiBZb2jxt9+GxyzzdLw2prya04+8vyyIJFIIzqbM8hR+yh3I+u8Afdirtlps3b1kYn32BI8QgI7x8YjltgStl6ggKLse5TWJc/WJ59eQGEX6OqVCdWlQGIm5mDcjm3pbFYxtWzPJOLpqqG1XjlN5SWKmyUqICj1G5nzJGATX7LUF7sjvBWLW6Ek3joLYZZDgwVe4GEiWtDFdpZtkWdgN/HFZzKvUsF7RoVAB3UUc45nffpOCpRXAJJ12EnbN0q/3eOxtvkH2q3xGOwPOiLgvpZp6DU0dNWogEBSqqZmQOl98MECFkQVEUncWDTtIvfywv9qq/eSsAumpDqSSAJ3kjcgjbFvEsll1TW6PVLxUVkmIa8WafWMZJYRrjFT59/8AYy+QoGC1LOtm1E79QJiDv4jGKzlEIalOwDElY6i8fHD+txB8yjt2QV0gAuWbuARAvv54zObzD1gGqKFRWu67ibXBP8RikFWTV4rW056Sgo5X58aY74bmG00XAgq42BAuYMCY3mcV5rKa6j0HKqS002F7QTpjkZwD7O58o5XUAVM3NiQZFtiDH34a8Z4hTTPUGCSNSljtzv8AdjtrUsI81Nt55EiVGR6bK0O0wQbgixn+LjDHPVEzR7zAuJEERqERA+2CJxPhoSnmWFUDRrqKAYkAg6fIA28jhZnMgE08g1zH0WBgweYn1wE47srI6UtjSK+DZYmpURgZRCdvIfmMeUKrVayIZGmoxdibtK7AnmI++cHjPVKdMsCNSlQrx3huSCeYsMWVaIrkOg01AdTIIuSCNSz1uCPUYeckssr4ScVqU1htfYt4umqmaYJIPdCsZjlv4bk4z/CMyVOuJKC4G8i0/wAdcOM1QZtSgjUBpBY6d41EeYthDUyLpWAYRqvY2Nr/AL4wmntcdpq8T6pbvl7/AI/P+TR8R4drzVeojQVRayg7GSB9/wCWFQY9lULfTcD0Esfx+7DnNv8A9FoVD7zU1Un9kyB+eA+P3WmFBlzMDmSB+MYEJt4/MGPW8O46UdTvj6AtTMxQKD6RDr5QZHocU8Tp06XZMR7gB9Y/fGOzfdVaTHvIskRzYzHhAOKONZilUpaNLBokOeszt/ynFoxzZnje6grhNftNTOYBM3uIUSLc7kWwqQmprMEvUJCnoOZ/KeWDIIpIVM9nAbpJYSB4C2PMjkaz1tSrCKDA6wCfhuZw3WzRo6TlLbTrl/Ab5TIfJ6C96WLl2I5wNIUD7p8ceZaqQR2ncMz2YOph5xsPE4r445+TUQx7xBJ/tHAHs6AoqVqq9wropjmxBkkTsLXbxxKPqi2zV5mp4aUpQwna7vAdk6xdC1UhKCMf+8MkwB9L8BGCK3H2elB+bWLIp2ETLHck9PU4BqZKvmhr7tOkLB3Oimo6La58gcX5ReG0lDVmrV26INC9dyZj4TikpKv6MFOTtlnbJToU0lgWA1A2ktvA5C+/wxfSrwGJgIvdvzPQYWV6+XzVXtylShlVNxqLPVYfRQk2vueU4O4cTXJqNTIp0/cpAG7b36jmSfLEnp7FbPS8F4l6SlFcv7V29/YnmCUUFrVGvPNE5KOk7x0x2TrllbsaNQsAC1R4m+0AxY8txhGOJGrWOsliTJ03nwHLDLPVqmmA6pTEArTOpo6Exv6xh6fDJeL8uNbfa6/18gihlwzaHqN2je/pbW0dIEKvS8nFtbPNQHZUaKUmveqZa8kG47o5Yq4fmq1EI1AUUF5DsC89SDznkcUZ7JZrMPL1E1NzEEsN9osNxbbHKLvPBGDhszz/AAF/L85/SqP9sf8At47BH/0nT/mv+X/VjsU9Pb7DbNPuvqaWtk6bUaVPtJqJ87dRZSdLwIuNj1mcUUs72bh0rEKJXVpI5238Df1woeo9CuhJNriO8IYd4fnGCqfCg3aCmdVOosrzhhsI5bkYg1jklCUbaayn+f2D8R4/oqkV76ROpSdUTAtGlpwszmS7Ve0y5XTU7rgyALz6XuLYcZfh2ukaVYVAGUgVIF46+AJjEMnwKpk6RdWV7yUDzKbGVNw3PHQ21Qdbv1X3MO1ArDqZ5MvNevpPwxq6eYCHL5h1FRQBqJWQDcT4HxxHMUadOoGYD5PW+ntpY9eg/wA8ecUrpRy6CnFSmWZRpblJMAxeLjDSk3gnGCxNus/P6DbjGSo1qNavl4Lo+sEC5S023sJ+GFz0lpMlRxIqLrQyCPMLusnA+Tz1CC9OUAHeWLzyEGx1G04XVc3UqVEXslZ2JEnUCCxELOwA2GwAGF2yvJv0b0ZrUVTSWa9/x6h9ULUZQp0hnmfHb99sVJVRatQ07ojFQYggG6z4/vww4NwU1IBSHQGoAaukAzpIaVJJB5YpzWWCIWNL315VASQDI2XcHC3G9tk568Y6rnGOLv4f96lXEMzRraUqNpcjuOVkE9GHPzwvbgefZvnaYWhSv2moBLggEEmW32AJxVUpooR3olAPdNWqfiFAE4HzXHTWlGqMAbDpH5YpHTceMr9vgL4nWhPUbgmkOO2DUFp/rBS+lOkDkB1I8sHVaRNFhUbs6mhXVQCp0gd5I3JiN8Z3gWXZBUViCSmpTP1SD/Bwy4zxEpl6Dteo4vzlQZJnnqtfCSVSSj3INuUMu6+gEWUp2h7xYy2B8kwqk06gjvmGneRb7vwGCFpDsqjKw0MVKR0IuPSPvxOnkDpZlNxcehkfn8cVdRVFPB6PmajcVdZ+QFmKRpJUpEx3G0n61wVw89ns23Y1G591BPj3vwAwg4qrVihQFmbYbm9saitkxSy9KjVqKhYlqhW23d0LHwnwbC6mYqy8tVaE2ocfurv/AELM/V7cqoHaFjCKPpQevIWJOG2TyA1EFBVqIJcn9TS6LAu8cgN4xW/EMtRACFu0I0yqaTp+qpNkHU3JwHxnj7qi0qOmlqgd25APMtzJ3wNraoyvUnqLc1eflbC+LZRazgPVc2JhlFgPq0we6POMZ75CKztdhRU95zEkcgItJNgB54OyiB2akpJdt28ALknkBvgvLICQqgnL05UHZq1SIkDoPgBhtPGewu/dSeBc2VapUSo/zdCmIp0huwG0dAeZN8MF9o6wV0pxTLDTIHuL4R93rj2uQhLVTsoARRJUDYdB588DZfiinuJSCSZLAaqh8JNhgTe9ergtshsuF7vsl/LYvXhDr34alTU7/Ta2/hOBa/EzUIVF7oPdAMyTzbqThrmVrKzQ/ahyAUEvN7SVtY3tgnhvBmR+2qqtIqJTXCSdgSm8Dfa9sVjOLW5sSentVvkFekiVxTdgW7OagUWBIuobw7t+uBq3Fy7zZ9ChVGmdKjl0xJqlNX0SXDSTXqKQj391fszN53GJ8Po0XrTT7OFGp1QEIqje5JudsMmuWjlCbK/01V+oP7sfux7hv+m/9wv/AC47HbvcHZHu/uNGpGlTEVaVQq0o2sal6gqdweo6m2KavGVo1VqUTpLGRTEsx2kFQDBBm4sRhgeG5ZlLU8uNQOoHSItBgjzxP2iySVKpq06biiyhiyKVCG0MvSDy8MZ40+SUou/z6k81x+tWeKWXUkrEswVL7iJmSeWAOK5PPU6a9q6010yoQarTtqInFmWVaSMtdhqBDU6i37QG0Tt4wb74dcSqdxaTrBtcGJtaQ20874Dw8IDbrLsy2b4WyIyMWdayyjNPejkAdjcQYwurIGyChjBWowB/A38MbEZWiuVZK1QoEYwAlyT7veuW6QOWFnE+Da8sGog01NUEahqkgXJW5AO5nCtvHxA44w+TE5ZalQdkqFiJJAiAPrX/ABw5pV61BQUrBbDUrnWs9DZvhhFxPMVe0mqO+trREA7ad4w6XiC00DsqpmDYDTAVYs7ACJHLFpX04Gfcnmabqx7SvS1Be0I0va4iYIg3FsRXLZmrT7WklCoSZIViWE89LW+GFWXRmrLem7E31qTJPMyInxnAuYdqTBVd1dNiLffNsFcoby4tXefmMaPEGVgMyqM0kRWLKE6AgKSJ6xhS/DqlyiKyySzJDLvICgXAxrcnWfNKy5qmKlJYTXMOpIkAHr0O1sL6fAfkj/KqB+UZe6uI76ftKN9okddsMpc1yMtRtKLwA+yWZqE1Ff3Qo3W/eYLF/Q+mBuOBi9OkhMIAovte/pODsrx81WzBBAUUtSqBYaWF8XpSrVA5plQjgEkqDY35+GJqTjNtqhoaU5zUYZv+CHD6AAal2qOQNWhZJUC1zEbEeuPcmzEdn2tNWIgBmK6un0TJOGHDMutJXvqAXoB4ch54VUagRjSZtNS+ioFnSOQJ3gjng4k2U3avhNZqPPXqFcQp9jpp0tK1WMQDqck232UGdhgzN1R2p+b7RMsi0y30VaBLxzMk+GE/DcgaIqVKhBqAd0gyL/S/cPA4RdqQPMm2Ds3vnglowU5vd8Rjm3apUQTuZJ6QJJwbwLKNV7XMPanTmCfhPidgBzJxVwzhbtTDkBS50iRsojU3gPo+JnfGnoZqmlJzTK6aUQzKY1X0hVG5G8nacdOVLahIqUsJWQyXCjRUvVOg1BLKINQqLhPDkWJ8r4Lp+0eXlVAIQCHZO7pH1Q0TM7hYG+MdwSu2Zz1NazFyzd70BMeWNJ7UcGV3c6lSn3VLcgFuYHNjtGJamZqEirgoW5ZFvtBnKVZxRyaSSd5Yk+JJMKOc4nlaD5cfMJ2lTZqm4HUKD+MYlwXjVBA+Vy00dahWzJALNvv0mTtthpwjKVqINMwqj36oIKuDt2f2iOZ92Dgu4LbH79feTnqWuy7FlXidevT75ZVDAGokIi9QTHePgBgkfJ96jhqkQiuSSfE8yTv4YzXGOMHWmlQaaWVSSFP+fOTub4YZBUZjWIcFlurEMotv1B+Iwdm1DrVV3JEOLI9VCFJimfdCalgbC225+OAszmUGmitNKZZx2hCaSAOV5seXlh5wzOpDQ0/sm4kmYHP8MB0posdCVdJ96q/eJ6RyH34bdeKDuwq5Gna5b+Yf+w37sdgT5a/9Kr/D/TjsT2S7Fd8/d9QvP5qqoBalnKfUa2dWg3uAIi/XBOW4/kzTYGtmqbkQQSSI5jvgjpeMbzjrjsgKNF6gO7P3UF/tEX8hj57n+Js1SoTQ7B6YAIpqNJB2Jabk35YFKrM0o07X7C+txAGnarSYEn5pgpIvaWEAmL7YuocQBQvVhqRlVI1AuRtEmyg7nzwXlqFLSe1pzA0na7HYC25Ec4547McKk/OtTWUMLKwCNlUjYcpFycdZJRbuhZV4+kkuKbtsCH9wcgoIEfnF8H0+PdpTp6U1KzGEUidW0i8Hyxm+NcMWnoOtH7RQwQ3YHo3S/wB2NHwTh7AIpRRVCkoALKzNpDfAk4ZRjIErE/GquXoVajFdVRQFUEWkm7T0HTrhEc53hVQ1O0jvFhKtNvgdoMjD32qZHzD076AOzUbyF3M77zjOHLzVVO0ZQTpC0xeN4uYjxw8EuC0blSvPQ6lVJJg6fAWj06YhxKiGVSYJ23/PDXi3CSqAm5LQCJ1KALXmGnnIwloZpgGAClwLahIvafPBi7zHoNqQlpvZP/ho24MxpPVDENTRWEEhTCzc8+gxZwzMmmwrUIDsNRFyr3ghhsfywkz/ABSp25RSdCqikcjpWCcbKhTRVpqXQ611J0BN2U+p3xOW5RV9Q6UYPUSlx1+BHP8AA6WZU1MolOjXKnXQsFefqtaD6X8MI0q1EokaNDUxDpsRptsb9cHZ7NMtS3cYX0j8sH/pahmytLM9yuB3Ko6dH8D4/dgr1YZ6PidB+Fa1dKVpfnzQo9nwa1Ku2xFPUt9wDe3lz8MRzWQD5ikDCqbs8fRietwPzOCa2UzGUrkmCtRDTBiVI0kRi3iGSFTKUiTc0mSftASPiLYnJ7Jp9Hgwee9TUer1x/Rms7XIojnrYmR9USF+Nz64q4bwd3K/QRjy99ue/Icyegwx4Fle0QJVgJpCkeJmL/ZmcPhUoUdbgvU+bIGygLIEgSTfaT1OKeY42omfUlm+4h9oM2KcU1kyO6o2RAIUHqTc+uADWchKShmPNVBPePl8MNKdRS3anJFVMntquoiwm0mCcJ+I+1OZaysKa9EUDF4QtFNHWnD0pe8a8M9nOyqmrWZg8SlOmwDTHNvojl1xRxvP1Y+fyzBR7uokJ5CBE+d8JeFcTZGLM5lubX+M419XMslMGo6jV7tJlDTzkg3AjCzuM8qxJtuVyyU+zWSptT7R6CUk5lp1P4JMTbdthiPFfaZEKrRpK1MDSVX3Y6C1+d+uJDjdOuB29H3lgaHKkL4DbE+HUspUTs6NREabJVkN6OLT4YRxzbVnRUG6kd2qZgA0G7o9+nYOvkT7wx5klEMNWhSYlrk+F9h164qpeyWapTsZM6lIMjwjDGplVeFdHIXnIBmOcbj0kY5pLFiSaWen3E36GUsSCw7xGpJ0/wDqXz8MMD8rV2FAOyW0hDrG20C+GlKjVUDsyqgi+nUx8pbf4YpTK6D2hOYRheR+QX92KxfW7KOSfAJ2nEv6JV/uKuPMMv0l/vc18Gx2G3LsvuH5mm9r85UdamnMaSWChexYj7USZYkbREYyvD+FVocaO6xBarXeCoHNVSwMXvJ5YMzfFK0UmOXqglNCt7xYgyzRvJwFxzP6kVXavSYH3GUqI6zBLH4DbGdvGAPUkw3ivEiXFXNUahyzWRx8C0TqDGNz5YW0OPUwagpprEQrNGrr7xWB8MSpDIugFTNZgMN5fUDzJCxab2nCrL5bLl3p0mqOXqQuhZcU+RFrmd7XAwNqfIOMpjGnmKRpkAKDJku51HxNri/pjR8M4gaZqNqEiiDPKxF735/djFrladB/nqgcC2galb1hoHxPljZ8OyzN8pVFSGowpN2UrpYCOhg/DCyjWSb9pGWzGe0VZoangAamACn615EzyOBqdWkmuu6idlJkGenj57YH+eeC1QRqAhATaQNxzPTyx3F6as5BDwgICGBAEC/UjBWml1LvxElJSWK4KhxuSWLay1tPIeXjhf8AJ3VhUcGnzA+keh8MSp1EQnQypykSzH1tgc54dpqOp1II729sXjp1dB1NR6rwq/n/AGV57Py5kmSZYtJJPieeGebR2yNGsGns27MnnBkqfLlhBUqh3jQLm0bAE2GHuU4no7bLaQ1Nwl/qlTM7dJGKyTSVIl7LVDzh3E+1HY5uUO1OuLMo8eoPjbA3H8jUyiiQrmoxCuokEAbkge8Z2PQ74Q8SBC90EKbyd2B2M9PDzwx9m/a1qI7DML22XaxBuV8vLp8MKtPqF7nzx2GXsx7UlVNHMAvRkSfpL0jyw5r5KplyUOmrlH1MKnkDa3umbR44SZ32WB1Vss/a0HVoiS6m3dMAz4G3jhhwTM5pGIajUqUKiDXTZG0z4SLH92JakY5ElKpWK8jWSqlWF0U6S9572BmwH1jETgLg7rUD6CZkKt4Puk38rY0vtR7Nt2GnK+4XLPTYw8nxPvAbDwwg4f7P5ukoZcuxPaA6QymRF+eAq22sApU6FyVqrUmUuz1GJAkk7HYT1OAMplarv2fZVCwtpEg9DJxofa/hb0agYJUCMNakAjSeYtsf34F4fx13Yp84ARBKt3oxdN1cUUi3yMuH5JKHdK02rC5WxWn4km7sPC344Q5nte0btnBcmTIkFfD92HvEVR1GkimgWNRSZv8AWnrgDN5HtKAHbU3qKbENZl6eBGEh3fUDcUy/K+z9WtTFVQDaY1aW+G0YVZurUR9D09DxAsCSPPn8cafL5uutFKa00YhRLq4E25g88IeN8HzdRgwGoRYAqCp5j3r4TSc3JqVUd6OjCfZDWWOms9KNzMg+hth/nOMQ+ltGYSILOoVgfQ3xjqHCM19V1PPvCD8DhxwzhdSZZTqUjfl5cjhpx9V3gZS0+pomrqLKiqJkrDAHwmY+Bw3yuaYrNOhSja6kkfF8DLRPY6NTQDOliBPpMHBnCOBs9F3p1RS5aS6GLC1jtPTriG1p4Bsinadnv/SPqUf7J/8Acx2Pf0fnP56j/a/047FbG81flAfA+B51n1VHU0y1mBYR1OwMmwtI6Yae0PCaWpX7Rwquq1JJgqJLadW2Kq3tLm6yq6qlMK0omlmqExvGwHK8YWVeFLUqipmKtZzqBUAqWd7krDd1R5jbEOeTpT0+EgXM1MudYy9NnXnUcnSoHR+R8px5wJmFRXpHsxuQgLNFxLOYv9kYK45malf5lSwRLnTdZt3ZiLeVzy6UnIZqiBUcMKW9yXaIEFVBPvEgXEi/LBpULTkvSuPkLxWLZhVqqrd8X0g6pbVquOpnwwxyvGuxzqGYUtpfaINvzwHTWqMynbjSXOoLIleYWAbWucKuK54ayoF9V2ZS1t4VQPvwqi2zTpeLUWoSimkmvrX7EPaTg6ZTNNJZaQYFQCdwbj0sfXF/FqenO9msaaqE07SSWE+twMN+KZ8Zqky1E0VAaTLsZYxTZRBsSApv1IxRxdWoZek4VWq0iKbuQToEjuj7Q91jeII64vZHbeWYWtlTeoU5ww8ZIIA5bHyxLjWS0EBQI0ydJJjrc9MN+KdmO1hz2hJK0wO6BYkyfwB54XUWqgVKYuWTSo394i/nAxeLbyNirLPZHJJ8qpvUIZEHaMImYFl6bxvj16evVA0jVMRuZ5+HQY0WQpU1ovSppCoFUvMtUdrux5AACABsDzwX7PcADJUcyuttKT9UXMA85Bv54SepTtnQjvl7jMhken2bCIAKMfotsyn7LQLcjfrhYMtDE6TA38DtjQZzhmitoeQG2MGIuCdr4rzWQVCdVZNAiWBmellk/Hngxn2Ck+p5wjiTUAbnvxYMeu9jYgWjob8sOsvxJwra3dmUMAJhSeRPOwMiMJ63FcvTZezy7MbaSTufrKACSfOcavh/s+yIlWqsu8FaRqJO3OSJItbEtRpZaFnBvKMpnFzMq79sKbGQ3eAIibE2Iw14VmKVajqepUoPqC9qp7rEbSvK1ifDEOOZnMMWFXWFLXQ7qAYAEi242wWOEaaS6j3A2tVPvO0gBQBe/XHOfpVk1C1SNDluHZsUagV1qOFmm6mVY9GU3E/njH0eOqzsM5k6WtNyO4/jtB+/GioZrS5moy1PeOkyBedMjlEjCL2q0ValPMadVKsO4RM6zupvMyJx0GnwN5Si6YZxjLZarQJy1bQ8SUquIC8whFi21j488Zx6FBigSUYsouCVA5knqb28sXjJVOz0pTOmdMEww3Nht92I52izIJbX9JAx75FxceAB6YdOsF67lXEgaDBkXUuu4P5HodxOF3EKhr1jc0Ggd0k6ZAvcbTh3kQo+bdHIazgmQpNwRAsAIxcfZliHLVu8O6qkWZbEGQLch6HBUkskYRtuAkytevSbSaQqCPpCZ8Qw/HDHK8XyzuUqIaU23LQfMGRhhwrgVVwikPUIeQd6ZjdZG3M/xGAOKrlatfStNqZViGUEDvCBYx/HhgblJ1X0G8jjuOMxkitLtKIXMUokwQagExNjcecHzxGkg1qaVYptNKomkE/iMUvanT7wAVjpcKJmbg9fHBTcYpMdDEVC26sC0NH0bz4xhIvAs4eXKmq/YZaT/Np/fN+/HYX/AKGb6i/D/wDpjsdf5QnmLuvoaIfqm/YX/Ece1v5Tk/2an+HHY7GaHtEl7LF/s/sf2n/xHGo9s/1I/wC6/EY7HYLNHhvaZ8wyf8ro/tVfzwyb9WfM47HYeXtL4EJe2wTgX8qp+Sf+KMNMx/IK/nU/8V8e47D/AORpl+kYfPfrfUYJyP8AKV8x+Bx2Oxo/xEfsDv2b9xv+0f8Alxpsx+qp/wDF/J8djsY9b9b5F9D/ACFvt7/+P5D8VxhT/Kz/AMQ/icdjsadLgSX6r/Ow39nv12U/Yb8Th9m/1o/q/icdjsS1v1F8DpezI+jr+rof8H8hjEr+to/tN+DY7HYz6vH1O1OF8TPZT9d/Xb/CcS4d/wBWUv8Atv8A58eY7GmHs/nvEl7S+X8jOt/KP635HF/B/eXyf/EcdjsJ0Ngx4/tU/r/4BgHI+/lvJv8ACcdjsdH2SU/1F8TbcE90+Z/wDHwvin8rqf8AHqf4xjsdhvD8yKanCN4f5Gf+L+YxjeFf9Yjzf8Djsdh9LqL4z2fzsPMdjsdix4x/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87048" name="Picture 7" descr="Ephedra sinica (Ma-Hua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7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866775"/>
            <a:ext cx="49530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Colchicum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autumnale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534400" cy="4144963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It is dried, ripe seed (or corn)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Colchicum </a:t>
            </a:r>
            <a:r>
              <a:rPr lang="en-US" b="1" dirty="0" err="1" smtClean="0">
                <a:solidFill>
                  <a:srgbClr val="00B050"/>
                </a:solidFill>
              </a:rPr>
              <a:t>autumnale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defRPr/>
            </a:pPr>
            <a:r>
              <a:rPr lang="en-US" dirty="0" smtClean="0"/>
              <a:t>Two </a:t>
            </a:r>
            <a:r>
              <a:rPr lang="en-US" dirty="0"/>
              <a:t>to six flowers with long </a:t>
            </a:r>
            <a:r>
              <a:rPr lang="en-US" dirty="0" err="1" smtClean="0"/>
              <a:t>perianth</a:t>
            </a:r>
            <a:r>
              <a:rPr lang="en-US" dirty="0"/>
              <a:t> (outer part of a </a:t>
            </a:r>
            <a:r>
              <a:rPr lang="en-US" dirty="0" smtClean="0"/>
              <a:t>flower) </a:t>
            </a:r>
            <a:r>
              <a:rPr lang="en-US" dirty="0"/>
              <a:t>tube develop from the underground plant. The </a:t>
            </a:r>
            <a:r>
              <a:rPr lang="en-US" dirty="0" err="1"/>
              <a:t>arabs</a:t>
            </a:r>
            <a:r>
              <a:rPr lang="en-US" dirty="0"/>
              <a:t> had recommended the use of colchicum in the treatment of gout.</a:t>
            </a:r>
          </a:p>
          <a:p>
            <a:pPr marL="0" indent="0" algn="just">
              <a:buNone/>
              <a:defRPr/>
            </a:pP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100" b="1" dirty="0" err="1">
                <a:solidFill>
                  <a:srgbClr val="00B050"/>
                </a:solidFill>
              </a:rPr>
              <a:t>Liliaceae</a:t>
            </a:r>
            <a:endParaRPr lang="en-US" sz="3100" b="1" dirty="0">
              <a:solidFill>
                <a:srgbClr val="00B05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It contains colchicine, colchicine like alkaloids, resin, fixed oil and reducing sugars. The seed contains </a:t>
            </a:r>
            <a:r>
              <a:rPr lang="en-US" dirty="0" err="1"/>
              <a:t>upto</a:t>
            </a:r>
            <a:r>
              <a:rPr lang="en-US" dirty="0"/>
              <a:t> 0.8% colchicine (corn contains 0.6% colchicine</a:t>
            </a:r>
            <a:r>
              <a:rPr lang="en-US" dirty="0" smtClean="0"/>
              <a:t>).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It </a:t>
            </a:r>
            <a:r>
              <a:rPr lang="en-US" dirty="0" smtClean="0"/>
              <a:t>is used </a:t>
            </a:r>
            <a:r>
              <a:rPr lang="en-US" dirty="0"/>
              <a:t>in the </a:t>
            </a:r>
            <a:r>
              <a:rPr lang="en-US" b="1" dirty="0"/>
              <a:t>treatment of gout</a:t>
            </a:r>
            <a:r>
              <a:rPr lang="en-US" dirty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8068" name="Picture 5" descr="http://i1.treknature.com/photos/9180/colchicum_autum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63538"/>
            <a:ext cx="25177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7" descr="http://dccdn.de/pictures.doccheck.com/images/ac8/f14/ac8f14132adfa5f245ccd74ac206de5a/45716/m_1407851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81000"/>
            <a:ext cx="23129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555"/>
            <a:ext cx="89916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Arial" pitchFamily="34" charset="0"/>
              </a:rPr>
              <a:t>Detection of purine alkaloids: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Purine alkaloids do not respond to the normal tests of alkaloids. These alkaloids are detected using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Murexide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test.</a:t>
            </a:r>
            <a:endParaRPr kumimoji="0" lang="en-US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 the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urexide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test the sample of alkaloid is taken in a beaker and small amount of potassium chlorate (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KClO</a:t>
            </a:r>
            <a:r>
              <a:rPr kumimoji="0" lang="en-US" sz="23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and a drop of conc. </a:t>
            </a:r>
            <a:r>
              <a:rPr kumimoji="0" lang="en-US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HCl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were added. Then the content of the beaker was evaporated to dryness. The beaker was then exposed to </a:t>
            </a: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NH</a:t>
            </a:r>
            <a:r>
              <a:rPr kumimoji="0" lang="en-US" sz="23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vapor. A purple/pink color indicates the presence of purine alkaloids.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144"/>
            <a:ext cx="618889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8100" y="1143000"/>
            <a:ext cx="4422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Extraction of alkaloids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/>
          <a:stretch>
            <a:fillRect/>
          </a:stretch>
        </p:blipFill>
        <p:spPr>
          <a:xfrm>
            <a:off x="2274888" y="2438400"/>
            <a:ext cx="5029200" cy="3124200"/>
          </a:xfr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54223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Extraction of alkaloids</a:t>
            </a:r>
            <a:b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         </a:t>
            </a:r>
            <a:endParaRPr lang="en-US" sz="24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18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838200"/>
            <a:ext cx="6624637" cy="5821363"/>
          </a:xfrm>
          <a:noFill/>
        </p:spPr>
      </p:pic>
      <p:sp>
        <p:nvSpPr>
          <p:cNvPr id="9318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321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B66516-D2D5-4092-9C7E-BD2CF73D512A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65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</a:rPr>
              <a:t>Description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62975" cy="54625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300" dirty="0"/>
              <a:t>The powdered material is moistened with aqueous alkali  [water and mixed with lime which combines with acids, tannins and other phenolic substances and sets free the alkaloids (if they exist in the plant as salts)]. </a:t>
            </a:r>
            <a:endParaRPr lang="en-US" sz="23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The </a:t>
            </a:r>
            <a:r>
              <a:rPr lang="en-US" sz="2300" dirty="0"/>
              <a:t>alkaloids are set free with other plant </a:t>
            </a:r>
            <a:r>
              <a:rPr lang="en-US" sz="2300" dirty="0" smtClean="0"/>
              <a:t>constituents.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Extraction </a:t>
            </a:r>
            <a:r>
              <a:rPr lang="en-US" sz="2300" dirty="0"/>
              <a:t>is then carried out with organic solvents such as Benzene or chloroform (either or petroleum spirit). </a:t>
            </a:r>
            <a:endParaRPr lang="en-US" sz="23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The </a:t>
            </a:r>
            <a:r>
              <a:rPr lang="en-US" sz="2300" dirty="0"/>
              <a:t>concentrated organic liquid which contains alkaloids and other plant constituents is </a:t>
            </a:r>
            <a:r>
              <a:rPr lang="en-US" sz="2300" dirty="0" smtClean="0"/>
              <a:t>then extracted with </a:t>
            </a:r>
            <a:r>
              <a:rPr lang="en-US" sz="2300" dirty="0"/>
              <a:t>dilute acid (aqueous acid) and allowed to separate. </a:t>
            </a:r>
            <a:endParaRPr lang="en-US" sz="23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Alkaloid </a:t>
            </a:r>
            <a:r>
              <a:rPr lang="en-US" sz="2300" dirty="0"/>
              <a:t>salts are now in the aqueous liquid, while many impurities remain behind in the organic liquid. </a:t>
            </a:r>
            <a:endParaRPr lang="en-US" sz="23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Aqueous </a:t>
            </a:r>
            <a:r>
              <a:rPr lang="en-US" sz="2300" dirty="0"/>
              <a:t>alkali is added to the aqueous layer giving precipitation of free alkaloids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9349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II</a:t>
            </a:r>
            <a:endParaRPr lang="en-US" sz="2400" smtClean="0"/>
          </a:p>
        </p:txBody>
      </p:sp>
      <p:pic>
        <p:nvPicPr>
          <p:cNvPr id="942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533400"/>
            <a:ext cx="6829425" cy="5295900"/>
          </a:xfrm>
          <a:noFill/>
        </p:spPr>
      </p:pic>
      <p:sp>
        <p:nvSpPr>
          <p:cNvPr id="942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305144-B60E-4FEA-A578-1B14C8DA9CB6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67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649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</a:rPr>
              <a:t>Description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947737"/>
            <a:ext cx="8475662" cy="5376863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The powdered material is extracted with water of aqueous alcohol containing dilute acid. 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We </a:t>
            </a:r>
            <a:r>
              <a:rPr lang="en-US" sz="2400" dirty="0"/>
              <a:t>get </a:t>
            </a:r>
            <a:r>
              <a:rPr lang="en-US" sz="2400" dirty="0" err="1"/>
              <a:t>a</a:t>
            </a:r>
            <a:r>
              <a:rPr lang="en-US" sz="2400" dirty="0" err="1" smtClean="0"/>
              <a:t>lkaloidal</a:t>
            </a:r>
            <a:r>
              <a:rPr lang="en-US" sz="2400" dirty="0" smtClean="0"/>
              <a:t> </a:t>
            </a:r>
            <a:r>
              <a:rPr lang="en-US" sz="2400" dirty="0"/>
              <a:t>salts and other plant </a:t>
            </a:r>
            <a:r>
              <a:rPr lang="en-US" sz="2400" dirty="0" smtClean="0"/>
              <a:t>constituents.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Pigments </a:t>
            </a:r>
            <a:r>
              <a:rPr lang="en-US" sz="2400" dirty="0"/>
              <a:t>and other unwanted materials are removed by shaking with chloroform or other organic solvents. 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Then </a:t>
            </a:r>
            <a:r>
              <a:rPr lang="en-US" sz="2400" dirty="0"/>
              <a:t>we get aqueous layer containing </a:t>
            </a:r>
            <a:r>
              <a:rPr lang="en-US" sz="2400" dirty="0" err="1"/>
              <a:t>a</a:t>
            </a:r>
            <a:r>
              <a:rPr lang="en-US" sz="2400" dirty="0" err="1" smtClean="0"/>
              <a:t>lkaloidal</a:t>
            </a:r>
            <a:r>
              <a:rPr lang="en-US" sz="2400" dirty="0" smtClean="0"/>
              <a:t> </a:t>
            </a:r>
            <a:r>
              <a:rPr lang="en-US" sz="2400" dirty="0"/>
              <a:t>salts. 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/>
              <a:t>free alkaloids are then precipitated by the addition of aqueous alkali (excess sodium bicarbonate or ammonia) and separated by filtration or by extraction with organic solvents. </a:t>
            </a:r>
          </a:p>
        </p:txBody>
      </p:sp>
    </p:spTree>
    <p:extLst>
      <p:ext uri="{BB962C8B-B14F-4D97-AF65-F5344CB8AC3E}">
        <p14:creationId xmlns:p14="http://schemas.microsoft.com/office/powerpoint/2010/main" val="6739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76962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Biosynthesis of </a:t>
            </a:r>
            <a:r>
              <a:rPr lang="en-US" sz="3200" b="1" dirty="0" err="1">
                <a:solidFill>
                  <a:srgbClr val="002060"/>
                </a:solidFill>
              </a:rPr>
              <a:t>Tropane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alkaloids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Tropane</a:t>
            </a:r>
            <a:r>
              <a:rPr lang="en-US" sz="2400" dirty="0"/>
              <a:t> is formed by the condensation of </a:t>
            </a:r>
            <a:r>
              <a:rPr lang="en-US" sz="2400" b="1" dirty="0" err="1"/>
              <a:t>pyrrolidine</a:t>
            </a:r>
            <a:r>
              <a:rPr lang="en-US" sz="2400" b="1" dirty="0"/>
              <a:t> </a:t>
            </a:r>
            <a:r>
              <a:rPr lang="en-US" sz="2400" dirty="0"/>
              <a:t>compound with 3 acetate derived carbon atoms. 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</a:t>
            </a:r>
            <a:r>
              <a:rPr lang="en-US" sz="2400" b="1" dirty="0" err="1"/>
              <a:t>pyrrolidine</a:t>
            </a:r>
            <a:r>
              <a:rPr lang="en-US" sz="2400" b="1" dirty="0"/>
              <a:t> ring </a:t>
            </a:r>
            <a:r>
              <a:rPr lang="en-US" sz="2400" dirty="0"/>
              <a:t>is formed from amino acid </a:t>
            </a:r>
            <a:r>
              <a:rPr lang="en-US" sz="2400" b="1" dirty="0"/>
              <a:t>ornithine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</a:t>
            </a:r>
            <a:r>
              <a:rPr lang="en-US" sz="2400" dirty="0"/>
              <a:t>remaining 3 carbon atoms are derived from acetate and methylation results in the completion of the </a:t>
            </a:r>
            <a:r>
              <a:rPr lang="en-US" sz="2400" b="1" dirty="0" err="1"/>
              <a:t>tropine</a:t>
            </a:r>
            <a:r>
              <a:rPr lang="en-US" sz="2400" b="1" dirty="0"/>
              <a:t> nucleus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The </a:t>
            </a:r>
            <a:r>
              <a:rPr lang="en-US" sz="2400" b="1" dirty="0"/>
              <a:t>3-hydroxy derivative of </a:t>
            </a:r>
            <a:r>
              <a:rPr lang="en-US" sz="2400" b="1" dirty="0" err="1"/>
              <a:t>tropane</a:t>
            </a:r>
            <a:r>
              <a:rPr lang="en-US" sz="2400" b="1" dirty="0"/>
              <a:t> </a:t>
            </a:r>
            <a:r>
              <a:rPr lang="en-US" sz="2400" dirty="0"/>
              <a:t>is called </a:t>
            </a:r>
            <a:r>
              <a:rPr lang="en-US" sz="2400" b="1" dirty="0" err="1"/>
              <a:t>tropine</a:t>
            </a:r>
            <a:r>
              <a:rPr lang="en-US" sz="2400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>
              <a:defRPr/>
            </a:pPr>
            <a:r>
              <a:rPr lang="en-US" sz="2400" dirty="0"/>
              <a:t>On the other hand from </a:t>
            </a:r>
            <a:r>
              <a:rPr lang="en-US" sz="2400" b="1" dirty="0"/>
              <a:t>phenylalanine tropic acid </a:t>
            </a:r>
            <a:r>
              <a:rPr lang="en-US" sz="2400" dirty="0"/>
              <a:t>is formed via rearrangement and other reactions. </a:t>
            </a:r>
            <a:endParaRPr lang="en-US" sz="2400" dirty="0" smtClean="0"/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dirty="0"/>
              <a:t>Esterification of </a:t>
            </a:r>
            <a:r>
              <a:rPr lang="en-US" sz="2400" b="1" dirty="0" err="1"/>
              <a:t>tropine</a:t>
            </a:r>
            <a:r>
              <a:rPr lang="en-US" sz="2400" b="1" dirty="0"/>
              <a:t> and tropic acid </a:t>
            </a:r>
            <a:r>
              <a:rPr lang="en-US" sz="2400" dirty="0"/>
              <a:t>results in the formation of </a:t>
            </a:r>
            <a:r>
              <a:rPr lang="en-US" sz="2400" b="1" dirty="0" err="1"/>
              <a:t>Hyoscyamine</a:t>
            </a:r>
            <a:r>
              <a:rPr lang="en-US" sz="2400" dirty="0"/>
              <a:t> and thus </a:t>
            </a:r>
            <a:r>
              <a:rPr lang="en-US" sz="2400" b="1" dirty="0"/>
              <a:t>other </a:t>
            </a:r>
            <a:r>
              <a:rPr lang="en-US" sz="2400" b="1" dirty="0" err="1"/>
              <a:t>Tropane</a:t>
            </a:r>
            <a:r>
              <a:rPr lang="en-US" sz="2400" b="1" dirty="0"/>
              <a:t> alkaloids </a:t>
            </a:r>
            <a:r>
              <a:rPr lang="en-US" sz="2400" dirty="0"/>
              <a:t>are synthesized.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6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324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Pharmacological action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The alkaloids have a wide range of pharmacological action.   For example: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Analgesic and narcotic	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Morphine, Codeine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CNS stimulant		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Strychnine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cs typeface="Arial" panose="020B0604020202020204" pitchFamily="34" charset="0"/>
              </a:rPr>
              <a:t>Mydriatic</a:t>
            </a:r>
            <a:r>
              <a:rPr lang="en-US" sz="2400" dirty="0" smtClean="0">
                <a:cs typeface="Arial" panose="020B0604020202020204" pitchFamily="34" charset="0"/>
              </a:rPr>
              <a:t>			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Atropine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cs typeface="Arial" panose="020B0604020202020204" pitchFamily="34" charset="0"/>
              </a:rPr>
              <a:t>Myotic</a:t>
            </a:r>
            <a:r>
              <a:rPr lang="en-US" sz="2400" dirty="0" smtClean="0">
                <a:cs typeface="Arial" panose="020B0604020202020204" pitchFamily="34" charset="0"/>
              </a:rPr>
              <a:t>				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Pilocarpine</a:t>
            </a:r>
            <a:endParaRPr lang="en-US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Hypertensive		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Ephedrine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Antihypertensive		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Reserpine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Antineoplastic / Anticancer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           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Vinblastine, Vincristine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Emetic		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Emetine, 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Sanguinarine</a:t>
            </a:r>
            <a:endParaRPr lang="en-US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	Oxytocic				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Ergonovine</a:t>
            </a:r>
            <a:endParaRPr lang="en-US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eaLnBrk="1" fontAlgn="t" hangingPunct="1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Arial" panose="020B0604020202020204" pitchFamily="34" charset="0"/>
              </a:rPr>
              <a:t>    Skeletal </a:t>
            </a:r>
            <a:r>
              <a:rPr lang="en-US" sz="2400" dirty="0">
                <a:cs typeface="Arial" panose="020B0604020202020204" pitchFamily="34" charset="0"/>
              </a:rPr>
              <a:t>muscle </a:t>
            </a:r>
            <a:r>
              <a:rPr lang="en-US" sz="2400" dirty="0" smtClean="0">
                <a:cs typeface="Arial" panose="020B0604020202020204" pitchFamily="34" charset="0"/>
              </a:rPr>
              <a:t>relaxant                  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(+)-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Tubocurarine</a:t>
            </a:r>
            <a:endParaRPr lang="en-US" sz="24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fontAlgn="t"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</a:t>
            </a:r>
            <a:r>
              <a:rPr lang="en-US" sz="2400" dirty="0" smtClean="0">
                <a:cs typeface="Arial" panose="020B0604020202020204" pitchFamily="34" charset="0"/>
              </a:rPr>
              <a:t>Cardiac arrhythmia                           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Quinidine</a:t>
            </a: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eaLnBrk="1" fontAlgn="t" hangingPunct="1"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99551B-6733-463E-9256-C3F088994043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20"/>
          <p:cNvGraphicFramePr>
            <a:graphicFrameLocks noChangeAspect="1"/>
          </p:cNvGraphicFramePr>
          <p:nvPr/>
        </p:nvGraphicFramePr>
        <p:xfrm>
          <a:off x="811213" y="1041400"/>
          <a:ext cx="35591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2" name="CS ChemDraw Drawing" r:id="rId3" imgW="1990004" imgH="984178" progId="ChemDraw.Document.6.0">
                  <p:embed/>
                </p:oleObj>
              </mc:Choice>
              <mc:Fallback>
                <p:oleObj name="CS ChemDraw Drawing" r:id="rId3" imgW="1990004" imgH="9841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041400"/>
                        <a:ext cx="355917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21"/>
          <p:cNvGraphicFramePr>
            <a:graphicFrameLocks noChangeAspect="1"/>
          </p:cNvGraphicFramePr>
          <p:nvPr/>
        </p:nvGraphicFramePr>
        <p:xfrm>
          <a:off x="4613275" y="1038225"/>
          <a:ext cx="387985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3" name="CS ChemDraw Drawing" r:id="rId5" imgW="2302326" imgH="983908" progId="ChemDraw.Document.6.0">
                  <p:embed/>
                </p:oleObj>
              </mc:Choice>
              <mc:Fallback>
                <p:oleObj name="CS ChemDraw Drawing" r:id="rId5" imgW="2302326" imgH="9839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1038225"/>
                        <a:ext cx="387985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22"/>
          <p:cNvGraphicFramePr>
            <a:graphicFrameLocks noChangeAspect="1"/>
          </p:cNvGraphicFramePr>
          <p:nvPr/>
        </p:nvGraphicFramePr>
        <p:xfrm>
          <a:off x="920750" y="3402013"/>
          <a:ext cx="7408863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4" name="CS ChemDraw Drawing" r:id="rId7" imgW="4489387" imgH="1465739" progId="ChemDraw.Document.6.0">
                  <p:embed/>
                </p:oleObj>
              </mc:Choice>
              <mc:Fallback>
                <p:oleObj name="CS ChemDraw Drawing" r:id="rId7" imgW="4489387" imgH="14657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402013"/>
                        <a:ext cx="7408863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03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Tropane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0" lvl="8" indent="0">
              <a:buFont typeface="Arial" pitchFamily="34" charset="0"/>
              <a:buNone/>
              <a:defRPr/>
            </a:pPr>
            <a:endParaRPr lang="en-US" dirty="0"/>
          </a:p>
        </p:txBody>
      </p:sp>
      <p:graphicFrame>
        <p:nvGraphicFramePr>
          <p:cNvPr id="6146" name="Object 41"/>
          <p:cNvGraphicFramePr>
            <a:graphicFrameLocks noChangeAspect="1"/>
          </p:cNvGraphicFramePr>
          <p:nvPr/>
        </p:nvGraphicFramePr>
        <p:xfrm>
          <a:off x="523875" y="1422400"/>
          <a:ext cx="8174038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2" name="CS ChemDraw Drawing" r:id="rId3" imgW="5408265" imgH="2995723" progId="ChemDraw.Document.6.0">
                  <p:embed/>
                </p:oleObj>
              </mc:Choice>
              <mc:Fallback>
                <p:oleObj name="CS ChemDraw Drawing" r:id="rId3" imgW="5408265" imgH="299572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422400"/>
                        <a:ext cx="8174038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7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0"/>
          <p:cNvGraphicFramePr>
            <a:graphicFrameLocks noChangeAspect="1"/>
          </p:cNvGraphicFramePr>
          <p:nvPr/>
        </p:nvGraphicFramePr>
        <p:xfrm>
          <a:off x="1503363" y="449263"/>
          <a:ext cx="6138862" cy="622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6" name="CS ChemDraw Drawing" r:id="rId3" imgW="4076377" imgH="4135652" progId="ChemDraw.Document.6.0">
                  <p:embed/>
                </p:oleObj>
              </mc:Choice>
              <mc:Fallback>
                <p:oleObj name="CS ChemDraw Drawing" r:id="rId3" imgW="4076377" imgH="41356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49263"/>
                        <a:ext cx="6138862" cy="622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5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770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Cocaine</a:t>
            </a:r>
          </a:p>
        </p:txBody>
      </p:sp>
      <p:graphicFrame>
        <p:nvGraphicFramePr>
          <p:cNvPr id="8194" name="Object 39"/>
          <p:cNvGraphicFramePr>
            <a:graphicFrameLocks noChangeAspect="1"/>
          </p:cNvGraphicFramePr>
          <p:nvPr/>
        </p:nvGraphicFramePr>
        <p:xfrm>
          <a:off x="1131888" y="884238"/>
          <a:ext cx="7034212" cy="57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CS ChemDraw Drawing" r:id="rId3" imgW="5371823" imgH="5606520" progId="ChemDraw.Document.6.0">
                  <p:embed/>
                </p:oleObj>
              </mc:Choice>
              <mc:Fallback>
                <p:oleObj name="CS ChemDraw Drawing" r:id="rId3" imgW="5371823" imgH="56065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884238"/>
                        <a:ext cx="7034212" cy="577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Quinoline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1219200"/>
            <a:ext cx="8229600" cy="548640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b="1" dirty="0"/>
              <a:t>precursor</a:t>
            </a:r>
            <a:r>
              <a:rPr lang="en-US" dirty="0"/>
              <a:t> of quinine and other  </a:t>
            </a:r>
            <a:r>
              <a:rPr lang="en-US" dirty="0" err="1"/>
              <a:t>Quinoline</a:t>
            </a:r>
            <a:r>
              <a:rPr lang="en-US" dirty="0"/>
              <a:t> alkaloids is </a:t>
            </a:r>
            <a:r>
              <a:rPr lang="en-US" b="1" dirty="0"/>
              <a:t>Tryptophan</a:t>
            </a:r>
            <a:r>
              <a:rPr lang="en-US" dirty="0"/>
              <a:t>. </a:t>
            </a: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Its </a:t>
            </a:r>
            <a:r>
              <a:rPr lang="en-US" dirty="0"/>
              <a:t>biosynthesis in plant is not fully understood but in microorganisms it is obtained via </a:t>
            </a:r>
            <a:r>
              <a:rPr lang="en-US" b="1" dirty="0" err="1">
                <a:solidFill>
                  <a:srgbClr val="0070C0"/>
                </a:solidFill>
              </a:rPr>
              <a:t>shikimic</a:t>
            </a:r>
            <a:r>
              <a:rPr lang="en-US" b="1" dirty="0">
                <a:solidFill>
                  <a:srgbClr val="0070C0"/>
                </a:solidFill>
              </a:rPr>
              <a:t> acid pathway</a:t>
            </a:r>
            <a:r>
              <a:rPr lang="en-US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</a:t>
            </a:r>
            <a:r>
              <a:rPr lang="en-US" dirty="0"/>
              <a:t>this pathway, </a:t>
            </a:r>
            <a:r>
              <a:rPr lang="en-US" dirty="0" err="1"/>
              <a:t>shikimic</a:t>
            </a:r>
            <a:r>
              <a:rPr lang="en-US" dirty="0"/>
              <a:t> acid through a series phosphorylation reaction yields </a:t>
            </a:r>
            <a:r>
              <a:rPr lang="en-US" dirty="0" err="1"/>
              <a:t>chorismic</a:t>
            </a:r>
            <a:r>
              <a:rPr lang="en-US" dirty="0"/>
              <a:t> </a:t>
            </a:r>
            <a:r>
              <a:rPr lang="en-US" dirty="0" smtClean="0"/>
              <a:t>acid.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Chorismic</a:t>
            </a:r>
            <a:r>
              <a:rPr lang="en-US" dirty="0" smtClean="0"/>
              <a:t> </a:t>
            </a:r>
            <a:r>
              <a:rPr lang="en-US" dirty="0"/>
              <a:t>acid is an important branch point where one branch leads to </a:t>
            </a:r>
            <a:r>
              <a:rPr lang="en-US" dirty="0" err="1"/>
              <a:t>prephenic</a:t>
            </a:r>
            <a:r>
              <a:rPr lang="en-US" dirty="0"/>
              <a:t> acid and then to aromatic amino acids like tyrosine, phenylalanine where the other branch lead to </a:t>
            </a:r>
            <a:r>
              <a:rPr lang="en-US" dirty="0" err="1"/>
              <a:t>anthralinic</a:t>
            </a:r>
            <a:r>
              <a:rPr lang="en-US" dirty="0"/>
              <a:t> acid and then to Tryptophan</a:t>
            </a:r>
            <a:r>
              <a:rPr lang="en-US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/>
              <a:t>Tryptophan and </a:t>
            </a:r>
            <a:r>
              <a:rPr lang="en-US" dirty="0" err="1"/>
              <a:t>corynanthe</a:t>
            </a:r>
            <a:r>
              <a:rPr lang="en-US" dirty="0"/>
              <a:t> like </a:t>
            </a:r>
            <a:r>
              <a:rPr lang="en-US" dirty="0" err="1"/>
              <a:t>monoterpene</a:t>
            </a:r>
            <a:r>
              <a:rPr lang="en-US" dirty="0"/>
              <a:t> form </a:t>
            </a:r>
            <a:r>
              <a:rPr lang="en-US" dirty="0" err="1"/>
              <a:t>corynantheine</a:t>
            </a:r>
            <a:r>
              <a:rPr lang="en-US" dirty="0"/>
              <a:t> which yield quinine.</a:t>
            </a:r>
          </a:p>
        </p:txBody>
      </p:sp>
    </p:spTree>
    <p:extLst>
      <p:ext uri="{BB962C8B-B14F-4D97-AF65-F5344CB8AC3E}">
        <p14:creationId xmlns:p14="http://schemas.microsoft.com/office/powerpoint/2010/main" val="9725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62553"/>
              </p:ext>
            </p:extLst>
          </p:nvPr>
        </p:nvGraphicFramePr>
        <p:xfrm>
          <a:off x="685800" y="914400"/>
          <a:ext cx="8104188" cy="561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4" name="CS ChemDraw Drawing" r:id="rId3" imgW="6641085" imgH="4266570" progId="ChemDraw.Document.6.0">
                  <p:embed/>
                </p:oleObj>
              </mc:Choice>
              <mc:Fallback>
                <p:oleObj name="CS ChemDraw Drawing" r:id="rId3" imgW="6641085" imgH="42665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8104188" cy="561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2653" y="228600"/>
            <a:ext cx="691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Tryptophan in Microorganism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03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3"/>
          <p:cNvGraphicFramePr>
            <a:graphicFrameLocks noChangeAspect="1"/>
          </p:cNvGraphicFramePr>
          <p:nvPr/>
        </p:nvGraphicFramePr>
        <p:xfrm>
          <a:off x="111125" y="298450"/>
          <a:ext cx="8978900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8" name="CS ChemDraw Drawing" r:id="rId3" imgW="6830044" imgH="4835320" progId="ChemDraw.Document.6.0">
                  <p:embed/>
                </p:oleObj>
              </mc:Choice>
              <mc:Fallback>
                <p:oleObj name="CS ChemDraw Drawing" r:id="rId3" imgW="6830044" imgH="48353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298450"/>
                        <a:ext cx="8978900" cy="635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Isoquinoline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Alkaloids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533400" y="976312"/>
            <a:ext cx="8229600" cy="245268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400" dirty="0" smtClean="0"/>
              <a:t>From </a:t>
            </a:r>
            <a:r>
              <a:rPr lang="en-US" sz="2400" i="1" dirty="0" smtClean="0"/>
              <a:t>phenylalanine </a:t>
            </a:r>
            <a:r>
              <a:rPr lang="en-US" sz="2400" dirty="0" smtClean="0"/>
              <a:t>of </a:t>
            </a:r>
            <a:r>
              <a:rPr lang="en-US" sz="2400" i="1" dirty="0" smtClean="0"/>
              <a:t>tyrosine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Phenylethylamine</a:t>
            </a:r>
            <a:r>
              <a:rPr lang="en-US" sz="2400" i="1" dirty="0" smtClean="0"/>
              <a:t> </a:t>
            </a:r>
            <a:r>
              <a:rPr lang="en-US" sz="2400" dirty="0" smtClean="0"/>
              <a:t>derivatives and </a:t>
            </a:r>
            <a:r>
              <a:rPr lang="en-US" sz="2400" i="1" dirty="0" err="1" smtClean="0"/>
              <a:t>phenylacetaldehyde</a:t>
            </a:r>
            <a:r>
              <a:rPr lang="en-US" sz="2400" dirty="0" smtClean="0"/>
              <a:t> derivatives are obtained which are condensed to give </a:t>
            </a:r>
            <a:r>
              <a:rPr lang="en-US" sz="2400" dirty="0" err="1" smtClean="0"/>
              <a:t>Isoquinoline</a:t>
            </a:r>
            <a:r>
              <a:rPr lang="en-US" sz="2400" dirty="0" smtClean="0"/>
              <a:t> alkaloids.</a:t>
            </a:r>
          </a:p>
          <a:p>
            <a:pPr algn="just" eaLnBrk="1" hangingPunct="1"/>
            <a:r>
              <a:rPr lang="en-US" sz="2400" dirty="0" smtClean="0"/>
              <a:t>Morphine (and codeine, </a:t>
            </a:r>
            <a:r>
              <a:rPr lang="en-US" sz="2400" dirty="0" err="1" smtClean="0"/>
              <a:t>thebaine</a:t>
            </a:r>
            <a:r>
              <a:rPr lang="en-US" sz="2400" dirty="0" smtClean="0"/>
              <a:t>) is also formed from tyrosine (2 molecules) and in the biosynthetic pathway </a:t>
            </a:r>
            <a:r>
              <a:rPr lang="en-US" sz="2400" u="sng" dirty="0" err="1" smtClean="0"/>
              <a:t>Norlaudanosoline</a:t>
            </a:r>
            <a:r>
              <a:rPr lang="en-US" sz="2400" dirty="0" smtClean="0"/>
              <a:t> is a key intermediate.</a:t>
            </a:r>
          </a:p>
          <a:p>
            <a:pPr algn="just" eaLnBrk="1" hangingPunct="1"/>
            <a:endParaRPr lang="en-US" sz="2400" dirty="0" smtClean="0"/>
          </a:p>
        </p:txBody>
      </p:sp>
      <p:graphicFrame>
        <p:nvGraphicFramePr>
          <p:cNvPr id="1331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76602"/>
              </p:ext>
            </p:extLst>
          </p:nvPr>
        </p:nvGraphicFramePr>
        <p:xfrm>
          <a:off x="1371600" y="3657600"/>
          <a:ext cx="2330450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4" name="CS ChemDraw Drawing" r:id="rId3" imgW="2227552" imgH="2194020" progId="ChemDraw.Document.6.0">
                  <p:embed/>
                </p:oleObj>
              </mc:Choice>
              <mc:Fallback>
                <p:oleObj name="CS ChemDraw Drawing" r:id="rId3" imgW="2227552" imgH="21940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57600"/>
                        <a:ext cx="2330450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62040"/>
              </p:ext>
            </p:extLst>
          </p:nvPr>
        </p:nvGraphicFramePr>
        <p:xfrm>
          <a:off x="4953000" y="3667125"/>
          <a:ext cx="2770188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5" name="CS ChemDraw Drawing" r:id="rId5" imgW="2658918" imgH="2194020" progId="ChemDraw.Document.6.0">
                  <p:embed/>
                </p:oleObj>
              </mc:Choice>
              <mc:Fallback>
                <p:oleObj name="CS ChemDraw Drawing" r:id="rId5" imgW="2658918" imgH="21940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67125"/>
                        <a:ext cx="2770188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8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67756"/>
              </p:ext>
            </p:extLst>
          </p:nvPr>
        </p:nvGraphicFramePr>
        <p:xfrm>
          <a:off x="381000" y="304800"/>
          <a:ext cx="8428038" cy="644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6" name="CS ChemDraw Drawing" r:id="rId3" imgW="6717479" imgH="6133701" progId="ChemDraw.Document.6.0">
                  <p:embed/>
                </p:oleObj>
              </mc:Choice>
              <mc:Fallback>
                <p:oleObj name="CS ChemDraw Drawing" r:id="rId3" imgW="6717479" imgH="613370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428038" cy="6446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6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Indole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Alkaloids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895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400" dirty="0" smtClean="0"/>
              <a:t>The precursor of </a:t>
            </a:r>
            <a:r>
              <a:rPr lang="en-US" sz="2400" dirty="0" err="1" smtClean="0"/>
              <a:t>indole</a:t>
            </a:r>
            <a:r>
              <a:rPr lang="en-US" sz="2400" dirty="0" smtClean="0"/>
              <a:t> alkaloids is tryptophan and </a:t>
            </a:r>
            <a:r>
              <a:rPr lang="en-US" sz="2400" dirty="0" err="1" smtClean="0"/>
              <a:t>monoterpenoid</a:t>
            </a:r>
            <a:r>
              <a:rPr lang="en-US" sz="2400" dirty="0" smtClean="0"/>
              <a:t> skeleton. </a:t>
            </a:r>
          </a:p>
          <a:p>
            <a:pPr algn="just" eaLnBrk="1" hangingPunct="1"/>
            <a:r>
              <a:rPr lang="en-US" sz="2400" dirty="0" smtClean="0"/>
              <a:t>Alkaloids like reserpine, serpentine are synthesized from </a:t>
            </a:r>
            <a:r>
              <a:rPr lang="en-US" sz="2400" dirty="0" err="1" smtClean="0"/>
              <a:t>tryptamine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corynanthe</a:t>
            </a:r>
            <a:r>
              <a:rPr lang="en-US" sz="2400" dirty="0" smtClean="0"/>
              <a:t> </a:t>
            </a:r>
            <a:r>
              <a:rPr lang="en-US" sz="2400" dirty="0" err="1" smtClean="0"/>
              <a:t>monoterpenoid</a:t>
            </a:r>
            <a:r>
              <a:rPr lang="en-US" sz="2400" dirty="0" smtClean="0"/>
              <a:t> precursor.</a:t>
            </a:r>
          </a:p>
          <a:p>
            <a:pPr algn="just" eaLnBrk="1" hangingPunct="1"/>
            <a:r>
              <a:rPr lang="en-US" sz="2400" dirty="0" smtClean="0"/>
              <a:t>The ergot alkaloids are synthesized by alkylation of Tryptophan by DMAPP (Dimethyl </a:t>
            </a:r>
            <a:r>
              <a:rPr lang="en-US" sz="2400" dirty="0" err="1" smtClean="0"/>
              <a:t>allyl</a:t>
            </a:r>
            <a:r>
              <a:rPr lang="en-US" sz="2400" dirty="0" smtClean="0"/>
              <a:t> pyrophosphate)as illustrated below:</a:t>
            </a:r>
          </a:p>
          <a:p>
            <a:pPr algn="just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67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of alkaloids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Based on the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Genus</a:t>
            </a:r>
            <a:r>
              <a:rPr lang="en-US" sz="2400" dirty="0" smtClean="0">
                <a:cs typeface="Arial" panose="020B0604020202020204" pitchFamily="34" charset="0"/>
              </a:rPr>
              <a:t>: Atropine (</a:t>
            </a:r>
            <a:r>
              <a:rPr lang="en-US" sz="2400" dirty="0" err="1" smtClean="0">
                <a:cs typeface="Arial" panose="020B0604020202020204" pitchFamily="34" charset="0"/>
              </a:rPr>
              <a:t>Atropa</a:t>
            </a:r>
            <a:r>
              <a:rPr lang="en-US" sz="2400" dirty="0" smtClean="0"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cs typeface="Arial" panose="020B0604020202020204" pitchFamily="34" charset="0"/>
              </a:rPr>
              <a:t>lobeline</a:t>
            </a:r>
            <a:r>
              <a:rPr lang="en-US" sz="2400" dirty="0" smtClean="0">
                <a:cs typeface="Arial" panose="020B0604020202020204" pitchFamily="34" charset="0"/>
              </a:rPr>
              <a:t> (Lobelia), ephedrine (</a:t>
            </a:r>
            <a:r>
              <a:rPr lang="en-US" sz="2400" dirty="0" err="1" smtClean="0">
                <a:cs typeface="Arial" panose="020B0604020202020204" pitchFamily="34" charset="0"/>
              </a:rPr>
              <a:t>Ephedra</a:t>
            </a:r>
            <a:r>
              <a:rPr lang="en-US" sz="2400" dirty="0" smtClean="0">
                <a:cs typeface="Arial" panose="020B0604020202020204" pitchFamily="34" charset="0"/>
              </a:rPr>
              <a:t>)</a:t>
            </a:r>
          </a:p>
          <a:p>
            <a:pPr lvl="0" algn="just"/>
            <a:endParaRPr lang="en-US" sz="24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 algn="just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Based on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pecies</a:t>
            </a:r>
            <a:r>
              <a:rPr lang="en-US" sz="2400" dirty="0" smtClean="0">
                <a:cs typeface="Arial" panose="020B0604020202020204" pitchFamily="34" charset="0"/>
              </a:rPr>
              <a:t>: Cocaine (</a:t>
            </a:r>
            <a:r>
              <a:rPr lang="en-US" sz="2400" i="1" dirty="0" err="1" smtClean="0">
                <a:cs typeface="Arial" panose="020B0604020202020204" pitchFamily="34" charset="0"/>
              </a:rPr>
              <a:t>Erythroxyllum</a:t>
            </a:r>
            <a:r>
              <a:rPr lang="en-US" sz="2400" i="1" dirty="0" smtClean="0">
                <a:cs typeface="Arial" panose="020B0604020202020204" pitchFamily="34" charset="0"/>
              </a:rPr>
              <a:t> coca</a:t>
            </a:r>
            <a:r>
              <a:rPr lang="en-US" sz="2400" dirty="0" smtClean="0"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cs typeface="Arial" panose="020B0604020202020204" pitchFamily="34" charset="0"/>
              </a:rPr>
              <a:t>belladonnine</a:t>
            </a:r>
            <a:r>
              <a:rPr lang="en-US" sz="2400" dirty="0" smtClean="0">
                <a:cs typeface="Arial" panose="020B0604020202020204" pitchFamily="34" charset="0"/>
              </a:rPr>
              <a:t> (</a:t>
            </a:r>
            <a:r>
              <a:rPr lang="en-US" sz="2400" i="1" dirty="0" err="1" smtClean="0">
                <a:cs typeface="Arial" panose="020B0604020202020204" pitchFamily="34" charset="0"/>
              </a:rPr>
              <a:t>Atropa</a:t>
            </a:r>
            <a:r>
              <a:rPr lang="en-US" sz="2400" i="1" dirty="0" smtClean="0">
                <a:cs typeface="Arial" panose="020B0604020202020204" pitchFamily="34" charset="0"/>
              </a:rPr>
              <a:t> belladonna</a:t>
            </a:r>
            <a:r>
              <a:rPr lang="en-US" sz="2400" dirty="0" smtClean="0">
                <a:cs typeface="Arial" panose="020B0604020202020204" pitchFamily="34" charset="0"/>
              </a:rPr>
              <a:t>)</a:t>
            </a:r>
          </a:p>
          <a:p>
            <a:pPr lvl="0" algn="just"/>
            <a:endParaRPr lang="en-US" sz="2400" dirty="0" smtClean="0">
              <a:cs typeface="Arial" panose="020B0604020202020204" pitchFamily="34" charset="0"/>
            </a:endParaRPr>
          </a:p>
          <a:p>
            <a:pPr lvl="0" algn="just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Based on common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ources</a:t>
            </a:r>
            <a:r>
              <a:rPr lang="en-US" sz="2400" dirty="0" smtClean="0">
                <a:cs typeface="Arial" panose="020B0604020202020204" pitchFamily="34" charset="0"/>
              </a:rPr>
              <a:t>: Ergotamine (Ergot)</a:t>
            </a:r>
          </a:p>
          <a:p>
            <a:pPr lvl="0" algn="just"/>
            <a:endParaRPr lang="en-US" sz="2400" dirty="0" smtClean="0">
              <a:cs typeface="Arial" panose="020B0604020202020204" pitchFamily="34" charset="0"/>
            </a:endParaRPr>
          </a:p>
          <a:p>
            <a:pPr lvl="0" algn="just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Based on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harmacological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actions</a:t>
            </a:r>
            <a:r>
              <a:rPr lang="en-US" sz="2400" dirty="0" smtClean="0">
                <a:cs typeface="Arial" panose="020B0604020202020204" pitchFamily="34" charset="0"/>
              </a:rPr>
              <a:t>: Emetine (emetic)</a:t>
            </a:r>
          </a:p>
          <a:p>
            <a:pPr lvl="0" algn="just"/>
            <a:endParaRPr lang="en-US" sz="2400" dirty="0" smtClean="0">
              <a:cs typeface="Arial" panose="020B0604020202020204" pitchFamily="34" charset="0"/>
            </a:endParaRPr>
          </a:p>
          <a:p>
            <a:pPr lvl="0" algn="just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Based on the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iscoverer</a:t>
            </a:r>
            <a:r>
              <a:rPr lang="en-US" sz="2400" dirty="0" smtClean="0">
                <a:cs typeface="Arial" panose="020B0604020202020204" pitchFamily="34" charset="0"/>
              </a:rPr>
              <a:t>: </a:t>
            </a:r>
            <a:r>
              <a:rPr lang="en-US" sz="2400" dirty="0" err="1"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cs typeface="Arial" panose="020B0604020202020204" pitchFamily="34" charset="0"/>
              </a:rPr>
              <a:t>elletierine</a:t>
            </a:r>
            <a:r>
              <a:rPr lang="en-US" sz="2400" dirty="0" smtClean="0">
                <a:cs typeface="Arial" panose="020B0604020202020204" pitchFamily="34" charset="0"/>
              </a:rPr>
              <a:t> (Pelletier)</a:t>
            </a:r>
          </a:p>
          <a:p>
            <a:pPr algn="just"/>
            <a:endParaRPr 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60159"/>
              </p:ext>
            </p:extLst>
          </p:nvPr>
        </p:nvGraphicFramePr>
        <p:xfrm>
          <a:off x="533400" y="381000"/>
          <a:ext cx="8348663" cy="634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0" name="CS ChemDraw Drawing" r:id="rId3" imgW="6638386" imgH="4955711" progId="ChemDraw.Document.6.0">
                  <p:embed/>
                </p:oleObj>
              </mc:Choice>
              <mc:Fallback>
                <p:oleObj name="CS ChemDraw Drawing" r:id="rId3" imgW="6638386" imgH="49557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8348663" cy="6347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Tests for alkaloids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cs typeface="Arial" panose="020B0604020202020204" pitchFamily="34" charset="0"/>
              </a:rPr>
              <a:t>Most alkaloids are precipitated from neutral or slightly acid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cs typeface="Arial" panose="020B0604020202020204" pitchFamily="34" charset="0"/>
              </a:rPr>
              <a:t>solution by various reagents. The precipitate may be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cs typeface="Arial" panose="020B0604020202020204" pitchFamily="34" charset="0"/>
              </a:rPr>
              <a:t>amorphous or crystalline and are of various colors. Such as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cs typeface="Arial" panose="020B0604020202020204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Reagent </a:t>
            </a:r>
            <a:r>
              <a:rPr lang="en-US" sz="2400" dirty="0" smtClean="0">
                <a:cs typeface="Arial" panose="020B0604020202020204" pitchFamily="34" charset="0"/>
              </a:rPr>
              <a:t>			       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Color of ppt.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Mayer’s reagent</a:t>
            </a:r>
            <a:r>
              <a:rPr lang="en-US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en-US" sz="2400" dirty="0" smtClean="0">
                <a:cs typeface="Arial" panose="020B0604020202020204" pitchFamily="34" charset="0"/>
              </a:rPr>
              <a:t>			  </a:t>
            </a:r>
            <a:r>
              <a:rPr lang="en-US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Cream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	</a:t>
            </a:r>
            <a:r>
              <a:rPr lang="en-US" sz="2000" dirty="0" smtClean="0">
                <a:cs typeface="Arial" panose="020B0604020202020204" pitchFamily="34" charset="0"/>
              </a:rPr>
              <a:t>(Potassium mercuric iodide solution)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Wagner’s reagent</a:t>
            </a:r>
            <a:r>
              <a:rPr lang="en-US" sz="2400" dirty="0" smtClean="0">
                <a:cs typeface="Arial" panose="020B0604020202020204" pitchFamily="34" charset="0"/>
              </a:rPr>
              <a:t>		                  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Reddish brown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  <a:r>
              <a:rPr lang="en-US" sz="2000" dirty="0" smtClean="0">
                <a:cs typeface="Arial" panose="020B0604020202020204" pitchFamily="34" charset="0"/>
              </a:rPr>
              <a:t>(Solution of </a:t>
            </a:r>
            <a:r>
              <a:rPr lang="en-US" sz="2000" b="1" dirty="0" smtClean="0">
                <a:cs typeface="Arial" panose="020B0604020202020204" pitchFamily="34" charset="0"/>
              </a:rPr>
              <a:t>I</a:t>
            </a:r>
            <a:r>
              <a:rPr lang="en-US" sz="2000" b="1" baseline="-25000" dirty="0" smtClean="0">
                <a:cs typeface="Arial" panose="020B0604020202020204" pitchFamily="34" charset="0"/>
              </a:rPr>
              <a:t>2</a:t>
            </a:r>
            <a:r>
              <a:rPr lang="en-US" sz="2000" baseline="-25000" dirty="0" smtClean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in </a:t>
            </a:r>
            <a:r>
              <a:rPr lang="en-US" sz="2000" b="1" dirty="0" smtClean="0">
                <a:cs typeface="Arial" panose="020B0604020202020204" pitchFamily="34" charset="0"/>
              </a:rPr>
              <a:t>KI</a:t>
            </a:r>
            <a:r>
              <a:rPr lang="en-US" sz="2000" dirty="0" smtClean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Dragendorff’s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reagent</a:t>
            </a:r>
            <a:r>
              <a:rPr lang="en-US" sz="2000" dirty="0" smtClean="0">
                <a:cs typeface="Arial" panose="020B0604020202020204" pitchFamily="34" charset="0"/>
              </a:rPr>
              <a:t>		       </a:t>
            </a: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Reddish brown	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	 </a:t>
            </a:r>
            <a:r>
              <a:rPr lang="en-US" sz="2000" dirty="0" smtClean="0">
                <a:cs typeface="Arial" panose="020B0604020202020204" pitchFamily="34" charset="0"/>
              </a:rPr>
              <a:t>(Solution of potassium bismuth iodide)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Hager’s reagent</a:t>
            </a:r>
            <a:r>
              <a:rPr lang="en-US" sz="2400" dirty="0" smtClean="0">
                <a:cs typeface="Arial" panose="020B0604020202020204" pitchFamily="34" charset="0"/>
              </a:rPr>
              <a:t>				   </a:t>
            </a:r>
            <a:r>
              <a:rPr lang="en-US" sz="24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Yellow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cs typeface="Arial" panose="020B0604020202020204" pitchFamily="34" charset="0"/>
              </a:rPr>
              <a:t>	</a:t>
            </a:r>
            <a:r>
              <a:rPr lang="en-US" sz="2000" dirty="0" smtClean="0">
                <a:cs typeface="Arial" panose="020B0604020202020204" pitchFamily="34" charset="0"/>
              </a:rPr>
              <a:t>(Saturated solution of picric acid)</a:t>
            </a:r>
            <a:endParaRPr lang="en-US" sz="2400" dirty="0" smtClean="0"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59840E-6F9F-4893-B158-A6A600328686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4253</Words>
  <Application>Microsoft Office PowerPoint</Application>
  <PresentationFormat>On-screen Show (4:3)</PresentationFormat>
  <Paragraphs>668</Paragraphs>
  <Slides>80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Algerian</vt:lpstr>
      <vt:lpstr>Arial</vt:lpstr>
      <vt:lpstr>Calibri</vt:lpstr>
      <vt:lpstr>Times New Roman</vt:lpstr>
      <vt:lpstr>Wingdings</vt:lpstr>
      <vt:lpstr>Office Theme</vt:lpstr>
      <vt:lpstr>CS ChemDraw Drawing</vt:lpstr>
      <vt:lpstr>ISIS/Draw Sketch</vt:lpstr>
      <vt:lpstr>Alkaloids</vt:lpstr>
      <vt:lpstr>PowerPoint Presentation</vt:lpstr>
      <vt:lpstr>PowerPoint Presentation</vt:lpstr>
      <vt:lpstr>PowerPoint Presentation</vt:lpstr>
      <vt:lpstr>PowerPoint Presentation</vt:lpstr>
      <vt:lpstr>General properties</vt:lpstr>
      <vt:lpstr>PowerPoint Presentation</vt:lpstr>
      <vt:lpstr>Naming of alkaloids</vt:lpstr>
      <vt:lpstr>PowerPoint Presentation</vt:lpstr>
      <vt:lpstr>Chemical Tests For Alkaloids</vt:lpstr>
      <vt:lpstr>Chemical Tests For Alkaloids…</vt:lpstr>
      <vt:lpstr>PowerPoint Presentation</vt:lpstr>
      <vt:lpstr>Alkaloids can be classified in another way</vt:lpstr>
      <vt:lpstr>Classification</vt:lpstr>
      <vt:lpstr>PowerPoint Presentation</vt:lpstr>
      <vt:lpstr>PowerPoint Presentation</vt:lpstr>
      <vt:lpstr>PowerPoint Presentation</vt:lpstr>
      <vt:lpstr>Belladonna (Deadly nightshade)</vt:lpstr>
      <vt:lpstr>PowerPoint Presentation</vt:lpstr>
      <vt:lpstr>Stramonium (Thorn apple/Jimson weed/Jamestown weed / Devil’s apple)</vt:lpstr>
      <vt:lpstr>PowerPoint Presentation</vt:lpstr>
      <vt:lpstr>Hyoscyamus (henbane) / Insane root / Hog’s bean / Poison tobacco / Black henbane / Folia hyoscyamus / Khurasani-ajvayan </vt:lpstr>
      <vt:lpstr>PowerPoint Presentation</vt:lpstr>
      <vt:lpstr>PowerPoint Presentation</vt:lpstr>
      <vt:lpstr>Cinchona / Cinchona Bark / Peruvian bark</vt:lpstr>
      <vt:lpstr>PowerPoint Presentation</vt:lpstr>
      <vt:lpstr>PowerPoint Presentation</vt:lpstr>
      <vt:lpstr>PowerPoint Presentation</vt:lpstr>
      <vt:lpstr>Ipecac</vt:lpstr>
      <vt:lpstr>PowerPoint Presentation</vt:lpstr>
      <vt:lpstr>Curare / (South American Arrow Poison)</vt:lpstr>
      <vt:lpstr>PowerPoint Presentation</vt:lpstr>
      <vt:lpstr>PowerPoint Presentation</vt:lpstr>
      <vt:lpstr>Opium</vt:lpstr>
      <vt:lpstr>PowerPoint Presentation</vt:lpstr>
      <vt:lpstr>PowerPoint Presentation</vt:lpstr>
      <vt:lpstr>PowerPoint Presentation</vt:lpstr>
      <vt:lpstr>Indole alkaloids</vt:lpstr>
      <vt:lpstr>Rauwolfia</vt:lpstr>
      <vt:lpstr>PowerPoint Presentation</vt:lpstr>
      <vt:lpstr>PowerPoint Presentation</vt:lpstr>
      <vt:lpstr>Ergot</vt:lpstr>
      <vt:lpstr>PowerPoint Presentation</vt:lpstr>
      <vt:lpstr>PowerPoint Presentation</vt:lpstr>
      <vt:lpstr>Nux vomica</vt:lpstr>
      <vt:lpstr>PowerPoint Presentation</vt:lpstr>
      <vt:lpstr>PowerPoint Presentation</vt:lpstr>
      <vt:lpstr>Imidazole alkaloids</vt:lpstr>
      <vt:lpstr>Pilocarpus</vt:lpstr>
      <vt:lpstr> Purine alkaloids</vt:lpstr>
      <vt:lpstr>PowerPoint Presentation</vt:lpstr>
      <vt:lpstr>PowerPoint Presentation</vt:lpstr>
      <vt:lpstr>PowerPoint Presentation</vt:lpstr>
      <vt:lpstr>Veratrum viride (green hellebore)</vt:lpstr>
      <vt:lpstr>Veratrum album (white hellebore)</vt:lpstr>
      <vt:lpstr>Aconite napellus</vt:lpstr>
      <vt:lpstr>PowerPoint Presentation</vt:lpstr>
      <vt:lpstr>Lupinus luteous</vt:lpstr>
      <vt:lpstr>Cytisus scoparius</vt:lpstr>
      <vt:lpstr>PowerPoint Presentation</vt:lpstr>
      <vt:lpstr>Ephedra sinica (Ma huang)</vt:lpstr>
      <vt:lpstr>Colchicum autumnale</vt:lpstr>
      <vt:lpstr>PowerPoint Presentation</vt:lpstr>
      <vt:lpstr>PowerPoint Presentation</vt:lpstr>
      <vt:lpstr>                             Extraction of alkaloids  Process I         </vt:lpstr>
      <vt:lpstr>Description</vt:lpstr>
      <vt:lpstr>Process II</vt:lpstr>
      <vt:lpstr>Description</vt:lpstr>
      <vt:lpstr>Biosynthesis of Tropane alkaloids</vt:lpstr>
      <vt:lpstr>PowerPoint Presentation</vt:lpstr>
      <vt:lpstr>Biosynthesis of Tropane Alkaloid</vt:lpstr>
      <vt:lpstr>PowerPoint Presentation</vt:lpstr>
      <vt:lpstr>Biosynthesis of Cocaine</vt:lpstr>
      <vt:lpstr>Biosynthesis of Quinoline Alkaloids</vt:lpstr>
      <vt:lpstr>PowerPoint Presentation</vt:lpstr>
      <vt:lpstr>PowerPoint Presentation</vt:lpstr>
      <vt:lpstr>Biosynthesis of Isoquinoline Alkaloids</vt:lpstr>
      <vt:lpstr>PowerPoint Presentation</vt:lpstr>
      <vt:lpstr>Biosynthesis of Indole Alkaloids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su</cp:lastModifiedBy>
  <cp:revision>405</cp:revision>
  <dcterms:created xsi:type="dcterms:W3CDTF">2006-08-16T00:00:00Z</dcterms:created>
  <dcterms:modified xsi:type="dcterms:W3CDTF">2018-07-24T05:03:50Z</dcterms:modified>
</cp:coreProperties>
</file>