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Lst>
  <p:sldSz cy="6858000" cx="9144000"/>
  <p:notesSz cx="6858000" cy="9144000"/>
  <p:embeddedFontLst>
    <p:embeddedFont>
      <p:font typeface="Arial Black"/>
      <p:regular r:id="rId1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4" roundtripDataSignature="AMtx7mh6OCO7c/zLqF94OhLnFVN+RLF8G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1DC83896-7718-4546-B519-B34245A04272}">
  <a:tblStyle styleId="{1DC83896-7718-4546-B519-B34245A04272}" styleName="Table_0">
    <a:wholeTbl>
      <a:tcTxStyle b="off" i="off">
        <a:font>
          <a:latin typeface="Calibri"/>
          <a:ea typeface="Calibri"/>
          <a:cs typeface="Calibri"/>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9EFF7"/>
          </a:solidFill>
        </a:fill>
      </a:tcStyle>
    </a:wholeTbl>
    <a:band1H>
      <a:tcTxStyle/>
      <a:tcStyle>
        <a:fill>
          <a:solidFill>
            <a:srgbClr val="D0DEEF"/>
          </a:solidFill>
        </a:fill>
      </a:tcStyle>
    </a:band1H>
    <a:band2H>
      <a:tcTxStyle/>
    </a:band2H>
    <a:band1V>
      <a:tcTxStyle/>
      <a:tcStyle>
        <a:fill>
          <a:solidFill>
            <a:srgbClr val="D0DEEF"/>
          </a:solidFill>
        </a:fill>
      </a:tcStyle>
    </a:band1V>
    <a:band2V>
      <a:tcTxStyle/>
    </a:band2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Calibri"/>
          <a:ea typeface="Calibri"/>
          <a:cs typeface="Calibri"/>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Lst>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ArialBlack-regular.fntdata"/><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customschemas.google.com/relationships/presentationmetadata" Target="meta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86" name="Google Shape;86;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latin typeface="Arial"/>
              <a:ea typeface="Arial"/>
              <a:cs typeface="Arial"/>
              <a:sym typeface="Arial"/>
            </a:endParaRPr>
          </a:p>
        </p:txBody>
      </p:sp>
      <p:sp>
        <p:nvSpPr>
          <p:cNvPr id="87" name="Google Shape;87;p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94" name="Google Shape;94;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latin typeface="Arial"/>
              <a:ea typeface="Arial"/>
              <a:cs typeface="Arial"/>
              <a:sym typeface="Arial"/>
            </a:endParaRPr>
          </a:p>
        </p:txBody>
      </p:sp>
      <p:sp>
        <p:nvSpPr>
          <p:cNvPr id="95" name="Google Shape;95;p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p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02" name="Google Shape;102;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latin typeface="Arial"/>
              <a:ea typeface="Arial"/>
              <a:cs typeface="Arial"/>
              <a:sym typeface="Arial"/>
            </a:endParaRPr>
          </a:p>
        </p:txBody>
      </p:sp>
      <p:sp>
        <p:nvSpPr>
          <p:cNvPr id="103" name="Google Shape;103;p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p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10" name="Google Shape;110;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latin typeface="Arial"/>
              <a:ea typeface="Arial"/>
              <a:cs typeface="Arial"/>
              <a:sym typeface="Arial"/>
            </a:endParaRPr>
          </a:p>
        </p:txBody>
      </p:sp>
      <p:sp>
        <p:nvSpPr>
          <p:cNvPr id="111" name="Google Shape;111;p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p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21" name="Google Shape;121;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latin typeface="Arial"/>
              <a:ea typeface="Arial"/>
              <a:cs typeface="Arial"/>
              <a:sym typeface="Arial"/>
            </a:endParaRPr>
          </a:p>
        </p:txBody>
      </p:sp>
      <p:sp>
        <p:nvSpPr>
          <p:cNvPr id="122" name="Google Shape;122;p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6: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32" name="Google Shape;132;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latin typeface="Arial"/>
              <a:ea typeface="Arial"/>
              <a:cs typeface="Arial"/>
              <a:sym typeface="Arial"/>
            </a:endParaRPr>
          </a:p>
        </p:txBody>
      </p:sp>
      <p:sp>
        <p:nvSpPr>
          <p:cNvPr id="133" name="Google Shape;133;p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p7: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41" name="Google Shape;141;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latin typeface="Arial"/>
              <a:ea typeface="Arial"/>
              <a:cs typeface="Arial"/>
              <a:sym typeface="Arial"/>
            </a:endParaRPr>
          </a:p>
        </p:txBody>
      </p:sp>
      <p:sp>
        <p:nvSpPr>
          <p:cNvPr id="142" name="Google Shape;142;p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5" name="Shape 15"/>
        <p:cNvGrpSpPr/>
        <p:nvPr/>
      </p:nvGrpSpPr>
      <p:grpSpPr>
        <a:xfrm>
          <a:off x="0" y="0"/>
          <a:ext cx="0" cy="0"/>
          <a:chOff x="0" y="0"/>
          <a:chExt cx="0" cy="0"/>
        </a:xfrm>
      </p:grpSpPr>
      <p:sp>
        <p:nvSpPr>
          <p:cNvPr id="16" name="Google Shape;16;p9"/>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9"/>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8" name="Google Shape;18;p9"/>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9"/>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9"/>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18"/>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18"/>
          <p:cNvSpPr txBox="1"/>
          <p:nvPr>
            <p:ph idx="1" type="body"/>
          </p:nvPr>
        </p:nvSpPr>
        <p:spPr>
          <a:xfrm rot="5400000">
            <a:off x="2396331" y="57944"/>
            <a:ext cx="4351338" cy="78867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5" name="Google Shape;75;p18"/>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18"/>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8"/>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19"/>
          <p:cNvSpPr txBox="1"/>
          <p:nvPr>
            <p:ph type="title"/>
          </p:nvPr>
        </p:nvSpPr>
        <p:spPr>
          <a:xfrm rot="5400000">
            <a:off x="4623593" y="2285206"/>
            <a:ext cx="5811838" cy="1971675"/>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19"/>
          <p:cNvSpPr txBox="1"/>
          <p:nvPr>
            <p:ph idx="1" type="body"/>
          </p:nvPr>
        </p:nvSpPr>
        <p:spPr>
          <a:xfrm rot="5400000">
            <a:off x="623093" y="370681"/>
            <a:ext cx="5811838" cy="5800725"/>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19"/>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9"/>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9"/>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1" name="Shape 21"/>
        <p:cNvGrpSpPr/>
        <p:nvPr/>
      </p:nvGrpSpPr>
      <p:grpSpPr>
        <a:xfrm>
          <a:off x="0" y="0"/>
          <a:ext cx="0" cy="0"/>
          <a:chOff x="0" y="0"/>
          <a:chExt cx="0" cy="0"/>
        </a:xfrm>
      </p:grpSpPr>
      <p:sp>
        <p:nvSpPr>
          <p:cNvPr id="22" name="Google Shape;22;p10"/>
          <p:cNvSpPr txBox="1"/>
          <p:nvPr>
            <p:ph type="ctrTitle"/>
          </p:nvPr>
        </p:nvSpPr>
        <p:spPr>
          <a:xfrm>
            <a:off x="685800" y="1122363"/>
            <a:ext cx="77724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10"/>
          <p:cNvSpPr txBox="1"/>
          <p:nvPr>
            <p:ph idx="1" type="subTitle"/>
          </p:nvPr>
        </p:nvSpPr>
        <p:spPr>
          <a:xfrm>
            <a:off x="1143000" y="3602038"/>
            <a:ext cx="6858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4" name="Google Shape;24;p10"/>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10"/>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10"/>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11"/>
          <p:cNvSpPr txBox="1"/>
          <p:nvPr>
            <p:ph type="title"/>
          </p:nvPr>
        </p:nvSpPr>
        <p:spPr>
          <a:xfrm>
            <a:off x="623888" y="1709739"/>
            <a:ext cx="78867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11"/>
          <p:cNvSpPr txBox="1"/>
          <p:nvPr>
            <p:ph idx="1" type="body"/>
          </p:nvPr>
        </p:nvSpPr>
        <p:spPr>
          <a:xfrm>
            <a:off x="623888" y="4589464"/>
            <a:ext cx="78867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sz="2400">
                <a:solidFill>
                  <a:schemeClr val="dk1"/>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0" name="Google Shape;30;p11"/>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11"/>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11"/>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12"/>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12"/>
          <p:cNvSpPr txBox="1"/>
          <p:nvPr>
            <p:ph idx="1" type="body"/>
          </p:nvPr>
        </p:nvSpPr>
        <p:spPr>
          <a:xfrm>
            <a:off x="628650" y="1825625"/>
            <a:ext cx="38862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12"/>
          <p:cNvSpPr txBox="1"/>
          <p:nvPr>
            <p:ph idx="2" type="body"/>
          </p:nvPr>
        </p:nvSpPr>
        <p:spPr>
          <a:xfrm>
            <a:off x="4629150" y="1825625"/>
            <a:ext cx="38862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12"/>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12"/>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12"/>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13"/>
          <p:cNvSpPr txBox="1"/>
          <p:nvPr>
            <p:ph type="title"/>
          </p:nvPr>
        </p:nvSpPr>
        <p:spPr>
          <a:xfrm>
            <a:off x="629841" y="365126"/>
            <a:ext cx="78867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13"/>
          <p:cNvSpPr txBox="1"/>
          <p:nvPr>
            <p:ph idx="1" type="body"/>
          </p:nvPr>
        </p:nvSpPr>
        <p:spPr>
          <a:xfrm>
            <a:off x="629842" y="1681163"/>
            <a:ext cx="3868340"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3" name="Google Shape;43;p13"/>
          <p:cNvSpPr txBox="1"/>
          <p:nvPr>
            <p:ph idx="2" type="body"/>
          </p:nvPr>
        </p:nvSpPr>
        <p:spPr>
          <a:xfrm>
            <a:off x="629842" y="2505075"/>
            <a:ext cx="3868340"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13"/>
          <p:cNvSpPr txBox="1"/>
          <p:nvPr>
            <p:ph idx="3" type="body"/>
          </p:nvPr>
        </p:nvSpPr>
        <p:spPr>
          <a:xfrm>
            <a:off x="4629150" y="1681163"/>
            <a:ext cx="3887391"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5" name="Google Shape;45;p13"/>
          <p:cNvSpPr txBox="1"/>
          <p:nvPr>
            <p:ph idx="4" type="body"/>
          </p:nvPr>
        </p:nvSpPr>
        <p:spPr>
          <a:xfrm>
            <a:off x="4629150" y="2505075"/>
            <a:ext cx="3887391"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13"/>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13"/>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3"/>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14"/>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14"/>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4"/>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4"/>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4" name="Shape 54"/>
        <p:cNvGrpSpPr/>
        <p:nvPr/>
      </p:nvGrpSpPr>
      <p:grpSpPr>
        <a:xfrm>
          <a:off x="0" y="0"/>
          <a:ext cx="0" cy="0"/>
          <a:chOff x="0" y="0"/>
          <a:chExt cx="0" cy="0"/>
        </a:xfrm>
      </p:grpSpPr>
      <p:sp>
        <p:nvSpPr>
          <p:cNvPr id="55" name="Google Shape;55;p15"/>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15"/>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15"/>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16"/>
          <p:cNvSpPr txBox="1"/>
          <p:nvPr>
            <p:ph type="title"/>
          </p:nvPr>
        </p:nvSpPr>
        <p:spPr>
          <a:xfrm>
            <a:off x="629841" y="457200"/>
            <a:ext cx="2949178"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16"/>
          <p:cNvSpPr txBox="1"/>
          <p:nvPr>
            <p:ph idx="1" type="body"/>
          </p:nvPr>
        </p:nvSpPr>
        <p:spPr>
          <a:xfrm>
            <a:off x="3887391" y="987426"/>
            <a:ext cx="462915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1" name="Google Shape;61;p16"/>
          <p:cNvSpPr txBox="1"/>
          <p:nvPr>
            <p:ph idx="2" type="body"/>
          </p:nvPr>
        </p:nvSpPr>
        <p:spPr>
          <a:xfrm>
            <a:off x="629841" y="2057400"/>
            <a:ext cx="2949178"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2" name="Google Shape;62;p16"/>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16"/>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16"/>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17"/>
          <p:cNvSpPr txBox="1"/>
          <p:nvPr>
            <p:ph type="title"/>
          </p:nvPr>
        </p:nvSpPr>
        <p:spPr>
          <a:xfrm>
            <a:off x="629841" y="457200"/>
            <a:ext cx="2949178"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17"/>
          <p:cNvSpPr/>
          <p:nvPr>
            <p:ph idx="2" type="pic"/>
          </p:nvPr>
        </p:nvSpPr>
        <p:spPr>
          <a:xfrm>
            <a:off x="3887391" y="987426"/>
            <a:ext cx="4629150" cy="4873625"/>
          </a:xfrm>
          <a:prstGeom prst="rect">
            <a:avLst/>
          </a:prstGeom>
          <a:noFill/>
          <a:ln>
            <a:noFill/>
          </a:ln>
        </p:spPr>
        <p:txBody>
          <a:bodyPr anchorCtr="0" anchor="t" bIns="45700" lIns="91425" spcFirstLastPara="1" rIns="91425" wrap="square" tIns="45700">
            <a:norm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8" name="Google Shape;68;p17"/>
          <p:cNvSpPr txBox="1"/>
          <p:nvPr>
            <p:ph idx="1" type="body"/>
          </p:nvPr>
        </p:nvSpPr>
        <p:spPr>
          <a:xfrm>
            <a:off x="629841" y="2057400"/>
            <a:ext cx="2949178"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9" name="Google Shape;69;p17"/>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7"/>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7"/>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8"/>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8"/>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8"/>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8"/>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8"/>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
          <p:cNvSpPr txBox="1"/>
          <p:nvPr>
            <p:ph idx="12" type="sldNum"/>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fld id="{00000000-1234-1234-1234-123412341234}" type="slidenum">
              <a:rPr b="0" i="0" lang="en-US" sz="1200" u="none" cap="none" strike="noStrike">
                <a:solidFill>
                  <a:schemeClr val="dk1"/>
                </a:solidFill>
                <a:latin typeface="Arial Black"/>
                <a:ea typeface="Arial Black"/>
                <a:cs typeface="Arial Black"/>
                <a:sym typeface="Arial Black"/>
              </a:rPr>
              <a:t>‹#›</a:t>
            </a:fld>
            <a:endParaRPr b="0" i="0" sz="1200" u="none" cap="none" strike="noStrike">
              <a:solidFill>
                <a:schemeClr val="dk1"/>
              </a:solidFill>
              <a:latin typeface="Arial Black"/>
              <a:ea typeface="Arial Black"/>
              <a:cs typeface="Arial Black"/>
              <a:sym typeface="Arial Black"/>
            </a:endParaRPr>
          </a:p>
        </p:txBody>
      </p:sp>
      <p:sp>
        <p:nvSpPr>
          <p:cNvPr id="90" name="Google Shape;90;p1"/>
          <p:cNvSpPr txBox="1"/>
          <p:nvPr/>
        </p:nvSpPr>
        <p:spPr>
          <a:xfrm>
            <a:off x="0" y="241300"/>
            <a:ext cx="9144000" cy="523875"/>
          </a:xfrm>
          <a:prstGeom prst="rect">
            <a:avLst/>
          </a:prstGeom>
          <a:solidFill>
            <a:srgbClr val="0070C0"/>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0" lang="en-US" sz="2800" u="none" cap="none" strike="noStrike">
                <a:solidFill>
                  <a:schemeClr val="lt1"/>
                </a:solidFill>
                <a:latin typeface="Arial"/>
                <a:ea typeface="Arial"/>
                <a:cs typeface="Arial"/>
                <a:sym typeface="Arial"/>
              </a:rPr>
              <a:t>Intermediate Term Financing</a:t>
            </a:r>
            <a:endParaRPr b="1" i="1" sz="2800" u="none" cap="none" strike="noStrike">
              <a:solidFill>
                <a:schemeClr val="lt1"/>
              </a:solidFill>
              <a:latin typeface="Arial"/>
              <a:ea typeface="Arial"/>
              <a:cs typeface="Arial"/>
              <a:sym typeface="Arial"/>
            </a:endParaRPr>
          </a:p>
        </p:txBody>
      </p:sp>
      <p:sp>
        <p:nvSpPr>
          <p:cNvPr id="91" name="Google Shape;91;p1"/>
          <p:cNvSpPr txBox="1"/>
          <p:nvPr/>
        </p:nvSpPr>
        <p:spPr>
          <a:xfrm>
            <a:off x="457200" y="1295400"/>
            <a:ext cx="8382000" cy="4648500"/>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1" i="0" lang="en-US" sz="3200" u="none" cap="none" strike="noStrike">
                <a:solidFill>
                  <a:schemeClr val="dk1"/>
                </a:solidFill>
                <a:latin typeface="Arial"/>
                <a:ea typeface="Arial"/>
                <a:cs typeface="Arial"/>
                <a:sym typeface="Arial"/>
              </a:rPr>
              <a:t>Definition:</a:t>
            </a:r>
            <a:endParaRPr b="0" i="0" sz="3200" u="none" cap="none" strike="noStrike">
              <a:solidFill>
                <a:schemeClr val="dk1"/>
              </a:solidFill>
              <a:latin typeface="Arial"/>
              <a:ea typeface="Arial"/>
              <a:cs typeface="Arial"/>
              <a:sym typeface="Arial"/>
            </a:endParaRPr>
          </a:p>
          <a:p>
            <a:pPr indent="0" lvl="0" marL="0" marR="0" rtl="0" algn="just">
              <a:spcBef>
                <a:spcPts val="0"/>
              </a:spcBef>
              <a:spcAft>
                <a:spcPts val="0"/>
              </a:spcAft>
              <a:buNone/>
            </a:pPr>
            <a:r>
              <a:rPr b="0" i="0" lang="en-US" sz="2400" u="none" cap="none" strike="noStrike">
                <a:solidFill>
                  <a:schemeClr val="dk1"/>
                </a:solidFill>
                <a:latin typeface="Arial"/>
                <a:ea typeface="Arial"/>
                <a:cs typeface="Arial"/>
                <a:sym typeface="Arial"/>
              </a:rPr>
              <a:t>Required amount of fund collected by a business enterprise for meeting up fund requirement for acquiring important useable items and making investment from different available sources for more than one year but less than 10 years time period is known as intermediate term financing.</a:t>
            </a:r>
            <a:endParaRPr/>
          </a:p>
          <a:p>
            <a:pPr indent="0" lvl="0" marL="0" marR="0" rtl="0" algn="just">
              <a:spcBef>
                <a:spcPts val="0"/>
              </a:spcBef>
              <a:spcAft>
                <a:spcPts val="0"/>
              </a:spcAft>
              <a:buNone/>
            </a:pPr>
            <a:r>
              <a:t/>
            </a:r>
            <a:endParaRPr b="0" i="0" sz="2400" u="none" cap="none" strike="noStrike">
              <a:solidFill>
                <a:schemeClr val="dk1"/>
              </a:solidFill>
              <a:latin typeface="Arial"/>
              <a:ea typeface="Arial"/>
              <a:cs typeface="Arial"/>
              <a:sym typeface="Arial"/>
            </a:endParaRPr>
          </a:p>
          <a:p>
            <a:pPr indent="0" lvl="0" marL="0" marR="0" rtl="0" algn="just">
              <a:spcBef>
                <a:spcPts val="0"/>
              </a:spcBef>
              <a:spcAft>
                <a:spcPts val="0"/>
              </a:spcAft>
              <a:buNone/>
            </a:pPr>
            <a:r>
              <a:rPr b="1" i="0" lang="en-US" sz="2400" u="none" cap="none" strike="noStrike">
                <a:solidFill>
                  <a:schemeClr val="dk1"/>
                </a:solidFill>
                <a:latin typeface="Arial"/>
                <a:ea typeface="Arial"/>
                <a:cs typeface="Arial"/>
                <a:sym typeface="Arial"/>
              </a:rPr>
              <a:t>Features of intermediate term financing:</a:t>
            </a:r>
            <a:endParaRPr/>
          </a:p>
          <a:p>
            <a:pPr indent="0" lvl="0" marL="0" marR="0" rtl="0" algn="just">
              <a:spcBef>
                <a:spcPts val="0"/>
              </a:spcBef>
              <a:spcAft>
                <a:spcPts val="0"/>
              </a:spcAft>
              <a:buNone/>
            </a:pPr>
            <a:r>
              <a:rPr b="0" i="0" lang="en-US" sz="2400" u="none" cap="none" strike="noStrike">
                <a:solidFill>
                  <a:schemeClr val="dk1"/>
                </a:solidFill>
                <a:latin typeface="Arial"/>
                <a:ea typeface="Arial"/>
                <a:cs typeface="Arial"/>
                <a:sym typeface="Arial"/>
              </a:rPr>
              <a:t>Maturity				Size of loan</a:t>
            </a:r>
            <a:endParaRPr/>
          </a:p>
          <a:p>
            <a:pPr indent="0" lvl="0" marL="0" marR="0" rtl="0" algn="just">
              <a:spcBef>
                <a:spcPts val="0"/>
              </a:spcBef>
              <a:spcAft>
                <a:spcPts val="0"/>
              </a:spcAft>
              <a:buNone/>
            </a:pPr>
            <a:r>
              <a:rPr b="0" i="0" lang="en-US" sz="2400" u="none" cap="none" strike="noStrike">
                <a:solidFill>
                  <a:schemeClr val="dk1"/>
                </a:solidFill>
                <a:latin typeface="Arial"/>
                <a:ea typeface="Arial"/>
                <a:cs typeface="Arial"/>
                <a:sym typeface="Arial"/>
              </a:rPr>
              <a:t>Users of loan			Objective of credit</a:t>
            </a:r>
            <a:endParaRPr/>
          </a:p>
          <a:p>
            <a:pPr indent="0" lvl="0" marL="0" marR="0" rtl="0" algn="just">
              <a:spcBef>
                <a:spcPts val="0"/>
              </a:spcBef>
              <a:spcAft>
                <a:spcPts val="0"/>
              </a:spcAft>
              <a:buNone/>
            </a:pPr>
            <a:r>
              <a:rPr b="0" i="0" lang="en-US" sz="2400" u="none" cap="none" strike="noStrike">
                <a:solidFill>
                  <a:schemeClr val="dk1"/>
                </a:solidFill>
                <a:latin typeface="Arial"/>
                <a:ea typeface="Arial"/>
                <a:cs typeface="Arial"/>
                <a:sym typeface="Arial"/>
              </a:rPr>
              <a:t>Sources				Repayment method</a:t>
            </a:r>
            <a:endParaRPr/>
          </a:p>
          <a:p>
            <a:pPr indent="0" lvl="0" marL="0" marR="0" rtl="0" algn="just">
              <a:spcBef>
                <a:spcPts val="0"/>
              </a:spcBef>
              <a:spcAft>
                <a:spcPts val="0"/>
              </a:spcAft>
              <a:buNone/>
            </a:pPr>
            <a:r>
              <a:rPr b="0" i="0" lang="en-US" sz="2400" u="none" cap="none" strike="noStrike">
                <a:solidFill>
                  <a:schemeClr val="dk1"/>
                </a:solidFill>
                <a:latin typeface="Arial"/>
                <a:ea typeface="Arial"/>
                <a:cs typeface="Arial"/>
                <a:sym typeface="Arial"/>
              </a:rPr>
              <a:t>Security				Cost of financing</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2"/>
          <p:cNvSpPr txBox="1"/>
          <p:nvPr>
            <p:ph idx="12" type="sldNum"/>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fld id="{00000000-1234-1234-1234-123412341234}" type="slidenum">
              <a:rPr b="0" i="0" lang="en-US" sz="1200" u="none" cap="none" strike="noStrike">
                <a:solidFill>
                  <a:schemeClr val="dk1"/>
                </a:solidFill>
                <a:latin typeface="Arial Black"/>
                <a:ea typeface="Arial Black"/>
                <a:cs typeface="Arial Black"/>
                <a:sym typeface="Arial Black"/>
              </a:rPr>
              <a:t>‹#›</a:t>
            </a:fld>
            <a:endParaRPr b="0" i="0" sz="1200" u="none" cap="none" strike="noStrike">
              <a:solidFill>
                <a:schemeClr val="dk1"/>
              </a:solidFill>
              <a:latin typeface="Arial Black"/>
              <a:ea typeface="Arial Black"/>
              <a:cs typeface="Arial Black"/>
              <a:sym typeface="Arial Black"/>
            </a:endParaRPr>
          </a:p>
        </p:txBody>
      </p:sp>
      <p:sp>
        <p:nvSpPr>
          <p:cNvPr id="98" name="Google Shape;98;p2"/>
          <p:cNvSpPr txBox="1"/>
          <p:nvPr/>
        </p:nvSpPr>
        <p:spPr>
          <a:xfrm>
            <a:off x="249356" y="560696"/>
            <a:ext cx="8839200" cy="588963"/>
          </a:xfrm>
          <a:prstGeom prst="rect">
            <a:avLst/>
          </a:prstGeom>
          <a:solidFill>
            <a:srgbClr val="00B0F0"/>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0" lang="en-US" sz="3200" u="none" cap="none" strike="noStrike">
                <a:solidFill>
                  <a:schemeClr val="dk1"/>
                </a:solidFill>
                <a:latin typeface="Arial"/>
                <a:ea typeface="Arial"/>
                <a:cs typeface="Arial"/>
                <a:sym typeface="Arial"/>
              </a:rPr>
              <a:t>Types of Intermediate Term Financing</a:t>
            </a:r>
            <a:endParaRPr/>
          </a:p>
        </p:txBody>
      </p:sp>
      <p:sp>
        <p:nvSpPr>
          <p:cNvPr id="99" name="Google Shape;99;p2"/>
          <p:cNvSpPr txBox="1"/>
          <p:nvPr/>
        </p:nvSpPr>
        <p:spPr>
          <a:xfrm>
            <a:off x="831945" y="1952377"/>
            <a:ext cx="7929918" cy="2046288"/>
          </a:xfrm>
          <a:prstGeom prst="rect">
            <a:avLst/>
          </a:prstGeom>
          <a:noFill/>
          <a:ln>
            <a:noFill/>
          </a:ln>
        </p:spPr>
        <p:txBody>
          <a:bodyPr anchorCtr="0" anchor="t" bIns="45700" lIns="91425" spcFirstLastPara="1" rIns="91425" wrap="square" tIns="45700">
            <a:spAutoFit/>
          </a:bodyPr>
          <a:lstStyle/>
          <a:p>
            <a:pPr indent="-514350" lvl="0" marL="571500" marR="0" rtl="0" algn="l">
              <a:spcBef>
                <a:spcPts val="0"/>
              </a:spcBef>
              <a:spcAft>
                <a:spcPts val="0"/>
              </a:spcAft>
              <a:buClr>
                <a:schemeClr val="dk1"/>
              </a:buClr>
              <a:buSzPts val="2800"/>
              <a:buFont typeface="Calibri"/>
              <a:buAutoNum type="alphaLcParenBoth"/>
            </a:pPr>
            <a:r>
              <a:rPr b="1" i="0" lang="en-US" sz="2800" u="none" cap="none" strike="noStrike">
                <a:solidFill>
                  <a:schemeClr val="dk1"/>
                </a:solidFill>
                <a:latin typeface="Calibri"/>
                <a:ea typeface="Calibri"/>
                <a:cs typeface="Calibri"/>
                <a:sym typeface="Calibri"/>
              </a:rPr>
              <a:t>Bank loan</a:t>
            </a:r>
            <a:endParaRPr/>
          </a:p>
          <a:p>
            <a:pPr indent="-514350" lvl="0" marL="571500" marR="0" rtl="0" algn="l">
              <a:spcBef>
                <a:spcPts val="600"/>
              </a:spcBef>
              <a:spcAft>
                <a:spcPts val="0"/>
              </a:spcAft>
              <a:buClr>
                <a:schemeClr val="dk1"/>
              </a:buClr>
              <a:buSzPts val="2800"/>
              <a:buFont typeface="Calibri"/>
              <a:buAutoNum type="alphaLcParenBoth"/>
            </a:pPr>
            <a:r>
              <a:rPr b="1" i="0" lang="en-US" sz="2800" u="none" cap="none" strike="noStrike">
                <a:solidFill>
                  <a:schemeClr val="dk1"/>
                </a:solidFill>
                <a:latin typeface="Calibri"/>
                <a:ea typeface="Calibri"/>
                <a:cs typeface="Calibri"/>
                <a:sym typeface="Calibri"/>
              </a:rPr>
              <a:t>Loans from nonbank financial institutions</a:t>
            </a:r>
            <a:endParaRPr/>
          </a:p>
          <a:p>
            <a:pPr indent="-514350" lvl="0" marL="571500" marR="0" rtl="0" algn="l">
              <a:spcBef>
                <a:spcPts val="600"/>
              </a:spcBef>
              <a:spcAft>
                <a:spcPts val="0"/>
              </a:spcAft>
              <a:buClr>
                <a:schemeClr val="dk1"/>
              </a:buClr>
              <a:buSzPts val="2800"/>
              <a:buFont typeface="Calibri"/>
              <a:buAutoNum type="alphaLcParenBoth"/>
            </a:pPr>
            <a:r>
              <a:rPr b="1" i="0" lang="en-US" sz="2800" u="none" cap="none" strike="noStrike">
                <a:solidFill>
                  <a:schemeClr val="dk1"/>
                </a:solidFill>
                <a:latin typeface="Calibri"/>
                <a:ea typeface="Calibri"/>
                <a:cs typeface="Calibri"/>
                <a:sym typeface="Calibri"/>
              </a:rPr>
              <a:t>Equipment financing</a:t>
            </a:r>
            <a:endParaRPr/>
          </a:p>
          <a:p>
            <a:pPr indent="-514350" lvl="0" marL="571500" marR="0" rtl="0" algn="l">
              <a:spcBef>
                <a:spcPts val="600"/>
              </a:spcBef>
              <a:spcAft>
                <a:spcPts val="0"/>
              </a:spcAft>
              <a:buClr>
                <a:schemeClr val="dk1"/>
              </a:buClr>
              <a:buSzPts val="2800"/>
              <a:buFont typeface="Calibri"/>
              <a:buAutoNum type="alphaLcParenBoth"/>
            </a:pPr>
            <a:r>
              <a:rPr b="1" i="0" lang="en-US" sz="2800" u="none" cap="none" strike="noStrike">
                <a:solidFill>
                  <a:schemeClr val="dk1"/>
                </a:solidFill>
                <a:latin typeface="Calibri"/>
                <a:ea typeface="Calibri"/>
                <a:cs typeface="Calibri"/>
                <a:sym typeface="Calibri"/>
              </a:rPr>
              <a:t>Lease financing</a:t>
            </a:r>
            <a:endParaRPr b="0" i="0" sz="2800" u="none" cap="none" strike="noStrike">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3"/>
          <p:cNvSpPr txBox="1"/>
          <p:nvPr>
            <p:ph idx="12" type="sldNum"/>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fld id="{00000000-1234-1234-1234-123412341234}" type="slidenum">
              <a:rPr b="0" i="0" lang="en-US" sz="1200" u="none" cap="none" strike="noStrike">
                <a:solidFill>
                  <a:schemeClr val="dk1"/>
                </a:solidFill>
                <a:latin typeface="Arial Black"/>
                <a:ea typeface="Arial Black"/>
                <a:cs typeface="Arial Black"/>
                <a:sym typeface="Arial Black"/>
              </a:rPr>
              <a:t>‹#›</a:t>
            </a:fld>
            <a:endParaRPr b="0" i="0" sz="1200" u="none" cap="none" strike="noStrike">
              <a:solidFill>
                <a:schemeClr val="dk1"/>
              </a:solidFill>
              <a:latin typeface="Arial Black"/>
              <a:ea typeface="Arial Black"/>
              <a:cs typeface="Arial Black"/>
              <a:sym typeface="Arial Black"/>
            </a:endParaRPr>
          </a:p>
        </p:txBody>
      </p:sp>
      <p:sp>
        <p:nvSpPr>
          <p:cNvPr id="106" name="Google Shape;106;p3"/>
          <p:cNvSpPr txBox="1"/>
          <p:nvPr/>
        </p:nvSpPr>
        <p:spPr>
          <a:xfrm>
            <a:off x="152400" y="228600"/>
            <a:ext cx="8839200" cy="588963"/>
          </a:xfrm>
          <a:prstGeom prst="rect">
            <a:avLst/>
          </a:prstGeom>
          <a:noFill/>
          <a:ln cap="flat" cmpd="sng" w="9525">
            <a:solidFill>
              <a:schemeClr val="dk1"/>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b="1" i="0" lang="en-US" sz="3200" u="none" cap="none" strike="noStrike">
                <a:solidFill>
                  <a:schemeClr val="dk1"/>
                </a:solidFill>
                <a:latin typeface="Arial"/>
                <a:ea typeface="Arial"/>
                <a:cs typeface="Arial"/>
                <a:sym typeface="Arial"/>
              </a:rPr>
              <a:t>Cost of Intermediate Term Financing</a:t>
            </a:r>
            <a:endParaRPr/>
          </a:p>
        </p:txBody>
      </p:sp>
      <p:sp>
        <p:nvSpPr>
          <p:cNvPr id="107" name="Google Shape;107;p3"/>
          <p:cNvSpPr/>
          <p:nvPr/>
        </p:nvSpPr>
        <p:spPr>
          <a:xfrm>
            <a:off x="152400" y="1071800"/>
            <a:ext cx="8839200" cy="5178900"/>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1" i="0" lang="en-US" sz="2100" u="none" cap="none" strike="noStrike">
                <a:solidFill>
                  <a:schemeClr val="dk1"/>
                </a:solidFill>
                <a:latin typeface="Calibri"/>
                <a:ea typeface="Calibri"/>
                <a:cs typeface="Calibri"/>
                <a:sym typeface="Calibri"/>
              </a:rPr>
              <a:t>A company needs Tk.30 lakh to finance a capital expenditure. </a:t>
            </a:r>
            <a:r>
              <a:rPr b="0" i="0" lang="en-US" sz="2100" u="none" cap="none" strike="noStrike">
                <a:solidFill>
                  <a:schemeClr val="dk1"/>
                </a:solidFill>
                <a:latin typeface="Calibri"/>
                <a:ea typeface="Calibri"/>
                <a:cs typeface="Calibri"/>
                <a:sym typeface="Calibri"/>
              </a:rPr>
              <a:t>Initially the company arranged for a revolving credit agreement with Sonali Bank for 3 years on the condition that the agreement may be converted into another 3 years term loan at the expiration of revolving credit commitment. </a:t>
            </a:r>
            <a:r>
              <a:rPr b="1" i="0" lang="en-US" sz="2100" u="none" cap="none" strike="noStrike">
                <a:solidFill>
                  <a:schemeClr val="dk1"/>
                </a:solidFill>
                <a:latin typeface="Calibri"/>
                <a:ea typeface="Calibri"/>
                <a:cs typeface="Calibri"/>
                <a:sym typeface="Calibri"/>
              </a:rPr>
              <a:t>The bank charges an interest rate of 2% over the </a:t>
            </a:r>
            <a:r>
              <a:rPr b="1" i="0" lang="en-US" sz="2100" u="sng" cap="none" strike="noStrike">
                <a:solidFill>
                  <a:schemeClr val="dk1"/>
                </a:solidFill>
                <a:latin typeface="Calibri"/>
                <a:ea typeface="Calibri"/>
                <a:cs typeface="Calibri"/>
                <a:sym typeface="Calibri"/>
              </a:rPr>
              <a:t>prime</a:t>
            </a:r>
            <a:r>
              <a:rPr b="1" lang="en-US" sz="2100" u="sng">
                <a:solidFill>
                  <a:schemeClr val="dk1"/>
                </a:solidFill>
                <a:latin typeface="Calibri"/>
                <a:ea typeface="Calibri"/>
                <a:cs typeface="Calibri"/>
                <a:sym typeface="Calibri"/>
              </a:rPr>
              <a:t> </a:t>
            </a:r>
            <a:r>
              <a:rPr b="1" i="0" lang="en-US" sz="2100" u="sng" cap="none" strike="noStrike">
                <a:solidFill>
                  <a:schemeClr val="dk1"/>
                </a:solidFill>
                <a:latin typeface="Calibri"/>
                <a:ea typeface="Calibri"/>
                <a:cs typeface="Calibri"/>
                <a:sym typeface="Calibri"/>
              </a:rPr>
              <a:t>rate</a:t>
            </a:r>
            <a:r>
              <a:rPr b="1" i="0" lang="en-US" sz="2100" u="none" cap="none" strike="noStrike">
                <a:solidFill>
                  <a:schemeClr val="dk1"/>
                </a:solidFill>
                <a:latin typeface="Calibri"/>
                <a:ea typeface="Calibri"/>
                <a:cs typeface="Calibri"/>
                <a:sym typeface="Calibri"/>
              </a:rPr>
              <a:t> for revolving credit and 3% over the prime rate for term loan. </a:t>
            </a:r>
            <a:r>
              <a:rPr b="0" i="0" lang="en-US" sz="2100" u="none" cap="none" strike="noStrike">
                <a:solidFill>
                  <a:schemeClr val="dk1"/>
                </a:solidFill>
                <a:latin typeface="Calibri"/>
                <a:ea typeface="Calibri"/>
                <a:cs typeface="Calibri"/>
                <a:sym typeface="Calibri"/>
              </a:rPr>
              <a:t>The commitment fee for both credit arrangement is 1% of the unused portion. The company plans to borrow Tk.14 lakh at the beginning and Tk. 10 lakh at the very end of the first year. </a:t>
            </a:r>
            <a:r>
              <a:rPr b="1" i="0" lang="en-US" sz="2100" u="none" cap="none" strike="noStrike">
                <a:solidFill>
                  <a:srgbClr val="FF0000"/>
                </a:solidFill>
                <a:latin typeface="Calibri"/>
                <a:ea typeface="Calibri"/>
                <a:cs typeface="Calibri"/>
                <a:sym typeface="Calibri"/>
              </a:rPr>
              <a:t>At the expiration of the revolving credit agreement the company plans to take down the full term loan. </a:t>
            </a:r>
            <a:r>
              <a:rPr b="0" i="0" lang="en-US" sz="2100" u="none" cap="none" strike="noStrike">
                <a:solidFill>
                  <a:schemeClr val="dk1"/>
                </a:solidFill>
                <a:latin typeface="Calibri"/>
                <a:ea typeface="Calibri"/>
                <a:cs typeface="Calibri"/>
                <a:sym typeface="Calibri"/>
              </a:rPr>
              <a:t>At the end of each of the fourth, fifth and sixth year it plans to make principal payment of Tk. 10 lakh. The prime rate of interest is 9%.</a:t>
            </a:r>
            <a:endParaRPr sz="1500"/>
          </a:p>
          <a:p>
            <a:pPr indent="0" lvl="0" marL="0" marR="0" rtl="0" algn="just">
              <a:spcBef>
                <a:spcPts val="0"/>
              </a:spcBef>
              <a:spcAft>
                <a:spcPts val="0"/>
              </a:spcAft>
              <a:buNone/>
            </a:pPr>
            <a:r>
              <a:t/>
            </a:r>
            <a:endParaRPr b="0" i="0" sz="2100" u="none" cap="none" strike="noStrike">
              <a:solidFill>
                <a:schemeClr val="dk1"/>
              </a:solidFill>
              <a:latin typeface="Calibri"/>
              <a:ea typeface="Calibri"/>
              <a:cs typeface="Calibri"/>
              <a:sym typeface="Calibri"/>
            </a:endParaRPr>
          </a:p>
          <a:p>
            <a:pPr indent="-349250" lvl="0" marL="342900" marR="0" rtl="0" algn="l">
              <a:spcBef>
                <a:spcPts val="0"/>
              </a:spcBef>
              <a:spcAft>
                <a:spcPts val="0"/>
              </a:spcAft>
              <a:buClr>
                <a:schemeClr val="dk1"/>
              </a:buClr>
              <a:buSzPts val="2100"/>
              <a:buFont typeface="Arial"/>
              <a:buChar char="•"/>
            </a:pPr>
            <a:r>
              <a:rPr b="1" i="0" lang="en-US" sz="2100" u="none" cap="none" strike="noStrike">
                <a:solidFill>
                  <a:schemeClr val="dk1"/>
                </a:solidFill>
                <a:latin typeface="Calibri"/>
                <a:ea typeface="Calibri"/>
                <a:cs typeface="Calibri"/>
                <a:sym typeface="Calibri"/>
              </a:rPr>
              <a:t>What is the total cost of revolving credit for 3 year period? Find out the effective interest (EIR).</a:t>
            </a:r>
            <a:endParaRPr sz="1500"/>
          </a:p>
          <a:p>
            <a:pPr indent="-349250" lvl="0" marL="342900" marR="0" rtl="0" algn="l">
              <a:spcBef>
                <a:spcPts val="0"/>
              </a:spcBef>
              <a:spcAft>
                <a:spcPts val="0"/>
              </a:spcAft>
              <a:buClr>
                <a:schemeClr val="dk1"/>
              </a:buClr>
              <a:buSzPts val="2100"/>
              <a:buFont typeface="Arial"/>
              <a:buChar char="•"/>
            </a:pPr>
            <a:r>
              <a:rPr b="1" i="0" lang="en-US" sz="2100" u="none" cap="none" strike="noStrike">
                <a:solidFill>
                  <a:schemeClr val="dk1"/>
                </a:solidFill>
                <a:latin typeface="Calibri"/>
                <a:ea typeface="Calibri"/>
                <a:cs typeface="Calibri"/>
                <a:sym typeface="Calibri"/>
              </a:rPr>
              <a:t>What is the total cost of bank term loan for the 4</a:t>
            </a:r>
            <a:r>
              <a:rPr b="1" baseline="30000" i="0" lang="en-US" sz="2100" u="none" cap="none" strike="noStrike">
                <a:solidFill>
                  <a:schemeClr val="dk1"/>
                </a:solidFill>
                <a:latin typeface="Calibri"/>
                <a:ea typeface="Calibri"/>
                <a:cs typeface="Calibri"/>
                <a:sym typeface="Calibri"/>
              </a:rPr>
              <a:t>th</a:t>
            </a:r>
            <a:r>
              <a:rPr b="1" i="0" lang="en-US" sz="2100" u="none" cap="none" strike="noStrike">
                <a:solidFill>
                  <a:schemeClr val="dk1"/>
                </a:solidFill>
                <a:latin typeface="Calibri"/>
                <a:ea typeface="Calibri"/>
                <a:cs typeface="Calibri"/>
                <a:sym typeface="Calibri"/>
              </a:rPr>
              <a:t>, 5</a:t>
            </a:r>
            <a:r>
              <a:rPr b="1" baseline="30000" i="0" lang="en-US" sz="2100" u="none" cap="none" strike="noStrike">
                <a:solidFill>
                  <a:schemeClr val="dk1"/>
                </a:solidFill>
                <a:latin typeface="Calibri"/>
                <a:ea typeface="Calibri"/>
                <a:cs typeface="Calibri"/>
                <a:sym typeface="Calibri"/>
              </a:rPr>
              <a:t>th</a:t>
            </a:r>
            <a:r>
              <a:rPr b="1" i="0" lang="en-US" sz="2100" u="none" cap="none" strike="noStrike">
                <a:solidFill>
                  <a:schemeClr val="dk1"/>
                </a:solidFill>
                <a:latin typeface="Calibri"/>
                <a:ea typeface="Calibri"/>
                <a:cs typeface="Calibri"/>
                <a:sym typeface="Calibri"/>
              </a:rPr>
              <a:t> and 6</a:t>
            </a:r>
            <a:r>
              <a:rPr b="1" baseline="30000" i="0" lang="en-US" sz="2100" u="none" cap="none" strike="noStrike">
                <a:solidFill>
                  <a:schemeClr val="dk1"/>
                </a:solidFill>
                <a:latin typeface="Calibri"/>
                <a:ea typeface="Calibri"/>
                <a:cs typeface="Calibri"/>
                <a:sym typeface="Calibri"/>
              </a:rPr>
              <a:t>th</a:t>
            </a:r>
            <a:r>
              <a:rPr b="1" i="0" lang="en-US" sz="2100" u="none" cap="none" strike="noStrike">
                <a:solidFill>
                  <a:schemeClr val="dk1"/>
                </a:solidFill>
                <a:latin typeface="Calibri"/>
                <a:ea typeface="Calibri"/>
                <a:cs typeface="Calibri"/>
                <a:sym typeface="Calibri"/>
              </a:rPr>
              <a:t>? Find out EIR also.</a:t>
            </a:r>
            <a:endParaRPr b="0" i="0" sz="2500" u="none" cap="none" strike="noStrike">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4"/>
          <p:cNvSpPr txBox="1"/>
          <p:nvPr>
            <p:ph idx="12" type="sldNum"/>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fld id="{00000000-1234-1234-1234-123412341234}" type="slidenum">
              <a:rPr b="0" i="0" lang="en-US" sz="1200" u="none" cap="none" strike="noStrike">
                <a:solidFill>
                  <a:schemeClr val="dk1"/>
                </a:solidFill>
                <a:latin typeface="Arial Black"/>
                <a:ea typeface="Arial Black"/>
                <a:cs typeface="Arial Black"/>
                <a:sym typeface="Arial Black"/>
              </a:rPr>
              <a:t>‹#›</a:t>
            </a:fld>
            <a:endParaRPr b="0" i="0" sz="1200" u="none" cap="none" strike="noStrike">
              <a:solidFill>
                <a:schemeClr val="dk1"/>
              </a:solidFill>
              <a:latin typeface="Arial Black"/>
              <a:ea typeface="Arial Black"/>
              <a:cs typeface="Arial Black"/>
              <a:sym typeface="Arial Black"/>
            </a:endParaRPr>
          </a:p>
        </p:txBody>
      </p:sp>
      <p:sp>
        <p:nvSpPr>
          <p:cNvPr id="114" name="Google Shape;114;p4"/>
          <p:cNvSpPr txBox="1"/>
          <p:nvPr/>
        </p:nvSpPr>
        <p:spPr>
          <a:xfrm>
            <a:off x="152400" y="228600"/>
            <a:ext cx="8839200" cy="588963"/>
          </a:xfrm>
          <a:prstGeom prst="rect">
            <a:avLst/>
          </a:prstGeom>
          <a:noFill/>
          <a:ln cap="flat" cmpd="sng" w="9525">
            <a:solidFill>
              <a:schemeClr val="dk1"/>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b="1" i="0" lang="en-US" sz="3200" u="none" cap="none" strike="noStrike">
                <a:solidFill>
                  <a:schemeClr val="dk1"/>
                </a:solidFill>
                <a:latin typeface="Arial"/>
                <a:ea typeface="Arial"/>
                <a:cs typeface="Arial"/>
                <a:sym typeface="Arial"/>
              </a:rPr>
              <a:t>Cost of Intermediate Term Financing</a:t>
            </a:r>
            <a:endParaRPr/>
          </a:p>
        </p:txBody>
      </p:sp>
      <p:graphicFrame>
        <p:nvGraphicFramePr>
          <p:cNvPr id="115" name="Google Shape;115;p4"/>
          <p:cNvGraphicFramePr/>
          <p:nvPr/>
        </p:nvGraphicFramePr>
        <p:xfrm>
          <a:off x="228600" y="2100263"/>
          <a:ext cx="3000000" cy="3000000"/>
        </p:xfrm>
        <a:graphic>
          <a:graphicData uri="http://schemas.openxmlformats.org/drawingml/2006/table">
            <a:tbl>
              <a:tblPr bandRow="1" firstRow="1">
                <a:noFill/>
                <a:tableStyleId>{1DC83896-7718-4546-B519-B34245A04272}</a:tableStyleId>
              </a:tblPr>
              <a:tblGrid>
                <a:gridCol w="4148525"/>
                <a:gridCol w="1487200"/>
                <a:gridCol w="1492425"/>
                <a:gridCol w="1487200"/>
              </a:tblGrid>
              <a:tr h="413575">
                <a:tc>
                  <a:txBody>
                    <a:bodyPr/>
                    <a:lstStyle/>
                    <a:p>
                      <a:pPr indent="0" lvl="0" marL="0" marR="0" rtl="0" algn="l">
                        <a:spcBef>
                          <a:spcPts val="0"/>
                        </a:spcBef>
                        <a:spcAft>
                          <a:spcPts val="0"/>
                        </a:spcAft>
                        <a:buNone/>
                      </a:pPr>
                      <a:r>
                        <a:rPr b="1" lang="en-US" sz="1800" u="none" cap="none" strike="noStrike">
                          <a:solidFill>
                            <a:srgbClr val="000000"/>
                          </a:solidFill>
                        </a:rPr>
                        <a:t>Items/Year</a:t>
                      </a:r>
                      <a:endParaRPr b="1" sz="1800">
                        <a:solidFill>
                          <a:srgbClr val="000000"/>
                        </a:solidFill>
                      </a:endParaRPr>
                    </a:p>
                  </a:txBody>
                  <a:tcPr marT="45700" marB="45700" marR="91425" marL="91425"/>
                </a:tc>
                <a:tc>
                  <a:txBody>
                    <a:bodyPr/>
                    <a:lstStyle/>
                    <a:p>
                      <a:pPr indent="0" lvl="0" marL="0" marR="0" rtl="0" algn="ctr">
                        <a:spcBef>
                          <a:spcPts val="0"/>
                        </a:spcBef>
                        <a:spcAft>
                          <a:spcPts val="0"/>
                        </a:spcAft>
                        <a:buNone/>
                      </a:pPr>
                      <a:r>
                        <a:rPr b="1" lang="en-US" sz="1800">
                          <a:solidFill>
                            <a:srgbClr val="000000"/>
                          </a:solidFill>
                        </a:rPr>
                        <a:t>1</a:t>
                      </a:r>
                      <a:endParaRPr b="1" sz="1800">
                        <a:solidFill>
                          <a:srgbClr val="000000"/>
                        </a:solidFill>
                      </a:endParaRPr>
                    </a:p>
                  </a:txBody>
                  <a:tcPr marT="45700" marB="45700" marR="91425" marL="91425"/>
                </a:tc>
                <a:tc>
                  <a:txBody>
                    <a:bodyPr/>
                    <a:lstStyle/>
                    <a:p>
                      <a:pPr indent="0" lvl="0" marL="0" marR="0" rtl="0" algn="ctr">
                        <a:spcBef>
                          <a:spcPts val="0"/>
                        </a:spcBef>
                        <a:spcAft>
                          <a:spcPts val="0"/>
                        </a:spcAft>
                        <a:buNone/>
                      </a:pPr>
                      <a:r>
                        <a:rPr b="1" lang="en-US" sz="1800">
                          <a:solidFill>
                            <a:srgbClr val="000000"/>
                          </a:solidFill>
                        </a:rPr>
                        <a:t>2</a:t>
                      </a:r>
                      <a:endParaRPr b="1" sz="1800">
                        <a:solidFill>
                          <a:srgbClr val="000000"/>
                        </a:solidFill>
                      </a:endParaRPr>
                    </a:p>
                  </a:txBody>
                  <a:tcPr marT="45700" marB="45700" marR="91425" marL="91425"/>
                </a:tc>
                <a:tc>
                  <a:txBody>
                    <a:bodyPr/>
                    <a:lstStyle/>
                    <a:p>
                      <a:pPr indent="0" lvl="0" marL="0" marR="0" rtl="0" algn="ctr">
                        <a:spcBef>
                          <a:spcPts val="0"/>
                        </a:spcBef>
                        <a:spcAft>
                          <a:spcPts val="0"/>
                        </a:spcAft>
                        <a:buNone/>
                      </a:pPr>
                      <a:r>
                        <a:rPr b="1" lang="en-US" sz="1800">
                          <a:solidFill>
                            <a:srgbClr val="000000"/>
                          </a:solidFill>
                        </a:rPr>
                        <a:t>3</a:t>
                      </a:r>
                      <a:endParaRPr b="1" sz="1800">
                        <a:solidFill>
                          <a:srgbClr val="000000"/>
                        </a:solidFill>
                      </a:endParaRPr>
                    </a:p>
                  </a:txBody>
                  <a:tcPr marT="45700" marB="45700" marR="91425" marL="91425"/>
                </a:tc>
              </a:tr>
              <a:tr h="500650">
                <a:tc>
                  <a:txBody>
                    <a:bodyPr/>
                    <a:lstStyle/>
                    <a:p>
                      <a:pPr indent="0" lvl="0" marL="0" marR="0" rtl="0" algn="l">
                        <a:spcBef>
                          <a:spcPts val="0"/>
                        </a:spcBef>
                        <a:spcAft>
                          <a:spcPts val="0"/>
                        </a:spcAft>
                        <a:buNone/>
                      </a:pPr>
                      <a:r>
                        <a:rPr b="1" lang="en-US" sz="1800">
                          <a:solidFill>
                            <a:srgbClr val="000000"/>
                          </a:solidFill>
                        </a:rPr>
                        <a:t>Used loan amount</a:t>
                      </a:r>
                      <a:endParaRPr b="1" sz="1800">
                        <a:solidFill>
                          <a:srgbClr val="000000"/>
                        </a:solidFill>
                      </a:endParaRPr>
                    </a:p>
                  </a:txBody>
                  <a:tcPr marT="45700" marB="45700" marR="91425" marL="91425"/>
                </a:tc>
                <a:tc>
                  <a:txBody>
                    <a:bodyPr/>
                    <a:lstStyle/>
                    <a:p>
                      <a:pPr indent="0" lvl="0" marL="0" marR="0" rtl="0" algn="r">
                        <a:spcBef>
                          <a:spcPts val="0"/>
                        </a:spcBef>
                        <a:spcAft>
                          <a:spcPts val="0"/>
                        </a:spcAft>
                        <a:buNone/>
                      </a:pPr>
                      <a:r>
                        <a:rPr b="1" lang="en-US" sz="1800">
                          <a:solidFill>
                            <a:srgbClr val="000000"/>
                          </a:solidFill>
                        </a:rPr>
                        <a:t>Tk.1400000</a:t>
                      </a:r>
                      <a:r>
                        <a:rPr b="1" lang="en-US" sz="1800">
                          <a:solidFill>
                            <a:srgbClr val="CFE2F3"/>
                          </a:solidFill>
                        </a:rPr>
                        <a:t> </a:t>
                      </a:r>
                      <a:endParaRPr b="1" sz="1800">
                        <a:solidFill>
                          <a:srgbClr val="CFE2F3"/>
                        </a:solidFill>
                      </a:endParaRPr>
                    </a:p>
                  </a:txBody>
                  <a:tcPr marT="45700" marB="45700" marR="91425" marL="91425"/>
                </a:tc>
                <a:tc>
                  <a:txBody>
                    <a:bodyPr/>
                    <a:lstStyle/>
                    <a:p>
                      <a:pPr indent="0" lvl="0" marL="0" marR="0" rtl="0" algn="r">
                        <a:spcBef>
                          <a:spcPts val="0"/>
                        </a:spcBef>
                        <a:spcAft>
                          <a:spcPts val="0"/>
                        </a:spcAft>
                        <a:buNone/>
                      </a:pPr>
                      <a:r>
                        <a:rPr b="1" lang="en-US" sz="1800">
                          <a:solidFill>
                            <a:srgbClr val="000000"/>
                          </a:solidFill>
                        </a:rPr>
                        <a:t>Tk.24</a:t>
                      </a:r>
                      <a:r>
                        <a:rPr b="1" lang="en-US" sz="1800">
                          <a:solidFill>
                            <a:srgbClr val="000000"/>
                          </a:solidFill>
                        </a:rPr>
                        <a:t>00000</a:t>
                      </a:r>
                      <a:endParaRPr b="1" sz="1800">
                        <a:solidFill>
                          <a:srgbClr val="000000"/>
                        </a:solidFill>
                      </a:endParaRPr>
                    </a:p>
                  </a:txBody>
                  <a:tcPr marT="45700" marB="45700" marR="91425" marL="91425"/>
                </a:tc>
                <a:tc>
                  <a:txBody>
                    <a:bodyPr/>
                    <a:lstStyle/>
                    <a:p>
                      <a:pPr indent="0" lvl="0" marL="0" marR="0" rtl="0" algn="r">
                        <a:spcBef>
                          <a:spcPts val="0"/>
                        </a:spcBef>
                        <a:spcAft>
                          <a:spcPts val="0"/>
                        </a:spcAft>
                        <a:buNone/>
                      </a:pPr>
                      <a:r>
                        <a:rPr b="1" lang="en-US" sz="1800">
                          <a:solidFill>
                            <a:srgbClr val="000000"/>
                          </a:solidFill>
                        </a:rPr>
                        <a:t>Tk.2400000</a:t>
                      </a:r>
                      <a:endParaRPr b="1" sz="1800">
                        <a:solidFill>
                          <a:srgbClr val="000000"/>
                        </a:solidFill>
                      </a:endParaRPr>
                    </a:p>
                  </a:txBody>
                  <a:tcPr marT="45700" marB="45700" marR="91425" marL="91425"/>
                </a:tc>
              </a:tr>
              <a:tr h="468000">
                <a:tc>
                  <a:txBody>
                    <a:bodyPr/>
                    <a:lstStyle/>
                    <a:p>
                      <a:pPr indent="0" lvl="0" marL="0" marR="0" rtl="0" algn="l">
                        <a:spcBef>
                          <a:spcPts val="0"/>
                        </a:spcBef>
                        <a:spcAft>
                          <a:spcPts val="0"/>
                        </a:spcAft>
                        <a:buNone/>
                      </a:pPr>
                      <a:r>
                        <a:rPr b="1" lang="en-US" sz="1800">
                          <a:solidFill>
                            <a:srgbClr val="000000"/>
                          </a:solidFill>
                        </a:rPr>
                        <a:t>Unused loan amount </a:t>
                      </a:r>
                      <a:endParaRPr b="1" sz="1800">
                        <a:solidFill>
                          <a:srgbClr val="000000"/>
                        </a:solidFill>
                      </a:endParaRPr>
                    </a:p>
                  </a:txBody>
                  <a:tcPr marT="45700" marB="45700" marR="91425" marL="91425"/>
                </a:tc>
                <a:tc>
                  <a:txBody>
                    <a:bodyPr/>
                    <a:lstStyle/>
                    <a:p>
                      <a:pPr indent="0" lvl="0" marL="0" marR="0" rtl="0" algn="r">
                        <a:spcBef>
                          <a:spcPts val="0"/>
                        </a:spcBef>
                        <a:spcAft>
                          <a:spcPts val="0"/>
                        </a:spcAft>
                        <a:buNone/>
                      </a:pPr>
                      <a:r>
                        <a:rPr b="1" lang="en-US" sz="1800">
                          <a:solidFill>
                            <a:srgbClr val="000000"/>
                          </a:solidFill>
                        </a:rPr>
                        <a:t>Tk.1600000</a:t>
                      </a:r>
                      <a:endParaRPr b="1" sz="1800">
                        <a:solidFill>
                          <a:srgbClr val="000000"/>
                        </a:solidFill>
                      </a:endParaRPr>
                    </a:p>
                  </a:txBody>
                  <a:tcPr marT="45700" marB="45700" marR="91425" marL="91425"/>
                </a:tc>
                <a:tc>
                  <a:txBody>
                    <a:bodyPr/>
                    <a:lstStyle/>
                    <a:p>
                      <a:pPr indent="0" lvl="0" marL="0" marR="0" rtl="0" algn="r">
                        <a:spcBef>
                          <a:spcPts val="0"/>
                        </a:spcBef>
                        <a:spcAft>
                          <a:spcPts val="0"/>
                        </a:spcAft>
                        <a:buNone/>
                      </a:pPr>
                      <a:r>
                        <a:rPr b="1" lang="en-US" sz="1800">
                          <a:solidFill>
                            <a:srgbClr val="000000"/>
                          </a:solidFill>
                        </a:rPr>
                        <a:t>Tk.600000</a:t>
                      </a:r>
                      <a:endParaRPr b="1" sz="1800">
                        <a:solidFill>
                          <a:srgbClr val="000000"/>
                        </a:solidFill>
                      </a:endParaRPr>
                    </a:p>
                  </a:txBody>
                  <a:tcPr marT="45700" marB="45700" marR="91425" marL="91425"/>
                </a:tc>
                <a:tc>
                  <a:txBody>
                    <a:bodyPr/>
                    <a:lstStyle/>
                    <a:p>
                      <a:pPr indent="0" lvl="0" marL="0" marR="0" rtl="0" algn="r">
                        <a:spcBef>
                          <a:spcPts val="0"/>
                        </a:spcBef>
                        <a:spcAft>
                          <a:spcPts val="0"/>
                        </a:spcAft>
                        <a:buNone/>
                      </a:pPr>
                      <a:r>
                        <a:rPr b="1" lang="en-US" sz="1800">
                          <a:solidFill>
                            <a:srgbClr val="000000"/>
                          </a:solidFill>
                        </a:rPr>
                        <a:t>Tk.600000</a:t>
                      </a:r>
                      <a:endParaRPr b="1" sz="1800">
                        <a:solidFill>
                          <a:srgbClr val="000000"/>
                        </a:solidFill>
                      </a:endParaRPr>
                    </a:p>
                  </a:txBody>
                  <a:tcPr marT="45700" marB="45700" marR="91425" marL="91425"/>
                </a:tc>
              </a:tr>
              <a:tr h="522425">
                <a:tc>
                  <a:txBody>
                    <a:bodyPr/>
                    <a:lstStyle/>
                    <a:p>
                      <a:pPr indent="0" lvl="0" marL="0" marR="0" rtl="0" algn="l">
                        <a:spcBef>
                          <a:spcPts val="0"/>
                        </a:spcBef>
                        <a:spcAft>
                          <a:spcPts val="0"/>
                        </a:spcAft>
                        <a:buNone/>
                      </a:pPr>
                      <a:r>
                        <a:rPr b="1" lang="en-US" sz="1800">
                          <a:solidFill>
                            <a:srgbClr val="000000"/>
                          </a:solidFill>
                        </a:rPr>
                        <a:t>Interest on used loan amount (11%)</a:t>
                      </a:r>
                      <a:endParaRPr b="1" sz="1800">
                        <a:solidFill>
                          <a:srgbClr val="000000"/>
                        </a:solidFill>
                      </a:endParaRPr>
                    </a:p>
                  </a:txBody>
                  <a:tcPr marT="45700" marB="45700" marR="91425" marL="91425"/>
                </a:tc>
                <a:tc>
                  <a:txBody>
                    <a:bodyPr/>
                    <a:lstStyle/>
                    <a:p>
                      <a:pPr indent="0" lvl="0" marL="0" marR="0" rtl="0" algn="r">
                        <a:spcBef>
                          <a:spcPts val="0"/>
                        </a:spcBef>
                        <a:spcAft>
                          <a:spcPts val="0"/>
                        </a:spcAft>
                        <a:buNone/>
                      </a:pPr>
                      <a:r>
                        <a:rPr b="1" lang="en-US" sz="1800">
                          <a:solidFill>
                            <a:srgbClr val="000000"/>
                          </a:solidFill>
                        </a:rPr>
                        <a:t>154000</a:t>
                      </a:r>
                      <a:endParaRPr b="1" sz="1800">
                        <a:solidFill>
                          <a:srgbClr val="000000"/>
                        </a:solidFill>
                      </a:endParaRPr>
                    </a:p>
                  </a:txBody>
                  <a:tcPr marT="45700" marB="45700" marR="91425" marL="91425"/>
                </a:tc>
                <a:tc>
                  <a:txBody>
                    <a:bodyPr/>
                    <a:lstStyle/>
                    <a:p>
                      <a:pPr indent="0" lvl="0" marL="0" marR="0" rtl="0" algn="r">
                        <a:spcBef>
                          <a:spcPts val="0"/>
                        </a:spcBef>
                        <a:spcAft>
                          <a:spcPts val="0"/>
                        </a:spcAft>
                        <a:buNone/>
                      </a:pPr>
                      <a:r>
                        <a:rPr b="1" lang="en-US" sz="1800">
                          <a:solidFill>
                            <a:srgbClr val="000000"/>
                          </a:solidFill>
                        </a:rPr>
                        <a:t>264000</a:t>
                      </a:r>
                      <a:endParaRPr b="1" sz="1800">
                        <a:solidFill>
                          <a:srgbClr val="000000"/>
                        </a:solidFill>
                      </a:endParaRPr>
                    </a:p>
                  </a:txBody>
                  <a:tcPr marT="45700" marB="45700" marR="91425" marL="91425"/>
                </a:tc>
                <a:tc>
                  <a:txBody>
                    <a:bodyPr/>
                    <a:lstStyle/>
                    <a:p>
                      <a:pPr indent="0" lvl="0" marL="0" marR="0" rtl="0" algn="r">
                        <a:spcBef>
                          <a:spcPts val="0"/>
                        </a:spcBef>
                        <a:spcAft>
                          <a:spcPts val="0"/>
                        </a:spcAft>
                        <a:buNone/>
                      </a:pPr>
                      <a:r>
                        <a:rPr b="1" lang="en-US" sz="1800">
                          <a:solidFill>
                            <a:srgbClr val="000000"/>
                          </a:solidFill>
                        </a:rPr>
                        <a:t>264000</a:t>
                      </a:r>
                      <a:endParaRPr b="1" sz="1800">
                        <a:solidFill>
                          <a:srgbClr val="000000"/>
                        </a:solidFill>
                      </a:endParaRPr>
                    </a:p>
                  </a:txBody>
                  <a:tcPr marT="45700" marB="45700" marR="91425" marL="91425"/>
                </a:tc>
              </a:tr>
              <a:tr h="457125">
                <a:tc>
                  <a:txBody>
                    <a:bodyPr/>
                    <a:lstStyle/>
                    <a:p>
                      <a:pPr indent="0" lvl="0" marL="0" marR="0" rtl="0" algn="l">
                        <a:spcBef>
                          <a:spcPts val="0"/>
                        </a:spcBef>
                        <a:spcAft>
                          <a:spcPts val="0"/>
                        </a:spcAft>
                        <a:buNone/>
                      </a:pPr>
                      <a:r>
                        <a:rPr b="1" lang="en-US" sz="1800">
                          <a:solidFill>
                            <a:srgbClr val="000000"/>
                          </a:solidFill>
                        </a:rPr>
                        <a:t>Commitment fee on unused amount (1%)</a:t>
                      </a:r>
                      <a:endParaRPr b="1" sz="1800">
                        <a:solidFill>
                          <a:srgbClr val="000000"/>
                        </a:solidFill>
                      </a:endParaRPr>
                    </a:p>
                  </a:txBody>
                  <a:tcPr marT="45700" marB="45700" marR="91425" marL="91425"/>
                </a:tc>
                <a:tc>
                  <a:txBody>
                    <a:bodyPr/>
                    <a:lstStyle/>
                    <a:p>
                      <a:pPr indent="0" lvl="0" marL="0" marR="0" rtl="0" algn="r">
                        <a:spcBef>
                          <a:spcPts val="0"/>
                        </a:spcBef>
                        <a:spcAft>
                          <a:spcPts val="0"/>
                        </a:spcAft>
                        <a:buNone/>
                      </a:pPr>
                      <a:r>
                        <a:rPr b="1" lang="en-US" sz="1800">
                          <a:solidFill>
                            <a:srgbClr val="000000"/>
                          </a:solidFill>
                        </a:rPr>
                        <a:t>16000</a:t>
                      </a:r>
                      <a:endParaRPr b="1" sz="1800">
                        <a:solidFill>
                          <a:srgbClr val="000000"/>
                        </a:solidFill>
                      </a:endParaRPr>
                    </a:p>
                  </a:txBody>
                  <a:tcPr marT="45700" marB="45700" marR="91425" marL="91425"/>
                </a:tc>
                <a:tc>
                  <a:txBody>
                    <a:bodyPr/>
                    <a:lstStyle/>
                    <a:p>
                      <a:pPr indent="0" lvl="0" marL="0" marR="0" rtl="0" algn="r">
                        <a:spcBef>
                          <a:spcPts val="0"/>
                        </a:spcBef>
                        <a:spcAft>
                          <a:spcPts val="0"/>
                        </a:spcAft>
                        <a:buNone/>
                      </a:pPr>
                      <a:r>
                        <a:rPr b="1" lang="en-US" sz="1800">
                          <a:solidFill>
                            <a:srgbClr val="000000"/>
                          </a:solidFill>
                        </a:rPr>
                        <a:t>6000</a:t>
                      </a:r>
                      <a:endParaRPr b="1" sz="1800">
                        <a:solidFill>
                          <a:srgbClr val="000000"/>
                        </a:solidFill>
                      </a:endParaRPr>
                    </a:p>
                  </a:txBody>
                  <a:tcPr marT="45700" marB="45700" marR="91425" marL="91425"/>
                </a:tc>
                <a:tc>
                  <a:txBody>
                    <a:bodyPr/>
                    <a:lstStyle/>
                    <a:p>
                      <a:pPr indent="0" lvl="0" marL="0" marR="0" rtl="0" algn="r">
                        <a:spcBef>
                          <a:spcPts val="0"/>
                        </a:spcBef>
                        <a:spcAft>
                          <a:spcPts val="0"/>
                        </a:spcAft>
                        <a:buNone/>
                      </a:pPr>
                      <a:r>
                        <a:rPr b="1" lang="en-US" sz="1800">
                          <a:solidFill>
                            <a:srgbClr val="000000"/>
                          </a:solidFill>
                        </a:rPr>
                        <a:t>6000</a:t>
                      </a:r>
                      <a:endParaRPr b="1" sz="1800">
                        <a:solidFill>
                          <a:srgbClr val="000000"/>
                        </a:solidFill>
                      </a:endParaRPr>
                    </a:p>
                  </a:txBody>
                  <a:tcPr marT="45700" marB="45700" marR="91425" marL="91425"/>
                </a:tc>
              </a:tr>
              <a:tr h="502825">
                <a:tc>
                  <a:txBody>
                    <a:bodyPr/>
                    <a:lstStyle/>
                    <a:p>
                      <a:pPr indent="0" lvl="0" marL="0" marR="0" rtl="0" algn="l">
                        <a:spcBef>
                          <a:spcPts val="0"/>
                        </a:spcBef>
                        <a:spcAft>
                          <a:spcPts val="0"/>
                        </a:spcAft>
                        <a:buNone/>
                      </a:pPr>
                      <a:r>
                        <a:rPr b="1" lang="en-US" sz="1800">
                          <a:solidFill>
                            <a:srgbClr val="000000"/>
                          </a:solidFill>
                        </a:rPr>
                        <a:t>Total cost</a:t>
                      </a:r>
                      <a:endParaRPr b="1" sz="1800">
                        <a:solidFill>
                          <a:srgbClr val="000000"/>
                        </a:solidFill>
                      </a:endParaRPr>
                    </a:p>
                  </a:txBody>
                  <a:tcPr marT="45700" marB="45700" marR="91425" marL="91425"/>
                </a:tc>
                <a:tc>
                  <a:txBody>
                    <a:bodyPr/>
                    <a:lstStyle/>
                    <a:p>
                      <a:pPr indent="0" lvl="0" marL="0" marR="0" rtl="0" algn="r">
                        <a:spcBef>
                          <a:spcPts val="0"/>
                        </a:spcBef>
                        <a:spcAft>
                          <a:spcPts val="0"/>
                        </a:spcAft>
                        <a:buNone/>
                      </a:pPr>
                      <a:r>
                        <a:rPr b="1" lang="en-US" sz="1800">
                          <a:solidFill>
                            <a:srgbClr val="000000"/>
                          </a:solidFill>
                        </a:rPr>
                        <a:t>170000</a:t>
                      </a:r>
                      <a:endParaRPr b="1" sz="1800">
                        <a:solidFill>
                          <a:srgbClr val="000000"/>
                        </a:solidFill>
                      </a:endParaRPr>
                    </a:p>
                  </a:txBody>
                  <a:tcPr marT="45700" marB="45700" marR="91425" marL="91425"/>
                </a:tc>
                <a:tc>
                  <a:txBody>
                    <a:bodyPr/>
                    <a:lstStyle/>
                    <a:p>
                      <a:pPr indent="0" lvl="0" marL="0" marR="0" rtl="0" algn="r">
                        <a:spcBef>
                          <a:spcPts val="0"/>
                        </a:spcBef>
                        <a:spcAft>
                          <a:spcPts val="0"/>
                        </a:spcAft>
                        <a:buNone/>
                      </a:pPr>
                      <a:r>
                        <a:rPr b="1" lang="en-US" sz="1800">
                          <a:solidFill>
                            <a:srgbClr val="000000"/>
                          </a:solidFill>
                        </a:rPr>
                        <a:t>270000</a:t>
                      </a:r>
                      <a:endParaRPr b="1" sz="1800">
                        <a:solidFill>
                          <a:srgbClr val="000000"/>
                        </a:solidFill>
                      </a:endParaRPr>
                    </a:p>
                  </a:txBody>
                  <a:tcPr marT="45700" marB="45700" marR="91425" marL="91425"/>
                </a:tc>
                <a:tc>
                  <a:txBody>
                    <a:bodyPr/>
                    <a:lstStyle/>
                    <a:p>
                      <a:pPr indent="0" lvl="0" marL="0" marR="0" rtl="0" algn="r">
                        <a:spcBef>
                          <a:spcPts val="0"/>
                        </a:spcBef>
                        <a:spcAft>
                          <a:spcPts val="0"/>
                        </a:spcAft>
                        <a:buNone/>
                      </a:pPr>
                      <a:r>
                        <a:rPr b="1" lang="en-US" sz="1800">
                          <a:solidFill>
                            <a:srgbClr val="000000"/>
                          </a:solidFill>
                        </a:rPr>
                        <a:t>270000</a:t>
                      </a:r>
                      <a:endParaRPr b="1" sz="1800">
                        <a:solidFill>
                          <a:srgbClr val="000000"/>
                        </a:solidFill>
                      </a:endParaRPr>
                    </a:p>
                  </a:txBody>
                  <a:tcPr marT="45700" marB="45700" marR="91425" marL="91425"/>
                </a:tc>
              </a:tr>
              <a:tr h="413575">
                <a:tc>
                  <a:txBody>
                    <a:bodyPr/>
                    <a:lstStyle/>
                    <a:p>
                      <a:pPr indent="0" lvl="0" marL="0" marR="0" rtl="0" algn="l">
                        <a:spcBef>
                          <a:spcPts val="0"/>
                        </a:spcBef>
                        <a:spcAft>
                          <a:spcPts val="0"/>
                        </a:spcAft>
                        <a:buNone/>
                      </a:pPr>
                      <a:r>
                        <a:rPr b="1" lang="en-US" sz="1800">
                          <a:solidFill>
                            <a:srgbClr val="000000"/>
                          </a:solidFill>
                        </a:rPr>
                        <a:t>Effective interest rate ***</a:t>
                      </a:r>
                      <a:endParaRPr b="1" sz="1800">
                        <a:solidFill>
                          <a:srgbClr val="000000"/>
                        </a:solidFill>
                      </a:endParaRPr>
                    </a:p>
                  </a:txBody>
                  <a:tcPr marT="45700" marB="45700" marR="91425" marL="91425"/>
                </a:tc>
                <a:tc>
                  <a:txBody>
                    <a:bodyPr/>
                    <a:lstStyle/>
                    <a:p>
                      <a:pPr indent="0" lvl="0" marL="0" marR="0" rtl="0" algn="r">
                        <a:spcBef>
                          <a:spcPts val="0"/>
                        </a:spcBef>
                        <a:spcAft>
                          <a:spcPts val="0"/>
                        </a:spcAft>
                        <a:buNone/>
                      </a:pPr>
                      <a:r>
                        <a:rPr b="1" lang="en-US" sz="1800">
                          <a:solidFill>
                            <a:srgbClr val="000000"/>
                          </a:solidFill>
                        </a:rPr>
                        <a:t>12.14%</a:t>
                      </a:r>
                      <a:endParaRPr b="1" sz="1800">
                        <a:solidFill>
                          <a:srgbClr val="000000"/>
                        </a:solidFill>
                      </a:endParaRPr>
                    </a:p>
                  </a:txBody>
                  <a:tcPr marT="45700" marB="45700" marR="91425" marL="91425"/>
                </a:tc>
                <a:tc>
                  <a:txBody>
                    <a:bodyPr/>
                    <a:lstStyle/>
                    <a:p>
                      <a:pPr indent="0" lvl="0" marL="0" marR="0" rtl="0" algn="r">
                        <a:spcBef>
                          <a:spcPts val="0"/>
                        </a:spcBef>
                        <a:spcAft>
                          <a:spcPts val="0"/>
                        </a:spcAft>
                        <a:buNone/>
                      </a:pPr>
                      <a:r>
                        <a:rPr b="1" lang="en-US" sz="1800">
                          <a:solidFill>
                            <a:srgbClr val="000000"/>
                          </a:solidFill>
                        </a:rPr>
                        <a:t>11.25%</a:t>
                      </a:r>
                      <a:endParaRPr b="1" sz="1800">
                        <a:solidFill>
                          <a:srgbClr val="000000"/>
                        </a:solidFill>
                      </a:endParaRPr>
                    </a:p>
                  </a:txBody>
                  <a:tcPr marT="45700" marB="45700" marR="91425" marL="91425"/>
                </a:tc>
                <a:tc>
                  <a:txBody>
                    <a:bodyPr/>
                    <a:lstStyle/>
                    <a:p>
                      <a:pPr indent="0" lvl="0" marL="0" marR="0" rtl="0" algn="r">
                        <a:spcBef>
                          <a:spcPts val="0"/>
                        </a:spcBef>
                        <a:spcAft>
                          <a:spcPts val="0"/>
                        </a:spcAft>
                        <a:buNone/>
                      </a:pPr>
                      <a:r>
                        <a:rPr b="1" lang="en-US" sz="1800">
                          <a:solidFill>
                            <a:srgbClr val="000000"/>
                          </a:solidFill>
                        </a:rPr>
                        <a:t>11.25%</a:t>
                      </a:r>
                      <a:endParaRPr b="1" sz="1800">
                        <a:solidFill>
                          <a:srgbClr val="000000"/>
                        </a:solidFill>
                      </a:endParaRPr>
                    </a:p>
                  </a:txBody>
                  <a:tcPr marT="45700" marB="45700" marR="91425" marL="91425"/>
                </a:tc>
              </a:tr>
            </a:tbl>
          </a:graphicData>
        </a:graphic>
      </p:graphicFrame>
      <p:sp>
        <p:nvSpPr>
          <p:cNvPr id="116" name="Google Shape;116;p4"/>
          <p:cNvSpPr txBox="1"/>
          <p:nvPr/>
        </p:nvSpPr>
        <p:spPr>
          <a:xfrm>
            <a:off x="609600" y="990600"/>
            <a:ext cx="7543800" cy="588963"/>
          </a:xfrm>
          <a:prstGeom prst="rect">
            <a:avLst/>
          </a:prstGeom>
          <a:noFill/>
          <a:ln cap="flat" cmpd="sng" w="9525">
            <a:solidFill>
              <a:schemeClr val="dk1"/>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b="1" i="0" lang="en-US" sz="3200" u="none" cap="none" strike="noStrike">
                <a:solidFill>
                  <a:schemeClr val="dk2"/>
                </a:solidFill>
                <a:latin typeface="Arial"/>
                <a:ea typeface="Arial"/>
                <a:cs typeface="Arial"/>
                <a:sym typeface="Arial"/>
              </a:rPr>
              <a:t>Cost of revolving credit</a:t>
            </a:r>
            <a:endParaRPr/>
          </a:p>
        </p:txBody>
      </p:sp>
      <p:sp>
        <p:nvSpPr>
          <p:cNvPr id="117" name="Google Shape;117;p4"/>
          <p:cNvSpPr txBox="1"/>
          <p:nvPr/>
        </p:nvSpPr>
        <p:spPr>
          <a:xfrm>
            <a:off x="925773" y="5594351"/>
            <a:ext cx="7543800" cy="646331"/>
          </a:xfrm>
          <a:prstGeom prst="rect">
            <a:avLst/>
          </a:prstGeom>
          <a:noFill/>
          <a:ln cap="flat" cmpd="sng" w="9525">
            <a:solidFill>
              <a:schemeClr val="dk1"/>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1800" u="none" cap="none" strike="noStrike">
                <a:solidFill>
                  <a:srgbClr val="000000"/>
                </a:solidFill>
                <a:latin typeface="Calibri"/>
                <a:ea typeface="Calibri"/>
                <a:cs typeface="Calibri"/>
                <a:sym typeface="Calibri"/>
              </a:rPr>
              <a:t>***Effective interest rate =      </a:t>
            </a:r>
            <a:r>
              <a:rPr b="1" i="0" lang="en-US" sz="1800" u="sng" cap="none" strike="noStrike">
                <a:solidFill>
                  <a:srgbClr val="000000"/>
                </a:solidFill>
                <a:latin typeface="Calibri"/>
                <a:ea typeface="Calibri"/>
                <a:cs typeface="Calibri"/>
                <a:sym typeface="Calibri"/>
              </a:rPr>
              <a:t>total cost</a:t>
            </a:r>
            <a:r>
              <a:rPr b="1" i="0" lang="en-US" sz="1800" u="none" cap="none" strike="noStrike">
                <a:solidFill>
                  <a:srgbClr val="000000"/>
                </a:solidFill>
                <a:latin typeface="Calibri"/>
                <a:ea typeface="Calibri"/>
                <a:cs typeface="Calibri"/>
                <a:sym typeface="Calibri"/>
              </a:rPr>
              <a:t>              * 100</a:t>
            </a:r>
            <a:endParaRPr/>
          </a:p>
          <a:p>
            <a:pPr indent="0" lvl="0" marL="0" marR="0" rtl="0" algn="l">
              <a:spcBef>
                <a:spcPts val="0"/>
              </a:spcBef>
              <a:spcAft>
                <a:spcPts val="0"/>
              </a:spcAft>
              <a:buNone/>
            </a:pPr>
            <a:r>
              <a:rPr b="1" i="0" lang="en-US" sz="1800" u="none" cap="none" strike="noStrike">
                <a:solidFill>
                  <a:srgbClr val="000000"/>
                </a:solidFill>
                <a:latin typeface="Calibri"/>
                <a:ea typeface="Calibri"/>
                <a:cs typeface="Calibri"/>
                <a:sym typeface="Calibri"/>
              </a:rPr>
              <a:t>                                                used loan amount</a:t>
            </a:r>
            <a:endParaRPr b="1" i="0" sz="1800" u="none" cap="none" strike="noStrike">
              <a:solidFill>
                <a:srgbClr val="000000"/>
              </a:solidFill>
              <a:latin typeface="Calibri"/>
              <a:ea typeface="Calibri"/>
              <a:cs typeface="Calibri"/>
              <a:sym typeface="Calibri"/>
            </a:endParaRPr>
          </a:p>
        </p:txBody>
      </p:sp>
      <p:sp>
        <p:nvSpPr>
          <p:cNvPr id="118" name="Google Shape;118;p4"/>
          <p:cNvSpPr txBox="1"/>
          <p:nvPr/>
        </p:nvSpPr>
        <p:spPr>
          <a:xfrm>
            <a:off x="1078173" y="1579563"/>
            <a:ext cx="7543800" cy="369332"/>
          </a:xfrm>
          <a:prstGeom prst="rect">
            <a:avLst/>
          </a:prstGeom>
          <a:noFill/>
          <a:ln cap="flat" cmpd="sng" w="9525">
            <a:solidFill>
              <a:schemeClr val="dk1"/>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1800" u="none" cap="none" strike="noStrike">
                <a:solidFill>
                  <a:srgbClr val="FF0000"/>
                </a:solidFill>
                <a:latin typeface="Calibri"/>
                <a:ea typeface="Calibri"/>
                <a:cs typeface="Calibri"/>
                <a:sym typeface="Calibri"/>
              </a:rPr>
              <a:t>*** Received based</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5"/>
          <p:cNvSpPr txBox="1"/>
          <p:nvPr>
            <p:ph idx="12" type="sldNum"/>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fld id="{00000000-1234-1234-1234-123412341234}" type="slidenum">
              <a:rPr b="0" i="0" lang="en-US" sz="1200" u="none" cap="none" strike="noStrike">
                <a:solidFill>
                  <a:schemeClr val="dk1"/>
                </a:solidFill>
                <a:latin typeface="Arial Black"/>
                <a:ea typeface="Arial Black"/>
                <a:cs typeface="Arial Black"/>
                <a:sym typeface="Arial Black"/>
              </a:rPr>
              <a:t>‹#›</a:t>
            </a:fld>
            <a:endParaRPr b="0" i="0" sz="1200" u="none" cap="none" strike="noStrike">
              <a:solidFill>
                <a:schemeClr val="dk1"/>
              </a:solidFill>
              <a:latin typeface="Arial Black"/>
              <a:ea typeface="Arial Black"/>
              <a:cs typeface="Arial Black"/>
              <a:sym typeface="Arial Black"/>
            </a:endParaRPr>
          </a:p>
        </p:txBody>
      </p:sp>
      <p:sp>
        <p:nvSpPr>
          <p:cNvPr id="125" name="Google Shape;125;p5"/>
          <p:cNvSpPr txBox="1"/>
          <p:nvPr/>
        </p:nvSpPr>
        <p:spPr>
          <a:xfrm>
            <a:off x="152400" y="228600"/>
            <a:ext cx="8839200" cy="588963"/>
          </a:xfrm>
          <a:prstGeom prst="rect">
            <a:avLst/>
          </a:prstGeom>
          <a:noFill/>
          <a:ln cap="flat" cmpd="sng" w="9525">
            <a:solidFill>
              <a:schemeClr val="dk1"/>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b="1" i="0" lang="en-US" sz="3200" u="none" cap="none" strike="noStrike">
                <a:solidFill>
                  <a:schemeClr val="dk1"/>
                </a:solidFill>
                <a:latin typeface="Arial"/>
                <a:ea typeface="Arial"/>
                <a:cs typeface="Arial"/>
                <a:sym typeface="Arial"/>
              </a:rPr>
              <a:t>Cost of Intermediate Term Financing</a:t>
            </a:r>
            <a:endParaRPr/>
          </a:p>
        </p:txBody>
      </p:sp>
      <p:graphicFrame>
        <p:nvGraphicFramePr>
          <p:cNvPr id="126" name="Google Shape;126;p5"/>
          <p:cNvGraphicFramePr/>
          <p:nvPr/>
        </p:nvGraphicFramePr>
        <p:xfrm>
          <a:off x="152399" y="2057400"/>
          <a:ext cx="3000000" cy="3000000"/>
        </p:xfrm>
        <a:graphic>
          <a:graphicData uri="http://schemas.openxmlformats.org/drawingml/2006/table">
            <a:tbl>
              <a:tblPr bandRow="1" firstRow="1">
                <a:noFill/>
                <a:tableStyleId>{1DC83896-7718-4546-B519-B34245A04272}</a:tableStyleId>
              </a:tblPr>
              <a:tblGrid>
                <a:gridCol w="4148525"/>
                <a:gridCol w="1487200"/>
                <a:gridCol w="1492425"/>
                <a:gridCol w="1487200"/>
              </a:tblGrid>
              <a:tr h="642150">
                <a:tc>
                  <a:txBody>
                    <a:bodyPr/>
                    <a:lstStyle/>
                    <a:p>
                      <a:pPr indent="0" lvl="0" marL="0" marR="0" rtl="0" algn="l">
                        <a:spcBef>
                          <a:spcPts val="0"/>
                        </a:spcBef>
                        <a:spcAft>
                          <a:spcPts val="0"/>
                        </a:spcAft>
                        <a:buNone/>
                      </a:pPr>
                      <a:r>
                        <a:rPr b="1" lang="en-US" sz="1800">
                          <a:solidFill>
                            <a:srgbClr val="000000"/>
                          </a:solidFill>
                        </a:rPr>
                        <a:t>Items/Year</a:t>
                      </a:r>
                      <a:endParaRPr b="1" sz="1800">
                        <a:solidFill>
                          <a:srgbClr val="000000"/>
                        </a:solidFill>
                      </a:endParaRPr>
                    </a:p>
                  </a:txBody>
                  <a:tcPr marT="45700" marB="45700" marR="91425" marL="91425"/>
                </a:tc>
                <a:tc>
                  <a:txBody>
                    <a:bodyPr/>
                    <a:lstStyle/>
                    <a:p>
                      <a:pPr indent="0" lvl="0" marL="0" marR="0" rtl="0" algn="ctr">
                        <a:spcBef>
                          <a:spcPts val="0"/>
                        </a:spcBef>
                        <a:spcAft>
                          <a:spcPts val="0"/>
                        </a:spcAft>
                        <a:buNone/>
                      </a:pPr>
                      <a:r>
                        <a:rPr b="1" lang="en-US" sz="1800">
                          <a:solidFill>
                            <a:srgbClr val="000000"/>
                          </a:solidFill>
                        </a:rPr>
                        <a:t>4</a:t>
                      </a:r>
                      <a:endParaRPr b="1" sz="1800">
                        <a:solidFill>
                          <a:srgbClr val="000000"/>
                        </a:solidFill>
                      </a:endParaRPr>
                    </a:p>
                  </a:txBody>
                  <a:tcPr marT="45700" marB="45700" marR="91425" marL="91425"/>
                </a:tc>
                <a:tc>
                  <a:txBody>
                    <a:bodyPr/>
                    <a:lstStyle/>
                    <a:p>
                      <a:pPr indent="0" lvl="0" marL="0" marR="0" rtl="0" algn="ctr">
                        <a:spcBef>
                          <a:spcPts val="0"/>
                        </a:spcBef>
                        <a:spcAft>
                          <a:spcPts val="0"/>
                        </a:spcAft>
                        <a:buNone/>
                      </a:pPr>
                      <a:r>
                        <a:rPr b="1" lang="en-US" sz="1800">
                          <a:solidFill>
                            <a:srgbClr val="000000"/>
                          </a:solidFill>
                        </a:rPr>
                        <a:t>5</a:t>
                      </a:r>
                      <a:endParaRPr b="1" sz="1800">
                        <a:solidFill>
                          <a:srgbClr val="000000"/>
                        </a:solidFill>
                      </a:endParaRPr>
                    </a:p>
                  </a:txBody>
                  <a:tcPr marT="45700" marB="45700" marR="91425" marL="91425"/>
                </a:tc>
                <a:tc>
                  <a:txBody>
                    <a:bodyPr/>
                    <a:lstStyle/>
                    <a:p>
                      <a:pPr indent="0" lvl="0" marL="0" marR="0" rtl="0" algn="ctr">
                        <a:spcBef>
                          <a:spcPts val="0"/>
                        </a:spcBef>
                        <a:spcAft>
                          <a:spcPts val="0"/>
                        </a:spcAft>
                        <a:buNone/>
                      </a:pPr>
                      <a:r>
                        <a:rPr b="1" lang="en-US" sz="1800">
                          <a:solidFill>
                            <a:srgbClr val="000000"/>
                          </a:solidFill>
                        </a:rPr>
                        <a:t>6</a:t>
                      </a:r>
                      <a:endParaRPr b="1" sz="1800">
                        <a:solidFill>
                          <a:srgbClr val="000000"/>
                        </a:solidFill>
                      </a:endParaRPr>
                    </a:p>
                  </a:txBody>
                  <a:tcPr marT="45700" marB="45700" marR="91425" marL="91425"/>
                </a:tc>
              </a:tr>
              <a:tr h="500650">
                <a:tc>
                  <a:txBody>
                    <a:bodyPr/>
                    <a:lstStyle/>
                    <a:p>
                      <a:pPr indent="0" lvl="0" marL="0" marR="0" rtl="0" algn="l">
                        <a:spcBef>
                          <a:spcPts val="0"/>
                        </a:spcBef>
                        <a:spcAft>
                          <a:spcPts val="0"/>
                        </a:spcAft>
                        <a:buNone/>
                      </a:pPr>
                      <a:r>
                        <a:rPr b="1" lang="en-US" sz="1800">
                          <a:solidFill>
                            <a:srgbClr val="000000"/>
                          </a:solidFill>
                        </a:rPr>
                        <a:t>Used loan amount</a:t>
                      </a:r>
                      <a:endParaRPr b="1" sz="1800">
                        <a:solidFill>
                          <a:srgbClr val="000000"/>
                        </a:solidFill>
                      </a:endParaRPr>
                    </a:p>
                  </a:txBody>
                  <a:tcPr marT="45700" marB="45700" marR="91425" marL="91425"/>
                </a:tc>
                <a:tc>
                  <a:txBody>
                    <a:bodyPr/>
                    <a:lstStyle/>
                    <a:p>
                      <a:pPr indent="0" lvl="0" marL="0" marR="0" rtl="0" algn="r">
                        <a:spcBef>
                          <a:spcPts val="0"/>
                        </a:spcBef>
                        <a:spcAft>
                          <a:spcPts val="0"/>
                        </a:spcAft>
                        <a:buNone/>
                      </a:pPr>
                      <a:r>
                        <a:rPr b="1" lang="en-US" sz="1800">
                          <a:solidFill>
                            <a:srgbClr val="000000"/>
                          </a:solidFill>
                        </a:rPr>
                        <a:t>Tk.3000000</a:t>
                      </a:r>
                      <a:r>
                        <a:rPr b="1" lang="en-US" sz="1800">
                          <a:solidFill>
                            <a:srgbClr val="CFE2F3"/>
                          </a:solidFill>
                        </a:rPr>
                        <a:t> </a:t>
                      </a:r>
                      <a:endParaRPr b="1" sz="1800">
                        <a:solidFill>
                          <a:srgbClr val="CFE2F3"/>
                        </a:solidFill>
                      </a:endParaRPr>
                    </a:p>
                  </a:txBody>
                  <a:tcPr marT="45700" marB="45700" marR="91425" marL="91425"/>
                </a:tc>
                <a:tc>
                  <a:txBody>
                    <a:bodyPr/>
                    <a:lstStyle/>
                    <a:p>
                      <a:pPr indent="0" lvl="0" marL="0" marR="0" rtl="0" algn="r">
                        <a:spcBef>
                          <a:spcPts val="0"/>
                        </a:spcBef>
                        <a:spcAft>
                          <a:spcPts val="0"/>
                        </a:spcAft>
                        <a:buNone/>
                      </a:pPr>
                      <a:r>
                        <a:rPr b="1" lang="en-US" sz="1800">
                          <a:solidFill>
                            <a:srgbClr val="000000"/>
                          </a:solidFill>
                        </a:rPr>
                        <a:t>Tk.20</a:t>
                      </a:r>
                      <a:r>
                        <a:rPr b="1" lang="en-US" sz="1800">
                          <a:solidFill>
                            <a:srgbClr val="000000"/>
                          </a:solidFill>
                        </a:rPr>
                        <a:t>00000</a:t>
                      </a:r>
                      <a:endParaRPr b="1" sz="1800">
                        <a:solidFill>
                          <a:srgbClr val="000000"/>
                        </a:solidFill>
                      </a:endParaRPr>
                    </a:p>
                  </a:txBody>
                  <a:tcPr marT="45700" marB="45700" marR="91425" marL="91425"/>
                </a:tc>
                <a:tc>
                  <a:txBody>
                    <a:bodyPr/>
                    <a:lstStyle/>
                    <a:p>
                      <a:pPr indent="0" lvl="0" marL="0" marR="0" rtl="0" algn="r">
                        <a:spcBef>
                          <a:spcPts val="0"/>
                        </a:spcBef>
                        <a:spcAft>
                          <a:spcPts val="0"/>
                        </a:spcAft>
                        <a:buNone/>
                      </a:pPr>
                      <a:r>
                        <a:rPr b="1" lang="en-US" sz="1800">
                          <a:solidFill>
                            <a:srgbClr val="000000"/>
                          </a:solidFill>
                        </a:rPr>
                        <a:t>Tk.1000000</a:t>
                      </a:r>
                      <a:endParaRPr b="1" sz="1800">
                        <a:solidFill>
                          <a:srgbClr val="000000"/>
                        </a:solidFill>
                      </a:endParaRPr>
                    </a:p>
                  </a:txBody>
                  <a:tcPr marT="45700" marB="45700" marR="91425" marL="91425"/>
                </a:tc>
              </a:tr>
              <a:tr h="380925">
                <a:tc>
                  <a:txBody>
                    <a:bodyPr/>
                    <a:lstStyle/>
                    <a:p>
                      <a:pPr indent="0" lvl="0" marL="0" marR="0" rtl="0" algn="l">
                        <a:spcBef>
                          <a:spcPts val="0"/>
                        </a:spcBef>
                        <a:spcAft>
                          <a:spcPts val="0"/>
                        </a:spcAft>
                        <a:buNone/>
                      </a:pPr>
                      <a:r>
                        <a:rPr b="1" lang="en-US" sz="1800">
                          <a:solidFill>
                            <a:srgbClr val="000000"/>
                          </a:solidFill>
                        </a:rPr>
                        <a:t>Unused loan amount </a:t>
                      </a:r>
                      <a:endParaRPr b="1" sz="1800">
                        <a:solidFill>
                          <a:srgbClr val="000000"/>
                        </a:solidFill>
                      </a:endParaRPr>
                    </a:p>
                  </a:txBody>
                  <a:tcPr marT="45700" marB="45700" marR="91425" marL="91425"/>
                </a:tc>
                <a:tc>
                  <a:txBody>
                    <a:bodyPr/>
                    <a:lstStyle/>
                    <a:p>
                      <a:pPr indent="0" lvl="0" marL="0" marR="0" rtl="0" algn="r">
                        <a:spcBef>
                          <a:spcPts val="0"/>
                        </a:spcBef>
                        <a:spcAft>
                          <a:spcPts val="0"/>
                        </a:spcAft>
                        <a:buNone/>
                      </a:pPr>
                      <a:r>
                        <a:rPr b="1" lang="en-US" sz="1800">
                          <a:solidFill>
                            <a:srgbClr val="000000"/>
                          </a:solidFill>
                        </a:rPr>
                        <a:t>0</a:t>
                      </a:r>
                      <a:endParaRPr b="1" sz="1800">
                        <a:solidFill>
                          <a:srgbClr val="000000"/>
                        </a:solidFill>
                      </a:endParaRPr>
                    </a:p>
                  </a:txBody>
                  <a:tcPr marT="45700" marB="45700" marR="91425" marL="91425"/>
                </a:tc>
                <a:tc>
                  <a:txBody>
                    <a:bodyPr/>
                    <a:lstStyle/>
                    <a:p>
                      <a:pPr indent="0" lvl="0" marL="0" marR="0" rtl="0" algn="r">
                        <a:spcBef>
                          <a:spcPts val="0"/>
                        </a:spcBef>
                        <a:spcAft>
                          <a:spcPts val="0"/>
                        </a:spcAft>
                        <a:buNone/>
                      </a:pPr>
                      <a:r>
                        <a:rPr b="1" lang="en-US" sz="1800">
                          <a:solidFill>
                            <a:srgbClr val="000000"/>
                          </a:solidFill>
                        </a:rPr>
                        <a:t>1000000</a:t>
                      </a:r>
                      <a:endParaRPr b="1" sz="1800">
                        <a:solidFill>
                          <a:srgbClr val="000000"/>
                        </a:solidFill>
                      </a:endParaRPr>
                    </a:p>
                  </a:txBody>
                  <a:tcPr marT="45700" marB="45700" marR="91425" marL="91425"/>
                </a:tc>
                <a:tc>
                  <a:txBody>
                    <a:bodyPr/>
                    <a:lstStyle/>
                    <a:p>
                      <a:pPr indent="0" lvl="0" marL="0" marR="0" rtl="0" algn="r">
                        <a:spcBef>
                          <a:spcPts val="0"/>
                        </a:spcBef>
                        <a:spcAft>
                          <a:spcPts val="0"/>
                        </a:spcAft>
                        <a:buNone/>
                      </a:pPr>
                      <a:r>
                        <a:rPr b="1" lang="en-US" sz="1800">
                          <a:solidFill>
                            <a:srgbClr val="000000"/>
                          </a:solidFill>
                        </a:rPr>
                        <a:t>2000000</a:t>
                      </a:r>
                      <a:endParaRPr b="1" sz="1800">
                        <a:solidFill>
                          <a:srgbClr val="000000"/>
                        </a:solidFill>
                      </a:endParaRPr>
                    </a:p>
                  </a:txBody>
                  <a:tcPr marT="45700" marB="45700" marR="91425" marL="91425"/>
                </a:tc>
              </a:tr>
              <a:tr h="639975">
                <a:tc>
                  <a:txBody>
                    <a:bodyPr/>
                    <a:lstStyle/>
                    <a:p>
                      <a:pPr indent="0" lvl="0" marL="0" marR="0" rtl="0" algn="l">
                        <a:spcBef>
                          <a:spcPts val="0"/>
                        </a:spcBef>
                        <a:spcAft>
                          <a:spcPts val="0"/>
                        </a:spcAft>
                        <a:buNone/>
                      </a:pPr>
                      <a:r>
                        <a:rPr b="1" lang="en-US" sz="1800">
                          <a:solidFill>
                            <a:srgbClr val="000000"/>
                          </a:solidFill>
                        </a:rPr>
                        <a:t>Interest on used loan amount (12%)</a:t>
                      </a:r>
                      <a:endParaRPr b="1" sz="1800">
                        <a:solidFill>
                          <a:srgbClr val="000000"/>
                        </a:solidFill>
                      </a:endParaRPr>
                    </a:p>
                  </a:txBody>
                  <a:tcPr marT="45700" marB="45700" marR="91425" marL="91425"/>
                </a:tc>
                <a:tc>
                  <a:txBody>
                    <a:bodyPr/>
                    <a:lstStyle/>
                    <a:p>
                      <a:pPr indent="0" lvl="0" marL="0" marR="0" rtl="0" algn="r">
                        <a:spcBef>
                          <a:spcPts val="0"/>
                        </a:spcBef>
                        <a:spcAft>
                          <a:spcPts val="0"/>
                        </a:spcAft>
                        <a:buNone/>
                      </a:pPr>
                      <a:r>
                        <a:rPr b="1" lang="en-US" sz="1800">
                          <a:solidFill>
                            <a:srgbClr val="000000"/>
                          </a:solidFill>
                        </a:rPr>
                        <a:t>360000</a:t>
                      </a:r>
                      <a:endParaRPr b="1" sz="1800">
                        <a:solidFill>
                          <a:srgbClr val="000000"/>
                        </a:solidFill>
                      </a:endParaRPr>
                    </a:p>
                  </a:txBody>
                  <a:tcPr marT="45700" marB="45700" marR="91425" marL="91425"/>
                </a:tc>
                <a:tc>
                  <a:txBody>
                    <a:bodyPr/>
                    <a:lstStyle/>
                    <a:p>
                      <a:pPr indent="0" lvl="0" marL="0" marR="0" rtl="0" algn="r">
                        <a:spcBef>
                          <a:spcPts val="0"/>
                        </a:spcBef>
                        <a:spcAft>
                          <a:spcPts val="0"/>
                        </a:spcAft>
                        <a:buNone/>
                      </a:pPr>
                      <a:r>
                        <a:rPr b="1" lang="en-US" sz="1800">
                          <a:solidFill>
                            <a:srgbClr val="000000"/>
                          </a:solidFill>
                        </a:rPr>
                        <a:t>240000</a:t>
                      </a:r>
                      <a:endParaRPr b="1" sz="1800">
                        <a:solidFill>
                          <a:srgbClr val="000000"/>
                        </a:solidFill>
                      </a:endParaRPr>
                    </a:p>
                  </a:txBody>
                  <a:tcPr marT="45700" marB="45700" marR="91425" marL="91425"/>
                </a:tc>
                <a:tc>
                  <a:txBody>
                    <a:bodyPr/>
                    <a:lstStyle/>
                    <a:p>
                      <a:pPr indent="0" lvl="0" marL="0" marR="0" rtl="0" algn="r">
                        <a:spcBef>
                          <a:spcPts val="0"/>
                        </a:spcBef>
                        <a:spcAft>
                          <a:spcPts val="0"/>
                        </a:spcAft>
                        <a:buNone/>
                      </a:pPr>
                      <a:r>
                        <a:rPr b="1" lang="en-US" sz="1800">
                          <a:solidFill>
                            <a:srgbClr val="000000"/>
                          </a:solidFill>
                        </a:rPr>
                        <a:t>120000</a:t>
                      </a:r>
                      <a:endParaRPr b="1" sz="1800">
                        <a:solidFill>
                          <a:srgbClr val="000000"/>
                        </a:solidFill>
                      </a:endParaRPr>
                    </a:p>
                  </a:txBody>
                  <a:tcPr marT="45700" marB="45700" marR="91425" marL="91425"/>
                </a:tc>
              </a:tr>
              <a:tr h="639975">
                <a:tc>
                  <a:txBody>
                    <a:bodyPr/>
                    <a:lstStyle/>
                    <a:p>
                      <a:pPr indent="0" lvl="0" marL="0" marR="0" rtl="0" algn="l">
                        <a:spcBef>
                          <a:spcPts val="0"/>
                        </a:spcBef>
                        <a:spcAft>
                          <a:spcPts val="0"/>
                        </a:spcAft>
                        <a:buNone/>
                      </a:pPr>
                      <a:r>
                        <a:rPr b="1" lang="en-US" sz="1800">
                          <a:solidFill>
                            <a:srgbClr val="000000"/>
                          </a:solidFill>
                        </a:rPr>
                        <a:t>Commitment fee on unused amount(1%)</a:t>
                      </a:r>
                      <a:endParaRPr b="1" sz="1800">
                        <a:solidFill>
                          <a:srgbClr val="000000"/>
                        </a:solidFill>
                      </a:endParaRPr>
                    </a:p>
                  </a:txBody>
                  <a:tcPr marT="45700" marB="45700" marR="91425" marL="91425"/>
                </a:tc>
                <a:tc>
                  <a:txBody>
                    <a:bodyPr/>
                    <a:lstStyle/>
                    <a:p>
                      <a:pPr indent="0" lvl="0" marL="0" marR="0" rtl="0" algn="r">
                        <a:spcBef>
                          <a:spcPts val="0"/>
                        </a:spcBef>
                        <a:spcAft>
                          <a:spcPts val="0"/>
                        </a:spcAft>
                        <a:buNone/>
                      </a:pPr>
                      <a:r>
                        <a:rPr b="1" lang="en-US" sz="1800">
                          <a:solidFill>
                            <a:srgbClr val="000000"/>
                          </a:solidFill>
                        </a:rPr>
                        <a:t>0</a:t>
                      </a:r>
                      <a:endParaRPr b="1" sz="1800">
                        <a:solidFill>
                          <a:srgbClr val="000000"/>
                        </a:solidFill>
                      </a:endParaRPr>
                    </a:p>
                  </a:txBody>
                  <a:tcPr marT="45700" marB="45700" marR="91425" marL="91425"/>
                </a:tc>
                <a:tc>
                  <a:txBody>
                    <a:bodyPr/>
                    <a:lstStyle/>
                    <a:p>
                      <a:pPr indent="0" lvl="0" marL="0" marR="0" rtl="0" algn="r">
                        <a:spcBef>
                          <a:spcPts val="0"/>
                        </a:spcBef>
                        <a:spcAft>
                          <a:spcPts val="0"/>
                        </a:spcAft>
                        <a:buNone/>
                      </a:pPr>
                      <a:r>
                        <a:rPr b="1" lang="en-US" sz="1800">
                          <a:solidFill>
                            <a:srgbClr val="000000"/>
                          </a:solidFill>
                        </a:rPr>
                        <a:t>10000</a:t>
                      </a:r>
                      <a:endParaRPr b="1" sz="1800">
                        <a:solidFill>
                          <a:srgbClr val="000000"/>
                        </a:solidFill>
                      </a:endParaRPr>
                    </a:p>
                  </a:txBody>
                  <a:tcPr marT="45700" marB="45700" marR="91425" marL="91425"/>
                </a:tc>
                <a:tc>
                  <a:txBody>
                    <a:bodyPr/>
                    <a:lstStyle/>
                    <a:p>
                      <a:pPr indent="0" lvl="0" marL="0" marR="0" rtl="0" algn="r">
                        <a:spcBef>
                          <a:spcPts val="0"/>
                        </a:spcBef>
                        <a:spcAft>
                          <a:spcPts val="0"/>
                        </a:spcAft>
                        <a:buNone/>
                      </a:pPr>
                      <a:r>
                        <a:rPr b="1" lang="en-US" sz="1800">
                          <a:solidFill>
                            <a:srgbClr val="000000"/>
                          </a:solidFill>
                        </a:rPr>
                        <a:t>20000</a:t>
                      </a:r>
                      <a:endParaRPr b="1" sz="1800">
                        <a:solidFill>
                          <a:srgbClr val="000000"/>
                        </a:solidFill>
                      </a:endParaRPr>
                    </a:p>
                  </a:txBody>
                  <a:tcPr marT="45700" marB="45700" marR="91425" marL="91425"/>
                </a:tc>
              </a:tr>
              <a:tr h="457125">
                <a:tc>
                  <a:txBody>
                    <a:bodyPr/>
                    <a:lstStyle/>
                    <a:p>
                      <a:pPr indent="0" lvl="0" marL="0" marR="0" rtl="0" algn="l">
                        <a:spcBef>
                          <a:spcPts val="0"/>
                        </a:spcBef>
                        <a:spcAft>
                          <a:spcPts val="0"/>
                        </a:spcAft>
                        <a:buNone/>
                      </a:pPr>
                      <a:r>
                        <a:rPr b="1" lang="en-US" sz="1800">
                          <a:solidFill>
                            <a:srgbClr val="000000"/>
                          </a:solidFill>
                        </a:rPr>
                        <a:t>Total cost</a:t>
                      </a:r>
                      <a:endParaRPr b="1" sz="1800">
                        <a:solidFill>
                          <a:srgbClr val="000000"/>
                        </a:solidFill>
                      </a:endParaRPr>
                    </a:p>
                  </a:txBody>
                  <a:tcPr marT="45700" marB="45700" marR="91425" marL="91425"/>
                </a:tc>
                <a:tc>
                  <a:txBody>
                    <a:bodyPr/>
                    <a:lstStyle/>
                    <a:p>
                      <a:pPr indent="0" lvl="0" marL="0" marR="0" rtl="0" algn="r">
                        <a:spcBef>
                          <a:spcPts val="0"/>
                        </a:spcBef>
                        <a:spcAft>
                          <a:spcPts val="0"/>
                        </a:spcAft>
                        <a:buNone/>
                      </a:pPr>
                      <a:r>
                        <a:rPr b="1" lang="en-US" sz="1800">
                          <a:solidFill>
                            <a:srgbClr val="000000"/>
                          </a:solidFill>
                        </a:rPr>
                        <a:t>360000</a:t>
                      </a:r>
                      <a:endParaRPr b="1" sz="1800">
                        <a:solidFill>
                          <a:srgbClr val="000000"/>
                        </a:solidFill>
                      </a:endParaRPr>
                    </a:p>
                  </a:txBody>
                  <a:tcPr marT="45700" marB="45700" marR="91425" marL="91425"/>
                </a:tc>
                <a:tc>
                  <a:txBody>
                    <a:bodyPr/>
                    <a:lstStyle/>
                    <a:p>
                      <a:pPr indent="0" lvl="0" marL="0" marR="0" rtl="0" algn="r">
                        <a:spcBef>
                          <a:spcPts val="0"/>
                        </a:spcBef>
                        <a:spcAft>
                          <a:spcPts val="0"/>
                        </a:spcAft>
                        <a:buNone/>
                      </a:pPr>
                      <a:r>
                        <a:rPr b="1" lang="en-US" sz="1800">
                          <a:solidFill>
                            <a:srgbClr val="000000"/>
                          </a:solidFill>
                        </a:rPr>
                        <a:t>250000</a:t>
                      </a:r>
                      <a:endParaRPr b="1" sz="1800">
                        <a:solidFill>
                          <a:srgbClr val="000000"/>
                        </a:solidFill>
                      </a:endParaRPr>
                    </a:p>
                  </a:txBody>
                  <a:tcPr marT="45700" marB="45700" marR="91425" marL="91425"/>
                </a:tc>
                <a:tc>
                  <a:txBody>
                    <a:bodyPr/>
                    <a:lstStyle/>
                    <a:p>
                      <a:pPr indent="0" lvl="0" marL="0" marR="0" rtl="0" algn="r">
                        <a:spcBef>
                          <a:spcPts val="0"/>
                        </a:spcBef>
                        <a:spcAft>
                          <a:spcPts val="0"/>
                        </a:spcAft>
                        <a:buNone/>
                      </a:pPr>
                      <a:r>
                        <a:rPr b="1" lang="en-US" sz="1800">
                          <a:solidFill>
                            <a:srgbClr val="000000"/>
                          </a:solidFill>
                        </a:rPr>
                        <a:t>140000</a:t>
                      </a:r>
                      <a:endParaRPr b="1" sz="1800">
                        <a:solidFill>
                          <a:srgbClr val="000000"/>
                        </a:solidFill>
                      </a:endParaRPr>
                    </a:p>
                  </a:txBody>
                  <a:tcPr marT="45700" marB="45700" marR="91425" marL="91425"/>
                </a:tc>
              </a:tr>
              <a:tr h="457125">
                <a:tc>
                  <a:txBody>
                    <a:bodyPr/>
                    <a:lstStyle/>
                    <a:p>
                      <a:pPr indent="0" lvl="0" marL="0" marR="0" rtl="0" algn="l">
                        <a:spcBef>
                          <a:spcPts val="0"/>
                        </a:spcBef>
                        <a:spcAft>
                          <a:spcPts val="0"/>
                        </a:spcAft>
                        <a:buNone/>
                      </a:pPr>
                      <a:r>
                        <a:rPr b="1" lang="en-US" sz="1800">
                          <a:solidFill>
                            <a:srgbClr val="000000"/>
                          </a:solidFill>
                        </a:rPr>
                        <a:t>Effective interest rate</a:t>
                      </a:r>
                      <a:endParaRPr b="1" sz="1800">
                        <a:solidFill>
                          <a:srgbClr val="000000"/>
                        </a:solidFill>
                      </a:endParaRPr>
                    </a:p>
                  </a:txBody>
                  <a:tcPr marT="45700" marB="45700" marR="91425" marL="91425"/>
                </a:tc>
                <a:tc>
                  <a:txBody>
                    <a:bodyPr/>
                    <a:lstStyle/>
                    <a:p>
                      <a:pPr indent="0" lvl="0" marL="0" marR="0" rtl="0" algn="r">
                        <a:spcBef>
                          <a:spcPts val="0"/>
                        </a:spcBef>
                        <a:spcAft>
                          <a:spcPts val="0"/>
                        </a:spcAft>
                        <a:buNone/>
                      </a:pPr>
                      <a:r>
                        <a:rPr b="1" lang="en-US" sz="1800">
                          <a:solidFill>
                            <a:srgbClr val="000000"/>
                          </a:solidFill>
                        </a:rPr>
                        <a:t>12%</a:t>
                      </a:r>
                      <a:endParaRPr b="1" sz="1800">
                        <a:solidFill>
                          <a:srgbClr val="000000"/>
                        </a:solidFill>
                      </a:endParaRPr>
                    </a:p>
                  </a:txBody>
                  <a:tcPr marT="45700" marB="45700" marR="91425" marL="91425"/>
                </a:tc>
                <a:tc>
                  <a:txBody>
                    <a:bodyPr/>
                    <a:lstStyle/>
                    <a:p>
                      <a:pPr indent="0" lvl="0" marL="0" marR="0" rtl="0" algn="r">
                        <a:spcBef>
                          <a:spcPts val="0"/>
                        </a:spcBef>
                        <a:spcAft>
                          <a:spcPts val="0"/>
                        </a:spcAft>
                        <a:buNone/>
                      </a:pPr>
                      <a:r>
                        <a:rPr b="1" lang="en-US" sz="1800">
                          <a:solidFill>
                            <a:srgbClr val="000000"/>
                          </a:solidFill>
                        </a:rPr>
                        <a:t>12.5%</a:t>
                      </a:r>
                      <a:endParaRPr b="1" sz="1800">
                        <a:solidFill>
                          <a:srgbClr val="000000"/>
                        </a:solidFill>
                      </a:endParaRPr>
                    </a:p>
                  </a:txBody>
                  <a:tcPr marT="45700" marB="45700" marR="91425" marL="91425"/>
                </a:tc>
                <a:tc>
                  <a:txBody>
                    <a:bodyPr/>
                    <a:lstStyle/>
                    <a:p>
                      <a:pPr indent="0" lvl="0" marL="0" marR="0" rtl="0" algn="r">
                        <a:spcBef>
                          <a:spcPts val="0"/>
                        </a:spcBef>
                        <a:spcAft>
                          <a:spcPts val="0"/>
                        </a:spcAft>
                        <a:buNone/>
                      </a:pPr>
                      <a:r>
                        <a:rPr b="1" lang="en-US" sz="1800">
                          <a:solidFill>
                            <a:srgbClr val="000000"/>
                          </a:solidFill>
                        </a:rPr>
                        <a:t>14%</a:t>
                      </a:r>
                      <a:endParaRPr b="1" sz="1800">
                        <a:solidFill>
                          <a:srgbClr val="000000"/>
                        </a:solidFill>
                      </a:endParaRPr>
                    </a:p>
                  </a:txBody>
                  <a:tcPr marT="45700" marB="45700" marR="91425" marL="91425"/>
                </a:tc>
              </a:tr>
            </a:tbl>
          </a:graphicData>
        </a:graphic>
      </p:graphicFrame>
      <p:sp>
        <p:nvSpPr>
          <p:cNvPr id="127" name="Google Shape;127;p5"/>
          <p:cNvSpPr txBox="1"/>
          <p:nvPr/>
        </p:nvSpPr>
        <p:spPr>
          <a:xfrm>
            <a:off x="609600" y="990600"/>
            <a:ext cx="7543800" cy="588963"/>
          </a:xfrm>
          <a:prstGeom prst="rect">
            <a:avLst/>
          </a:prstGeom>
          <a:noFill/>
          <a:ln cap="flat" cmpd="sng" w="9525">
            <a:solidFill>
              <a:schemeClr val="dk1"/>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b="1" i="0" lang="en-US" sz="3200" u="none" cap="none" strike="noStrike">
                <a:solidFill>
                  <a:schemeClr val="dk2"/>
                </a:solidFill>
                <a:latin typeface="Arial"/>
                <a:ea typeface="Arial"/>
                <a:cs typeface="Arial"/>
                <a:sym typeface="Arial"/>
              </a:rPr>
              <a:t>Cost of term loan</a:t>
            </a:r>
            <a:endParaRPr/>
          </a:p>
        </p:txBody>
      </p:sp>
      <p:sp>
        <p:nvSpPr>
          <p:cNvPr id="128" name="Google Shape;128;p5"/>
          <p:cNvSpPr txBox="1"/>
          <p:nvPr/>
        </p:nvSpPr>
        <p:spPr>
          <a:xfrm>
            <a:off x="1078173" y="1579563"/>
            <a:ext cx="7543800" cy="369332"/>
          </a:xfrm>
          <a:prstGeom prst="rect">
            <a:avLst/>
          </a:prstGeom>
          <a:noFill/>
          <a:ln cap="flat" cmpd="sng" w="9525">
            <a:solidFill>
              <a:schemeClr val="dk1"/>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1800" u="none" cap="none" strike="noStrike">
                <a:solidFill>
                  <a:srgbClr val="FF0000"/>
                </a:solidFill>
                <a:latin typeface="Calibri"/>
                <a:ea typeface="Calibri"/>
                <a:cs typeface="Calibri"/>
                <a:sym typeface="Calibri"/>
              </a:rPr>
              <a:t>*** Repayment based</a:t>
            </a:r>
            <a:endParaRPr/>
          </a:p>
        </p:txBody>
      </p:sp>
      <p:sp>
        <p:nvSpPr>
          <p:cNvPr id="129" name="Google Shape;129;p5"/>
          <p:cNvSpPr txBox="1"/>
          <p:nvPr/>
        </p:nvSpPr>
        <p:spPr>
          <a:xfrm>
            <a:off x="800100" y="5892582"/>
            <a:ext cx="7543800" cy="646331"/>
          </a:xfrm>
          <a:prstGeom prst="rect">
            <a:avLst/>
          </a:prstGeom>
          <a:noFill/>
          <a:ln cap="flat" cmpd="sng" w="9525">
            <a:solidFill>
              <a:schemeClr val="dk1"/>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1800" u="none" cap="none" strike="noStrike">
                <a:solidFill>
                  <a:srgbClr val="000000"/>
                </a:solidFill>
                <a:latin typeface="Calibri"/>
                <a:ea typeface="Calibri"/>
                <a:cs typeface="Calibri"/>
                <a:sym typeface="Calibri"/>
              </a:rPr>
              <a:t>***Effective interest rate =      </a:t>
            </a:r>
            <a:r>
              <a:rPr b="1" i="0" lang="en-US" sz="1800" u="sng" cap="none" strike="noStrike">
                <a:solidFill>
                  <a:srgbClr val="000000"/>
                </a:solidFill>
                <a:latin typeface="Calibri"/>
                <a:ea typeface="Calibri"/>
                <a:cs typeface="Calibri"/>
                <a:sym typeface="Calibri"/>
              </a:rPr>
              <a:t>total cost</a:t>
            </a:r>
            <a:r>
              <a:rPr b="1" i="0" lang="en-US" sz="1800" u="none" cap="none" strike="noStrike">
                <a:solidFill>
                  <a:srgbClr val="000000"/>
                </a:solidFill>
                <a:latin typeface="Calibri"/>
                <a:ea typeface="Calibri"/>
                <a:cs typeface="Calibri"/>
                <a:sym typeface="Calibri"/>
              </a:rPr>
              <a:t>              * 100</a:t>
            </a:r>
            <a:endParaRPr/>
          </a:p>
          <a:p>
            <a:pPr indent="0" lvl="0" marL="0" marR="0" rtl="0" algn="l">
              <a:spcBef>
                <a:spcPts val="0"/>
              </a:spcBef>
              <a:spcAft>
                <a:spcPts val="0"/>
              </a:spcAft>
              <a:buNone/>
            </a:pPr>
            <a:r>
              <a:rPr b="1" i="0" lang="en-US" sz="1800" u="none" cap="none" strike="noStrike">
                <a:solidFill>
                  <a:srgbClr val="000000"/>
                </a:solidFill>
                <a:latin typeface="Calibri"/>
                <a:ea typeface="Calibri"/>
                <a:cs typeface="Calibri"/>
                <a:sym typeface="Calibri"/>
              </a:rPr>
              <a:t>                                                used loan amount</a:t>
            </a:r>
            <a:endParaRPr b="1" i="0" sz="1800" u="none" cap="none" strike="noStrike">
              <a:solidFill>
                <a:srgbClr val="000000"/>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6"/>
          <p:cNvSpPr txBox="1"/>
          <p:nvPr>
            <p:ph idx="12" type="sldNum"/>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fld id="{00000000-1234-1234-1234-123412341234}" type="slidenum">
              <a:rPr b="0" i="0" lang="en-US" sz="1200" u="none" cap="none" strike="noStrike">
                <a:solidFill>
                  <a:schemeClr val="dk1"/>
                </a:solidFill>
                <a:latin typeface="Arial Black"/>
                <a:ea typeface="Arial Black"/>
                <a:cs typeface="Arial Black"/>
                <a:sym typeface="Arial Black"/>
              </a:rPr>
              <a:t>‹#›</a:t>
            </a:fld>
            <a:endParaRPr b="0" i="0" sz="1200" u="none" cap="none" strike="noStrike">
              <a:solidFill>
                <a:schemeClr val="dk1"/>
              </a:solidFill>
              <a:latin typeface="Arial Black"/>
              <a:ea typeface="Arial Black"/>
              <a:cs typeface="Arial Black"/>
              <a:sym typeface="Arial Black"/>
            </a:endParaRPr>
          </a:p>
        </p:txBody>
      </p:sp>
      <p:sp>
        <p:nvSpPr>
          <p:cNvPr id="136" name="Google Shape;136;p6"/>
          <p:cNvSpPr txBox="1"/>
          <p:nvPr/>
        </p:nvSpPr>
        <p:spPr>
          <a:xfrm>
            <a:off x="152400" y="228600"/>
            <a:ext cx="8839200" cy="588963"/>
          </a:xfrm>
          <a:prstGeom prst="rect">
            <a:avLst/>
          </a:prstGeom>
          <a:noFill/>
          <a:ln cap="flat" cmpd="sng" w="9525">
            <a:solidFill>
              <a:schemeClr val="dk1"/>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b="1" i="0" lang="en-US" sz="3200" u="none" cap="none" strike="noStrike">
                <a:solidFill>
                  <a:schemeClr val="dk1"/>
                </a:solidFill>
                <a:latin typeface="Arial"/>
                <a:ea typeface="Arial"/>
                <a:cs typeface="Arial"/>
                <a:sym typeface="Arial"/>
              </a:rPr>
              <a:t>Methods of Repayment of Term loan</a:t>
            </a:r>
            <a:endParaRPr/>
          </a:p>
        </p:txBody>
      </p:sp>
      <p:sp>
        <p:nvSpPr>
          <p:cNvPr id="137" name="Google Shape;137;p6"/>
          <p:cNvSpPr txBox="1"/>
          <p:nvPr/>
        </p:nvSpPr>
        <p:spPr>
          <a:xfrm>
            <a:off x="381000" y="1219200"/>
            <a:ext cx="8610600" cy="892175"/>
          </a:xfrm>
          <a:prstGeom prst="rect">
            <a:avLst/>
          </a:prstGeom>
          <a:noFill/>
          <a:ln>
            <a:noFill/>
          </a:ln>
        </p:spPr>
        <p:txBody>
          <a:bodyPr anchorCtr="0" anchor="t" bIns="45700" lIns="91425" spcFirstLastPara="1" rIns="91425" wrap="square" tIns="45700">
            <a:spAutoFit/>
          </a:bodyPr>
          <a:lstStyle/>
          <a:p>
            <a:pPr indent="-457200" lvl="0" marL="514350" marR="0" rtl="0" algn="l">
              <a:spcBef>
                <a:spcPts val="0"/>
              </a:spcBef>
              <a:spcAft>
                <a:spcPts val="0"/>
              </a:spcAft>
              <a:buNone/>
            </a:pPr>
            <a:r>
              <a:rPr b="1" i="0" lang="en-US" sz="2800" u="none" cap="none" strike="noStrike">
                <a:solidFill>
                  <a:schemeClr val="dk1"/>
                </a:solidFill>
                <a:latin typeface="Arial"/>
                <a:ea typeface="Arial"/>
                <a:cs typeface="Arial"/>
                <a:sym typeface="Arial"/>
              </a:rPr>
              <a:t>(a) Balloon method: </a:t>
            </a:r>
            <a:r>
              <a:rPr b="0" i="0" lang="en-US" sz="2400" u="none" cap="none" strike="noStrike">
                <a:solidFill>
                  <a:schemeClr val="dk1"/>
                </a:solidFill>
                <a:latin typeface="Arial"/>
                <a:ea typeface="Arial"/>
                <a:cs typeface="Arial"/>
                <a:sym typeface="Arial"/>
              </a:rPr>
              <a:t>Loan principal Tk.50 lac, interest rate 15% and loan period 5 years.</a:t>
            </a:r>
            <a:endParaRPr/>
          </a:p>
        </p:txBody>
      </p:sp>
      <p:graphicFrame>
        <p:nvGraphicFramePr>
          <p:cNvPr id="138" name="Google Shape;138;p6"/>
          <p:cNvGraphicFramePr/>
          <p:nvPr/>
        </p:nvGraphicFramePr>
        <p:xfrm>
          <a:off x="152400" y="2511425"/>
          <a:ext cx="3000000" cy="3000000"/>
        </p:xfrm>
        <a:graphic>
          <a:graphicData uri="http://schemas.openxmlformats.org/drawingml/2006/table">
            <a:tbl>
              <a:tblPr bandRow="1" firstRow="1">
                <a:noFill/>
                <a:tableStyleId>{1DC83896-7718-4546-B519-B34245A04272}</a:tableStyleId>
              </a:tblPr>
              <a:tblGrid>
                <a:gridCol w="1447800"/>
                <a:gridCol w="1447800"/>
                <a:gridCol w="1447800"/>
                <a:gridCol w="1447800"/>
                <a:gridCol w="1447800"/>
                <a:gridCol w="1447800"/>
              </a:tblGrid>
              <a:tr h="731300">
                <a:tc>
                  <a:txBody>
                    <a:bodyPr/>
                    <a:lstStyle/>
                    <a:p>
                      <a:pPr indent="0" lvl="0" marL="0" marR="0" rtl="0" algn="ctr">
                        <a:spcBef>
                          <a:spcPts val="0"/>
                        </a:spcBef>
                        <a:spcAft>
                          <a:spcPts val="0"/>
                        </a:spcAft>
                        <a:buNone/>
                      </a:pPr>
                      <a:r>
                        <a:rPr b="1" lang="en-US" sz="2100">
                          <a:solidFill>
                            <a:srgbClr val="000000"/>
                          </a:solidFill>
                        </a:rPr>
                        <a:t>Period</a:t>
                      </a:r>
                      <a:endParaRPr b="1" sz="2100">
                        <a:solidFill>
                          <a:srgbClr val="000000"/>
                        </a:solidFill>
                      </a:endParaRPr>
                    </a:p>
                  </a:txBody>
                  <a:tcPr marT="45725" marB="45725" marR="91450" marL="91450"/>
                </a:tc>
                <a:tc>
                  <a:txBody>
                    <a:bodyPr/>
                    <a:lstStyle/>
                    <a:p>
                      <a:pPr indent="0" lvl="0" marL="0" marR="0" rtl="0" algn="ctr">
                        <a:spcBef>
                          <a:spcPts val="0"/>
                        </a:spcBef>
                        <a:spcAft>
                          <a:spcPts val="0"/>
                        </a:spcAft>
                        <a:buNone/>
                      </a:pPr>
                      <a:r>
                        <a:rPr b="1" lang="en-US" sz="2100">
                          <a:solidFill>
                            <a:srgbClr val="000000"/>
                          </a:solidFill>
                        </a:rPr>
                        <a:t>Beginning balance</a:t>
                      </a:r>
                      <a:endParaRPr b="1" sz="2100">
                        <a:solidFill>
                          <a:srgbClr val="000000"/>
                        </a:solidFill>
                      </a:endParaRPr>
                    </a:p>
                  </a:txBody>
                  <a:tcPr marT="45725" marB="45725" marR="91450" marL="91450"/>
                </a:tc>
                <a:tc>
                  <a:txBody>
                    <a:bodyPr/>
                    <a:lstStyle/>
                    <a:p>
                      <a:pPr indent="0" lvl="0" marL="0" marR="0" rtl="0" algn="ctr">
                        <a:spcBef>
                          <a:spcPts val="0"/>
                        </a:spcBef>
                        <a:spcAft>
                          <a:spcPts val="0"/>
                        </a:spcAft>
                        <a:buNone/>
                      </a:pPr>
                      <a:r>
                        <a:rPr b="1" lang="en-US" sz="2100">
                          <a:solidFill>
                            <a:srgbClr val="000000"/>
                          </a:solidFill>
                        </a:rPr>
                        <a:t>Interest payment</a:t>
                      </a:r>
                      <a:endParaRPr b="1" sz="2100">
                        <a:solidFill>
                          <a:srgbClr val="000000"/>
                        </a:solidFill>
                      </a:endParaRPr>
                    </a:p>
                  </a:txBody>
                  <a:tcPr marT="45725" marB="45725" marR="91450" marL="91450"/>
                </a:tc>
                <a:tc>
                  <a:txBody>
                    <a:bodyPr/>
                    <a:lstStyle/>
                    <a:p>
                      <a:pPr indent="0" lvl="0" marL="0" marR="0" rtl="0" algn="ctr">
                        <a:spcBef>
                          <a:spcPts val="0"/>
                        </a:spcBef>
                        <a:spcAft>
                          <a:spcPts val="0"/>
                        </a:spcAft>
                        <a:buNone/>
                      </a:pPr>
                      <a:r>
                        <a:rPr b="1" lang="en-US" sz="2100">
                          <a:solidFill>
                            <a:srgbClr val="000000"/>
                          </a:solidFill>
                        </a:rPr>
                        <a:t>Principal payment</a:t>
                      </a:r>
                      <a:endParaRPr b="1" sz="2100">
                        <a:solidFill>
                          <a:srgbClr val="000000"/>
                        </a:solidFill>
                      </a:endParaRPr>
                    </a:p>
                  </a:txBody>
                  <a:tcPr marT="45725" marB="45725" marR="91450" marL="91450"/>
                </a:tc>
                <a:tc>
                  <a:txBody>
                    <a:bodyPr/>
                    <a:lstStyle/>
                    <a:p>
                      <a:pPr indent="0" lvl="0" marL="0" marR="0" rtl="0" algn="ctr">
                        <a:spcBef>
                          <a:spcPts val="0"/>
                        </a:spcBef>
                        <a:spcAft>
                          <a:spcPts val="0"/>
                        </a:spcAft>
                        <a:buNone/>
                      </a:pPr>
                      <a:r>
                        <a:rPr b="1" lang="en-US" sz="2100">
                          <a:solidFill>
                            <a:srgbClr val="000000"/>
                          </a:solidFill>
                        </a:rPr>
                        <a:t>Total repayment</a:t>
                      </a:r>
                      <a:endParaRPr b="1" sz="2100">
                        <a:solidFill>
                          <a:srgbClr val="000000"/>
                        </a:solidFill>
                      </a:endParaRPr>
                    </a:p>
                  </a:txBody>
                  <a:tcPr marT="45725" marB="45725" marR="91450" marL="91450"/>
                </a:tc>
                <a:tc>
                  <a:txBody>
                    <a:bodyPr/>
                    <a:lstStyle/>
                    <a:p>
                      <a:pPr indent="0" lvl="0" marL="0" marR="0" rtl="0" algn="ctr">
                        <a:spcBef>
                          <a:spcPts val="0"/>
                        </a:spcBef>
                        <a:spcAft>
                          <a:spcPts val="0"/>
                        </a:spcAft>
                        <a:buNone/>
                      </a:pPr>
                      <a:r>
                        <a:rPr b="1" lang="en-US" sz="2100">
                          <a:solidFill>
                            <a:srgbClr val="000000"/>
                          </a:solidFill>
                        </a:rPr>
                        <a:t>Ending balance</a:t>
                      </a:r>
                      <a:endParaRPr b="1" sz="2100">
                        <a:solidFill>
                          <a:srgbClr val="000000"/>
                        </a:solidFill>
                      </a:endParaRPr>
                    </a:p>
                  </a:txBody>
                  <a:tcPr marT="45725" marB="45725" marR="91450" marL="91450"/>
                </a:tc>
              </a:tr>
              <a:tr h="478925">
                <a:tc>
                  <a:txBody>
                    <a:bodyPr/>
                    <a:lstStyle/>
                    <a:p>
                      <a:pPr indent="0" lvl="0" marL="0" marR="0" rtl="0" algn="ctr">
                        <a:spcBef>
                          <a:spcPts val="0"/>
                        </a:spcBef>
                        <a:spcAft>
                          <a:spcPts val="0"/>
                        </a:spcAft>
                        <a:buNone/>
                      </a:pPr>
                      <a:r>
                        <a:rPr b="1" lang="en-US" sz="2100">
                          <a:solidFill>
                            <a:srgbClr val="000000"/>
                          </a:solidFill>
                        </a:rPr>
                        <a:t>1</a:t>
                      </a:r>
                      <a:endParaRPr b="1" sz="2100">
                        <a:solidFill>
                          <a:srgbClr val="000000"/>
                        </a:solidFill>
                      </a:endParaRPr>
                    </a:p>
                  </a:txBody>
                  <a:tcPr marT="45725" marB="45725" marR="91450" marL="91450"/>
                </a:tc>
                <a:tc>
                  <a:txBody>
                    <a:bodyPr/>
                    <a:lstStyle/>
                    <a:p>
                      <a:pPr indent="0" lvl="0" marL="0" marR="0" rtl="0" algn="ctr">
                        <a:spcBef>
                          <a:spcPts val="0"/>
                        </a:spcBef>
                        <a:spcAft>
                          <a:spcPts val="0"/>
                        </a:spcAft>
                        <a:buNone/>
                      </a:pPr>
                      <a:r>
                        <a:rPr b="1" lang="en-US" sz="2100">
                          <a:solidFill>
                            <a:srgbClr val="000000"/>
                          </a:solidFill>
                        </a:rPr>
                        <a:t>5000000</a:t>
                      </a:r>
                      <a:endParaRPr b="1" sz="2100">
                        <a:solidFill>
                          <a:srgbClr val="000000"/>
                        </a:solidFill>
                      </a:endParaRPr>
                    </a:p>
                  </a:txBody>
                  <a:tcPr marT="45725" marB="45725" marR="91450" marL="91450"/>
                </a:tc>
                <a:tc>
                  <a:txBody>
                    <a:bodyPr/>
                    <a:lstStyle/>
                    <a:p>
                      <a:pPr indent="0" lvl="0" marL="0" marR="0" rtl="0" algn="ctr">
                        <a:spcBef>
                          <a:spcPts val="0"/>
                        </a:spcBef>
                        <a:spcAft>
                          <a:spcPts val="0"/>
                        </a:spcAft>
                        <a:buNone/>
                      </a:pPr>
                      <a:r>
                        <a:rPr b="1" lang="en-US" sz="2100">
                          <a:solidFill>
                            <a:srgbClr val="000000"/>
                          </a:solidFill>
                        </a:rPr>
                        <a:t>750000</a:t>
                      </a:r>
                      <a:endParaRPr b="1" sz="2100">
                        <a:solidFill>
                          <a:srgbClr val="000000"/>
                        </a:solidFill>
                      </a:endParaRPr>
                    </a:p>
                  </a:txBody>
                  <a:tcPr marT="45725" marB="45725" marR="91450" marL="91450"/>
                </a:tc>
                <a:tc>
                  <a:txBody>
                    <a:bodyPr/>
                    <a:lstStyle/>
                    <a:p>
                      <a:pPr indent="0" lvl="0" marL="0" marR="0" rtl="0" algn="ctr">
                        <a:spcBef>
                          <a:spcPts val="0"/>
                        </a:spcBef>
                        <a:spcAft>
                          <a:spcPts val="0"/>
                        </a:spcAft>
                        <a:buNone/>
                      </a:pPr>
                      <a:r>
                        <a:rPr b="1" lang="en-US" sz="2100">
                          <a:solidFill>
                            <a:srgbClr val="000000"/>
                          </a:solidFill>
                        </a:rPr>
                        <a:t>1000000</a:t>
                      </a:r>
                      <a:endParaRPr b="1" sz="2100">
                        <a:solidFill>
                          <a:srgbClr val="000000"/>
                        </a:solidFill>
                      </a:endParaRPr>
                    </a:p>
                  </a:txBody>
                  <a:tcPr marT="45725" marB="45725" marR="91450" marL="91450"/>
                </a:tc>
                <a:tc>
                  <a:txBody>
                    <a:bodyPr/>
                    <a:lstStyle/>
                    <a:p>
                      <a:pPr indent="0" lvl="0" marL="0" marR="0" rtl="0" algn="ctr">
                        <a:spcBef>
                          <a:spcPts val="0"/>
                        </a:spcBef>
                        <a:spcAft>
                          <a:spcPts val="0"/>
                        </a:spcAft>
                        <a:buNone/>
                      </a:pPr>
                      <a:r>
                        <a:rPr b="1" lang="en-US" sz="2100">
                          <a:solidFill>
                            <a:srgbClr val="000000"/>
                          </a:solidFill>
                        </a:rPr>
                        <a:t>1750000</a:t>
                      </a:r>
                      <a:endParaRPr b="1" sz="2100">
                        <a:solidFill>
                          <a:srgbClr val="000000"/>
                        </a:solidFill>
                      </a:endParaRPr>
                    </a:p>
                  </a:txBody>
                  <a:tcPr marT="45725" marB="45725" marR="91450" marL="91450"/>
                </a:tc>
                <a:tc>
                  <a:txBody>
                    <a:bodyPr/>
                    <a:lstStyle/>
                    <a:p>
                      <a:pPr indent="0" lvl="0" marL="0" marR="0" rtl="0" algn="ctr">
                        <a:spcBef>
                          <a:spcPts val="0"/>
                        </a:spcBef>
                        <a:spcAft>
                          <a:spcPts val="0"/>
                        </a:spcAft>
                        <a:buNone/>
                      </a:pPr>
                      <a:r>
                        <a:rPr b="1" lang="en-US" sz="2100">
                          <a:solidFill>
                            <a:srgbClr val="000000"/>
                          </a:solidFill>
                        </a:rPr>
                        <a:t>4000000</a:t>
                      </a:r>
                      <a:endParaRPr b="1" sz="2100">
                        <a:solidFill>
                          <a:srgbClr val="000000"/>
                        </a:solidFill>
                      </a:endParaRPr>
                    </a:p>
                  </a:txBody>
                  <a:tcPr marT="45725" marB="45725" marR="91450" marL="91450"/>
                </a:tc>
              </a:tr>
              <a:tr h="417875">
                <a:tc>
                  <a:txBody>
                    <a:bodyPr/>
                    <a:lstStyle/>
                    <a:p>
                      <a:pPr indent="0" lvl="0" marL="0" marR="0" rtl="0" algn="ctr">
                        <a:spcBef>
                          <a:spcPts val="0"/>
                        </a:spcBef>
                        <a:spcAft>
                          <a:spcPts val="0"/>
                        </a:spcAft>
                        <a:buNone/>
                      </a:pPr>
                      <a:r>
                        <a:rPr b="1" lang="en-US" sz="2100">
                          <a:solidFill>
                            <a:srgbClr val="000000"/>
                          </a:solidFill>
                        </a:rPr>
                        <a:t>2</a:t>
                      </a:r>
                      <a:endParaRPr b="1" sz="2100">
                        <a:solidFill>
                          <a:srgbClr val="000000"/>
                        </a:solidFill>
                      </a:endParaRPr>
                    </a:p>
                  </a:txBody>
                  <a:tcPr marT="45725" marB="45725" marR="91450" marL="91450"/>
                </a:tc>
                <a:tc>
                  <a:txBody>
                    <a:bodyPr/>
                    <a:lstStyle/>
                    <a:p>
                      <a:pPr indent="0" lvl="0" marL="0" marR="0" rtl="0" algn="ctr">
                        <a:spcBef>
                          <a:spcPts val="0"/>
                        </a:spcBef>
                        <a:spcAft>
                          <a:spcPts val="0"/>
                        </a:spcAft>
                        <a:buNone/>
                      </a:pPr>
                      <a:r>
                        <a:rPr b="1" lang="en-US" sz="2100">
                          <a:solidFill>
                            <a:srgbClr val="000000"/>
                          </a:solidFill>
                        </a:rPr>
                        <a:t>4000000</a:t>
                      </a:r>
                      <a:endParaRPr b="1" sz="2100">
                        <a:solidFill>
                          <a:srgbClr val="000000"/>
                        </a:solidFill>
                      </a:endParaRPr>
                    </a:p>
                  </a:txBody>
                  <a:tcPr marT="45725" marB="45725" marR="91450" marL="91450"/>
                </a:tc>
                <a:tc>
                  <a:txBody>
                    <a:bodyPr/>
                    <a:lstStyle/>
                    <a:p>
                      <a:pPr indent="0" lvl="0" marL="0" marR="0" rtl="0" algn="ctr">
                        <a:spcBef>
                          <a:spcPts val="0"/>
                        </a:spcBef>
                        <a:spcAft>
                          <a:spcPts val="0"/>
                        </a:spcAft>
                        <a:buNone/>
                      </a:pPr>
                      <a:r>
                        <a:rPr b="1" lang="en-US" sz="2100">
                          <a:solidFill>
                            <a:srgbClr val="000000"/>
                          </a:solidFill>
                        </a:rPr>
                        <a:t>600000</a:t>
                      </a:r>
                      <a:endParaRPr b="1" sz="2100">
                        <a:solidFill>
                          <a:srgbClr val="000000"/>
                        </a:solidFill>
                      </a:endParaRPr>
                    </a:p>
                  </a:txBody>
                  <a:tcPr marT="45725" marB="45725" marR="91450" marL="91450"/>
                </a:tc>
                <a:tc>
                  <a:txBody>
                    <a:bodyPr/>
                    <a:lstStyle/>
                    <a:p>
                      <a:pPr indent="0" lvl="0" marL="0" marR="0" rtl="0" algn="ctr">
                        <a:spcBef>
                          <a:spcPts val="0"/>
                        </a:spcBef>
                        <a:spcAft>
                          <a:spcPts val="0"/>
                        </a:spcAft>
                        <a:buNone/>
                      </a:pPr>
                      <a:r>
                        <a:rPr b="1" lang="en-US" sz="2100">
                          <a:solidFill>
                            <a:srgbClr val="000000"/>
                          </a:solidFill>
                        </a:rPr>
                        <a:t>1000000</a:t>
                      </a:r>
                      <a:endParaRPr b="1" sz="2100">
                        <a:solidFill>
                          <a:srgbClr val="000000"/>
                        </a:solidFill>
                      </a:endParaRPr>
                    </a:p>
                  </a:txBody>
                  <a:tcPr marT="45725" marB="45725" marR="91450" marL="91450"/>
                </a:tc>
                <a:tc>
                  <a:txBody>
                    <a:bodyPr/>
                    <a:lstStyle/>
                    <a:p>
                      <a:pPr indent="0" lvl="0" marL="0" marR="0" rtl="0" algn="ctr">
                        <a:spcBef>
                          <a:spcPts val="0"/>
                        </a:spcBef>
                        <a:spcAft>
                          <a:spcPts val="0"/>
                        </a:spcAft>
                        <a:buNone/>
                      </a:pPr>
                      <a:r>
                        <a:rPr b="1" lang="en-US" sz="2100">
                          <a:solidFill>
                            <a:srgbClr val="000000"/>
                          </a:solidFill>
                        </a:rPr>
                        <a:t>1600000</a:t>
                      </a:r>
                      <a:endParaRPr b="1" sz="2100">
                        <a:solidFill>
                          <a:srgbClr val="000000"/>
                        </a:solidFill>
                      </a:endParaRPr>
                    </a:p>
                  </a:txBody>
                  <a:tcPr marT="45725" marB="45725" marR="91450" marL="91450"/>
                </a:tc>
                <a:tc>
                  <a:txBody>
                    <a:bodyPr/>
                    <a:lstStyle/>
                    <a:p>
                      <a:pPr indent="0" lvl="0" marL="0" marR="0" rtl="0" algn="ctr">
                        <a:spcBef>
                          <a:spcPts val="0"/>
                        </a:spcBef>
                        <a:spcAft>
                          <a:spcPts val="0"/>
                        </a:spcAft>
                        <a:buNone/>
                      </a:pPr>
                      <a:r>
                        <a:rPr b="1" lang="en-US" sz="2100">
                          <a:solidFill>
                            <a:srgbClr val="000000"/>
                          </a:solidFill>
                        </a:rPr>
                        <a:t>3000000</a:t>
                      </a:r>
                      <a:endParaRPr b="1" sz="2100">
                        <a:solidFill>
                          <a:srgbClr val="000000"/>
                        </a:solidFill>
                      </a:endParaRPr>
                    </a:p>
                  </a:txBody>
                  <a:tcPr marT="45725" marB="45725" marR="91450" marL="91450"/>
                </a:tc>
              </a:tr>
              <a:tr h="515725">
                <a:tc>
                  <a:txBody>
                    <a:bodyPr/>
                    <a:lstStyle/>
                    <a:p>
                      <a:pPr indent="0" lvl="0" marL="0" marR="0" rtl="0" algn="ctr">
                        <a:spcBef>
                          <a:spcPts val="0"/>
                        </a:spcBef>
                        <a:spcAft>
                          <a:spcPts val="0"/>
                        </a:spcAft>
                        <a:buNone/>
                      </a:pPr>
                      <a:r>
                        <a:rPr b="1" lang="en-US" sz="2100">
                          <a:solidFill>
                            <a:srgbClr val="000000"/>
                          </a:solidFill>
                        </a:rPr>
                        <a:t>3</a:t>
                      </a:r>
                      <a:endParaRPr b="1" sz="2100">
                        <a:solidFill>
                          <a:srgbClr val="000000"/>
                        </a:solidFill>
                      </a:endParaRPr>
                    </a:p>
                  </a:txBody>
                  <a:tcPr marT="45725" marB="45725" marR="91450" marL="91450"/>
                </a:tc>
                <a:tc>
                  <a:txBody>
                    <a:bodyPr/>
                    <a:lstStyle/>
                    <a:p>
                      <a:pPr indent="0" lvl="0" marL="0" marR="0" rtl="0" algn="ctr">
                        <a:spcBef>
                          <a:spcPts val="0"/>
                        </a:spcBef>
                        <a:spcAft>
                          <a:spcPts val="0"/>
                        </a:spcAft>
                        <a:buNone/>
                      </a:pPr>
                      <a:r>
                        <a:rPr b="1" lang="en-US" sz="2100">
                          <a:solidFill>
                            <a:srgbClr val="000000"/>
                          </a:solidFill>
                        </a:rPr>
                        <a:t>3000000</a:t>
                      </a:r>
                      <a:endParaRPr b="1" sz="2100">
                        <a:solidFill>
                          <a:srgbClr val="000000"/>
                        </a:solidFill>
                      </a:endParaRPr>
                    </a:p>
                  </a:txBody>
                  <a:tcPr marT="45725" marB="45725" marR="91450" marL="91450"/>
                </a:tc>
                <a:tc>
                  <a:txBody>
                    <a:bodyPr/>
                    <a:lstStyle/>
                    <a:p>
                      <a:pPr indent="0" lvl="0" marL="0" marR="0" rtl="0" algn="ctr">
                        <a:spcBef>
                          <a:spcPts val="0"/>
                        </a:spcBef>
                        <a:spcAft>
                          <a:spcPts val="0"/>
                        </a:spcAft>
                        <a:buNone/>
                      </a:pPr>
                      <a:r>
                        <a:rPr b="1" lang="en-US" sz="2100">
                          <a:solidFill>
                            <a:srgbClr val="000000"/>
                          </a:solidFill>
                        </a:rPr>
                        <a:t>450000</a:t>
                      </a:r>
                      <a:endParaRPr b="1" sz="2100">
                        <a:solidFill>
                          <a:srgbClr val="000000"/>
                        </a:solidFill>
                      </a:endParaRPr>
                    </a:p>
                  </a:txBody>
                  <a:tcPr marT="45725" marB="45725" marR="91450" marL="91450"/>
                </a:tc>
                <a:tc>
                  <a:txBody>
                    <a:bodyPr/>
                    <a:lstStyle/>
                    <a:p>
                      <a:pPr indent="0" lvl="0" marL="0" marR="0" rtl="0" algn="ctr">
                        <a:spcBef>
                          <a:spcPts val="0"/>
                        </a:spcBef>
                        <a:spcAft>
                          <a:spcPts val="0"/>
                        </a:spcAft>
                        <a:buNone/>
                      </a:pPr>
                      <a:r>
                        <a:rPr b="1" lang="en-US" sz="2100">
                          <a:solidFill>
                            <a:srgbClr val="000000"/>
                          </a:solidFill>
                        </a:rPr>
                        <a:t>1000000</a:t>
                      </a:r>
                      <a:endParaRPr b="1" sz="2100">
                        <a:solidFill>
                          <a:srgbClr val="000000"/>
                        </a:solidFill>
                      </a:endParaRPr>
                    </a:p>
                  </a:txBody>
                  <a:tcPr marT="45725" marB="45725" marR="91450" marL="91450"/>
                </a:tc>
                <a:tc>
                  <a:txBody>
                    <a:bodyPr/>
                    <a:lstStyle/>
                    <a:p>
                      <a:pPr indent="0" lvl="0" marL="0" marR="0" rtl="0" algn="ctr">
                        <a:spcBef>
                          <a:spcPts val="0"/>
                        </a:spcBef>
                        <a:spcAft>
                          <a:spcPts val="0"/>
                        </a:spcAft>
                        <a:buNone/>
                      </a:pPr>
                      <a:r>
                        <a:rPr b="1" lang="en-US" sz="2100">
                          <a:solidFill>
                            <a:srgbClr val="000000"/>
                          </a:solidFill>
                        </a:rPr>
                        <a:t>1450000</a:t>
                      </a:r>
                      <a:endParaRPr b="1" sz="2100">
                        <a:solidFill>
                          <a:srgbClr val="000000"/>
                        </a:solidFill>
                      </a:endParaRPr>
                    </a:p>
                  </a:txBody>
                  <a:tcPr marT="45725" marB="45725" marR="91450" marL="91450"/>
                </a:tc>
                <a:tc>
                  <a:txBody>
                    <a:bodyPr/>
                    <a:lstStyle/>
                    <a:p>
                      <a:pPr indent="0" lvl="0" marL="0" marR="0" rtl="0" algn="ctr">
                        <a:spcBef>
                          <a:spcPts val="0"/>
                        </a:spcBef>
                        <a:spcAft>
                          <a:spcPts val="0"/>
                        </a:spcAft>
                        <a:buNone/>
                      </a:pPr>
                      <a:r>
                        <a:rPr b="1" lang="en-US" sz="2100">
                          <a:solidFill>
                            <a:srgbClr val="000000"/>
                          </a:solidFill>
                        </a:rPr>
                        <a:t>2000000</a:t>
                      </a:r>
                      <a:endParaRPr b="1" sz="2100">
                        <a:solidFill>
                          <a:srgbClr val="000000"/>
                        </a:solidFill>
                      </a:endParaRPr>
                    </a:p>
                  </a:txBody>
                  <a:tcPr marT="45725" marB="45725" marR="91450" marL="91450"/>
                </a:tc>
              </a:tr>
              <a:tr h="555000">
                <a:tc>
                  <a:txBody>
                    <a:bodyPr/>
                    <a:lstStyle/>
                    <a:p>
                      <a:pPr indent="0" lvl="0" marL="0" marR="0" rtl="0" algn="ctr">
                        <a:spcBef>
                          <a:spcPts val="0"/>
                        </a:spcBef>
                        <a:spcAft>
                          <a:spcPts val="0"/>
                        </a:spcAft>
                        <a:buNone/>
                      </a:pPr>
                      <a:r>
                        <a:rPr b="1" lang="en-US" sz="2100">
                          <a:solidFill>
                            <a:srgbClr val="000000"/>
                          </a:solidFill>
                        </a:rPr>
                        <a:t>4</a:t>
                      </a:r>
                      <a:endParaRPr b="1" sz="2100">
                        <a:solidFill>
                          <a:srgbClr val="000000"/>
                        </a:solidFill>
                      </a:endParaRPr>
                    </a:p>
                  </a:txBody>
                  <a:tcPr marT="45725" marB="45725" marR="91450" marL="91450"/>
                </a:tc>
                <a:tc>
                  <a:txBody>
                    <a:bodyPr/>
                    <a:lstStyle/>
                    <a:p>
                      <a:pPr indent="0" lvl="0" marL="0" marR="0" rtl="0" algn="ctr">
                        <a:spcBef>
                          <a:spcPts val="0"/>
                        </a:spcBef>
                        <a:spcAft>
                          <a:spcPts val="0"/>
                        </a:spcAft>
                        <a:buNone/>
                      </a:pPr>
                      <a:r>
                        <a:rPr b="1" lang="en-US" sz="2100">
                          <a:solidFill>
                            <a:srgbClr val="000000"/>
                          </a:solidFill>
                        </a:rPr>
                        <a:t>2000000</a:t>
                      </a:r>
                      <a:endParaRPr b="1" sz="2100">
                        <a:solidFill>
                          <a:srgbClr val="000000"/>
                        </a:solidFill>
                      </a:endParaRPr>
                    </a:p>
                  </a:txBody>
                  <a:tcPr marT="45725" marB="45725" marR="91450" marL="91450"/>
                </a:tc>
                <a:tc>
                  <a:txBody>
                    <a:bodyPr/>
                    <a:lstStyle/>
                    <a:p>
                      <a:pPr indent="0" lvl="0" marL="0" marR="0" rtl="0" algn="ctr">
                        <a:spcBef>
                          <a:spcPts val="0"/>
                        </a:spcBef>
                        <a:spcAft>
                          <a:spcPts val="0"/>
                        </a:spcAft>
                        <a:buNone/>
                      </a:pPr>
                      <a:r>
                        <a:rPr b="1" lang="en-US" sz="2100">
                          <a:solidFill>
                            <a:srgbClr val="000000"/>
                          </a:solidFill>
                        </a:rPr>
                        <a:t>300000</a:t>
                      </a:r>
                      <a:endParaRPr b="1" sz="2100">
                        <a:solidFill>
                          <a:srgbClr val="000000"/>
                        </a:solidFill>
                      </a:endParaRPr>
                    </a:p>
                  </a:txBody>
                  <a:tcPr marT="45725" marB="45725" marR="91450" marL="91450"/>
                </a:tc>
                <a:tc>
                  <a:txBody>
                    <a:bodyPr/>
                    <a:lstStyle/>
                    <a:p>
                      <a:pPr indent="0" lvl="0" marL="0" marR="0" rtl="0" algn="ctr">
                        <a:spcBef>
                          <a:spcPts val="0"/>
                        </a:spcBef>
                        <a:spcAft>
                          <a:spcPts val="0"/>
                        </a:spcAft>
                        <a:buNone/>
                      </a:pPr>
                      <a:r>
                        <a:rPr b="1" lang="en-US" sz="2100">
                          <a:solidFill>
                            <a:srgbClr val="000000"/>
                          </a:solidFill>
                        </a:rPr>
                        <a:t>1000000</a:t>
                      </a:r>
                      <a:endParaRPr b="1" sz="2100">
                        <a:solidFill>
                          <a:srgbClr val="000000"/>
                        </a:solidFill>
                      </a:endParaRPr>
                    </a:p>
                  </a:txBody>
                  <a:tcPr marT="45725" marB="45725" marR="91450" marL="91450"/>
                </a:tc>
                <a:tc>
                  <a:txBody>
                    <a:bodyPr/>
                    <a:lstStyle/>
                    <a:p>
                      <a:pPr indent="0" lvl="0" marL="0" marR="0" rtl="0" algn="ctr">
                        <a:spcBef>
                          <a:spcPts val="0"/>
                        </a:spcBef>
                        <a:spcAft>
                          <a:spcPts val="0"/>
                        </a:spcAft>
                        <a:buNone/>
                      </a:pPr>
                      <a:r>
                        <a:rPr b="1" lang="en-US" sz="2100">
                          <a:solidFill>
                            <a:srgbClr val="000000"/>
                          </a:solidFill>
                        </a:rPr>
                        <a:t>1300000</a:t>
                      </a:r>
                      <a:endParaRPr b="1" sz="2100">
                        <a:solidFill>
                          <a:srgbClr val="000000"/>
                        </a:solidFill>
                      </a:endParaRPr>
                    </a:p>
                  </a:txBody>
                  <a:tcPr marT="45725" marB="45725" marR="91450" marL="91450"/>
                </a:tc>
                <a:tc>
                  <a:txBody>
                    <a:bodyPr/>
                    <a:lstStyle/>
                    <a:p>
                      <a:pPr indent="0" lvl="0" marL="0" marR="0" rtl="0" algn="ctr">
                        <a:spcBef>
                          <a:spcPts val="0"/>
                        </a:spcBef>
                        <a:spcAft>
                          <a:spcPts val="0"/>
                        </a:spcAft>
                        <a:buNone/>
                      </a:pPr>
                      <a:r>
                        <a:rPr b="1" lang="en-US" sz="2100">
                          <a:solidFill>
                            <a:srgbClr val="000000"/>
                          </a:solidFill>
                        </a:rPr>
                        <a:t>1000000</a:t>
                      </a:r>
                      <a:endParaRPr b="1" sz="2100">
                        <a:solidFill>
                          <a:srgbClr val="000000"/>
                        </a:solidFill>
                      </a:endParaRPr>
                    </a:p>
                  </a:txBody>
                  <a:tcPr marT="45725" marB="45725" marR="91450" marL="91450"/>
                </a:tc>
              </a:tr>
              <a:tr h="611050">
                <a:tc>
                  <a:txBody>
                    <a:bodyPr/>
                    <a:lstStyle/>
                    <a:p>
                      <a:pPr indent="0" lvl="0" marL="0" marR="0" rtl="0" algn="ctr">
                        <a:spcBef>
                          <a:spcPts val="0"/>
                        </a:spcBef>
                        <a:spcAft>
                          <a:spcPts val="0"/>
                        </a:spcAft>
                        <a:buNone/>
                      </a:pPr>
                      <a:r>
                        <a:rPr b="1" lang="en-US" sz="2100">
                          <a:solidFill>
                            <a:srgbClr val="000000"/>
                          </a:solidFill>
                        </a:rPr>
                        <a:t>5</a:t>
                      </a:r>
                      <a:endParaRPr b="1" sz="2100">
                        <a:solidFill>
                          <a:srgbClr val="000000"/>
                        </a:solidFill>
                      </a:endParaRPr>
                    </a:p>
                  </a:txBody>
                  <a:tcPr marT="45725" marB="45725" marR="91450" marL="91450"/>
                </a:tc>
                <a:tc>
                  <a:txBody>
                    <a:bodyPr/>
                    <a:lstStyle/>
                    <a:p>
                      <a:pPr indent="0" lvl="0" marL="0" marR="0" rtl="0" algn="ctr">
                        <a:spcBef>
                          <a:spcPts val="0"/>
                        </a:spcBef>
                        <a:spcAft>
                          <a:spcPts val="0"/>
                        </a:spcAft>
                        <a:buNone/>
                      </a:pPr>
                      <a:r>
                        <a:rPr b="1" lang="en-US" sz="2100">
                          <a:solidFill>
                            <a:srgbClr val="000000"/>
                          </a:solidFill>
                        </a:rPr>
                        <a:t>1000000</a:t>
                      </a:r>
                      <a:endParaRPr b="1" sz="2100">
                        <a:solidFill>
                          <a:srgbClr val="000000"/>
                        </a:solidFill>
                      </a:endParaRPr>
                    </a:p>
                  </a:txBody>
                  <a:tcPr marT="45725" marB="45725" marR="91450" marL="91450"/>
                </a:tc>
                <a:tc>
                  <a:txBody>
                    <a:bodyPr/>
                    <a:lstStyle/>
                    <a:p>
                      <a:pPr indent="0" lvl="0" marL="0" marR="0" rtl="0" algn="ctr">
                        <a:spcBef>
                          <a:spcPts val="0"/>
                        </a:spcBef>
                        <a:spcAft>
                          <a:spcPts val="0"/>
                        </a:spcAft>
                        <a:buNone/>
                      </a:pPr>
                      <a:r>
                        <a:rPr b="1" lang="en-US" sz="2100">
                          <a:solidFill>
                            <a:srgbClr val="000000"/>
                          </a:solidFill>
                        </a:rPr>
                        <a:t>150000</a:t>
                      </a:r>
                      <a:endParaRPr b="1" sz="2100">
                        <a:solidFill>
                          <a:srgbClr val="000000"/>
                        </a:solidFill>
                      </a:endParaRPr>
                    </a:p>
                  </a:txBody>
                  <a:tcPr marT="45725" marB="45725" marR="91450" marL="91450"/>
                </a:tc>
                <a:tc>
                  <a:txBody>
                    <a:bodyPr/>
                    <a:lstStyle/>
                    <a:p>
                      <a:pPr indent="0" lvl="0" marL="0" marR="0" rtl="0" algn="ctr">
                        <a:spcBef>
                          <a:spcPts val="0"/>
                        </a:spcBef>
                        <a:spcAft>
                          <a:spcPts val="0"/>
                        </a:spcAft>
                        <a:buNone/>
                      </a:pPr>
                      <a:r>
                        <a:rPr b="1" lang="en-US" sz="2100">
                          <a:solidFill>
                            <a:srgbClr val="000000"/>
                          </a:solidFill>
                        </a:rPr>
                        <a:t>1000000</a:t>
                      </a:r>
                      <a:endParaRPr b="1" sz="2100">
                        <a:solidFill>
                          <a:srgbClr val="000000"/>
                        </a:solidFill>
                      </a:endParaRPr>
                    </a:p>
                  </a:txBody>
                  <a:tcPr marT="45725" marB="45725" marR="91450" marL="91450"/>
                </a:tc>
                <a:tc>
                  <a:txBody>
                    <a:bodyPr/>
                    <a:lstStyle/>
                    <a:p>
                      <a:pPr indent="0" lvl="0" marL="0" marR="0" rtl="0" algn="ctr">
                        <a:spcBef>
                          <a:spcPts val="0"/>
                        </a:spcBef>
                        <a:spcAft>
                          <a:spcPts val="0"/>
                        </a:spcAft>
                        <a:buNone/>
                      </a:pPr>
                      <a:r>
                        <a:rPr b="1" lang="en-US" sz="2100">
                          <a:solidFill>
                            <a:srgbClr val="000000"/>
                          </a:solidFill>
                        </a:rPr>
                        <a:t>1150000</a:t>
                      </a:r>
                      <a:endParaRPr b="1" sz="2100">
                        <a:solidFill>
                          <a:srgbClr val="000000"/>
                        </a:solidFill>
                      </a:endParaRPr>
                    </a:p>
                  </a:txBody>
                  <a:tcPr marT="45725" marB="45725" marR="91450" marL="91450"/>
                </a:tc>
                <a:tc>
                  <a:txBody>
                    <a:bodyPr/>
                    <a:lstStyle/>
                    <a:p>
                      <a:pPr indent="0" lvl="0" marL="0" marR="0" rtl="0" algn="ctr">
                        <a:spcBef>
                          <a:spcPts val="0"/>
                        </a:spcBef>
                        <a:spcAft>
                          <a:spcPts val="0"/>
                        </a:spcAft>
                        <a:buNone/>
                      </a:pPr>
                      <a:r>
                        <a:rPr b="1" lang="en-US" sz="2100">
                          <a:solidFill>
                            <a:srgbClr val="000000"/>
                          </a:solidFill>
                        </a:rPr>
                        <a:t>0</a:t>
                      </a:r>
                      <a:endParaRPr b="1" sz="2100">
                        <a:solidFill>
                          <a:srgbClr val="000000"/>
                        </a:solidFill>
                      </a:endParaRPr>
                    </a:p>
                  </a:txBody>
                  <a:tcPr marT="45725" marB="45725" marR="91450" marL="91450"/>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7"/>
          <p:cNvSpPr txBox="1"/>
          <p:nvPr>
            <p:ph idx="12" type="sldNum"/>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fld id="{00000000-1234-1234-1234-123412341234}" type="slidenum">
              <a:rPr b="0" i="0" lang="en-US" sz="1200" u="none" cap="none" strike="noStrike">
                <a:solidFill>
                  <a:schemeClr val="dk1"/>
                </a:solidFill>
                <a:latin typeface="Arial Black"/>
                <a:ea typeface="Arial Black"/>
                <a:cs typeface="Arial Black"/>
                <a:sym typeface="Arial Black"/>
              </a:rPr>
              <a:t>‹#›</a:t>
            </a:fld>
            <a:endParaRPr b="0" i="0" sz="1200" u="none" cap="none" strike="noStrike">
              <a:solidFill>
                <a:schemeClr val="dk1"/>
              </a:solidFill>
              <a:latin typeface="Arial Black"/>
              <a:ea typeface="Arial Black"/>
              <a:cs typeface="Arial Black"/>
              <a:sym typeface="Arial Black"/>
            </a:endParaRPr>
          </a:p>
        </p:txBody>
      </p:sp>
      <p:sp>
        <p:nvSpPr>
          <p:cNvPr id="145" name="Google Shape;145;p7"/>
          <p:cNvSpPr txBox="1"/>
          <p:nvPr/>
        </p:nvSpPr>
        <p:spPr>
          <a:xfrm>
            <a:off x="152400" y="228600"/>
            <a:ext cx="8839200" cy="588963"/>
          </a:xfrm>
          <a:prstGeom prst="rect">
            <a:avLst/>
          </a:prstGeom>
          <a:noFill/>
          <a:ln cap="flat" cmpd="sng" w="9525">
            <a:solidFill>
              <a:schemeClr val="dk1"/>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b="1" i="0" lang="en-US" sz="3200" u="none" cap="none" strike="noStrike">
                <a:solidFill>
                  <a:schemeClr val="dk1"/>
                </a:solidFill>
                <a:latin typeface="Arial"/>
                <a:ea typeface="Arial"/>
                <a:cs typeface="Arial"/>
                <a:sym typeface="Arial"/>
              </a:rPr>
              <a:t>Methods of Repayment of Term loan</a:t>
            </a:r>
            <a:endParaRPr/>
          </a:p>
        </p:txBody>
      </p:sp>
      <p:sp>
        <p:nvSpPr>
          <p:cNvPr id="146" name="Google Shape;146;p7"/>
          <p:cNvSpPr txBox="1"/>
          <p:nvPr/>
        </p:nvSpPr>
        <p:spPr>
          <a:xfrm>
            <a:off x="228600" y="1219200"/>
            <a:ext cx="8763000" cy="2000548"/>
          </a:xfrm>
          <a:prstGeom prst="rect">
            <a:avLst/>
          </a:prstGeom>
          <a:noFill/>
          <a:ln>
            <a:noFill/>
          </a:ln>
        </p:spPr>
        <p:txBody>
          <a:bodyPr anchorCtr="0" anchor="t" bIns="45700" lIns="91425" spcFirstLastPara="1" rIns="91425" wrap="square" tIns="45700">
            <a:spAutoFit/>
          </a:bodyPr>
          <a:lstStyle/>
          <a:p>
            <a:pPr indent="-457200" lvl="0" marL="514350" marR="0" rtl="0" algn="just">
              <a:spcBef>
                <a:spcPts val="0"/>
              </a:spcBef>
              <a:spcAft>
                <a:spcPts val="0"/>
              </a:spcAft>
              <a:buNone/>
            </a:pPr>
            <a:r>
              <a:rPr b="1" i="0" lang="en-US" sz="2800" u="none" cap="none" strike="noStrike">
                <a:solidFill>
                  <a:schemeClr val="dk1"/>
                </a:solidFill>
                <a:latin typeface="Arial"/>
                <a:ea typeface="Arial"/>
                <a:cs typeface="Arial"/>
                <a:sym typeface="Arial"/>
              </a:rPr>
              <a:t>(b) Capital recovery method: </a:t>
            </a:r>
            <a:r>
              <a:rPr b="1" i="0" lang="en-US" sz="2400" u="none" cap="none" strike="noStrike">
                <a:solidFill>
                  <a:schemeClr val="dk1"/>
                </a:solidFill>
                <a:latin typeface="Calibri"/>
                <a:ea typeface="Calibri"/>
                <a:cs typeface="Calibri"/>
                <a:sym typeface="Calibri"/>
              </a:rPr>
              <a:t>YY café ltd took </a:t>
            </a:r>
            <a:r>
              <a:rPr b="0" i="0" lang="en-US" sz="2400" u="none" cap="none" strike="noStrike">
                <a:solidFill>
                  <a:schemeClr val="dk1"/>
                </a:solidFill>
                <a:latin typeface="Calibri"/>
                <a:ea typeface="Calibri"/>
                <a:cs typeface="Calibri"/>
                <a:sym typeface="Calibri"/>
              </a:rPr>
              <a:t>Tk.50 lac loan from IFIC Bank Limited for 5 years with 15% Interest. Being a finance manager of YY café, your are asked to prepare repayment schedule of aforesaid loan using capital recovery method. </a:t>
            </a:r>
            <a:endParaRPr b="0" i="0" sz="2400" u="none" cap="none" strike="noStrike">
              <a:solidFill>
                <a:schemeClr val="dk1"/>
              </a:solidFill>
              <a:latin typeface="Calibri"/>
              <a:ea typeface="Calibri"/>
              <a:cs typeface="Calibri"/>
              <a:sym typeface="Calibri"/>
            </a:endParaRPr>
          </a:p>
        </p:txBody>
      </p:sp>
      <p:graphicFrame>
        <p:nvGraphicFramePr>
          <p:cNvPr id="147" name="Google Shape;147;p7"/>
          <p:cNvGraphicFramePr/>
          <p:nvPr/>
        </p:nvGraphicFramePr>
        <p:xfrm>
          <a:off x="457200" y="3273425"/>
          <a:ext cx="3000000" cy="3000000"/>
        </p:xfrm>
        <a:graphic>
          <a:graphicData uri="http://schemas.openxmlformats.org/drawingml/2006/table">
            <a:tbl>
              <a:tblPr bandRow="1" firstRow="1">
                <a:noFill/>
                <a:tableStyleId>{1DC83896-7718-4546-B519-B34245A04272}</a:tableStyleId>
              </a:tblPr>
              <a:tblGrid>
                <a:gridCol w="1397000"/>
                <a:gridCol w="1397000"/>
                <a:gridCol w="1397000"/>
                <a:gridCol w="1397000"/>
                <a:gridCol w="1397000"/>
                <a:gridCol w="1397000"/>
              </a:tblGrid>
              <a:tr h="640100">
                <a:tc>
                  <a:txBody>
                    <a:bodyPr/>
                    <a:lstStyle/>
                    <a:p>
                      <a:pPr indent="0" lvl="0" marL="0" marR="0" rtl="0" algn="ctr">
                        <a:spcBef>
                          <a:spcPts val="0"/>
                        </a:spcBef>
                        <a:spcAft>
                          <a:spcPts val="0"/>
                        </a:spcAft>
                        <a:buNone/>
                      </a:pPr>
                      <a:r>
                        <a:rPr lang="en-US" sz="2100">
                          <a:solidFill>
                            <a:srgbClr val="000000"/>
                          </a:solidFill>
                        </a:rPr>
                        <a:t>Period</a:t>
                      </a:r>
                      <a:endParaRPr sz="2100">
                        <a:solidFill>
                          <a:srgbClr val="000000"/>
                        </a:solidFill>
                      </a:endParaRPr>
                    </a:p>
                  </a:txBody>
                  <a:tcPr marT="45725" marB="45725" marR="91450" marL="91450"/>
                </a:tc>
                <a:tc>
                  <a:txBody>
                    <a:bodyPr/>
                    <a:lstStyle/>
                    <a:p>
                      <a:pPr indent="0" lvl="0" marL="0" marR="0" rtl="0" algn="ctr">
                        <a:spcBef>
                          <a:spcPts val="0"/>
                        </a:spcBef>
                        <a:spcAft>
                          <a:spcPts val="0"/>
                        </a:spcAft>
                        <a:buNone/>
                      </a:pPr>
                      <a:r>
                        <a:rPr lang="en-US" sz="2100">
                          <a:solidFill>
                            <a:srgbClr val="000000"/>
                          </a:solidFill>
                        </a:rPr>
                        <a:t>Beginning balance</a:t>
                      </a:r>
                      <a:endParaRPr sz="2100">
                        <a:solidFill>
                          <a:srgbClr val="000000"/>
                        </a:solidFill>
                      </a:endParaRPr>
                    </a:p>
                  </a:txBody>
                  <a:tcPr marT="45725" marB="45725" marR="91450" marL="91450"/>
                </a:tc>
                <a:tc>
                  <a:txBody>
                    <a:bodyPr/>
                    <a:lstStyle/>
                    <a:p>
                      <a:pPr indent="0" lvl="0" marL="0" rtl="0" algn="ctr">
                        <a:spcBef>
                          <a:spcPts val="0"/>
                        </a:spcBef>
                        <a:spcAft>
                          <a:spcPts val="0"/>
                        </a:spcAft>
                        <a:buClr>
                          <a:schemeClr val="dk1"/>
                        </a:buClr>
                        <a:buFont typeface="Arial"/>
                        <a:buNone/>
                      </a:pPr>
                      <a:r>
                        <a:rPr lang="en-US" sz="2100">
                          <a:solidFill>
                            <a:schemeClr val="dk1"/>
                          </a:solidFill>
                        </a:rPr>
                        <a:t>Total repayment</a:t>
                      </a:r>
                      <a:endParaRPr sz="2100">
                        <a:solidFill>
                          <a:srgbClr val="000000"/>
                        </a:solidFill>
                      </a:endParaRPr>
                    </a:p>
                  </a:txBody>
                  <a:tcPr marT="45725" marB="45725" marR="91450" marL="91450"/>
                </a:tc>
                <a:tc>
                  <a:txBody>
                    <a:bodyPr/>
                    <a:lstStyle/>
                    <a:p>
                      <a:pPr indent="0" lvl="0" marL="0" marR="0" rtl="0" algn="ctr">
                        <a:spcBef>
                          <a:spcPts val="0"/>
                        </a:spcBef>
                        <a:spcAft>
                          <a:spcPts val="0"/>
                        </a:spcAft>
                        <a:buNone/>
                      </a:pPr>
                      <a:r>
                        <a:rPr lang="en-US" sz="2100">
                          <a:solidFill>
                            <a:srgbClr val="000000"/>
                          </a:solidFill>
                        </a:rPr>
                        <a:t>Interest</a:t>
                      </a:r>
                      <a:endParaRPr sz="1700">
                        <a:solidFill>
                          <a:srgbClr val="000000"/>
                        </a:solidFill>
                      </a:endParaRPr>
                    </a:p>
                    <a:p>
                      <a:pPr indent="0" lvl="0" marL="0" marR="0" rtl="0" algn="ctr">
                        <a:spcBef>
                          <a:spcPts val="0"/>
                        </a:spcBef>
                        <a:spcAft>
                          <a:spcPts val="0"/>
                        </a:spcAft>
                        <a:buNone/>
                      </a:pPr>
                      <a:r>
                        <a:rPr lang="en-US" sz="2100">
                          <a:solidFill>
                            <a:srgbClr val="000000"/>
                          </a:solidFill>
                        </a:rPr>
                        <a:t>payment</a:t>
                      </a:r>
                      <a:endParaRPr sz="2100">
                        <a:solidFill>
                          <a:srgbClr val="000000"/>
                        </a:solidFill>
                      </a:endParaRPr>
                    </a:p>
                  </a:txBody>
                  <a:tcPr marT="45725" marB="45725" marR="91450" marL="91450"/>
                </a:tc>
                <a:tc>
                  <a:txBody>
                    <a:bodyPr/>
                    <a:lstStyle/>
                    <a:p>
                      <a:pPr indent="0" lvl="0" marL="0" marR="0" rtl="0" algn="ctr">
                        <a:spcBef>
                          <a:spcPts val="0"/>
                        </a:spcBef>
                        <a:spcAft>
                          <a:spcPts val="0"/>
                        </a:spcAft>
                        <a:buNone/>
                      </a:pPr>
                      <a:r>
                        <a:rPr lang="en-US" sz="2100">
                          <a:solidFill>
                            <a:srgbClr val="000000"/>
                          </a:solidFill>
                        </a:rPr>
                        <a:t>Principal</a:t>
                      </a:r>
                      <a:endParaRPr sz="1700">
                        <a:solidFill>
                          <a:srgbClr val="000000"/>
                        </a:solidFill>
                      </a:endParaRPr>
                    </a:p>
                    <a:p>
                      <a:pPr indent="0" lvl="0" marL="0" marR="0" rtl="0" algn="ctr">
                        <a:spcBef>
                          <a:spcPts val="0"/>
                        </a:spcBef>
                        <a:spcAft>
                          <a:spcPts val="0"/>
                        </a:spcAft>
                        <a:buNone/>
                      </a:pPr>
                      <a:r>
                        <a:rPr lang="en-US" sz="2100">
                          <a:solidFill>
                            <a:srgbClr val="000000"/>
                          </a:solidFill>
                        </a:rPr>
                        <a:t>payment</a:t>
                      </a:r>
                      <a:endParaRPr sz="2100">
                        <a:solidFill>
                          <a:srgbClr val="000000"/>
                        </a:solidFill>
                      </a:endParaRPr>
                    </a:p>
                  </a:txBody>
                  <a:tcPr marT="45725" marB="45725" marR="91450" marL="91450"/>
                </a:tc>
                <a:tc>
                  <a:txBody>
                    <a:bodyPr/>
                    <a:lstStyle/>
                    <a:p>
                      <a:pPr indent="0" lvl="0" marL="0" marR="0" rtl="0" algn="ctr">
                        <a:spcBef>
                          <a:spcPts val="0"/>
                        </a:spcBef>
                        <a:spcAft>
                          <a:spcPts val="0"/>
                        </a:spcAft>
                        <a:buNone/>
                      </a:pPr>
                      <a:r>
                        <a:rPr lang="en-US" sz="2100">
                          <a:solidFill>
                            <a:srgbClr val="000000"/>
                          </a:solidFill>
                        </a:rPr>
                        <a:t>Ending balance</a:t>
                      </a:r>
                      <a:endParaRPr sz="2100">
                        <a:solidFill>
                          <a:srgbClr val="000000"/>
                        </a:solidFill>
                      </a:endParaRPr>
                    </a:p>
                  </a:txBody>
                  <a:tcPr marT="45725" marB="45725" marR="91450" marL="91450"/>
                </a:tc>
              </a:tr>
              <a:tr h="419200">
                <a:tc>
                  <a:txBody>
                    <a:bodyPr/>
                    <a:lstStyle/>
                    <a:p>
                      <a:pPr indent="0" lvl="0" marL="0" marR="0" rtl="0" algn="ctr">
                        <a:spcBef>
                          <a:spcPts val="0"/>
                        </a:spcBef>
                        <a:spcAft>
                          <a:spcPts val="0"/>
                        </a:spcAft>
                        <a:buNone/>
                      </a:pPr>
                      <a:r>
                        <a:rPr b="1" lang="en-US" sz="2100">
                          <a:solidFill>
                            <a:srgbClr val="000000"/>
                          </a:solidFill>
                        </a:rPr>
                        <a:t>1</a:t>
                      </a:r>
                      <a:endParaRPr b="1" sz="2100">
                        <a:solidFill>
                          <a:srgbClr val="000000"/>
                        </a:solidFill>
                      </a:endParaRPr>
                    </a:p>
                  </a:txBody>
                  <a:tcPr marT="45725" marB="45725" marR="91450" marL="91450"/>
                </a:tc>
                <a:tc>
                  <a:txBody>
                    <a:bodyPr/>
                    <a:lstStyle/>
                    <a:p>
                      <a:pPr indent="0" lvl="0" marL="0" marR="0" rtl="0" algn="r">
                        <a:spcBef>
                          <a:spcPts val="0"/>
                        </a:spcBef>
                        <a:spcAft>
                          <a:spcPts val="0"/>
                        </a:spcAft>
                        <a:buNone/>
                      </a:pPr>
                      <a:r>
                        <a:rPr b="1" lang="en-US" sz="2100">
                          <a:solidFill>
                            <a:srgbClr val="000000"/>
                          </a:solidFill>
                        </a:rPr>
                        <a:t>5000000</a:t>
                      </a:r>
                      <a:endParaRPr b="1" sz="2100">
                        <a:solidFill>
                          <a:srgbClr val="000000"/>
                        </a:solidFill>
                      </a:endParaRPr>
                    </a:p>
                  </a:txBody>
                  <a:tcPr marT="45725" marB="45725" marR="91450" marL="91450"/>
                </a:tc>
                <a:tc>
                  <a:txBody>
                    <a:bodyPr/>
                    <a:lstStyle/>
                    <a:p>
                      <a:pPr indent="0" lvl="0" marL="0" marR="0" rtl="0" algn="r">
                        <a:spcBef>
                          <a:spcPts val="0"/>
                        </a:spcBef>
                        <a:spcAft>
                          <a:spcPts val="0"/>
                        </a:spcAft>
                        <a:buNone/>
                      </a:pPr>
                      <a:r>
                        <a:rPr b="1" lang="en-US" sz="2100">
                          <a:solidFill>
                            <a:srgbClr val="000000"/>
                          </a:solidFill>
                        </a:rPr>
                        <a:t>1491650</a:t>
                      </a:r>
                      <a:endParaRPr b="1" sz="2100">
                        <a:solidFill>
                          <a:srgbClr val="000000"/>
                        </a:solidFill>
                      </a:endParaRPr>
                    </a:p>
                  </a:txBody>
                  <a:tcPr marT="45725" marB="45725" marR="91450" marL="91450"/>
                </a:tc>
                <a:tc>
                  <a:txBody>
                    <a:bodyPr/>
                    <a:lstStyle/>
                    <a:p>
                      <a:pPr indent="0" lvl="0" marL="0" marR="0" rtl="0" algn="r">
                        <a:spcBef>
                          <a:spcPts val="0"/>
                        </a:spcBef>
                        <a:spcAft>
                          <a:spcPts val="0"/>
                        </a:spcAft>
                        <a:buNone/>
                      </a:pPr>
                      <a:r>
                        <a:rPr b="1" lang="en-US" sz="2100">
                          <a:solidFill>
                            <a:srgbClr val="000000"/>
                          </a:solidFill>
                        </a:rPr>
                        <a:t>750000</a:t>
                      </a:r>
                      <a:endParaRPr b="1" sz="2100">
                        <a:solidFill>
                          <a:srgbClr val="000000"/>
                        </a:solidFill>
                      </a:endParaRPr>
                    </a:p>
                  </a:txBody>
                  <a:tcPr marT="45725" marB="45725" marR="91450" marL="91450"/>
                </a:tc>
                <a:tc>
                  <a:txBody>
                    <a:bodyPr/>
                    <a:lstStyle/>
                    <a:p>
                      <a:pPr indent="0" lvl="0" marL="0" marR="0" rtl="0" algn="r">
                        <a:spcBef>
                          <a:spcPts val="0"/>
                        </a:spcBef>
                        <a:spcAft>
                          <a:spcPts val="0"/>
                        </a:spcAft>
                        <a:buNone/>
                      </a:pPr>
                      <a:r>
                        <a:rPr b="1" lang="en-US" sz="2100">
                          <a:solidFill>
                            <a:srgbClr val="000000"/>
                          </a:solidFill>
                        </a:rPr>
                        <a:t>741650</a:t>
                      </a:r>
                      <a:endParaRPr b="1" sz="2100">
                        <a:solidFill>
                          <a:srgbClr val="000000"/>
                        </a:solidFill>
                      </a:endParaRPr>
                    </a:p>
                  </a:txBody>
                  <a:tcPr marT="45725" marB="45725" marR="91450" marL="91450"/>
                </a:tc>
                <a:tc>
                  <a:txBody>
                    <a:bodyPr/>
                    <a:lstStyle/>
                    <a:p>
                      <a:pPr indent="0" lvl="0" marL="0" marR="0" rtl="0" algn="r">
                        <a:spcBef>
                          <a:spcPts val="0"/>
                        </a:spcBef>
                        <a:spcAft>
                          <a:spcPts val="0"/>
                        </a:spcAft>
                        <a:buNone/>
                      </a:pPr>
                      <a:r>
                        <a:rPr b="1" lang="en-US" sz="2100">
                          <a:solidFill>
                            <a:srgbClr val="000000"/>
                          </a:solidFill>
                        </a:rPr>
                        <a:t>4258350</a:t>
                      </a:r>
                      <a:endParaRPr b="1" sz="2100">
                        <a:solidFill>
                          <a:srgbClr val="000000"/>
                        </a:solidFill>
                      </a:endParaRPr>
                    </a:p>
                  </a:txBody>
                  <a:tcPr marT="45725" marB="45725" marR="91450" marL="91450"/>
                </a:tc>
              </a:tr>
              <a:tr h="365775">
                <a:tc>
                  <a:txBody>
                    <a:bodyPr/>
                    <a:lstStyle/>
                    <a:p>
                      <a:pPr indent="0" lvl="0" marL="0" marR="0" rtl="0" algn="ctr">
                        <a:spcBef>
                          <a:spcPts val="0"/>
                        </a:spcBef>
                        <a:spcAft>
                          <a:spcPts val="0"/>
                        </a:spcAft>
                        <a:buNone/>
                      </a:pPr>
                      <a:r>
                        <a:rPr b="1" lang="en-US" sz="2100">
                          <a:solidFill>
                            <a:srgbClr val="000000"/>
                          </a:solidFill>
                        </a:rPr>
                        <a:t>2</a:t>
                      </a:r>
                      <a:endParaRPr b="1" sz="2100">
                        <a:solidFill>
                          <a:srgbClr val="000000"/>
                        </a:solidFill>
                      </a:endParaRPr>
                    </a:p>
                  </a:txBody>
                  <a:tcPr marT="45725" marB="45725" marR="91450" marL="91450"/>
                </a:tc>
                <a:tc>
                  <a:txBody>
                    <a:bodyPr/>
                    <a:lstStyle/>
                    <a:p>
                      <a:pPr indent="0" lvl="0" marL="0" marR="0" rtl="0" algn="r">
                        <a:spcBef>
                          <a:spcPts val="0"/>
                        </a:spcBef>
                        <a:spcAft>
                          <a:spcPts val="0"/>
                        </a:spcAft>
                        <a:buNone/>
                      </a:pPr>
                      <a:r>
                        <a:rPr b="1" lang="en-US" sz="2100">
                          <a:solidFill>
                            <a:srgbClr val="000000"/>
                          </a:solidFill>
                        </a:rPr>
                        <a:t>4258350</a:t>
                      </a:r>
                      <a:endParaRPr b="1" sz="2100">
                        <a:solidFill>
                          <a:srgbClr val="000000"/>
                        </a:solidFill>
                      </a:endParaRPr>
                    </a:p>
                  </a:txBody>
                  <a:tcPr marT="45725" marB="45725" marR="91450" marL="91450"/>
                </a:tc>
                <a:tc>
                  <a:txBody>
                    <a:bodyPr/>
                    <a:lstStyle/>
                    <a:p>
                      <a:pPr indent="0" lvl="0" marL="0" marR="0" rtl="0" algn="r">
                        <a:spcBef>
                          <a:spcPts val="0"/>
                        </a:spcBef>
                        <a:spcAft>
                          <a:spcPts val="0"/>
                        </a:spcAft>
                        <a:buNone/>
                      </a:pPr>
                      <a:r>
                        <a:rPr b="1" lang="en-US" sz="2100">
                          <a:solidFill>
                            <a:srgbClr val="000000"/>
                          </a:solidFill>
                        </a:rPr>
                        <a:t>1491650</a:t>
                      </a:r>
                      <a:endParaRPr b="1" sz="2100">
                        <a:solidFill>
                          <a:srgbClr val="000000"/>
                        </a:solidFill>
                      </a:endParaRPr>
                    </a:p>
                  </a:txBody>
                  <a:tcPr marT="45725" marB="45725" marR="91450" marL="91450"/>
                </a:tc>
                <a:tc>
                  <a:txBody>
                    <a:bodyPr/>
                    <a:lstStyle/>
                    <a:p>
                      <a:pPr indent="0" lvl="0" marL="0" marR="0" rtl="0" algn="r">
                        <a:spcBef>
                          <a:spcPts val="0"/>
                        </a:spcBef>
                        <a:spcAft>
                          <a:spcPts val="0"/>
                        </a:spcAft>
                        <a:buNone/>
                      </a:pPr>
                      <a:r>
                        <a:rPr b="1" lang="en-US" sz="2100">
                          <a:solidFill>
                            <a:srgbClr val="000000"/>
                          </a:solidFill>
                        </a:rPr>
                        <a:t>638753</a:t>
                      </a:r>
                      <a:endParaRPr b="1" sz="2100">
                        <a:solidFill>
                          <a:srgbClr val="000000"/>
                        </a:solidFill>
                      </a:endParaRPr>
                    </a:p>
                  </a:txBody>
                  <a:tcPr marT="45725" marB="45725" marR="91450" marL="91450"/>
                </a:tc>
                <a:tc>
                  <a:txBody>
                    <a:bodyPr/>
                    <a:lstStyle/>
                    <a:p>
                      <a:pPr indent="0" lvl="0" marL="0" marR="0" rtl="0" algn="r">
                        <a:spcBef>
                          <a:spcPts val="0"/>
                        </a:spcBef>
                        <a:spcAft>
                          <a:spcPts val="0"/>
                        </a:spcAft>
                        <a:buNone/>
                      </a:pPr>
                      <a:r>
                        <a:rPr b="1" lang="en-US" sz="2100">
                          <a:solidFill>
                            <a:srgbClr val="000000"/>
                          </a:solidFill>
                        </a:rPr>
                        <a:t>852897</a:t>
                      </a:r>
                      <a:endParaRPr b="1" sz="2100">
                        <a:solidFill>
                          <a:srgbClr val="000000"/>
                        </a:solidFill>
                      </a:endParaRPr>
                    </a:p>
                  </a:txBody>
                  <a:tcPr marT="45725" marB="45725" marR="91450" marL="91450"/>
                </a:tc>
                <a:tc>
                  <a:txBody>
                    <a:bodyPr/>
                    <a:lstStyle/>
                    <a:p>
                      <a:pPr indent="0" lvl="0" marL="0" marR="0" rtl="0" algn="r">
                        <a:spcBef>
                          <a:spcPts val="0"/>
                        </a:spcBef>
                        <a:spcAft>
                          <a:spcPts val="0"/>
                        </a:spcAft>
                        <a:buNone/>
                      </a:pPr>
                      <a:r>
                        <a:rPr b="1" lang="en-US" sz="2100">
                          <a:solidFill>
                            <a:srgbClr val="000000"/>
                          </a:solidFill>
                        </a:rPr>
                        <a:t>3405453</a:t>
                      </a:r>
                      <a:endParaRPr b="1" sz="2100">
                        <a:solidFill>
                          <a:srgbClr val="000000"/>
                        </a:solidFill>
                      </a:endParaRPr>
                    </a:p>
                  </a:txBody>
                  <a:tcPr marT="45725" marB="45725" marR="91450" marL="91450"/>
                </a:tc>
              </a:tr>
              <a:tr h="451425">
                <a:tc>
                  <a:txBody>
                    <a:bodyPr/>
                    <a:lstStyle/>
                    <a:p>
                      <a:pPr indent="0" lvl="0" marL="0" marR="0" rtl="0" algn="ctr">
                        <a:spcBef>
                          <a:spcPts val="0"/>
                        </a:spcBef>
                        <a:spcAft>
                          <a:spcPts val="0"/>
                        </a:spcAft>
                        <a:buNone/>
                      </a:pPr>
                      <a:r>
                        <a:rPr b="1" lang="en-US" sz="2100">
                          <a:solidFill>
                            <a:srgbClr val="000000"/>
                          </a:solidFill>
                        </a:rPr>
                        <a:t>3</a:t>
                      </a:r>
                      <a:endParaRPr b="1" sz="2100">
                        <a:solidFill>
                          <a:srgbClr val="000000"/>
                        </a:solidFill>
                      </a:endParaRPr>
                    </a:p>
                  </a:txBody>
                  <a:tcPr marT="45725" marB="45725" marR="91450" marL="91450"/>
                </a:tc>
                <a:tc>
                  <a:txBody>
                    <a:bodyPr/>
                    <a:lstStyle/>
                    <a:p>
                      <a:pPr indent="0" lvl="0" marL="0" marR="0" rtl="0" algn="r">
                        <a:spcBef>
                          <a:spcPts val="0"/>
                        </a:spcBef>
                        <a:spcAft>
                          <a:spcPts val="0"/>
                        </a:spcAft>
                        <a:buNone/>
                      </a:pPr>
                      <a:r>
                        <a:rPr b="1" lang="en-US" sz="2100">
                          <a:solidFill>
                            <a:srgbClr val="000000"/>
                          </a:solidFill>
                        </a:rPr>
                        <a:t>3405453</a:t>
                      </a:r>
                      <a:endParaRPr b="1" sz="2100">
                        <a:solidFill>
                          <a:srgbClr val="000000"/>
                        </a:solidFill>
                      </a:endParaRPr>
                    </a:p>
                  </a:txBody>
                  <a:tcPr marT="45725" marB="45725" marR="91450" marL="91450"/>
                </a:tc>
                <a:tc>
                  <a:txBody>
                    <a:bodyPr/>
                    <a:lstStyle/>
                    <a:p>
                      <a:pPr indent="0" lvl="0" marL="0" marR="0" rtl="0" algn="r">
                        <a:spcBef>
                          <a:spcPts val="0"/>
                        </a:spcBef>
                        <a:spcAft>
                          <a:spcPts val="0"/>
                        </a:spcAft>
                        <a:buNone/>
                      </a:pPr>
                      <a:r>
                        <a:rPr b="1" lang="en-US" sz="2100">
                          <a:solidFill>
                            <a:srgbClr val="000000"/>
                          </a:solidFill>
                        </a:rPr>
                        <a:t>1491650</a:t>
                      </a:r>
                      <a:endParaRPr b="1" sz="2100">
                        <a:solidFill>
                          <a:srgbClr val="000000"/>
                        </a:solidFill>
                      </a:endParaRPr>
                    </a:p>
                  </a:txBody>
                  <a:tcPr marT="45725" marB="45725" marR="91450" marL="91450"/>
                </a:tc>
                <a:tc>
                  <a:txBody>
                    <a:bodyPr/>
                    <a:lstStyle/>
                    <a:p>
                      <a:pPr indent="0" lvl="0" marL="0" marR="0" rtl="0" algn="r">
                        <a:spcBef>
                          <a:spcPts val="0"/>
                        </a:spcBef>
                        <a:spcAft>
                          <a:spcPts val="0"/>
                        </a:spcAft>
                        <a:buNone/>
                      </a:pPr>
                      <a:r>
                        <a:rPr b="1" lang="en-US" sz="2100">
                          <a:solidFill>
                            <a:srgbClr val="000000"/>
                          </a:solidFill>
                        </a:rPr>
                        <a:t>510818</a:t>
                      </a:r>
                      <a:endParaRPr b="1" sz="2100">
                        <a:solidFill>
                          <a:srgbClr val="000000"/>
                        </a:solidFill>
                      </a:endParaRPr>
                    </a:p>
                  </a:txBody>
                  <a:tcPr marT="45725" marB="45725" marR="91450" marL="91450"/>
                </a:tc>
                <a:tc>
                  <a:txBody>
                    <a:bodyPr/>
                    <a:lstStyle/>
                    <a:p>
                      <a:pPr indent="0" lvl="0" marL="0" marR="0" rtl="0" algn="r">
                        <a:spcBef>
                          <a:spcPts val="0"/>
                        </a:spcBef>
                        <a:spcAft>
                          <a:spcPts val="0"/>
                        </a:spcAft>
                        <a:buNone/>
                      </a:pPr>
                      <a:r>
                        <a:rPr b="1" lang="en-US" sz="2100">
                          <a:solidFill>
                            <a:srgbClr val="000000"/>
                          </a:solidFill>
                        </a:rPr>
                        <a:t>980832</a:t>
                      </a:r>
                      <a:endParaRPr b="1" sz="2100">
                        <a:solidFill>
                          <a:srgbClr val="000000"/>
                        </a:solidFill>
                      </a:endParaRPr>
                    </a:p>
                  </a:txBody>
                  <a:tcPr marT="45725" marB="45725" marR="91450" marL="91450"/>
                </a:tc>
                <a:tc>
                  <a:txBody>
                    <a:bodyPr/>
                    <a:lstStyle/>
                    <a:p>
                      <a:pPr indent="0" lvl="0" marL="0" marR="0" rtl="0" algn="r">
                        <a:spcBef>
                          <a:spcPts val="0"/>
                        </a:spcBef>
                        <a:spcAft>
                          <a:spcPts val="0"/>
                        </a:spcAft>
                        <a:buNone/>
                      </a:pPr>
                      <a:r>
                        <a:rPr b="1" lang="en-US" sz="2100">
                          <a:solidFill>
                            <a:srgbClr val="000000"/>
                          </a:solidFill>
                        </a:rPr>
                        <a:t>2424621</a:t>
                      </a:r>
                      <a:endParaRPr b="1" sz="2100">
                        <a:solidFill>
                          <a:srgbClr val="000000"/>
                        </a:solidFill>
                      </a:endParaRPr>
                    </a:p>
                  </a:txBody>
                  <a:tcPr marT="45725" marB="45725" marR="91450" marL="91450"/>
                </a:tc>
              </a:tr>
              <a:tr h="485800">
                <a:tc>
                  <a:txBody>
                    <a:bodyPr/>
                    <a:lstStyle/>
                    <a:p>
                      <a:pPr indent="0" lvl="0" marL="0" marR="0" rtl="0" algn="ctr">
                        <a:spcBef>
                          <a:spcPts val="0"/>
                        </a:spcBef>
                        <a:spcAft>
                          <a:spcPts val="0"/>
                        </a:spcAft>
                        <a:buNone/>
                      </a:pPr>
                      <a:r>
                        <a:rPr b="1" lang="en-US" sz="2100">
                          <a:solidFill>
                            <a:srgbClr val="000000"/>
                          </a:solidFill>
                        </a:rPr>
                        <a:t>4</a:t>
                      </a:r>
                      <a:endParaRPr b="1" sz="2100">
                        <a:solidFill>
                          <a:srgbClr val="000000"/>
                        </a:solidFill>
                      </a:endParaRPr>
                    </a:p>
                  </a:txBody>
                  <a:tcPr marT="45725" marB="45725" marR="91450" marL="91450"/>
                </a:tc>
                <a:tc>
                  <a:txBody>
                    <a:bodyPr/>
                    <a:lstStyle/>
                    <a:p>
                      <a:pPr indent="0" lvl="0" marL="0" marR="0" rtl="0" algn="r">
                        <a:spcBef>
                          <a:spcPts val="0"/>
                        </a:spcBef>
                        <a:spcAft>
                          <a:spcPts val="0"/>
                        </a:spcAft>
                        <a:buNone/>
                      </a:pPr>
                      <a:r>
                        <a:rPr b="1" lang="en-US" sz="2100">
                          <a:solidFill>
                            <a:srgbClr val="000000"/>
                          </a:solidFill>
                        </a:rPr>
                        <a:t>2424621</a:t>
                      </a:r>
                      <a:endParaRPr b="1" sz="2100">
                        <a:solidFill>
                          <a:srgbClr val="000000"/>
                        </a:solidFill>
                      </a:endParaRPr>
                    </a:p>
                  </a:txBody>
                  <a:tcPr marT="45725" marB="45725" marR="91450" marL="91450"/>
                </a:tc>
                <a:tc>
                  <a:txBody>
                    <a:bodyPr/>
                    <a:lstStyle/>
                    <a:p>
                      <a:pPr indent="0" lvl="0" marL="0" marR="0" rtl="0" algn="r">
                        <a:spcBef>
                          <a:spcPts val="0"/>
                        </a:spcBef>
                        <a:spcAft>
                          <a:spcPts val="0"/>
                        </a:spcAft>
                        <a:buNone/>
                      </a:pPr>
                      <a:r>
                        <a:rPr b="1" lang="en-US" sz="2100">
                          <a:solidFill>
                            <a:srgbClr val="000000"/>
                          </a:solidFill>
                        </a:rPr>
                        <a:t>1491650</a:t>
                      </a:r>
                      <a:endParaRPr b="1" sz="2100">
                        <a:solidFill>
                          <a:srgbClr val="000000"/>
                        </a:solidFill>
                      </a:endParaRPr>
                    </a:p>
                  </a:txBody>
                  <a:tcPr marT="45725" marB="45725" marR="91450" marL="91450"/>
                </a:tc>
                <a:tc>
                  <a:txBody>
                    <a:bodyPr/>
                    <a:lstStyle/>
                    <a:p>
                      <a:pPr indent="0" lvl="0" marL="0" marR="0" rtl="0" algn="r">
                        <a:spcBef>
                          <a:spcPts val="0"/>
                        </a:spcBef>
                        <a:spcAft>
                          <a:spcPts val="0"/>
                        </a:spcAft>
                        <a:buNone/>
                      </a:pPr>
                      <a:r>
                        <a:rPr b="1" lang="en-US" sz="2100">
                          <a:solidFill>
                            <a:srgbClr val="000000"/>
                          </a:solidFill>
                        </a:rPr>
                        <a:t>363693</a:t>
                      </a:r>
                      <a:endParaRPr b="1" sz="2100">
                        <a:solidFill>
                          <a:srgbClr val="000000"/>
                        </a:solidFill>
                      </a:endParaRPr>
                    </a:p>
                  </a:txBody>
                  <a:tcPr marT="45725" marB="45725" marR="91450" marL="91450"/>
                </a:tc>
                <a:tc>
                  <a:txBody>
                    <a:bodyPr/>
                    <a:lstStyle/>
                    <a:p>
                      <a:pPr indent="0" lvl="0" marL="0" marR="0" rtl="0" algn="r">
                        <a:spcBef>
                          <a:spcPts val="0"/>
                        </a:spcBef>
                        <a:spcAft>
                          <a:spcPts val="0"/>
                        </a:spcAft>
                        <a:buNone/>
                      </a:pPr>
                      <a:r>
                        <a:rPr b="1" lang="en-US" sz="2100">
                          <a:solidFill>
                            <a:srgbClr val="000000"/>
                          </a:solidFill>
                        </a:rPr>
                        <a:t>1127957</a:t>
                      </a:r>
                      <a:endParaRPr b="1" sz="2100">
                        <a:solidFill>
                          <a:srgbClr val="000000"/>
                        </a:solidFill>
                      </a:endParaRPr>
                    </a:p>
                  </a:txBody>
                  <a:tcPr marT="45725" marB="45725" marR="91450" marL="91450"/>
                </a:tc>
                <a:tc>
                  <a:txBody>
                    <a:bodyPr/>
                    <a:lstStyle/>
                    <a:p>
                      <a:pPr indent="0" lvl="0" marL="0" marR="0" rtl="0" algn="r">
                        <a:spcBef>
                          <a:spcPts val="0"/>
                        </a:spcBef>
                        <a:spcAft>
                          <a:spcPts val="0"/>
                        </a:spcAft>
                        <a:buNone/>
                      </a:pPr>
                      <a:r>
                        <a:rPr b="1" lang="en-US" sz="2100">
                          <a:solidFill>
                            <a:srgbClr val="000000"/>
                          </a:solidFill>
                        </a:rPr>
                        <a:t>1296664</a:t>
                      </a:r>
                      <a:endParaRPr b="1" sz="2100">
                        <a:solidFill>
                          <a:srgbClr val="000000"/>
                        </a:solidFill>
                      </a:endParaRPr>
                    </a:p>
                  </a:txBody>
                  <a:tcPr marT="45725" marB="45725" marR="91450" marL="91450"/>
                </a:tc>
              </a:tr>
              <a:tr h="612650">
                <a:tc>
                  <a:txBody>
                    <a:bodyPr/>
                    <a:lstStyle/>
                    <a:p>
                      <a:pPr indent="0" lvl="0" marL="0" marR="0" rtl="0" algn="ctr">
                        <a:spcBef>
                          <a:spcPts val="0"/>
                        </a:spcBef>
                        <a:spcAft>
                          <a:spcPts val="0"/>
                        </a:spcAft>
                        <a:buNone/>
                      </a:pPr>
                      <a:r>
                        <a:rPr b="1" lang="en-US" sz="2100">
                          <a:solidFill>
                            <a:srgbClr val="000000"/>
                          </a:solidFill>
                        </a:rPr>
                        <a:t>5</a:t>
                      </a:r>
                      <a:endParaRPr b="1" sz="2100">
                        <a:solidFill>
                          <a:srgbClr val="000000"/>
                        </a:solidFill>
                      </a:endParaRPr>
                    </a:p>
                  </a:txBody>
                  <a:tcPr marT="45725" marB="45725" marR="91450" marL="91450"/>
                </a:tc>
                <a:tc>
                  <a:txBody>
                    <a:bodyPr/>
                    <a:lstStyle/>
                    <a:p>
                      <a:pPr indent="0" lvl="0" marL="0" marR="0" rtl="0" algn="r">
                        <a:spcBef>
                          <a:spcPts val="0"/>
                        </a:spcBef>
                        <a:spcAft>
                          <a:spcPts val="0"/>
                        </a:spcAft>
                        <a:buNone/>
                      </a:pPr>
                      <a:r>
                        <a:rPr b="1" lang="en-US" sz="2100">
                          <a:solidFill>
                            <a:srgbClr val="000000"/>
                          </a:solidFill>
                        </a:rPr>
                        <a:t>1296664</a:t>
                      </a:r>
                      <a:endParaRPr b="1" sz="2100">
                        <a:solidFill>
                          <a:srgbClr val="000000"/>
                        </a:solidFill>
                      </a:endParaRPr>
                    </a:p>
                  </a:txBody>
                  <a:tcPr marT="45725" marB="45725" marR="91450" marL="91450"/>
                </a:tc>
                <a:tc>
                  <a:txBody>
                    <a:bodyPr/>
                    <a:lstStyle/>
                    <a:p>
                      <a:pPr indent="0" lvl="0" marL="0" marR="0" rtl="0" algn="r">
                        <a:spcBef>
                          <a:spcPts val="0"/>
                        </a:spcBef>
                        <a:spcAft>
                          <a:spcPts val="0"/>
                        </a:spcAft>
                        <a:buNone/>
                      </a:pPr>
                      <a:r>
                        <a:rPr b="1" lang="en-US" sz="2100">
                          <a:solidFill>
                            <a:srgbClr val="000000"/>
                          </a:solidFill>
                        </a:rPr>
                        <a:t>1491650</a:t>
                      </a:r>
                      <a:endParaRPr b="1" sz="2100">
                        <a:solidFill>
                          <a:srgbClr val="000000"/>
                        </a:solidFill>
                      </a:endParaRPr>
                    </a:p>
                  </a:txBody>
                  <a:tcPr marT="45725" marB="45725" marR="91450" marL="91450"/>
                </a:tc>
                <a:tc>
                  <a:txBody>
                    <a:bodyPr/>
                    <a:lstStyle/>
                    <a:p>
                      <a:pPr indent="0" lvl="0" marL="0" marR="0" rtl="0" algn="r">
                        <a:spcBef>
                          <a:spcPts val="0"/>
                        </a:spcBef>
                        <a:spcAft>
                          <a:spcPts val="0"/>
                        </a:spcAft>
                        <a:buNone/>
                      </a:pPr>
                      <a:r>
                        <a:rPr b="1" lang="en-US" sz="2100">
                          <a:solidFill>
                            <a:srgbClr val="000000"/>
                          </a:solidFill>
                        </a:rPr>
                        <a:t>194986</a:t>
                      </a:r>
                      <a:endParaRPr b="1" sz="2100">
                        <a:solidFill>
                          <a:srgbClr val="000000"/>
                        </a:solidFill>
                      </a:endParaRPr>
                    </a:p>
                  </a:txBody>
                  <a:tcPr marT="45725" marB="45725" marR="91450" marL="91450"/>
                </a:tc>
                <a:tc>
                  <a:txBody>
                    <a:bodyPr/>
                    <a:lstStyle/>
                    <a:p>
                      <a:pPr indent="0" lvl="0" marL="0" marR="0" rtl="0" algn="r">
                        <a:spcBef>
                          <a:spcPts val="0"/>
                        </a:spcBef>
                        <a:spcAft>
                          <a:spcPts val="0"/>
                        </a:spcAft>
                        <a:buNone/>
                      </a:pPr>
                      <a:r>
                        <a:rPr b="1" lang="en-US" sz="2100">
                          <a:solidFill>
                            <a:srgbClr val="000000"/>
                          </a:solidFill>
                        </a:rPr>
                        <a:t>1296664</a:t>
                      </a:r>
                      <a:endParaRPr b="1" sz="2100">
                        <a:solidFill>
                          <a:srgbClr val="000000"/>
                        </a:solidFill>
                      </a:endParaRPr>
                    </a:p>
                  </a:txBody>
                  <a:tcPr marT="45725" marB="45725" marR="91450" marL="91450"/>
                </a:tc>
                <a:tc>
                  <a:txBody>
                    <a:bodyPr/>
                    <a:lstStyle/>
                    <a:p>
                      <a:pPr indent="0" lvl="0" marL="0" marR="0" rtl="0" algn="r">
                        <a:spcBef>
                          <a:spcPts val="0"/>
                        </a:spcBef>
                        <a:spcAft>
                          <a:spcPts val="0"/>
                        </a:spcAft>
                        <a:buNone/>
                      </a:pPr>
                      <a:r>
                        <a:rPr b="1" lang="en-US" sz="2100">
                          <a:solidFill>
                            <a:srgbClr val="000000"/>
                          </a:solidFill>
                        </a:rPr>
                        <a:t>0</a:t>
                      </a:r>
                      <a:endParaRPr b="1" sz="2100">
                        <a:solidFill>
                          <a:srgbClr val="000000"/>
                        </a:solidFill>
                      </a:endParaRPr>
                    </a:p>
                  </a:txBody>
                  <a:tcPr marT="45725" marB="45725" marR="91450" marL="91450"/>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2017-02-23T03:36:17Z</dcterms:created>
  <dc:creator>su</dc:creator>
</cp:coreProperties>
</file>