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85" r:id="rId4"/>
    <p:sldId id="259" r:id="rId5"/>
    <p:sldId id="260" r:id="rId6"/>
    <p:sldId id="261" r:id="rId7"/>
    <p:sldId id="265" r:id="rId8"/>
    <p:sldId id="264" r:id="rId9"/>
    <p:sldId id="280" r:id="rId10"/>
    <p:sldId id="282" r:id="rId11"/>
    <p:sldId id="283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8" r:id="rId21"/>
    <p:sldId id="262" r:id="rId22"/>
    <p:sldId id="273" r:id="rId23"/>
    <p:sldId id="279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A59A-7CA1-4EAD-9A9A-9388E201C261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245B4-14A2-43CD-8D71-9879C4A8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4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2CB7D-F63A-4E1F-ABE9-3E68B729E026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32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3DFBE-26C4-4E8D-8711-E5EE952FBC79}" type="slidenum">
              <a:rPr lang="en-US"/>
              <a:pPr/>
              <a:t>20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5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1508E-177E-4678-BBA8-A75B8FD2CF65}" type="slidenum">
              <a:rPr lang="en-US"/>
              <a:pPr/>
              <a:t>22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33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C00F3-1A25-40B7-BB22-DCECBCBE75C7}" type="slidenum">
              <a:rPr lang="en-US"/>
              <a:pPr/>
              <a:t>23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3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6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46EAA-0A54-47F4-AA04-5BEF5FB009A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18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123E7-7C76-4188-AAD9-D002D30629F6}" type="slidenum">
              <a:rPr lang="en-US"/>
              <a:pPr/>
              <a:t>13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0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20D95-2B24-472D-9CB1-3E5AA96C2C24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6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9D60C0-B1B4-4806-B9D8-C8D91E79B57D}" type="slidenum">
              <a:rPr lang="en-US"/>
              <a:pPr/>
              <a:t>15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55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C8DA5-6C91-49D8-980B-A9B723CC01FA}" type="slidenum">
              <a:rPr lang="en-US"/>
              <a:pPr/>
              <a:t>16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0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73F4B-263A-4767-BAA6-EFD85669C47B}" type="slidenum">
              <a:rPr lang="en-US"/>
              <a:pPr/>
              <a:t>17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33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B47A3-77F3-47A6-9E0B-C96156F73362}" type="slidenum">
              <a:rPr lang="en-US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12D73-CDD9-4350-96B8-6C6842B25852}" type="slidenum">
              <a:rPr lang="en-US"/>
              <a:pPr/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8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96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524000"/>
            <a:ext cx="784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3862388"/>
            <a:ext cx="784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245225"/>
            <a:ext cx="20193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40005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77000"/>
            <a:ext cx="609600" cy="381000"/>
          </a:xfrm>
        </p:spPr>
        <p:txBody>
          <a:bodyPr/>
          <a:lstStyle>
            <a:lvl1pPr>
              <a:defRPr/>
            </a:lvl1pPr>
          </a:lstStyle>
          <a:p>
            <a:fld id="{31C285FF-1C38-47AD-9ADD-83154F027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4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784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3862388"/>
            <a:ext cx="784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245225"/>
            <a:ext cx="20193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1750" y="6245225"/>
            <a:ext cx="40005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77000"/>
            <a:ext cx="609600" cy="381000"/>
          </a:xfrm>
        </p:spPr>
        <p:txBody>
          <a:bodyPr/>
          <a:lstStyle>
            <a:lvl1pPr>
              <a:defRPr/>
            </a:lvl1pPr>
          </a:lstStyle>
          <a:p>
            <a:fld id="{6AABC75C-1F47-4E1B-83BB-F7EB57A08F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7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9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6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0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4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4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2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F5F3-21FE-4E7A-8FBE-DEBA6F9EAEF3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FF89-2D84-4DEE-B401-9AE5DF84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FFC000"/>
            </a:gs>
            <a:gs pos="0">
              <a:srgbClr val="91C1E4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2110854"/>
            <a:ext cx="86868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Capital Budgeting</a:t>
            </a:r>
            <a:b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Processes &amp; Techniques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maa1-2.fna.fbcdn.net/v/t34.0-12/13220082_10208275210510586_1288363360_n.jpg?oh=0a36138e3637fcaed3f1ea488b4f88eb&amp;oe=573BE7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24288" y="-3024662"/>
            <a:ext cx="1495425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fmaa1-2.fna.fbcdn.net/v/t34.0-12/13235876_10208275210230579_1324803348_n.jpg?oh=d1344f8d463d061338466a3479f97d4e&amp;oe=573BEBF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00312" y="-205261"/>
            <a:ext cx="4143375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1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ontent.fmaa1-2.fna.fbcdn.net/v/t34.0-12/13236169_10208275210110576_1781887636_n.jpg?oh=0f7653bbb0825d238999b1eff6710e19&amp;oe=573C50A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6" t="6716" r="796" b="4627"/>
          <a:stretch/>
        </p:blipFill>
        <p:spPr bwMode="auto">
          <a:xfrm rot="16200000">
            <a:off x="2856531" y="-1068674"/>
            <a:ext cx="3430942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0BA0-AEE4-4B18-8542-5DF503398555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Payback Period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3000" y="5638800"/>
            <a:ext cx="7696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>
                <a:latin typeface="Tahoma" panose="020B0604030504040204" pitchFamily="34" charset="0"/>
              </a:rPr>
              <a:t>Management determines maximum acceptable payback period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914400" y="1524000"/>
            <a:ext cx="8001000" cy="1752600"/>
          </a:xfrm>
          <a:prstGeom prst="downArrowCallout">
            <a:avLst>
              <a:gd name="adj1" fmla="val 114130"/>
              <a:gd name="adj2" fmla="val 5706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/>
              <a:t>The </a:t>
            </a:r>
            <a:r>
              <a:rPr lang="en-US" sz="2800" u="sng"/>
              <a:t>payback period</a:t>
            </a:r>
            <a:r>
              <a:rPr lang="en-US" sz="2800"/>
              <a:t> is the amount of time required for the firm to recover its initial investment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66800" y="3276600"/>
            <a:ext cx="746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sz="2400"/>
              <a:t>If the project’s payback period is less than the maximum acceptable payback period, accept the project</a:t>
            </a:r>
          </a:p>
          <a:p>
            <a:pPr>
              <a:buFontTx/>
              <a:buChar char="•"/>
            </a:pPr>
            <a:r>
              <a:rPr lang="en-US" sz="2400"/>
              <a:t>If the project’s payback period is greater than the maximum acceptable payback period, reject the project</a:t>
            </a:r>
          </a:p>
        </p:txBody>
      </p:sp>
    </p:spTree>
    <p:extLst>
      <p:ext uri="{BB962C8B-B14F-4D97-AF65-F5344CB8AC3E}">
        <p14:creationId xmlns:p14="http://schemas.microsoft.com/office/powerpoint/2010/main" val="42918792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4" grpId="0" animBg="1"/>
      <p:bldP spid="143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95EF-986D-47BF-872C-56C53B40F70E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>
                <a:solidFill>
                  <a:srgbClr val="A50021"/>
                </a:solidFill>
              </a:rPr>
              <a:t>Pros And Cons Of Payback Method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5800" y="2286000"/>
            <a:ext cx="7772400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Computational simplicity</a:t>
            </a:r>
          </a:p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Easy to understand </a:t>
            </a:r>
          </a:p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Focus on cash flow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09600" y="3886200"/>
            <a:ext cx="7924800" cy="838200"/>
          </a:xfrm>
          <a:prstGeom prst="downArrowCallout">
            <a:avLst>
              <a:gd name="adj1" fmla="val 201347"/>
              <a:gd name="adj2" fmla="val 100673"/>
              <a:gd name="adj3" fmla="val 14444"/>
              <a:gd name="adj4" fmla="val 6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latin typeface="Tahoma" panose="020B0604030504040204" pitchFamily="34" charset="0"/>
              </a:rPr>
              <a:t>Disadvantages of payback method: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85800" y="4876800"/>
            <a:ext cx="77724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Does not account properly for time value of money</a:t>
            </a:r>
          </a:p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Does not account properly for risk</a:t>
            </a:r>
          </a:p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Cutoff period is arbitrary</a:t>
            </a:r>
          </a:p>
          <a:p>
            <a:pPr lvl="1" algn="ctr">
              <a:spcBef>
                <a:spcPct val="20000"/>
              </a:spcBef>
            </a:pPr>
            <a:r>
              <a:rPr lang="en-US" sz="2400">
                <a:latin typeface="Tahoma" panose="020B0604030504040204" pitchFamily="34" charset="0"/>
              </a:rPr>
              <a:t>Does not lead to value-maximizing decisions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609600" y="1295400"/>
            <a:ext cx="7924800" cy="838200"/>
          </a:xfrm>
          <a:prstGeom prst="downArrowCallout">
            <a:avLst>
              <a:gd name="adj1" fmla="val 201347"/>
              <a:gd name="adj2" fmla="val 100673"/>
              <a:gd name="adj3" fmla="val 14444"/>
              <a:gd name="adj4" fmla="val 6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800">
                <a:latin typeface="Tahoma" panose="020B0604030504040204" pitchFamily="34" charset="0"/>
              </a:rPr>
              <a:t>Advantages of payback method:</a:t>
            </a:r>
          </a:p>
        </p:txBody>
      </p:sp>
    </p:spTree>
    <p:extLst>
      <p:ext uri="{BB962C8B-B14F-4D97-AF65-F5344CB8AC3E}">
        <p14:creationId xmlns:p14="http://schemas.microsoft.com/office/powerpoint/2010/main" val="26904457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 animBg="1"/>
      <p:bldP spid="18440" grpId="0"/>
      <p:bldP spid="184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FAAA-3135-4121-8CC5-2FE823BC95FA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Discounted Payback Period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8077200" cy="2198688"/>
          </a:xfrm>
        </p:spPr>
        <p:txBody>
          <a:bodyPr/>
          <a:lstStyle/>
          <a:p>
            <a:r>
              <a:rPr lang="en-US" sz="2800"/>
              <a:t>Discounted payback accounts for time value</a:t>
            </a:r>
          </a:p>
          <a:p>
            <a:pPr lvl="1"/>
            <a:r>
              <a:rPr lang="en-US" sz="2400"/>
              <a:t>Apply discount rate to cash flows during payback period</a:t>
            </a:r>
          </a:p>
          <a:p>
            <a:pPr lvl="1"/>
            <a:r>
              <a:rPr lang="en-US" sz="2400"/>
              <a:t>Still ignores cash flows after payback period</a:t>
            </a:r>
          </a:p>
        </p:txBody>
      </p:sp>
    </p:spTree>
    <p:extLst>
      <p:ext uri="{BB962C8B-B14F-4D97-AF65-F5344CB8AC3E}">
        <p14:creationId xmlns:p14="http://schemas.microsoft.com/office/powerpoint/2010/main" val="1421688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C7D3-4197-4E69-B95F-89C0FE28A6E5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>
                <a:solidFill>
                  <a:srgbClr val="A50021"/>
                </a:solidFill>
              </a:rPr>
              <a:t>Accounting Rate Of Return (ARR)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495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>
                <a:cs typeface="Times New Roman" panose="02020603050405020304" pitchFamily="18" charset="0"/>
              </a:rPr>
              <a:t>Need only profits after taxes and depreciation </a:t>
            </a:r>
          </a:p>
          <a:p>
            <a:pPr lvl="1">
              <a:lnSpc>
                <a:spcPct val="125000"/>
              </a:lnSpc>
            </a:pPr>
            <a:r>
              <a:rPr lang="en-US" sz="2000">
                <a:cs typeface="Times New Roman" panose="02020603050405020304" pitchFamily="18" charset="0"/>
              </a:rPr>
              <a:t>Accounting ROR = Average profits after taxes </a:t>
            </a:r>
            <a:r>
              <a:rPr lang="en-US" sz="2000"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en-US" sz="2000">
                <a:cs typeface="Times New Roman" panose="02020603050405020304" pitchFamily="18" charset="0"/>
              </a:rPr>
              <a:t> Average investment </a:t>
            </a:r>
          </a:p>
          <a:p>
            <a:pPr>
              <a:lnSpc>
                <a:spcPct val="90000"/>
              </a:lnSpc>
            </a:pPr>
            <a:r>
              <a:rPr lang="en-US" sz="2400" i="1">
                <a:cs typeface="Times New Roman" panose="02020603050405020304" pitchFamily="18" charset="0"/>
              </a:rPr>
              <a:t>Average profits after taxes</a:t>
            </a:r>
            <a:r>
              <a:rPr lang="en-US" sz="2400">
                <a:cs typeface="Times New Roman" panose="02020603050405020304" pitchFamily="18" charset="0"/>
              </a:rPr>
              <a:t> are estimated by subtracting average annual depreciation from the average annual operating cash inflows </a:t>
            </a:r>
          </a:p>
          <a:p>
            <a:pPr>
              <a:lnSpc>
                <a:spcPct val="90000"/>
              </a:lnSpc>
            </a:pPr>
            <a:endParaRPr lang="en-US" sz="240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ARR uses accounting numbers, not cash flows; no time value of money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914400" y="4343400"/>
            <a:ext cx="7315200" cy="746125"/>
            <a:chOff x="720" y="3226"/>
            <a:chExt cx="4608" cy="470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720" y="3264"/>
              <a:ext cx="1200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1200">
                  <a:latin typeface="Times New Roman" panose="02020603050405020304" pitchFamily="18" charset="0"/>
                </a:rPr>
                <a:t> </a:t>
              </a:r>
              <a:r>
                <a:rPr lang="en-US" sz="2000"/>
                <a:t>Average profits</a:t>
              </a:r>
            </a:p>
            <a:p>
              <a:pPr eaLnBrk="0" hangingPunct="0"/>
              <a:r>
                <a:rPr lang="en-US" sz="2000"/>
                <a:t>     after taxes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160" y="3248"/>
              <a:ext cx="168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1000">
                  <a:latin typeface="Times New Roman" panose="02020603050405020304" pitchFamily="18" charset="0"/>
                </a:rPr>
                <a:t>     </a:t>
              </a:r>
              <a:r>
                <a:rPr lang="en-US" sz="2000"/>
                <a:t>Average annual operating cash inflows</a:t>
              </a:r>
              <a:endParaRPr lang="en-US" sz="2000" noProof="1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4032" y="3226"/>
              <a:ext cx="1296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2000"/>
                <a:t>Average annual</a:t>
              </a:r>
            </a:p>
            <a:p>
              <a:pPr eaLnBrk="0" hangingPunct="0"/>
              <a:r>
                <a:rPr lang="en-US" sz="2000"/>
                <a:t>   depreciation</a:t>
              </a:r>
              <a:endParaRPr lang="en-US" sz="2000" noProof="1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903" y="3254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=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719" y="3254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/>
                <a:t>-</a:t>
              </a:r>
            </a:p>
          </p:txBody>
        </p:sp>
      </p:grp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71500" y="1295400"/>
            <a:ext cx="8001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Can be computed from available accounting data</a:t>
            </a:r>
          </a:p>
        </p:txBody>
      </p:sp>
    </p:spTree>
    <p:extLst>
      <p:ext uri="{BB962C8B-B14F-4D97-AF65-F5344CB8AC3E}">
        <p14:creationId xmlns:p14="http://schemas.microsoft.com/office/powerpoint/2010/main" val="12405849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1487-7DF4-4471-AEB3-50F8D6080AC1}" type="slidenum">
              <a:rPr lang="en-US"/>
              <a:pPr/>
              <a:t>16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Net Present Value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90600" y="1371600"/>
            <a:ext cx="7850188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en-US" sz="2400">
                <a:latin typeface="Tahoma" panose="020B0604030504040204" pitchFamily="34" charset="0"/>
              </a:rPr>
              <a:t>The present value of a project’s cash inflows and outflows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66800" y="2286000"/>
            <a:ext cx="7850188" cy="7191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Discounting cash flows accounts for the time value of money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66800" y="3200400"/>
            <a:ext cx="7850188" cy="7191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Choosing the appropriate discount rate accounts for risk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371600" y="4191000"/>
            <a:ext cx="71358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066800" y="5562600"/>
            <a:ext cx="7850188" cy="762000"/>
          </a:xfrm>
          <a:prstGeom prst="upArrowCallout">
            <a:avLst>
              <a:gd name="adj1" fmla="val 142035"/>
              <a:gd name="adj2" fmla="val 71018"/>
              <a:gd name="adj3" fmla="val 16426"/>
              <a:gd name="adj4" fmla="val 6041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D4D4D"/>
              </a:buClr>
              <a:buSzPct val="8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D4D4D"/>
              </a:buClr>
              <a:buSzPct val="8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6600"/>
              </a:buClr>
              <a:buSzPct val="8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sz="2400"/>
              <a:t>Accept projects if NPV &gt; 0</a:t>
            </a:r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3400"/>
            <a:ext cx="78486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4823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4" grpId="0" animBg="1"/>
      <p:bldP spid="245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41C4-4FA6-4ECD-93DC-DE90BEC37E8E}" type="slidenum">
              <a:rPr lang="en-US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Net Present Value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1500" y="4043363"/>
            <a:ext cx="8001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1" algn="ctr">
              <a:spcBef>
                <a:spcPct val="30000"/>
              </a:spcBef>
            </a:pPr>
            <a:r>
              <a:rPr 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r represents the minimum return that the project must earn to satisfy investors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71500" y="5334000"/>
            <a:ext cx="8001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1" algn="ctr">
              <a:spcBef>
                <a:spcPct val="30000"/>
              </a:spcBef>
            </a:pPr>
            <a:r>
              <a:rPr 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r varies with the risk of the firm and/or the risk of the project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95400"/>
            <a:ext cx="78486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571500" y="2601913"/>
            <a:ext cx="8001000" cy="1143000"/>
          </a:xfrm>
          <a:prstGeom prst="downArrowCallout">
            <a:avLst>
              <a:gd name="adj1" fmla="val 134491"/>
              <a:gd name="adj2" fmla="val 6724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/>
              <a:t>A key input in NPV analysis is the discount rate</a:t>
            </a:r>
          </a:p>
        </p:txBody>
      </p:sp>
    </p:spTree>
    <p:extLst>
      <p:ext uri="{BB962C8B-B14F-4D97-AF65-F5344CB8AC3E}">
        <p14:creationId xmlns:p14="http://schemas.microsoft.com/office/powerpoint/2010/main" val="16639823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80E-CAFF-4CAE-9813-ADAC55419160}" type="slidenum">
              <a:rPr lang="en-US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Internal Rate of Return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505200"/>
            <a:ext cx="80772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IRR found by computer/calculator or manually by trial and error</a:t>
            </a:r>
          </a:p>
          <a:p>
            <a:pPr>
              <a:lnSpc>
                <a:spcPct val="90000"/>
              </a:lnSpc>
            </a:pPr>
            <a:r>
              <a:rPr lang="en-US" sz="2800"/>
              <a:t>The IRR decision rule is: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IRR is greater than the cost of capital, accept the</a:t>
            </a:r>
            <a:br>
              <a:rPr lang="en-US" sz="2400"/>
            </a:br>
            <a:r>
              <a:rPr lang="en-US" sz="2400"/>
              <a:t>   project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IRR is less than the cost of capital, reject the project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09600" y="1371600"/>
            <a:ext cx="7924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Internal rate of return (IRR) is the discount rate that results in a zero NPV for the project</a:t>
            </a:r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344738"/>
            <a:ext cx="78486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0063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67A50-36E0-483A-B122-235AC1BF8456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838" y="325438"/>
            <a:ext cx="7016750" cy="549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rgbClr val="A50021"/>
                </a:solidFill>
              </a:rPr>
              <a:t>Advantages and Disadvantages of IRR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306513"/>
            <a:ext cx="7620000" cy="4332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Properly adjusts for time value of money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Uses cash flows rather than earnings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Accounts for all cash flows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Project IRR is a number with intuitive appeal</a:t>
            </a:r>
          </a:p>
          <a:p>
            <a:pPr>
              <a:lnSpc>
                <a:spcPct val="90000"/>
              </a:lnSpc>
            </a:pPr>
            <a:r>
              <a:rPr lang="en-US" sz="2800"/>
              <a:t>Three key problems encountered in using IRR: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Lending versus borrowing?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Multiple IRRs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real solutions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838200" y="5486400"/>
            <a:ext cx="80010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ahoma" panose="020B0604030504040204" pitchFamily="34" charset="0"/>
              </a:rPr>
              <a:t>IRR and NPV rankings do not always agree</a:t>
            </a:r>
          </a:p>
        </p:txBody>
      </p:sp>
    </p:spTree>
    <p:extLst>
      <p:ext uri="{BB962C8B-B14F-4D97-AF65-F5344CB8AC3E}">
        <p14:creationId xmlns:p14="http://schemas.microsoft.com/office/powerpoint/2010/main" val="42485021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935" y="2228334"/>
            <a:ext cx="72879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Capital budgeting </a:t>
            </a:r>
            <a:r>
              <a:rPr lang="en-US" sz="2400" b="1" dirty="0" smtClean="0">
                <a:effectLst/>
                <a:ea typeface="Times New Roman" panose="02020603050405020304" pitchFamily="18" charset="0"/>
              </a:rPr>
              <a:t>is the process of evaluating and selecting long term investments consistent with the firm’s goal of owner wealth maximization.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57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AFED-54FA-493F-A6B7-01AD79E815A7}" type="slidenum">
              <a:rPr lang="en-US"/>
              <a:pPr/>
              <a:t>20</a:t>
            </a:fld>
            <a:endParaRPr lang="en-US"/>
          </a:p>
        </p:txBody>
      </p:sp>
      <p:pic>
        <p:nvPicPr>
          <p:cNvPr id="55328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38667" r="11667" b="25999"/>
          <a:stretch>
            <a:fillRect/>
          </a:stretch>
        </p:blipFill>
        <p:spPr bwMode="auto">
          <a:xfrm>
            <a:off x="2209800" y="2743200"/>
            <a:ext cx="48006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Profitability Index</a:t>
            </a:r>
          </a:p>
        </p:txBody>
      </p:sp>
      <p:sp>
        <p:nvSpPr>
          <p:cNvPr id="55333" name="Rectangle 37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4495800"/>
            <a:ext cx="7239000" cy="1143000"/>
          </a:xfrm>
        </p:spPr>
        <p:txBody>
          <a:bodyPr/>
          <a:lstStyle/>
          <a:p>
            <a:r>
              <a:rPr lang="en-US" sz="2800"/>
              <a:t>Decision rule: Accept projects with PI &gt; 1.0, equal to NPV &gt; 0</a:t>
            </a: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914400" y="1371600"/>
            <a:ext cx="8001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en-US" sz="2800">
                <a:latin typeface="Tahoma" panose="020B0604030504040204" pitchFamily="34" charset="0"/>
              </a:rPr>
              <a:t>Calculated by dividing the PV of a project’s cash inflows by the PV of its outflows</a:t>
            </a:r>
          </a:p>
        </p:txBody>
      </p:sp>
    </p:spTree>
    <p:extLst>
      <p:ext uri="{BB962C8B-B14F-4D97-AF65-F5344CB8AC3E}">
        <p14:creationId xmlns:p14="http://schemas.microsoft.com/office/powerpoint/2010/main" val="42908466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7495" y="458885"/>
            <a:ext cx="6462215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smtClean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Basic Terminologies:</a:t>
            </a:r>
          </a:p>
          <a:p>
            <a:pPr algn="just">
              <a:lnSpc>
                <a:spcPct val="150000"/>
              </a:lnSpc>
            </a:pPr>
            <a:endParaRPr lang="en-US" sz="2000" b="1" dirty="0"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Independent investments/ projects:</a:t>
            </a:r>
            <a:endParaRPr lang="en-US" sz="2000" dirty="0" smtClean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Dependent investments/ projects:</a:t>
            </a:r>
            <a:endParaRPr lang="en-US" sz="2000" dirty="0" smtClean="0">
              <a:effectLst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Complementary investment decision/ projects:</a:t>
            </a:r>
            <a:endParaRPr lang="en-US" sz="2000" dirty="0" smtClean="0">
              <a:effectLst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Substitute projects:</a:t>
            </a:r>
            <a:endParaRPr lang="en-US" sz="2000" dirty="0" smtClean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Mutually exclusive investment decisions /projects:</a:t>
            </a:r>
            <a:endParaRPr lang="en-US" sz="2000" dirty="0" smtClean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Conventional projects </a:t>
            </a:r>
            <a:r>
              <a:rPr lang="en-US" sz="2000" b="1" dirty="0" err="1" smtClean="0">
                <a:effectLst/>
                <a:ea typeface="Times New Roman" panose="02020603050405020304" pitchFamily="18" charset="0"/>
              </a:rPr>
              <a:t>Vs</a:t>
            </a:r>
            <a:r>
              <a:rPr lang="en-US" sz="2000" b="1" dirty="0" smtClean="0">
                <a:effectLst/>
                <a:ea typeface="Times New Roman" panose="02020603050405020304" pitchFamily="18" charset="0"/>
              </a:rPr>
              <a:t> Non-conventional projects</a:t>
            </a:r>
            <a:endParaRPr lang="en-US" sz="2000" dirty="0" smtClean="0">
              <a:effectLst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effectLst/>
                <a:ea typeface="Times New Roman" panose="02020603050405020304" pitchFamily="18" charset="0"/>
              </a:rPr>
              <a:t>Unlimited Funds vs. Capital Rationing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BC01-DCD5-4F11-9EB1-25FE22777FA2}" type="slidenum">
              <a:rPr lang="en-US"/>
              <a:pPr/>
              <a:t>22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rgbClr val="A50021"/>
                </a:solidFill>
              </a:rPr>
              <a:t>Independent versus Mutually Exclusive Projects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Independent projects – accepting/rejecting one project has no impact on the accept/reject decision for the other project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anose="02020603050405020304" pitchFamily="18" charset="0"/>
              </a:rPr>
              <a:t>Mutually exclusive projects – accepting one project implies rejecting another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If demand is high enough, projects may be independent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If demand warrants only one investment, projects are mutually exclusive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anose="02020603050405020304" pitchFamily="18" charset="0"/>
              </a:rPr>
              <a:t>When ranking mutually exclusive projects, choose the project with highest NPV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846553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8F4A8-A66E-47F1-9F93-DAB929743992}" type="slidenum">
              <a:rPr lang="en-US"/>
              <a:pPr/>
              <a:t>23</a:t>
            </a:fld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42875"/>
            <a:ext cx="7429500" cy="914400"/>
          </a:xfrm>
          <a:noFill/>
          <a:ln/>
        </p:spPr>
        <p:txBody>
          <a:bodyPr/>
          <a:lstStyle/>
          <a:p>
            <a:r>
              <a:rPr lang="en-US" sz="4000"/>
              <a:t>Capital Rationing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profitability index (</a:t>
            </a:r>
            <a:r>
              <a:rPr lang="en-US" i="1"/>
              <a:t>PI</a:t>
            </a:r>
            <a:r>
              <a:rPr lang="en-US"/>
              <a:t>) is a close cousin of the </a:t>
            </a:r>
            <a:r>
              <a:rPr lang="en-US" i="1"/>
              <a:t>NPV </a:t>
            </a:r>
            <a:r>
              <a:rPr lang="en-US"/>
              <a:t>approach, but it suffers from the same scale problem as the </a:t>
            </a:r>
            <a:r>
              <a:rPr lang="en-US" i="1"/>
              <a:t>IRR </a:t>
            </a:r>
            <a:r>
              <a:rPr lang="en-US"/>
              <a:t>approach. </a:t>
            </a:r>
          </a:p>
          <a:p>
            <a:r>
              <a:rPr lang="en-US"/>
              <a:t>The </a:t>
            </a:r>
            <a:r>
              <a:rPr lang="en-US" i="1"/>
              <a:t>PI </a:t>
            </a:r>
            <a:r>
              <a:rPr lang="en-US"/>
              <a:t>approach is most useful in capital rationing situations.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Costs: include or exclude?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19565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 </a:t>
            </a:r>
            <a:r>
              <a:rPr lang="en-US" sz="2400" b="1" dirty="0" smtClean="0"/>
              <a:t>sunk cost </a:t>
            </a:r>
            <a:r>
              <a:rPr lang="en-US" sz="2400" dirty="0" smtClean="0"/>
              <a:t>is a cost that has already occurred, so it cannot be part of the incremental cash flows of a capital budgeting analysis.</a:t>
            </a:r>
          </a:p>
          <a:p>
            <a:pPr algn="just"/>
            <a:r>
              <a:rPr lang="en-US" sz="2400" dirty="0" smtClean="0"/>
              <a:t>An </a:t>
            </a:r>
            <a:r>
              <a:rPr lang="en-US" sz="2400" b="1" dirty="0" smtClean="0"/>
              <a:t>opportunity cost </a:t>
            </a:r>
            <a:r>
              <a:rPr lang="en-US" sz="2400" dirty="0" smtClean="0"/>
              <a:t>is what would be earned on the next-best use of the assets.</a:t>
            </a:r>
          </a:p>
          <a:p>
            <a:pPr algn="just"/>
            <a:r>
              <a:rPr lang="en-US" sz="2400" dirty="0" smtClean="0"/>
              <a:t>An </a:t>
            </a:r>
            <a:r>
              <a:rPr lang="en-US" sz="2400" b="1" dirty="0" smtClean="0"/>
              <a:t>incremental cash flow </a:t>
            </a:r>
            <a:r>
              <a:rPr lang="en-US" sz="2400" dirty="0" smtClean="0"/>
              <a:t>is the difference in a company’s cash flows with and without the project.</a:t>
            </a:r>
          </a:p>
          <a:p>
            <a:pPr algn="just"/>
            <a:r>
              <a:rPr lang="en-US" sz="2400" dirty="0" smtClean="0"/>
              <a:t>An </a:t>
            </a:r>
            <a:r>
              <a:rPr lang="en-US" sz="2400" b="1" dirty="0" smtClean="0"/>
              <a:t>externality</a:t>
            </a:r>
            <a:r>
              <a:rPr lang="en-US" sz="2400" dirty="0" smtClean="0"/>
              <a:t> is an effect that the investment project has on something else, whether inside or outside of the company.</a:t>
            </a:r>
          </a:p>
          <a:p>
            <a:pPr lvl="1" algn="just"/>
            <a:r>
              <a:rPr lang="en-US" sz="2000" b="1" dirty="0" smtClean="0"/>
              <a:t>Cannibalization</a:t>
            </a:r>
            <a:r>
              <a:rPr lang="en-US" sz="2000" dirty="0" smtClean="0"/>
              <a:t> is an externality in which the investment reduces cash flows elsewhere in the company (e.g., takes sales from an existing company project).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4924-7CC3-4BF6-9C5C-A8E770D1575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210"/>
            <a:ext cx="7772400" cy="81231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Motives for Capital Expenditure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03" y="2839453"/>
            <a:ext cx="8903369" cy="39174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Capital expenditure increases the productivity as well as profit for long term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24083" y="226552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9918" y="630857"/>
            <a:ext cx="7798439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Importance of Capital Budgeting: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Long term implication/ loss of flexibility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Lock of fund for long term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Strategic direction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Serious consequences, if erroneous forecast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Substantial expenditure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Risky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9845" y="154475"/>
            <a:ext cx="685117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Steps in Capital 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udgeting </a:t>
            </a:r>
            <a:r>
              <a:rPr lang="en-US" sz="2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ecision:</a:t>
            </a: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Proposal generation/ Identification of investment projects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Estimating cash flows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Review and analysis/ Evaluation of the alternative investment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4.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Decision making/ Selection of the investment projects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5.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Implementation of the project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6.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Follow up/ Continuous evaluation of the selected projects.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6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8970" y="877772"/>
            <a:ext cx="7512891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lang="en-US" sz="32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Applications</a:t>
            </a:r>
            <a:r>
              <a:rPr lang="en-US" sz="2400" b="1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of capital budgeting decisions: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lang="en-US" sz="2400" b="1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Absolutely new investment proposal: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1371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Expansion of existing products and markets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1371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Expansion into new products or markets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Replacement decision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1371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Maintenance of business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1371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Cost reduction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90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2755" y="773684"/>
            <a:ext cx="4012830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smtClean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Capital Budgeting Techniques:</a:t>
            </a:r>
            <a:endParaRPr lang="en-US" sz="2400" b="1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7591" y="1527345"/>
            <a:ext cx="7632510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228600" algn="l"/>
              </a:tabLst>
            </a:pPr>
            <a:r>
              <a:rPr lang="en-US" sz="2400" b="1" dirty="0" smtClean="0">
                <a:effectLst/>
                <a:ea typeface="Times New Roman" panose="02020603050405020304" pitchFamily="18" charset="0"/>
              </a:rPr>
              <a:t>Traditional approach:</a:t>
            </a:r>
            <a:endParaRPr lang="en-US" sz="2800" dirty="0" smtClean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Pay back period method </a:t>
            </a:r>
            <a:endParaRPr lang="en-US" sz="2800" dirty="0" smtClean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Accounting/ average rate of return (ARR)</a:t>
            </a:r>
            <a:endParaRPr lang="en-US" sz="2800" dirty="0" smtClean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effectLst/>
                <a:ea typeface="Times New Roman" panose="02020603050405020304" pitchFamily="18" charset="0"/>
              </a:rPr>
              <a:t>Discounted payback period method</a:t>
            </a:r>
            <a:endParaRPr lang="en-US" sz="2800" dirty="0">
              <a:ea typeface="Times New Roman" panose="02020603050405020304" pitchFamily="18" charset="0"/>
            </a:endParaRP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19100" algn="l"/>
              </a:tabLst>
            </a:pPr>
            <a:endParaRPr lang="en-US" sz="2800" b="1" dirty="0" smtClean="0">
              <a:effectLst/>
              <a:ea typeface="Times New Roman" panose="02020603050405020304" pitchFamily="18" charset="0"/>
            </a:endParaRPr>
          </a:p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419100" algn="l"/>
              </a:tabLst>
            </a:pPr>
            <a:r>
              <a:rPr lang="en-US" sz="2800" b="1" dirty="0" smtClean="0">
                <a:ea typeface="Times New Roman" panose="02020603050405020304" pitchFamily="18" charset="0"/>
              </a:rPr>
              <a:t>B. </a:t>
            </a:r>
            <a:r>
              <a:rPr lang="en-US" sz="2400" b="1" dirty="0" smtClean="0">
                <a:effectLst/>
                <a:ea typeface="Times New Roman" panose="02020603050405020304" pitchFamily="18" charset="0"/>
              </a:rPr>
              <a:t>Modern approach (Discounted cash flow method):</a:t>
            </a:r>
            <a:endParaRPr lang="en-US" sz="2800" dirty="0" smtClean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Net present value method (NPV)</a:t>
            </a:r>
            <a:endParaRPr lang="en-US" sz="2800" dirty="0" smtClean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Internal rate of return (IRR) method</a:t>
            </a:r>
            <a:endParaRPr lang="en-US" sz="2800" dirty="0" smtClean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Profitability index (PI) method.</a:t>
            </a:r>
            <a:endParaRPr lang="en-US" sz="2800" dirty="0" smtClean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19100" algn="l"/>
              </a:tabLst>
            </a:pPr>
            <a:r>
              <a:rPr lang="en-US" sz="2400" dirty="0" smtClean="0">
                <a:effectLst/>
                <a:ea typeface="Times New Roman" panose="02020603050405020304" pitchFamily="18" charset="0"/>
              </a:rPr>
              <a:t>Modified IRR method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63E5-5D62-4715-A208-655657CF05BE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600" y="608012"/>
            <a:ext cx="7429500" cy="914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Capital Budgeting Decision Techniques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5600" y="1522412"/>
            <a:ext cx="7620000" cy="519906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Payback </a:t>
            </a:r>
            <a:r>
              <a:rPr lang="en-US" sz="2400" b="1" dirty="0" smtClean="0">
                <a:solidFill>
                  <a:schemeClr val="accent2"/>
                </a:solidFill>
              </a:rPr>
              <a:t>Period</a:t>
            </a:r>
            <a:r>
              <a:rPr lang="en-US" sz="2400" b="1" dirty="0"/>
              <a:t>: most commonly </a:t>
            </a:r>
            <a:r>
              <a:rPr lang="en-US" sz="2400" b="1" dirty="0" smtClean="0"/>
              <a:t>used</a:t>
            </a:r>
          </a:p>
          <a:p>
            <a:pPr marL="0" indent="0" algn="just">
              <a:buNone/>
            </a:pPr>
            <a:r>
              <a:rPr lang="en-US" sz="1700" dirty="0" smtClean="0"/>
              <a:t>(it </a:t>
            </a:r>
            <a:r>
              <a:rPr lang="en-US" sz="1700" dirty="0"/>
              <a:t>is defined as the number of years required to recover the original cash outlay invested in a </a:t>
            </a:r>
            <a:r>
              <a:rPr lang="en-US" sz="1700" dirty="0" smtClean="0"/>
              <a:t>project)</a:t>
            </a:r>
            <a:endParaRPr lang="en-US" sz="1700" b="1" dirty="0" smtClean="0"/>
          </a:p>
          <a:p>
            <a:pPr algn="just">
              <a:lnSpc>
                <a:spcPct val="90000"/>
              </a:lnSpc>
            </a:pPr>
            <a:endParaRPr lang="en-US" sz="1200" b="1" dirty="0"/>
          </a:p>
          <a:p>
            <a:pPr algn="just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Accounting </a:t>
            </a:r>
            <a:r>
              <a:rPr lang="en-US" sz="2400" b="1" dirty="0" smtClean="0">
                <a:solidFill>
                  <a:schemeClr val="accent2"/>
                </a:solidFill>
              </a:rPr>
              <a:t>Rate </a:t>
            </a:r>
            <a:r>
              <a:rPr lang="en-US" sz="2400" b="1" dirty="0">
                <a:solidFill>
                  <a:schemeClr val="accent2"/>
                </a:solidFill>
              </a:rPr>
              <a:t>of </a:t>
            </a:r>
            <a:r>
              <a:rPr lang="en-US" sz="2400" b="1" dirty="0" smtClean="0">
                <a:solidFill>
                  <a:schemeClr val="accent2"/>
                </a:solidFill>
              </a:rPr>
              <a:t>Return</a:t>
            </a:r>
            <a:r>
              <a:rPr lang="en-US" sz="2400" b="1" dirty="0" smtClean="0"/>
              <a:t> </a:t>
            </a:r>
            <a:r>
              <a:rPr lang="en-US" sz="2400" b="1" dirty="0"/>
              <a:t>(ARR): focuses on project’s impact on accounting </a:t>
            </a:r>
            <a:r>
              <a:rPr lang="en-US" sz="2400" b="1" dirty="0" smtClean="0"/>
              <a:t>profits</a:t>
            </a:r>
          </a:p>
          <a:p>
            <a:pPr marL="0" indent="0" algn="just">
              <a:buNone/>
            </a:pPr>
            <a:r>
              <a:rPr lang="en-US" sz="1700" dirty="0" smtClean="0"/>
              <a:t>(to </a:t>
            </a:r>
            <a:r>
              <a:rPr lang="en-US" sz="1700" dirty="0"/>
              <a:t>measure the profit abilities of the investment proposals</a:t>
            </a:r>
            <a:r>
              <a:rPr lang="en-US" sz="1700" dirty="0" smtClean="0"/>
              <a:t>.)</a:t>
            </a:r>
          </a:p>
          <a:p>
            <a:pPr marL="0" indent="0" algn="just">
              <a:buNone/>
            </a:pPr>
            <a:endParaRPr lang="en-US" sz="500" b="1" dirty="0"/>
          </a:p>
          <a:p>
            <a:pPr algn="just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Net P</a:t>
            </a:r>
            <a:r>
              <a:rPr lang="en-US" sz="2400" b="1" dirty="0" smtClean="0">
                <a:solidFill>
                  <a:schemeClr val="accent2"/>
                </a:solidFill>
              </a:rPr>
              <a:t>resent Value</a:t>
            </a:r>
            <a:r>
              <a:rPr lang="en-US" sz="2400" b="1" dirty="0" smtClean="0"/>
              <a:t> </a:t>
            </a:r>
            <a:r>
              <a:rPr lang="en-US" sz="2400" b="1" dirty="0"/>
              <a:t>(NPV): best technique </a:t>
            </a:r>
            <a:r>
              <a:rPr lang="en-US" sz="2400" b="1" dirty="0" smtClean="0"/>
              <a:t>theoretically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1700" dirty="0" smtClean="0"/>
              <a:t>(NPV method </a:t>
            </a:r>
            <a:r>
              <a:rPr lang="en-US" sz="1700" dirty="0"/>
              <a:t>is a process of calculating the present value of cash flows (inflows and outflows) of an investment </a:t>
            </a:r>
            <a:r>
              <a:rPr lang="en-US" sz="1700" dirty="0" smtClean="0"/>
              <a:t>proposal)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1700" b="1" dirty="0"/>
          </a:p>
          <a:p>
            <a:pPr algn="just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Internal </a:t>
            </a:r>
            <a:r>
              <a:rPr lang="en-US" sz="2400" b="1" dirty="0" smtClean="0">
                <a:solidFill>
                  <a:schemeClr val="accent2"/>
                </a:solidFill>
              </a:rPr>
              <a:t>Rate </a:t>
            </a:r>
            <a:r>
              <a:rPr lang="en-US" sz="2400" b="1" dirty="0">
                <a:solidFill>
                  <a:schemeClr val="accent2"/>
                </a:solidFill>
              </a:rPr>
              <a:t>of </a:t>
            </a:r>
            <a:r>
              <a:rPr lang="en-US" sz="2400" b="1" dirty="0" smtClean="0">
                <a:solidFill>
                  <a:schemeClr val="accent2"/>
                </a:solidFill>
              </a:rPr>
              <a:t>Return</a:t>
            </a:r>
            <a:r>
              <a:rPr lang="en-US" sz="2400" b="1" dirty="0" smtClean="0"/>
              <a:t> </a:t>
            </a:r>
            <a:r>
              <a:rPr lang="en-US" sz="2400" b="1" dirty="0"/>
              <a:t>(IRR): widely used with strong intuitive </a:t>
            </a:r>
            <a:r>
              <a:rPr lang="en-US" sz="2400" b="1" dirty="0" smtClean="0"/>
              <a:t>appeal</a:t>
            </a:r>
          </a:p>
          <a:p>
            <a:pPr marL="0" indent="0" algn="just">
              <a:buNone/>
            </a:pPr>
            <a:r>
              <a:rPr lang="en-US" sz="1800" dirty="0"/>
              <a:t>I</a:t>
            </a:r>
            <a:r>
              <a:rPr lang="en-US" sz="1800" dirty="0" smtClean="0"/>
              <a:t>s </a:t>
            </a:r>
            <a:r>
              <a:rPr lang="en-US" sz="1800" dirty="0"/>
              <a:t>the discount rate at which net present value of the project becomes zero. Higher </a:t>
            </a:r>
            <a:r>
              <a:rPr lang="en-US" sz="1800" dirty="0" smtClean="0"/>
              <a:t>IRR should </a:t>
            </a:r>
            <a:r>
              <a:rPr lang="en-US" sz="1800" dirty="0"/>
              <a:t>be </a:t>
            </a:r>
            <a:r>
              <a:rPr lang="en-US" sz="1800" dirty="0" smtClean="0"/>
              <a:t>preferred.</a:t>
            </a:r>
          </a:p>
          <a:p>
            <a:pPr marL="0" indent="0" algn="just">
              <a:buNone/>
            </a:pPr>
            <a:r>
              <a:rPr lang="en-US" sz="1800" dirty="0"/>
              <a:t>(IRR) equates the present value cash inflows with the present value of cash outflows of an investment</a:t>
            </a:r>
            <a:r>
              <a:rPr lang="en-US" sz="1800" dirty="0" smtClean="0"/>
              <a:t>.</a:t>
            </a:r>
          </a:p>
          <a:p>
            <a:pPr marL="0" indent="0" algn="just">
              <a:buNone/>
            </a:pPr>
            <a:endParaRPr lang="en-US" sz="1900" b="1" dirty="0">
              <a:solidFill>
                <a:schemeClr val="accent2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accent2"/>
                </a:solidFill>
              </a:rPr>
              <a:t>Profitability Index</a:t>
            </a:r>
            <a:r>
              <a:rPr lang="en-US" sz="2400" b="1" dirty="0" smtClean="0"/>
              <a:t> </a:t>
            </a:r>
            <a:r>
              <a:rPr lang="en-US" sz="2400" b="1" dirty="0"/>
              <a:t>(PI): related to </a:t>
            </a:r>
            <a:r>
              <a:rPr lang="en-US" sz="2400" b="1" dirty="0" smtClean="0"/>
              <a:t>NPV</a:t>
            </a:r>
          </a:p>
          <a:p>
            <a:pPr marL="0" indent="0" algn="just">
              <a:buNone/>
            </a:pPr>
            <a:r>
              <a:rPr lang="en-US" sz="1900" dirty="0" smtClean="0"/>
              <a:t>Is </a:t>
            </a:r>
            <a:r>
              <a:rPr lang="en-US" sz="1900" dirty="0"/>
              <a:t>the ratio of present value of future cash flows of a project to initial investment required for the project.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5203089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maa1-2.fna.fbcdn.net/v/t34.0-12/13219903_10208266238966303_1540915952_n.jpg?oh=ae7941897603d1919f7b25e019788754&amp;oe=5739BE2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5" r="10746" b="3978"/>
          <a:stretch/>
        </p:blipFill>
        <p:spPr bwMode="auto">
          <a:xfrm rot="16200000">
            <a:off x="1129353" y="-1115707"/>
            <a:ext cx="6857999" cy="908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4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</TotalTime>
  <Words>1108</Words>
  <Application>Microsoft Office PowerPoint</Application>
  <PresentationFormat>On-screen Show (4:3)</PresentationFormat>
  <Paragraphs>172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Motives for Capital Expenditure</vt:lpstr>
      <vt:lpstr>PowerPoint Presentation</vt:lpstr>
      <vt:lpstr>PowerPoint Presentation</vt:lpstr>
      <vt:lpstr>PowerPoint Presentation</vt:lpstr>
      <vt:lpstr>PowerPoint Presentation</vt:lpstr>
      <vt:lpstr>Capital Budgeting Decision Techniques</vt:lpstr>
      <vt:lpstr>PowerPoint Presentation</vt:lpstr>
      <vt:lpstr>PowerPoint Presentation</vt:lpstr>
      <vt:lpstr>PowerPoint Presentation</vt:lpstr>
      <vt:lpstr>Payback Period</vt:lpstr>
      <vt:lpstr>Pros And Cons Of Payback Method</vt:lpstr>
      <vt:lpstr>Discounted Payback Period</vt:lpstr>
      <vt:lpstr>Accounting Rate Of Return (ARR)</vt:lpstr>
      <vt:lpstr>Net Present Value</vt:lpstr>
      <vt:lpstr>Net Present Value</vt:lpstr>
      <vt:lpstr>Internal Rate of Return</vt:lpstr>
      <vt:lpstr>Advantages and Disadvantages of IRR</vt:lpstr>
      <vt:lpstr>Profitability Index</vt:lpstr>
      <vt:lpstr>PowerPoint Presentation</vt:lpstr>
      <vt:lpstr>Independent versus Mutually Exclusive Projects</vt:lpstr>
      <vt:lpstr>Capital Rationing</vt:lpstr>
      <vt:lpstr>Costs: include or exclude?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didar</dc:creator>
  <cp:lastModifiedBy>ashiqur</cp:lastModifiedBy>
  <cp:revision>28</cp:revision>
  <dcterms:created xsi:type="dcterms:W3CDTF">2016-05-09T17:12:42Z</dcterms:created>
  <dcterms:modified xsi:type="dcterms:W3CDTF">2020-06-11T14:26:56Z</dcterms:modified>
</cp:coreProperties>
</file>