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7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2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9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6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7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7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5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57CA4-0CA4-44B0-B028-75BED4CC2BA9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03D9D-C39D-4D83-B899-78C50251A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9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Capital Budgeting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38922"/>
            <a:ext cx="9144000" cy="49832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Analysis of A Single Project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99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25" y="1"/>
            <a:ext cx="12192000" cy="6833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Problem 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575" y="1087654"/>
            <a:ext cx="10515600" cy="529389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An engineering company is considering an investment proposal to install new equipment facility. The project will cost Tk. 50,000. The facility has a life expectancy of 5 years and no salvage value. The company’s tax rate is 40%. The firm uses straight line method of depreciation. The estimated </a:t>
            </a:r>
            <a:r>
              <a:rPr lang="en-US" sz="2000" dirty="0" smtClean="0"/>
              <a:t>cash inflow </a:t>
            </a:r>
            <a:r>
              <a:rPr lang="en-US" sz="2000" dirty="0"/>
              <a:t>from the proposed investment proposal are follows: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You </a:t>
            </a:r>
            <a:r>
              <a:rPr lang="en-US" sz="2000" dirty="0"/>
              <a:t>are to decide whether to accept the project under:</a:t>
            </a:r>
          </a:p>
          <a:p>
            <a:pPr marL="0" indent="0">
              <a:buNone/>
            </a:pPr>
            <a:r>
              <a:rPr lang="en-US" sz="2000" dirty="0"/>
              <a:t>1. Payback period 2. Average Rate of Return (ARR), 3. NPV at 10% discount 4. Internal rate of return 5. Profitability Index at 10% discount rate</a:t>
            </a:r>
          </a:p>
          <a:p>
            <a:pPr marL="0" indent="0" algn="just">
              <a:buNone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99567"/>
              </p:ext>
            </p:extLst>
          </p:nvPr>
        </p:nvGraphicFramePr>
        <p:xfrm>
          <a:off x="2146434" y="2672008"/>
          <a:ext cx="7594331" cy="23042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{C083E6E3-FA7D-4D7B-A595-EF9225AFEA82}</a:tableStyleId>
              </a:tblPr>
              <a:tblGrid>
                <a:gridCol w="3798790"/>
                <a:gridCol w="3795541"/>
              </a:tblGrid>
              <a:tr h="38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Period( Year)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Cash </a:t>
                      </a:r>
                      <a:r>
                        <a:rPr lang="en-US" sz="2000" dirty="0" smtClean="0">
                          <a:effectLst/>
                        </a:rPr>
                        <a:t>Inflow </a:t>
                      </a:r>
                      <a:r>
                        <a:rPr lang="en-US" sz="2000" dirty="0">
                          <a:effectLst/>
                        </a:rPr>
                        <a:t>(Tk.)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30,000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7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93541" y="645277"/>
                <a:ext cx="9731133" cy="20005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1600" dirty="0">
                  <a:effectLst/>
                  <a:ea typeface="Times New Roman" panose="02020603050405020304" pitchFamily="18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b="1" dirty="0">
                    <a:effectLst/>
                    <a:ea typeface="Times New Roman" panose="02020603050405020304" pitchFamily="18" charset="0"/>
                  </a:rPr>
                  <a:t>Payback Period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+(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𝑁𝐶𝑂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)/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</m:oMath>
                </a14:m>
                <a:endParaRPr lang="en-US" sz="1600" dirty="0">
                  <a:effectLst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ea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Where, </a:t>
                </a:r>
                <a:r>
                  <a:rPr lang="en-US" dirty="0" smtClean="0">
                    <a:effectLst/>
                    <a:ea typeface="Times New Roman" panose="02020603050405020304" pitchFamily="18" charset="0"/>
                  </a:rPr>
                  <a:t>    A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= The year in which cumulative cash flow is nearer or closer to NCO</a:t>
                </a:r>
                <a:endParaRPr lang="en-US" sz="16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	NCO= Net Cash Outlay or Investment</a:t>
                </a:r>
                <a:endParaRPr lang="en-US" sz="16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	C= Cumulative cash </a:t>
                </a:r>
                <a:r>
                  <a:rPr lang="en-US" dirty="0" smtClean="0">
                    <a:effectLst/>
                    <a:ea typeface="Times New Roman" panose="02020603050405020304" pitchFamily="18" charset="0"/>
                  </a:rPr>
                  <a:t>inflow 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of the year A</a:t>
                </a:r>
                <a:endParaRPr lang="en-US" sz="16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	D = Cash </a:t>
                </a:r>
                <a:r>
                  <a:rPr lang="en-US" dirty="0" smtClean="0">
                    <a:effectLst/>
                    <a:ea typeface="Times New Roman" panose="02020603050405020304" pitchFamily="18" charset="0"/>
                  </a:rPr>
                  <a:t>inflow 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of the year following the year A</a:t>
                </a:r>
                <a:endParaRPr lang="en-US" sz="1600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541" y="645277"/>
                <a:ext cx="9731133" cy="2000548"/>
              </a:xfrm>
              <a:prstGeom prst="rect">
                <a:avLst/>
              </a:prstGeom>
              <a:blipFill rotWithShape="0">
                <a:blip r:embed="rId2"/>
                <a:stretch>
                  <a:fillRect l="-564" b="-3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716032"/>
              </p:ext>
            </p:extLst>
          </p:nvPr>
        </p:nvGraphicFramePr>
        <p:xfrm>
          <a:off x="1193541" y="2787261"/>
          <a:ext cx="9731133" cy="182341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055693"/>
                <a:gridCol w="3665882"/>
                <a:gridCol w="4009558"/>
              </a:tblGrid>
              <a:tr h="303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Net Cash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Inflow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Cumulative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Cash Inflow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10,000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10,000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25,000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45,000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30,000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75,000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35,000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1,10,000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42042" y="4699241"/>
                <a:ext cx="6096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 smtClean="0">
                    <a:effectLst/>
                    <a:ea typeface="Times New Roman" panose="02020603050405020304" pitchFamily="18" charset="0"/>
                  </a:rPr>
                  <a:t>So, Payback Period =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3+(50,000−45,000)/3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0,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000</m:t>
                    </m:r>
                  </m:oMath>
                </a14:m>
                <a:endParaRPr lang="en-US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		            </a:t>
                </a:r>
                <a:endParaRPr lang="en-US" dirty="0" smtClean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a typeface="Times New Roman" panose="02020603050405020304" pitchFamily="18" charset="0"/>
                  </a:rPr>
                  <a:t>	</a:t>
                </a:r>
                <a:r>
                  <a:rPr lang="en-US" dirty="0" smtClean="0">
                    <a:ea typeface="Times New Roman" panose="02020603050405020304" pitchFamily="18" charset="0"/>
                  </a:rPr>
                  <a:t>	</a:t>
                </a:r>
                <a:r>
                  <a:rPr lang="en-US" dirty="0" smtClean="0">
                    <a:effectLst/>
                    <a:ea typeface="Times New Roman" panose="02020603050405020304" pitchFamily="18" charset="0"/>
                  </a:rPr>
                  <a:t>= 3.17 years</a:t>
                </a:r>
                <a:endParaRPr lang="en-US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042" y="4699241"/>
                <a:ext cx="6096000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900" t="-3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193540" y="5545894"/>
            <a:ext cx="9731133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Decision:</a:t>
            </a:r>
            <a:endParaRPr lang="en-US" dirty="0" smtClean="0"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If the payback period is less than the maximum acceptance payback period ----accept the project.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If the payback period is greater than the maximum acceptance payback period ----reject the project.</a:t>
            </a:r>
            <a:endParaRPr lang="en-US" dirty="0"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9625" y="1"/>
            <a:ext cx="12192000" cy="6833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</a:rPr>
              <a:t>Solution:</a:t>
            </a:r>
          </a:p>
        </p:txBody>
      </p:sp>
    </p:spTree>
    <p:extLst>
      <p:ext uri="{BB962C8B-B14F-4D97-AF65-F5344CB8AC3E}">
        <p14:creationId xmlns:p14="http://schemas.microsoft.com/office/powerpoint/2010/main" val="370777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4563" y="491161"/>
                <a:ext cx="1059099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 lv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 smtClean="0">
                    <a:ea typeface="Times New Roman" panose="02020603050405020304" pitchFamily="18" charset="0"/>
                  </a:rPr>
                  <a:t>2. Accounting </a:t>
                </a:r>
                <a:r>
                  <a:rPr lang="en-US" b="1" dirty="0">
                    <a:ea typeface="Times New Roman" panose="02020603050405020304" pitchFamily="18" charset="0"/>
                  </a:rPr>
                  <a:t>Rate of Return (ARR)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dirty="0" smtClean="0">
                    <a:effectLst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𝐴𝑣𝑒𝑟𝑎𝑔𝑒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𝐶𝑎𝑠h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𝑖𝑛𝑓𝑙𝑜𝑤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𝑎𝑓𝑡𝑒𝑟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𝑇𝑎𝑥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/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𝐴𝑣𝑒𝑟𝑎𝑔𝑒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𝐶𝑎𝑝𝑖𝑡𝑎𝑙</m:t>
                        </m:r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∗100</m:t>
                    </m:r>
                  </m:oMath>
                </a14:m>
                <a:r>
                  <a:rPr lang="en-US" dirty="0">
                    <a:effectLst/>
                    <a:ea typeface="Times New Roman" panose="02020603050405020304" pitchFamily="18" charset="0"/>
                  </a:rPr>
                  <a:t> </a:t>
                </a: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US" dirty="0" smtClean="0">
                    <a:effectLst/>
                    <a:ea typeface="Times New Roman" panose="02020603050405020304" pitchFamily="18" charset="0"/>
                  </a:rPr>
                  <a:t>			       ARR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= 22000/25000 = 88%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63" y="491161"/>
                <a:ext cx="10590999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460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24563" y="1843812"/>
                <a:ext cx="10254114" cy="1320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ea typeface="Times New Roman" panose="02020603050405020304" pitchFamily="18" charset="0"/>
                  </a:rPr>
                  <a:t>Average Cash inflow After </a:t>
                </a:r>
                <a:r>
                  <a:rPr lang="en-US" dirty="0" smtClean="0">
                    <a:ea typeface="Times New Roman" panose="02020603050405020304" pitchFamily="18" charset="0"/>
                  </a:rPr>
                  <a:t>Tax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𝐶𝑎𝑠h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𝑖𝑛𝑓𝑙𝑜𝑤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𝑎𝑓𝑡𝑒𝑟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𝑇𝑎𝑥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/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𝑁𝑜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𝑜𝑓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𝑦𝑒𝑎𝑟𝑠</m:t>
                        </m:r>
                      </m:e>
                    </m:d>
                  </m:oMath>
                </a14:m>
                <a:endParaRPr lang="en-US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			</a:t>
                </a:r>
                <a:r>
                  <a:rPr lang="en-US" dirty="0" smtClean="0">
                    <a:ea typeface="Times New Roman" panose="02020603050405020304" pitchFamily="18" charset="0"/>
                  </a:rPr>
                  <a:t>   </a:t>
                </a:r>
                <a:r>
                  <a:rPr lang="en-US" dirty="0" smtClean="0">
                    <a:effectLst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10000+15000+20000+30000+35000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ffectLst/>
                    <a:ea typeface="Times New Roman" panose="02020603050405020304" pitchFamily="18" charset="0"/>
                  </a:rPr>
                  <a:t>			</a:t>
                </a:r>
                <a:r>
                  <a:rPr lang="en-US" dirty="0" smtClean="0">
                    <a:ea typeface="Times New Roman" panose="02020603050405020304" pitchFamily="18" charset="0"/>
                  </a:rPr>
                  <a:t>   </a:t>
                </a:r>
                <a:r>
                  <a:rPr lang="en-US" dirty="0" smtClean="0">
                    <a:effectLst/>
                    <a:ea typeface="Times New Roman" panose="02020603050405020304" pitchFamily="18" charset="0"/>
                  </a:rPr>
                  <a:t>= 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22,000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63" y="1843812"/>
                <a:ext cx="10254114" cy="1320683"/>
              </a:xfrm>
              <a:prstGeom prst="rect">
                <a:avLst/>
              </a:prstGeom>
              <a:blipFill rotWithShape="0">
                <a:blip r:embed="rId3"/>
                <a:stretch>
                  <a:fillRect l="-476" t="-2304" b="-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24563" y="3593816"/>
                <a:ext cx="1025411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ea typeface="Times New Roman" panose="02020603050405020304" pitchFamily="18" charset="0"/>
                  </a:rPr>
                  <a:t>Average Capital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𝐼𝑛𝑖𝑡𝑖𝑎𝑙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𝐶𝑎𝑝𝑖𝑡𝑎𝑙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𝐴𝑑𝑑𝑖𝑡𝑖𝑜𝑛𝑎𝑙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𝐶𝑎𝑝𝑖𝑡𝑎𝑙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𝑆𝑎𝑙𝑣𝑎𝑔𝑒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𝑉𝑎𝑙𝑢𝑒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)/2   </m:t>
                    </m:r>
                  </m:oMath>
                </a14:m>
                <a:endParaRPr lang="en-US" dirty="0"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US" dirty="0">
                    <a:ea typeface="Times New Roman" panose="02020603050405020304" pitchFamily="18" charset="0"/>
                  </a:rPr>
                  <a:t>		       = </a:t>
                </a:r>
                <a:r>
                  <a:rPr lang="en-US" dirty="0" smtClean="0">
                    <a:ea typeface="Times New Roman" panose="02020603050405020304" pitchFamily="18" charset="0"/>
                  </a:rPr>
                  <a:t>(50000+0)/2 </a:t>
                </a:r>
                <a:r>
                  <a:rPr lang="en-US" dirty="0">
                    <a:ea typeface="Times New Roman" panose="02020603050405020304" pitchFamily="18" charset="0"/>
                  </a:rPr>
                  <a:t>= 25000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63" y="3593816"/>
                <a:ext cx="10254114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476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824563" y="5040207"/>
            <a:ext cx="10465871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Times New Roman" panose="02020603050405020304" pitchFamily="18" charset="0"/>
              </a:rPr>
              <a:t>Decision: </a:t>
            </a:r>
            <a:endParaRPr lang="en-US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en-US" dirty="0">
                <a:solidFill>
                  <a:srgbClr val="C00000"/>
                </a:solidFill>
                <a:ea typeface="Times New Roman" panose="02020603050405020304" pitchFamily="18" charset="0"/>
              </a:rPr>
              <a:t>If ARR is greater than minimum expected rate of return --- accept the</a:t>
            </a:r>
            <a:r>
              <a:rPr lang="en-US" b="1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Times New Roman" panose="02020603050405020304" pitchFamily="18" charset="0"/>
              </a:rPr>
              <a:t>project.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en-US" dirty="0">
                <a:solidFill>
                  <a:srgbClr val="C00000"/>
                </a:solidFill>
                <a:ea typeface="Times New Roman" panose="02020603050405020304" pitchFamily="18" charset="0"/>
              </a:rPr>
              <a:t>If ARR is less than minimum expected rate of return --- reject the</a:t>
            </a:r>
            <a:r>
              <a:rPr lang="en-US" b="1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Times New Roman" panose="02020603050405020304" pitchFamily="18" charset="0"/>
              </a:rPr>
              <a:t>project.</a:t>
            </a:r>
          </a:p>
        </p:txBody>
      </p:sp>
    </p:spTree>
    <p:extLst>
      <p:ext uri="{BB962C8B-B14F-4D97-AF65-F5344CB8AC3E}">
        <p14:creationId xmlns:p14="http://schemas.microsoft.com/office/powerpoint/2010/main" val="116405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" y="1028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16454" y="188007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ea typeface="Times New Roman" panose="02020603050405020304" pitchFamily="18" charset="0"/>
              </a:rPr>
              <a:t>Where, 	A = Cash inflow of different years</a:t>
            </a: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C00000"/>
                </a:solidFill>
                <a:ea typeface="Times New Roman" panose="02020603050405020304" pitchFamily="18" charset="0"/>
              </a:rPr>
              <a:t>R = Discount rate or cost of capital</a:t>
            </a: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C00000"/>
                </a:solidFill>
                <a:ea typeface="Times New Roman" panose="02020603050405020304" pitchFamily="18" charset="0"/>
              </a:rPr>
              <a:t>C = Cash outflow or investment</a:t>
            </a:r>
            <a:endParaRPr lang="en-US" sz="2000" dirty="0"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427749" y="3004179"/>
                <a:ext cx="7584705" cy="760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ea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10000</m:t>
                            </m:r>
                          </m:num>
                          <m:den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(1+.10)</m:t>
                            </m:r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15000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1+.10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20000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1+.10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30000</m:t>
                            </m:r>
                          </m:num>
                          <m:den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(1+</m:t>
                            </m:r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.10)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35000</m:t>
                            </m:r>
                          </m:num>
                          <m:den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(1+</m:t>
                            </m:r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.10)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5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−50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000</m:t>
                    </m:r>
                  </m:oMath>
                </a14:m>
                <a:endParaRPr lang="en-US" sz="2000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749" y="3004179"/>
                <a:ext cx="7584705" cy="760849"/>
              </a:xfrm>
              <a:prstGeom prst="rect">
                <a:avLst/>
              </a:prstGeom>
              <a:blipFill rotWithShape="0">
                <a:blip r:embed="rId2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1427749" y="3942414"/>
            <a:ext cx="8462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Times New Roman" panose="02020603050405020304" pitchFamily="18" charset="0"/>
              </a:rPr>
              <a:t>= (</a:t>
            </a:r>
            <a:r>
              <a:rPr lang="en-US" sz="2000" dirty="0" smtClean="0">
                <a:ea typeface="Times New Roman" panose="02020603050405020304" pitchFamily="18" charset="0"/>
              </a:rPr>
              <a:t>9,091 + 12,397 + 15,027 + 20,490 + 21,732</a:t>
            </a:r>
            <a:r>
              <a:rPr lang="en-US" sz="2000" dirty="0">
                <a:ea typeface="Times New Roman" panose="02020603050405020304" pitchFamily="18" charset="0"/>
              </a:rPr>
              <a:t>) </a:t>
            </a:r>
            <a:r>
              <a:rPr lang="en-US" sz="2000" dirty="0" smtClean="0">
                <a:ea typeface="Times New Roman" panose="02020603050405020304" pitchFamily="18" charset="0"/>
              </a:rPr>
              <a:t>- 50,000</a:t>
            </a:r>
            <a:endParaRPr lang="en-US" sz="2000" dirty="0">
              <a:ea typeface="Times New Roman" panose="02020603050405020304" pitchFamily="18" charset="0"/>
            </a:endParaRPr>
          </a:p>
          <a:p>
            <a:r>
              <a:rPr lang="en-US" sz="2000" dirty="0">
                <a:ea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ea typeface="Times New Roman" panose="02020603050405020304" pitchFamily="18" charset="0"/>
              </a:rPr>
              <a:t>= </a:t>
            </a:r>
            <a:r>
              <a:rPr lang="en-US" sz="2000" dirty="0" smtClean="0">
                <a:ea typeface="Times New Roman" panose="02020603050405020304" pitchFamily="18" charset="0"/>
              </a:rPr>
              <a:t>78,737 - 50,000</a:t>
            </a:r>
            <a:endParaRPr lang="en-US" sz="2000" dirty="0">
              <a:ea typeface="Times New Roman" panose="02020603050405020304" pitchFamily="18" charset="0"/>
            </a:endParaRPr>
          </a:p>
          <a:p>
            <a:r>
              <a:rPr lang="en-US" sz="2000" dirty="0">
                <a:ea typeface="Times New Roman" panose="02020603050405020304" pitchFamily="18" charset="0"/>
              </a:rPr>
              <a:t> </a:t>
            </a:r>
          </a:p>
          <a:p>
            <a:r>
              <a:rPr lang="en-US" sz="2000" dirty="0" smtClean="0">
                <a:ea typeface="Times New Roman" panose="02020603050405020304" pitchFamily="18" charset="0"/>
              </a:rPr>
              <a:t>= 28,737 </a:t>
            </a:r>
            <a:r>
              <a:rPr lang="en-US" sz="2000" dirty="0">
                <a:ea typeface="Times New Roman" panose="02020603050405020304" pitchFamily="18" charset="0"/>
              </a:rPr>
              <a:t>(As NPV is positive, so the company should invest in this project)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09572" y="5751016"/>
            <a:ext cx="8134941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Decision: 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NPV is Positive --- accept the project.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NPV is Negative --- reject the project.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659" y="476884"/>
            <a:ext cx="8402854" cy="140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39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05151" y="187740"/>
                <a:ext cx="5123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R="0" lvl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 smtClean="0">
                    <a:ea typeface="Times New Roman" panose="02020603050405020304" pitchFamily="18" charset="0"/>
                  </a:rPr>
                  <a:t>4. Internal </a:t>
                </a:r>
                <a:r>
                  <a:rPr lang="en-US" b="1" dirty="0">
                    <a:ea typeface="Times New Roman" panose="02020603050405020304" pitchFamily="18" charset="0"/>
                  </a:rPr>
                  <a:t>Rate of Return (IRR</a:t>
                </a:r>
                <a:r>
                  <a:rPr lang="en-US" b="1" dirty="0" smtClean="0">
                    <a:ea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+{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}(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endParaRPr lang="en-US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151" y="187740"/>
                <a:ext cx="5123069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07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469456" y="557072"/>
            <a:ext cx="9022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ea typeface="Times New Roman" panose="02020603050405020304" pitchFamily="18" charset="0"/>
              </a:rPr>
              <a:t>Where, 	A = Lower Discount Rate</a:t>
            </a:r>
          </a:p>
          <a:p>
            <a:pPr indent="457200"/>
            <a:r>
              <a:rPr lang="en-US" sz="1600" dirty="0">
                <a:ea typeface="Times New Roman" panose="02020603050405020304" pitchFamily="18" charset="0"/>
              </a:rPr>
              <a:t>  	B = Higher Discount Rate</a:t>
            </a:r>
          </a:p>
          <a:p>
            <a:pPr indent="457200"/>
            <a:r>
              <a:rPr lang="en-US" sz="1600" dirty="0">
                <a:ea typeface="Times New Roman" panose="02020603050405020304" pitchFamily="18" charset="0"/>
              </a:rPr>
              <a:t>  	C = NPV of Lower Discount Rate</a:t>
            </a:r>
          </a:p>
          <a:p>
            <a:pPr indent="457200"/>
            <a:r>
              <a:rPr lang="en-US" sz="1600" dirty="0">
                <a:ea typeface="Times New Roman" panose="02020603050405020304" pitchFamily="18" charset="0"/>
              </a:rPr>
              <a:t>  	D = Difference between the NPVs of Higher and Lower Discount Rate</a:t>
            </a:r>
            <a:endParaRPr lang="en-US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9455" y="1624562"/>
            <a:ext cx="29061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ea typeface="Times New Roman" panose="02020603050405020304" pitchFamily="18" charset="0"/>
              </a:rPr>
              <a:t>Let another discount rate is 8%, </a:t>
            </a:r>
            <a:endParaRPr lang="en-US" sz="1400" b="1" dirty="0"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56208" y="1689183"/>
                <a:ext cx="6096000" cy="22924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600" dirty="0">
                    <a:ea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10000</m:t>
                            </m:r>
                          </m:num>
                          <m:den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(1+.08)</m:t>
                            </m:r>
                          </m:den>
                        </m:f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15000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1+.08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20000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1+.08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30000</m:t>
                            </m:r>
                          </m:num>
                          <m:den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(1+</m:t>
                            </m:r>
                            <m:sSup>
                              <m:sSupPr>
                                <m:ctrlP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.08)</m:t>
                                </m:r>
                              </m:e>
                              <m:sup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35000</m:t>
                            </m:r>
                          </m:num>
                          <m:den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(1+</m:t>
                            </m:r>
                            <m:sSup>
                              <m:sSupPr>
                                <m:ctrlP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.08)</m:t>
                                </m:r>
                              </m:e>
                              <m:sup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5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−50000</m:t>
                    </m:r>
                  </m:oMath>
                </a14:m>
                <a:endParaRPr lang="en-US" sz="16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= (9,259+ 12,860+ 15,877+ 22,051+23,820) -50,000</a:t>
                </a:r>
              </a:p>
              <a:p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= 83,867-50000</a:t>
                </a:r>
              </a:p>
              <a:p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 </a:t>
                </a:r>
              </a:p>
              <a:p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=33,867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208" y="1689183"/>
                <a:ext cx="6096000" cy="2292487"/>
              </a:xfrm>
              <a:prstGeom prst="rect">
                <a:avLst/>
              </a:prstGeom>
              <a:blipFill rotWithShape="0">
                <a:blip r:embed="rId3"/>
                <a:stretch>
                  <a:fillRect l="-500" b="-1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19324" y="3927496"/>
                <a:ext cx="9042234" cy="1987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600" b="1" dirty="0">
                    <a:ea typeface="Times New Roman" panose="02020603050405020304" pitchFamily="18" charset="0"/>
                  </a:rPr>
                  <a:t>IRR =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+{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}(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600" dirty="0">
                  <a:effectLst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         </a:t>
                </a:r>
              </a:p>
              <a:p>
                <a:pPr algn="just"/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         =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.08+</m:t>
                    </m:r>
                    <m:f>
                      <m:f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33,867</m:t>
                        </m:r>
                      </m:num>
                      <m:den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(33,867−28,737)</m:t>
                        </m:r>
                      </m:den>
                    </m:f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(.10−.08)</m:t>
                    </m:r>
                  </m:oMath>
                </a14:m>
                <a:endParaRPr lang="en-US" sz="1600" dirty="0">
                  <a:effectLst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       </a:t>
                </a:r>
              </a:p>
              <a:p>
                <a:pPr algn="just"/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         = 0.2120</a:t>
                </a:r>
              </a:p>
              <a:p>
                <a:pPr algn="just"/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 </a:t>
                </a:r>
              </a:p>
              <a:p>
                <a:pPr algn="just"/>
                <a:r>
                  <a:rPr lang="en-US" sz="1600" dirty="0">
                    <a:effectLst/>
                    <a:ea typeface="Times New Roman" panose="02020603050405020304" pitchFamily="18" charset="0"/>
                  </a:rPr>
                  <a:t>         =21.20% (As IRR is greater than cost of capital, so the company should accept the project)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324" y="3927496"/>
                <a:ext cx="9042234" cy="1987980"/>
              </a:xfrm>
              <a:prstGeom prst="rect">
                <a:avLst/>
              </a:prstGeom>
              <a:blipFill rotWithShape="0">
                <a:blip r:embed="rId4"/>
                <a:stretch>
                  <a:fillRect l="-337" t="-920" b="-1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219324" y="5946050"/>
            <a:ext cx="8550443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solidFill>
                  <a:srgbClr val="C00000"/>
                </a:solidFill>
                <a:ea typeface="Times New Roman" panose="02020603050405020304" pitchFamily="18" charset="0"/>
              </a:rPr>
              <a:t>Decision:</a:t>
            </a:r>
            <a:endParaRPr lang="en-US" sz="16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If IRR is greater than the cost of capital</a:t>
            </a:r>
            <a:r>
              <a:rPr lang="en-US" sz="16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----accept the project.</a:t>
            </a:r>
            <a:endParaRPr lang="en-US" sz="16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If IRR is less than the cost of capital ----reject the project</a:t>
            </a:r>
            <a:endParaRPr lang="en-US" sz="1600" dirty="0"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198" y="1053033"/>
            <a:ext cx="8742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5. Profitability Index (PI): </a:t>
            </a:r>
            <a:r>
              <a:rPr lang="en-U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US" sz="20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Value of Cash inflow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18288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	Present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Value of Cash outflow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8847" y="1975295"/>
            <a:ext cx="86178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18288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78,737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18288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50,000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18288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18288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= 1.57 (As PI is greater than 1 so we should accept the project)</a:t>
            </a:r>
            <a:endParaRPr lang="en-US" sz="2000" dirty="0"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8169" y="4285289"/>
            <a:ext cx="873011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Decision:</a:t>
            </a:r>
            <a:endParaRPr lang="en-US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en-US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If profitability index is more than 1 (PI&gt;1) ---- accept the project.</a:t>
            </a:r>
            <a:endParaRPr lang="en-US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en-US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If profitability index is less than 1 (PI&lt;1) ---- reject the project.</a:t>
            </a:r>
            <a:endParaRPr lang="en-US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20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111710"/>
            <a:ext cx="9144000" cy="135133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If there is more than one project than the decision will be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6647" y="1694046"/>
            <a:ext cx="10472287" cy="475488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				ST10-1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As NPV is highest for Project ….. So the company should invest in Project …….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2886"/>
              </p:ext>
            </p:extLst>
          </p:nvPr>
        </p:nvGraphicFramePr>
        <p:xfrm>
          <a:off x="1762493" y="2317459"/>
          <a:ext cx="8128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33528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 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Project 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PBP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70.18%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70.37%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NPV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637.13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1,153.18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IRR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15.03%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14.62%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1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470</Words>
  <Application>Microsoft Office PowerPoint</Application>
  <PresentationFormat>Widescreen</PresentationFormat>
  <Paragraphs>148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Capital Budgeting </vt:lpstr>
      <vt:lpstr>Problem 01</vt:lpstr>
      <vt:lpstr>Solution:</vt:lpstr>
      <vt:lpstr>PowerPoint Presentation</vt:lpstr>
      <vt:lpstr>PowerPoint Presentation</vt:lpstr>
      <vt:lpstr>PowerPoint Presentation</vt:lpstr>
      <vt:lpstr>PowerPoint Presentation</vt:lpstr>
      <vt:lpstr>If there is more than one project than the decision will be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Budgeting </dc:title>
  <dc:creator>ashiqur</dc:creator>
  <cp:lastModifiedBy>ashiqur</cp:lastModifiedBy>
  <cp:revision>32</cp:revision>
  <dcterms:created xsi:type="dcterms:W3CDTF">2020-05-15T20:45:41Z</dcterms:created>
  <dcterms:modified xsi:type="dcterms:W3CDTF">2020-06-12T05:41:59Z</dcterms:modified>
</cp:coreProperties>
</file>