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0E609B-694A-4812-88D2-9894A66FC514}">
  <a:tblStyle styleId="{870E609B-694A-4812-88D2-9894A66FC51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AA17B1A-7801-4E69-BEE1-30160C9B6FA9}" styleName="Table_1">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40000"/>
            </a:schemeClr>
          </a:solidFill>
        </a:fill>
      </a:tcStyle>
    </a:band1H>
    <a:band2H>
      <a:tcTxStyle/>
    </a:band2H>
    <a:band1V>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a:neCell>
    <a:nwCell>
      <a:tcTxStyle/>
    </a:nwCell>
  </a:tblStyle>
  <a:tblStyle styleId="{45EEB855-BBB9-4384-A845-2CE365BC1541}"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prenhall.com/divisions/bp/app/cfl/RR/Diversification.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wallstreetoasis.com/finance-dictionary/what-is-the-security-market-line-SML"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Risk &amp; Return</a:t>
            </a:r>
            <a:endParaRPr/>
          </a:p>
        </p:txBody>
      </p:sp>
      <p:sp>
        <p:nvSpPr>
          <p:cNvPr id="85" name="Google Shape;85;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Standard Deviation</a:t>
            </a:r>
            <a:r>
              <a:rPr lang="en-US"/>
              <a:t> (</a:t>
            </a:r>
            <a:r>
              <a:rPr b="1" lang="en-US"/>
              <a:t>SD)</a:t>
            </a:r>
            <a:endParaRPr/>
          </a:p>
        </p:txBody>
      </p:sp>
      <p:sp>
        <p:nvSpPr>
          <p:cNvPr id="138" name="Google Shape;138;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a statistical measure of the variability of a distribution around its mean. It is the square root of variance. Note, this is for a discrete distribution. Where expected return of alternative securities are equal.</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None/>
            </a:pPr>
            <a:r>
              <a:rPr b="1" lang="en-US" sz="5300"/>
              <a:t>SD</a:t>
            </a:r>
            <a:r>
              <a:rPr b="1" i="1" lang="en-US" sz="5300"/>
              <a:t>= </a:t>
            </a:r>
            <a:r>
              <a:rPr b="1" i="1" lang="en-US" sz="5300">
                <a:solidFill>
                  <a:srgbClr val="980000"/>
                </a:solidFill>
                <a:highlight>
                  <a:srgbClr val="E6B8AF"/>
                </a:highlight>
              </a:rPr>
              <a:t>√(</a:t>
            </a:r>
            <a:r>
              <a:rPr b="1" i="1" lang="en-US" sz="5300"/>
              <a:t> </a:t>
            </a:r>
            <a:r>
              <a:rPr b="1" i="1" lang="en-US" sz="5300">
                <a:solidFill>
                  <a:srgbClr val="274E13"/>
                </a:solidFill>
                <a:highlight>
                  <a:srgbClr val="D9EAD3"/>
                </a:highlight>
              </a:rPr>
              <a:t>∑(</a:t>
            </a:r>
            <a:r>
              <a:rPr b="1" i="1" lang="en-US" sz="5300"/>
              <a:t> </a:t>
            </a:r>
            <a:r>
              <a:rPr b="1" i="1" lang="en-US" sz="5300">
                <a:solidFill>
                  <a:srgbClr val="0000FF"/>
                </a:solidFill>
                <a:highlight>
                  <a:srgbClr val="CFE2F3"/>
                </a:highlight>
              </a:rPr>
              <a:t>[</a:t>
            </a:r>
            <a:r>
              <a:rPr b="1" i="1" lang="en-US" sz="5300">
                <a:solidFill>
                  <a:srgbClr val="20124D"/>
                </a:solidFill>
                <a:highlight>
                  <a:srgbClr val="CFE2F3"/>
                </a:highlight>
              </a:rPr>
              <a:t>R-</a:t>
            </a:r>
            <a:r>
              <a:rPr b="1" i="1" lang="en-US" sz="5300">
                <a:highlight>
                  <a:srgbClr val="CFE2F3"/>
                </a:highlight>
              </a:rPr>
              <a:t> </a:t>
            </a:r>
            <a:r>
              <a:rPr b="1" i="1" lang="en-US" sz="5300">
                <a:solidFill>
                  <a:srgbClr val="1C4587"/>
                </a:solidFill>
                <a:highlight>
                  <a:srgbClr val="CFE2F3"/>
                </a:highlight>
              </a:rPr>
              <a:t>E(R)</a:t>
            </a:r>
            <a:r>
              <a:rPr b="1" i="1" lang="en-US" sz="5300">
                <a:solidFill>
                  <a:srgbClr val="0000FF"/>
                </a:solidFill>
                <a:highlight>
                  <a:srgbClr val="CFE2F3"/>
                </a:highlight>
              </a:rPr>
              <a:t>]</a:t>
            </a:r>
            <a:r>
              <a:rPr b="1" baseline="30000" i="1" lang="en-US" sz="5300">
                <a:solidFill>
                  <a:srgbClr val="0000FF"/>
                </a:solidFill>
                <a:highlight>
                  <a:srgbClr val="CFE2F3"/>
                </a:highlight>
              </a:rPr>
              <a:t>2</a:t>
            </a:r>
            <a:r>
              <a:rPr b="1" i="1" lang="en-US" sz="5300">
                <a:solidFill>
                  <a:srgbClr val="4C1130"/>
                </a:solidFill>
                <a:highlight>
                  <a:srgbClr val="EAD1DC"/>
                </a:highlight>
              </a:rPr>
              <a:t>*P</a:t>
            </a:r>
            <a:r>
              <a:rPr b="1" lang="en-US" sz="5300"/>
              <a:t> </a:t>
            </a:r>
            <a:r>
              <a:rPr b="1" lang="en-US" sz="5300">
                <a:solidFill>
                  <a:srgbClr val="274E13"/>
                </a:solidFill>
                <a:highlight>
                  <a:srgbClr val="D9EAD3"/>
                </a:highlight>
              </a:rPr>
              <a:t>)</a:t>
            </a:r>
            <a:r>
              <a:rPr b="1" lang="en-US" sz="5300">
                <a:solidFill>
                  <a:srgbClr val="980000"/>
                </a:solidFill>
                <a:highlight>
                  <a:srgbClr val="FFFFFF"/>
                </a:highlight>
              </a:rPr>
              <a:t> </a:t>
            </a:r>
            <a:r>
              <a:rPr b="1" lang="en-US" sz="5300">
                <a:solidFill>
                  <a:srgbClr val="980000"/>
                </a:solidFill>
                <a:highlight>
                  <a:srgbClr val="E6B8AF"/>
                </a:highlight>
              </a:rPr>
              <a:t>)</a:t>
            </a:r>
            <a:endParaRPr b="1" sz="5300">
              <a:solidFill>
                <a:srgbClr val="980000"/>
              </a:solidFill>
              <a:highlight>
                <a:srgbClr val="E6B8AF"/>
              </a:highlight>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aphicFrame>
        <p:nvGraphicFramePr>
          <p:cNvPr id="143" name="Google Shape;143;p23"/>
          <p:cNvGraphicFramePr/>
          <p:nvPr/>
        </p:nvGraphicFramePr>
        <p:xfrm>
          <a:off x="0" y="1447800"/>
          <a:ext cx="3000000" cy="3000000"/>
        </p:xfrm>
        <a:graphic>
          <a:graphicData uri="http://schemas.openxmlformats.org/drawingml/2006/table">
            <a:tbl>
              <a:tblPr>
                <a:noFill/>
                <a:tableStyleId>{3AA17B1A-7801-4E69-BEE1-30160C9B6FA9}</a:tableStyleId>
              </a:tblPr>
              <a:tblGrid>
                <a:gridCol w="1311125"/>
                <a:gridCol w="1082825"/>
                <a:gridCol w="774850"/>
                <a:gridCol w="1874425"/>
                <a:gridCol w="2216800"/>
                <a:gridCol w="1884000"/>
              </a:tblGrid>
              <a:tr h="933650">
                <a:tc>
                  <a:txBody>
                    <a:bodyPr/>
                    <a:lstStyle/>
                    <a:p>
                      <a:pPr indent="0" lvl="0" marL="0" marR="0" rtl="0" algn="just">
                        <a:spcBef>
                          <a:spcPts val="0"/>
                        </a:spcBef>
                        <a:spcAft>
                          <a:spcPts val="0"/>
                        </a:spcAft>
                        <a:buNone/>
                      </a:pPr>
                      <a:r>
                        <a:rPr b="1" lang="en-US" sz="2000" u="none" cap="none" strike="noStrike">
                          <a:highlight>
                            <a:srgbClr val="C0C0C0"/>
                          </a:highlight>
                        </a:rPr>
                        <a:t>Probability (P)</a:t>
                      </a:r>
                      <a:endParaRPr b="1" sz="2000" u="none" cap="none" strike="noStrike"/>
                    </a:p>
                  </a:txBody>
                  <a:tcPr marT="0" marB="0" marR="68575" marL="68575">
                    <a:solidFill>
                      <a:srgbClr val="93B3D7"/>
                    </a:solidFill>
                  </a:tcPr>
                </a:tc>
                <a:tc>
                  <a:txBody>
                    <a:bodyPr/>
                    <a:lstStyle/>
                    <a:p>
                      <a:pPr indent="0" lvl="0" marL="0" marR="0" rtl="0" algn="just">
                        <a:spcBef>
                          <a:spcPts val="0"/>
                        </a:spcBef>
                        <a:spcAft>
                          <a:spcPts val="0"/>
                        </a:spcAft>
                        <a:buNone/>
                      </a:pPr>
                      <a:r>
                        <a:rPr b="1" lang="en-US" sz="2000" u="none" cap="none" strike="noStrike">
                          <a:highlight>
                            <a:srgbClr val="C0C0C0"/>
                          </a:highlight>
                        </a:rPr>
                        <a:t>Return</a:t>
                      </a:r>
                      <a:endParaRPr b="1" sz="2000" u="none" cap="none" strike="noStrike"/>
                    </a:p>
                    <a:p>
                      <a:pPr indent="0" lvl="0" marL="0" marR="0" rtl="0" algn="just">
                        <a:spcBef>
                          <a:spcPts val="0"/>
                        </a:spcBef>
                        <a:spcAft>
                          <a:spcPts val="0"/>
                        </a:spcAft>
                        <a:buNone/>
                      </a:pPr>
                      <a:r>
                        <a:rPr b="1" lang="en-US" sz="2000" u="none" cap="none" strike="noStrike">
                          <a:highlight>
                            <a:srgbClr val="C0C0C0"/>
                          </a:highlight>
                        </a:rPr>
                        <a:t>(R)</a:t>
                      </a:r>
                      <a:endParaRPr b="1" sz="2000" u="none" cap="none" strike="noStrike"/>
                    </a:p>
                  </a:txBody>
                  <a:tcPr marT="0" marB="0" marR="68575" marL="68575">
                    <a:solidFill>
                      <a:srgbClr val="93B3D7"/>
                    </a:solidFill>
                  </a:tcPr>
                </a:tc>
                <a:tc>
                  <a:txBody>
                    <a:bodyPr/>
                    <a:lstStyle/>
                    <a:p>
                      <a:pPr indent="0" lvl="0" marL="0" marR="0" rtl="0" algn="just">
                        <a:spcBef>
                          <a:spcPts val="0"/>
                        </a:spcBef>
                        <a:spcAft>
                          <a:spcPts val="0"/>
                        </a:spcAft>
                        <a:buNone/>
                      </a:pPr>
                      <a:r>
                        <a:rPr b="1" lang="en-US" sz="2000" u="none" cap="none" strike="noStrike">
                          <a:highlight>
                            <a:srgbClr val="C0C0C0"/>
                          </a:highlight>
                        </a:rPr>
                        <a:t>P*R</a:t>
                      </a:r>
                      <a:endParaRPr b="1" sz="2000" u="none" cap="none" strike="noStrike"/>
                    </a:p>
                  </a:txBody>
                  <a:tcPr marT="0" marB="0" marR="68575" marL="68575">
                    <a:solidFill>
                      <a:srgbClr val="93B3D7"/>
                    </a:solidFill>
                  </a:tcPr>
                </a:tc>
                <a:tc>
                  <a:txBody>
                    <a:bodyPr/>
                    <a:lstStyle/>
                    <a:p>
                      <a:pPr indent="0" lvl="0" marL="0" marR="0" rtl="0" algn="just">
                        <a:spcBef>
                          <a:spcPts val="0"/>
                        </a:spcBef>
                        <a:spcAft>
                          <a:spcPts val="0"/>
                        </a:spcAft>
                        <a:buNone/>
                      </a:pPr>
                      <a:r>
                        <a:rPr b="1" lang="en-US" sz="2000" u="none" cap="none" strike="noStrike"/>
                        <a:t>[R- E(R)]</a:t>
                      </a:r>
                      <a:r>
                        <a:rPr b="1" baseline="30000" lang="en-US" sz="2000" u="none" cap="none" strike="noStrike"/>
                        <a:t>2</a:t>
                      </a:r>
                      <a:endParaRPr b="1" sz="2000" u="none" cap="none" strike="noStrike"/>
                    </a:p>
                  </a:txBody>
                  <a:tcPr marT="0" marB="0" marR="68575" marL="68575">
                    <a:solidFill>
                      <a:srgbClr val="93B3D7"/>
                    </a:solidFill>
                  </a:tcPr>
                </a:tc>
                <a:tc>
                  <a:txBody>
                    <a:bodyPr/>
                    <a:lstStyle/>
                    <a:p>
                      <a:pPr indent="0" lvl="0" marL="0" marR="0" rtl="0" algn="just">
                        <a:spcBef>
                          <a:spcPts val="0"/>
                        </a:spcBef>
                        <a:spcAft>
                          <a:spcPts val="0"/>
                        </a:spcAft>
                        <a:buNone/>
                      </a:pPr>
                      <a:r>
                        <a:rPr b="1" lang="en-US" sz="2000" u="none" cap="none" strike="noStrike"/>
                        <a:t>[R- E(R)]</a:t>
                      </a:r>
                      <a:r>
                        <a:rPr b="1" baseline="30000" lang="en-US" sz="2000" u="none" cap="none" strike="noStrike"/>
                        <a:t>2</a:t>
                      </a:r>
                      <a:r>
                        <a:rPr b="1" lang="en-US" sz="2000" u="none" cap="none" strike="noStrike"/>
                        <a:t>*P</a:t>
                      </a:r>
                      <a:endParaRPr b="1" sz="2000" u="none" cap="none" strike="noStrike"/>
                    </a:p>
                  </a:txBody>
                  <a:tcPr marT="0" marB="0" marR="68575" marL="68575">
                    <a:lnR cap="flat" cmpd="sng" w="9525">
                      <a:solidFill>
                        <a:srgbClr val="000000">
                          <a:alpha val="0"/>
                        </a:srgbClr>
                      </a:solidFill>
                      <a:prstDash val="solid"/>
                      <a:round/>
                      <a:headEnd len="sm" w="sm" type="none"/>
                      <a:tailEnd len="sm" w="sm" type="none"/>
                    </a:lnR>
                    <a:solidFill>
                      <a:srgbClr val="93B3D7"/>
                    </a:solidFill>
                  </a:tcPr>
                </a:tc>
                <a:tc>
                  <a:txBody>
                    <a:bodyPr/>
                    <a:lstStyle/>
                    <a:p>
                      <a:pPr indent="0" lvl="0" marL="0" marR="0" rtl="0" algn="l">
                        <a:spcBef>
                          <a:spcPts val="0"/>
                        </a:spcBef>
                        <a:spcAft>
                          <a:spcPts val="0"/>
                        </a:spcAft>
                        <a:buNone/>
                      </a:pPr>
                      <a:r>
                        <a:t/>
                      </a:r>
                      <a:endParaRPr b="1" sz="2000"/>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466825">
                <a:tc>
                  <a:txBody>
                    <a:bodyPr/>
                    <a:lstStyle/>
                    <a:p>
                      <a:pPr indent="0" lvl="0" marL="0" marR="0" rtl="0" algn="just">
                        <a:spcBef>
                          <a:spcPts val="0"/>
                        </a:spcBef>
                        <a:spcAft>
                          <a:spcPts val="0"/>
                        </a:spcAft>
                        <a:buNone/>
                      </a:pPr>
                      <a:r>
                        <a:rPr b="1" lang="en-US" sz="2000">
                          <a:highlight>
                            <a:srgbClr val="C0C0C0"/>
                          </a:highlight>
                        </a:rPr>
                        <a:t>20%=.20</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5%=.05</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.01</a:t>
                      </a:r>
                      <a:endParaRPr b="1" sz="2000"/>
                    </a:p>
                  </a:txBody>
                  <a:tcPr marT="0" marB="0" marR="68575" marL="68575"/>
                </a:tc>
                <a:tc>
                  <a:txBody>
                    <a:bodyPr/>
                    <a:lstStyle/>
                    <a:p>
                      <a:pPr indent="0" lvl="0" marL="0" marR="0" rtl="0" algn="l">
                        <a:spcBef>
                          <a:spcPts val="0"/>
                        </a:spcBef>
                        <a:spcAft>
                          <a:spcPts val="0"/>
                        </a:spcAft>
                        <a:buNone/>
                      </a:pPr>
                      <a:r>
                        <a:rPr b="1" lang="en-US" sz="2000"/>
                        <a:t>(.05-.125)</a:t>
                      </a:r>
                      <a:r>
                        <a:rPr b="1" baseline="30000" lang="en-US" sz="2000"/>
                        <a:t> 2</a:t>
                      </a:r>
                      <a:r>
                        <a:rPr b="1" lang="en-US" sz="2000"/>
                        <a:t>=.005</a:t>
                      </a:r>
                      <a:endParaRPr b="1" sz="2000"/>
                    </a:p>
                  </a:txBody>
                  <a:tcPr marT="0" marB="0" marR="68575" marL="68575"/>
                </a:tc>
                <a:tc>
                  <a:txBody>
                    <a:bodyPr/>
                    <a:lstStyle/>
                    <a:p>
                      <a:pPr indent="0" lvl="0" marL="0" marR="0" rtl="0" algn="just">
                        <a:spcBef>
                          <a:spcPts val="0"/>
                        </a:spcBef>
                        <a:spcAft>
                          <a:spcPts val="0"/>
                        </a:spcAft>
                        <a:buNone/>
                      </a:pPr>
                      <a:r>
                        <a:rPr b="1" lang="en-US" sz="2000"/>
                        <a:t>.005*.20=.001125</a:t>
                      </a:r>
                      <a:endParaRPr b="1" sz="2000"/>
                    </a:p>
                  </a:txBody>
                  <a:tcPr marT="0" marB="0" marR="68575" marL="68575">
                    <a:lnR cap="flat" cmpd="sng" w="9525">
                      <a:solidFill>
                        <a:srgbClr val="000000">
                          <a:alpha val="0"/>
                        </a:srgbClr>
                      </a:solidFill>
                      <a:prstDash val="solid"/>
                      <a:round/>
                      <a:headEnd len="sm" w="sm" type="none"/>
                      <a:tailEnd len="sm" w="sm" type="none"/>
                    </a:lnR>
                  </a:tcPr>
                </a:tc>
                <a:tc>
                  <a:txBody>
                    <a:bodyPr/>
                    <a:lstStyle/>
                    <a:p>
                      <a:pPr indent="0" lvl="0" marL="0" marR="0" rtl="0" algn="l">
                        <a:spcBef>
                          <a:spcPts val="0"/>
                        </a:spcBef>
                        <a:spcAft>
                          <a:spcPts val="0"/>
                        </a:spcAft>
                        <a:buNone/>
                      </a:pPr>
                      <a:r>
                        <a:t/>
                      </a:r>
                      <a:endParaRPr b="1" sz="2000"/>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36850">
                <a:tc>
                  <a:txBody>
                    <a:bodyPr/>
                    <a:lstStyle/>
                    <a:p>
                      <a:pPr indent="0" lvl="0" marL="0" marR="0" rtl="0" algn="just">
                        <a:spcBef>
                          <a:spcPts val="0"/>
                        </a:spcBef>
                        <a:spcAft>
                          <a:spcPts val="0"/>
                        </a:spcAft>
                        <a:buNone/>
                      </a:pPr>
                      <a:r>
                        <a:rPr b="1" lang="en-US" sz="2000">
                          <a:highlight>
                            <a:srgbClr val="C0C0C0"/>
                          </a:highlight>
                        </a:rPr>
                        <a:t>30%=.30</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10%=.10</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.03</a:t>
                      </a:r>
                      <a:endParaRPr b="1" sz="2000"/>
                    </a:p>
                  </a:txBody>
                  <a:tcPr marT="0" marB="0" marR="68575" marL="68575"/>
                </a:tc>
                <a:tc>
                  <a:txBody>
                    <a:bodyPr/>
                    <a:lstStyle/>
                    <a:p>
                      <a:pPr indent="0" lvl="0" marL="0" marR="0" rtl="0" algn="l">
                        <a:lnSpc>
                          <a:spcPct val="115000"/>
                        </a:lnSpc>
                        <a:spcBef>
                          <a:spcPts val="0"/>
                        </a:spcBef>
                        <a:spcAft>
                          <a:spcPts val="0"/>
                        </a:spcAft>
                        <a:buNone/>
                      </a:pPr>
                      <a:r>
                        <a:rPr b="1" lang="en-US" sz="2000"/>
                        <a:t>(.10-.125)</a:t>
                      </a:r>
                      <a:r>
                        <a:rPr b="1" baseline="30000" lang="en-US" sz="2000"/>
                        <a:t> 2</a:t>
                      </a:r>
                      <a:r>
                        <a:rPr b="1" lang="en-US" sz="2000"/>
                        <a:t>=.001</a:t>
                      </a:r>
                      <a:endParaRPr b="1" sz="2000"/>
                    </a:p>
                  </a:txBody>
                  <a:tcPr marT="0" marB="0" marR="68575" marL="68575"/>
                </a:tc>
                <a:tc>
                  <a:txBody>
                    <a:bodyPr/>
                    <a:lstStyle/>
                    <a:p>
                      <a:pPr indent="0" lvl="0" marL="0" marR="0" rtl="0" algn="just">
                        <a:spcBef>
                          <a:spcPts val="0"/>
                        </a:spcBef>
                        <a:spcAft>
                          <a:spcPts val="0"/>
                        </a:spcAft>
                        <a:buNone/>
                      </a:pPr>
                      <a:r>
                        <a:rPr b="1" lang="en-US" sz="2000"/>
                        <a:t>.001*.30=.0001875</a:t>
                      </a:r>
                      <a:endParaRPr b="1" sz="2000"/>
                    </a:p>
                  </a:txBody>
                  <a:tcPr marT="0" marB="0" marR="68575" marL="68575">
                    <a:lnR cap="flat" cmpd="sng" w="9525">
                      <a:solidFill>
                        <a:srgbClr val="000000">
                          <a:alpha val="0"/>
                        </a:srgbClr>
                      </a:solidFill>
                      <a:prstDash val="solid"/>
                      <a:round/>
                      <a:headEnd len="sm" w="sm" type="none"/>
                      <a:tailEnd len="sm" w="sm" type="none"/>
                    </a:lnR>
                  </a:tcPr>
                </a:tc>
                <a:tc>
                  <a:txBody>
                    <a:bodyPr/>
                    <a:lstStyle/>
                    <a:p>
                      <a:pPr indent="0" lvl="0" marL="0" marR="0" rtl="0" algn="l">
                        <a:spcBef>
                          <a:spcPts val="0"/>
                        </a:spcBef>
                        <a:spcAft>
                          <a:spcPts val="0"/>
                        </a:spcAft>
                        <a:buNone/>
                      </a:pPr>
                      <a:r>
                        <a:t/>
                      </a:r>
                      <a:endParaRPr b="1" sz="2000"/>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18900">
                <a:tc>
                  <a:txBody>
                    <a:bodyPr/>
                    <a:lstStyle/>
                    <a:p>
                      <a:pPr indent="0" lvl="0" marL="0" marR="0" rtl="0" algn="just">
                        <a:spcBef>
                          <a:spcPts val="0"/>
                        </a:spcBef>
                        <a:spcAft>
                          <a:spcPts val="0"/>
                        </a:spcAft>
                        <a:buNone/>
                      </a:pPr>
                      <a:r>
                        <a:rPr b="1" lang="en-US" sz="2000">
                          <a:highlight>
                            <a:srgbClr val="C0C0C0"/>
                          </a:highlight>
                        </a:rPr>
                        <a:t>30%=.30</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15%= .15</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.045</a:t>
                      </a:r>
                      <a:endParaRPr b="1" sz="2000"/>
                    </a:p>
                  </a:txBody>
                  <a:tcPr marT="0" marB="0" marR="68575" marL="68575"/>
                </a:tc>
                <a:tc>
                  <a:txBody>
                    <a:bodyPr/>
                    <a:lstStyle/>
                    <a:p>
                      <a:pPr indent="0" lvl="0" marL="0" marR="0" rtl="0" algn="l">
                        <a:lnSpc>
                          <a:spcPct val="115000"/>
                        </a:lnSpc>
                        <a:spcBef>
                          <a:spcPts val="0"/>
                        </a:spcBef>
                        <a:spcAft>
                          <a:spcPts val="0"/>
                        </a:spcAft>
                        <a:buNone/>
                      </a:pPr>
                      <a:r>
                        <a:rPr b="1" lang="en-US" sz="2000"/>
                        <a:t>(.15-.125)</a:t>
                      </a:r>
                      <a:r>
                        <a:rPr b="1" baseline="30000" lang="en-US" sz="2000"/>
                        <a:t> 2</a:t>
                      </a:r>
                      <a:r>
                        <a:rPr b="1" lang="en-US" sz="2000"/>
                        <a:t>=.001</a:t>
                      </a:r>
                      <a:endParaRPr b="1" sz="2000"/>
                    </a:p>
                  </a:txBody>
                  <a:tcPr marT="0" marB="0" marR="68575" marL="68575"/>
                </a:tc>
                <a:tc>
                  <a:txBody>
                    <a:bodyPr/>
                    <a:lstStyle/>
                    <a:p>
                      <a:pPr indent="0" lvl="0" marL="0" marR="0" rtl="0" algn="just">
                        <a:spcBef>
                          <a:spcPts val="0"/>
                        </a:spcBef>
                        <a:spcAft>
                          <a:spcPts val="0"/>
                        </a:spcAft>
                        <a:buNone/>
                      </a:pPr>
                      <a:r>
                        <a:rPr b="1" lang="en-US" sz="2000"/>
                        <a:t>.001*.30=.0001875</a:t>
                      </a:r>
                      <a:endParaRPr b="1" sz="2000"/>
                    </a:p>
                  </a:txBody>
                  <a:tcPr marT="0" marB="0" marR="68575" marL="68575">
                    <a:lnR cap="flat" cmpd="sng" w="9525">
                      <a:solidFill>
                        <a:srgbClr val="000000">
                          <a:alpha val="0"/>
                        </a:srgbClr>
                      </a:solidFill>
                      <a:prstDash val="solid"/>
                      <a:round/>
                      <a:headEnd len="sm" w="sm" type="none"/>
                      <a:tailEnd len="sm" w="sm" type="none"/>
                    </a:lnR>
                  </a:tcPr>
                </a:tc>
                <a:tc>
                  <a:txBody>
                    <a:bodyPr/>
                    <a:lstStyle/>
                    <a:p>
                      <a:pPr indent="0" lvl="0" marL="0" marR="0" rtl="0" algn="l">
                        <a:spcBef>
                          <a:spcPts val="0"/>
                        </a:spcBef>
                        <a:spcAft>
                          <a:spcPts val="0"/>
                        </a:spcAft>
                        <a:buNone/>
                      </a:pPr>
                      <a:r>
                        <a:t/>
                      </a:r>
                      <a:endParaRPr b="1" sz="2000"/>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36850">
                <a:tc>
                  <a:txBody>
                    <a:bodyPr/>
                    <a:lstStyle/>
                    <a:p>
                      <a:pPr indent="0" lvl="0" marL="0" marR="0" rtl="0" algn="just">
                        <a:spcBef>
                          <a:spcPts val="0"/>
                        </a:spcBef>
                        <a:spcAft>
                          <a:spcPts val="0"/>
                        </a:spcAft>
                        <a:buNone/>
                      </a:pPr>
                      <a:r>
                        <a:rPr b="1" lang="en-US" sz="2000">
                          <a:highlight>
                            <a:srgbClr val="C0C0C0"/>
                          </a:highlight>
                        </a:rPr>
                        <a:t>20%=.20</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20%=.20</a:t>
                      </a:r>
                      <a:endParaRPr b="1" sz="2000"/>
                    </a:p>
                  </a:txBody>
                  <a:tcPr marT="0" marB="0" marR="68575" marL="68575"/>
                </a:tc>
                <a:tc>
                  <a:txBody>
                    <a:bodyPr/>
                    <a:lstStyle/>
                    <a:p>
                      <a:pPr indent="0" lvl="0" marL="0" marR="0" rtl="0" algn="just">
                        <a:spcBef>
                          <a:spcPts val="0"/>
                        </a:spcBef>
                        <a:spcAft>
                          <a:spcPts val="0"/>
                        </a:spcAft>
                        <a:buNone/>
                      </a:pPr>
                      <a:r>
                        <a:rPr b="1" lang="en-US" sz="2000">
                          <a:highlight>
                            <a:srgbClr val="C0C0C0"/>
                          </a:highlight>
                        </a:rPr>
                        <a:t>.04</a:t>
                      </a:r>
                      <a:endParaRPr b="1" sz="2000"/>
                    </a:p>
                  </a:txBody>
                  <a:tcPr marT="0" marB="0" marR="68575" marL="68575"/>
                </a:tc>
                <a:tc>
                  <a:txBody>
                    <a:bodyPr/>
                    <a:lstStyle/>
                    <a:p>
                      <a:pPr indent="0" lvl="0" marL="0" marR="0" rtl="0" algn="l">
                        <a:lnSpc>
                          <a:spcPct val="115000"/>
                        </a:lnSpc>
                        <a:spcBef>
                          <a:spcPts val="0"/>
                        </a:spcBef>
                        <a:spcAft>
                          <a:spcPts val="0"/>
                        </a:spcAft>
                        <a:buNone/>
                      </a:pPr>
                      <a:r>
                        <a:rPr b="1" lang="en-US" sz="2000"/>
                        <a:t>(.20-.125)</a:t>
                      </a:r>
                      <a:r>
                        <a:rPr b="1" baseline="30000" lang="en-US" sz="2000"/>
                        <a:t> 2</a:t>
                      </a:r>
                      <a:r>
                        <a:rPr b="1" lang="en-US" sz="2000"/>
                        <a:t>=.005</a:t>
                      </a:r>
                      <a:endParaRPr b="1" sz="2000"/>
                    </a:p>
                  </a:txBody>
                  <a:tcPr marT="0" marB="0" marR="68575" marL="68575"/>
                </a:tc>
                <a:tc>
                  <a:txBody>
                    <a:bodyPr/>
                    <a:lstStyle/>
                    <a:p>
                      <a:pPr indent="0" lvl="0" marL="0" marR="0" rtl="0" algn="just">
                        <a:spcBef>
                          <a:spcPts val="0"/>
                        </a:spcBef>
                        <a:spcAft>
                          <a:spcPts val="0"/>
                        </a:spcAft>
                        <a:buNone/>
                      </a:pPr>
                      <a:r>
                        <a:rPr b="1" lang="en-US" sz="2000"/>
                        <a:t>.005*.20=.001125</a:t>
                      </a:r>
                      <a:endParaRPr b="1" sz="2000"/>
                    </a:p>
                  </a:txBody>
                  <a:tcPr marT="0" marB="0" marR="68575" marL="68575">
                    <a:lnR cap="flat" cmpd="sng" w="9525">
                      <a:solidFill>
                        <a:srgbClr val="000000">
                          <a:alpha val="0"/>
                        </a:srgbClr>
                      </a:solidFill>
                      <a:prstDash val="solid"/>
                      <a:round/>
                      <a:headEnd len="sm" w="sm" type="none"/>
                      <a:tailEnd len="sm" w="sm" type="none"/>
                    </a:lnR>
                  </a:tcPr>
                </a:tc>
                <a:tc>
                  <a:txBody>
                    <a:bodyPr/>
                    <a:lstStyle/>
                    <a:p>
                      <a:pPr indent="0" lvl="0" marL="0" marR="0" rtl="0" algn="l">
                        <a:spcBef>
                          <a:spcPts val="0"/>
                        </a:spcBef>
                        <a:spcAft>
                          <a:spcPts val="0"/>
                        </a:spcAft>
                        <a:buNone/>
                      </a:pPr>
                      <a:r>
                        <a:t/>
                      </a:r>
                      <a:endParaRPr b="1" sz="2000"/>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697550">
                <a:tc>
                  <a:txBody>
                    <a:bodyPr/>
                    <a:lstStyle/>
                    <a:p>
                      <a:pPr indent="0" lvl="0" marL="0" marR="0" rtl="0" algn="just">
                        <a:spcBef>
                          <a:spcPts val="0"/>
                        </a:spcBef>
                        <a:spcAft>
                          <a:spcPts val="0"/>
                        </a:spcAft>
                        <a:buNone/>
                      </a:pPr>
                      <a:r>
                        <a:t/>
                      </a:r>
                      <a:endParaRPr b="1" sz="2000">
                        <a:highlight>
                          <a:srgbClr val="C0C0C0"/>
                        </a:highlight>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t/>
                      </a:r>
                      <a:endParaRPr b="1" sz="2000">
                        <a:highlight>
                          <a:srgbClr val="C0C0C0"/>
                        </a:highlight>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b="1" lang="en-US" sz="2000">
                          <a:highlight>
                            <a:srgbClr val="C0C0C0"/>
                          </a:highlight>
                        </a:rPr>
                        <a:t>∑PR=.125</a:t>
                      </a:r>
                      <a:endParaRPr b="1" sz="2000"/>
                    </a:p>
                  </a:txBody>
                  <a:tcPr marT="0" marB="0" marR="68575" marL="68575"/>
                </a:tc>
                <a:tc>
                  <a:txBody>
                    <a:bodyPr/>
                    <a:lstStyle/>
                    <a:p>
                      <a:pPr indent="0" lvl="0" marL="0" marR="0" rtl="0" algn="just">
                        <a:spcBef>
                          <a:spcPts val="0"/>
                        </a:spcBef>
                        <a:spcAft>
                          <a:spcPts val="0"/>
                        </a:spcAft>
                        <a:buNone/>
                      </a:pPr>
                      <a:r>
                        <a:t/>
                      </a:r>
                      <a:endParaRPr b="1" sz="2000"/>
                    </a:p>
                  </a:txBody>
                  <a:tcPr marT="0" marB="0" marR="68575" marL="68575"/>
                </a:tc>
                <a:tc>
                  <a:txBody>
                    <a:bodyPr/>
                    <a:lstStyle/>
                    <a:p>
                      <a:pPr indent="0" lvl="0" marL="0" marR="0" rtl="0" algn="l">
                        <a:spcBef>
                          <a:spcPts val="0"/>
                        </a:spcBef>
                        <a:spcAft>
                          <a:spcPts val="0"/>
                        </a:spcAft>
                        <a:buNone/>
                      </a:pPr>
                      <a:r>
                        <a:rPr b="1" lang="en-US" sz="2000">
                          <a:highlight>
                            <a:srgbClr val="FFFF00"/>
                          </a:highlight>
                        </a:rPr>
                        <a:t>∑[R- E(R)]</a:t>
                      </a:r>
                      <a:r>
                        <a:rPr b="1" baseline="30000" lang="en-US" sz="2000">
                          <a:highlight>
                            <a:srgbClr val="FFFF00"/>
                          </a:highlight>
                        </a:rPr>
                        <a:t>2</a:t>
                      </a:r>
                      <a:r>
                        <a:rPr b="1" lang="en-US" sz="2000">
                          <a:highlight>
                            <a:srgbClr val="FFFF00"/>
                          </a:highlight>
                        </a:rPr>
                        <a:t>*P</a:t>
                      </a:r>
                      <a:endParaRPr b="1" sz="2000">
                        <a:highlight>
                          <a:srgbClr val="FFFF00"/>
                        </a:highlight>
                      </a:endParaRPr>
                    </a:p>
                    <a:p>
                      <a:pPr indent="0" lvl="0" marL="0" marR="0" rtl="0" algn="l">
                        <a:spcBef>
                          <a:spcPts val="0"/>
                        </a:spcBef>
                        <a:spcAft>
                          <a:spcPts val="0"/>
                        </a:spcAft>
                        <a:buNone/>
                      </a:pPr>
                      <a:r>
                        <a:rPr b="1" lang="en-US" sz="2000"/>
                        <a:t>=.002625</a:t>
                      </a:r>
                      <a:endParaRPr b="1" sz="2000"/>
                    </a:p>
                  </a:txBody>
                  <a:tcPr marT="0" marB="0" marR="68575" marL="68575"/>
                </a:tc>
                <a:tc>
                  <a:txBody>
                    <a:bodyPr/>
                    <a:lstStyle/>
                    <a:p>
                      <a:pPr indent="0" lvl="0" marL="0" marR="0" rtl="0" algn="l">
                        <a:spcBef>
                          <a:spcPts val="0"/>
                        </a:spcBef>
                        <a:spcAft>
                          <a:spcPts val="0"/>
                        </a:spcAft>
                        <a:buNone/>
                      </a:pPr>
                      <a:r>
                        <a:rPr b="1" lang="en-US" sz="2000">
                          <a:highlight>
                            <a:srgbClr val="00FF00"/>
                          </a:highlight>
                        </a:rPr>
                        <a:t>SD</a:t>
                      </a:r>
                      <a:endParaRPr b="1" sz="2000">
                        <a:highlight>
                          <a:srgbClr val="00FF00"/>
                        </a:highlight>
                      </a:endParaRPr>
                    </a:p>
                    <a:p>
                      <a:pPr indent="0" lvl="0" marL="0" marR="0" rtl="0" algn="l">
                        <a:spcBef>
                          <a:spcPts val="0"/>
                        </a:spcBef>
                        <a:spcAft>
                          <a:spcPts val="0"/>
                        </a:spcAft>
                        <a:buNone/>
                      </a:pPr>
                      <a:r>
                        <a:rPr b="1" lang="en-US" sz="2000">
                          <a:highlight>
                            <a:srgbClr val="00FF00"/>
                          </a:highlight>
                        </a:rPr>
                        <a:t>=√</a:t>
                      </a:r>
                      <a:r>
                        <a:rPr b="1" lang="en-US" sz="2000" u="sng">
                          <a:highlight>
                            <a:srgbClr val="00FF00"/>
                          </a:highlight>
                        </a:rPr>
                        <a:t>∑[R- E(R)]</a:t>
                      </a:r>
                      <a:r>
                        <a:rPr b="1" baseline="30000" lang="en-US" sz="2000" u="sng">
                          <a:highlight>
                            <a:srgbClr val="00FF00"/>
                          </a:highlight>
                        </a:rPr>
                        <a:t>2</a:t>
                      </a:r>
                      <a:r>
                        <a:rPr b="1" lang="en-US" sz="2000" u="sng">
                          <a:highlight>
                            <a:srgbClr val="00FF00"/>
                          </a:highlight>
                        </a:rPr>
                        <a:t>*P</a:t>
                      </a:r>
                      <a:endParaRPr b="1" sz="2000"/>
                    </a:p>
                    <a:p>
                      <a:pPr indent="0" lvl="0" marL="0" marR="0" rtl="0" algn="l">
                        <a:spcBef>
                          <a:spcPts val="0"/>
                        </a:spcBef>
                        <a:spcAft>
                          <a:spcPts val="0"/>
                        </a:spcAft>
                        <a:buNone/>
                      </a:pPr>
                      <a:r>
                        <a:rPr b="1" lang="en-US" sz="2000"/>
                        <a:t>=√.002625</a:t>
                      </a:r>
                      <a:endParaRPr b="1" sz="2000"/>
                    </a:p>
                    <a:p>
                      <a:pPr indent="0" lvl="0" marL="0" marR="0" rtl="0" algn="l">
                        <a:spcBef>
                          <a:spcPts val="0"/>
                        </a:spcBef>
                        <a:spcAft>
                          <a:spcPts val="0"/>
                        </a:spcAft>
                        <a:buNone/>
                      </a:pPr>
                      <a:r>
                        <a:rPr b="1" lang="en-US" sz="2000"/>
                        <a:t>=.0512347538</a:t>
                      </a:r>
                      <a:endParaRPr b="1" sz="2000"/>
                    </a:p>
                    <a:p>
                      <a:pPr indent="0" lvl="0" marL="0" marR="0" rtl="0" algn="l">
                        <a:spcBef>
                          <a:spcPts val="0"/>
                        </a:spcBef>
                        <a:spcAft>
                          <a:spcPts val="0"/>
                        </a:spcAft>
                        <a:buNone/>
                      </a:pPr>
                      <a:r>
                        <a:rPr b="1" lang="en-US" sz="2000"/>
                        <a:t>= 5.12 %</a:t>
                      </a:r>
                      <a:endParaRPr b="1" sz="2000"/>
                    </a:p>
                  </a:txBody>
                  <a:tcPr marT="0" marB="0" marR="68575" marL="68575">
                    <a:lnT cap="flat" cmpd="sng" w="9525">
                      <a:solidFill>
                        <a:srgbClr val="000000">
                          <a:alpha val="0"/>
                        </a:srgbClr>
                      </a:solidFill>
                      <a:prstDash val="solid"/>
                      <a:round/>
                      <a:headEnd len="sm" w="sm" type="none"/>
                      <a:tailEnd len="sm" w="sm" type="none"/>
                    </a:lnT>
                  </a:tcPr>
                </a:tc>
              </a:tr>
            </a:tbl>
          </a:graphicData>
        </a:graphic>
      </p:graphicFrame>
      <p:sp>
        <p:nvSpPr>
          <p:cNvPr id="144" name="Google Shape;144;p23"/>
          <p:cNvSpPr/>
          <p:nvPr/>
        </p:nvSpPr>
        <p:spPr>
          <a:xfrm>
            <a:off x="0" y="0"/>
            <a:ext cx="9144000" cy="95410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SD of Stock A</a:t>
            </a:r>
            <a:endParaRPr b="0"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Given that, </a:t>
            </a:r>
            <a:r>
              <a:rPr b="0" i="1" lang="en-US" sz="2800" u="none" cap="none" strike="noStrike">
                <a:solidFill>
                  <a:schemeClr val="dk1"/>
                </a:solidFill>
                <a:latin typeface="Calibri"/>
                <a:ea typeface="Calibri"/>
                <a:cs typeface="Calibri"/>
                <a:sym typeface="Calibri"/>
              </a:rPr>
              <a:t>E(R)=12.5%=.125</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Coefficient of Variation (CV)</a:t>
            </a:r>
            <a:endParaRPr/>
          </a:p>
        </p:txBody>
      </p:sp>
      <p:sp>
        <p:nvSpPr>
          <p:cNvPr id="150" name="Google Shape;150;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None/>
            </a:pPr>
            <a:r>
              <a:rPr lang="en-US" sz="2400"/>
              <a:t>is the ratio of the </a:t>
            </a:r>
            <a:r>
              <a:rPr i="1" lang="en-US" sz="2400"/>
              <a:t>standard deviation </a:t>
            </a:r>
            <a:r>
              <a:rPr lang="en-US" sz="2400"/>
              <a:t>of a distribution to the </a:t>
            </a:r>
            <a:r>
              <a:rPr i="1" lang="en-US" sz="2400"/>
              <a:t>mean </a:t>
            </a:r>
            <a:r>
              <a:rPr lang="en-US" sz="2400"/>
              <a:t>of that distribution. It is a measure of relative risk, where expected return of alternative securities are unequal.</a:t>
            </a:r>
            <a:endParaRPr/>
          </a:p>
          <a:p>
            <a:pPr indent="-342900" lvl="0" marL="342900" rtl="0" algn="ctr">
              <a:spcBef>
                <a:spcPts val="480"/>
              </a:spcBef>
              <a:spcAft>
                <a:spcPts val="0"/>
              </a:spcAft>
              <a:buClr>
                <a:schemeClr val="dk1"/>
              </a:buClr>
              <a:buSzPts val="2400"/>
              <a:buNone/>
            </a:pPr>
            <a:r>
              <a:rPr b="1" lang="en-US" sz="2400"/>
              <a:t>CV= SD/E(R)</a:t>
            </a:r>
            <a:endParaRPr/>
          </a:p>
          <a:p>
            <a:pPr indent="-342900" lvl="0" marL="342900" rtl="0" algn="l">
              <a:spcBef>
                <a:spcPts val="480"/>
              </a:spcBef>
              <a:spcAft>
                <a:spcPts val="0"/>
              </a:spcAft>
              <a:buClr>
                <a:schemeClr val="dk1"/>
              </a:buClr>
              <a:buSzPts val="2400"/>
              <a:buNone/>
            </a:pPr>
            <a:r>
              <a:rPr b="1" lang="en-US" sz="2400"/>
              <a:t>Given that,</a:t>
            </a:r>
            <a:endParaRPr sz="2400"/>
          </a:p>
          <a:p>
            <a:pPr indent="-342900" lvl="0" marL="342900" rtl="0" algn="l">
              <a:spcBef>
                <a:spcPts val="480"/>
              </a:spcBef>
              <a:spcAft>
                <a:spcPts val="0"/>
              </a:spcAft>
              <a:buClr>
                <a:schemeClr val="dk1"/>
              </a:buClr>
              <a:buSzPts val="2400"/>
              <a:buNone/>
            </a:pPr>
            <a:r>
              <a:rPr b="1" lang="en-US" sz="2400"/>
              <a:t>SD: 5.12%</a:t>
            </a:r>
            <a:endParaRPr sz="2400"/>
          </a:p>
          <a:p>
            <a:pPr indent="-342900" lvl="0" marL="342900" rtl="0" algn="l">
              <a:spcBef>
                <a:spcPts val="480"/>
              </a:spcBef>
              <a:spcAft>
                <a:spcPts val="0"/>
              </a:spcAft>
              <a:buClr>
                <a:schemeClr val="dk1"/>
              </a:buClr>
              <a:buSzPts val="2400"/>
              <a:buNone/>
            </a:pPr>
            <a:r>
              <a:rPr b="1" lang="en-US" sz="2400"/>
              <a:t>E(R): 12.5%</a:t>
            </a:r>
            <a:endParaRPr sz="2400"/>
          </a:p>
          <a:p>
            <a:pPr indent="-342900" lvl="0" marL="342900" rtl="0" algn="ctr">
              <a:spcBef>
                <a:spcPts val="480"/>
              </a:spcBef>
              <a:spcAft>
                <a:spcPts val="0"/>
              </a:spcAft>
              <a:buClr>
                <a:schemeClr val="dk1"/>
              </a:buClr>
              <a:buSzPts val="2400"/>
              <a:buNone/>
            </a:pPr>
            <a:r>
              <a:rPr b="1" lang="en-US" sz="2400"/>
              <a:t>CV= SD/E(R)</a:t>
            </a:r>
            <a:endParaRPr sz="2400"/>
          </a:p>
          <a:p>
            <a:pPr indent="-342900" lvl="0" marL="342900" rtl="0" algn="ctr">
              <a:spcBef>
                <a:spcPts val="480"/>
              </a:spcBef>
              <a:spcAft>
                <a:spcPts val="0"/>
              </a:spcAft>
              <a:buClr>
                <a:schemeClr val="dk1"/>
              </a:buClr>
              <a:buSzPts val="2400"/>
              <a:buNone/>
            </a:pPr>
            <a:r>
              <a:rPr b="1" lang="en-US" sz="2400"/>
              <a:t>= 5.12/12.5</a:t>
            </a:r>
            <a:endParaRPr sz="2400"/>
          </a:p>
          <a:p>
            <a:pPr indent="-342900" lvl="0" marL="342900" rtl="0" algn="ctr">
              <a:spcBef>
                <a:spcPts val="480"/>
              </a:spcBef>
              <a:spcAft>
                <a:spcPts val="0"/>
              </a:spcAft>
              <a:buClr>
                <a:schemeClr val="dk1"/>
              </a:buClr>
              <a:buSzPts val="2400"/>
              <a:buNone/>
            </a:pPr>
            <a:r>
              <a:rPr b="1" lang="en-US" sz="2400"/>
              <a:t>=0.41%</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959"/>
              <a:t>Capital Asset Pricing Model (CAPM)</a:t>
            </a:r>
            <a:endParaRPr sz="3959"/>
          </a:p>
        </p:txBody>
      </p:sp>
      <p:sp>
        <p:nvSpPr>
          <p:cNvPr id="156" name="Google Shape;156;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240"/>
              <a:buNone/>
            </a:pPr>
            <a:r>
              <a:rPr lang="en-US" sz="2240"/>
              <a:t> Because investors are risk averse, they will choose to hold a portfolio of securities to take advantage of the benefits of </a:t>
            </a:r>
            <a:r>
              <a:rPr lang="en-US" sz="2240" u="sng">
                <a:solidFill>
                  <a:schemeClr val="hlink"/>
                </a:solidFill>
                <a:hlinkClick r:id="rId3"/>
              </a:rPr>
              <a:t>Diversification</a:t>
            </a:r>
            <a:r>
              <a:rPr lang="en-US" sz="2240"/>
              <a:t>. Therefore, when they are deciding whether or not to invest in a particular stock, they want to know how the stock will contribute to the risk and expected return of their portfolios. </a:t>
            </a:r>
            <a:endParaRPr/>
          </a:p>
          <a:p>
            <a:pPr indent="-342900" lvl="0" marL="342900" rtl="0" algn="l">
              <a:lnSpc>
                <a:spcPct val="80000"/>
              </a:lnSpc>
              <a:spcBef>
                <a:spcPts val="448"/>
              </a:spcBef>
              <a:spcAft>
                <a:spcPts val="0"/>
              </a:spcAft>
              <a:buClr>
                <a:schemeClr val="dk1"/>
              </a:buClr>
              <a:buSzPts val="2240"/>
              <a:buNone/>
            </a:pPr>
            <a:r>
              <a:rPr lang="en-US" sz="2240"/>
              <a:t>The standard deviation of an individual stock does not indicate how that stock will contribute to the risk and return of a diversified portfolio. Thus, another measure of risk is needed; a measure of a security's sytematic risk. This measure is provided by the Capital Asset Pricing Model (CAPM). </a:t>
            </a:r>
            <a:endParaRPr/>
          </a:p>
          <a:p>
            <a:pPr indent="-342900" lvl="0" marL="342900" rtl="0" algn="l">
              <a:lnSpc>
                <a:spcPct val="80000"/>
              </a:lnSpc>
              <a:spcBef>
                <a:spcPts val="448"/>
              </a:spcBef>
              <a:spcAft>
                <a:spcPts val="0"/>
              </a:spcAft>
              <a:buClr>
                <a:schemeClr val="dk1"/>
              </a:buClr>
              <a:buSzPts val="2240"/>
              <a:buNone/>
            </a:pPr>
            <a:r>
              <a:rPr lang="en-US" sz="2240"/>
              <a:t>CAPM is a model that describes the </a:t>
            </a:r>
            <a:r>
              <a:rPr i="1" lang="en-US" sz="2240"/>
              <a:t>relationship</a:t>
            </a:r>
            <a:r>
              <a:rPr lang="en-US" sz="2240"/>
              <a:t> between </a:t>
            </a:r>
            <a:r>
              <a:rPr lang="en-US" sz="2240" u="sng"/>
              <a:t>risk</a:t>
            </a:r>
            <a:r>
              <a:rPr lang="en-US" sz="2240"/>
              <a:t> and expected (required) </a:t>
            </a:r>
            <a:r>
              <a:rPr lang="en-US" sz="2240" u="sng"/>
              <a:t>return</a:t>
            </a:r>
            <a:r>
              <a:rPr lang="en-US" sz="2240"/>
              <a:t>; in this model, a security’s expected (required) return is the risk-free rate plus a premium based on the </a:t>
            </a:r>
            <a:r>
              <a:rPr i="1" lang="en-US" sz="2240"/>
              <a:t>systematic risk </a:t>
            </a:r>
            <a:r>
              <a:rPr lang="en-US" sz="2240"/>
              <a:t>of the security.</a:t>
            </a:r>
            <a:endParaRPr/>
          </a:p>
          <a:p>
            <a:pPr indent="-342900" lvl="0" marL="342900" rtl="0" algn="l">
              <a:lnSpc>
                <a:spcPct val="80000"/>
              </a:lnSpc>
              <a:spcBef>
                <a:spcPts val="448"/>
              </a:spcBef>
              <a:spcAft>
                <a:spcPts val="0"/>
              </a:spcAft>
              <a:buClr>
                <a:schemeClr val="dk1"/>
              </a:buClr>
              <a:buSzPts val="2240"/>
              <a:buNone/>
            </a:pPr>
            <a:r>
              <a:t/>
            </a:r>
            <a:endParaRPr sz="224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i="1" lang="en-US" sz="3959"/>
              <a:t>CAPM Assumptions</a:t>
            </a:r>
            <a:br>
              <a:rPr lang="en-US" sz="3959"/>
            </a:br>
            <a:endParaRPr sz="3959"/>
          </a:p>
        </p:txBody>
      </p:sp>
      <p:sp>
        <p:nvSpPr>
          <p:cNvPr id="162" name="Google Shape;162;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lang="en-US"/>
              <a:t>1. Capital markets are efficient.</a:t>
            </a:r>
            <a:endParaRPr/>
          </a:p>
          <a:p>
            <a:pPr indent="-342900" lvl="0" marL="342900" rtl="0" algn="l">
              <a:spcBef>
                <a:spcPts val="640"/>
              </a:spcBef>
              <a:spcAft>
                <a:spcPts val="0"/>
              </a:spcAft>
              <a:buClr>
                <a:schemeClr val="dk1"/>
              </a:buClr>
              <a:buSzPts val="3200"/>
              <a:buNone/>
            </a:pPr>
            <a:r>
              <a:rPr lang="en-US"/>
              <a:t>2. Homogeneous investor expectations over a given period.</a:t>
            </a:r>
            <a:endParaRPr/>
          </a:p>
          <a:p>
            <a:pPr indent="-342900" lvl="0" marL="342900" rtl="0" algn="l">
              <a:spcBef>
                <a:spcPts val="640"/>
              </a:spcBef>
              <a:spcAft>
                <a:spcPts val="0"/>
              </a:spcAft>
              <a:buClr>
                <a:schemeClr val="dk1"/>
              </a:buClr>
              <a:buSzPts val="3200"/>
              <a:buNone/>
            </a:pPr>
            <a:r>
              <a:rPr lang="en-US"/>
              <a:t>3. </a:t>
            </a:r>
            <a:r>
              <a:rPr i="1" lang="en-US"/>
              <a:t>Risk-free</a:t>
            </a:r>
            <a:r>
              <a:rPr lang="en-US"/>
              <a:t> asset return is certain 	</a:t>
            </a:r>
            <a:endParaRPr/>
          </a:p>
          <a:p>
            <a:pPr indent="-342900" lvl="0" marL="342900" rtl="0" algn="l">
              <a:spcBef>
                <a:spcPts val="640"/>
              </a:spcBef>
              <a:spcAft>
                <a:spcPts val="0"/>
              </a:spcAft>
              <a:buClr>
                <a:schemeClr val="dk1"/>
              </a:buClr>
              <a:buSzPts val="3200"/>
              <a:buNone/>
            </a:pPr>
            <a:r>
              <a:rPr lang="en-US"/>
              <a:t>4. Market portfolio contains </a:t>
            </a:r>
            <a:r>
              <a:rPr i="1" lang="en-US"/>
              <a:t>only</a:t>
            </a:r>
            <a:r>
              <a:rPr lang="en-US"/>
              <a:t> </a:t>
            </a:r>
            <a:r>
              <a:rPr i="1" lang="en-US"/>
              <a:t>systematic risk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US" sz="3959"/>
              <a:t>Required rate of return, </a:t>
            </a:r>
            <a:br>
              <a:rPr lang="en-US" sz="3959"/>
            </a:br>
            <a:r>
              <a:rPr b="1" i="1" lang="en-US" sz="3959"/>
              <a:t>R(R) = R</a:t>
            </a:r>
            <a:r>
              <a:rPr b="1" baseline="-25000" i="1" lang="en-US" sz="3959"/>
              <a:t>f </a:t>
            </a:r>
            <a:r>
              <a:rPr b="1" i="1" lang="en-US" sz="3959"/>
              <a:t>+ [R</a:t>
            </a:r>
            <a:r>
              <a:rPr b="1" baseline="-25000" i="1" lang="en-US" sz="3959"/>
              <a:t>m</a:t>
            </a:r>
            <a:r>
              <a:rPr b="1" i="1" lang="en-US" sz="3959"/>
              <a:t> – R</a:t>
            </a:r>
            <a:r>
              <a:rPr b="1" baseline="-25000" i="1" lang="en-US" sz="3959"/>
              <a:t>f</a:t>
            </a:r>
            <a:r>
              <a:rPr b="1" i="1" lang="en-US" sz="3959"/>
              <a:t>] × β</a:t>
            </a:r>
            <a:r>
              <a:rPr b="1" baseline="-25000" i="1" lang="en-US" sz="3959"/>
              <a:t> </a:t>
            </a:r>
            <a:endParaRPr sz="3959"/>
          </a:p>
        </p:txBody>
      </p:sp>
      <p:graphicFrame>
        <p:nvGraphicFramePr>
          <p:cNvPr id="168" name="Google Shape;168;p27"/>
          <p:cNvGraphicFramePr/>
          <p:nvPr/>
        </p:nvGraphicFramePr>
        <p:xfrm>
          <a:off x="457200" y="1600200"/>
          <a:ext cx="3000000" cy="3000000"/>
        </p:xfrm>
        <a:graphic>
          <a:graphicData uri="http://schemas.openxmlformats.org/drawingml/2006/table">
            <a:tbl>
              <a:tblPr bandRow="1" firstRow="1">
                <a:noFill/>
                <a:tableStyleId>{870E609B-694A-4812-88D2-9894A66FC514}</a:tableStyleId>
              </a:tblPr>
              <a:tblGrid>
                <a:gridCol w="4114800"/>
                <a:gridCol w="4114800"/>
              </a:tblGrid>
              <a:tr h="370850">
                <a:tc>
                  <a:txBody>
                    <a:bodyPr/>
                    <a:lstStyle/>
                    <a:p>
                      <a:pPr indent="0" lvl="0" marL="0" marR="0" rtl="0" algn="ctr">
                        <a:spcBef>
                          <a:spcPts val="0"/>
                        </a:spcBef>
                        <a:spcAft>
                          <a:spcPts val="0"/>
                        </a:spcAft>
                        <a:buNone/>
                      </a:pPr>
                      <a:r>
                        <a:rPr lang="en-US" sz="1800"/>
                        <a:t>A</a:t>
                      </a:r>
                      <a:endParaRPr sz="1800"/>
                    </a:p>
                  </a:txBody>
                  <a:tcPr marT="45725" marB="45725" marR="91450" marL="91450"/>
                </a:tc>
                <a:tc>
                  <a:txBody>
                    <a:bodyPr/>
                    <a:lstStyle/>
                    <a:p>
                      <a:pPr indent="0" lvl="0" marL="0" marR="0" rtl="0" algn="ctr">
                        <a:spcBef>
                          <a:spcPts val="0"/>
                        </a:spcBef>
                        <a:spcAft>
                          <a:spcPts val="0"/>
                        </a:spcAft>
                        <a:buNone/>
                      </a:pPr>
                      <a:r>
                        <a:rPr lang="en-US" sz="1800"/>
                        <a:t>B</a:t>
                      </a:r>
                      <a:endParaRPr sz="1800"/>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Pharmaceutical industry has a beta of 2.15. The risk-free rate is 5% and the expected return on market portfolio is 9%. You are interested to invest in the stock of A. Calculate the Required rate of return</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Banking industry has a beta of 1.45. The risk-free rate is 3% and the expected return on market portfolio is 10%. You are interested to invest in the stock of B bank limited. Calculate the Required rate of return</a:t>
                      </a:r>
                      <a:endParaRPr sz="1800"/>
                    </a:p>
                  </a:txBody>
                  <a:tcPr marT="45725" marB="45725" marR="91450" marL="91450"/>
                </a:tc>
              </a:tr>
              <a:tr h="370850">
                <a:tc>
                  <a:txBody>
                    <a:bodyPr/>
                    <a:lstStyle/>
                    <a:p>
                      <a:pPr indent="0" lvl="0" marL="0" marR="0" rtl="0" algn="l">
                        <a:spcBef>
                          <a:spcPts val="0"/>
                        </a:spcBef>
                        <a:spcAft>
                          <a:spcPts val="0"/>
                        </a:spcAft>
                        <a:buNone/>
                      </a:pPr>
                      <a:r>
                        <a:rPr b="1" i="1" lang="en-US" sz="1800">
                          <a:solidFill>
                            <a:schemeClr val="dk1"/>
                          </a:solidFill>
                          <a:latin typeface="Calibri"/>
                          <a:ea typeface="Calibri"/>
                          <a:cs typeface="Calibri"/>
                          <a:sym typeface="Calibri"/>
                        </a:rPr>
                        <a:t>R(R)     = R</a:t>
                      </a:r>
                      <a:r>
                        <a:rPr b="1" baseline="-25000" i="1" lang="en-US" sz="1800">
                          <a:solidFill>
                            <a:schemeClr val="dk1"/>
                          </a:solidFill>
                          <a:latin typeface="Calibri"/>
                          <a:ea typeface="Calibri"/>
                          <a:cs typeface="Calibri"/>
                          <a:sym typeface="Calibri"/>
                        </a:rPr>
                        <a:t>f </a:t>
                      </a:r>
                      <a:r>
                        <a:rPr b="1" i="1" lang="en-US" sz="1800">
                          <a:solidFill>
                            <a:schemeClr val="dk1"/>
                          </a:solidFill>
                          <a:latin typeface="Calibri"/>
                          <a:ea typeface="Calibri"/>
                          <a:cs typeface="Calibri"/>
                          <a:sym typeface="Calibri"/>
                        </a:rPr>
                        <a:t>+ [R</a:t>
                      </a:r>
                      <a:r>
                        <a:rPr b="1" baseline="-25000" i="1" lang="en-US" sz="1800">
                          <a:solidFill>
                            <a:schemeClr val="dk1"/>
                          </a:solidFill>
                          <a:latin typeface="Calibri"/>
                          <a:ea typeface="Calibri"/>
                          <a:cs typeface="Calibri"/>
                          <a:sym typeface="Calibri"/>
                        </a:rPr>
                        <a:t>m</a:t>
                      </a:r>
                      <a:r>
                        <a:rPr b="1" i="1" lang="en-US" sz="1800">
                          <a:solidFill>
                            <a:schemeClr val="dk1"/>
                          </a:solidFill>
                          <a:latin typeface="Calibri"/>
                          <a:ea typeface="Calibri"/>
                          <a:cs typeface="Calibri"/>
                          <a:sym typeface="Calibri"/>
                        </a:rPr>
                        <a:t> – R</a:t>
                      </a:r>
                      <a:r>
                        <a:rPr b="1" baseline="-25000" i="1" lang="en-US" sz="1800">
                          <a:solidFill>
                            <a:schemeClr val="dk1"/>
                          </a:solidFill>
                          <a:latin typeface="Calibri"/>
                          <a:ea typeface="Calibri"/>
                          <a:cs typeface="Calibri"/>
                          <a:sym typeface="Calibri"/>
                        </a:rPr>
                        <a:t>f</a:t>
                      </a:r>
                      <a:r>
                        <a:rPr b="1" i="1" lang="en-US" sz="1800">
                          <a:solidFill>
                            <a:schemeClr val="dk1"/>
                          </a:solidFill>
                          <a:latin typeface="Calibri"/>
                          <a:ea typeface="Calibri"/>
                          <a:cs typeface="Calibri"/>
                          <a:sym typeface="Calibri"/>
                        </a:rPr>
                        <a:t>] × β</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5%  + [ 9  %- 5 %]* 2.15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=13.6%</a:t>
                      </a:r>
                      <a:endParaRPr/>
                    </a:p>
                    <a:p>
                      <a:pPr indent="0" lvl="0" marL="0" marR="0" rtl="0" algn="ctr">
                        <a:lnSpc>
                          <a:spcPct val="100000"/>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i="1" lang="en-US" sz="1800">
                          <a:solidFill>
                            <a:schemeClr val="dk1"/>
                          </a:solidFill>
                          <a:latin typeface="Calibri"/>
                          <a:ea typeface="Calibri"/>
                          <a:cs typeface="Calibri"/>
                          <a:sym typeface="Calibri"/>
                        </a:rPr>
                        <a:t>R(R)     = R</a:t>
                      </a:r>
                      <a:r>
                        <a:rPr b="1" baseline="-25000" i="1" lang="en-US" sz="1800">
                          <a:solidFill>
                            <a:schemeClr val="dk1"/>
                          </a:solidFill>
                          <a:latin typeface="Calibri"/>
                          <a:ea typeface="Calibri"/>
                          <a:cs typeface="Calibri"/>
                          <a:sym typeface="Calibri"/>
                        </a:rPr>
                        <a:t>f </a:t>
                      </a:r>
                      <a:r>
                        <a:rPr b="1" i="1" lang="en-US" sz="1800">
                          <a:solidFill>
                            <a:schemeClr val="dk1"/>
                          </a:solidFill>
                          <a:latin typeface="Calibri"/>
                          <a:ea typeface="Calibri"/>
                          <a:cs typeface="Calibri"/>
                          <a:sym typeface="Calibri"/>
                        </a:rPr>
                        <a:t>+ [R</a:t>
                      </a:r>
                      <a:r>
                        <a:rPr b="1" baseline="-25000" i="1" lang="en-US" sz="1800">
                          <a:solidFill>
                            <a:schemeClr val="dk1"/>
                          </a:solidFill>
                          <a:latin typeface="Calibri"/>
                          <a:ea typeface="Calibri"/>
                          <a:cs typeface="Calibri"/>
                          <a:sym typeface="Calibri"/>
                        </a:rPr>
                        <a:t>m</a:t>
                      </a:r>
                      <a:r>
                        <a:rPr b="1" i="1" lang="en-US" sz="1800">
                          <a:solidFill>
                            <a:schemeClr val="dk1"/>
                          </a:solidFill>
                          <a:latin typeface="Calibri"/>
                          <a:ea typeface="Calibri"/>
                          <a:cs typeface="Calibri"/>
                          <a:sym typeface="Calibri"/>
                        </a:rPr>
                        <a:t> – R</a:t>
                      </a:r>
                      <a:r>
                        <a:rPr b="1" baseline="-25000" i="1" lang="en-US" sz="1800">
                          <a:solidFill>
                            <a:schemeClr val="dk1"/>
                          </a:solidFill>
                          <a:latin typeface="Calibri"/>
                          <a:ea typeface="Calibri"/>
                          <a:cs typeface="Calibri"/>
                          <a:sym typeface="Calibri"/>
                        </a:rPr>
                        <a:t>f</a:t>
                      </a:r>
                      <a:r>
                        <a:rPr b="1" i="1" lang="en-US" sz="1800">
                          <a:solidFill>
                            <a:schemeClr val="dk1"/>
                          </a:solidFill>
                          <a:latin typeface="Calibri"/>
                          <a:ea typeface="Calibri"/>
                          <a:cs typeface="Calibri"/>
                          <a:sym typeface="Calibri"/>
                        </a:rPr>
                        <a:t>] × β</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=3%  + [10%-3%]* 1.45</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=13.15%</a:t>
                      </a:r>
                      <a:endParaRPr/>
                    </a:p>
                    <a:p>
                      <a:pPr indent="0" lvl="0" marL="0" marR="0" rtl="0" algn="ctr">
                        <a:lnSpc>
                          <a:spcPct val="100000"/>
                        </a:lnSpc>
                        <a:spcBef>
                          <a:spcPts val="0"/>
                        </a:spcBef>
                        <a:spcAft>
                          <a:spcPts val="0"/>
                        </a:spcAft>
                        <a:buClr>
                          <a:schemeClr val="dk1"/>
                        </a:buClr>
                        <a:buSzPts val="1800"/>
                        <a:buFont typeface="Calibri"/>
                        <a:buNone/>
                      </a:pPr>
                      <a:r>
                        <a:t/>
                      </a:r>
                      <a:endParaRPr sz="1800"/>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28"/>
          <p:cNvGraphicFramePr/>
          <p:nvPr/>
        </p:nvGraphicFramePr>
        <p:xfrm>
          <a:off x="381004" y="990600"/>
          <a:ext cx="3000000" cy="3000000"/>
        </p:xfrm>
        <a:graphic>
          <a:graphicData uri="http://schemas.openxmlformats.org/drawingml/2006/table">
            <a:tbl>
              <a:tblPr>
                <a:noFill/>
                <a:tableStyleId>{45EEB855-BBB9-4384-A845-2CE365BC1541}</a:tableStyleId>
              </a:tblPr>
              <a:tblGrid>
                <a:gridCol w="1630675"/>
                <a:gridCol w="1630675"/>
                <a:gridCol w="1630675"/>
                <a:gridCol w="1630675"/>
                <a:gridCol w="1630675"/>
              </a:tblGrid>
              <a:tr h="2133600">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Stock</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Expected return</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Required rate of return</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SD</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CV</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66800">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A</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12.5%</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imes New Roman"/>
                        <a:buNone/>
                      </a:pPr>
                      <a:r>
                        <a:rPr b="1" lang="en-US" sz="2800">
                          <a:highlight>
                            <a:srgbClr val="00FF00"/>
                          </a:highlight>
                          <a:latin typeface="Times New Roman"/>
                          <a:ea typeface="Times New Roman"/>
                          <a:cs typeface="Times New Roman"/>
                          <a:sym typeface="Times New Roman"/>
                        </a:rPr>
                        <a:t>13.6%</a:t>
                      </a:r>
                      <a:endParaRPr sz="2800">
                        <a:latin typeface="Calibri"/>
                        <a:ea typeface="Calibri"/>
                        <a:cs typeface="Calibri"/>
                        <a:sym typeface="Calibri"/>
                      </a:endParaRPr>
                    </a:p>
                    <a:p>
                      <a:pPr indent="0" lvl="0" marL="0" marR="0" rtl="0" algn="ctr">
                        <a:spcBef>
                          <a:spcPts val="0"/>
                        </a:spcBef>
                        <a:spcAft>
                          <a:spcPts val="0"/>
                        </a:spcAft>
                        <a:buNone/>
                      </a:pPr>
                      <a:r>
                        <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highlight>
                            <a:srgbClr val="00FF00"/>
                          </a:highlight>
                          <a:latin typeface="Times New Roman"/>
                          <a:ea typeface="Times New Roman"/>
                          <a:cs typeface="Times New Roman"/>
                          <a:sym typeface="Times New Roman"/>
                        </a:rPr>
                        <a:t>33.015%</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highlight>
                            <a:srgbClr val="00FF00"/>
                          </a:highlight>
                          <a:latin typeface="Times New Roman"/>
                          <a:ea typeface="Times New Roman"/>
                          <a:cs typeface="Times New Roman"/>
                          <a:sym typeface="Times New Roman"/>
                        </a:rPr>
                        <a:t>2.64%</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66800">
                <a:tc>
                  <a:txBody>
                    <a:bodyPr/>
                    <a:lstStyle/>
                    <a:p>
                      <a:pPr indent="0" lvl="0" marL="0" marR="0" rtl="0" algn="ctr">
                        <a:spcBef>
                          <a:spcPts val="0"/>
                        </a:spcBef>
                        <a:spcAft>
                          <a:spcPts val="0"/>
                        </a:spcAft>
                        <a:buNone/>
                      </a:pPr>
                      <a:r>
                        <a:rPr b="1" lang="en-US" sz="2800">
                          <a:latin typeface="Times New Roman"/>
                          <a:ea typeface="Times New Roman"/>
                          <a:cs typeface="Times New Roman"/>
                          <a:sym typeface="Times New Roman"/>
                        </a:rPr>
                        <a:t>B</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800">
                          <a:highlight>
                            <a:srgbClr val="00FF00"/>
                          </a:highlight>
                          <a:latin typeface="Times New Roman"/>
                          <a:ea typeface="Times New Roman"/>
                          <a:cs typeface="Times New Roman"/>
                          <a:sym typeface="Times New Roman"/>
                        </a:rPr>
                        <a:t>20%</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13.15%</a:t>
                      </a:r>
                      <a:endParaRPr sz="28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2800">
                          <a:solidFill>
                            <a:srgbClr val="FF0000"/>
                          </a:solidFill>
                          <a:latin typeface="Calibri"/>
                          <a:ea typeface="Calibri"/>
                          <a:cs typeface="Calibri"/>
                          <a:sym typeface="Calibri"/>
                        </a:rPr>
                        <a:t>????</a:t>
                      </a:r>
                      <a:endParaRPr sz="2800">
                        <a:solidFill>
                          <a:srgbClr val="FF0000"/>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Calibri"/>
                        <a:buNone/>
                      </a:pPr>
                      <a:r>
                        <a:rPr lang="en-US" sz="2800">
                          <a:solidFill>
                            <a:srgbClr val="FF0000"/>
                          </a:solidFill>
                          <a:latin typeface="Calibri"/>
                          <a:ea typeface="Calibri"/>
                          <a:cs typeface="Calibri"/>
                          <a:sym typeface="Calibri"/>
                        </a:rPr>
                        <a:t>????</a:t>
                      </a:r>
                      <a:endParaRPr/>
                    </a:p>
                    <a:p>
                      <a:pPr indent="0" lvl="0" marL="0" marR="0" rtl="0" algn="ctr">
                        <a:spcBef>
                          <a:spcPts val="0"/>
                        </a:spcBef>
                        <a:spcAft>
                          <a:spcPts val="0"/>
                        </a:spcAft>
                        <a:buNone/>
                      </a:pPr>
                      <a:r>
                        <a:t/>
                      </a:r>
                      <a:endParaRPr sz="2800">
                        <a:solidFill>
                          <a:srgbClr val="FF0000"/>
                        </a:solidFill>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74" name="Google Shape;174;p28"/>
          <p:cNvSpPr/>
          <p:nvPr/>
        </p:nvSpPr>
        <p:spPr>
          <a:xfrm>
            <a:off x="0" y="0"/>
            <a:ext cx="9144000" cy="9848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Decision making: between A &amp; B </a:t>
            </a:r>
            <a:endParaRPr b="0"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959"/>
              <a:t>Risk Attitudes</a:t>
            </a:r>
            <a:br>
              <a:rPr lang="en-US" sz="3959"/>
            </a:br>
            <a:endParaRPr sz="3959"/>
          </a:p>
        </p:txBody>
      </p:sp>
      <p:sp>
        <p:nvSpPr>
          <p:cNvPr id="180" name="Google Shape;180;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720"/>
              <a:buNone/>
            </a:pPr>
            <a:r>
              <a:rPr b="1" lang="en-US" sz="2720"/>
              <a:t> </a:t>
            </a:r>
            <a:endParaRPr sz="2720"/>
          </a:p>
          <a:p>
            <a:pPr indent="-342900" lvl="0" marL="342900" rtl="0" algn="l">
              <a:lnSpc>
                <a:spcPct val="90000"/>
              </a:lnSpc>
              <a:spcBef>
                <a:spcPts val="544"/>
              </a:spcBef>
              <a:spcAft>
                <a:spcPts val="0"/>
              </a:spcAft>
              <a:buClr>
                <a:schemeClr val="dk1"/>
              </a:buClr>
              <a:buSzPts val="2720"/>
              <a:buNone/>
            </a:pPr>
            <a:r>
              <a:rPr b="1" lang="en-US" sz="2720"/>
              <a:t>Certainty Equivalent</a:t>
            </a:r>
            <a:r>
              <a:rPr lang="en-US" sz="2720"/>
              <a:t> (CE) is the amount of cash someone would require with certainty at a point in time to make the individual indifferent between that certain amount and an amount expected to be received with risk at the same point in time.</a:t>
            </a:r>
            <a:endParaRPr/>
          </a:p>
          <a:p>
            <a:pPr indent="-342900" lvl="0" marL="342900" rtl="0" algn="l">
              <a:lnSpc>
                <a:spcPct val="90000"/>
              </a:lnSpc>
              <a:spcBef>
                <a:spcPts val="544"/>
              </a:spcBef>
              <a:spcAft>
                <a:spcPts val="0"/>
              </a:spcAft>
              <a:buClr>
                <a:schemeClr val="dk1"/>
              </a:buClr>
              <a:buSzPts val="2720"/>
              <a:buNone/>
            </a:pPr>
            <a:r>
              <a:rPr lang="en-US" sz="2720"/>
              <a:t> </a:t>
            </a:r>
            <a:endParaRPr/>
          </a:p>
          <a:p>
            <a:pPr indent="-342900" lvl="0" marL="342900" rtl="0" algn="l">
              <a:lnSpc>
                <a:spcPct val="90000"/>
              </a:lnSpc>
              <a:spcBef>
                <a:spcPts val="544"/>
              </a:spcBef>
              <a:spcAft>
                <a:spcPts val="0"/>
              </a:spcAft>
              <a:buClr>
                <a:schemeClr val="dk1"/>
              </a:buClr>
              <a:buSzPts val="2720"/>
              <a:buNone/>
            </a:pPr>
            <a:r>
              <a:rPr lang="en-US" sz="2720"/>
              <a:t>Certainty equivalent &gt; Expected value : Risk Preference </a:t>
            </a:r>
            <a:endParaRPr/>
          </a:p>
          <a:p>
            <a:pPr indent="-342900" lvl="0" marL="342900" rtl="0" algn="l">
              <a:lnSpc>
                <a:spcPct val="90000"/>
              </a:lnSpc>
              <a:spcBef>
                <a:spcPts val="544"/>
              </a:spcBef>
              <a:spcAft>
                <a:spcPts val="0"/>
              </a:spcAft>
              <a:buClr>
                <a:schemeClr val="dk1"/>
              </a:buClr>
              <a:buSzPts val="2720"/>
              <a:buNone/>
            </a:pPr>
            <a:r>
              <a:rPr lang="en-US" sz="2720"/>
              <a:t>Certainty equivalent = Expected value : Risk Indifference </a:t>
            </a:r>
            <a:endParaRPr/>
          </a:p>
          <a:p>
            <a:pPr indent="-342900" lvl="0" marL="342900" rtl="0" algn="l">
              <a:lnSpc>
                <a:spcPct val="90000"/>
              </a:lnSpc>
              <a:spcBef>
                <a:spcPts val="544"/>
              </a:spcBef>
              <a:spcAft>
                <a:spcPts val="0"/>
              </a:spcAft>
              <a:buClr>
                <a:schemeClr val="dk1"/>
              </a:buClr>
              <a:buSzPts val="2720"/>
              <a:buNone/>
            </a:pPr>
            <a:r>
              <a:rPr lang="en-US" sz="2720"/>
              <a:t>Certainty equivalent &lt; Expected value : Risk Aversion</a:t>
            </a:r>
            <a:endParaRPr/>
          </a:p>
          <a:p>
            <a:pPr indent="-342900" lvl="0" marL="342900" rtl="0" algn="l">
              <a:lnSpc>
                <a:spcPct val="90000"/>
              </a:lnSpc>
              <a:spcBef>
                <a:spcPts val="544"/>
              </a:spcBef>
              <a:spcAft>
                <a:spcPts val="0"/>
              </a:spcAft>
              <a:buClr>
                <a:schemeClr val="dk1"/>
              </a:buClr>
              <a:buSzPts val="2720"/>
              <a:buNone/>
            </a:pPr>
            <a:r>
              <a:t/>
            </a:r>
            <a:endParaRPr sz="272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0"/>
          <p:cNvPicPr preferRelativeResize="0"/>
          <p:nvPr/>
        </p:nvPicPr>
        <p:blipFill rotWithShape="1">
          <a:blip r:embed="rId3">
            <a:alphaModFix/>
          </a:blip>
          <a:srcRect b="26617" l="33406" r="19689" t="43117"/>
          <a:stretch/>
        </p:blipFill>
        <p:spPr>
          <a:xfrm>
            <a:off x="685800" y="4152478"/>
            <a:ext cx="3733800" cy="1791122"/>
          </a:xfrm>
          <a:prstGeom prst="rect">
            <a:avLst/>
          </a:prstGeom>
          <a:noFill/>
          <a:ln>
            <a:noFill/>
          </a:ln>
        </p:spPr>
      </p:pic>
      <p:pic>
        <p:nvPicPr>
          <p:cNvPr id="186" name="Google Shape;186;p30"/>
          <p:cNvPicPr preferRelativeResize="0"/>
          <p:nvPr/>
        </p:nvPicPr>
        <p:blipFill rotWithShape="1">
          <a:blip r:embed="rId4">
            <a:alphaModFix/>
          </a:blip>
          <a:srcRect b="24444" l="34975" r="19858" t="44928"/>
          <a:stretch/>
        </p:blipFill>
        <p:spPr>
          <a:xfrm>
            <a:off x="4453598" y="4191000"/>
            <a:ext cx="3823628" cy="1847850"/>
          </a:xfrm>
          <a:prstGeom prst="rect">
            <a:avLst/>
          </a:prstGeom>
          <a:noFill/>
          <a:ln>
            <a:noFill/>
          </a:ln>
        </p:spPr>
      </p:pic>
      <p:sp>
        <p:nvSpPr>
          <p:cNvPr id="187" name="Google Shape;187;p30"/>
          <p:cNvSpPr/>
          <p:nvPr/>
        </p:nvSpPr>
        <p:spPr>
          <a:xfrm>
            <a:off x="0" y="0"/>
            <a:ext cx="9144000" cy="375487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Portfolio Risk and Return</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Most investors do not hold stocks in isolation. Instead, they choose to hold a portfolio of several stocks. When this is the case, a portion of an individual stock's risk can be eliminated, </a:t>
            </a:r>
            <a:r>
              <a:rPr b="0" i="1" lang="en-US" sz="2000" u="none" cap="none" strike="noStrike">
                <a:solidFill>
                  <a:schemeClr val="dk1"/>
                </a:solidFill>
                <a:latin typeface="Calibri"/>
                <a:ea typeface="Calibri"/>
                <a:cs typeface="Calibri"/>
                <a:sym typeface="Calibri"/>
              </a:rPr>
              <a:t>i.e.,</a:t>
            </a:r>
            <a:r>
              <a:rPr b="0" i="0" lang="en-US" sz="2000" u="none" cap="none" strike="noStrike">
                <a:solidFill>
                  <a:schemeClr val="dk1"/>
                </a:solidFill>
                <a:latin typeface="Calibri"/>
                <a:ea typeface="Calibri"/>
                <a:cs typeface="Calibri"/>
                <a:sym typeface="Calibri"/>
              </a:rPr>
              <a:t> diversified away. </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Why Diversification?</a:t>
            </a:r>
            <a:endParaRPr b="0" i="0" sz="2000" u="none" cap="none" strike="noStrike">
              <a:solidFill>
                <a:schemeClr val="dk1"/>
              </a:solidFill>
              <a:latin typeface="Arial"/>
              <a:ea typeface="Arial"/>
              <a:cs typeface="Arial"/>
              <a:sym typeface="Arial"/>
            </a:endParaRPr>
          </a:p>
          <a:p>
            <a:pPr indent="-127000" lvl="0" marL="0" marR="0" rtl="0" algn="l">
              <a:lnSpc>
                <a:spcPct val="10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Minimization of risk</a:t>
            </a:r>
            <a:endParaRPr b="0" i="0" sz="2000" u="none" cap="none" strike="noStrike">
              <a:solidFill>
                <a:schemeClr val="dk1"/>
              </a:solidFill>
              <a:latin typeface="Arial"/>
              <a:ea typeface="Arial"/>
              <a:cs typeface="Arial"/>
              <a:sym typeface="Arial"/>
            </a:endParaRPr>
          </a:p>
          <a:p>
            <a:pPr indent="-127000" lvl="0" marL="0" marR="0" rtl="0" algn="l">
              <a:lnSpc>
                <a:spcPct val="10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Best return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On this page we shall explore this concept further to demonstrate that the benefits of diversification, </a:t>
            </a:r>
            <a:r>
              <a:rPr b="0" i="1" lang="en-US" sz="2000" u="none" cap="none" strike="noStrike">
                <a:solidFill>
                  <a:schemeClr val="dk1"/>
                </a:solidFill>
                <a:latin typeface="Calibri"/>
                <a:ea typeface="Calibri"/>
                <a:cs typeface="Calibri"/>
                <a:sym typeface="Calibri"/>
              </a:rPr>
              <a:t>i.e.,</a:t>
            </a:r>
            <a:r>
              <a:rPr b="0" i="0" lang="en-US" sz="2000" u="none" cap="none" strike="noStrike">
                <a:solidFill>
                  <a:schemeClr val="dk1"/>
                </a:solidFill>
                <a:latin typeface="Calibri"/>
                <a:ea typeface="Calibri"/>
                <a:cs typeface="Calibri"/>
                <a:sym typeface="Calibri"/>
              </a:rPr>
              <a:t> the reduction in risk, depend upon the correlation coefficient (or covariance) between the returns on the securities comprising the portfolio.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i="1" lang="en-US" sz="3200"/>
              <a:t>Total Risk = Systematic Risk + Unsystematic Risk</a:t>
            </a:r>
            <a:endParaRPr sz="3200"/>
          </a:p>
        </p:txBody>
      </p:sp>
      <p:graphicFrame>
        <p:nvGraphicFramePr>
          <p:cNvPr id="193" name="Google Shape;193;p31"/>
          <p:cNvGraphicFramePr/>
          <p:nvPr/>
        </p:nvGraphicFramePr>
        <p:xfrm>
          <a:off x="457200" y="1600200"/>
          <a:ext cx="3000000" cy="3000000"/>
        </p:xfrm>
        <a:graphic>
          <a:graphicData uri="http://schemas.openxmlformats.org/drawingml/2006/table">
            <a:tbl>
              <a:tblPr bandRow="1" firstRow="1">
                <a:noFill/>
                <a:tableStyleId>{870E609B-694A-4812-88D2-9894A66FC514}</a:tableStyleId>
              </a:tblPr>
              <a:tblGrid>
                <a:gridCol w="4114800"/>
                <a:gridCol w="4114800"/>
              </a:tblGrid>
              <a:tr h="370850">
                <a:tc>
                  <a:txBody>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Systematic Risk</a:t>
                      </a:r>
                      <a:r>
                        <a:rPr lang="en-US" sz="1800">
                          <a:solidFill>
                            <a:schemeClr val="lt1"/>
                          </a:solidFill>
                          <a:latin typeface="Calibri"/>
                          <a:ea typeface="Calibri"/>
                          <a:cs typeface="Calibri"/>
                          <a:sym typeface="Calibri"/>
                        </a:rPr>
                        <a:t> </a:t>
                      </a:r>
                      <a:r>
                        <a:rPr lang="en-US" sz="1800">
                          <a:solidFill>
                            <a:schemeClr val="dk1"/>
                          </a:solidFill>
                          <a:latin typeface="Calibri"/>
                          <a:ea typeface="Calibri"/>
                          <a:cs typeface="Calibri"/>
                          <a:sym typeface="Calibri"/>
                        </a:rPr>
                        <a:t>is the variability of return on stocks or portfolios associated with changes in return on the market as a whole.</a:t>
                      </a: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Unsystematic Risk</a:t>
                      </a:r>
                      <a:r>
                        <a:rPr lang="en-US" sz="1800">
                          <a:solidFill>
                            <a:schemeClr val="lt1"/>
                          </a:solidFill>
                          <a:latin typeface="Calibri"/>
                          <a:ea typeface="Calibri"/>
                          <a:cs typeface="Calibri"/>
                          <a:sym typeface="Calibri"/>
                        </a:rPr>
                        <a:t> </a:t>
                      </a:r>
                      <a:r>
                        <a:rPr lang="en-US" sz="1800">
                          <a:solidFill>
                            <a:schemeClr val="dk1"/>
                          </a:solidFill>
                          <a:latin typeface="Calibri"/>
                          <a:ea typeface="Calibri"/>
                          <a:cs typeface="Calibri"/>
                          <a:sym typeface="Calibri"/>
                        </a:rPr>
                        <a:t>is the variability of return on stocks or portfolios not explained by general market movements.  It is avoidable through diversification.</a:t>
                      </a:r>
                      <a:endParaRPr/>
                    </a:p>
                  </a:txBody>
                  <a:tcPr marT="45725" marB="45725" marR="91450" marL="91450"/>
                </a:tc>
              </a:tr>
            </a:tbl>
          </a:graphicData>
        </a:graphic>
      </p:graphicFrame>
      <p:pic>
        <p:nvPicPr>
          <p:cNvPr id="194" name="Google Shape;194;p31"/>
          <p:cNvPicPr preferRelativeResize="0"/>
          <p:nvPr/>
        </p:nvPicPr>
        <p:blipFill rotWithShape="1">
          <a:blip r:embed="rId3">
            <a:alphaModFix/>
          </a:blip>
          <a:srcRect b="25712" l="39040" r="19446" t="42391"/>
          <a:stretch/>
        </p:blipFill>
        <p:spPr>
          <a:xfrm>
            <a:off x="457200" y="3048000"/>
            <a:ext cx="4114800" cy="3200400"/>
          </a:xfrm>
          <a:prstGeom prst="rect">
            <a:avLst/>
          </a:prstGeom>
          <a:noFill/>
          <a:ln>
            <a:noFill/>
          </a:ln>
        </p:spPr>
      </p:pic>
      <p:pic>
        <p:nvPicPr>
          <p:cNvPr id="195" name="Google Shape;195;p31"/>
          <p:cNvPicPr preferRelativeResize="0"/>
          <p:nvPr/>
        </p:nvPicPr>
        <p:blipFill rotWithShape="1">
          <a:blip r:embed="rId4">
            <a:alphaModFix/>
          </a:blip>
          <a:srcRect b="26619" l="39186" r="19291" t="43659"/>
          <a:stretch/>
        </p:blipFill>
        <p:spPr>
          <a:xfrm>
            <a:off x="4572000" y="3048000"/>
            <a:ext cx="4038600" cy="312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959"/>
              <a:t>Risk and Return</a:t>
            </a:r>
            <a:br>
              <a:rPr lang="en-US" sz="3959"/>
            </a:br>
            <a:endParaRPr sz="3959"/>
          </a:p>
        </p:txBody>
      </p:sp>
      <p:sp>
        <p:nvSpPr>
          <p:cNvPr id="91" name="Google Shape;9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Both are positively related </a:t>
            </a:r>
            <a:endParaRPr/>
          </a:p>
          <a:p>
            <a:pPr indent="-342900" lvl="0" marL="342900" rtl="0" algn="l">
              <a:spcBef>
                <a:spcPts val="640"/>
              </a:spcBef>
              <a:spcAft>
                <a:spcPts val="0"/>
              </a:spcAft>
              <a:buClr>
                <a:schemeClr val="dk1"/>
              </a:buClr>
              <a:buSzPts val="3200"/>
              <a:buChar char="•"/>
            </a:pPr>
            <a:r>
              <a:rPr lang="en-US"/>
              <a:t>Investors purchase financial assets such as shares of stock because they desire to increase their wealth, </a:t>
            </a:r>
            <a:r>
              <a:rPr i="1" lang="en-US"/>
              <a:t>i.e.,</a:t>
            </a:r>
            <a:r>
              <a:rPr lang="en-US"/>
              <a:t> earn a positive rate of return on their investments. The future, however, is uncertain; investors do not know what rate of return their investments will realize.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959"/>
              <a:t>Characteristic Line</a:t>
            </a:r>
            <a:br>
              <a:rPr lang="en-US" sz="3959"/>
            </a:br>
            <a:endParaRPr sz="3959"/>
          </a:p>
        </p:txBody>
      </p:sp>
      <p:sp>
        <p:nvSpPr>
          <p:cNvPr id="201" name="Google Shape;201;p32"/>
          <p:cNvSpPr txBox="1"/>
          <p:nvPr>
            <p:ph idx="1" type="body"/>
          </p:nvPr>
        </p:nvSpPr>
        <p:spPr>
          <a:xfrm>
            <a:off x="457200" y="990601"/>
            <a:ext cx="8229600" cy="3733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760"/>
              <a:buNone/>
            </a:pPr>
            <a:r>
              <a:rPr lang="en-US" sz="1760"/>
              <a:t> A straight line on a graph that shows the relationship over time between returns on a stock and returns on the market. The line is used to illustrate a stock's alpha (the vertical intercept) and beta (the line's slope) and to show the difference between systematic and unsystematic risk. The characteristic line is used to measure statistically the undiversifiable risk and diversifiable risk of individual assets and portfolios</a:t>
            </a:r>
            <a:endParaRPr/>
          </a:p>
          <a:p>
            <a:pPr indent="-342900" lvl="0" marL="342900" rtl="0" algn="l">
              <a:lnSpc>
                <a:spcPct val="80000"/>
              </a:lnSpc>
              <a:spcBef>
                <a:spcPts val="352"/>
              </a:spcBef>
              <a:spcAft>
                <a:spcPts val="0"/>
              </a:spcAft>
              <a:buClr>
                <a:schemeClr val="dk1"/>
              </a:buClr>
              <a:buSzPts val="1760"/>
              <a:buNone/>
            </a:pPr>
            <a:r>
              <a:rPr b="1" i="1" lang="en-US" sz="1760"/>
              <a:t> </a:t>
            </a:r>
            <a:endParaRPr sz="1760"/>
          </a:p>
          <a:p>
            <a:pPr indent="-342900" lvl="0" marL="342900" rtl="0" algn="l">
              <a:lnSpc>
                <a:spcPct val="80000"/>
              </a:lnSpc>
              <a:spcBef>
                <a:spcPts val="352"/>
              </a:spcBef>
              <a:spcAft>
                <a:spcPts val="0"/>
              </a:spcAft>
              <a:buClr>
                <a:schemeClr val="dk1"/>
              </a:buClr>
              <a:buSzPts val="1760"/>
              <a:buNone/>
            </a:pPr>
            <a:r>
              <a:rPr b="1" i="1" lang="en-US" sz="1760"/>
              <a:t>How Characteristic Line leads to CAPM?</a:t>
            </a:r>
            <a:endParaRPr sz="1760"/>
          </a:p>
          <a:p>
            <a:pPr indent="-342900" lvl="0" marL="342900" rtl="0" algn="l">
              <a:lnSpc>
                <a:spcPct val="80000"/>
              </a:lnSpc>
              <a:spcBef>
                <a:spcPts val="352"/>
              </a:spcBef>
              <a:spcAft>
                <a:spcPts val="0"/>
              </a:spcAft>
              <a:buClr>
                <a:schemeClr val="dk1"/>
              </a:buClr>
              <a:buSzPts val="1760"/>
              <a:buNone/>
            </a:pPr>
            <a:r>
              <a:rPr lang="en-US" sz="1760"/>
              <a:t>The characteristic regression line of an asset explains the asset’s systematic variability of returns in terms of market forces that affect all assets simultaneously</a:t>
            </a:r>
            <a:endParaRPr/>
          </a:p>
          <a:p>
            <a:pPr indent="-342900" lvl="0" marL="342900" rtl="0" algn="l">
              <a:lnSpc>
                <a:spcPct val="80000"/>
              </a:lnSpc>
              <a:spcBef>
                <a:spcPts val="352"/>
              </a:spcBef>
              <a:spcAft>
                <a:spcPts val="0"/>
              </a:spcAft>
              <a:buClr>
                <a:schemeClr val="dk1"/>
              </a:buClr>
              <a:buSzPts val="1760"/>
              <a:buNone/>
            </a:pPr>
            <a:r>
              <a:rPr lang="en-US" sz="1760"/>
              <a:t>The portion of total risk not explained by characteristic line is called unsystematic risk</a:t>
            </a:r>
            <a:endParaRPr/>
          </a:p>
          <a:p>
            <a:pPr indent="-342900" lvl="0" marL="342900" rtl="0" algn="l">
              <a:lnSpc>
                <a:spcPct val="80000"/>
              </a:lnSpc>
              <a:spcBef>
                <a:spcPts val="352"/>
              </a:spcBef>
              <a:spcAft>
                <a:spcPts val="0"/>
              </a:spcAft>
              <a:buClr>
                <a:schemeClr val="dk1"/>
              </a:buClr>
              <a:buSzPts val="1760"/>
              <a:buNone/>
            </a:pPr>
            <a:r>
              <a:rPr lang="en-US" sz="1760"/>
              <a:t>Assets with high degrees systematic risk must be priced to yield high returns in order to induce investors to accept high degrees of risk that are undivesifiable in the market</a:t>
            </a:r>
            <a:endParaRPr/>
          </a:p>
          <a:p>
            <a:pPr indent="-342900" lvl="0" marL="342900" rtl="0" algn="l">
              <a:lnSpc>
                <a:spcPct val="80000"/>
              </a:lnSpc>
              <a:spcBef>
                <a:spcPts val="352"/>
              </a:spcBef>
              <a:spcAft>
                <a:spcPts val="0"/>
              </a:spcAft>
              <a:buClr>
                <a:schemeClr val="dk1"/>
              </a:buClr>
              <a:buSzPts val="1760"/>
              <a:buNone/>
            </a:pPr>
            <a:r>
              <a:rPr lang="en-US" sz="1760"/>
              <a:t>CAPM illustrates positive relationship between systematic risk and return on an asset</a:t>
            </a:r>
            <a:endParaRPr/>
          </a:p>
          <a:p>
            <a:pPr indent="-342900" lvl="0" marL="342900" rtl="0" algn="l">
              <a:lnSpc>
                <a:spcPct val="80000"/>
              </a:lnSpc>
              <a:spcBef>
                <a:spcPts val="352"/>
              </a:spcBef>
              <a:spcAft>
                <a:spcPts val="0"/>
              </a:spcAft>
              <a:buClr>
                <a:schemeClr val="dk1"/>
              </a:buClr>
              <a:buSzPts val="1760"/>
              <a:buNone/>
            </a:pPr>
            <a:r>
              <a:t/>
            </a:r>
            <a:endParaRPr sz="1760"/>
          </a:p>
        </p:txBody>
      </p:sp>
      <p:pic>
        <p:nvPicPr>
          <p:cNvPr id="202" name="Google Shape;202;p32"/>
          <p:cNvPicPr preferRelativeResize="0"/>
          <p:nvPr/>
        </p:nvPicPr>
        <p:blipFill rotWithShape="1">
          <a:blip r:embed="rId3">
            <a:alphaModFix/>
          </a:blip>
          <a:srcRect b="8861" l="0" r="0" t="27717"/>
          <a:stretch/>
        </p:blipFill>
        <p:spPr>
          <a:xfrm>
            <a:off x="2514600" y="4724400"/>
            <a:ext cx="3633614" cy="17100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Beta</a:t>
            </a:r>
            <a:endParaRPr/>
          </a:p>
        </p:txBody>
      </p:sp>
      <p:sp>
        <p:nvSpPr>
          <p:cNvPr id="208" name="Google Shape;208;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300"/>
              <a:buNone/>
            </a:pPr>
            <a:r>
              <a:rPr lang="en-US" sz="2300"/>
              <a:t>An index of systematic risk. It measures the sensitivity of a stock’s returns to changes in returns on the market portfolio. The beta for a portfolio is simply a weighted average of the individual stock betas in the portfolio. It measures the volatility of a stock (or portfolio) relative to the market. Beta Coefficients Combine the correlation between the stock's return and the market return .</a:t>
            </a:r>
            <a:endParaRPr/>
          </a:p>
          <a:p>
            <a:pPr indent="-342900" lvl="0" marL="342900" rtl="0" algn="l">
              <a:spcBef>
                <a:spcPts val="460"/>
              </a:spcBef>
              <a:spcAft>
                <a:spcPts val="0"/>
              </a:spcAft>
              <a:buClr>
                <a:schemeClr val="dk1"/>
              </a:buClr>
              <a:buSzPts val="2300"/>
              <a:buChar char="•"/>
            </a:pPr>
            <a:r>
              <a:rPr b="1" i="1" lang="en-US" sz="2300"/>
              <a:t>Interpretation of the Numerical Value of Beta</a:t>
            </a:r>
            <a:endParaRPr sz="2300"/>
          </a:p>
          <a:p>
            <a:pPr indent="-342900" lvl="0" marL="342900" rtl="0" algn="l">
              <a:spcBef>
                <a:spcPts val="460"/>
              </a:spcBef>
              <a:spcAft>
                <a:spcPts val="0"/>
              </a:spcAft>
              <a:buClr>
                <a:schemeClr val="dk1"/>
              </a:buClr>
              <a:buSzPts val="2300"/>
              <a:buChar char="•"/>
            </a:pPr>
            <a:r>
              <a:rPr lang="en-US" sz="2300"/>
              <a:t>Beta = 1.0  Stock's return has same volatility as the market return</a:t>
            </a:r>
            <a:endParaRPr/>
          </a:p>
          <a:p>
            <a:pPr indent="-342900" lvl="0" marL="342900" rtl="0" algn="l">
              <a:spcBef>
                <a:spcPts val="460"/>
              </a:spcBef>
              <a:spcAft>
                <a:spcPts val="0"/>
              </a:spcAft>
              <a:buClr>
                <a:schemeClr val="dk1"/>
              </a:buClr>
              <a:buSzPts val="2300"/>
              <a:buChar char="•"/>
            </a:pPr>
            <a:r>
              <a:rPr lang="en-US" sz="2300"/>
              <a:t>Beta &gt; 1.0  Stock's return is more volatile than the market return</a:t>
            </a:r>
            <a:endParaRPr/>
          </a:p>
          <a:p>
            <a:pPr indent="-342900" lvl="0" marL="342900" rtl="0" algn="l">
              <a:spcBef>
                <a:spcPts val="460"/>
              </a:spcBef>
              <a:spcAft>
                <a:spcPts val="0"/>
              </a:spcAft>
              <a:buClr>
                <a:schemeClr val="dk1"/>
              </a:buClr>
              <a:buSzPts val="2300"/>
              <a:buChar char="•"/>
            </a:pPr>
            <a:r>
              <a:rPr lang="en-US" sz="2300"/>
              <a:t>Beta &lt; 1.0  Stock's return is less volatile than the market return</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959"/>
              <a:t>Security Market Line (SML)</a:t>
            </a:r>
            <a:br>
              <a:rPr b="1" lang="en-US" sz="3959"/>
            </a:br>
            <a:endParaRPr sz="3959"/>
          </a:p>
        </p:txBody>
      </p:sp>
      <p:sp>
        <p:nvSpPr>
          <p:cNvPr id="214" name="Google Shape;214;p34"/>
          <p:cNvSpPr txBox="1"/>
          <p:nvPr>
            <p:ph idx="1" type="body"/>
          </p:nvPr>
        </p:nvSpPr>
        <p:spPr>
          <a:xfrm>
            <a:off x="533400" y="1066800"/>
            <a:ext cx="8229600" cy="3581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240"/>
              <a:buNone/>
            </a:pPr>
            <a:r>
              <a:rPr lang="en-US" sz="2240"/>
              <a:t> The </a:t>
            </a:r>
            <a:r>
              <a:rPr b="1" lang="en-US" sz="2240"/>
              <a:t>Security Market Line</a:t>
            </a:r>
            <a:r>
              <a:rPr lang="en-US" sz="2240"/>
              <a:t>, or </a:t>
            </a:r>
            <a:r>
              <a:rPr lang="en-US" sz="2240" u="sng">
                <a:solidFill>
                  <a:schemeClr val="hlink"/>
                </a:solidFill>
                <a:hlinkClick r:id="rId3"/>
              </a:rPr>
              <a:t>SML</a:t>
            </a:r>
            <a:r>
              <a:rPr lang="en-US" sz="2240"/>
              <a:t>, is a line on a chart derived from the Markowitz Portfolio Theory. The Security Market Line is a graphical representation of the Capital Asset Pricing Model and it plots levels of risk against the expected return of the entire market at a given point in time.</a:t>
            </a:r>
            <a:endParaRPr/>
          </a:p>
          <a:p>
            <a:pPr indent="-342900" lvl="0" marL="342900" rtl="0" algn="l">
              <a:lnSpc>
                <a:spcPct val="80000"/>
              </a:lnSpc>
              <a:spcBef>
                <a:spcPts val="448"/>
              </a:spcBef>
              <a:spcAft>
                <a:spcPts val="0"/>
              </a:spcAft>
              <a:buClr>
                <a:schemeClr val="dk1"/>
              </a:buClr>
              <a:buSzPts val="2240"/>
              <a:buNone/>
            </a:pPr>
            <a:r>
              <a:rPr lang="en-US" sz="2240"/>
              <a:t> </a:t>
            </a:r>
            <a:endParaRPr/>
          </a:p>
          <a:p>
            <a:pPr indent="-342900" lvl="0" marL="342900" rtl="0" algn="l">
              <a:lnSpc>
                <a:spcPct val="80000"/>
              </a:lnSpc>
              <a:spcBef>
                <a:spcPts val="448"/>
              </a:spcBef>
              <a:spcAft>
                <a:spcPts val="0"/>
              </a:spcAft>
              <a:buClr>
                <a:schemeClr val="dk1"/>
              </a:buClr>
              <a:buSzPts val="2240"/>
              <a:buNone/>
            </a:pPr>
            <a:r>
              <a:rPr lang="en-US" sz="2240"/>
              <a:t>Going by values of beta, the security market line shows that the relationship between risk and return is linear for individual securities (i.e. increased risk = increased return). Essentially it shows what return you need to earn on an investment in order for it to be worth taking, and this increases with the riskiness of the investment. </a:t>
            </a:r>
            <a:endParaRPr/>
          </a:p>
          <a:p>
            <a:pPr indent="-342900" lvl="0" marL="342900" rtl="0" algn="l">
              <a:lnSpc>
                <a:spcPct val="80000"/>
              </a:lnSpc>
              <a:spcBef>
                <a:spcPts val="448"/>
              </a:spcBef>
              <a:spcAft>
                <a:spcPts val="0"/>
              </a:spcAft>
              <a:buClr>
                <a:schemeClr val="dk1"/>
              </a:buClr>
              <a:buSzPts val="2240"/>
              <a:buNone/>
            </a:pPr>
            <a:r>
              <a:t/>
            </a:r>
            <a:endParaRPr sz="2240"/>
          </a:p>
        </p:txBody>
      </p:sp>
      <p:pic>
        <p:nvPicPr>
          <p:cNvPr id="215" name="Google Shape;215;p34"/>
          <p:cNvPicPr preferRelativeResize="0"/>
          <p:nvPr/>
        </p:nvPicPr>
        <p:blipFill rotWithShape="1">
          <a:blip r:embed="rId4">
            <a:alphaModFix/>
          </a:blip>
          <a:srcRect b="27524" l="36281" r="23062" t="43116"/>
          <a:stretch/>
        </p:blipFill>
        <p:spPr>
          <a:xfrm>
            <a:off x="3048000" y="4572000"/>
            <a:ext cx="2916057" cy="19594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US" sz="3959"/>
              <a:t>Assume positive rate of return of 3 company:</a:t>
            </a:r>
            <a:br>
              <a:rPr lang="en-US" sz="3959"/>
            </a:br>
            <a:endParaRPr sz="3959"/>
          </a:p>
        </p:txBody>
      </p:sp>
      <p:graphicFrame>
        <p:nvGraphicFramePr>
          <p:cNvPr id="97" name="Google Shape;97;p15"/>
          <p:cNvGraphicFramePr/>
          <p:nvPr/>
        </p:nvGraphicFramePr>
        <p:xfrm>
          <a:off x="457200" y="1600200"/>
          <a:ext cx="3000000" cy="3000000"/>
        </p:xfrm>
        <a:graphic>
          <a:graphicData uri="http://schemas.openxmlformats.org/drawingml/2006/table">
            <a:tbl>
              <a:tblPr bandRow="1" firstRow="1">
                <a:noFill/>
                <a:tableStyleId>{870E609B-694A-4812-88D2-9894A66FC514}</a:tableStyleId>
              </a:tblPr>
              <a:tblGrid>
                <a:gridCol w="4114800"/>
                <a:gridCol w="4114800"/>
              </a:tblGrid>
              <a:tr h="370850">
                <a:tc>
                  <a:txBody>
                    <a:bodyPr/>
                    <a:lstStyle/>
                    <a:p>
                      <a:pPr indent="0" lvl="0" marL="0" marR="0" rtl="0" algn="ctr">
                        <a:spcBef>
                          <a:spcPts val="0"/>
                        </a:spcBef>
                        <a:spcAft>
                          <a:spcPts val="0"/>
                        </a:spcAft>
                        <a:buNone/>
                      </a:pPr>
                      <a:r>
                        <a:rPr lang="en-US" sz="1800" u="none" cap="none" strike="noStrike"/>
                        <a:t>Risk</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Return</a:t>
                      </a:r>
                      <a:endParaRPr sz="1800" u="none" cap="none" strike="noStrike"/>
                    </a:p>
                  </a:txBody>
                  <a:tcPr marT="45725" marB="45725" marR="91450" marL="91450"/>
                </a:tc>
              </a:tr>
              <a:tr h="370850">
                <a:tc>
                  <a:txBody>
                    <a:bodyPr/>
                    <a:lstStyle/>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X=10%</a:t>
                      </a:r>
                      <a:endParaRPr/>
                    </a:p>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Y= 12%</a:t>
                      </a:r>
                      <a:endParaRPr/>
                    </a:p>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Z=20%</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X= 9%</a:t>
                      </a:r>
                      <a:endParaRPr/>
                    </a:p>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Y=9.5%</a:t>
                      </a:r>
                      <a:endParaRPr/>
                    </a:p>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Z= 30%</a:t>
                      </a:r>
                      <a:endParaRPr/>
                    </a:p>
                    <a:p>
                      <a:pPr indent="0" lvl="0" marL="0" marR="0" rtl="0" algn="ctr">
                        <a:spcBef>
                          <a:spcPts val="0"/>
                        </a:spcBef>
                        <a:spcAft>
                          <a:spcPts val="0"/>
                        </a:spcAft>
                        <a:buNone/>
                      </a:pPr>
                      <a:r>
                        <a:t/>
                      </a:r>
                      <a:endParaRPr sz="18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03" name="Google Shape;10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20"/>
              <a:buChar char="•"/>
            </a:pPr>
            <a:r>
              <a:rPr lang="en-US" sz="2720"/>
              <a:t>In finance, we assume that individuals base their decisions on what they expect to happen and their assessment of how likely it is that what actually occurs will be close to what they expected to happen. When evaluating potential investments in financial assets, these </a:t>
            </a:r>
            <a:r>
              <a:rPr lang="en-US" sz="2720" u="sng"/>
              <a:t>two dimensions of the decision making</a:t>
            </a:r>
            <a:r>
              <a:rPr lang="en-US" sz="2720"/>
              <a:t> process are called return and risk.</a:t>
            </a:r>
            <a:endParaRPr/>
          </a:p>
          <a:p>
            <a:pPr indent="-342900" lvl="0" marL="342900" rtl="0" algn="l">
              <a:lnSpc>
                <a:spcPct val="80000"/>
              </a:lnSpc>
              <a:spcBef>
                <a:spcPts val="544"/>
              </a:spcBef>
              <a:spcAft>
                <a:spcPts val="0"/>
              </a:spcAft>
              <a:buClr>
                <a:schemeClr val="dk1"/>
              </a:buClr>
              <a:buSzPts val="2720"/>
              <a:buChar char="•"/>
            </a:pPr>
            <a:r>
              <a:rPr lang="en-US" sz="2720"/>
              <a:t>The concepts presented in this section include the development of measures of expected return and risk on an individual financial asset and on a portfolio of financial assets, the principle of diversification, and the Capital Asset Pricing Model (CAPM).</a:t>
            </a:r>
            <a:endParaRPr/>
          </a:p>
          <a:p>
            <a:pPr indent="-17018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aphicFrame>
        <p:nvGraphicFramePr>
          <p:cNvPr id="108" name="Google Shape;108;p17"/>
          <p:cNvGraphicFramePr/>
          <p:nvPr/>
        </p:nvGraphicFramePr>
        <p:xfrm>
          <a:off x="685800" y="1295400"/>
          <a:ext cx="3000000" cy="3000000"/>
        </p:xfrm>
        <a:graphic>
          <a:graphicData uri="http://schemas.openxmlformats.org/drawingml/2006/table">
            <a:tbl>
              <a:tblPr>
                <a:gradFill>
                  <a:gsLst>
                    <a:gs pos="0">
                      <a:srgbClr val="9BE9FF"/>
                    </a:gs>
                    <a:gs pos="35000">
                      <a:srgbClr val="B8F1FF"/>
                    </a:gs>
                    <a:gs pos="100000">
                      <a:srgbClr val="E2FBFF"/>
                    </a:gs>
                  </a:gsLst>
                  <a:lin ang="16200000" scaled="0"/>
                </a:gradFill>
                <a:tableStyleId>{3AA17B1A-7801-4E69-BEE1-30160C9B6FA9}</a:tableStyleId>
              </a:tblPr>
              <a:tblGrid>
                <a:gridCol w="4038600"/>
                <a:gridCol w="4038600"/>
              </a:tblGrid>
              <a:tr h="932575">
                <a:tc>
                  <a:txBody>
                    <a:bodyPr/>
                    <a:lstStyle/>
                    <a:p>
                      <a:pPr indent="0" lvl="0" marL="0" marR="0" rtl="0" algn="ctr">
                        <a:lnSpc>
                          <a:spcPct val="115000"/>
                        </a:lnSpc>
                        <a:spcBef>
                          <a:spcPts val="0"/>
                        </a:spcBef>
                        <a:spcAft>
                          <a:spcPts val="0"/>
                        </a:spcAft>
                        <a:buNone/>
                      </a:pPr>
                      <a:r>
                        <a:rPr lang="en-US" sz="2800" u="none" cap="none" strike="noStrike"/>
                        <a:t>Return % (high return)</a:t>
                      </a:r>
                      <a:endParaRPr sz="2800" u="none" cap="none" strike="noStrike">
                        <a:latin typeface="Calibri"/>
                        <a:ea typeface="Calibri"/>
                        <a:cs typeface="Calibri"/>
                        <a:sym typeface="Calibri"/>
                      </a:endParaRPr>
                    </a:p>
                  </a:txBody>
                  <a:tcPr marT="0" marB="0" marR="68575" marL="68575">
                    <a:solidFill>
                      <a:srgbClr val="C5D8F1"/>
                    </a:solidFill>
                  </a:tcPr>
                </a:tc>
                <a:tc>
                  <a:txBody>
                    <a:bodyPr/>
                    <a:lstStyle/>
                    <a:p>
                      <a:pPr indent="0" lvl="0" marL="0" marR="0" rtl="0" algn="ctr">
                        <a:lnSpc>
                          <a:spcPct val="115000"/>
                        </a:lnSpc>
                        <a:spcBef>
                          <a:spcPts val="0"/>
                        </a:spcBef>
                        <a:spcAft>
                          <a:spcPts val="0"/>
                        </a:spcAft>
                        <a:buNone/>
                      </a:pPr>
                      <a:r>
                        <a:rPr lang="en-US" sz="2800" u="none" cap="none" strike="noStrike"/>
                        <a:t>Risk % (less risk)</a:t>
                      </a:r>
                      <a:endParaRPr sz="2800" u="none" cap="none" strike="noStrike">
                        <a:latin typeface="Calibri"/>
                        <a:ea typeface="Calibri"/>
                        <a:cs typeface="Calibri"/>
                        <a:sym typeface="Calibri"/>
                      </a:endParaRPr>
                    </a:p>
                  </a:txBody>
                  <a:tcPr marT="0" marB="0" marR="68575" marL="68575">
                    <a:solidFill>
                      <a:srgbClr val="C5D8F1"/>
                    </a:solidFill>
                  </a:tcPr>
                </a:tc>
              </a:tr>
              <a:tr h="1865150">
                <a:tc>
                  <a:txBody>
                    <a:bodyPr/>
                    <a:lstStyle/>
                    <a:p>
                      <a:pPr indent="0" lvl="0" marL="0" marR="0" rtl="0" algn="l">
                        <a:lnSpc>
                          <a:spcPct val="115000"/>
                        </a:lnSpc>
                        <a:spcBef>
                          <a:spcPts val="0"/>
                        </a:spcBef>
                        <a:spcAft>
                          <a:spcPts val="0"/>
                        </a:spcAft>
                        <a:buNone/>
                      </a:pPr>
                      <a:r>
                        <a:rPr lang="en-US" sz="2800" u="none" cap="none" strike="noStrike"/>
                        <a:t>Expected Return, </a:t>
                      </a:r>
                      <a:endParaRPr sz="2800" u="none" cap="none" strike="noStrike"/>
                    </a:p>
                    <a:p>
                      <a:pPr indent="0" lvl="0" marL="0" marR="0" rtl="0" algn="l">
                        <a:lnSpc>
                          <a:spcPct val="115000"/>
                        </a:lnSpc>
                        <a:spcBef>
                          <a:spcPts val="0"/>
                        </a:spcBef>
                        <a:spcAft>
                          <a:spcPts val="0"/>
                        </a:spcAft>
                        <a:buNone/>
                      </a:pPr>
                      <a:r>
                        <a:rPr lang="en-US" sz="2800" u="none" cap="none" strike="noStrike"/>
                        <a:t>E(R)= ∑PR</a:t>
                      </a:r>
                      <a:endParaRPr sz="2800" u="none" cap="none" strike="noStrike">
                        <a:latin typeface="Calibri"/>
                        <a:ea typeface="Calibri"/>
                        <a:cs typeface="Calibri"/>
                        <a:sym typeface="Calibri"/>
                      </a:endParaRPr>
                    </a:p>
                  </a:txBody>
                  <a:tcPr marT="0" marB="0" marR="68575" marL="68575"/>
                </a:tc>
                <a:tc>
                  <a:txBody>
                    <a:bodyPr/>
                    <a:lstStyle/>
                    <a:p>
                      <a:pPr indent="0" lvl="0" marL="0" marR="0" rtl="0" algn="r">
                        <a:lnSpc>
                          <a:spcPct val="115000"/>
                        </a:lnSpc>
                        <a:spcBef>
                          <a:spcPts val="0"/>
                        </a:spcBef>
                        <a:spcAft>
                          <a:spcPts val="0"/>
                        </a:spcAft>
                        <a:buNone/>
                      </a:pPr>
                      <a:r>
                        <a:rPr lang="en-US" sz="2800" u="none" cap="none" strike="noStrike"/>
                        <a:t>SD=√∑ [R- E(R)]</a:t>
                      </a:r>
                      <a:r>
                        <a:rPr baseline="30000" lang="en-US" sz="2800" u="none" cap="none" strike="noStrike"/>
                        <a:t>2</a:t>
                      </a:r>
                      <a:r>
                        <a:rPr lang="en-US" sz="2800" u="none" cap="none" strike="noStrike"/>
                        <a:t>*P </a:t>
                      </a:r>
                      <a:endParaRPr sz="2800" u="none" cap="none" strike="noStrike">
                        <a:latin typeface="Calibri"/>
                        <a:ea typeface="Calibri"/>
                        <a:cs typeface="Calibri"/>
                        <a:sym typeface="Calibri"/>
                      </a:endParaRPr>
                    </a:p>
                  </a:txBody>
                  <a:tcPr marT="0" marB="0" marR="68575" marL="68575"/>
                </a:tc>
              </a:tr>
              <a:tr h="1621875">
                <a:tc>
                  <a:txBody>
                    <a:bodyPr/>
                    <a:lstStyle/>
                    <a:p>
                      <a:pPr indent="0" lvl="0" marL="0" marR="0" rtl="0" algn="just">
                        <a:spcBef>
                          <a:spcPts val="0"/>
                        </a:spcBef>
                        <a:spcAft>
                          <a:spcPts val="0"/>
                        </a:spcAft>
                        <a:buNone/>
                      </a:pPr>
                      <a:r>
                        <a:rPr lang="en-US" sz="2800" u="none" cap="none" strike="noStrike"/>
                        <a:t>Required rate of return, </a:t>
                      </a:r>
                      <a:endParaRPr/>
                    </a:p>
                    <a:p>
                      <a:pPr indent="0" lvl="0" marL="0" marR="0" rtl="0" algn="just">
                        <a:spcBef>
                          <a:spcPts val="0"/>
                        </a:spcBef>
                        <a:spcAft>
                          <a:spcPts val="0"/>
                        </a:spcAft>
                        <a:buNone/>
                      </a:pPr>
                      <a:r>
                        <a:rPr lang="en-US" sz="2800" u="none" cap="none" strike="noStrike"/>
                        <a:t>R(R)= R</a:t>
                      </a:r>
                      <a:r>
                        <a:rPr baseline="-25000" lang="en-US" sz="2800" u="none" cap="none" strike="noStrike"/>
                        <a:t>f </a:t>
                      </a:r>
                      <a:r>
                        <a:rPr lang="en-US" sz="2800" u="none" cap="none" strike="noStrike"/>
                        <a:t>+ [R</a:t>
                      </a:r>
                      <a:r>
                        <a:rPr baseline="-25000" lang="en-US" sz="2800" u="none" cap="none" strike="noStrike"/>
                        <a:t>m</a:t>
                      </a:r>
                      <a:r>
                        <a:rPr lang="en-US" sz="2800" u="none" cap="none" strike="noStrike"/>
                        <a:t> – R</a:t>
                      </a:r>
                      <a:r>
                        <a:rPr baseline="-25000" lang="en-US" sz="2800" u="none" cap="none" strike="noStrike"/>
                        <a:t>f</a:t>
                      </a:r>
                      <a:r>
                        <a:rPr lang="en-US" sz="2800" u="none" cap="none" strike="noStrike"/>
                        <a:t>] </a:t>
                      </a:r>
                      <a:r>
                        <a:rPr lang="en-US" sz="2800"/>
                        <a:t>β</a:t>
                      </a:r>
                      <a:endParaRPr sz="2800" u="none" cap="none" strike="noStrike">
                        <a:latin typeface="Calibri"/>
                        <a:ea typeface="Calibri"/>
                        <a:cs typeface="Calibri"/>
                        <a:sym typeface="Calibri"/>
                      </a:endParaRPr>
                    </a:p>
                  </a:txBody>
                  <a:tcPr marT="0" marB="0" marR="68575" marL="68575"/>
                </a:tc>
                <a:tc>
                  <a:txBody>
                    <a:bodyPr/>
                    <a:lstStyle/>
                    <a:p>
                      <a:pPr indent="0" lvl="0" marL="0" marR="0" rtl="0" algn="r">
                        <a:lnSpc>
                          <a:spcPct val="115000"/>
                        </a:lnSpc>
                        <a:spcBef>
                          <a:spcPts val="0"/>
                        </a:spcBef>
                        <a:spcAft>
                          <a:spcPts val="0"/>
                        </a:spcAft>
                        <a:buNone/>
                      </a:pPr>
                      <a:r>
                        <a:rPr lang="en-US" sz="2800" u="none" cap="none" strike="noStrike"/>
                        <a:t>CV=SD/E(R)</a:t>
                      </a:r>
                      <a:endParaRPr sz="28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Expected Return</a:t>
            </a:r>
            <a:endParaRPr/>
          </a:p>
        </p:txBody>
      </p:sp>
      <p:sp>
        <p:nvSpPr>
          <p:cNvPr id="114" name="Google Shape;11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future is uncertain. Investors do not know with certainty whether the economy will be growing rapidly or be in recession. As such, they do not know what rate of return their investments will yield. Therefore, they base their decisions on their expectations concerning the future. </a:t>
            </a:r>
            <a:endParaRPr/>
          </a:p>
          <a:p>
            <a:pPr indent="-342900" lvl="0" marL="342900" rtl="0" algn="l">
              <a:spcBef>
                <a:spcPts val="640"/>
              </a:spcBef>
              <a:spcAft>
                <a:spcPts val="0"/>
              </a:spcAft>
              <a:buClr>
                <a:schemeClr val="dk1"/>
              </a:buClr>
              <a:buSzPts val="3200"/>
              <a:buChar char="•"/>
            </a:pPr>
            <a:r>
              <a:rPr i="1" lang="en-US"/>
              <a:t>E(R)= ∑PR</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457200" y="274638"/>
            <a:ext cx="8229600" cy="3306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80"/>
              <a:buFont typeface="Calibri"/>
              <a:buNone/>
            </a:pPr>
            <a:r>
              <a:rPr lang="en-US" sz="2880"/>
              <a:t>The expected rate of return on a stock represents the mean of a probability distribution of possible future returns on the stock. The table below provides a probability distribution for the returns on stocks A and B. </a:t>
            </a:r>
            <a:br>
              <a:rPr lang="en-US" sz="2880"/>
            </a:br>
            <a:r>
              <a:rPr b="1" lang="en-US" sz="2880"/>
              <a:t> </a:t>
            </a:r>
            <a:br>
              <a:rPr lang="en-US" sz="2880"/>
            </a:br>
            <a:r>
              <a:rPr b="1" lang="en-US" sz="2880"/>
              <a:t>Question: Which stock between A and B you will prefer?</a:t>
            </a:r>
            <a:endParaRPr sz="2880"/>
          </a:p>
        </p:txBody>
      </p:sp>
      <p:graphicFrame>
        <p:nvGraphicFramePr>
          <p:cNvPr id="120" name="Google Shape;120;p19"/>
          <p:cNvGraphicFramePr/>
          <p:nvPr/>
        </p:nvGraphicFramePr>
        <p:xfrm>
          <a:off x="914400" y="3733800"/>
          <a:ext cx="3000000" cy="3000000"/>
        </p:xfrm>
        <a:graphic>
          <a:graphicData uri="http://schemas.openxmlformats.org/drawingml/2006/table">
            <a:tbl>
              <a:tblPr>
                <a:noFill/>
                <a:tableStyleId>{45EEB855-BBB9-4384-A845-2CE365BC1541}</a:tableStyleId>
              </a:tblPr>
              <a:tblGrid>
                <a:gridCol w="992425"/>
                <a:gridCol w="1639375"/>
                <a:gridCol w="2036125"/>
                <a:gridCol w="2571075"/>
              </a:tblGrid>
              <a:tr h="548650">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State</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highlight>
                            <a:srgbClr val="FFFF00"/>
                          </a:highlight>
                          <a:latin typeface="Times New Roman"/>
                          <a:ea typeface="Times New Roman"/>
                          <a:cs typeface="Times New Roman"/>
                          <a:sym typeface="Times New Roman"/>
                        </a:rPr>
                        <a:t>Probability</a:t>
                      </a:r>
                      <a:r>
                        <a:rPr lang="en-US" sz="2000" u="none" cap="none" strike="noStrike">
                          <a:latin typeface="Times New Roman"/>
                          <a:ea typeface="Times New Roman"/>
                          <a:cs typeface="Times New Roman"/>
                          <a:sym typeface="Times New Roman"/>
                        </a:rPr>
                        <a:t> (P)</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highlight>
                            <a:srgbClr val="FFFF00"/>
                          </a:highlight>
                          <a:latin typeface="Times New Roman"/>
                          <a:ea typeface="Times New Roman"/>
                          <a:cs typeface="Times New Roman"/>
                          <a:sym typeface="Times New Roman"/>
                        </a:rPr>
                        <a:t>Return</a:t>
                      </a:r>
                      <a:r>
                        <a:rPr lang="en-US" sz="2000" u="none" cap="none" strike="noStrike">
                          <a:latin typeface="Times New Roman"/>
                          <a:ea typeface="Times New Roman"/>
                          <a:cs typeface="Times New Roman"/>
                          <a:sym typeface="Times New Roman"/>
                        </a:rPr>
                        <a:t> on </a:t>
                      </a:r>
                      <a:r>
                        <a:rPr lang="en-US" sz="2000" u="none" cap="none" strike="noStrike">
                          <a:highlight>
                            <a:srgbClr val="00FFFF"/>
                          </a:highlight>
                          <a:latin typeface="Times New Roman"/>
                          <a:ea typeface="Times New Roman"/>
                          <a:cs typeface="Times New Roman"/>
                          <a:sym typeface="Times New Roman"/>
                        </a:rPr>
                        <a:t>Stock A</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highlight>
                            <a:srgbClr val="FFFF00"/>
                          </a:highlight>
                          <a:latin typeface="Times New Roman"/>
                          <a:ea typeface="Times New Roman"/>
                          <a:cs typeface="Times New Roman"/>
                          <a:sym typeface="Times New Roman"/>
                        </a:rPr>
                        <a:t>Return</a:t>
                      </a:r>
                      <a:r>
                        <a:rPr lang="en-US" sz="2000" u="none" cap="none" strike="noStrike">
                          <a:latin typeface="Times New Roman"/>
                          <a:ea typeface="Times New Roman"/>
                          <a:cs typeface="Times New Roman"/>
                          <a:sym typeface="Times New Roman"/>
                        </a:rPr>
                        <a:t> on </a:t>
                      </a:r>
                      <a:r>
                        <a:rPr lang="en-US" sz="2000" u="none" cap="none" strike="noStrike">
                          <a:highlight>
                            <a:srgbClr val="FF00FF"/>
                          </a:highlight>
                          <a:latin typeface="Times New Roman"/>
                          <a:ea typeface="Times New Roman"/>
                          <a:cs typeface="Times New Roman"/>
                          <a:sym typeface="Times New Roman"/>
                        </a:rPr>
                        <a:t>Stock B</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8650">
                <a:tc>
                  <a:txBody>
                    <a:bodyPr/>
                    <a:lstStyle/>
                    <a:p>
                      <a:pPr indent="0" lvl="0" marL="0" marR="0" rtl="0" algn="just">
                        <a:spcBef>
                          <a:spcPts val="0"/>
                        </a:spcBef>
                        <a:spcAft>
                          <a:spcPts val="0"/>
                        </a:spcAft>
                        <a:buNone/>
                      </a:pPr>
                      <a:r>
                        <a:rPr lang="en-US" sz="2000">
                          <a:latin typeface="Times New Roman"/>
                          <a:ea typeface="Times New Roman"/>
                          <a:cs typeface="Times New Roman"/>
                          <a:sym typeface="Times New Roman"/>
                        </a:rPr>
                        <a:t>w</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20%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5%</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50%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8650">
                <a:tc>
                  <a:txBody>
                    <a:bodyPr/>
                    <a:lstStyle/>
                    <a:p>
                      <a:pPr indent="0" lvl="0" marL="0" marR="0" rtl="0" algn="just">
                        <a:spcBef>
                          <a:spcPts val="0"/>
                        </a:spcBef>
                        <a:spcAft>
                          <a:spcPts val="0"/>
                        </a:spcAft>
                        <a:buNone/>
                      </a:pPr>
                      <a:r>
                        <a:rPr lang="en-US" sz="2000">
                          <a:latin typeface="Times New Roman"/>
                          <a:ea typeface="Times New Roman"/>
                          <a:cs typeface="Times New Roman"/>
                          <a:sym typeface="Times New Roman"/>
                        </a:rPr>
                        <a:t>x</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30%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10%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30%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8650">
                <a:tc>
                  <a:txBody>
                    <a:bodyPr/>
                    <a:lstStyle/>
                    <a:p>
                      <a:pPr indent="0" lvl="0" marL="0" marR="0" rtl="0" algn="just">
                        <a:spcBef>
                          <a:spcPts val="0"/>
                        </a:spcBef>
                        <a:spcAft>
                          <a:spcPts val="0"/>
                        </a:spcAft>
                        <a:buNone/>
                      </a:pPr>
                      <a:r>
                        <a:rPr lang="en-US" sz="2000">
                          <a:latin typeface="Times New Roman"/>
                          <a:ea typeface="Times New Roman"/>
                          <a:cs typeface="Times New Roman"/>
                          <a:sym typeface="Times New Roman"/>
                        </a:rPr>
                        <a:t>y</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30%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15%</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10%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8650">
                <a:tc>
                  <a:txBody>
                    <a:bodyPr/>
                    <a:lstStyle/>
                    <a:p>
                      <a:pPr indent="0" lvl="0" marL="0" marR="0" rtl="0" algn="just">
                        <a:spcBef>
                          <a:spcPts val="0"/>
                        </a:spcBef>
                        <a:spcAft>
                          <a:spcPts val="0"/>
                        </a:spcAft>
                        <a:buNone/>
                      </a:pPr>
                      <a:r>
                        <a:rPr lang="en-US" sz="2000">
                          <a:latin typeface="Times New Roman"/>
                          <a:ea typeface="Times New Roman"/>
                          <a:cs typeface="Times New Roman"/>
                          <a:sym typeface="Times New Roman"/>
                        </a:rPr>
                        <a:t>z</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20%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20%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2000" u="none" cap="none" strike="noStrike">
                          <a:latin typeface="Times New Roman"/>
                          <a:ea typeface="Times New Roman"/>
                          <a:cs typeface="Times New Roman"/>
                          <a:sym typeface="Times New Roman"/>
                        </a:rPr>
                        <a:t>-10%</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p20"/>
          <p:cNvGraphicFramePr/>
          <p:nvPr/>
        </p:nvGraphicFramePr>
        <p:xfrm>
          <a:off x="457200" y="609600"/>
          <a:ext cx="3000000" cy="3000000"/>
        </p:xfrm>
        <a:graphic>
          <a:graphicData uri="http://schemas.openxmlformats.org/drawingml/2006/table">
            <a:tbl>
              <a:tblPr>
                <a:noFill/>
                <a:tableStyleId>{45EEB855-BBB9-4384-A845-2CE365BC1541}</a:tableStyleId>
              </a:tblPr>
              <a:tblGrid>
                <a:gridCol w="2768600"/>
                <a:gridCol w="2768600"/>
                <a:gridCol w="3073400"/>
              </a:tblGrid>
              <a:tr h="990600">
                <a:tc>
                  <a:txBody>
                    <a:bodyPr/>
                    <a:lstStyle/>
                    <a:p>
                      <a:pPr indent="0" lvl="0" marL="0" marR="0" rtl="0" algn="just">
                        <a:spcBef>
                          <a:spcPts val="0"/>
                        </a:spcBef>
                        <a:spcAft>
                          <a:spcPts val="0"/>
                        </a:spcAft>
                        <a:buNone/>
                      </a:pPr>
                      <a:r>
                        <a:rPr lang="en-US" sz="3600" u="none" cap="none" strike="noStrike">
                          <a:highlight>
                            <a:srgbClr val="FFFF00"/>
                          </a:highlight>
                          <a:latin typeface="Times New Roman"/>
                          <a:ea typeface="Times New Roman"/>
                          <a:cs typeface="Times New Roman"/>
                          <a:sym typeface="Times New Roman"/>
                        </a:rPr>
                        <a:t>Probability</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highlight>
                            <a:srgbClr val="FF9900"/>
                          </a:highlight>
                          <a:latin typeface="Times New Roman"/>
                          <a:ea typeface="Times New Roman"/>
                          <a:cs typeface="Times New Roman"/>
                          <a:sym typeface="Times New Roman"/>
                        </a:rPr>
                        <a:t>Return</a:t>
                      </a:r>
                      <a:endParaRPr sz="3600" u="none" cap="none" strike="noStrike">
                        <a:highlight>
                          <a:srgbClr val="FF9900"/>
                        </a:highlight>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i="1" lang="en-US" sz="3600" u="none" cap="none" strike="noStrike">
                          <a:highlight>
                            <a:srgbClr val="FFFF00"/>
                          </a:highlight>
                          <a:latin typeface="Times New Roman"/>
                          <a:ea typeface="Times New Roman"/>
                          <a:cs typeface="Times New Roman"/>
                          <a:sym typeface="Times New Roman"/>
                        </a:rPr>
                        <a:t>P</a:t>
                      </a:r>
                      <a:r>
                        <a:rPr i="1" lang="en-US" sz="3600" u="none" cap="none" strike="noStrike">
                          <a:latin typeface="Times New Roman"/>
                          <a:ea typeface="Times New Roman"/>
                          <a:cs typeface="Times New Roman"/>
                          <a:sym typeface="Times New Roman"/>
                        </a:rPr>
                        <a:t>*</a:t>
                      </a:r>
                      <a:r>
                        <a:rPr i="1" lang="en-US" sz="3600" u="none" cap="none" strike="noStrike">
                          <a:highlight>
                            <a:srgbClr val="FF9900"/>
                          </a:highlight>
                          <a:latin typeface="Times New Roman"/>
                          <a:ea typeface="Times New Roman"/>
                          <a:cs typeface="Times New Roman"/>
                          <a:sym typeface="Times New Roman"/>
                        </a:rPr>
                        <a:t>R</a:t>
                      </a:r>
                      <a:endParaRPr sz="3600" u="none" cap="none" strike="noStrike">
                        <a:highlight>
                          <a:srgbClr val="FF9900"/>
                        </a:highlight>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0600">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20%=.20</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5%=.05</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.20*.05=.01</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0600">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30%=.30</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10%=.10</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.03</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0600">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30%=.30</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15%=.15</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.045</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0600">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20%=.20</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20%=.20</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600" u="none" cap="none" strike="noStrike">
                          <a:latin typeface="Times New Roman"/>
                          <a:ea typeface="Times New Roman"/>
                          <a:cs typeface="Times New Roman"/>
                          <a:sym typeface="Times New Roman"/>
                        </a:rPr>
                        <a:t>.04</a:t>
                      </a:r>
                      <a:endParaRPr sz="3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0600">
                <a:tc>
                  <a:txBody>
                    <a:bodyPr/>
                    <a:lstStyle/>
                    <a:p>
                      <a:pPr indent="0" lvl="0" marL="0" marR="0" rtl="0" algn="just">
                        <a:spcBef>
                          <a:spcPts val="0"/>
                        </a:spcBef>
                        <a:spcAft>
                          <a:spcPts val="0"/>
                        </a:spcAft>
                        <a:buNone/>
                      </a:pPr>
                      <a:r>
                        <a:t/>
                      </a:r>
                      <a:endParaRPr sz="36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36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i="1" lang="en-US" sz="2800" u="none" cap="none" strike="noStrike">
                          <a:highlight>
                            <a:srgbClr val="00FFFF"/>
                          </a:highlight>
                          <a:latin typeface="Times New Roman"/>
                          <a:ea typeface="Times New Roman"/>
                          <a:cs typeface="Times New Roman"/>
                          <a:sym typeface="Times New Roman"/>
                        </a:rPr>
                        <a:t>∑PR=.125=12.5%</a:t>
                      </a:r>
                      <a:endParaRPr sz="2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26" name="Google Shape;126;p20"/>
          <p:cNvSpPr/>
          <p:nvPr/>
        </p:nvSpPr>
        <p:spPr>
          <a:xfrm>
            <a:off x="0" y="0"/>
            <a:ext cx="9144000" cy="40011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Expected Return on Stock A</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aphicFrame>
        <p:nvGraphicFramePr>
          <p:cNvPr id="131" name="Google Shape;131;p21"/>
          <p:cNvGraphicFramePr/>
          <p:nvPr/>
        </p:nvGraphicFramePr>
        <p:xfrm>
          <a:off x="304800" y="1066800"/>
          <a:ext cx="3000000" cy="3000000"/>
        </p:xfrm>
        <a:graphic>
          <a:graphicData uri="http://schemas.openxmlformats.org/drawingml/2006/table">
            <a:tbl>
              <a:tblPr>
                <a:noFill/>
                <a:tableStyleId>{45EEB855-BBB9-4384-A845-2CE365BC1541}</a:tableStyleId>
              </a:tblPr>
              <a:tblGrid>
                <a:gridCol w="2794000"/>
                <a:gridCol w="2794000"/>
                <a:gridCol w="2794000"/>
              </a:tblGrid>
              <a:tr h="711200">
                <a:tc>
                  <a:txBody>
                    <a:bodyPr/>
                    <a:lstStyle/>
                    <a:p>
                      <a:pPr indent="0" lvl="0" marL="0" marR="0" rtl="0" algn="just">
                        <a:spcBef>
                          <a:spcPts val="0"/>
                        </a:spcBef>
                        <a:spcAft>
                          <a:spcPts val="0"/>
                        </a:spcAft>
                        <a:buNone/>
                      </a:pPr>
                      <a:r>
                        <a:rPr lang="en-US" sz="3200" u="none" cap="none" strike="noStrike">
                          <a:highlight>
                            <a:srgbClr val="FFFF00"/>
                          </a:highlight>
                          <a:latin typeface="Times New Roman"/>
                          <a:ea typeface="Times New Roman"/>
                          <a:cs typeface="Times New Roman"/>
                          <a:sym typeface="Times New Roman"/>
                        </a:rPr>
                        <a:t>Probability</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highlight>
                            <a:srgbClr val="FF9900"/>
                          </a:highlight>
                          <a:latin typeface="Times New Roman"/>
                          <a:ea typeface="Times New Roman"/>
                          <a:cs typeface="Times New Roman"/>
                          <a:sym typeface="Times New Roman"/>
                        </a:rPr>
                        <a:t>Return</a:t>
                      </a:r>
                      <a:endParaRPr sz="3200" u="none" cap="none" strike="noStrike">
                        <a:highlight>
                          <a:srgbClr val="FF9900"/>
                        </a:highlight>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i="1" lang="en-US" sz="3200" u="none" cap="none" strike="noStrike">
                          <a:highlight>
                            <a:srgbClr val="FFFF00"/>
                          </a:highlight>
                          <a:latin typeface="Times New Roman"/>
                          <a:ea typeface="Times New Roman"/>
                          <a:cs typeface="Times New Roman"/>
                          <a:sym typeface="Times New Roman"/>
                        </a:rPr>
                        <a:t>P</a:t>
                      </a:r>
                      <a:r>
                        <a:rPr i="1" lang="en-US" sz="3200" u="none" cap="none" strike="noStrike">
                          <a:highlight>
                            <a:srgbClr val="FF9900"/>
                          </a:highlight>
                          <a:latin typeface="Times New Roman"/>
                          <a:ea typeface="Times New Roman"/>
                          <a:cs typeface="Times New Roman"/>
                          <a:sym typeface="Times New Roman"/>
                        </a:rPr>
                        <a:t>R</a:t>
                      </a:r>
                      <a:endParaRPr sz="3200" u="none" cap="none" strike="noStrike">
                        <a:highlight>
                          <a:srgbClr val="FF9900"/>
                        </a:highlight>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20%=.20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50%=.50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.20*.50=.10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30%=.30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30%=.30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.09</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30%=.30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10%=.10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.03</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20%=.20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-10%=-.10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US" sz="3200" u="none" cap="none" strike="noStrike">
                          <a:latin typeface="Times New Roman"/>
                          <a:ea typeface="Times New Roman"/>
                          <a:cs typeface="Times New Roman"/>
                          <a:sym typeface="Times New Roman"/>
                        </a:rPr>
                        <a:t>-.02</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0" lvl="0" marL="0" marR="0" rtl="0" algn="just">
                        <a:spcBef>
                          <a:spcPts val="0"/>
                        </a:spcBef>
                        <a:spcAft>
                          <a:spcPts val="0"/>
                        </a:spcAft>
                        <a:buNone/>
                      </a:pPr>
                      <a:r>
                        <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i="1" lang="en-US" sz="3200" u="none" cap="none" strike="noStrike">
                          <a:highlight>
                            <a:srgbClr val="FF00FF"/>
                          </a:highlight>
                          <a:latin typeface="Times New Roman"/>
                          <a:ea typeface="Times New Roman"/>
                          <a:cs typeface="Times New Roman"/>
                          <a:sym typeface="Times New Roman"/>
                        </a:rPr>
                        <a:t>∑PR=.20=20%</a:t>
                      </a:r>
                      <a:endParaRPr sz="32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32" name="Google Shape;132;p21"/>
          <p:cNvSpPr/>
          <p:nvPr/>
        </p:nvSpPr>
        <p:spPr>
          <a:xfrm>
            <a:off x="0" y="0"/>
            <a:ext cx="9144000" cy="40011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Expected Return on Stock B</a:t>
            </a:r>
            <a:endParaRPr b="0" i="0" sz="2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