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5" r:id="rId4"/>
    <p:sldId id="257" r:id="rId5"/>
    <p:sldId id="258" r:id="rId6"/>
    <p:sldId id="259" r:id="rId7"/>
    <p:sldId id="260" r:id="rId8"/>
    <p:sldId id="261" r:id="rId9"/>
    <p:sldId id="262" r:id="rId10"/>
    <p:sldId id="263" r:id="rId11"/>
    <p:sldId id="264"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68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890FB3-5242-4D41-8DF5-756568B7C6C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4C0A8-089D-4711-B3B0-8E054CAB76B4}" type="slidenum">
              <a:rPr lang="en-US" smtClean="0"/>
              <a:t>‹#›</a:t>
            </a:fld>
            <a:endParaRPr lang="en-US"/>
          </a:p>
        </p:txBody>
      </p:sp>
    </p:spTree>
    <p:extLst>
      <p:ext uri="{BB962C8B-B14F-4D97-AF65-F5344CB8AC3E}">
        <p14:creationId xmlns:p14="http://schemas.microsoft.com/office/powerpoint/2010/main" val="1164751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890FB3-5242-4D41-8DF5-756568B7C6C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4C0A8-089D-4711-B3B0-8E054CAB76B4}" type="slidenum">
              <a:rPr lang="en-US" smtClean="0"/>
              <a:t>‹#›</a:t>
            </a:fld>
            <a:endParaRPr lang="en-US"/>
          </a:p>
        </p:txBody>
      </p:sp>
    </p:spTree>
    <p:extLst>
      <p:ext uri="{BB962C8B-B14F-4D97-AF65-F5344CB8AC3E}">
        <p14:creationId xmlns:p14="http://schemas.microsoft.com/office/powerpoint/2010/main" val="3607133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890FB3-5242-4D41-8DF5-756568B7C6C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4C0A8-089D-4711-B3B0-8E054CAB76B4}" type="slidenum">
              <a:rPr lang="en-US" smtClean="0"/>
              <a:t>‹#›</a:t>
            </a:fld>
            <a:endParaRPr lang="en-US"/>
          </a:p>
        </p:txBody>
      </p:sp>
    </p:spTree>
    <p:extLst>
      <p:ext uri="{BB962C8B-B14F-4D97-AF65-F5344CB8AC3E}">
        <p14:creationId xmlns:p14="http://schemas.microsoft.com/office/powerpoint/2010/main" val="1505047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890FB3-5242-4D41-8DF5-756568B7C6C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4C0A8-089D-4711-B3B0-8E054CAB76B4}" type="slidenum">
              <a:rPr lang="en-US" smtClean="0"/>
              <a:t>‹#›</a:t>
            </a:fld>
            <a:endParaRPr lang="en-US"/>
          </a:p>
        </p:txBody>
      </p:sp>
    </p:spTree>
    <p:extLst>
      <p:ext uri="{BB962C8B-B14F-4D97-AF65-F5344CB8AC3E}">
        <p14:creationId xmlns:p14="http://schemas.microsoft.com/office/powerpoint/2010/main" val="1351565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890FB3-5242-4D41-8DF5-756568B7C6C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4C0A8-089D-4711-B3B0-8E054CAB76B4}" type="slidenum">
              <a:rPr lang="en-US" smtClean="0"/>
              <a:t>‹#›</a:t>
            </a:fld>
            <a:endParaRPr lang="en-US"/>
          </a:p>
        </p:txBody>
      </p:sp>
    </p:spTree>
    <p:extLst>
      <p:ext uri="{BB962C8B-B14F-4D97-AF65-F5344CB8AC3E}">
        <p14:creationId xmlns:p14="http://schemas.microsoft.com/office/powerpoint/2010/main" val="1846309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890FB3-5242-4D41-8DF5-756568B7C6C5}"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4C0A8-089D-4711-B3B0-8E054CAB76B4}" type="slidenum">
              <a:rPr lang="en-US" smtClean="0"/>
              <a:t>‹#›</a:t>
            </a:fld>
            <a:endParaRPr lang="en-US"/>
          </a:p>
        </p:txBody>
      </p:sp>
    </p:spTree>
    <p:extLst>
      <p:ext uri="{BB962C8B-B14F-4D97-AF65-F5344CB8AC3E}">
        <p14:creationId xmlns:p14="http://schemas.microsoft.com/office/powerpoint/2010/main" val="2276441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890FB3-5242-4D41-8DF5-756568B7C6C5}" type="datetimeFigureOut">
              <a:rPr lang="en-US" smtClean="0"/>
              <a:t>4/22/2020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34C0A8-089D-4711-B3B0-8E054CAB76B4}" type="slidenum">
              <a:rPr lang="en-US" smtClean="0"/>
              <a:t>‹#›</a:t>
            </a:fld>
            <a:endParaRPr lang="en-US"/>
          </a:p>
        </p:txBody>
      </p:sp>
    </p:spTree>
    <p:extLst>
      <p:ext uri="{BB962C8B-B14F-4D97-AF65-F5344CB8AC3E}">
        <p14:creationId xmlns:p14="http://schemas.microsoft.com/office/powerpoint/2010/main" val="3822176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890FB3-5242-4D41-8DF5-756568B7C6C5}" type="datetimeFigureOut">
              <a:rPr lang="en-US" smtClean="0"/>
              <a:t>4/22/2020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34C0A8-089D-4711-B3B0-8E054CAB76B4}" type="slidenum">
              <a:rPr lang="en-US" smtClean="0"/>
              <a:t>‹#›</a:t>
            </a:fld>
            <a:endParaRPr lang="en-US"/>
          </a:p>
        </p:txBody>
      </p:sp>
    </p:spTree>
    <p:extLst>
      <p:ext uri="{BB962C8B-B14F-4D97-AF65-F5344CB8AC3E}">
        <p14:creationId xmlns:p14="http://schemas.microsoft.com/office/powerpoint/2010/main" val="39062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90FB3-5242-4D41-8DF5-756568B7C6C5}" type="datetimeFigureOut">
              <a:rPr lang="en-US" smtClean="0"/>
              <a:t>4/22/2020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34C0A8-089D-4711-B3B0-8E054CAB76B4}" type="slidenum">
              <a:rPr lang="en-US" smtClean="0"/>
              <a:t>‹#›</a:t>
            </a:fld>
            <a:endParaRPr lang="en-US"/>
          </a:p>
        </p:txBody>
      </p:sp>
    </p:spTree>
    <p:extLst>
      <p:ext uri="{BB962C8B-B14F-4D97-AF65-F5344CB8AC3E}">
        <p14:creationId xmlns:p14="http://schemas.microsoft.com/office/powerpoint/2010/main" val="150753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890FB3-5242-4D41-8DF5-756568B7C6C5}"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4C0A8-089D-4711-B3B0-8E054CAB76B4}" type="slidenum">
              <a:rPr lang="en-US" smtClean="0"/>
              <a:t>‹#›</a:t>
            </a:fld>
            <a:endParaRPr lang="en-US"/>
          </a:p>
        </p:txBody>
      </p:sp>
    </p:spTree>
    <p:extLst>
      <p:ext uri="{BB962C8B-B14F-4D97-AF65-F5344CB8AC3E}">
        <p14:creationId xmlns:p14="http://schemas.microsoft.com/office/powerpoint/2010/main" val="3373698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890FB3-5242-4D41-8DF5-756568B7C6C5}"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4C0A8-089D-4711-B3B0-8E054CAB76B4}" type="slidenum">
              <a:rPr lang="en-US" smtClean="0"/>
              <a:t>‹#›</a:t>
            </a:fld>
            <a:endParaRPr lang="en-US"/>
          </a:p>
        </p:txBody>
      </p:sp>
    </p:spTree>
    <p:extLst>
      <p:ext uri="{BB962C8B-B14F-4D97-AF65-F5344CB8AC3E}">
        <p14:creationId xmlns:p14="http://schemas.microsoft.com/office/powerpoint/2010/main" val="3816363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90FB3-5242-4D41-8DF5-756568B7C6C5}" type="datetimeFigureOut">
              <a:rPr lang="en-US" smtClean="0"/>
              <a:t>4/22/2020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34C0A8-089D-4711-B3B0-8E054CAB76B4}" type="slidenum">
              <a:rPr lang="en-US" smtClean="0"/>
              <a:t>‹#›</a:t>
            </a:fld>
            <a:endParaRPr lang="en-US"/>
          </a:p>
        </p:txBody>
      </p:sp>
    </p:spTree>
    <p:extLst>
      <p:ext uri="{BB962C8B-B14F-4D97-AF65-F5344CB8AC3E}">
        <p14:creationId xmlns:p14="http://schemas.microsoft.com/office/powerpoint/2010/main" val="3200429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Essential Elements of Contract</a:t>
            </a:r>
            <a:endParaRPr lang="en-US" dirty="0"/>
          </a:p>
        </p:txBody>
      </p:sp>
      <p:sp>
        <p:nvSpPr>
          <p:cNvPr id="3" name="Subtitle 2"/>
          <p:cNvSpPr>
            <a:spLocks noGrp="1"/>
          </p:cNvSpPr>
          <p:nvPr>
            <p:ph type="subTitle" idx="1"/>
          </p:nvPr>
        </p:nvSpPr>
        <p:spPr/>
        <p:txBody>
          <a:bodyPr/>
          <a:lstStyle/>
          <a:p>
            <a:endParaRPr lang="en-US" dirty="0" smtClean="0"/>
          </a:p>
          <a:p>
            <a:endParaRPr lang="en-US" dirty="0"/>
          </a:p>
        </p:txBody>
      </p:sp>
      <p:pic>
        <p:nvPicPr>
          <p:cNvPr id="4" name="Picture 3"/>
          <p:cNvPicPr>
            <a:picLocks noChangeAspect="1"/>
          </p:cNvPicPr>
          <p:nvPr/>
        </p:nvPicPr>
        <p:blipFill>
          <a:blip r:embed="rId2"/>
          <a:stretch>
            <a:fillRect/>
          </a:stretch>
        </p:blipFill>
        <p:spPr>
          <a:xfrm>
            <a:off x="4271375" y="3782859"/>
            <a:ext cx="3682652" cy="2868461"/>
          </a:xfrm>
          <a:prstGeom prst="rect">
            <a:avLst/>
          </a:prstGeom>
        </p:spPr>
      </p:pic>
    </p:spTree>
    <p:extLst>
      <p:ext uri="{BB962C8B-B14F-4D97-AF65-F5344CB8AC3E}">
        <p14:creationId xmlns:p14="http://schemas.microsoft.com/office/powerpoint/2010/main" val="1453949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fontAlgn="base"/>
            <a:r>
              <a:rPr lang="en-US" b="1" dirty="0"/>
              <a:t>7. Certainty and Possibility of Performance</a:t>
            </a:r>
          </a:p>
          <a:p>
            <a:pPr marL="0" indent="0" fontAlgn="base">
              <a:buNone/>
            </a:pPr>
            <a:r>
              <a:rPr lang="en-US" dirty="0"/>
              <a:t>The agreements, in which the meaning is uncertain or if the agreement is not capable of being made certain, it is deemed void. T&amp;C of the contract should always be certain and cannot be vague. Any contract that are uncertain are considered void. </a:t>
            </a:r>
            <a:endParaRPr lang="en-US" dirty="0" smtClean="0"/>
          </a:p>
          <a:p>
            <a:pPr marL="0" indent="0" fontAlgn="base">
              <a:buNone/>
            </a:pPr>
            <a:r>
              <a:rPr lang="en-US" dirty="0" smtClean="0"/>
              <a:t>The </a:t>
            </a:r>
            <a:r>
              <a:rPr lang="en-US" dirty="0"/>
              <a:t>terms of the agreement must also </a:t>
            </a:r>
            <a:r>
              <a:rPr lang="en-US" dirty="0" smtClean="0"/>
              <a:t>be                  </a:t>
            </a:r>
          </a:p>
          <a:p>
            <a:pPr marL="0" indent="0" fontAlgn="base">
              <a:buNone/>
            </a:pPr>
            <a:r>
              <a:rPr lang="en-US" dirty="0" smtClean="0"/>
              <a:t> capable </a:t>
            </a:r>
            <a:r>
              <a:rPr lang="en-US" dirty="0"/>
              <a:t>of performance and </a:t>
            </a:r>
            <a:endParaRPr lang="en-US" dirty="0" smtClean="0"/>
          </a:p>
          <a:p>
            <a:pPr marL="0" indent="0" fontAlgn="base">
              <a:buNone/>
            </a:pPr>
            <a:r>
              <a:rPr lang="en-US" dirty="0" smtClean="0"/>
              <a:t>should </a:t>
            </a:r>
            <a:r>
              <a:rPr lang="en-US" dirty="0"/>
              <a:t>not enforce impossible act.</a:t>
            </a:r>
          </a:p>
          <a:p>
            <a:pPr marL="0" indent="0">
              <a:buNone/>
            </a:pPr>
            <a:endParaRPr lang="en-US" dirty="0"/>
          </a:p>
        </p:txBody>
      </p:sp>
      <p:pic>
        <p:nvPicPr>
          <p:cNvPr id="4" name="Picture 3"/>
          <p:cNvPicPr>
            <a:picLocks noChangeAspect="1"/>
          </p:cNvPicPr>
          <p:nvPr/>
        </p:nvPicPr>
        <p:blipFill>
          <a:blip r:embed="rId2"/>
          <a:stretch>
            <a:fillRect/>
          </a:stretch>
        </p:blipFill>
        <p:spPr>
          <a:xfrm>
            <a:off x="8097424" y="4217422"/>
            <a:ext cx="2686050" cy="1704975"/>
          </a:xfrm>
          <a:prstGeom prst="rect">
            <a:avLst/>
          </a:prstGeom>
        </p:spPr>
      </p:pic>
    </p:spTree>
    <p:extLst>
      <p:ext uri="{BB962C8B-B14F-4D97-AF65-F5344CB8AC3E}">
        <p14:creationId xmlns:p14="http://schemas.microsoft.com/office/powerpoint/2010/main" val="356477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dirty="0" smtClean="0"/>
              <a:t>8.</a:t>
            </a:r>
            <a:r>
              <a:rPr lang="en-US" b="1" dirty="0"/>
              <a:t> Legal Formalities</a:t>
            </a:r>
          </a:p>
          <a:p>
            <a:pPr marL="0" indent="0" fontAlgn="base">
              <a:buNone/>
            </a:pPr>
            <a:r>
              <a:rPr lang="en-US" dirty="0"/>
              <a:t>Legal formalities if any required for particular agreement such as registration, writing, they must be followed. Writing is essential in order to effect a sale, lease, mortgage, gift of immovable property etc. Registration is required in such cases and legal formalities in the relevant legislation should be strictly followed.</a:t>
            </a:r>
          </a:p>
        </p:txBody>
      </p:sp>
      <p:pic>
        <p:nvPicPr>
          <p:cNvPr id="4" name="Picture 3"/>
          <p:cNvPicPr>
            <a:picLocks noChangeAspect="1"/>
          </p:cNvPicPr>
          <p:nvPr/>
        </p:nvPicPr>
        <p:blipFill>
          <a:blip r:embed="rId2"/>
          <a:stretch>
            <a:fillRect/>
          </a:stretch>
        </p:blipFill>
        <p:spPr>
          <a:xfrm>
            <a:off x="8570217" y="4329113"/>
            <a:ext cx="2466975" cy="1847850"/>
          </a:xfrm>
          <a:prstGeom prst="rect">
            <a:avLst/>
          </a:prstGeom>
        </p:spPr>
      </p:pic>
    </p:spTree>
    <p:extLst>
      <p:ext uri="{BB962C8B-B14F-4D97-AF65-F5344CB8AC3E}">
        <p14:creationId xmlns:p14="http://schemas.microsoft.com/office/powerpoint/2010/main" val="233613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Classification of Contract</a:t>
            </a:r>
            <a:endParaRPr lang="en-US" dirty="0">
              <a:solidFill>
                <a:srgbClr val="0070C0"/>
              </a:solidFill>
            </a:endParaRPr>
          </a:p>
        </p:txBody>
      </p:sp>
      <p:sp>
        <p:nvSpPr>
          <p:cNvPr id="3" name="Content Placeholder 2"/>
          <p:cNvSpPr>
            <a:spLocks noGrp="1"/>
          </p:cNvSpPr>
          <p:nvPr>
            <p:ph idx="1"/>
          </p:nvPr>
        </p:nvSpPr>
        <p:spPr/>
        <p:txBody>
          <a:bodyPr>
            <a:normAutofit/>
          </a:bodyPr>
          <a:lstStyle/>
          <a:p>
            <a:pPr marL="514350" indent="-514350">
              <a:buAutoNum type="alphaUcPeriod"/>
            </a:pPr>
            <a:r>
              <a:rPr lang="en-US" sz="4000" dirty="0" smtClean="0">
                <a:solidFill>
                  <a:srgbClr val="92D050"/>
                </a:solidFill>
              </a:rPr>
              <a:t>Method of Formation.</a:t>
            </a:r>
          </a:p>
          <a:p>
            <a:pPr marL="514350" indent="-514350">
              <a:buAutoNum type="alphaUcPeriod"/>
            </a:pPr>
            <a:r>
              <a:rPr lang="en-US" sz="4000" dirty="0" smtClean="0">
                <a:solidFill>
                  <a:srgbClr val="92D050"/>
                </a:solidFill>
              </a:rPr>
              <a:t>The Time of Performance.</a:t>
            </a:r>
          </a:p>
          <a:p>
            <a:pPr marL="514350" indent="-514350">
              <a:buAutoNum type="alphaUcPeriod"/>
            </a:pPr>
            <a:r>
              <a:rPr lang="en-US" sz="4000" dirty="0" smtClean="0">
                <a:solidFill>
                  <a:srgbClr val="92D050"/>
                </a:solidFill>
              </a:rPr>
              <a:t>The Parties of the Contract.</a:t>
            </a:r>
          </a:p>
          <a:p>
            <a:pPr marL="514350" indent="-514350">
              <a:buAutoNum type="alphaUcPeriod"/>
            </a:pPr>
            <a:r>
              <a:rPr lang="en-US" sz="4000" dirty="0" smtClean="0">
                <a:solidFill>
                  <a:srgbClr val="92D050"/>
                </a:solidFill>
              </a:rPr>
              <a:t>Legality or Validity of Contract.</a:t>
            </a:r>
            <a:endParaRPr lang="en-US" sz="4000" dirty="0">
              <a:solidFill>
                <a:srgbClr val="92D050"/>
              </a:solidFill>
            </a:endParaRPr>
          </a:p>
        </p:txBody>
      </p:sp>
    </p:spTree>
    <p:extLst>
      <p:ext uri="{BB962C8B-B14F-4D97-AF65-F5344CB8AC3E}">
        <p14:creationId xmlns:p14="http://schemas.microsoft.com/office/powerpoint/2010/main" val="1728075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Contract</a:t>
            </a:r>
          </a:p>
        </p:txBody>
      </p:sp>
      <p:sp>
        <p:nvSpPr>
          <p:cNvPr id="3" name="Content Placeholder 2"/>
          <p:cNvSpPr>
            <a:spLocks noGrp="1"/>
          </p:cNvSpPr>
          <p:nvPr>
            <p:ph idx="1"/>
          </p:nvPr>
        </p:nvSpPr>
        <p:spPr/>
        <p:txBody>
          <a:bodyPr>
            <a:normAutofit/>
          </a:bodyPr>
          <a:lstStyle/>
          <a:p>
            <a:pPr marL="0" indent="0">
              <a:buNone/>
            </a:pPr>
            <a:r>
              <a:rPr lang="en-US" dirty="0" smtClean="0">
                <a:solidFill>
                  <a:srgbClr val="92D050"/>
                </a:solidFill>
              </a:rPr>
              <a:t>A. Method </a:t>
            </a:r>
            <a:r>
              <a:rPr lang="en-US" dirty="0">
                <a:solidFill>
                  <a:srgbClr val="92D050"/>
                </a:solidFill>
              </a:rPr>
              <a:t>of </a:t>
            </a:r>
            <a:r>
              <a:rPr lang="en-US" dirty="0" smtClean="0">
                <a:solidFill>
                  <a:srgbClr val="92D050"/>
                </a:solidFill>
              </a:rPr>
              <a:t>Formation:</a:t>
            </a:r>
          </a:p>
          <a:p>
            <a:pPr marL="0" indent="0">
              <a:buNone/>
            </a:pPr>
            <a:r>
              <a:rPr lang="en-US" dirty="0" smtClean="0"/>
              <a:t>1.Express contract: This contract is expressed in word spoken or written. When such a contract is formed, there is no difficulty in understanding the rights and obligations of the parties.</a:t>
            </a:r>
          </a:p>
          <a:p>
            <a:pPr marL="0" indent="0">
              <a:buNone/>
            </a:pPr>
            <a:r>
              <a:rPr lang="en-US" dirty="0" smtClean="0"/>
              <a:t>Example: Selling of any car or house through registration.</a:t>
            </a:r>
          </a:p>
          <a:p>
            <a:pPr marL="0" indent="0">
              <a:buNone/>
            </a:pPr>
            <a:r>
              <a:rPr lang="en-US" dirty="0" smtClean="0"/>
              <a:t>2.Implied Contract: This contract is to be understood from the act or conduct of the parties or the course of dealing between </a:t>
            </a:r>
            <a:r>
              <a:rPr lang="en-US" dirty="0" err="1" smtClean="0"/>
              <a:t>them.That</a:t>
            </a:r>
            <a:r>
              <a:rPr lang="en-US" dirty="0" smtClean="0"/>
              <a:t> means </a:t>
            </a:r>
            <a:r>
              <a:rPr lang="en-US" dirty="0"/>
              <a:t>A contract that is not written or spoken, but which is assumed to exist based on the words and actions of the parties involved.</a:t>
            </a:r>
            <a:endParaRPr lang="en-US" dirty="0" smtClean="0"/>
          </a:p>
          <a:p>
            <a:pPr marL="0" indent="0">
              <a:buNone/>
            </a:pPr>
            <a:endParaRPr lang="en-US" dirty="0"/>
          </a:p>
        </p:txBody>
      </p:sp>
    </p:spTree>
    <p:extLst>
      <p:ext uri="{BB962C8B-B14F-4D97-AF65-F5344CB8AC3E}">
        <p14:creationId xmlns:p14="http://schemas.microsoft.com/office/powerpoint/2010/main" val="3442719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Contract</a:t>
            </a:r>
          </a:p>
        </p:txBody>
      </p:sp>
      <p:sp>
        <p:nvSpPr>
          <p:cNvPr id="3" name="Content Placeholder 2"/>
          <p:cNvSpPr>
            <a:spLocks noGrp="1"/>
          </p:cNvSpPr>
          <p:nvPr>
            <p:ph idx="1"/>
          </p:nvPr>
        </p:nvSpPr>
        <p:spPr/>
        <p:txBody>
          <a:bodyPr/>
          <a:lstStyle/>
          <a:p>
            <a:pPr marL="0" indent="0">
              <a:buNone/>
            </a:pPr>
            <a:r>
              <a:rPr lang="en-US" dirty="0"/>
              <a:t>2.Implied Contract: This contract is to be understood from the act or conduct of the parties or the course of dealing between them</a:t>
            </a:r>
            <a:r>
              <a:rPr lang="en-US" dirty="0" smtClean="0"/>
              <a:t>. That </a:t>
            </a:r>
            <a:r>
              <a:rPr lang="en-US" dirty="0"/>
              <a:t>means </a:t>
            </a:r>
            <a:r>
              <a:rPr lang="en-US" dirty="0" smtClean="0"/>
              <a:t>a </a:t>
            </a:r>
            <a:r>
              <a:rPr lang="en-US" dirty="0"/>
              <a:t>contract that is not written or spoken, but which is assumed to exist based on the words and actions of the parties involved.</a:t>
            </a:r>
          </a:p>
          <a:p>
            <a:pPr marL="0" indent="0">
              <a:buNone/>
            </a:pPr>
            <a:endParaRPr lang="en-US" dirty="0"/>
          </a:p>
          <a:p>
            <a:pPr marL="0" indent="0">
              <a:buNone/>
            </a:pPr>
            <a:r>
              <a:rPr lang="en-US" dirty="0" smtClean="0"/>
              <a:t>Example: If you have sent some of your fabrics to your regular tailor without receiving any receipt from him. And the tailor prepared all of </a:t>
            </a:r>
            <a:r>
              <a:rPr lang="en-US" smtClean="0"/>
              <a:t>your clothing's </a:t>
            </a:r>
            <a:r>
              <a:rPr lang="en-US" dirty="0" smtClean="0"/>
              <a:t>and delivered to you with payment. This relationship is called implied contract. </a:t>
            </a:r>
            <a:endParaRPr lang="en-US" dirty="0"/>
          </a:p>
        </p:txBody>
      </p:sp>
    </p:spTree>
    <p:extLst>
      <p:ext uri="{BB962C8B-B14F-4D97-AF65-F5344CB8AC3E}">
        <p14:creationId xmlns:p14="http://schemas.microsoft.com/office/powerpoint/2010/main" val="189742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Contract</a:t>
            </a:r>
          </a:p>
        </p:txBody>
      </p:sp>
      <p:sp>
        <p:nvSpPr>
          <p:cNvPr id="3" name="Content Placeholder 2"/>
          <p:cNvSpPr>
            <a:spLocks noGrp="1"/>
          </p:cNvSpPr>
          <p:nvPr>
            <p:ph idx="1"/>
          </p:nvPr>
        </p:nvSpPr>
        <p:spPr/>
        <p:txBody>
          <a:bodyPr/>
          <a:lstStyle/>
          <a:p>
            <a:r>
              <a:rPr lang="en-US" dirty="0" smtClean="0"/>
              <a:t>Quasi Contract: Some dealings which are not contract </a:t>
            </a:r>
            <a:r>
              <a:rPr lang="en-US" dirty="0" err="1" smtClean="0"/>
              <a:t>strictly,but</a:t>
            </a:r>
            <a:r>
              <a:rPr lang="en-US" dirty="0" smtClean="0"/>
              <a:t> the parties act as if there is a contract. There are some situations which are specified by the Contract Act as Quasi Contract.</a:t>
            </a:r>
          </a:p>
          <a:p>
            <a:r>
              <a:rPr lang="en-US" dirty="0"/>
              <a:t>A quasi contract example involves an agreement between at least two parties who had no prior obligation to each other. It is a contract that's legally recognized in a court of law. </a:t>
            </a:r>
            <a:endParaRPr lang="en-US" dirty="0" smtClean="0"/>
          </a:p>
          <a:p>
            <a:r>
              <a:rPr lang="en-US" dirty="0"/>
              <a:t>Quasi contracts arise when a dispute exists over payment for goods and services</a:t>
            </a:r>
            <a:r>
              <a:rPr lang="en-US" dirty="0" smtClean="0"/>
              <a:t>.</a:t>
            </a:r>
            <a:r>
              <a:rPr lang="en-US" dirty="0"/>
              <a:t> Quasi contracts are also referred to as implied-in-law contracts. They're a special kind of contract, lacking mutual assent, but ordered by the court to avoid an injustice.</a:t>
            </a:r>
          </a:p>
        </p:txBody>
      </p:sp>
    </p:spTree>
    <p:extLst>
      <p:ext uri="{BB962C8B-B14F-4D97-AF65-F5344CB8AC3E}">
        <p14:creationId xmlns:p14="http://schemas.microsoft.com/office/powerpoint/2010/main" val="3094493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Contract</a:t>
            </a:r>
          </a:p>
        </p:txBody>
      </p:sp>
      <p:sp>
        <p:nvSpPr>
          <p:cNvPr id="3" name="Content Placeholder 2"/>
          <p:cNvSpPr>
            <a:spLocks noGrp="1"/>
          </p:cNvSpPr>
          <p:nvPr>
            <p:ph idx="1"/>
          </p:nvPr>
        </p:nvSpPr>
        <p:spPr/>
        <p:txBody>
          <a:bodyPr/>
          <a:lstStyle/>
          <a:p>
            <a:pPr marL="0" indent="0">
              <a:buNone/>
            </a:pPr>
            <a:r>
              <a:rPr lang="en-US" dirty="0" smtClean="0">
                <a:solidFill>
                  <a:srgbClr val="92D050"/>
                </a:solidFill>
              </a:rPr>
              <a:t>B. The Time of Performance:</a:t>
            </a:r>
          </a:p>
          <a:p>
            <a:pPr marL="0" indent="0">
              <a:buNone/>
            </a:pPr>
            <a:endParaRPr lang="en-US" dirty="0"/>
          </a:p>
          <a:p>
            <a:pPr marL="0" indent="0">
              <a:buNone/>
            </a:pPr>
            <a:r>
              <a:rPr lang="en-US" dirty="0" smtClean="0"/>
              <a:t>Executed Contract: Where the parties perform their obligations  </a:t>
            </a:r>
            <a:r>
              <a:rPr lang="en-US" dirty="0" err="1" smtClean="0"/>
              <a:t>mmediately</a:t>
            </a:r>
            <a:r>
              <a:rPr lang="en-US" dirty="0" smtClean="0"/>
              <a:t> as soon as the contract is formed.</a:t>
            </a:r>
          </a:p>
          <a:p>
            <a:pPr marL="0" indent="0">
              <a:buNone/>
            </a:pPr>
            <a:r>
              <a:rPr lang="en-US" dirty="0" smtClean="0"/>
              <a:t>Ex: Buy and sell</a:t>
            </a:r>
          </a:p>
          <a:p>
            <a:pPr marL="0" indent="0">
              <a:buNone/>
            </a:pPr>
            <a:r>
              <a:rPr lang="en-US" dirty="0" smtClean="0"/>
              <a:t>Executory Contract: The obligations of the parties are to be performed at a later time.</a:t>
            </a:r>
          </a:p>
          <a:p>
            <a:pPr marL="0" indent="0">
              <a:buNone/>
            </a:pPr>
            <a:r>
              <a:rPr lang="en-US" dirty="0" smtClean="0"/>
              <a:t>Ex: Online shopping.</a:t>
            </a:r>
            <a:endParaRPr lang="en-US" dirty="0"/>
          </a:p>
        </p:txBody>
      </p:sp>
    </p:spTree>
    <p:extLst>
      <p:ext uri="{BB962C8B-B14F-4D97-AF65-F5344CB8AC3E}">
        <p14:creationId xmlns:p14="http://schemas.microsoft.com/office/powerpoint/2010/main" val="2969530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Contract</a:t>
            </a:r>
          </a:p>
        </p:txBody>
      </p:sp>
      <p:sp>
        <p:nvSpPr>
          <p:cNvPr id="3" name="Content Placeholder 2"/>
          <p:cNvSpPr>
            <a:spLocks noGrp="1"/>
          </p:cNvSpPr>
          <p:nvPr>
            <p:ph idx="1"/>
          </p:nvPr>
        </p:nvSpPr>
        <p:spPr/>
        <p:txBody>
          <a:bodyPr/>
          <a:lstStyle/>
          <a:p>
            <a:pPr marL="0" indent="0">
              <a:buNone/>
            </a:pPr>
            <a:r>
              <a:rPr lang="en-US" dirty="0" smtClean="0">
                <a:solidFill>
                  <a:srgbClr val="92D050"/>
                </a:solidFill>
              </a:rPr>
              <a:t>C. The Parties of the Contract:</a:t>
            </a:r>
          </a:p>
          <a:p>
            <a:pPr marL="0" indent="0">
              <a:buNone/>
            </a:pPr>
            <a:endParaRPr lang="en-US" dirty="0" smtClean="0">
              <a:solidFill>
                <a:srgbClr val="92D050"/>
              </a:solidFill>
            </a:endParaRPr>
          </a:p>
          <a:p>
            <a:pPr marL="0" indent="0">
              <a:buNone/>
            </a:pPr>
            <a:r>
              <a:rPr lang="en-US" dirty="0" smtClean="0"/>
              <a:t>1.Bilateral Contract: There exist at least two parties to the </a:t>
            </a:r>
            <a:r>
              <a:rPr lang="en-US" dirty="0" err="1" smtClean="0"/>
              <a:t>contract.All</a:t>
            </a:r>
            <a:r>
              <a:rPr lang="en-US" dirty="0" smtClean="0"/>
              <a:t> contracts are bilateral contracts.</a:t>
            </a:r>
          </a:p>
          <a:p>
            <a:pPr marL="0" indent="0">
              <a:buNone/>
            </a:pPr>
            <a:endParaRPr lang="en-US" dirty="0" smtClean="0"/>
          </a:p>
          <a:p>
            <a:pPr marL="0" indent="0">
              <a:buNone/>
            </a:pPr>
            <a:r>
              <a:rPr lang="en-US" dirty="0" smtClean="0"/>
              <a:t>2.Unilateral </a:t>
            </a:r>
            <a:r>
              <a:rPr lang="en-US" dirty="0" err="1" smtClean="0"/>
              <a:t>Contract:One</a:t>
            </a:r>
            <a:r>
              <a:rPr lang="en-US" dirty="0" smtClean="0"/>
              <a:t> party has to fulfil his obligations </a:t>
            </a:r>
            <a:r>
              <a:rPr lang="en-US" dirty="0" err="1" smtClean="0"/>
              <a:t>wheres</a:t>
            </a:r>
            <a:r>
              <a:rPr lang="en-US" dirty="0" smtClean="0"/>
              <a:t> the other party has already performed his obligations.</a:t>
            </a:r>
          </a:p>
          <a:p>
            <a:pPr marL="0" indent="0">
              <a:buNone/>
            </a:pPr>
            <a:r>
              <a:rPr lang="en-US" dirty="0" smtClean="0"/>
              <a:t>Ex: Contract with an Insurance company.</a:t>
            </a:r>
            <a:endParaRPr lang="en-US" dirty="0"/>
          </a:p>
        </p:txBody>
      </p:sp>
    </p:spTree>
    <p:extLst>
      <p:ext uri="{BB962C8B-B14F-4D97-AF65-F5344CB8AC3E}">
        <p14:creationId xmlns:p14="http://schemas.microsoft.com/office/powerpoint/2010/main" val="2563730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Contract</a:t>
            </a:r>
          </a:p>
        </p:txBody>
      </p:sp>
      <p:sp>
        <p:nvSpPr>
          <p:cNvPr id="3" name="Content Placeholder 2"/>
          <p:cNvSpPr>
            <a:spLocks noGrp="1"/>
          </p:cNvSpPr>
          <p:nvPr>
            <p:ph idx="1"/>
          </p:nvPr>
        </p:nvSpPr>
        <p:spPr/>
        <p:txBody>
          <a:bodyPr/>
          <a:lstStyle/>
          <a:p>
            <a:pPr marL="0" indent="0">
              <a:buNone/>
            </a:pPr>
            <a:r>
              <a:rPr lang="en-US" dirty="0" smtClean="0">
                <a:solidFill>
                  <a:srgbClr val="92D050"/>
                </a:solidFill>
              </a:rPr>
              <a:t>D. Legality or Validity of the Contract: </a:t>
            </a:r>
          </a:p>
          <a:p>
            <a:pPr marL="0" indent="0">
              <a:buNone/>
            </a:pPr>
            <a:endParaRPr lang="en-US" dirty="0" smtClean="0"/>
          </a:p>
          <a:p>
            <a:pPr marL="0" indent="0">
              <a:buNone/>
            </a:pPr>
            <a:r>
              <a:rPr lang="en-US" dirty="0" smtClean="0"/>
              <a:t>a. Valid </a:t>
            </a:r>
            <a:r>
              <a:rPr lang="en-US" dirty="0" smtClean="0"/>
              <a:t>Contract: Lawful Contract.</a:t>
            </a:r>
            <a:endParaRPr lang="en-US" dirty="0" smtClean="0"/>
          </a:p>
          <a:p>
            <a:pPr marL="0" indent="0">
              <a:buNone/>
            </a:pPr>
            <a:r>
              <a:rPr lang="en-US" dirty="0" smtClean="0"/>
              <a:t>b. Void </a:t>
            </a:r>
            <a:r>
              <a:rPr lang="en-US" dirty="0" smtClean="0"/>
              <a:t>Contract: Not enforceable by law.</a:t>
            </a:r>
            <a:endParaRPr lang="en-US" dirty="0" smtClean="0"/>
          </a:p>
          <a:p>
            <a:pPr marL="0" indent="0">
              <a:buNone/>
            </a:pPr>
            <a:r>
              <a:rPr lang="en-US" dirty="0" smtClean="0"/>
              <a:t>c. Voidable </a:t>
            </a:r>
            <a:r>
              <a:rPr lang="en-US" dirty="0" smtClean="0"/>
              <a:t>Contract: The contract which can be avoided.</a:t>
            </a:r>
            <a:endParaRPr lang="en-US" dirty="0" smtClean="0"/>
          </a:p>
          <a:p>
            <a:pPr marL="0" indent="0">
              <a:buNone/>
            </a:pPr>
            <a:r>
              <a:rPr lang="en-US" dirty="0" smtClean="0"/>
              <a:t>d. Illegal </a:t>
            </a:r>
            <a:r>
              <a:rPr lang="en-US" dirty="0" smtClean="0"/>
              <a:t>Contract: Unlawful Contract.</a:t>
            </a:r>
            <a:endParaRPr lang="en-US" dirty="0" smtClean="0"/>
          </a:p>
          <a:p>
            <a:pPr marL="0" indent="0">
              <a:buNone/>
            </a:pPr>
            <a:r>
              <a:rPr lang="en-US" dirty="0" smtClean="0"/>
              <a:t>e. Unenforceable </a:t>
            </a:r>
            <a:r>
              <a:rPr lang="en-US" dirty="0" smtClean="0"/>
              <a:t>Contract: The contract which has some technical defect.</a:t>
            </a:r>
            <a:endParaRPr lang="en-US" dirty="0"/>
          </a:p>
        </p:txBody>
      </p:sp>
    </p:spTree>
    <p:extLst>
      <p:ext uri="{BB962C8B-B14F-4D97-AF65-F5344CB8AC3E}">
        <p14:creationId xmlns:p14="http://schemas.microsoft.com/office/powerpoint/2010/main" val="3846422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375781" y="1690688"/>
            <a:ext cx="11210794" cy="4822846"/>
          </a:xfrm>
          <a:prstGeom prst="rect">
            <a:avLst/>
          </a:prstGeom>
        </p:spPr>
      </p:pic>
    </p:spTree>
    <p:extLst>
      <p:ext uri="{BB962C8B-B14F-4D97-AF65-F5344CB8AC3E}">
        <p14:creationId xmlns:p14="http://schemas.microsoft.com/office/powerpoint/2010/main" val="336811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stretch>
            <a:fillRect/>
          </a:stretch>
        </p:blipFill>
        <p:spPr>
          <a:xfrm>
            <a:off x="2792716" y="1139869"/>
            <a:ext cx="6501596" cy="6325644"/>
          </a:xfrm>
          <a:prstGeom prst="rect">
            <a:avLst/>
          </a:prstGeom>
        </p:spPr>
      </p:pic>
    </p:spTree>
    <p:extLst>
      <p:ext uri="{BB962C8B-B14F-4D97-AF65-F5344CB8AC3E}">
        <p14:creationId xmlns:p14="http://schemas.microsoft.com/office/powerpoint/2010/main" val="1360105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1. Offer and Acceptance</a:t>
            </a:r>
          </a:p>
          <a:p>
            <a:r>
              <a:rPr lang="en-US" dirty="0"/>
              <a:t>Basically, a contract unfolds when an offer by one party is accepted by the other party . The accepted offer should be without any qualification and be definite</a:t>
            </a:r>
            <a:r>
              <a:rPr lang="en-US" dirty="0" smtClean="0"/>
              <a:t>.</a:t>
            </a:r>
          </a:p>
          <a:p>
            <a:r>
              <a:rPr lang="en-US" dirty="0" smtClean="0"/>
              <a:t> </a:t>
            </a:r>
            <a:r>
              <a:rPr lang="en-US" dirty="0"/>
              <a:t>An offer needs to be clear, definite, complete </a:t>
            </a:r>
            <a:endParaRPr lang="en-US" dirty="0" smtClean="0"/>
          </a:p>
          <a:p>
            <a:pPr marL="0" indent="0">
              <a:buNone/>
            </a:pPr>
            <a:r>
              <a:rPr lang="en-US" dirty="0"/>
              <a:t> </a:t>
            </a:r>
            <a:r>
              <a:rPr lang="en-US" dirty="0" smtClean="0"/>
              <a:t>   and </a:t>
            </a:r>
            <a:r>
              <a:rPr lang="en-US" dirty="0"/>
              <a:t>final. </a:t>
            </a:r>
            <a:endParaRPr lang="en-US" dirty="0" smtClean="0"/>
          </a:p>
          <a:p>
            <a:r>
              <a:rPr lang="en-US" dirty="0" smtClean="0"/>
              <a:t>It should be communicated to the </a:t>
            </a:r>
            <a:r>
              <a:rPr lang="en-US" dirty="0" err="1" smtClean="0"/>
              <a:t>offeree</a:t>
            </a:r>
            <a:r>
              <a:rPr lang="en-US" dirty="0" smtClean="0"/>
              <a:t>.</a:t>
            </a:r>
          </a:p>
          <a:p>
            <a:endParaRPr lang="en-US" dirty="0"/>
          </a:p>
        </p:txBody>
      </p:sp>
      <p:pic>
        <p:nvPicPr>
          <p:cNvPr id="4" name="Picture 3"/>
          <p:cNvPicPr>
            <a:picLocks noChangeAspect="1"/>
          </p:cNvPicPr>
          <p:nvPr/>
        </p:nvPicPr>
        <p:blipFill>
          <a:blip r:embed="rId2"/>
          <a:stretch>
            <a:fillRect/>
          </a:stretch>
        </p:blipFill>
        <p:spPr>
          <a:xfrm>
            <a:off x="8141918" y="3344449"/>
            <a:ext cx="3407078" cy="2460657"/>
          </a:xfrm>
          <a:prstGeom prst="rect">
            <a:avLst/>
          </a:prstGeom>
        </p:spPr>
      </p:pic>
    </p:spTree>
    <p:extLst>
      <p:ext uri="{BB962C8B-B14F-4D97-AF65-F5344CB8AC3E}">
        <p14:creationId xmlns:p14="http://schemas.microsoft.com/office/powerpoint/2010/main" val="10137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a:t>2. Intention to Create Legal Relationship</a:t>
            </a:r>
          </a:p>
          <a:p>
            <a:pPr fontAlgn="base"/>
            <a:r>
              <a:rPr lang="en-US" dirty="0"/>
              <a:t>The intention of the parties to a contract must be to create a legal relationship between them. </a:t>
            </a:r>
            <a:endParaRPr lang="en-US" dirty="0" smtClean="0"/>
          </a:p>
          <a:p>
            <a:pPr fontAlgn="base"/>
            <a:r>
              <a:rPr lang="en-US" dirty="0" smtClean="0"/>
              <a:t>Agreements </a:t>
            </a:r>
            <a:r>
              <a:rPr lang="en-US" dirty="0"/>
              <a:t>of social nature, as they do not </a:t>
            </a:r>
            <a:endParaRPr lang="en-US" dirty="0" smtClean="0"/>
          </a:p>
          <a:p>
            <a:pPr marL="0" indent="0" fontAlgn="base">
              <a:buNone/>
            </a:pPr>
            <a:r>
              <a:rPr lang="en-US" dirty="0"/>
              <a:t> </a:t>
            </a:r>
            <a:r>
              <a:rPr lang="en-US" dirty="0" smtClean="0"/>
              <a:t>   contemplate </a:t>
            </a:r>
            <a:r>
              <a:rPr lang="en-US" dirty="0"/>
              <a:t>legal </a:t>
            </a:r>
            <a:r>
              <a:rPr lang="en-US" dirty="0" smtClean="0"/>
              <a:t>relationship</a:t>
            </a:r>
            <a:r>
              <a:rPr lang="en-US" dirty="0"/>
              <a:t>, </a:t>
            </a:r>
            <a:endParaRPr lang="en-US" dirty="0" smtClean="0"/>
          </a:p>
          <a:p>
            <a:pPr marL="0" indent="0" fontAlgn="base">
              <a:buNone/>
            </a:pPr>
            <a:r>
              <a:rPr lang="en-US" dirty="0"/>
              <a:t> </a:t>
            </a:r>
            <a:r>
              <a:rPr lang="en-US" dirty="0" smtClean="0"/>
              <a:t>    are </a:t>
            </a:r>
            <a:r>
              <a:rPr lang="en-US" dirty="0"/>
              <a:t>not contracts. </a:t>
            </a:r>
          </a:p>
        </p:txBody>
      </p:sp>
      <p:pic>
        <p:nvPicPr>
          <p:cNvPr id="4" name="Picture 3"/>
          <p:cNvPicPr>
            <a:picLocks noChangeAspect="1"/>
          </p:cNvPicPr>
          <p:nvPr/>
        </p:nvPicPr>
        <p:blipFill>
          <a:blip r:embed="rId2"/>
          <a:stretch>
            <a:fillRect/>
          </a:stretch>
        </p:blipFill>
        <p:spPr>
          <a:xfrm>
            <a:off x="7941501" y="2893512"/>
            <a:ext cx="3315157" cy="3519813"/>
          </a:xfrm>
          <a:prstGeom prst="rect">
            <a:avLst/>
          </a:prstGeom>
        </p:spPr>
      </p:pic>
    </p:spTree>
    <p:extLst>
      <p:ext uri="{BB962C8B-B14F-4D97-AF65-F5344CB8AC3E}">
        <p14:creationId xmlns:p14="http://schemas.microsoft.com/office/powerpoint/2010/main" val="282238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a:t>3. Capacity to Contract</a:t>
            </a:r>
          </a:p>
          <a:p>
            <a:pPr fontAlgn="base"/>
            <a:r>
              <a:rPr lang="en-US" dirty="0"/>
              <a:t>If an agreement is entered between parties who are competent enough to contract, then the agreement </a:t>
            </a:r>
            <a:endParaRPr lang="en-US" dirty="0" smtClean="0"/>
          </a:p>
          <a:p>
            <a:pPr marL="0" indent="0" fontAlgn="base">
              <a:buNone/>
            </a:pPr>
            <a:r>
              <a:rPr lang="en-US" dirty="0"/>
              <a:t> </a:t>
            </a:r>
            <a:r>
              <a:rPr lang="en-US" dirty="0" smtClean="0"/>
              <a:t>  becomes </a:t>
            </a:r>
            <a:r>
              <a:rPr lang="en-US" dirty="0"/>
              <a:t>a contract.</a:t>
            </a:r>
          </a:p>
          <a:p>
            <a:endParaRPr lang="en-US" dirty="0"/>
          </a:p>
        </p:txBody>
      </p:sp>
      <p:pic>
        <p:nvPicPr>
          <p:cNvPr id="4" name="Picture 3"/>
          <p:cNvPicPr>
            <a:picLocks noChangeAspect="1"/>
          </p:cNvPicPr>
          <p:nvPr/>
        </p:nvPicPr>
        <p:blipFill>
          <a:blip r:embed="rId2"/>
          <a:stretch>
            <a:fillRect/>
          </a:stretch>
        </p:blipFill>
        <p:spPr>
          <a:xfrm>
            <a:off x="7252571" y="2931090"/>
            <a:ext cx="3900356" cy="3047217"/>
          </a:xfrm>
          <a:prstGeom prst="rect">
            <a:avLst/>
          </a:prstGeom>
        </p:spPr>
      </p:pic>
    </p:spTree>
    <p:extLst>
      <p:ext uri="{BB962C8B-B14F-4D97-AF65-F5344CB8AC3E}">
        <p14:creationId xmlns:p14="http://schemas.microsoft.com/office/powerpoint/2010/main" val="990420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a:t>Free Consent</a:t>
            </a:r>
          </a:p>
          <a:p>
            <a:pPr algn="just" fontAlgn="base"/>
            <a:r>
              <a:rPr lang="en-US" dirty="0"/>
              <a:t>Free consent is another essential element of a valid contract. An agreement must have been made by free consent of the parties. </a:t>
            </a:r>
            <a:endParaRPr lang="en-US" dirty="0" smtClean="0"/>
          </a:p>
          <a:p>
            <a:pPr marL="0" indent="0" algn="just" fontAlgn="base">
              <a:buNone/>
            </a:pPr>
            <a:r>
              <a:rPr lang="en-US" dirty="0" smtClean="0"/>
              <a:t>   The </a:t>
            </a:r>
            <a:r>
              <a:rPr lang="en-US" dirty="0"/>
              <a:t>contract would be void in case of mutual mistakes. </a:t>
            </a:r>
            <a:endParaRPr lang="en-US" dirty="0" smtClean="0"/>
          </a:p>
          <a:p>
            <a:pPr marL="0" indent="0" algn="just" fontAlgn="base">
              <a:buNone/>
            </a:pPr>
            <a:r>
              <a:rPr lang="en-US" dirty="0" smtClean="0"/>
              <a:t>   When </a:t>
            </a:r>
            <a:r>
              <a:rPr lang="en-US" dirty="0"/>
              <a:t>consent is obtained by </a:t>
            </a:r>
            <a:endParaRPr lang="en-US" dirty="0" smtClean="0"/>
          </a:p>
          <a:p>
            <a:pPr marL="0" indent="0" algn="just" fontAlgn="base">
              <a:buNone/>
            </a:pPr>
            <a:r>
              <a:rPr lang="en-US" dirty="0" smtClean="0"/>
              <a:t>   unfair </a:t>
            </a:r>
            <a:r>
              <a:rPr lang="en-US" dirty="0"/>
              <a:t>means, </a:t>
            </a:r>
            <a:r>
              <a:rPr lang="en-US" dirty="0" smtClean="0"/>
              <a:t>the </a:t>
            </a:r>
            <a:r>
              <a:rPr lang="en-US" dirty="0"/>
              <a:t>contract </a:t>
            </a:r>
            <a:endParaRPr lang="en-US" dirty="0" smtClean="0"/>
          </a:p>
          <a:p>
            <a:pPr marL="0" indent="0" algn="just" fontAlgn="base">
              <a:buNone/>
            </a:pPr>
            <a:r>
              <a:rPr lang="en-US" dirty="0"/>
              <a:t> </a:t>
            </a:r>
            <a:r>
              <a:rPr lang="en-US" dirty="0" smtClean="0"/>
              <a:t>  would </a:t>
            </a:r>
            <a:r>
              <a:rPr lang="en-US" dirty="0"/>
              <a:t>be </a:t>
            </a:r>
            <a:r>
              <a:rPr lang="en-US" dirty="0" smtClean="0"/>
              <a:t>voidable.                                    </a:t>
            </a:r>
            <a:endParaRPr lang="en-US" dirty="0"/>
          </a:p>
          <a:p>
            <a:pPr algn="just"/>
            <a:endParaRPr lang="en-US" dirty="0"/>
          </a:p>
        </p:txBody>
      </p:sp>
      <p:pic>
        <p:nvPicPr>
          <p:cNvPr id="4" name="Picture 3"/>
          <p:cNvPicPr>
            <a:picLocks noChangeAspect="1"/>
          </p:cNvPicPr>
          <p:nvPr/>
        </p:nvPicPr>
        <p:blipFill>
          <a:blip r:embed="rId2"/>
          <a:stretch>
            <a:fillRect/>
          </a:stretch>
        </p:blipFill>
        <p:spPr>
          <a:xfrm>
            <a:off x="5990834" y="3795713"/>
            <a:ext cx="2952750" cy="2381250"/>
          </a:xfrm>
          <a:prstGeom prst="rect">
            <a:avLst/>
          </a:prstGeom>
        </p:spPr>
      </p:pic>
      <p:pic>
        <p:nvPicPr>
          <p:cNvPr id="5" name="Picture 4"/>
          <p:cNvPicPr>
            <a:picLocks noChangeAspect="1"/>
          </p:cNvPicPr>
          <p:nvPr/>
        </p:nvPicPr>
        <p:blipFill>
          <a:blip r:embed="rId3"/>
          <a:stretch>
            <a:fillRect/>
          </a:stretch>
        </p:blipFill>
        <p:spPr>
          <a:xfrm>
            <a:off x="8943584" y="3795713"/>
            <a:ext cx="2242158" cy="2381250"/>
          </a:xfrm>
          <a:prstGeom prst="rect">
            <a:avLst/>
          </a:prstGeom>
        </p:spPr>
      </p:pic>
    </p:spTree>
    <p:extLst>
      <p:ext uri="{BB962C8B-B14F-4D97-AF65-F5344CB8AC3E}">
        <p14:creationId xmlns:p14="http://schemas.microsoft.com/office/powerpoint/2010/main" val="3804521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fontAlgn="base">
              <a:buNone/>
            </a:pPr>
            <a:r>
              <a:rPr lang="en-US" b="1" dirty="0"/>
              <a:t>5. Lawful Object</a:t>
            </a:r>
          </a:p>
          <a:p>
            <a:pPr fontAlgn="base"/>
            <a:r>
              <a:rPr lang="en-US" dirty="0"/>
              <a:t>Objectives of an agreement should be lawful. It must not be illegal or immoral or opposed to public policy. It is lawful unless it is forbidden by law. When the object of a contract is not lawful, the contract is void.</a:t>
            </a:r>
          </a:p>
        </p:txBody>
      </p:sp>
      <p:pic>
        <p:nvPicPr>
          <p:cNvPr id="4" name="Picture 3"/>
          <p:cNvPicPr>
            <a:picLocks noChangeAspect="1"/>
          </p:cNvPicPr>
          <p:nvPr/>
        </p:nvPicPr>
        <p:blipFill>
          <a:blip r:embed="rId2"/>
          <a:stretch>
            <a:fillRect/>
          </a:stretch>
        </p:blipFill>
        <p:spPr>
          <a:xfrm>
            <a:off x="8920032" y="3865323"/>
            <a:ext cx="2143125" cy="2133600"/>
          </a:xfrm>
          <a:prstGeom prst="rect">
            <a:avLst/>
          </a:prstGeom>
        </p:spPr>
      </p:pic>
      <p:pic>
        <p:nvPicPr>
          <p:cNvPr id="5" name="Picture 4"/>
          <p:cNvPicPr>
            <a:picLocks noChangeAspect="1"/>
          </p:cNvPicPr>
          <p:nvPr/>
        </p:nvPicPr>
        <p:blipFill>
          <a:blip r:embed="rId3"/>
          <a:stretch>
            <a:fillRect/>
          </a:stretch>
        </p:blipFill>
        <p:spPr>
          <a:xfrm>
            <a:off x="5939751" y="4185519"/>
            <a:ext cx="2466975" cy="1847850"/>
          </a:xfrm>
          <a:prstGeom prst="rect">
            <a:avLst/>
          </a:prstGeom>
        </p:spPr>
      </p:pic>
    </p:spTree>
    <p:extLst>
      <p:ext uri="{BB962C8B-B14F-4D97-AF65-F5344CB8AC3E}">
        <p14:creationId xmlns:p14="http://schemas.microsoft.com/office/powerpoint/2010/main" val="2777489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a:t>6. Lawful Consideration</a:t>
            </a:r>
          </a:p>
          <a:p>
            <a:pPr marL="0" indent="0" fontAlgn="base">
              <a:buNone/>
            </a:pPr>
            <a:r>
              <a:rPr lang="en-US" dirty="0"/>
              <a:t>Something in return is Consideration. In every contract, agreement must be supported by consideration. It must be lawful and real.</a:t>
            </a:r>
          </a:p>
          <a:p>
            <a:pPr marL="0" indent="0">
              <a:buNone/>
            </a:pPr>
            <a:endParaRPr lang="en-US" dirty="0"/>
          </a:p>
        </p:txBody>
      </p:sp>
      <p:pic>
        <p:nvPicPr>
          <p:cNvPr id="4" name="Picture 3"/>
          <p:cNvPicPr>
            <a:picLocks noChangeAspect="1"/>
          </p:cNvPicPr>
          <p:nvPr/>
        </p:nvPicPr>
        <p:blipFill>
          <a:blip r:embed="rId2"/>
          <a:stretch>
            <a:fillRect/>
          </a:stretch>
        </p:blipFill>
        <p:spPr>
          <a:xfrm>
            <a:off x="7979079" y="3471536"/>
            <a:ext cx="2840603" cy="3079576"/>
          </a:xfrm>
          <a:prstGeom prst="rect">
            <a:avLst/>
          </a:prstGeom>
        </p:spPr>
      </p:pic>
    </p:spTree>
    <p:extLst>
      <p:ext uri="{BB962C8B-B14F-4D97-AF65-F5344CB8AC3E}">
        <p14:creationId xmlns:p14="http://schemas.microsoft.com/office/powerpoint/2010/main" val="25801945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874</Words>
  <Application>Microsoft Office PowerPoint</Application>
  <PresentationFormat>Widescreen</PresentationFormat>
  <Paragraphs>71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The Essential Elements of Contract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Classification of Contract</vt:lpstr>
      <vt:lpstr>Classification of Contract</vt:lpstr>
      <vt:lpstr>Classification of Contract</vt:lpstr>
      <vt:lpstr>Classification of Contract</vt:lpstr>
      <vt:lpstr>Classification of Contract</vt:lpstr>
      <vt:lpstr>Classification of Contract</vt:lpstr>
      <vt:lpstr>Classification of Contract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Lenovo</cp:lastModifiedBy>
  <cp:revision>15</cp:revision>
  <dcterms:created xsi:type="dcterms:W3CDTF">2020-04-21T01:13:43Z</dcterms:created>
  <dcterms:modified xsi:type="dcterms:W3CDTF">2020-04-22T11:57:54Z</dcterms:modified>
</cp:coreProperties>
</file>