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11" r:id="rId1"/>
  </p:sldMasterIdLst>
  <p:sldIdLst>
    <p:sldId id="256" r:id="rId2"/>
    <p:sldId id="269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920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12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357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4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9007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477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37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251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928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2726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88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85660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1566" y="946594"/>
            <a:ext cx="4141653" cy="4990567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Essential Elements of Contract.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216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Legal Formalities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9131" y="2363787"/>
            <a:ext cx="2066925" cy="22193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299" y="2129061"/>
            <a:ext cx="4791075" cy="373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106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</a:t>
            </a:r>
            <a:r>
              <a:rPr lang="en-US" b="1" dirty="0" smtClean="0"/>
              <a:t>ssification of contracts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Contracts can be classified into five broad divisions namely</a:t>
            </a:r>
          </a:p>
          <a:p>
            <a:r>
              <a:rPr lang="en-US" dirty="0"/>
              <a:t>The method of formation of a contract</a:t>
            </a:r>
          </a:p>
          <a:p>
            <a:r>
              <a:rPr lang="en-US" dirty="0"/>
              <a:t>The time of performance of </a:t>
            </a:r>
            <a:r>
              <a:rPr lang="en-US" dirty="0" smtClean="0"/>
              <a:t>contract</a:t>
            </a:r>
          </a:p>
          <a:p>
            <a:r>
              <a:rPr lang="en-US" dirty="0" smtClean="0"/>
              <a:t>The </a:t>
            </a:r>
            <a:r>
              <a:rPr lang="en-US" dirty="0"/>
              <a:t>parties of the contract</a:t>
            </a:r>
          </a:p>
          <a:p>
            <a:r>
              <a:rPr lang="en-US" dirty="0"/>
              <a:t>The method of formalities of the contract</a:t>
            </a:r>
          </a:p>
          <a:p>
            <a:r>
              <a:rPr lang="en-US" dirty="0"/>
              <a:t> The method of legality of the contract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17182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17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Classification of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9325" y="2371725"/>
            <a:ext cx="8770571" cy="365150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Under the method of formation of a contract may be three </a:t>
            </a:r>
            <a:r>
              <a:rPr lang="en-US" b="1" dirty="0" smtClean="0"/>
              <a:t>kinds,</a:t>
            </a:r>
          </a:p>
          <a:p>
            <a:r>
              <a:rPr lang="en-US" b="1" dirty="0"/>
              <a:t> Express contract: </a:t>
            </a:r>
            <a:r>
              <a:rPr lang="en-US" dirty="0"/>
              <a:t>Express contract is one which expressed in words </a:t>
            </a:r>
            <a:r>
              <a:rPr lang="en-US" b="1" dirty="0"/>
              <a:t>spoken or</a:t>
            </a:r>
            <a:r>
              <a:rPr lang="en-US" dirty="0"/>
              <a:t> </a:t>
            </a:r>
            <a:r>
              <a:rPr lang="en-US" b="1" dirty="0"/>
              <a:t>written.</a:t>
            </a:r>
            <a:r>
              <a:rPr lang="en-US" dirty="0"/>
              <a:t> When such a contract is formal, there is no difficulty in understanding the rights and obligations of the parties.</a:t>
            </a:r>
          </a:p>
          <a:p>
            <a:r>
              <a:rPr lang="en-US" b="1" dirty="0"/>
              <a:t>Implied contract: </a:t>
            </a:r>
            <a:r>
              <a:rPr lang="en-US" dirty="0"/>
              <a:t>The condition of an implied contract is to be understood form the acts, the contract of the parties or the course of dealing between them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5817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89" y="193183"/>
            <a:ext cx="8860665" cy="5896467"/>
          </a:xfrm>
        </p:spPr>
      </p:pic>
    </p:spTree>
    <p:extLst>
      <p:ext uri="{BB962C8B-B14F-4D97-AF65-F5344CB8AC3E}">
        <p14:creationId xmlns:p14="http://schemas.microsoft.com/office/powerpoint/2010/main" val="90662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266681"/>
            <a:ext cx="8770571" cy="3823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Topic Name : The Essential Elements Of Contract 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28921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2577" y="1075765"/>
            <a:ext cx="8897565" cy="564776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Offer And Acceptance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400"/>
            <a:ext cx="5833782" cy="2832848"/>
          </a:xfrm>
        </p:spPr>
        <p:txBody>
          <a:bodyPr>
            <a:noAutofit/>
          </a:bodyPr>
          <a:lstStyle/>
          <a:p>
            <a:r>
              <a:rPr lang="en-US" sz="1600" dirty="0"/>
              <a:t>The meaning of offer and acceptance is the basis of a contract. To form a contract, there must be an offer made by one party which is, in turn, accepted by another party, and then, in most cases goods </a:t>
            </a:r>
            <a:r>
              <a:rPr lang="en-US" sz="1600" dirty="0" smtClean="0"/>
              <a:t>and </a:t>
            </a:r>
            <a:r>
              <a:rPr lang="en-US" sz="1600" dirty="0"/>
              <a:t>services must be exchanged between the two</a:t>
            </a:r>
            <a:r>
              <a:rPr lang="en-US" sz="1600" dirty="0" smtClean="0"/>
              <a:t>.</a:t>
            </a:r>
          </a:p>
          <a:p>
            <a:r>
              <a:rPr lang="en-US" sz="1600" dirty="0" smtClean="0"/>
              <a:t>An offer needs to be clear, definite, complete and final.</a:t>
            </a:r>
          </a:p>
          <a:p>
            <a:r>
              <a:rPr lang="en-US" sz="1600" dirty="0" smtClean="0"/>
              <a:t>It should be communicated to the </a:t>
            </a:r>
            <a:r>
              <a:rPr lang="en-US" sz="1600" dirty="0" err="1" smtClean="0"/>
              <a:t>offeree</a:t>
            </a:r>
            <a:r>
              <a:rPr lang="en-US" sz="1600" dirty="0" smtClean="0"/>
              <a:t>.</a:t>
            </a:r>
          </a:p>
          <a:p>
            <a:r>
              <a:rPr lang="en-US" sz="1600" b="1" dirty="0" smtClean="0"/>
              <a:t>Example</a:t>
            </a:r>
            <a:r>
              <a:rPr lang="en-US" sz="1600" dirty="0" smtClean="0"/>
              <a:t>: </a:t>
            </a:r>
            <a:r>
              <a:rPr lang="en-US" sz="1600" dirty="0"/>
              <a:t>A offers to buy B's car for rupees two </a:t>
            </a:r>
            <a:r>
              <a:rPr lang="en-US" sz="1600" dirty="0" err="1"/>
              <a:t>lacs</a:t>
            </a:r>
            <a:r>
              <a:rPr lang="en-US" sz="1600" dirty="0"/>
              <a:t> and B accepts such an </a:t>
            </a:r>
            <a:r>
              <a:rPr lang="en-US" sz="1600" dirty="0" smtClean="0"/>
              <a:t>offer. </a:t>
            </a:r>
            <a:r>
              <a:rPr lang="en-US" sz="1600" dirty="0"/>
              <a:t>An offer does not create any legal obligations, but after the offer is accepted it becomes a promise.</a:t>
            </a:r>
            <a:endParaRPr lang="en-US" sz="1600" dirty="0" smtClean="0"/>
          </a:p>
          <a:p>
            <a:endParaRPr lang="en-US" sz="1600" dirty="0"/>
          </a:p>
          <a:p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7763" y="2215166"/>
            <a:ext cx="3192462" cy="3056082"/>
          </a:xfrm>
        </p:spPr>
      </p:pic>
    </p:spTree>
    <p:extLst>
      <p:ext uri="{BB962C8B-B14F-4D97-AF65-F5344CB8AC3E}">
        <p14:creationId xmlns:p14="http://schemas.microsoft.com/office/powerpoint/2010/main" val="19405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9" y="941294"/>
            <a:ext cx="8897564" cy="833717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Intention to create legal Relationship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5753100" cy="2805955"/>
          </a:xfrm>
        </p:spPr>
        <p:txBody>
          <a:bodyPr>
            <a:normAutofit/>
          </a:bodyPr>
          <a:lstStyle/>
          <a:p>
            <a:r>
              <a:rPr lang="en-US" sz="1600" dirty="0"/>
              <a:t>Intention to create legal relations is defined as an intention to enter a legally binding agreement or </a:t>
            </a:r>
            <a:r>
              <a:rPr lang="en-US" sz="1600" dirty="0" smtClean="0"/>
              <a:t>contract.</a:t>
            </a:r>
          </a:p>
          <a:p>
            <a:r>
              <a:rPr lang="en-US" sz="1600" dirty="0" smtClean="0"/>
              <a:t> </a:t>
            </a:r>
            <a:r>
              <a:rPr lang="en-US" sz="1600" dirty="0"/>
              <a:t>Intention to create legal relations is one of the necessary elements in formation of a contract</a:t>
            </a:r>
            <a:r>
              <a:rPr lang="en-US" sz="1600" dirty="0" smtClean="0"/>
              <a:t>. </a:t>
            </a:r>
            <a:r>
              <a:rPr lang="en-US" sz="1600" dirty="0"/>
              <a:t>If there is no agreement by both of the parties, it may make the contact being a void agreement</a:t>
            </a:r>
            <a:r>
              <a:rPr lang="en-US" sz="1600" dirty="0" smtClean="0"/>
              <a:t>. </a:t>
            </a:r>
          </a:p>
          <a:p>
            <a:r>
              <a:rPr lang="en-US" sz="1600" b="1" dirty="0"/>
              <a:t>E</a:t>
            </a:r>
            <a:r>
              <a:rPr lang="en-US" sz="1600" b="1" dirty="0" smtClean="0"/>
              <a:t>xample</a:t>
            </a:r>
            <a:r>
              <a:rPr lang="en-US" sz="1600" dirty="0" smtClean="0"/>
              <a:t> : you </a:t>
            </a:r>
            <a:r>
              <a:rPr lang="en-US" sz="1600" dirty="0"/>
              <a:t>may have an agreement to meet a friend at a </a:t>
            </a:r>
            <a:r>
              <a:rPr lang="en-US" sz="1600" dirty="0" smtClean="0"/>
              <a:t>park.</a:t>
            </a:r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205" y="2438400"/>
            <a:ext cx="2117028" cy="2117028"/>
          </a:xfrm>
        </p:spPr>
      </p:pic>
    </p:spTree>
    <p:extLst>
      <p:ext uri="{BB962C8B-B14F-4D97-AF65-F5344CB8AC3E}">
        <p14:creationId xmlns:p14="http://schemas.microsoft.com/office/powerpoint/2010/main" val="2537833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1264023"/>
            <a:ext cx="8897565" cy="86503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Capacity to Contract 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Capacity to contract means a party has the legal ability to enter into a contract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Capacity also means a person has to be competent as defined by law</a:t>
            </a:r>
            <a:r>
              <a:rPr lang="en-US" sz="1600" dirty="0" smtClean="0"/>
              <a:t>.</a:t>
            </a:r>
          </a:p>
          <a:p>
            <a:r>
              <a:rPr lang="en-US" sz="1600" dirty="0"/>
              <a:t>capacity is determined by whether or not they have reached the age of majority and if they are mentally capable of understanding the applicable contract terms.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219" y="2550017"/>
            <a:ext cx="3048000" cy="2726071"/>
          </a:xfrm>
        </p:spPr>
      </p:pic>
    </p:spTree>
    <p:extLst>
      <p:ext uri="{BB962C8B-B14F-4D97-AF65-F5344CB8AC3E}">
        <p14:creationId xmlns:p14="http://schemas.microsoft.com/office/powerpoint/2010/main" val="270918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1264023"/>
            <a:ext cx="8897565" cy="865037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Free Consent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400"/>
            <a:ext cx="4610052" cy="2597240"/>
          </a:xfrm>
        </p:spPr>
        <p:txBody>
          <a:bodyPr>
            <a:normAutofit/>
          </a:bodyPr>
          <a:lstStyle/>
          <a:p>
            <a:r>
              <a:rPr lang="en-US" sz="1800" dirty="0"/>
              <a:t>Free consent refers to two parties both agreeing to a contract, including all of its terms and conditions, at their own will. This means that neither party was coerced, cheated, or forced into the contract</a:t>
            </a:r>
            <a:r>
              <a:rPr lang="en-US" sz="1800" dirty="0" smtClean="0"/>
              <a:t>.</a:t>
            </a:r>
          </a:p>
          <a:p>
            <a:endParaRPr lang="en-US" sz="1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206" y="2438400"/>
            <a:ext cx="3683357" cy="2713149"/>
          </a:xfrm>
        </p:spPr>
      </p:pic>
    </p:spTree>
    <p:extLst>
      <p:ext uri="{BB962C8B-B14F-4D97-AF65-F5344CB8AC3E}">
        <p14:creationId xmlns:p14="http://schemas.microsoft.com/office/powerpoint/2010/main" val="209660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6706" y="1304365"/>
            <a:ext cx="8897565" cy="82469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Lawful Object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sz="1800" dirty="0" smtClean="0"/>
              <a:t>It is necessary that agreement is made for a lawful object. The object of contract must not be illegal, immoral, opposed to public.</a:t>
            </a:r>
          </a:p>
          <a:p>
            <a:pPr>
              <a:buFontTx/>
              <a:buChar char="-"/>
            </a:pPr>
            <a:r>
              <a:rPr lang="en-US" sz="1800" dirty="0" smtClean="0"/>
              <a:t>Every agreement with unlawful object is illegal and therefore contract is void.</a:t>
            </a:r>
          </a:p>
          <a:p>
            <a:pPr>
              <a:buFontTx/>
              <a:buChar char="-"/>
            </a:pPr>
            <a:r>
              <a:rPr lang="en-US" sz="1800" dirty="0" smtClean="0"/>
              <a:t>Example : A hires a house to use for gambling. The object of agreement is illegal and void.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3096964"/>
            <a:ext cx="4160838" cy="2340471"/>
          </a:xfrm>
        </p:spPr>
      </p:pic>
    </p:spTree>
    <p:extLst>
      <p:ext uri="{BB962C8B-B14F-4D97-AF65-F5344CB8AC3E}">
        <p14:creationId xmlns:p14="http://schemas.microsoft.com/office/powerpoint/2010/main" val="1313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Lawful Consideration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0812" y="2295525"/>
            <a:ext cx="8770571" cy="3651504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598" y="2295525"/>
            <a:ext cx="3093267" cy="22223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6" y="2295525"/>
            <a:ext cx="5140998" cy="336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08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Certainty </a:t>
            </a:r>
            <a:r>
              <a:rPr lang="en-US" b="1" dirty="0" smtClean="0"/>
              <a:t>and possibility of performance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Certainty and Possibility of Performance</a:t>
            </a:r>
            <a:r>
              <a:rPr lang="en-US" dirty="0"/>
              <a:t>. The agreements, in which the meaning is uncertain or if the agreement is not capable of being made certain, it is deemed </a:t>
            </a:r>
            <a:r>
              <a:rPr lang="en-US" dirty="0" smtClean="0"/>
              <a:t>void.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Law of contract - Legal Environment of Business - Business Law - Manu…"/>
          <p:cNvSpPr>
            <a:spLocks noChangeAspect="1" noChangeArrowheads="1"/>
          </p:cNvSpPr>
          <p:nvPr/>
        </p:nvSpPr>
        <p:spPr bwMode="auto">
          <a:xfrm>
            <a:off x="155575" y="-846138"/>
            <a:ext cx="234315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4740" y="3406442"/>
            <a:ext cx="3341495" cy="278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99323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416</TotalTime>
  <Words>468</Words>
  <Application>Microsoft Office PowerPoint</Application>
  <PresentationFormat>Widescreen</PresentationFormat>
  <Paragraphs>36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Century Schoolbook</vt:lpstr>
      <vt:lpstr>Corbel</vt:lpstr>
      <vt:lpstr>Feathered</vt:lpstr>
      <vt:lpstr>The Essential Elements of Contract.</vt:lpstr>
      <vt:lpstr>PowerPoint Presentation</vt:lpstr>
      <vt:lpstr>Offer And Acceptance </vt:lpstr>
      <vt:lpstr>Intention to create legal Relationship</vt:lpstr>
      <vt:lpstr>Capacity to Contract </vt:lpstr>
      <vt:lpstr>Free Consent</vt:lpstr>
      <vt:lpstr>Lawful Object</vt:lpstr>
      <vt:lpstr>Lawful Consideration </vt:lpstr>
      <vt:lpstr>Certainty and possibility of performance </vt:lpstr>
      <vt:lpstr>Legal Formalities </vt:lpstr>
      <vt:lpstr>Classification of contracts </vt:lpstr>
      <vt:lpstr>Classification of contracts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Lenovo</cp:lastModifiedBy>
  <cp:revision>24</cp:revision>
  <dcterms:created xsi:type="dcterms:W3CDTF">2020-08-17T15:46:07Z</dcterms:created>
  <dcterms:modified xsi:type="dcterms:W3CDTF">2020-09-25T13:32:28Z</dcterms:modified>
</cp:coreProperties>
</file>