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D366BC-A594-4D6E-ABB7-3EDC2358068B}" type="datetimeFigureOut">
              <a:rPr lang="en-US" smtClean="0"/>
              <a:t>4/23/2020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89C63-BCFE-468B-80E1-5B1081B5C8F6}" type="slidenum">
              <a:rPr lang="en-US" smtClean="0"/>
              <a:t>‹#›</a:t>
            </a:fld>
            <a:endParaRPr lang="en-US"/>
          </a:p>
        </p:txBody>
      </p:sp>
    </p:spTree>
    <p:extLst>
      <p:ext uri="{BB962C8B-B14F-4D97-AF65-F5344CB8AC3E}">
        <p14:creationId xmlns:p14="http://schemas.microsoft.com/office/powerpoint/2010/main" val="440665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389C63-BCFE-468B-80E1-5B1081B5C8F6}" type="slidenum">
              <a:rPr lang="en-US" smtClean="0"/>
              <a:t>3</a:t>
            </a:fld>
            <a:endParaRPr lang="en-US"/>
          </a:p>
        </p:txBody>
      </p:sp>
    </p:spTree>
    <p:extLst>
      <p:ext uri="{BB962C8B-B14F-4D97-AF65-F5344CB8AC3E}">
        <p14:creationId xmlns:p14="http://schemas.microsoft.com/office/powerpoint/2010/main" val="14459547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3EDB46-5E94-4146-84EC-5312C417A763}"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EE17688-67AF-4FD7-8377-8E78CEF0EDF3}" type="slidenum">
              <a:rPr lang="en-US" smtClean="0"/>
              <a:t>‹#›</a:t>
            </a:fld>
            <a:endParaRPr lang="en-US"/>
          </a:p>
        </p:txBody>
      </p:sp>
    </p:spTree>
    <p:extLst>
      <p:ext uri="{BB962C8B-B14F-4D97-AF65-F5344CB8AC3E}">
        <p14:creationId xmlns:p14="http://schemas.microsoft.com/office/powerpoint/2010/main" val="885014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3EDB46-5E94-4146-84EC-5312C417A763}"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17688-67AF-4FD7-8377-8E78CEF0EDF3}" type="slidenum">
              <a:rPr lang="en-US" smtClean="0"/>
              <a:t>‹#›</a:t>
            </a:fld>
            <a:endParaRPr lang="en-US"/>
          </a:p>
        </p:txBody>
      </p:sp>
    </p:spTree>
    <p:extLst>
      <p:ext uri="{BB962C8B-B14F-4D97-AF65-F5344CB8AC3E}">
        <p14:creationId xmlns:p14="http://schemas.microsoft.com/office/powerpoint/2010/main" val="3487147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3EDB46-5E94-4146-84EC-5312C417A763}"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17688-67AF-4FD7-8377-8E78CEF0EDF3}" type="slidenum">
              <a:rPr lang="en-US" smtClean="0"/>
              <a:t>‹#›</a:t>
            </a:fld>
            <a:endParaRPr lang="en-US"/>
          </a:p>
        </p:txBody>
      </p:sp>
    </p:spTree>
    <p:extLst>
      <p:ext uri="{BB962C8B-B14F-4D97-AF65-F5344CB8AC3E}">
        <p14:creationId xmlns:p14="http://schemas.microsoft.com/office/powerpoint/2010/main" val="1826371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3EDB46-5E94-4146-84EC-5312C417A763}"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17688-67AF-4FD7-8377-8E78CEF0EDF3}" type="slidenum">
              <a:rPr lang="en-US" smtClean="0"/>
              <a:t>‹#›</a:t>
            </a:fld>
            <a:endParaRPr lang="en-US"/>
          </a:p>
        </p:txBody>
      </p:sp>
    </p:spTree>
    <p:extLst>
      <p:ext uri="{BB962C8B-B14F-4D97-AF65-F5344CB8AC3E}">
        <p14:creationId xmlns:p14="http://schemas.microsoft.com/office/powerpoint/2010/main" val="1009579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EE3EDB46-5E94-4146-84EC-5312C417A763}" type="datetimeFigureOut">
              <a:rPr lang="en-US" smtClean="0"/>
              <a:t>4/23/2020</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EE17688-67AF-4FD7-8377-8E78CEF0EDF3}" type="slidenum">
              <a:rPr lang="en-US" smtClean="0"/>
              <a:t>‹#›</a:t>
            </a:fld>
            <a:endParaRPr lang="en-US"/>
          </a:p>
        </p:txBody>
      </p:sp>
    </p:spTree>
    <p:extLst>
      <p:ext uri="{BB962C8B-B14F-4D97-AF65-F5344CB8AC3E}">
        <p14:creationId xmlns:p14="http://schemas.microsoft.com/office/powerpoint/2010/main" val="3772765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3EDB46-5E94-4146-84EC-5312C417A763}"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17688-67AF-4FD7-8377-8E78CEF0EDF3}" type="slidenum">
              <a:rPr lang="en-US" smtClean="0"/>
              <a:t>‹#›</a:t>
            </a:fld>
            <a:endParaRPr lang="en-US"/>
          </a:p>
        </p:txBody>
      </p:sp>
    </p:spTree>
    <p:extLst>
      <p:ext uri="{BB962C8B-B14F-4D97-AF65-F5344CB8AC3E}">
        <p14:creationId xmlns:p14="http://schemas.microsoft.com/office/powerpoint/2010/main" val="1504107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3EDB46-5E94-4146-84EC-5312C417A763}" type="datetimeFigureOut">
              <a:rPr lang="en-US" smtClean="0"/>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E17688-67AF-4FD7-8377-8E78CEF0EDF3}" type="slidenum">
              <a:rPr lang="en-US" smtClean="0"/>
              <a:t>‹#›</a:t>
            </a:fld>
            <a:endParaRPr lang="en-US"/>
          </a:p>
        </p:txBody>
      </p:sp>
    </p:spTree>
    <p:extLst>
      <p:ext uri="{BB962C8B-B14F-4D97-AF65-F5344CB8AC3E}">
        <p14:creationId xmlns:p14="http://schemas.microsoft.com/office/powerpoint/2010/main" val="150434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3EDB46-5E94-4146-84EC-5312C417A763}" type="datetimeFigureOut">
              <a:rPr lang="en-US" smtClean="0"/>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E17688-67AF-4FD7-8377-8E78CEF0EDF3}" type="slidenum">
              <a:rPr lang="en-US" smtClean="0"/>
              <a:t>‹#›</a:t>
            </a:fld>
            <a:endParaRPr lang="en-US"/>
          </a:p>
        </p:txBody>
      </p:sp>
    </p:spTree>
    <p:extLst>
      <p:ext uri="{BB962C8B-B14F-4D97-AF65-F5344CB8AC3E}">
        <p14:creationId xmlns:p14="http://schemas.microsoft.com/office/powerpoint/2010/main" val="284014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3EDB46-5E94-4146-84EC-5312C417A763}" type="datetimeFigureOut">
              <a:rPr lang="en-US" smtClean="0"/>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E17688-67AF-4FD7-8377-8E78CEF0EDF3}" type="slidenum">
              <a:rPr lang="en-US" smtClean="0"/>
              <a:t>‹#›</a:t>
            </a:fld>
            <a:endParaRPr lang="en-US"/>
          </a:p>
        </p:txBody>
      </p:sp>
    </p:spTree>
    <p:extLst>
      <p:ext uri="{BB962C8B-B14F-4D97-AF65-F5344CB8AC3E}">
        <p14:creationId xmlns:p14="http://schemas.microsoft.com/office/powerpoint/2010/main" val="1355804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E3EDB46-5E94-4146-84EC-5312C417A763}"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EE17688-67AF-4FD7-8377-8E78CEF0EDF3}" type="slidenum">
              <a:rPr lang="en-US" smtClean="0"/>
              <a:t>‹#›</a:t>
            </a:fld>
            <a:endParaRPr lang="en-US"/>
          </a:p>
        </p:txBody>
      </p:sp>
    </p:spTree>
    <p:extLst>
      <p:ext uri="{BB962C8B-B14F-4D97-AF65-F5344CB8AC3E}">
        <p14:creationId xmlns:p14="http://schemas.microsoft.com/office/powerpoint/2010/main" val="2292062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E3EDB46-5E94-4146-84EC-5312C417A763}" type="datetimeFigureOut">
              <a:rPr lang="en-US" smtClean="0"/>
              <a:t>4/23/2020</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EE17688-67AF-4FD7-8377-8E78CEF0EDF3}" type="slidenum">
              <a:rPr lang="en-US" smtClean="0"/>
              <a:t>‹#›</a:t>
            </a:fld>
            <a:endParaRPr lang="en-US"/>
          </a:p>
        </p:txBody>
      </p:sp>
    </p:spTree>
    <p:extLst>
      <p:ext uri="{BB962C8B-B14F-4D97-AF65-F5344CB8AC3E}">
        <p14:creationId xmlns:p14="http://schemas.microsoft.com/office/powerpoint/2010/main" val="1996044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E3EDB46-5E94-4146-84EC-5312C417A763}" type="datetimeFigureOut">
              <a:rPr lang="en-US" smtClean="0"/>
              <a:t>4/23/2020</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EE17688-67AF-4FD7-8377-8E78CEF0EDF3}" type="slidenum">
              <a:rPr lang="en-US" smtClean="0"/>
              <a:t>‹#›</a:t>
            </a:fld>
            <a:endParaRPr lang="en-US"/>
          </a:p>
        </p:txBody>
      </p:sp>
    </p:spTree>
    <p:extLst>
      <p:ext uri="{BB962C8B-B14F-4D97-AF65-F5344CB8AC3E}">
        <p14:creationId xmlns:p14="http://schemas.microsoft.com/office/powerpoint/2010/main" val="31931049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6000" b="1" dirty="0"/>
              <a:t>Termination or discharge of </a:t>
            </a:r>
            <a:r>
              <a:rPr lang="en-US" sz="6000" b="1" dirty="0" smtClean="0"/>
              <a:t>contracts</a:t>
            </a:r>
            <a:r>
              <a:rPr lang="en-US" sz="4800" b="1" i="1" dirty="0" smtClean="0"/>
              <a:t/>
            </a:r>
            <a:br>
              <a:rPr lang="en-US" sz="4800" b="1" i="1" dirty="0" smtClean="0"/>
            </a:br>
            <a:r>
              <a:rPr lang="en-US" sz="4800" b="1" i="1" dirty="0" smtClean="0"/>
              <a:t/>
            </a:r>
            <a:br>
              <a:rPr lang="en-US" sz="4800" b="1" i="1" dirty="0" smtClean="0"/>
            </a:br>
            <a:r>
              <a:rPr lang="en-US" sz="4800" i="1" dirty="0" smtClean="0"/>
              <a:t>Chapter – 11 | </a:t>
            </a:r>
            <a:r>
              <a:rPr lang="en-US" sz="4800" i="1" smtClean="0"/>
              <a:t>Farhana </a:t>
            </a:r>
            <a:r>
              <a:rPr lang="en-US" sz="4800" i="1" dirty="0" smtClean="0"/>
              <a:t>noor</a:t>
            </a:r>
            <a:endParaRPr lang="en-US" sz="4800" i="1" dirty="0"/>
          </a:p>
        </p:txBody>
      </p:sp>
    </p:spTree>
    <p:extLst>
      <p:ext uri="{BB962C8B-B14F-4D97-AF65-F5344CB8AC3E}">
        <p14:creationId xmlns:p14="http://schemas.microsoft.com/office/powerpoint/2010/main" val="36232429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794327"/>
            <a:ext cx="10058400" cy="5377873"/>
          </a:xfrm>
        </p:spPr>
        <p:txBody>
          <a:bodyPr/>
          <a:lstStyle/>
          <a:p>
            <a:pPr marL="0" indent="0">
              <a:buNone/>
            </a:pPr>
            <a:r>
              <a:rPr lang="en-US" b="1" i="1" dirty="0"/>
              <a:t>5. Outbreak of war</a:t>
            </a:r>
          </a:p>
          <a:p>
            <a:pPr marL="0" indent="0">
              <a:buNone/>
            </a:pPr>
            <a:r>
              <a:rPr lang="en-US" dirty="0"/>
              <a:t>A contract entered into during war with an alien enemy is void. A contract entered into before war commenced between citizens of countries subsequently at war, remains suspended during the pendency of the war. After the termination of the war, the contract revives and may be enforced.</a:t>
            </a:r>
          </a:p>
          <a:p>
            <a:pPr marL="0" indent="0">
              <a:buNone/>
            </a:pPr>
            <a:endParaRPr lang="en-US" dirty="0"/>
          </a:p>
        </p:txBody>
      </p:sp>
    </p:spTree>
    <p:extLst>
      <p:ext uri="{BB962C8B-B14F-4D97-AF65-F5344CB8AC3E}">
        <p14:creationId xmlns:p14="http://schemas.microsoft.com/office/powerpoint/2010/main" val="39693356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Methods of termination </a:t>
            </a:r>
            <a:endParaRPr lang="en-US" u="sng"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When </a:t>
            </a:r>
            <a:r>
              <a:rPr lang="en-US" dirty="0"/>
              <a:t>the obligation created by a contract come to an end, the contract is said to be discharged or terminated. A contract may be discharged or terminated in any of following ways </a:t>
            </a:r>
            <a:r>
              <a:rPr lang="en-US" dirty="0" smtClean="0"/>
              <a:t>–</a:t>
            </a:r>
          </a:p>
          <a:p>
            <a:endParaRPr lang="en-US" dirty="0"/>
          </a:p>
          <a:p>
            <a:pPr marL="514350" lvl="0" indent="-514350">
              <a:buFont typeface="+mj-lt"/>
              <a:buAutoNum type="romanLcPeriod"/>
            </a:pPr>
            <a:r>
              <a:rPr lang="en-US" b="1" i="1" dirty="0"/>
              <a:t>By performing of the promise or tender.</a:t>
            </a:r>
            <a:endParaRPr lang="en-US" i="1" dirty="0"/>
          </a:p>
          <a:p>
            <a:pPr marL="514350" lvl="0" indent="-514350">
              <a:buFont typeface="+mj-lt"/>
              <a:buAutoNum type="romanLcPeriod"/>
            </a:pPr>
            <a:r>
              <a:rPr lang="en-US" b="1" i="1" dirty="0"/>
              <a:t>By mutual consent cancelling the agreement or substituting a new agreement in place of the old.</a:t>
            </a:r>
            <a:endParaRPr lang="en-US" i="1" dirty="0"/>
          </a:p>
          <a:p>
            <a:pPr marL="514350" lvl="0" indent="-514350">
              <a:buFont typeface="+mj-lt"/>
              <a:buAutoNum type="romanLcPeriod"/>
            </a:pPr>
            <a:r>
              <a:rPr lang="en-US" b="1" i="1" dirty="0"/>
              <a:t>By subsequent impossibility of performance.</a:t>
            </a:r>
            <a:endParaRPr lang="en-US" i="1" dirty="0"/>
          </a:p>
          <a:p>
            <a:pPr marL="514350" lvl="0" indent="-514350">
              <a:buFont typeface="+mj-lt"/>
              <a:buAutoNum type="romanLcPeriod"/>
            </a:pPr>
            <a:r>
              <a:rPr lang="en-US" b="1" i="1" dirty="0"/>
              <a:t>By operation of law- </a:t>
            </a:r>
            <a:r>
              <a:rPr lang="en-US" b="1" i="1" dirty="0" err="1"/>
              <a:t>i.e</a:t>
            </a:r>
            <a:r>
              <a:rPr lang="en-US" b="1" i="1" dirty="0"/>
              <a:t> death, insolvency or merger.</a:t>
            </a:r>
            <a:endParaRPr lang="en-US" i="1" dirty="0"/>
          </a:p>
          <a:p>
            <a:pPr marL="514350" lvl="0" indent="-514350">
              <a:buFont typeface="+mj-lt"/>
              <a:buAutoNum type="romanLcPeriod"/>
            </a:pPr>
            <a:r>
              <a:rPr lang="en-US" b="1" i="1" dirty="0"/>
              <a:t>By lapse of time.</a:t>
            </a:r>
            <a:endParaRPr lang="en-US" i="1" dirty="0"/>
          </a:p>
          <a:p>
            <a:pPr marL="514350" lvl="0" indent="-514350">
              <a:buFont typeface="+mj-lt"/>
              <a:buAutoNum type="romanLcPeriod"/>
            </a:pPr>
            <a:r>
              <a:rPr lang="en-US" b="1" i="1" dirty="0"/>
              <a:t>By material alteration without the consent of the other parties.</a:t>
            </a:r>
            <a:endParaRPr lang="en-US" i="1" dirty="0"/>
          </a:p>
          <a:p>
            <a:pPr marL="514350" lvl="0" indent="-514350">
              <a:buFont typeface="+mj-lt"/>
              <a:buAutoNum type="romanLcPeriod"/>
            </a:pPr>
            <a:r>
              <a:rPr lang="en-US" b="1" i="1" dirty="0"/>
              <a:t>By breach made by one yearly</a:t>
            </a:r>
            <a:r>
              <a:rPr lang="en-US" b="1" i="1" dirty="0" smtClean="0"/>
              <a:t>.</a:t>
            </a:r>
            <a:endParaRPr lang="en-US" i="1" dirty="0"/>
          </a:p>
        </p:txBody>
      </p:sp>
    </p:spTree>
    <p:extLst>
      <p:ext uri="{BB962C8B-B14F-4D97-AF65-F5344CB8AC3E}">
        <p14:creationId xmlns:p14="http://schemas.microsoft.com/office/powerpoint/2010/main" val="36904363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b="1" u="sng" dirty="0" smtClean="0"/>
              <a:t>Rules regarding terminations</a:t>
            </a:r>
            <a:endParaRPr lang="en-US" b="1" u="sng" dirty="0"/>
          </a:p>
        </p:txBody>
      </p:sp>
      <p:sp>
        <p:nvSpPr>
          <p:cNvPr id="13" name="Content Placeholder 12"/>
          <p:cNvSpPr>
            <a:spLocks noGrp="1"/>
          </p:cNvSpPr>
          <p:nvPr>
            <p:ph idx="1"/>
          </p:nvPr>
        </p:nvSpPr>
        <p:spPr/>
        <p:txBody>
          <a:bodyPr/>
          <a:lstStyle/>
          <a:p>
            <a:pPr marL="0" indent="0">
              <a:buNone/>
            </a:pPr>
            <a:r>
              <a:rPr lang="en-US" b="1" i="1" dirty="0"/>
              <a:t>1. Termination by performance</a:t>
            </a:r>
            <a:endParaRPr lang="en-US" i="1" dirty="0"/>
          </a:p>
          <a:p>
            <a:pPr marL="0" indent="0">
              <a:buNone/>
            </a:pPr>
            <a:r>
              <a:rPr lang="en-US" sz="1900" dirty="0"/>
              <a:t>The obligations of a party to a contract come to an end when he performs his promise. Performance by all the parties of the respective obligations, puts an end to the contract completely. This is the normal and natural mode of discharging a contract.</a:t>
            </a:r>
          </a:p>
          <a:p>
            <a:pPr marL="0" indent="0">
              <a:buNone/>
            </a:pPr>
            <a:r>
              <a:rPr lang="en-US" dirty="0"/>
              <a:t> </a:t>
            </a:r>
          </a:p>
          <a:p>
            <a:pPr marL="0" indent="0">
              <a:buNone/>
            </a:pPr>
            <a:r>
              <a:rPr lang="en-US" b="1" i="1" dirty="0"/>
              <a:t>2.Termination by mutual agreement </a:t>
            </a:r>
            <a:endParaRPr lang="en-US" i="1" dirty="0"/>
          </a:p>
          <a:p>
            <a:pPr marL="0" indent="0">
              <a:buNone/>
            </a:pPr>
            <a:r>
              <a:rPr lang="en-US" sz="1900" dirty="0"/>
              <a:t>By agreement of all parties, a contract may be cancelled or its terms altered or a new agreement substituted for it. Whenever any of these things happen, the old contract is terminated</a:t>
            </a:r>
            <a:r>
              <a:rPr lang="en-US" sz="1900" dirty="0" smtClean="0"/>
              <a:t>.</a:t>
            </a:r>
            <a:endParaRPr lang="en-US" sz="1900" dirty="0"/>
          </a:p>
        </p:txBody>
      </p:sp>
    </p:spTree>
    <p:extLst>
      <p:ext uri="{BB962C8B-B14F-4D97-AF65-F5344CB8AC3E}">
        <p14:creationId xmlns:p14="http://schemas.microsoft.com/office/powerpoint/2010/main" val="1123470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6793" y="406399"/>
            <a:ext cx="10058400" cy="6012874"/>
          </a:xfrm>
        </p:spPr>
        <p:txBody>
          <a:bodyPr>
            <a:normAutofit lnSpcReduction="10000"/>
          </a:bodyPr>
          <a:lstStyle/>
          <a:p>
            <a:pPr marL="0" indent="0">
              <a:buNone/>
            </a:pPr>
            <a:r>
              <a:rPr lang="en-US" sz="2400" b="1" i="1" dirty="0"/>
              <a:t>Novation</a:t>
            </a:r>
            <a:endParaRPr lang="en-US" sz="2400" i="1" dirty="0"/>
          </a:p>
          <a:p>
            <a:pPr marL="0" indent="0">
              <a:buNone/>
            </a:pPr>
            <a:r>
              <a:rPr lang="en-US" dirty="0"/>
              <a:t>Novation occurs when a new contract is substituted for an existing contract, either between the same parties or between different parties.</a:t>
            </a:r>
          </a:p>
          <a:p>
            <a:pPr marL="0" indent="0">
              <a:buNone/>
            </a:pPr>
            <a:r>
              <a:rPr lang="en-US" dirty="0"/>
              <a:t>It is now held that novation may occur by two ways, </a:t>
            </a:r>
            <a:r>
              <a:rPr lang="en-US" dirty="0" smtClean="0"/>
              <a:t> </a:t>
            </a:r>
            <a:endParaRPr lang="en-US" b="1" dirty="0" smtClean="0"/>
          </a:p>
          <a:p>
            <a:pPr marL="0" indent="0">
              <a:buNone/>
            </a:pPr>
            <a:r>
              <a:rPr lang="en-US" b="1" dirty="0" smtClean="0"/>
              <a:t>	</a:t>
            </a:r>
            <a:r>
              <a:rPr lang="en-US" b="1" i="1" dirty="0" smtClean="0"/>
              <a:t>(</a:t>
            </a:r>
            <a:r>
              <a:rPr lang="en-US" b="1" i="1" dirty="0" err="1" smtClean="0"/>
              <a:t>i</a:t>
            </a:r>
            <a:r>
              <a:rPr lang="en-US" b="1" i="1" dirty="0" smtClean="0"/>
              <a:t>) change </a:t>
            </a:r>
            <a:r>
              <a:rPr lang="en-US" b="1" i="1" dirty="0"/>
              <a:t>of parties and </a:t>
            </a:r>
            <a:r>
              <a:rPr lang="en-US" b="1" i="1" dirty="0" smtClean="0"/>
              <a:t> </a:t>
            </a:r>
          </a:p>
          <a:p>
            <a:pPr marL="0" indent="0">
              <a:buNone/>
            </a:pPr>
            <a:r>
              <a:rPr lang="en-US" b="1" i="1" dirty="0" smtClean="0"/>
              <a:t>	(</a:t>
            </a:r>
            <a:r>
              <a:rPr lang="en-US" b="1" i="1" dirty="0"/>
              <a:t>ii) a substitution of a new contract in place of the old.</a:t>
            </a:r>
          </a:p>
          <a:p>
            <a:pPr marL="0" indent="0">
              <a:buNone/>
            </a:pPr>
            <a:r>
              <a:rPr lang="en-US" b="1" i="1" dirty="0" smtClean="0"/>
              <a:t>Example </a:t>
            </a:r>
            <a:r>
              <a:rPr lang="en-US" b="1" i="1" dirty="0"/>
              <a:t>– </a:t>
            </a:r>
            <a:endParaRPr lang="en-US" b="1" i="1" dirty="0" smtClean="0"/>
          </a:p>
          <a:p>
            <a:pPr marL="0" indent="0">
              <a:buNone/>
            </a:pPr>
            <a:r>
              <a:rPr lang="en-US" dirty="0" smtClean="0"/>
              <a:t>	</a:t>
            </a:r>
            <a:r>
              <a:rPr lang="en-US" b="1" dirty="0" smtClean="0"/>
              <a:t>1. </a:t>
            </a:r>
            <a:r>
              <a:rPr lang="en-US" i="1" dirty="0" smtClean="0"/>
              <a:t>A in indebted to B and B to C. By mutual agreement B’s debt to C and A’s debt to B is cancelled and C accepts A as his debtor. There is novation.</a:t>
            </a:r>
          </a:p>
          <a:p>
            <a:pPr marL="0" indent="0">
              <a:buNone/>
            </a:pPr>
            <a:r>
              <a:rPr lang="en-US" dirty="0" smtClean="0"/>
              <a:t>	</a:t>
            </a:r>
            <a:r>
              <a:rPr lang="en-US" b="1" dirty="0" smtClean="0"/>
              <a:t>2</a:t>
            </a:r>
            <a:r>
              <a:rPr lang="en-US" b="1" dirty="0"/>
              <a:t>. </a:t>
            </a:r>
            <a:r>
              <a:rPr lang="en-US" i="1" dirty="0"/>
              <a:t>On an amalgamation of two company into a new company, the creditors of the old companies can enforce their claims against the new company. The new company is substituted for the old company</a:t>
            </a:r>
            <a:r>
              <a:rPr lang="en-US" i="1" dirty="0" smtClean="0"/>
              <a:t>.</a:t>
            </a:r>
          </a:p>
          <a:p>
            <a:pPr marL="0" indent="0">
              <a:buNone/>
            </a:pPr>
            <a:endParaRPr lang="en-US" i="1" dirty="0"/>
          </a:p>
          <a:p>
            <a:pPr marL="0" indent="0">
              <a:buNone/>
            </a:pPr>
            <a:r>
              <a:rPr lang="en-US" sz="2400" b="1" i="1" dirty="0"/>
              <a:t>Alteration</a:t>
            </a:r>
            <a:endParaRPr lang="en-US" sz="2400" i="1" dirty="0"/>
          </a:p>
          <a:p>
            <a:pPr marL="0" indent="0">
              <a:buNone/>
            </a:pPr>
            <a:r>
              <a:rPr lang="en-US" dirty="0"/>
              <a:t>Alteration of a contract means change in one or more of the terms of a contract. Alteration is valid if it is done with the consent of all the parties to the contract.</a:t>
            </a:r>
          </a:p>
          <a:p>
            <a:pPr marL="0" indent="0">
              <a:buNone/>
            </a:pPr>
            <a:endParaRPr lang="en-US" dirty="0"/>
          </a:p>
        </p:txBody>
      </p:sp>
    </p:spTree>
    <p:extLst>
      <p:ext uri="{BB962C8B-B14F-4D97-AF65-F5344CB8AC3E}">
        <p14:creationId xmlns:p14="http://schemas.microsoft.com/office/powerpoint/2010/main" val="22654086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Remission</a:t>
            </a:r>
            <a:endParaRPr lang="en-US" u="sng" dirty="0"/>
          </a:p>
        </p:txBody>
      </p:sp>
      <p:sp>
        <p:nvSpPr>
          <p:cNvPr id="3" name="Content Placeholder 2"/>
          <p:cNvSpPr>
            <a:spLocks noGrp="1"/>
          </p:cNvSpPr>
          <p:nvPr>
            <p:ph idx="1"/>
          </p:nvPr>
        </p:nvSpPr>
        <p:spPr/>
        <p:txBody>
          <a:bodyPr/>
          <a:lstStyle/>
          <a:p>
            <a:pPr marL="0" indent="0">
              <a:buNone/>
            </a:pPr>
            <a:r>
              <a:rPr lang="en-US" sz="2400" dirty="0" smtClean="0"/>
              <a:t>Remission </a:t>
            </a:r>
            <a:r>
              <a:rPr lang="en-US" sz="2400" dirty="0"/>
              <a:t>maybe defined as the acceptance of less than what was contracted for</a:t>
            </a:r>
            <a:r>
              <a:rPr lang="en-US" sz="2400" dirty="0" smtClean="0"/>
              <a:t>.</a:t>
            </a:r>
          </a:p>
          <a:p>
            <a:pPr marL="0" indent="0">
              <a:buNone/>
            </a:pPr>
            <a:endParaRPr lang="en-US" i="1" dirty="0"/>
          </a:p>
          <a:p>
            <a:pPr marL="0" indent="0">
              <a:buNone/>
            </a:pPr>
            <a:r>
              <a:rPr lang="en-US" dirty="0"/>
              <a:t>	</a:t>
            </a:r>
            <a:r>
              <a:rPr lang="en-US" b="1" dirty="0"/>
              <a:t>Example –</a:t>
            </a:r>
            <a:r>
              <a:rPr lang="en-US" dirty="0"/>
              <a:t> </a:t>
            </a:r>
            <a:r>
              <a:rPr lang="en-US" i="1" dirty="0" smtClean="0"/>
              <a:t>A </a:t>
            </a:r>
            <a:r>
              <a:rPr lang="en-US" i="1" dirty="0"/>
              <a:t>owes B </a:t>
            </a:r>
            <a:r>
              <a:rPr lang="en-US" i="1" dirty="0" err="1"/>
              <a:t>rs</a:t>
            </a:r>
            <a:r>
              <a:rPr lang="en-US" i="1" dirty="0"/>
              <a:t> 5000. A pays to B and B accepts in full satisfaction for the whole debt. Rs </a:t>
            </a:r>
            <a:r>
              <a:rPr lang="en-US" i="1" dirty="0" smtClean="0"/>
              <a:t>2000. </a:t>
            </a:r>
            <a:r>
              <a:rPr lang="en-US" i="1" dirty="0"/>
              <a:t>The old debt is discharged</a:t>
            </a:r>
            <a:r>
              <a:rPr lang="en-US" i="1" dirty="0" smtClean="0"/>
              <a:t>.</a:t>
            </a:r>
            <a:endParaRPr lang="en-US" i="1" dirty="0"/>
          </a:p>
        </p:txBody>
      </p:sp>
    </p:spTree>
    <p:extLst>
      <p:ext uri="{BB962C8B-B14F-4D97-AF65-F5344CB8AC3E}">
        <p14:creationId xmlns:p14="http://schemas.microsoft.com/office/powerpoint/2010/main" val="12569234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Rescission</a:t>
            </a:r>
            <a:endParaRPr lang="en-US" b="1" u="sng" dirty="0"/>
          </a:p>
        </p:txBody>
      </p:sp>
      <p:sp>
        <p:nvSpPr>
          <p:cNvPr id="3" name="Content Placeholder 2"/>
          <p:cNvSpPr>
            <a:spLocks noGrp="1"/>
          </p:cNvSpPr>
          <p:nvPr>
            <p:ph idx="1"/>
          </p:nvPr>
        </p:nvSpPr>
        <p:spPr/>
        <p:txBody>
          <a:bodyPr/>
          <a:lstStyle/>
          <a:p>
            <a:pPr marL="0" indent="0">
              <a:buNone/>
            </a:pPr>
            <a:r>
              <a:rPr lang="en-US" dirty="0" smtClean="0"/>
              <a:t>Rescission </a:t>
            </a:r>
            <a:r>
              <a:rPr lang="en-US" dirty="0"/>
              <a:t>means cancellation of all or some of the terms or a contract. The rescission of a contract may occur under various circumstances:</a:t>
            </a:r>
          </a:p>
          <a:p>
            <a:pPr marL="0" indent="0">
              <a:buNone/>
            </a:pPr>
            <a:endParaRPr lang="en-US" b="1" dirty="0" smtClean="0"/>
          </a:p>
          <a:p>
            <a:pPr marL="0" indent="0">
              <a:buNone/>
            </a:pPr>
            <a:r>
              <a:rPr lang="en-US" b="1" i="1" dirty="0" smtClean="0"/>
              <a:t>1</a:t>
            </a:r>
            <a:r>
              <a:rPr lang="en-US" b="1" i="1" dirty="0"/>
              <a:t>. It may be done by mutual consent.</a:t>
            </a:r>
          </a:p>
          <a:p>
            <a:pPr marL="0" indent="0">
              <a:buNone/>
            </a:pPr>
            <a:r>
              <a:rPr lang="en-US" b="1" i="1" dirty="0"/>
              <a:t>2. Where a party to a contract fails to perform his obligation, the other party can receive compensation for breach of contract.</a:t>
            </a:r>
          </a:p>
          <a:p>
            <a:pPr marL="0" indent="0">
              <a:buNone/>
            </a:pPr>
            <a:r>
              <a:rPr lang="en-US" b="1" i="1" dirty="0"/>
              <a:t>3. In a voidable contract, one of the parties has the option of rescinding it.</a:t>
            </a:r>
          </a:p>
          <a:p>
            <a:pPr marL="0" indent="0">
              <a:buNone/>
            </a:pPr>
            <a:r>
              <a:rPr lang="en-US" dirty="0"/>
              <a:t>	 </a:t>
            </a:r>
            <a:endParaRPr lang="en-US" dirty="0" smtClean="0"/>
          </a:p>
          <a:p>
            <a:pPr marL="0" indent="0">
              <a:buNone/>
            </a:pPr>
            <a:r>
              <a:rPr lang="en-US" b="1" dirty="0"/>
              <a:t>	</a:t>
            </a:r>
            <a:r>
              <a:rPr lang="en-US" b="1" dirty="0" smtClean="0"/>
              <a:t>Example </a:t>
            </a:r>
            <a:r>
              <a:rPr lang="en-US" dirty="0"/>
              <a:t>– </a:t>
            </a:r>
            <a:r>
              <a:rPr lang="en-US" dirty="0" smtClean="0"/>
              <a:t>P </a:t>
            </a:r>
            <a:r>
              <a:rPr lang="en-US" dirty="0"/>
              <a:t>promise to deliver certain goods to Q on a certain date. Before the date of performance P and Q mutually agree that the contract will not be performed. The parties have rescinded the contract.</a:t>
            </a:r>
          </a:p>
          <a:p>
            <a:pPr marL="0" indent="0">
              <a:buNone/>
            </a:pPr>
            <a:endParaRPr lang="en-US" dirty="0"/>
          </a:p>
        </p:txBody>
      </p:sp>
    </p:spTree>
    <p:extLst>
      <p:ext uri="{BB962C8B-B14F-4D97-AF65-F5344CB8AC3E}">
        <p14:creationId xmlns:p14="http://schemas.microsoft.com/office/powerpoint/2010/main" val="17754012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9848" y="484632"/>
            <a:ext cx="4754880" cy="1609344"/>
          </a:xfrm>
        </p:spPr>
        <p:txBody>
          <a:bodyPr/>
          <a:lstStyle/>
          <a:p>
            <a:pPr algn="ctr"/>
            <a:r>
              <a:rPr lang="en-US" b="1" u="sng" dirty="0" smtClean="0"/>
              <a:t>Waiver</a:t>
            </a:r>
            <a:endParaRPr lang="en-US" b="1" u="sng" dirty="0"/>
          </a:p>
        </p:txBody>
      </p:sp>
      <p:sp>
        <p:nvSpPr>
          <p:cNvPr id="5" name="Content Placeholder 4"/>
          <p:cNvSpPr>
            <a:spLocks noGrp="1"/>
          </p:cNvSpPr>
          <p:nvPr>
            <p:ph sz="half" idx="1"/>
          </p:nvPr>
        </p:nvSpPr>
        <p:spPr/>
        <p:txBody>
          <a:bodyPr>
            <a:normAutofit/>
          </a:bodyPr>
          <a:lstStyle/>
          <a:p>
            <a:pPr marL="0" indent="0">
              <a:buNone/>
            </a:pPr>
            <a:r>
              <a:rPr lang="en-US" dirty="0"/>
              <a:t> </a:t>
            </a:r>
          </a:p>
          <a:p>
            <a:pPr marL="0" indent="0">
              <a:buNone/>
            </a:pPr>
            <a:r>
              <a:rPr lang="en-US" dirty="0" smtClean="0"/>
              <a:t>Waiver </a:t>
            </a:r>
            <a:r>
              <a:rPr lang="en-US" dirty="0"/>
              <a:t>means the abandonment of a right. A party to a contract may waive his rights under the contract. Thereupon the other party is released from his obligations.</a:t>
            </a:r>
          </a:p>
          <a:p>
            <a:pPr marL="0" indent="0">
              <a:buNone/>
            </a:pPr>
            <a:r>
              <a:rPr lang="en-US" dirty="0"/>
              <a:t> </a:t>
            </a:r>
          </a:p>
        </p:txBody>
      </p:sp>
      <p:sp>
        <p:nvSpPr>
          <p:cNvPr id="6" name="Content Placeholder 5"/>
          <p:cNvSpPr>
            <a:spLocks noGrp="1"/>
          </p:cNvSpPr>
          <p:nvPr>
            <p:ph sz="half" idx="2"/>
          </p:nvPr>
        </p:nvSpPr>
        <p:spPr/>
        <p:txBody>
          <a:bodyPr>
            <a:normAutofit/>
          </a:bodyPr>
          <a:lstStyle/>
          <a:p>
            <a:pPr marL="0" indent="0">
              <a:buNone/>
            </a:pPr>
            <a:r>
              <a:rPr lang="en-US" dirty="0" smtClean="0"/>
              <a:t>When </a:t>
            </a:r>
            <a:r>
              <a:rPr lang="en-US" dirty="0"/>
              <a:t>a superior right and an inferior right coincide and meet in one and the same person, the inferior right vanishes into the superior right. This is known as merger</a:t>
            </a:r>
            <a:r>
              <a:rPr lang="en-US" dirty="0" smtClean="0"/>
              <a:t>.</a:t>
            </a:r>
          </a:p>
          <a:p>
            <a:pPr marL="0" indent="0">
              <a:buNone/>
            </a:pPr>
            <a:endParaRPr lang="en-US" dirty="0"/>
          </a:p>
          <a:p>
            <a:pPr marL="0" indent="0">
              <a:buNone/>
            </a:pPr>
            <a:r>
              <a:rPr lang="en-US" dirty="0"/>
              <a:t>	</a:t>
            </a:r>
            <a:r>
              <a:rPr lang="en-US" b="1" dirty="0"/>
              <a:t>Example</a:t>
            </a:r>
            <a:r>
              <a:rPr lang="en-US" dirty="0"/>
              <a:t> – A man holding property under a lease, buys the property. His rights as a lessee vanish. They are merged into the rights of ownership which he has now merger.</a:t>
            </a:r>
          </a:p>
          <a:p>
            <a:pPr marL="0" indent="0">
              <a:buNone/>
            </a:pPr>
            <a:endParaRPr lang="en-US" dirty="0"/>
          </a:p>
          <a:p>
            <a:pPr marL="0" indent="0">
              <a:buNone/>
            </a:pPr>
            <a:endParaRPr lang="en-US" dirty="0"/>
          </a:p>
        </p:txBody>
      </p:sp>
      <p:sp>
        <p:nvSpPr>
          <p:cNvPr id="8" name="Title 3"/>
          <p:cNvSpPr txBox="1">
            <a:spLocks/>
          </p:cNvSpPr>
          <p:nvPr/>
        </p:nvSpPr>
        <p:spPr>
          <a:xfrm>
            <a:off x="6364224" y="484632"/>
            <a:ext cx="4754880" cy="16093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US" b="1" u="sng" dirty="0"/>
              <a:t>Merger</a:t>
            </a:r>
          </a:p>
        </p:txBody>
      </p:sp>
    </p:spTree>
    <p:extLst>
      <p:ext uri="{BB962C8B-B14F-4D97-AF65-F5344CB8AC3E}">
        <p14:creationId xmlns:p14="http://schemas.microsoft.com/office/powerpoint/2010/main" val="29991736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069848" y="650886"/>
            <a:ext cx="10058400" cy="5687568"/>
          </a:xfrm>
        </p:spPr>
        <p:txBody>
          <a:bodyPr>
            <a:normAutofit fontScale="92500" lnSpcReduction="10000"/>
          </a:bodyPr>
          <a:lstStyle/>
          <a:p>
            <a:pPr marL="0" indent="0">
              <a:buNone/>
            </a:pPr>
            <a:r>
              <a:rPr lang="en-US" sz="2600" b="1" i="1" dirty="0"/>
              <a:t>3. Subsequent or supervening impossibility</a:t>
            </a:r>
            <a:endParaRPr lang="en-US" sz="2600" i="1" dirty="0"/>
          </a:p>
          <a:p>
            <a:pPr marL="0" indent="0">
              <a:buNone/>
            </a:pPr>
            <a:r>
              <a:rPr lang="en-US" b="1" i="1" dirty="0"/>
              <a:t>Pre-contractual Impossibility</a:t>
            </a:r>
          </a:p>
          <a:p>
            <a:pPr marL="0" indent="0">
              <a:buNone/>
            </a:pPr>
            <a:r>
              <a:rPr lang="en-US" dirty="0"/>
              <a:t>A contract which at the time it was entered into was impossible to perform, is void ab initio and creates no rights and obligations, </a:t>
            </a:r>
            <a:r>
              <a:rPr lang="en-US" dirty="0" err="1"/>
              <a:t>eg</a:t>
            </a:r>
            <a:r>
              <a:rPr lang="en-US" dirty="0"/>
              <a:t>, a promise to ride a horse to the sun.</a:t>
            </a:r>
          </a:p>
          <a:p>
            <a:pPr marL="0" indent="0">
              <a:buNone/>
            </a:pPr>
            <a:r>
              <a:rPr lang="en-US" b="1" i="1" dirty="0"/>
              <a:t>Post-contractual Impossibility</a:t>
            </a:r>
          </a:p>
          <a:p>
            <a:pPr marL="0" indent="0">
              <a:buNone/>
            </a:pPr>
            <a:r>
              <a:rPr lang="en-US" dirty="0"/>
              <a:t>A contract to do an act which, after the contract is made becomes impossible, or by reason of some event which the promisor could not prevent, unlawful, becomes void when the act becomes impossible or unlawful.</a:t>
            </a:r>
          </a:p>
          <a:p>
            <a:pPr marL="0" indent="0">
              <a:buNone/>
            </a:pPr>
            <a:r>
              <a:rPr lang="en-US" b="1" dirty="0"/>
              <a:t>1</a:t>
            </a:r>
            <a:r>
              <a:rPr lang="en-US" b="1" dirty="0" smtClean="0"/>
              <a:t>. Destruction of an object : </a:t>
            </a:r>
            <a:r>
              <a:rPr lang="en-US" dirty="0"/>
              <a:t>In contract in which the performance depends on the continued existence of given person or thing, a condition is implied that the impossibility of performance arising from the perishing of the person or thing shall excuse performance.</a:t>
            </a:r>
          </a:p>
          <a:p>
            <a:pPr marL="0" lvl="0" indent="0">
              <a:buNone/>
            </a:pPr>
            <a:r>
              <a:rPr lang="en-US" b="1" dirty="0"/>
              <a:t>Example – </a:t>
            </a:r>
            <a:endParaRPr lang="en-US" b="1" dirty="0" smtClean="0"/>
          </a:p>
          <a:p>
            <a:pPr marL="0" lvl="0" indent="0">
              <a:buNone/>
            </a:pPr>
            <a:r>
              <a:rPr lang="en-US" b="1" dirty="0"/>
              <a:t>	</a:t>
            </a:r>
            <a:r>
              <a:rPr lang="en-US" b="1" dirty="0" smtClean="0"/>
              <a:t>(</a:t>
            </a:r>
            <a:r>
              <a:rPr lang="en-US" b="1" dirty="0" err="1" smtClean="0"/>
              <a:t>i</a:t>
            </a:r>
            <a:r>
              <a:rPr lang="en-US" b="1" dirty="0" smtClean="0"/>
              <a:t>) </a:t>
            </a:r>
            <a:r>
              <a:rPr lang="en-US" dirty="0" smtClean="0"/>
              <a:t>A </a:t>
            </a:r>
            <a:r>
              <a:rPr lang="en-US" dirty="0"/>
              <a:t>music hall was let for a series of concerts on certain days. The hall was burnt before the date of the first concert, The concert become void.</a:t>
            </a:r>
          </a:p>
          <a:p>
            <a:pPr marL="0" lvl="0" indent="0">
              <a:buNone/>
            </a:pPr>
            <a:r>
              <a:rPr lang="en-US" dirty="0" smtClean="0"/>
              <a:t>	</a:t>
            </a:r>
            <a:r>
              <a:rPr lang="en-US" b="1" dirty="0" smtClean="0"/>
              <a:t>(ii) </a:t>
            </a:r>
            <a:r>
              <a:rPr lang="en-US" dirty="0" smtClean="0"/>
              <a:t>A </a:t>
            </a:r>
            <a:r>
              <a:rPr lang="en-US" dirty="0"/>
              <a:t>person contracted to deliver 200 tons of potatoes from a particular field. The potatoes were destroyed by a pest through no fault of the party. The contract was held to be discharged.</a:t>
            </a:r>
          </a:p>
          <a:p>
            <a:pPr marL="0" indent="0">
              <a:buNone/>
            </a:pPr>
            <a:endParaRPr lang="en-US" dirty="0"/>
          </a:p>
        </p:txBody>
      </p:sp>
    </p:spTree>
    <p:extLst>
      <p:ext uri="{BB962C8B-B14F-4D97-AF65-F5344CB8AC3E}">
        <p14:creationId xmlns:p14="http://schemas.microsoft.com/office/powerpoint/2010/main" val="6281884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535709"/>
            <a:ext cx="10058400" cy="5636491"/>
          </a:xfrm>
        </p:spPr>
        <p:txBody>
          <a:bodyPr/>
          <a:lstStyle/>
          <a:p>
            <a:pPr marL="0" indent="0">
              <a:buNone/>
            </a:pPr>
            <a:r>
              <a:rPr lang="en-US" b="1" i="1" dirty="0"/>
              <a:t>2. Change of law</a:t>
            </a:r>
          </a:p>
          <a:p>
            <a:pPr marL="0" indent="0">
              <a:buNone/>
            </a:pPr>
            <a:r>
              <a:rPr lang="en-US" dirty="0"/>
              <a:t>The performance of a contract may become unlawful by a subsequent change of law. In such cases the original contract becomes void</a:t>
            </a:r>
            <a:r>
              <a:rPr lang="en-US" dirty="0" smtClean="0"/>
              <a:t>.</a:t>
            </a:r>
          </a:p>
          <a:p>
            <a:pPr marL="0" indent="0">
              <a:buNone/>
            </a:pPr>
            <a:endParaRPr lang="en-US" dirty="0"/>
          </a:p>
          <a:p>
            <a:pPr marL="0" indent="0">
              <a:buNone/>
            </a:pPr>
            <a:r>
              <a:rPr lang="en-US" b="1" i="1" dirty="0"/>
              <a:t>3. Failure of pre-conditions</a:t>
            </a:r>
          </a:p>
          <a:p>
            <a:pPr marL="0" indent="0">
              <a:buNone/>
            </a:pPr>
            <a:r>
              <a:rPr lang="en-US" dirty="0"/>
              <a:t>When a contract is entered into on the basic of the continued existence of a cert state of things, the contract is discharged if the state of things changes.</a:t>
            </a:r>
          </a:p>
          <a:p>
            <a:pPr marL="0" indent="0">
              <a:buNone/>
            </a:pPr>
            <a:r>
              <a:rPr lang="en-US" b="1" dirty="0"/>
              <a:t>	Example – </a:t>
            </a:r>
            <a:r>
              <a:rPr lang="en-US" dirty="0" smtClean="0"/>
              <a:t>A </a:t>
            </a:r>
            <a:r>
              <a:rPr lang="en-US" dirty="0"/>
              <a:t>&amp; B contract to merry each other. Before the time fixed for the marriage, A goes mad. The contract becomes void.</a:t>
            </a:r>
          </a:p>
          <a:p>
            <a:pPr marL="0" indent="0">
              <a:buNone/>
            </a:pPr>
            <a:r>
              <a:rPr lang="en-US" dirty="0"/>
              <a:t> </a:t>
            </a:r>
          </a:p>
          <a:p>
            <a:pPr marL="0" indent="0">
              <a:buNone/>
            </a:pPr>
            <a:r>
              <a:rPr lang="en-US" b="1" i="1" dirty="0"/>
              <a:t>4. Death or incapacity for personal services</a:t>
            </a:r>
          </a:p>
          <a:p>
            <a:pPr marL="0" indent="0">
              <a:buNone/>
            </a:pPr>
            <a:r>
              <a:rPr lang="en-US" dirty="0"/>
              <a:t>Where the personal qualification of a party is the basis of the contract the contract is discharged in cases of death or personal incapacity.</a:t>
            </a:r>
          </a:p>
          <a:p>
            <a:pPr marL="0" indent="0">
              <a:buNone/>
            </a:pPr>
            <a:endParaRPr lang="en-US" dirty="0"/>
          </a:p>
        </p:txBody>
      </p:sp>
    </p:spTree>
    <p:extLst>
      <p:ext uri="{BB962C8B-B14F-4D97-AF65-F5344CB8AC3E}">
        <p14:creationId xmlns:p14="http://schemas.microsoft.com/office/powerpoint/2010/main" val="35450782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84</TotalTime>
  <Words>589</Words>
  <Application>Microsoft Office PowerPoint</Application>
  <PresentationFormat>Widescreen</PresentationFormat>
  <Paragraphs>69</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Rockwell</vt:lpstr>
      <vt:lpstr>Rockwell Condensed</vt:lpstr>
      <vt:lpstr>Wingdings</vt:lpstr>
      <vt:lpstr>Wood Type</vt:lpstr>
      <vt:lpstr>Termination or discharge of contracts  Chapter – 11 | Farhana noor</vt:lpstr>
      <vt:lpstr>Methods of termination </vt:lpstr>
      <vt:lpstr>Rules regarding terminations</vt:lpstr>
      <vt:lpstr>PowerPoint Presentation</vt:lpstr>
      <vt:lpstr>Remission</vt:lpstr>
      <vt:lpstr>Rescission</vt:lpstr>
      <vt:lpstr>Waiver</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Termination or discharge of contracts  Chapter – 11 | Rozina noor</dc:title>
  <dc:creator>sauce</dc:creator>
  <cp:lastModifiedBy>sauce</cp:lastModifiedBy>
  <cp:revision>25</cp:revision>
  <dcterms:created xsi:type="dcterms:W3CDTF">2020-04-22T04:59:15Z</dcterms:created>
  <dcterms:modified xsi:type="dcterms:W3CDTF">2020-04-23T14:30:04Z</dcterms:modified>
</cp:coreProperties>
</file>