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60" r:id="rId5"/>
    <p:sldId id="275" r:id="rId6"/>
    <p:sldId id="276" r:id="rId7"/>
    <p:sldId id="277" r:id="rId8"/>
    <p:sldId id="278" r:id="rId9"/>
    <p:sldId id="279" r:id="rId10"/>
    <p:sldId id="280" r:id="rId11"/>
    <p:sldId id="261" r:id="rId12"/>
    <p:sldId id="281" r:id="rId13"/>
    <p:sldId id="262" r:id="rId14"/>
    <p:sldId id="263" r:id="rId15"/>
    <p:sldId id="264" r:id="rId16"/>
    <p:sldId id="265" r:id="rId17"/>
    <p:sldId id="266" r:id="rId18"/>
    <p:sldId id="268" r:id="rId19"/>
    <p:sldId id="271" r:id="rId20"/>
    <p:sldId id="259"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8D1CDE-D4B0-4C40-B7B6-C0D9BADB8C00}" type="datetimeFigureOut">
              <a:rPr lang="en-GB" smtClean="0"/>
              <a:pPr/>
              <a:t>16/05/2020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4FF755-5DF3-48E4-80F2-810ED59FB6C3}" type="slidenum">
              <a:rPr lang="en-GB" smtClean="0"/>
              <a:pPr/>
              <a:t>‹#›</a:t>
            </a:fld>
            <a:endParaRPr lang="en-GB"/>
          </a:p>
        </p:txBody>
      </p:sp>
    </p:spTree>
    <p:extLst>
      <p:ext uri="{BB962C8B-B14F-4D97-AF65-F5344CB8AC3E}">
        <p14:creationId xmlns:p14="http://schemas.microsoft.com/office/powerpoint/2010/main" xmlns="" val="3110841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8D1CDE-D4B0-4C40-B7B6-C0D9BADB8C00}" type="datetimeFigureOut">
              <a:rPr lang="en-GB" smtClean="0"/>
              <a:pPr/>
              <a:t>16/05/2020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4FF755-5DF3-48E4-80F2-810ED59FB6C3}" type="slidenum">
              <a:rPr lang="en-GB" smtClean="0"/>
              <a:pPr/>
              <a:t>‹#›</a:t>
            </a:fld>
            <a:endParaRPr lang="en-GB"/>
          </a:p>
        </p:txBody>
      </p:sp>
    </p:spTree>
    <p:extLst>
      <p:ext uri="{BB962C8B-B14F-4D97-AF65-F5344CB8AC3E}">
        <p14:creationId xmlns:p14="http://schemas.microsoft.com/office/powerpoint/2010/main" xmlns="" val="305990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8D1CDE-D4B0-4C40-B7B6-C0D9BADB8C00}" type="datetimeFigureOut">
              <a:rPr lang="en-GB" smtClean="0"/>
              <a:pPr/>
              <a:t>16/05/2020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4FF755-5DF3-48E4-80F2-810ED59FB6C3}" type="slidenum">
              <a:rPr lang="en-GB" smtClean="0"/>
              <a:pPr/>
              <a:t>‹#›</a:t>
            </a:fld>
            <a:endParaRPr lang="en-GB"/>
          </a:p>
        </p:txBody>
      </p:sp>
    </p:spTree>
    <p:extLst>
      <p:ext uri="{BB962C8B-B14F-4D97-AF65-F5344CB8AC3E}">
        <p14:creationId xmlns:p14="http://schemas.microsoft.com/office/powerpoint/2010/main" xmlns="" val="121751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8D1CDE-D4B0-4C40-B7B6-C0D9BADB8C00}" type="datetimeFigureOut">
              <a:rPr lang="en-GB" smtClean="0"/>
              <a:pPr/>
              <a:t>16/05/2020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4FF755-5DF3-48E4-80F2-810ED59FB6C3}" type="slidenum">
              <a:rPr lang="en-GB" smtClean="0"/>
              <a:pPr/>
              <a:t>‹#›</a:t>
            </a:fld>
            <a:endParaRPr lang="en-GB"/>
          </a:p>
        </p:txBody>
      </p:sp>
    </p:spTree>
    <p:extLst>
      <p:ext uri="{BB962C8B-B14F-4D97-AF65-F5344CB8AC3E}">
        <p14:creationId xmlns:p14="http://schemas.microsoft.com/office/powerpoint/2010/main" xmlns="" val="199814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8D1CDE-D4B0-4C40-B7B6-C0D9BADB8C00}" type="datetimeFigureOut">
              <a:rPr lang="en-GB" smtClean="0"/>
              <a:pPr/>
              <a:t>16/05/2020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4FF755-5DF3-48E4-80F2-810ED59FB6C3}" type="slidenum">
              <a:rPr lang="en-GB" smtClean="0"/>
              <a:pPr/>
              <a:t>‹#›</a:t>
            </a:fld>
            <a:endParaRPr lang="en-GB"/>
          </a:p>
        </p:txBody>
      </p:sp>
    </p:spTree>
    <p:extLst>
      <p:ext uri="{BB962C8B-B14F-4D97-AF65-F5344CB8AC3E}">
        <p14:creationId xmlns:p14="http://schemas.microsoft.com/office/powerpoint/2010/main" xmlns="" val="274025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8D1CDE-D4B0-4C40-B7B6-C0D9BADB8C00}" type="datetimeFigureOut">
              <a:rPr lang="en-GB" smtClean="0"/>
              <a:pPr/>
              <a:t>16/05/2020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4FF755-5DF3-48E4-80F2-810ED59FB6C3}" type="slidenum">
              <a:rPr lang="en-GB" smtClean="0"/>
              <a:pPr/>
              <a:t>‹#›</a:t>
            </a:fld>
            <a:endParaRPr lang="en-GB"/>
          </a:p>
        </p:txBody>
      </p:sp>
    </p:spTree>
    <p:extLst>
      <p:ext uri="{BB962C8B-B14F-4D97-AF65-F5344CB8AC3E}">
        <p14:creationId xmlns:p14="http://schemas.microsoft.com/office/powerpoint/2010/main" xmlns="" val="3112225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8D1CDE-D4B0-4C40-B7B6-C0D9BADB8C00}" type="datetimeFigureOut">
              <a:rPr lang="en-GB" smtClean="0"/>
              <a:pPr/>
              <a:t>16/05/2020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4FF755-5DF3-48E4-80F2-810ED59FB6C3}" type="slidenum">
              <a:rPr lang="en-GB" smtClean="0"/>
              <a:pPr/>
              <a:t>‹#›</a:t>
            </a:fld>
            <a:endParaRPr lang="en-GB"/>
          </a:p>
        </p:txBody>
      </p:sp>
    </p:spTree>
    <p:extLst>
      <p:ext uri="{BB962C8B-B14F-4D97-AF65-F5344CB8AC3E}">
        <p14:creationId xmlns:p14="http://schemas.microsoft.com/office/powerpoint/2010/main" xmlns="" val="520876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8D1CDE-D4B0-4C40-B7B6-C0D9BADB8C00}" type="datetimeFigureOut">
              <a:rPr lang="en-GB" smtClean="0"/>
              <a:pPr/>
              <a:t>16/05/2020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4FF755-5DF3-48E4-80F2-810ED59FB6C3}" type="slidenum">
              <a:rPr lang="en-GB" smtClean="0"/>
              <a:pPr/>
              <a:t>‹#›</a:t>
            </a:fld>
            <a:endParaRPr lang="en-GB"/>
          </a:p>
        </p:txBody>
      </p:sp>
    </p:spTree>
    <p:extLst>
      <p:ext uri="{BB962C8B-B14F-4D97-AF65-F5344CB8AC3E}">
        <p14:creationId xmlns:p14="http://schemas.microsoft.com/office/powerpoint/2010/main" xmlns="" val="4116544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8D1CDE-D4B0-4C40-B7B6-C0D9BADB8C00}" type="datetimeFigureOut">
              <a:rPr lang="en-GB" smtClean="0"/>
              <a:pPr/>
              <a:t>16/05/2020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4FF755-5DF3-48E4-80F2-810ED59FB6C3}" type="slidenum">
              <a:rPr lang="en-GB" smtClean="0"/>
              <a:pPr/>
              <a:t>‹#›</a:t>
            </a:fld>
            <a:endParaRPr lang="en-GB"/>
          </a:p>
        </p:txBody>
      </p:sp>
    </p:spTree>
    <p:extLst>
      <p:ext uri="{BB962C8B-B14F-4D97-AF65-F5344CB8AC3E}">
        <p14:creationId xmlns:p14="http://schemas.microsoft.com/office/powerpoint/2010/main" xmlns="" val="3381403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8D1CDE-D4B0-4C40-B7B6-C0D9BADB8C00}" type="datetimeFigureOut">
              <a:rPr lang="en-GB" smtClean="0"/>
              <a:pPr/>
              <a:t>16/05/2020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4FF755-5DF3-48E4-80F2-810ED59FB6C3}" type="slidenum">
              <a:rPr lang="en-GB" smtClean="0"/>
              <a:pPr/>
              <a:t>‹#›</a:t>
            </a:fld>
            <a:endParaRPr lang="en-GB"/>
          </a:p>
        </p:txBody>
      </p:sp>
    </p:spTree>
    <p:extLst>
      <p:ext uri="{BB962C8B-B14F-4D97-AF65-F5344CB8AC3E}">
        <p14:creationId xmlns:p14="http://schemas.microsoft.com/office/powerpoint/2010/main" xmlns="" val="262215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8D1CDE-D4B0-4C40-B7B6-C0D9BADB8C00}" type="datetimeFigureOut">
              <a:rPr lang="en-GB" smtClean="0"/>
              <a:pPr/>
              <a:t>16/05/2020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4FF755-5DF3-48E4-80F2-810ED59FB6C3}" type="slidenum">
              <a:rPr lang="en-GB" smtClean="0"/>
              <a:pPr/>
              <a:t>‹#›</a:t>
            </a:fld>
            <a:endParaRPr lang="en-GB"/>
          </a:p>
        </p:txBody>
      </p:sp>
    </p:spTree>
    <p:extLst>
      <p:ext uri="{BB962C8B-B14F-4D97-AF65-F5344CB8AC3E}">
        <p14:creationId xmlns:p14="http://schemas.microsoft.com/office/powerpoint/2010/main" xmlns="" val="3239513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D1CDE-D4B0-4C40-B7B6-C0D9BADB8C00}" type="datetimeFigureOut">
              <a:rPr lang="en-GB" smtClean="0"/>
              <a:pPr/>
              <a:t>16/05/2020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FF755-5DF3-48E4-80F2-810ED59FB6C3}" type="slidenum">
              <a:rPr lang="en-GB" smtClean="0"/>
              <a:pPr/>
              <a:t>‹#›</a:t>
            </a:fld>
            <a:endParaRPr lang="en-GB"/>
          </a:p>
        </p:txBody>
      </p:sp>
    </p:spTree>
    <p:extLst>
      <p:ext uri="{BB962C8B-B14F-4D97-AF65-F5344CB8AC3E}">
        <p14:creationId xmlns:p14="http://schemas.microsoft.com/office/powerpoint/2010/main" xmlns="" val="3763606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file:///C:\Users\Kevin\Music\Audio%20recording%202015-01-21%2017-16-13.mp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file:///C:\Users\Kevin\Music\Audio%20recording%202015-01-21%2017-18-15.mp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Ozymandias</a:t>
            </a:r>
            <a:endParaRPr lang="en-GB" dirty="0"/>
          </a:p>
        </p:txBody>
      </p:sp>
      <p:sp>
        <p:nvSpPr>
          <p:cNvPr id="3" name="Subtitle 2"/>
          <p:cNvSpPr>
            <a:spLocks noGrp="1"/>
          </p:cNvSpPr>
          <p:nvPr>
            <p:ph type="subTitle" idx="1"/>
          </p:nvPr>
        </p:nvSpPr>
        <p:spPr/>
        <p:txBody>
          <a:bodyPr/>
          <a:lstStyle/>
          <a:p>
            <a:r>
              <a:rPr lang="en-GB" dirty="0" smtClean="0"/>
              <a:t>Another name for </a:t>
            </a:r>
            <a:r>
              <a:rPr lang="en-GB" dirty="0" err="1" smtClean="0"/>
              <a:t>Rameses</a:t>
            </a:r>
            <a:r>
              <a:rPr lang="en-GB" dirty="0" smtClean="0"/>
              <a:t> II – the King of Egypt in 13</a:t>
            </a:r>
            <a:r>
              <a:rPr lang="en-GB" baseline="30000" dirty="0" smtClean="0"/>
              <a:t>th</a:t>
            </a:r>
            <a:r>
              <a:rPr lang="en-GB" dirty="0" smtClean="0"/>
              <a:t> Century BCE – over three thousand years ago</a:t>
            </a:r>
            <a:endParaRPr lang="en-GB" dirty="0"/>
          </a:p>
        </p:txBody>
      </p:sp>
    </p:spTree>
    <p:extLst>
      <p:ext uri="{BB962C8B-B14F-4D97-AF65-F5344CB8AC3E}">
        <p14:creationId xmlns:p14="http://schemas.microsoft.com/office/powerpoint/2010/main" xmlns="" val="265735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fontScale="90000"/>
          </a:bodyPr>
          <a:lstStyle/>
          <a:p>
            <a:pPr rtl="0"/>
            <a:r>
              <a:rPr lang="en-US" sz="5300" b="1" dirty="0" smtClean="0"/>
              <a:t>Let’s finish this presentation together</a:t>
            </a:r>
            <a:r>
              <a:rPr lang="en-US" sz="4800" b="1" dirty="0" smtClean="0"/>
              <a:t>:</a:t>
            </a:r>
            <a:endParaRPr lang="he-IL" sz="4800" b="1" dirty="0"/>
          </a:p>
        </p:txBody>
      </p:sp>
      <p:sp>
        <p:nvSpPr>
          <p:cNvPr id="3" name="Content Placeholder 2"/>
          <p:cNvSpPr>
            <a:spLocks noGrp="1"/>
          </p:cNvSpPr>
          <p:nvPr>
            <p:ph idx="1"/>
          </p:nvPr>
        </p:nvSpPr>
        <p:spPr>
          <a:xfrm>
            <a:off x="457200" y="1844824"/>
            <a:ext cx="8229600" cy="4281339"/>
          </a:xfrm>
        </p:spPr>
        <p:txBody>
          <a:bodyPr>
            <a:normAutofit/>
          </a:bodyPr>
          <a:lstStyle/>
          <a:p>
            <a:pPr algn="l" rtl="0">
              <a:buNone/>
            </a:pPr>
            <a:r>
              <a:rPr lang="en-US" sz="3000" b="1" dirty="0" smtClean="0"/>
              <a:t>If YOU could, what would YOU say to Ozymandias?</a:t>
            </a:r>
          </a:p>
          <a:p>
            <a:pPr algn="l" rtl="0">
              <a:buNone/>
            </a:pPr>
            <a:endParaRPr lang="en-US" sz="3000" b="1" dirty="0" smtClean="0"/>
          </a:p>
          <a:p>
            <a:pPr algn="l" rtl="0">
              <a:buNone/>
            </a:pPr>
            <a:endParaRPr lang="en-US" sz="3000" b="1" dirty="0" smtClean="0"/>
          </a:p>
          <a:p>
            <a:pPr algn="l" rtl="0">
              <a:buNone/>
            </a:pPr>
            <a:endParaRPr lang="en-US" sz="3000" b="1" dirty="0" smtClean="0"/>
          </a:p>
          <a:p>
            <a:pPr algn="l" rtl="0">
              <a:buNone/>
            </a:pPr>
            <a:endParaRPr lang="he-IL" sz="3000" b="1" dirty="0"/>
          </a:p>
        </p:txBody>
      </p:sp>
      <p:pic>
        <p:nvPicPr>
          <p:cNvPr id="2050" name="Picture 2" descr="C:\Documents and Settings\Owner\Desktop\Ozymandias\Ozymandias-Egypt.jpg"/>
          <p:cNvPicPr>
            <a:picLocks noChangeAspect="1" noChangeArrowheads="1"/>
          </p:cNvPicPr>
          <p:nvPr/>
        </p:nvPicPr>
        <p:blipFill>
          <a:blip r:embed="rId2" cstate="print"/>
          <a:srcRect/>
          <a:stretch>
            <a:fillRect/>
          </a:stretch>
        </p:blipFill>
        <p:spPr bwMode="auto">
          <a:xfrm>
            <a:off x="1403648" y="2852936"/>
            <a:ext cx="6552728" cy="3240360"/>
          </a:xfrm>
          <a:prstGeom prst="rect">
            <a:avLst/>
          </a:prstGeom>
          <a:noFill/>
        </p:spPr>
      </p:pic>
    </p:spTree>
    <p:extLst>
      <p:ext uri="{BB962C8B-B14F-4D97-AF65-F5344CB8AC3E}">
        <p14:creationId xmlns:p14="http://schemas.microsoft.com/office/powerpoint/2010/main" xmlns="" val="3449751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Point Star 3"/>
          <p:cNvSpPr/>
          <p:nvPr/>
        </p:nvSpPr>
        <p:spPr>
          <a:xfrm>
            <a:off x="1277776" y="691294"/>
            <a:ext cx="6840760" cy="511256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fontScale="90000"/>
          </a:bodyPr>
          <a:lstStyle/>
          <a:p>
            <a:r>
              <a:rPr lang="en-GB" dirty="0" smtClean="0"/>
              <a:t>Why would he pay for a statue of himself?</a:t>
            </a:r>
            <a:endParaRPr lang="en-GB" dirty="0"/>
          </a:p>
        </p:txBody>
      </p:sp>
      <p:sp>
        <p:nvSpPr>
          <p:cNvPr id="3" name="Content Placeholder 2"/>
          <p:cNvSpPr>
            <a:spLocks noGrp="1"/>
          </p:cNvSpPr>
          <p:nvPr>
            <p:ph idx="1"/>
          </p:nvPr>
        </p:nvSpPr>
        <p:spPr>
          <a:xfrm>
            <a:off x="467544" y="2492896"/>
            <a:ext cx="8229600" cy="1252736"/>
          </a:xfrm>
        </p:spPr>
        <p:txBody>
          <a:bodyPr/>
          <a:lstStyle/>
          <a:p>
            <a:pPr marL="0" indent="0" algn="ctr">
              <a:buNone/>
            </a:pPr>
            <a:r>
              <a:rPr lang="en-GB" b="1" dirty="0" smtClean="0">
                <a:solidFill>
                  <a:srgbClr val="FF0000"/>
                </a:solidFill>
              </a:rPr>
              <a:t>So that his powerful rule would be remembered forever!</a:t>
            </a:r>
            <a:endParaRPr lang="en-GB" b="1" dirty="0">
              <a:solidFill>
                <a:srgbClr val="FF0000"/>
              </a:solidFill>
            </a:endParaRPr>
          </a:p>
        </p:txBody>
      </p:sp>
    </p:spTree>
    <p:extLst>
      <p:ext uri="{BB962C8B-B14F-4D97-AF65-F5344CB8AC3E}">
        <p14:creationId xmlns:p14="http://schemas.microsoft.com/office/powerpoint/2010/main" xmlns="" val="189817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par>
                                <p:cTn id="7" presetID="6" presetClass="emph" presetSubtype="0" fill="hold" grpId="0" nodeType="withEffect">
                                  <p:stCondLst>
                                    <p:cond delay="0"/>
                                  </p:stCondLst>
                                  <p:childTnLst>
                                    <p:animScale>
                                      <p:cBhvr>
                                        <p:cTn id="8"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z="3200" smtClean="0"/>
              <a:t>Specifics</a:t>
            </a:r>
          </a:p>
        </p:txBody>
      </p:sp>
      <p:sp>
        <p:nvSpPr>
          <p:cNvPr id="4099" name="Rectangle 3"/>
          <p:cNvSpPr>
            <a:spLocks noGrp="1" noChangeArrowheads="1"/>
          </p:cNvSpPr>
          <p:nvPr>
            <p:ph type="body" idx="1"/>
          </p:nvPr>
        </p:nvSpPr>
        <p:spPr/>
        <p:txBody>
          <a:bodyPr/>
          <a:lstStyle/>
          <a:p>
            <a:pPr eaLnBrk="1" hangingPunct="1"/>
            <a:r>
              <a:rPr lang="en-US" altLang="en-US" sz="2800" smtClean="0"/>
              <a:t>Literary time period: Romantic</a:t>
            </a:r>
          </a:p>
          <a:p>
            <a:pPr eaLnBrk="1" hangingPunct="1"/>
            <a:r>
              <a:rPr lang="en-US" altLang="en-US" sz="2800" smtClean="0"/>
              <a:t>Purpose of the poem: Win a sonnet writing contest</a:t>
            </a:r>
          </a:p>
          <a:p>
            <a:pPr eaLnBrk="1" hangingPunct="1"/>
            <a:r>
              <a:rPr lang="en-US" altLang="en-US" sz="2800" smtClean="0"/>
              <a:t>Style: Sonnet, Iambic Pentameter</a:t>
            </a:r>
          </a:p>
          <a:p>
            <a:pPr eaLnBrk="1" hangingPunct="1"/>
            <a:r>
              <a:rPr lang="en-US" altLang="en-US" sz="2800" smtClean="0"/>
              <a:t>Tone: Mocking</a:t>
            </a:r>
          </a:p>
          <a:p>
            <a:pPr eaLnBrk="1" hangingPunct="1"/>
            <a:r>
              <a:rPr lang="en-US" altLang="en-US" sz="2800" smtClean="0"/>
              <a:t>Themes:</a:t>
            </a:r>
          </a:p>
          <a:p>
            <a:pPr lvl="1" eaLnBrk="1" hangingPunct="1"/>
            <a:r>
              <a:rPr lang="en-US" altLang="en-US" smtClean="0"/>
              <a:t>Art withstands time (or at least it lasts much longer than any other manmade creation)</a:t>
            </a:r>
          </a:p>
          <a:p>
            <a:pPr lvl="1" eaLnBrk="1" hangingPunct="1"/>
            <a:r>
              <a:rPr lang="en-US" altLang="en-US" smtClean="0"/>
              <a:t>Everything diminishes with time regardless of its grandure</a:t>
            </a:r>
          </a:p>
        </p:txBody>
      </p:sp>
      <p:pic>
        <p:nvPicPr>
          <p:cNvPr id="7172" name="Audio recording 2015-01-21 17-16-13.mp3" descr="Audio recording 2015-01-21 17-16-1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xmlns="" val="0"/>
              </a:ext>
            </a:extLst>
          </a:blip>
          <a:srcRect/>
          <a:stretch>
            <a:fillRect/>
          </a:stretch>
        </p:blipFill>
        <p:spPr bwMode="auto">
          <a:xfrm>
            <a:off x="8382000" y="597535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73863552"/>
      </p:ext>
    </p:extLst>
  </p:cSld>
  <p:clrMapOvr>
    <a:masterClrMapping/>
  </p:clrMapOvr>
  <p:timing>
    <p:tnLst>
      <p:par>
        <p:cTn id="1" dur="indefinite" restart="never" nodeType="tmRoot">
          <p:childTnLst>
            <p:audio>
              <p:cMediaNode>
                <p:cTn id="2" fill="hold" display="0" nodeType="clickEffect">
                  <p:stCondLst>
                    <p:cond delay="indefinite"/>
                  </p:stCondLst>
                  <p:endCondLst>
                    <p:cond evt="onNext" delay="0">
                      <p:tgtEl>
                        <p:sldTgt/>
                      </p:tgtEl>
                    </p:cond>
                    <p:cond evt="onPrev" delay="0">
                      <p:tgtEl>
                        <p:sldTgt/>
                      </p:tgtEl>
                    </p:cond>
                    <p:cond evt="onStopAudio" delay="0">
                      <p:tgtEl>
                        <p:sldTgt/>
                      </p:tgtEl>
                    </p:cond>
                  </p:endCondLst>
                </p:cTn>
                <p:tgtEl>
                  <p:spTgt spid="7172"/>
                </p:tgtEl>
              </p:cMediaNode>
            </p:audio>
            <p:seq concurrent="1" nextAc="seek">
              <p:cTn id="3" restart="whenNotActive" fill="hold" evtFilter="cancelBubble" nodeType="interactiveSeq">
                <p:stCondLst>
                  <p:cond evt="onClick" delay="0">
                    <p:tgtEl>
                      <p:spTgt spid="7172"/>
                    </p:tgtEl>
                  </p:cond>
                </p:stCondLst>
                <p:endSync evt="end" delay="0">
                  <p:rtn val="all"/>
                </p:endSync>
                <p:childTnLst>
                  <p:par>
                    <p:cTn id="4" fill="hold" nodeType="clickPar">
                      <p:stCondLst>
                        <p:cond delay="0"/>
                      </p:stCondLst>
                      <p:childTnLst>
                        <p:par>
                          <p:cTn id="5" fill="hold" nodeType="withGroup">
                            <p:stCondLst>
                              <p:cond delay="0"/>
                            </p:stCondLst>
                            <p:childTnLst>
                              <p:par>
                                <p:cTn id="6" presetID="1" presetClass="mediacall" presetSubtype="0" fill="hold" nodeType="clickEffect">
                                  <p:stCondLst>
                                    <p:cond delay="0"/>
                                  </p:stCondLst>
                                  <p:childTnLst>
                                    <p:cmd type="call" cmd="playFrom(0.0)">
                                      <p:cBhvr>
                                        <p:cTn id="7" dur="109950" fill="hold"/>
                                        <p:tgtEl>
                                          <p:spTgt spid="7172"/>
                                        </p:tgtEl>
                                      </p:cBhvr>
                                    </p:cmd>
                                  </p:childTnLst>
                                </p:cTn>
                              </p:par>
                            </p:childTnLst>
                          </p:cTn>
                        </p:par>
                      </p:childTnLst>
                    </p:cTn>
                  </p:par>
                </p:childTnLst>
              </p:cTn>
              <p:nextCondLst>
                <p:cond evt="onClick" delay="0">
                  <p:tgtEl>
                    <p:spTgt spid="717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Ozymandias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71300963"/>
              </p:ext>
            </p:extLst>
          </p:nvPr>
        </p:nvGraphicFramePr>
        <p:xfrm>
          <a:off x="2123728" y="1484784"/>
          <a:ext cx="6347048" cy="4248472"/>
        </p:xfrm>
        <a:graphic>
          <a:graphicData uri="http://schemas.openxmlformats.org/drawingml/2006/table">
            <a:tbl>
              <a:tblPr/>
              <a:tblGrid>
                <a:gridCol w="344324"/>
                <a:gridCol w="6002724"/>
              </a:tblGrid>
              <a:tr h="4248472">
                <a:tc>
                  <a:txBody>
                    <a:bodyPr/>
                    <a:lstStyle/>
                    <a:p>
                      <a:r>
                        <a:rPr lang="en-GB" sz="1800" dirty="0">
                          <a:effectLst/>
                          <a:latin typeface="Verdana"/>
                        </a:rPr>
                        <a:t> </a:t>
                      </a:r>
                    </a:p>
                  </a:txBody>
                  <a:tcPr marL="0" marR="0" marT="0" marB="0">
                    <a:lnL>
                      <a:noFill/>
                    </a:lnL>
                    <a:lnR>
                      <a:noFill/>
                    </a:lnR>
                    <a:lnT>
                      <a:noFill/>
                    </a:lnT>
                    <a:lnB>
                      <a:noFill/>
                    </a:lnB>
                  </a:tcPr>
                </a:tc>
                <a:tc>
                  <a:txBody>
                    <a:bodyPr/>
                    <a:lstStyle/>
                    <a:p>
                      <a:r>
                        <a:rPr lang="en-GB" sz="1800" dirty="0">
                          <a:solidFill>
                            <a:srgbClr val="333333"/>
                          </a:solidFill>
                          <a:effectLst/>
                          <a:latin typeface="Arial"/>
                        </a:rPr>
                        <a:t>I met a traveller from an </a:t>
                      </a:r>
                      <a:r>
                        <a:rPr lang="en-GB" sz="1800" dirty="0">
                          <a:solidFill>
                            <a:srgbClr val="FF0000"/>
                          </a:solidFill>
                          <a:effectLst/>
                          <a:latin typeface="Arial"/>
                        </a:rPr>
                        <a:t>antique</a:t>
                      </a:r>
                      <a:r>
                        <a:rPr lang="en-GB" sz="1800" dirty="0">
                          <a:solidFill>
                            <a:srgbClr val="333333"/>
                          </a:solidFill>
                          <a:effectLst/>
                          <a:latin typeface="Arial"/>
                        </a:rPr>
                        <a:t> land</a:t>
                      </a:r>
                      <a:br>
                        <a:rPr lang="en-GB" sz="1800" dirty="0">
                          <a:solidFill>
                            <a:srgbClr val="333333"/>
                          </a:solidFill>
                          <a:effectLst/>
                          <a:latin typeface="Arial"/>
                        </a:rPr>
                      </a:br>
                      <a:r>
                        <a:rPr lang="en-GB" sz="1800" dirty="0">
                          <a:solidFill>
                            <a:srgbClr val="333333"/>
                          </a:solidFill>
                          <a:effectLst/>
                          <a:latin typeface="Arial"/>
                        </a:rPr>
                        <a:t>Who said: `Two vast and </a:t>
                      </a:r>
                      <a:r>
                        <a:rPr lang="en-GB" sz="1800" dirty="0" err="1">
                          <a:solidFill>
                            <a:srgbClr val="FF0000"/>
                          </a:solidFill>
                          <a:effectLst/>
                          <a:latin typeface="Arial"/>
                        </a:rPr>
                        <a:t>trunkless</a:t>
                      </a:r>
                      <a:r>
                        <a:rPr lang="en-GB" sz="1800" dirty="0">
                          <a:solidFill>
                            <a:srgbClr val="FF0000"/>
                          </a:solidFill>
                          <a:effectLst/>
                          <a:latin typeface="Arial"/>
                        </a:rPr>
                        <a:t> </a:t>
                      </a:r>
                      <a:r>
                        <a:rPr lang="en-GB" sz="1800" dirty="0">
                          <a:solidFill>
                            <a:srgbClr val="333333"/>
                          </a:solidFill>
                          <a:effectLst/>
                          <a:latin typeface="Arial"/>
                        </a:rPr>
                        <a:t>legs of stone</a:t>
                      </a:r>
                      <a:br>
                        <a:rPr lang="en-GB" sz="1800" dirty="0">
                          <a:solidFill>
                            <a:srgbClr val="333333"/>
                          </a:solidFill>
                          <a:effectLst/>
                          <a:latin typeface="Arial"/>
                        </a:rPr>
                      </a:br>
                      <a:r>
                        <a:rPr lang="en-GB" sz="1800" dirty="0">
                          <a:solidFill>
                            <a:srgbClr val="333333"/>
                          </a:solidFill>
                          <a:effectLst/>
                          <a:latin typeface="Arial"/>
                        </a:rPr>
                        <a:t>Stand in the desert. Near them, on the sand,</a:t>
                      </a:r>
                      <a:br>
                        <a:rPr lang="en-GB" sz="1800" dirty="0">
                          <a:solidFill>
                            <a:srgbClr val="333333"/>
                          </a:solidFill>
                          <a:effectLst/>
                          <a:latin typeface="Arial"/>
                        </a:rPr>
                      </a:br>
                      <a:r>
                        <a:rPr lang="en-GB" sz="1800" dirty="0">
                          <a:solidFill>
                            <a:srgbClr val="333333"/>
                          </a:solidFill>
                          <a:effectLst/>
                          <a:latin typeface="Arial"/>
                        </a:rPr>
                        <a:t>Half sunk, a shattered </a:t>
                      </a:r>
                      <a:r>
                        <a:rPr lang="en-GB" sz="1800" dirty="0">
                          <a:solidFill>
                            <a:srgbClr val="FF0000"/>
                          </a:solidFill>
                          <a:effectLst/>
                          <a:latin typeface="Arial"/>
                        </a:rPr>
                        <a:t>visage</a:t>
                      </a:r>
                      <a:r>
                        <a:rPr lang="en-GB" sz="1800" dirty="0">
                          <a:solidFill>
                            <a:srgbClr val="333333"/>
                          </a:solidFill>
                          <a:effectLst/>
                          <a:latin typeface="Arial"/>
                        </a:rPr>
                        <a:t> lies, whose frown,</a:t>
                      </a:r>
                      <a:br>
                        <a:rPr lang="en-GB" sz="1800" dirty="0">
                          <a:solidFill>
                            <a:srgbClr val="333333"/>
                          </a:solidFill>
                          <a:effectLst/>
                          <a:latin typeface="Arial"/>
                        </a:rPr>
                      </a:br>
                      <a:r>
                        <a:rPr lang="en-GB" sz="1800" dirty="0">
                          <a:solidFill>
                            <a:srgbClr val="333333"/>
                          </a:solidFill>
                          <a:effectLst/>
                          <a:latin typeface="Arial"/>
                        </a:rPr>
                        <a:t>And wrinkled lip, and sneer of cold command,</a:t>
                      </a:r>
                      <a:br>
                        <a:rPr lang="en-GB" sz="1800" dirty="0">
                          <a:solidFill>
                            <a:srgbClr val="333333"/>
                          </a:solidFill>
                          <a:effectLst/>
                          <a:latin typeface="Arial"/>
                        </a:rPr>
                      </a:br>
                      <a:r>
                        <a:rPr lang="en-GB" sz="1800" dirty="0">
                          <a:solidFill>
                            <a:srgbClr val="333333"/>
                          </a:solidFill>
                          <a:effectLst/>
                          <a:latin typeface="Arial"/>
                        </a:rPr>
                        <a:t>Tell that its sculptor well those passions read</a:t>
                      </a:r>
                      <a:br>
                        <a:rPr lang="en-GB" sz="1800" dirty="0">
                          <a:solidFill>
                            <a:srgbClr val="333333"/>
                          </a:solidFill>
                          <a:effectLst/>
                          <a:latin typeface="Arial"/>
                        </a:rPr>
                      </a:br>
                      <a:r>
                        <a:rPr lang="en-GB" sz="1800" dirty="0">
                          <a:solidFill>
                            <a:srgbClr val="333333"/>
                          </a:solidFill>
                          <a:effectLst/>
                          <a:latin typeface="Arial"/>
                        </a:rPr>
                        <a:t>Which yet survive, stamped on these lifeless things,</a:t>
                      </a:r>
                      <a:br>
                        <a:rPr lang="en-GB" sz="1800" dirty="0">
                          <a:solidFill>
                            <a:srgbClr val="333333"/>
                          </a:solidFill>
                          <a:effectLst/>
                          <a:latin typeface="Arial"/>
                        </a:rPr>
                      </a:br>
                      <a:r>
                        <a:rPr lang="en-GB" sz="1800" dirty="0">
                          <a:solidFill>
                            <a:srgbClr val="333333"/>
                          </a:solidFill>
                          <a:effectLst/>
                          <a:latin typeface="Arial"/>
                        </a:rPr>
                        <a:t>The hand that mocked them and the heart that fed.</a:t>
                      </a:r>
                      <a:br>
                        <a:rPr lang="en-GB" sz="1800" dirty="0">
                          <a:solidFill>
                            <a:srgbClr val="333333"/>
                          </a:solidFill>
                          <a:effectLst/>
                          <a:latin typeface="Arial"/>
                        </a:rPr>
                      </a:br>
                      <a:r>
                        <a:rPr lang="en-GB" sz="1800" dirty="0">
                          <a:solidFill>
                            <a:srgbClr val="333333"/>
                          </a:solidFill>
                          <a:effectLst/>
                          <a:latin typeface="Arial"/>
                        </a:rPr>
                        <a:t>And on the </a:t>
                      </a:r>
                      <a:r>
                        <a:rPr lang="en-GB" sz="1800" dirty="0">
                          <a:solidFill>
                            <a:srgbClr val="FF0000"/>
                          </a:solidFill>
                          <a:effectLst/>
                          <a:latin typeface="Arial"/>
                        </a:rPr>
                        <a:t>pedestal</a:t>
                      </a:r>
                      <a:r>
                        <a:rPr lang="en-GB" sz="1800" dirty="0">
                          <a:solidFill>
                            <a:srgbClr val="333333"/>
                          </a:solidFill>
                          <a:effectLst/>
                          <a:latin typeface="Arial"/>
                        </a:rPr>
                        <a:t> these words appear --</a:t>
                      </a:r>
                      <a:br>
                        <a:rPr lang="en-GB" sz="1800" dirty="0">
                          <a:solidFill>
                            <a:srgbClr val="333333"/>
                          </a:solidFill>
                          <a:effectLst/>
                          <a:latin typeface="Arial"/>
                        </a:rPr>
                      </a:br>
                      <a:r>
                        <a:rPr lang="en-GB" sz="1800" dirty="0">
                          <a:solidFill>
                            <a:srgbClr val="333333"/>
                          </a:solidFill>
                          <a:effectLst/>
                          <a:latin typeface="Arial"/>
                        </a:rPr>
                        <a:t>"My name is </a:t>
                      </a:r>
                      <a:r>
                        <a:rPr lang="en-GB" sz="1800" dirty="0" err="1">
                          <a:solidFill>
                            <a:srgbClr val="333333"/>
                          </a:solidFill>
                          <a:effectLst/>
                          <a:latin typeface="Arial"/>
                        </a:rPr>
                        <a:t>Ozymandias</a:t>
                      </a:r>
                      <a:r>
                        <a:rPr lang="en-GB" sz="1800" dirty="0">
                          <a:solidFill>
                            <a:srgbClr val="333333"/>
                          </a:solidFill>
                          <a:effectLst/>
                          <a:latin typeface="Arial"/>
                        </a:rPr>
                        <a:t>, king of kings:</a:t>
                      </a:r>
                      <a:br>
                        <a:rPr lang="en-GB" sz="1800" dirty="0">
                          <a:solidFill>
                            <a:srgbClr val="333333"/>
                          </a:solidFill>
                          <a:effectLst/>
                          <a:latin typeface="Arial"/>
                        </a:rPr>
                      </a:br>
                      <a:r>
                        <a:rPr lang="en-GB" sz="1800" dirty="0">
                          <a:solidFill>
                            <a:srgbClr val="333333"/>
                          </a:solidFill>
                          <a:effectLst/>
                          <a:latin typeface="Arial"/>
                        </a:rPr>
                        <a:t>Look on my works, ye Mighty, and </a:t>
                      </a:r>
                      <a:r>
                        <a:rPr lang="en-GB" sz="1800" dirty="0">
                          <a:solidFill>
                            <a:srgbClr val="FF0000"/>
                          </a:solidFill>
                          <a:effectLst/>
                          <a:latin typeface="Arial"/>
                        </a:rPr>
                        <a:t>despair</a:t>
                      </a:r>
                      <a:r>
                        <a:rPr lang="en-GB" sz="1800" dirty="0">
                          <a:solidFill>
                            <a:srgbClr val="333333"/>
                          </a:solidFill>
                          <a:effectLst/>
                          <a:latin typeface="Arial"/>
                        </a:rPr>
                        <a:t>!"</a:t>
                      </a:r>
                      <a:br>
                        <a:rPr lang="en-GB" sz="1800" dirty="0">
                          <a:solidFill>
                            <a:srgbClr val="333333"/>
                          </a:solidFill>
                          <a:effectLst/>
                          <a:latin typeface="Arial"/>
                        </a:rPr>
                      </a:br>
                      <a:r>
                        <a:rPr lang="en-GB" sz="1800" dirty="0">
                          <a:solidFill>
                            <a:srgbClr val="333333"/>
                          </a:solidFill>
                          <a:effectLst/>
                          <a:latin typeface="Arial"/>
                        </a:rPr>
                        <a:t>Nothing beside remains. Round the decay</a:t>
                      </a:r>
                      <a:br>
                        <a:rPr lang="en-GB" sz="1800" dirty="0">
                          <a:solidFill>
                            <a:srgbClr val="333333"/>
                          </a:solidFill>
                          <a:effectLst/>
                          <a:latin typeface="Arial"/>
                        </a:rPr>
                      </a:br>
                      <a:r>
                        <a:rPr lang="en-GB" sz="1800" dirty="0">
                          <a:solidFill>
                            <a:srgbClr val="333333"/>
                          </a:solidFill>
                          <a:effectLst/>
                          <a:latin typeface="Arial"/>
                        </a:rPr>
                        <a:t>Of that </a:t>
                      </a:r>
                      <a:r>
                        <a:rPr lang="en-GB" sz="1800" dirty="0">
                          <a:solidFill>
                            <a:srgbClr val="FF0000"/>
                          </a:solidFill>
                          <a:effectLst/>
                          <a:latin typeface="Arial"/>
                        </a:rPr>
                        <a:t>colossal wreck</a:t>
                      </a:r>
                      <a:r>
                        <a:rPr lang="en-GB" sz="1800" dirty="0">
                          <a:solidFill>
                            <a:srgbClr val="333333"/>
                          </a:solidFill>
                          <a:effectLst/>
                          <a:latin typeface="Arial"/>
                        </a:rPr>
                        <a:t>, boundless and bare</a:t>
                      </a:r>
                      <a:br>
                        <a:rPr lang="en-GB" sz="1800" dirty="0">
                          <a:solidFill>
                            <a:srgbClr val="333333"/>
                          </a:solidFill>
                          <a:effectLst/>
                          <a:latin typeface="Arial"/>
                        </a:rPr>
                      </a:br>
                      <a:r>
                        <a:rPr lang="en-GB" sz="1800" dirty="0">
                          <a:solidFill>
                            <a:srgbClr val="333333"/>
                          </a:solidFill>
                          <a:effectLst/>
                          <a:latin typeface="Arial"/>
                        </a:rPr>
                        <a:t>The lone and level sands stretch far away.' </a:t>
                      </a:r>
                      <a:endParaRPr lang="en-GB" sz="1800" dirty="0">
                        <a:effectLst/>
                        <a:latin typeface="Verdana"/>
                      </a:endParaRPr>
                    </a:p>
                  </a:txBody>
                  <a:tcPr marL="0" marR="0" marT="0" marB="0">
                    <a:lnL>
                      <a:noFill/>
                    </a:lnL>
                    <a:lnR>
                      <a:noFill/>
                    </a:lnR>
                    <a:lnT>
                      <a:noFill/>
                    </a:lnT>
                    <a:lnB>
                      <a:noFill/>
                    </a:lnB>
                  </a:tcPr>
                </a:tc>
              </a:tr>
            </a:tbl>
          </a:graphicData>
        </a:graphic>
      </p:graphicFrame>
      <p:cxnSp>
        <p:nvCxnSpPr>
          <p:cNvPr id="4" name="Straight Arrow Connector 3"/>
          <p:cNvCxnSpPr/>
          <p:nvPr/>
        </p:nvCxnSpPr>
        <p:spPr>
          <a:xfrm flipH="1">
            <a:off x="5724128" y="1052736"/>
            <a:ext cx="936104" cy="4320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60232" y="836712"/>
            <a:ext cx="1656184" cy="369332"/>
          </a:xfrm>
          <a:prstGeom prst="rect">
            <a:avLst/>
          </a:prstGeom>
          <a:noFill/>
        </p:spPr>
        <p:txBody>
          <a:bodyPr wrap="square" rtlCol="0">
            <a:spAutoFit/>
          </a:bodyPr>
          <a:lstStyle/>
          <a:p>
            <a:r>
              <a:rPr lang="en-GB" dirty="0" smtClean="0"/>
              <a:t>Ancient/old</a:t>
            </a:r>
            <a:endParaRPr lang="en-GB" dirty="0"/>
          </a:p>
        </p:txBody>
      </p:sp>
      <p:cxnSp>
        <p:nvCxnSpPr>
          <p:cNvPr id="10" name="Straight Arrow Connector 9"/>
          <p:cNvCxnSpPr/>
          <p:nvPr/>
        </p:nvCxnSpPr>
        <p:spPr>
          <a:xfrm flipH="1">
            <a:off x="5940152" y="1628800"/>
            <a:ext cx="1548172"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96336" y="1268760"/>
            <a:ext cx="1296144" cy="1754326"/>
          </a:xfrm>
          <a:prstGeom prst="rect">
            <a:avLst/>
          </a:prstGeom>
          <a:noFill/>
        </p:spPr>
        <p:txBody>
          <a:bodyPr wrap="square" rtlCol="0">
            <a:spAutoFit/>
          </a:bodyPr>
          <a:lstStyle/>
          <a:p>
            <a:r>
              <a:rPr lang="en-GB" dirty="0" smtClean="0"/>
              <a:t>The trunk is the main part of the body – only the legs show</a:t>
            </a:r>
            <a:endParaRPr lang="en-GB" dirty="0"/>
          </a:p>
        </p:txBody>
      </p:sp>
      <p:cxnSp>
        <p:nvCxnSpPr>
          <p:cNvPr id="13" name="Straight Arrow Connector 12"/>
          <p:cNvCxnSpPr/>
          <p:nvPr/>
        </p:nvCxnSpPr>
        <p:spPr>
          <a:xfrm>
            <a:off x="1547664" y="2276872"/>
            <a:ext cx="3240360" cy="720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1560" y="2106144"/>
            <a:ext cx="1224136" cy="369332"/>
          </a:xfrm>
          <a:prstGeom prst="rect">
            <a:avLst/>
          </a:prstGeom>
          <a:noFill/>
        </p:spPr>
        <p:txBody>
          <a:bodyPr wrap="square" rtlCol="0">
            <a:spAutoFit/>
          </a:bodyPr>
          <a:lstStyle/>
          <a:p>
            <a:r>
              <a:rPr lang="en-GB" dirty="0" smtClean="0"/>
              <a:t>face</a:t>
            </a:r>
            <a:endParaRPr lang="en-GB" dirty="0"/>
          </a:p>
        </p:txBody>
      </p:sp>
      <p:cxnSp>
        <p:nvCxnSpPr>
          <p:cNvPr id="16" name="Straight Arrow Connector 15"/>
          <p:cNvCxnSpPr/>
          <p:nvPr/>
        </p:nvCxnSpPr>
        <p:spPr>
          <a:xfrm>
            <a:off x="1475656" y="3933056"/>
            <a:ext cx="216024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3528" y="3573016"/>
            <a:ext cx="1152128" cy="923330"/>
          </a:xfrm>
          <a:prstGeom prst="rect">
            <a:avLst/>
          </a:prstGeom>
          <a:noFill/>
        </p:spPr>
        <p:txBody>
          <a:bodyPr wrap="square" rtlCol="0">
            <a:spAutoFit/>
          </a:bodyPr>
          <a:lstStyle/>
          <a:p>
            <a:r>
              <a:rPr lang="en-GB" dirty="0" smtClean="0"/>
              <a:t>The base of the statue</a:t>
            </a:r>
            <a:endParaRPr lang="en-GB" dirty="0"/>
          </a:p>
        </p:txBody>
      </p:sp>
      <p:cxnSp>
        <p:nvCxnSpPr>
          <p:cNvPr id="19" name="Straight Arrow Connector 18"/>
          <p:cNvCxnSpPr>
            <a:stCxn id="20" idx="1"/>
          </p:cNvCxnSpPr>
          <p:nvPr/>
        </p:nvCxnSpPr>
        <p:spPr>
          <a:xfrm flipH="1">
            <a:off x="6714238" y="4117722"/>
            <a:ext cx="594066" cy="17537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308304" y="3933056"/>
            <a:ext cx="1584176" cy="369332"/>
          </a:xfrm>
          <a:prstGeom prst="rect">
            <a:avLst/>
          </a:prstGeom>
          <a:noFill/>
        </p:spPr>
        <p:txBody>
          <a:bodyPr wrap="square" rtlCol="0">
            <a:spAutoFit/>
          </a:bodyPr>
          <a:lstStyle/>
          <a:p>
            <a:r>
              <a:rPr lang="en-GB" dirty="0" smtClean="0"/>
              <a:t>Be afraid</a:t>
            </a:r>
            <a:endParaRPr lang="en-GB" dirty="0"/>
          </a:p>
        </p:txBody>
      </p:sp>
      <p:cxnSp>
        <p:nvCxnSpPr>
          <p:cNvPr id="23" name="Straight Arrow Connector 22"/>
          <p:cNvCxnSpPr/>
          <p:nvPr/>
        </p:nvCxnSpPr>
        <p:spPr>
          <a:xfrm flipV="1">
            <a:off x="1547664" y="5013176"/>
            <a:ext cx="1620180" cy="3600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3528" y="5193196"/>
            <a:ext cx="1224136" cy="646331"/>
          </a:xfrm>
          <a:prstGeom prst="rect">
            <a:avLst/>
          </a:prstGeom>
          <a:noFill/>
        </p:spPr>
        <p:txBody>
          <a:bodyPr wrap="square" rtlCol="0">
            <a:spAutoFit/>
          </a:bodyPr>
          <a:lstStyle/>
          <a:p>
            <a:r>
              <a:rPr lang="en-GB" dirty="0" smtClean="0"/>
              <a:t>Big ruin of the statue</a:t>
            </a:r>
            <a:endParaRPr lang="en-GB" dirty="0"/>
          </a:p>
        </p:txBody>
      </p:sp>
      <p:cxnSp>
        <p:nvCxnSpPr>
          <p:cNvPr id="26" name="Straight Arrow Connector 25"/>
          <p:cNvCxnSpPr/>
          <p:nvPr/>
        </p:nvCxnSpPr>
        <p:spPr>
          <a:xfrm>
            <a:off x="2123728" y="1052736"/>
            <a:ext cx="115212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79512" y="404664"/>
            <a:ext cx="2178242" cy="1200329"/>
          </a:xfrm>
          <a:prstGeom prst="rect">
            <a:avLst/>
          </a:prstGeom>
          <a:noFill/>
        </p:spPr>
        <p:txBody>
          <a:bodyPr wrap="square" rtlCol="0">
            <a:spAutoFit/>
          </a:bodyPr>
          <a:lstStyle/>
          <a:p>
            <a:r>
              <a:rPr lang="en-GB" dirty="0" smtClean="0"/>
              <a:t>The narrator/speaker tells a story about what he saw in a desert/Egypt</a:t>
            </a:r>
            <a:endParaRPr lang="en-GB" dirty="0"/>
          </a:p>
        </p:txBody>
      </p:sp>
    </p:spTree>
    <p:extLst>
      <p:ext uri="{BB962C8B-B14F-4D97-AF65-F5344CB8AC3E}">
        <p14:creationId xmlns:p14="http://schemas.microsoft.com/office/powerpoint/2010/main" xmlns="" val="334988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Ozymandias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42864479"/>
              </p:ext>
            </p:extLst>
          </p:nvPr>
        </p:nvGraphicFramePr>
        <p:xfrm>
          <a:off x="2123728" y="1484784"/>
          <a:ext cx="6347048" cy="4248472"/>
        </p:xfrm>
        <a:graphic>
          <a:graphicData uri="http://schemas.openxmlformats.org/drawingml/2006/table">
            <a:tbl>
              <a:tblPr/>
              <a:tblGrid>
                <a:gridCol w="344324"/>
                <a:gridCol w="6002724"/>
              </a:tblGrid>
              <a:tr h="4248472">
                <a:tc>
                  <a:txBody>
                    <a:bodyPr/>
                    <a:lstStyle/>
                    <a:p>
                      <a:r>
                        <a:rPr lang="en-GB" sz="1800" dirty="0">
                          <a:effectLst/>
                          <a:latin typeface="Verdana"/>
                        </a:rPr>
                        <a:t> </a:t>
                      </a:r>
                    </a:p>
                  </a:txBody>
                  <a:tcPr marL="0" marR="0" marT="0" marB="0">
                    <a:lnL>
                      <a:noFill/>
                    </a:lnL>
                    <a:lnR>
                      <a:noFill/>
                    </a:lnR>
                    <a:lnT>
                      <a:noFill/>
                    </a:lnT>
                    <a:lnB>
                      <a:noFill/>
                    </a:lnB>
                  </a:tcPr>
                </a:tc>
                <a:tc>
                  <a:txBody>
                    <a:bodyPr/>
                    <a:lstStyle/>
                    <a:p>
                      <a:r>
                        <a:rPr lang="en-GB" sz="1800" dirty="0">
                          <a:solidFill>
                            <a:srgbClr val="333333"/>
                          </a:solidFill>
                          <a:effectLst/>
                          <a:latin typeface="Arial"/>
                        </a:rPr>
                        <a:t>I met a traveller from an antique land</a:t>
                      </a:r>
                      <a:br>
                        <a:rPr lang="en-GB" sz="1800" dirty="0">
                          <a:solidFill>
                            <a:srgbClr val="333333"/>
                          </a:solidFill>
                          <a:effectLst/>
                          <a:latin typeface="Arial"/>
                        </a:rPr>
                      </a:br>
                      <a:r>
                        <a:rPr lang="en-GB" sz="1800" dirty="0">
                          <a:solidFill>
                            <a:srgbClr val="333333"/>
                          </a:solidFill>
                          <a:effectLst/>
                          <a:latin typeface="Arial"/>
                        </a:rPr>
                        <a:t>Who said: `Two vast and </a:t>
                      </a:r>
                      <a:r>
                        <a:rPr lang="en-GB" sz="1800" dirty="0" err="1">
                          <a:solidFill>
                            <a:srgbClr val="333333"/>
                          </a:solidFill>
                          <a:effectLst/>
                          <a:latin typeface="Arial"/>
                        </a:rPr>
                        <a:t>trunkless</a:t>
                      </a:r>
                      <a:r>
                        <a:rPr lang="en-GB" sz="1800" dirty="0">
                          <a:solidFill>
                            <a:srgbClr val="333333"/>
                          </a:solidFill>
                          <a:effectLst/>
                          <a:latin typeface="Arial"/>
                        </a:rPr>
                        <a:t> legs of stone</a:t>
                      </a:r>
                      <a:br>
                        <a:rPr lang="en-GB" sz="1800" dirty="0">
                          <a:solidFill>
                            <a:srgbClr val="333333"/>
                          </a:solidFill>
                          <a:effectLst/>
                          <a:latin typeface="Arial"/>
                        </a:rPr>
                      </a:br>
                      <a:r>
                        <a:rPr lang="en-GB" sz="1800" dirty="0">
                          <a:solidFill>
                            <a:srgbClr val="333333"/>
                          </a:solidFill>
                          <a:effectLst/>
                          <a:latin typeface="Arial"/>
                        </a:rPr>
                        <a:t>Stand in the desert. Near them, on the sand,</a:t>
                      </a:r>
                      <a:br>
                        <a:rPr lang="en-GB" sz="1800" dirty="0">
                          <a:solidFill>
                            <a:srgbClr val="333333"/>
                          </a:solidFill>
                          <a:effectLst/>
                          <a:latin typeface="Arial"/>
                        </a:rPr>
                      </a:br>
                      <a:r>
                        <a:rPr lang="en-GB" sz="1800" dirty="0">
                          <a:solidFill>
                            <a:srgbClr val="333333"/>
                          </a:solidFill>
                          <a:effectLst/>
                          <a:latin typeface="Arial"/>
                        </a:rPr>
                        <a:t>Half sunk, a shattered visage lies, whose frown,</a:t>
                      </a:r>
                      <a:br>
                        <a:rPr lang="en-GB" sz="1800" dirty="0">
                          <a:solidFill>
                            <a:srgbClr val="333333"/>
                          </a:solidFill>
                          <a:effectLst/>
                          <a:latin typeface="Arial"/>
                        </a:rPr>
                      </a:br>
                      <a:r>
                        <a:rPr lang="en-GB" sz="1800" dirty="0">
                          <a:solidFill>
                            <a:srgbClr val="333333"/>
                          </a:solidFill>
                          <a:effectLst/>
                          <a:latin typeface="Arial"/>
                        </a:rPr>
                        <a:t>And wrinkled lip, and sneer of cold command,</a:t>
                      </a:r>
                      <a:br>
                        <a:rPr lang="en-GB" sz="1800" dirty="0">
                          <a:solidFill>
                            <a:srgbClr val="333333"/>
                          </a:solidFill>
                          <a:effectLst/>
                          <a:latin typeface="Arial"/>
                        </a:rPr>
                      </a:br>
                      <a:r>
                        <a:rPr lang="en-GB" sz="1800" dirty="0">
                          <a:solidFill>
                            <a:srgbClr val="333333"/>
                          </a:solidFill>
                          <a:effectLst/>
                          <a:latin typeface="Arial"/>
                        </a:rPr>
                        <a:t>Tell that its sculptor well those passions read</a:t>
                      </a:r>
                      <a:br>
                        <a:rPr lang="en-GB" sz="1800" dirty="0">
                          <a:solidFill>
                            <a:srgbClr val="333333"/>
                          </a:solidFill>
                          <a:effectLst/>
                          <a:latin typeface="Arial"/>
                        </a:rPr>
                      </a:br>
                      <a:r>
                        <a:rPr lang="en-GB" sz="1800" dirty="0">
                          <a:solidFill>
                            <a:srgbClr val="333333"/>
                          </a:solidFill>
                          <a:effectLst/>
                          <a:latin typeface="Arial"/>
                        </a:rPr>
                        <a:t>Which yet survive, </a:t>
                      </a:r>
                      <a:r>
                        <a:rPr lang="en-GB" sz="1800" dirty="0">
                          <a:solidFill>
                            <a:srgbClr val="FF0000"/>
                          </a:solidFill>
                          <a:effectLst/>
                          <a:latin typeface="Arial"/>
                        </a:rPr>
                        <a:t>stamped</a:t>
                      </a:r>
                      <a:r>
                        <a:rPr lang="en-GB" sz="1800" dirty="0">
                          <a:solidFill>
                            <a:srgbClr val="333333"/>
                          </a:solidFill>
                          <a:effectLst/>
                          <a:latin typeface="Arial"/>
                        </a:rPr>
                        <a:t> on these lifeless things,</a:t>
                      </a:r>
                      <a:br>
                        <a:rPr lang="en-GB" sz="1800" dirty="0">
                          <a:solidFill>
                            <a:srgbClr val="333333"/>
                          </a:solidFill>
                          <a:effectLst/>
                          <a:latin typeface="Arial"/>
                        </a:rPr>
                      </a:br>
                      <a:r>
                        <a:rPr lang="en-GB" sz="1800" dirty="0">
                          <a:solidFill>
                            <a:srgbClr val="333333"/>
                          </a:solidFill>
                          <a:effectLst/>
                          <a:latin typeface="Arial"/>
                        </a:rPr>
                        <a:t>The hand that mocked them and the heart that fed.</a:t>
                      </a:r>
                      <a:br>
                        <a:rPr lang="en-GB" sz="1800" dirty="0">
                          <a:solidFill>
                            <a:srgbClr val="333333"/>
                          </a:solidFill>
                          <a:effectLst/>
                          <a:latin typeface="Arial"/>
                        </a:rPr>
                      </a:br>
                      <a:r>
                        <a:rPr lang="en-GB" sz="1800" dirty="0">
                          <a:solidFill>
                            <a:srgbClr val="333333"/>
                          </a:solidFill>
                          <a:effectLst/>
                          <a:latin typeface="Arial"/>
                        </a:rPr>
                        <a:t>And on the pedestal these words appear --</a:t>
                      </a:r>
                      <a:br>
                        <a:rPr lang="en-GB" sz="1800" dirty="0">
                          <a:solidFill>
                            <a:srgbClr val="333333"/>
                          </a:solidFill>
                          <a:effectLst/>
                          <a:latin typeface="Arial"/>
                        </a:rPr>
                      </a:br>
                      <a:r>
                        <a:rPr lang="en-GB" sz="1800" dirty="0">
                          <a:solidFill>
                            <a:srgbClr val="333333"/>
                          </a:solidFill>
                          <a:effectLst/>
                          <a:latin typeface="Arial"/>
                        </a:rPr>
                        <a:t>"My name is </a:t>
                      </a:r>
                      <a:r>
                        <a:rPr lang="en-GB" sz="1800" dirty="0" err="1">
                          <a:solidFill>
                            <a:srgbClr val="333333"/>
                          </a:solidFill>
                          <a:effectLst/>
                          <a:latin typeface="Arial"/>
                        </a:rPr>
                        <a:t>Ozymandias</a:t>
                      </a:r>
                      <a:r>
                        <a:rPr lang="en-GB" sz="1800" dirty="0">
                          <a:solidFill>
                            <a:srgbClr val="333333"/>
                          </a:solidFill>
                          <a:effectLst/>
                          <a:latin typeface="Arial"/>
                        </a:rPr>
                        <a:t>, king of kings:</a:t>
                      </a:r>
                      <a:br>
                        <a:rPr lang="en-GB" sz="1800" dirty="0">
                          <a:solidFill>
                            <a:srgbClr val="333333"/>
                          </a:solidFill>
                          <a:effectLst/>
                          <a:latin typeface="Arial"/>
                        </a:rPr>
                      </a:br>
                      <a:r>
                        <a:rPr lang="en-GB" sz="1800" dirty="0">
                          <a:solidFill>
                            <a:srgbClr val="333333"/>
                          </a:solidFill>
                          <a:effectLst/>
                          <a:latin typeface="Arial"/>
                        </a:rPr>
                        <a:t>Look on my works, ye Mighty, and despair!"</a:t>
                      </a:r>
                      <a:br>
                        <a:rPr lang="en-GB" sz="1800" dirty="0">
                          <a:solidFill>
                            <a:srgbClr val="333333"/>
                          </a:solidFill>
                          <a:effectLst/>
                          <a:latin typeface="Arial"/>
                        </a:rPr>
                      </a:br>
                      <a:r>
                        <a:rPr lang="en-GB" sz="1800" dirty="0">
                          <a:solidFill>
                            <a:srgbClr val="333333"/>
                          </a:solidFill>
                          <a:effectLst/>
                          <a:latin typeface="Arial"/>
                        </a:rPr>
                        <a:t>Nothing beside remains. Round the decay</a:t>
                      </a:r>
                      <a:br>
                        <a:rPr lang="en-GB" sz="1800" dirty="0">
                          <a:solidFill>
                            <a:srgbClr val="333333"/>
                          </a:solidFill>
                          <a:effectLst/>
                          <a:latin typeface="Arial"/>
                        </a:rPr>
                      </a:br>
                      <a:r>
                        <a:rPr lang="en-GB" sz="1800" dirty="0">
                          <a:solidFill>
                            <a:srgbClr val="333333"/>
                          </a:solidFill>
                          <a:effectLst/>
                          <a:latin typeface="Arial"/>
                        </a:rPr>
                        <a:t>Of that colossal wreck, boundless and bare</a:t>
                      </a:r>
                      <a:br>
                        <a:rPr lang="en-GB" sz="1800" dirty="0">
                          <a:solidFill>
                            <a:srgbClr val="333333"/>
                          </a:solidFill>
                          <a:effectLst/>
                          <a:latin typeface="Arial"/>
                        </a:rPr>
                      </a:br>
                      <a:r>
                        <a:rPr lang="en-GB" sz="1800" dirty="0">
                          <a:solidFill>
                            <a:srgbClr val="333333"/>
                          </a:solidFill>
                          <a:effectLst/>
                          <a:latin typeface="Arial"/>
                        </a:rPr>
                        <a:t>The lone and level sands stretch far away.' </a:t>
                      </a:r>
                      <a:endParaRPr lang="en-GB" sz="1800" dirty="0">
                        <a:effectLst/>
                        <a:latin typeface="Verdana"/>
                      </a:endParaRPr>
                    </a:p>
                  </a:txBody>
                  <a:tcPr marL="0" marR="0" marT="0" marB="0">
                    <a:lnL>
                      <a:noFill/>
                    </a:lnL>
                    <a:lnR>
                      <a:noFill/>
                    </a:lnR>
                    <a:lnT>
                      <a:noFill/>
                    </a:lnT>
                    <a:lnB>
                      <a:noFill/>
                    </a:lnB>
                  </a:tcPr>
                </a:tc>
              </a:tr>
            </a:tbl>
          </a:graphicData>
        </a:graphic>
      </p:graphicFrame>
      <p:cxnSp>
        <p:nvCxnSpPr>
          <p:cNvPr id="4" name="Straight Arrow Connector 3"/>
          <p:cNvCxnSpPr/>
          <p:nvPr/>
        </p:nvCxnSpPr>
        <p:spPr>
          <a:xfrm>
            <a:off x="1115616" y="1844824"/>
            <a:ext cx="244827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7504" y="980728"/>
            <a:ext cx="1512168" cy="1754326"/>
          </a:xfrm>
          <a:prstGeom prst="rect">
            <a:avLst/>
          </a:prstGeom>
          <a:noFill/>
        </p:spPr>
        <p:txBody>
          <a:bodyPr wrap="square" rtlCol="0">
            <a:spAutoFit/>
          </a:bodyPr>
          <a:lstStyle/>
          <a:p>
            <a:r>
              <a:rPr lang="en-GB" dirty="0" smtClean="0"/>
              <a:t>Speech marks to show that the narrator is telling us what the traveller said</a:t>
            </a:r>
            <a:endParaRPr lang="en-GB" dirty="0"/>
          </a:p>
        </p:txBody>
      </p:sp>
      <p:cxnSp>
        <p:nvCxnSpPr>
          <p:cNvPr id="8" name="Straight Arrow Connector 7"/>
          <p:cNvCxnSpPr/>
          <p:nvPr/>
        </p:nvCxnSpPr>
        <p:spPr>
          <a:xfrm flipV="1">
            <a:off x="1619672" y="2564904"/>
            <a:ext cx="792088" cy="5760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1520" y="2996952"/>
            <a:ext cx="1368152" cy="1200329"/>
          </a:xfrm>
          <a:prstGeom prst="rect">
            <a:avLst/>
          </a:prstGeom>
          <a:noFill/>
        </p:spPr>
        <p:txBody>
          <a:bodyPr wrap="square" rtlCol="0">
            <a:spAutoFit/>
          </a:bodyPr>
          <a:lstStyle/>
          <a:p>
            <a:r>
              <a:rPr lang="en-GB" dirty="0" smtClean="0"/>
              <a:t>Nearby, lies the face of the statue – half covered</a:t>
            </a:r>
            <a:endParaRPr lang="en-GB" dirty="0"/>
          </a:p>
        </p:txBody>
      </p:sp>
      <p:cxnSp>
        <p:nvCxnSpPr>
          <p:cNvPr id="11" name="Straight Arrow Connector 10"/>
          <p:cNvCxnSpPr/>
          <p:nvPr/>
        </p:nvCxnSpPr>
        <p:spPr>
          <a:xfrm flipH="1">
            <a:off x="7164288" y="1412776"/>
            <a:ext cx="432048" cy="9361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020272" y="1628800"/>
            <a:ext cx="576064" cy="110625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96336" y="332656"/>
            <a:ext cx="1440160" cy="2308324"/>
          </a:xfrm>
          <a:prstGeom prst="rect">
            <a:avLst/>
          </a:prstGeom>
          <a:noFill/>
        </p:spPr>
        <p:txBody>
          <a:bodyPr wrap="square" rtlCol="0">
            <a:spAutoFit/>
          </a:bodyPr>
          <a:lstStyle/>
          <a:p>
            <a:r>
              <a:rPr lang="en-GB" dirty="0" smtClean="0"/>
              <a:t>The ‘frown’, ‘sneer’ and ‘cold command’ suggest that the king was cruel and bossy</a:t>
            </a:r>
            <a:endParaRPr lang="en-GB" dirty="0"/>
          </a:p>
        </p:txBody>
      </p:sp>
      <p:cxnSp>
        <p:nvCxnSpPr>
          <p:cNvPr id="18" name="Straight Arrow Connector 17"/>
          <p:cNvCxnSpPr/>
          <p:nvPr/>
        </p:nvCxnSpPr>
        <p:spPr>
          <a:xfrm flipH="1" flipV="1">
            <a:off x="7020272" y="2996952"/>
            <a:ext cx="576064" cy="8640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68344" y="3597116"/>
            <a:ext cx="1368152" cy="2308324"/>
          </a:xfrm>
          <a:prstGeom prst="rect">
            <a:avLst/>
          </a:prstGeom>
          <a:noFill/>
        </p:spPr>
        <p:txBody>
          <a:bodyPr wrap="square" rtlCol="0">
            <a:spAutoFit/>
          </a:bodyPr>
          <a:lstStyle/>
          <a:p>
            <a:r>
              <a:rPr lang="en-GB" dirty="0" smtClean="0"/>
              <a:t>The sculptor clearly knew what his ruler was like – vain, proud, evil and unpleasant</a:t>
            </a:r>
            <a:endParaRPr lang="en-GB" dirty="0"/>
          </a:p>
        </p:txBody>
      </p:sp>
      <p:cxnSp>
        <p:nvCxnSpPr>
          <p:cNvPr id="21" name="Straight Arrow Connector 20"/>
          <p:cNvCxnSpPr/>
          <p:nvPr/>
        </p:nvCxnSpPr>
        <p:spPr>
          <a:xfrm flipV="1">
            <a:off x="1835696" y="3429000"/>
            <a:ext cx="2592288" cy="10081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7504" y="4293096"/>
            <a:ext cx="1728192" cy="1477328"/>
          </a:xfrm>
          <a:prstGeom prst="rect">
            <a:avLst/>
          </a:prstGeom>
          <a:noFill/>
        </p:spPr>
        <p:txBody>
          <a:bodyPr wrap="square" rtlCol="0">
            <a:spAutoFit/>
          </a:bodyPr>
          <a:lstStyle/>
          <a:p>
            <a:r>
              <a:rPr lang="en-GB" dirty="0" smtClean="0"/>
              <a:t>This plosive word suggests to us that the sculptor didn’t like the king</a:t>
            </a:r>
            <a:endParaRPr lang="en-GB" dirty="0"/>
          </a:p>
        </p:txBody>
      </p:sp>
    </p:spTree>
    <p:extLst>
      <p:ext uri="{BB962C8B-B14F-4D97-AF65-F5344CB8AC3E}">
        <p14:creationId xmlns:p14="http://schemas.microsoft.com/office/powerpoint/2010/main" xmlns="" val="334988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Ozymandias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820053909"/>
              </p:ext>
            </p:extLst>
          </p:nvPr>
        </p:nvGraphicFramePr>
        <p:xfrm>
          <a:off x="2123728" y="1484784"/>
          <a:ext cx="6347048" cy="4248472"/>
        </p:xfrm>
        <a:graphic>
          <a:graphicData uri="http://schemas.openxmlformats.org/drawingml/2006/table">
            <a:tbl>
              <a:tblPr/>
              <a:tblGrid>
                <a:gridCol w="344324"/>
                <a:gridCol w="6002724"/>
              </a:tblGrid>
              <a:tr h="4248472">
                <a:tc>
                  <a:txBody>
                    <a:bodyPr/>
                    <a:lstStyle/>
                    <a:p>
                      <a:r>
                        <a:rPr lang="en-GB" sz="1800">
                          <a:effectLst/>
                          <a:latin typeface="Verdana"/>
                        </a:rPr>
                        <a:t> </a:t>
                      </a:r>
                    </a:p>
                  </a:txBody>
                  <a:tcPr marL="0" marR="0" marT="0" marB="0">
                    <a:lnL>
                      <a:noFill/>
                    </a:lnL>
                    <a:lnR>
                      <a:noFill/>
                    </a:lnR>
                    <a:lnT>
                      <a:noFill/>
                    </a:lnT>
                    <a:lnB>
                      <a:noFill/>
                    </a:lnB>
                  </a:tcPr>
                </a:tc>
                <a:tc>
                  <a:txBody>
                    <a:bodyPr/>
                    <a:lstStyle/>
                    <a:p>
                      <a:r>
                        <a:rPr lang="en-GB" sz="1800" dirty="0">
                          <a:solidFill>
                            <a:srgbClr val="FF0000"/>
                          </a:solidFill>
                          <a:effectLst/>
                          <a:latin typeface="Arial"/>
                        </a:rPr>
                        <a:t>I met a traveller from an antique land</a:t>
                      </a:r>
                      <a:br>
                        <a:rPr lang="en-GB" sz="1800" dirty="0">
                          <a:solidFill>
                            <a:srgbClr val="FF0000"/>
                          </a:solidFill>
                          <a:effectLst/>
                          <a:latin typeface="Arial"/>
                        </a:rPr>
                      </a:br>
                      <a:r>
                        <a:rPr lang="en-GB" sz="1800" dirty="0">
                          <a:solidFill>
                            <a:srgbClr val="FF0000"/>
                          </a:solidFill>
                          <a:effectLst/>
                          <a:latin typeface="Arial"/>
                        </a:rPr>
                        <a:t>Who said: `Two vast and </a:t>
                      </a:r>
                      <a:r>
                        <a:rPr lang="en-GB" sz="1800" dirty="0" err="1">
                          <a:solidFill>
                            <a:srgbClr val="FF0000"/>
                          </a:solidFill>
                          <a:effectLst/>
                          <a:latin typeface="Arial"/>
                        </a:rPr>
                        <a:t>trunkless</a:t>
                      </a:r>
                      <a:r>
                        <a:rPr lang="en-GB" sz="1800" dirty="0">
                          <a:solidFill>
                            <a:srgbClr val="FF0000"/>
                          </a:solidFill>
                          <a:effectLst/>
                          <a:latin typeface="Arial"/>
                        </a:rPr>
                        <a:t> legs of stone</a:t>
                      </a:r>
                      <a:br>
                        <a:rPr lang="en-GB" sz="1800" dirty="0">
                          <a:solidFill>
                            <a:srgbClr val="FF0000"/>
                          </a:solidFill>
                          <a:effectLst/>
                          <a:latin typeface="Arial"/>
                        </a:rPr>
                      </a:br>
                      <a:r>
                        <a:rPr lang="en-GB" sz="1800" dirty="0">
                          <a:solidFill>
                            <a:srgbClr val="FF0000"/>
                          </a:solidFill>
                          <a:effectLst/>
                          <a:latin typeface="Arial"/>
                        </a:rPr>
                        <a:t>Stand in the desert. Near them, on the sand,</a:t>
                      </a:r>
                      <a:br>
                        <a:rPr lang="en-GB" sz="1800" dirty="0">
                          <a:solidFill>
                            <a:srgbClr val="FF0000"/>
                          </a:solidFill>
                          <a:effectLst/>
                          <a:latin typeface="Arial"/>
                        </a:rPr>
                      </a:br>
                      <a:r>
                        <a:rPr lang="en-GB" sz="1800" dirty="0">
                          <a:solidFill>
                            <a:srgbClr val="FF0000"/>
                          </a:solidFill>
                          <a:effectLst/>
                          <a:latin typeface="Arial"/>
                        </a:rPr>
                        <a:t>Half sunk, a shattered visage lies, whose frown,</a:t>
                      </a:r>
                      <a:br>
                        <a:rPr lang="en-GB" sz="1800" dirty="0">
                          <a:solidFill>
                            <a:srgbClr val="FF0000"/>
                          </a:solidFill>
                          <a:effectLst/>
                          <a:latin typeface="Arial"/>
                        </a:rPr>
                      </a:br>
                      <a:r>
                        <a:rPr lang="en-GB" sz="1800" dirty="0">
                          <a:solidFill>
                            <a:srgbClr val="FF0000"/>
                          </a:solidFill>
                          <a:effectLst/>
                          <a:latin typeface="Arial"/>
                        </a:rPr>
                        <a:t>And wrinkled lip, and sneer of cold command,</a:t>
                      </a:r>
                      <a:br>
                        <a:rPr lang="en-GB" sz="1800" dirty="0">
                          <a:solidFill>
                            <a:srgbClr val="FF0000"/>
                          </a:solidFill>
                          <a:effectLst/>
                          <a:latin typeface="Arial"/>
                        </a:rPr>
                      </a:br>
                      <a:r>
                        <a:rPr lang="en-GB" sz="1800" dirty="0">
                          <a:solidFill>
                            <a:srgbClr val="FF0000"/>
                          </a:solidFill>
                          <a:effectLst/>
                          <a:latin typeface="Arial"/>
                        </a:rPr>
                        <a:t>Tell that its sculptor well those passions read</a:t>
                      </a:r>
                      <a:r>
                        <a:rPr lang="en-GB" sz="1800" dirty="0">
                          <a:solidFill>
                            <a:srgbClr val="333333"/>
                          </a:solidFill>
                          <a:effectLst/>
                          <a:latin typeface="Arial"/>
                        </a:rPr>
                        <a:t/>
                      </a:r>
                      <a:br>
                        <a:rPr lang="en-GB" sz="1800" dirty="0">
                          <a:solidFill>
                            <a:srgbClr val="333333"/>
                          </a:solidFill>
                          <a:effectLst/>
                          <a:latin typeface="Arial"/>
                        </a:rPr>
                      </a:br>
                      <a:r>
                        <a:rPr lang="en-GB" sz="1800" dirty="0">
                          <a:solidFill>
                            <a:srgbClr val="333333"/>
                          </a:solidFill>
                          <a:effectLst/>
                          <a:latin typeface="Arial"/>
                        </a:rPr>
                        <a:t>Which yet survive, stamped on these lifeless things,</a:t>
                      </a:r>
                      <a:br>
                        <a:rPr lang="en-GB" sz="1800" dirty="0">
                          <a:solidFill>
                            <a:srgbClr val="333333"/>
                          </a:solidFill>
                          <a:effectLst/>
                          <a:latin typeface="Arial"/>
                        </a:rPr>
                      </a:br>
                      <a:r>
                        <a:rPr lang="en-GB" sz="1800" dirty="0">
                          <a:solidFill>
                            <a:srgbClr val="333333"/>
                          </a:solidFill>
                          <a:effectLst/>
                          <a:latin typeface="Arial"/>
                        </a:rPr>
                        <a:t>The hand that mocked them and the heart that fed.</a:t>
                      </a:r>
                      <a:br>
                        <a:rPr lang="en-GB" sz="1800" dirty="0">
                          <a:solidFill>
                            <a:srgbClr val="333333"/>
                          </a:solidFill>
                          <a:effectLst/>
                          <a:latin typeface="Arial"/>
                        </a:rPr>
                      </a:br>
                      <a:r>
                        <a:rPr lang="en-GB" sz="1800" dirty="0">
                          <a:solidFill>
                            <a:srgbClr val="333333"/>
                          </a:solidFill>
                          <a:effectLst/>
                          <a:latin typeface="Arial"/>
                        </a:rPr>
                        <a:t>And on the pedestal these words appear --</a:t>
                      </a:r>
                      <a:br>
                        <a:rPr lang="en-GB" sz="1800" dirty="0">
                          <a:solidFill>
                            <a:srgbClr val="333333"/>
                          </a:solidFill>
                          <a:effectLst/>
                          <a:latin typeface="Arial"/>
                        </a:rPr>
                      </a:br>
                      <a:r>
                        <a:rPr lang="en-GB" sz="1800" dirty="0">
                          <a:solidFill>
                            <a:srgbClr val="333333"/>
                          </a:solidFill>
                          <a:effectLst/>
                          <a:latin typeface="Arial"/>
                        </a:rPr>
                        <a:t>"My name is </a:t>
                      </a:r>
                      <a:r>
                        <a:rPr lang="en-GB" sz="1800" dirty="0" err="1">
                          <a:solidFill>
                            <a:srgbClr val="333333"/>
                          </a:solidFill>
                          <a:effectLst/>
                          <a:latin typeface="Arial"/>
                        </a:rPr>
                        <a:t>Ozymandias</a:t>
                      </a:r>
                      <a:r>
                        <a:rPr lang="en-GB" sz="1800" dirty="0">
                          <a:solidFill>
                            <a:srgbClr val="333333"/>
                          </a:solidFill>
                          <a:effectLst/>
                          <a:latin typeface="Arial"/>
                        </a:rPr>
                        <a:t>, king of kings:</a:t>
                      </a:r>
                      <a:br>
                        <a:rPr lang="en-GB" sz="1800" dirty="0">
                          <a:solidFill>
                            <a:srgbClr val="333333"/>
                          </a:solidFill>
                          <a:effectLst/>
                          <a:latin typeface="Arial"/>
                        </a:rPr>
                      </a:br>
                      <a:r>
                        <a:rPr lang="en-GB" sz="1800" dirty="0">
                          <a:solidFill>
                            <a:srgbClr val="333333"/>
                          </a:solidFill>
                          <a:effectLst/>
                          <a:latin typeface="Arial"/>
                        </a:rPr>
                        <a:t>Look on my works, ye Mighty, and despair!"</a:t>
                      </a:r>
                      <a:br>
                        <a:rPr lang="en-GB" sz="1800" dirty="0">
                          <a:solidFill>
                            <a:srgbClr val="333333"/>
                          </a:solidFill>
                          <a:effectLst/>
                          <a:latin typeface="Arial"/>
                        </a:rPr>
                      </a:br>
                      <a:r>
                        <a:rPr lang="en-GB" sz="1800" dirty="0">
                          <a:solidFill>
                            <a:srgbClr val="333333"/>
                          </a:solidFill>
                          <a:effectLst/>
                          <a:latin typeface="Arial"/>
                        </a:rPr>
                        <a:t>Nothing beside remains. Round the decay</a:t>
                      </a:r>
                      <a:br>
                        <a:rPr lang="en-GB" sz="1800" dirty="0">
                          <a:solidFill>
                            <a:srgbClr val="333333"/>
                          </a:solidFill>
                          <a:effectLst/>
                          <a:latin typeface="Arial"/>
                        </a:rPr>
                      </a:br>
                      <a:r>
                        <a:rPr lang="en-GB" sz="1800" dirty="0">
                          <a:solidFill>
                            <a:srgbClr val="333333"/>
                          </a:solidFill>
                          <a:effectLst/>
                          <a:latin typeface="Arial"/>
                        </a:rPr>
                        <a:t>Of that colossal wreck, boundless and bare</a:t>
                      </a:r>
                      <a:br>
                        <a:rPr lang="en-GB" sz="1800" dirty="0">
                          <a:solidFill>
                            <a:srgbClr val="333333"/>
                          </a:solidFill>
                          <a:effectLst/>
                          <a:latin typeface="Arial"/>
                        </a:rPr>
                      </a:br>
                      <a:r>
                        <a:rPr lang="en-GB" sz="1800" dirty="0">
                          <a:solidFill>
                            <a:srgbClr val="333333"/>
                          </a:solidFill>
                          <a:effectLst/>
                          <a:latin typeface="Arial"/>
                        </a:rPr>
                        <a:t>The lone and level sands stretch far away.' </a:t>
                      </a:r>
                      <a:endParaRPr lang="en-GB" sz="1800" dirty="0">
                        <a:effectLst/>
                        <a:latin typeface="Verdana"/>
                      </a:endParaRPr>
                    </a:p>
                  </a:txBody>
                  <a:tcPr marL="0" marR="0" marT="0" marB="0">
                    <a:lnL>
                      <a:noFill/>
                    </a:lnL>
                    <a:lnR>
                      <a:noFill/>
                    </a:lnR>
                    <a:lnT>
                      <a:noFill/>
                    </a:lnT>
                    <a:lnB>
                      <a:noFill/>
                    </a:lnB>
                  </a:tcPr>
                </a:tc>
              </a:tr>
            </a:tbl>
          </a:graphicData>
        </a:graphic>
      </p:graphicFrame>
      <p:cxnSp>
        <p:nvCxnSpPr>
          <p:cNvPr id="4" name="Straight Arrow Connector 3"/>
          <p:cNvCxnSpPr/>
          <p:nvPr/>
        </p:nvCxnSpPr>
        <p:spPr>
          <a:xfrm>
            <a:off x="1871700" y="1448780"/>
            <a:ext cx="540060" cy="2520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9512" y="260648"/>
            <a:ext cx="1944216" cy="1754326"/>
          </a:xfrm>
          <a:prstGeom prst="rect">
            <a:avLst/>
          </a:prstGeom>
          <a:noFill/>
        </p:spPr>
        <p:txBody>
          <a:bodyPr wrap="square" rtlCol="0">
            <a:spAutoFit/>
          </a:bodyPr>
          <a:lstStyle/>
          <a:p>
            <a:r>
              <a:rPr lang="en-GB" dirty="0" smtClean="0"/>
              <a:t>In the first sestet (first 6 lines) the poet Shelley explores the result (fate) of such vanity and pride</a:t>
            </a:r>
            <a:endParaRPr lang="en-GB" dirty="0"/>
          </a:p>
        </p:txBody>
      </p:sp>
    </p:spTree>
    <p:extLst>
      <p:ext uri="{BB962C8B-B14F-4D97-AF65-F5344CB8AC3E}">
        <p14:creationId xmlns:p14="http://schemas.microsoft.com/office/powerpoint/2010/main" xmlns="" val="334988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Ozymandias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662316985"/>
              </p:ext>
            </p:extLst>
          </p:nvPr>
        </p:nvGraphicFramePr>
        <p:xfrm>
          <a:off x="2123728" y="1484784"/>
          <a:ext cx="6347048" cy="4248472"/>
        </p:xfrm>
        <a:graphic>
          <a:graphicData uri="http://schemas.openxmlformats.org/drawingml/2006/table">
            <a:tbl>
              <a:tblPr/>
              <a:tblGrid>
                <a:gridCol w="344324"/>
                <a:gridCol w="6002724"/>
              </a:tblGrid>
              <a:tr h="4248472">
                <a:tc>
                  <a:txBody>
                    <a:bodyPr/>
                    <a:lstStyle/>
                    <a:p>
                      <a:r>
                        <a:rPr lang="en-GB" sz="1800" dirty="0">
                          <a:effectLst/>
                          <a:latin typeface="Verdana"/>
                        </a:rPr>
                        <a:t> </a:t>
                      </a:r>
                    </a:p>
                  </a:txBody>
                  <a:tcPr marL="0" marR="0" marT="0" marB="0">
                    <a:lnL>
                      <a:noFill/>
                    </a:lnL>
                    <a:lnR>
                      <a:noFill/>
                    </a:lnR>
                    <a:lnT>
                      <a:noFill/>
                    </a:lnT>
                    <a:lnB>
                      <a:noFill/>
                    </a:lnB>
                  </a:tcPr>
                </a:tc>
                <a:tc>
                  <a:txBody>
                    <a:bodyPr/>
                    <a:lstStyle/>
                    <a:p>
                      <a:r>
                        <a:rPr lang="en-GB" sz="1800" dirty="0">
                          <a:solidFill>
                            <a:srgbClr val="333333"/>
                          </a:solidFill>
                          <a:effectLst/>
                          <a:latin typeface="Arial"/>
                        </a:rPr>
                        <a:t>I met a traveller from an antique land</a:t>
                      </a:r>
                      <a:br>
                        <a:rPr lang="en-GB" sz="1800" dirty="0">
                          <a:solidFill>
                            <a:srgbClr val="333333"/>
                          </a:solidFill>
                          <a:effectLst/>
                          <a:latin typeface="Arial"/>
                        </a:rPr>
                      </a:br>
                      <a:r>
                        <a:rPr lang="en-GB" sz="1800" dirty="0">
                          <a:solidFill>
                            <a:srgbClr val="333333"/>
                          </a:solidFill>
                          <a:effectLst/>
                          <a:latin typeface="Arial"/>
                        </a:rPr>
                        <a:t>Who said: `Two vast and </a:t>
                      </a:r>
                      <a:r>
                        <a:rPr lang="en-GB" sz="1800" dirty="0" err="1">
                          <a:solidFill>
                            <a:srgbClr val="333333"/>
                          </a:solidFill>
                          <a:effectLst/>
                          <a:latin typeface="Arial"/>
                        </a:rPr>
                        <a:t>trunkless</a:t>
                      </a:r>
                      <a:r>
                        <a:rPr lang="en-GB" sz="1800" dirty="0">
                          <a:solidFill>
                            <a:srgbClr val="333333"/>
                          </a:solidFill>
                          <a:effectLst/>
                          <a:latin typeface="Arial"/>
                        </a:rPr>
                        <a:t> legs of stone</a:t>
                      </a:r>
                      <a:br>
                        <a:rPr lang="en-GB" sz="1800" dirty="0">
                          <a:solidFill>
                            <a:srgbClr val="333333"/>
                          </a:solidFill>
                          <a:effectLst/>
                          <a:latin typeface="Arial"/>
                        </a:rPr>
                      </a:br>
                      <a:r>
                        <a:rPr lang="en-GB" sz="1800" dirty="0">
                          <a:solidFill>
                            <a:srgbClr val="333333"/>
                          </a:solidFill>
                          <a:effectLst/>
                          <a:latin typeface="Arial"/>
                        </a:rPr>
                        <a:t>Stand in the desert. Near them, on the sand,</a:t>
                      </a:r>
                      <a:br>
                        <a:rPr lang="en-GB" sz="1800" dirty="0">
                          <a:solidFill>
                            <a:srgbClr val="333333"/>
                          </a:solidFill>
                          <a:effectLst/>
                          <a:latin typeface="Arial"/>
                        </a:rPr>
                      </a:br>
                      <a:r>
                        <a:rPr lang="en-GB" sz="1800" dirty="0">
                          <a:solidFill>
                            <a:srgbClr val="333333"/>
                          </a:solidFill>
                          <a:effectLst/>
                          <a:latin typeface="Arial"/>
                        </a:rPr>
                        <a:t>Half sunk, a shattered visage lies, whose frown,</a:t>
                      </a:r>
                      <a:br>
                        <a:rPr lang="en-GB" sz="1800" dirty="0">
                          <a:solidFill>
                            <a:srgbClr val="333333"/>
                          </a:solidFill>
                          <a:effectLst/>
                          <a:latin typeface="Arial"/>
                        </a:rPr>
                      </a:br>
                      <a:r>
                        <a:rPr lang="en-GB" sz="1800" dirty="0">
                          <a:solidFill>
                            <a:srgbClr val="333333"/>
                          </a:solidFill>
                          <a:effectLst/>
                          <a:latin typeface="Arial"/>
                        </a:rPr>
                        <a:t>And wrinkled lip, and sneer of cold command,</a:t>
                      </a:r>
                      <a:br>
                        <a:rPr lang="en-GB" sz="1800" dirty="0">
                          <a:solidFill>
                            <a:srgbClr val="333333"/>
                          </a:solidFill>
                          <a:effectLst/>
                          <a:latin typeface="Arial"/>
                        </a:rPr>
                      </a:br>
                      <a:r>
                        <a:rPr lang="en-GB" sz="1800" dirty="0">
                          <a:solidFill>
                            <a:srgbClr val="333333"/>
                          </a:solidFill>
                          <a:effectLst/>
                          <a:latin typeface="Arial"/>
                        </a:rPr>
                        <a:t>Tell that its sculptor well those passions read</a:t>
                      </a:r>
                      <a:br>
                        <a:rPr lang="en-GB" sz="1800" dirty="0">
                          <a:solidFill>
                            <a:srgbClr val="333333"/>
                          </a:solidFill>
                          <a:effectLst/>
                          <a:latin typeface="Arial"/>
                        </a:rPr>
                      </a:br>
                      <a:r>
                        <a:rPr lang="en-GB" sz="1800" dirty="0">
                          <a:solidFill>
                            <a:srgbClr val="333333"/>
                          </a:solidFill>
                          <a:effectLst/>
                          <a:latin typeface="Arial"/>
                        </a:rPr>
                        <a:t>Which yet survive, stamped on these lifeless things,</a:t>
                      </a:r>
                      <a:br>
                        <a:rPr lang="en-GB" sz="1800" dirty="0">
                          <a:solidFill>
                            <a:srgbClr val="333333"/>
                          </a:solidFill>
                          <a:effectLst/>
                          <a:latin typeface="Arial"/>
                        </a:rPr>
                      </a:br>
                      <a:r>
                        <a:rPr lang="en-GB" sz="1800" dirty="0">
                          <a:solidFill>
                            <a:srgbClr val="333333"/>
                          </a:solidFill>
                          <a:effectLst/>
                          <a:latin typeface="Arial"/>
                        </a:rPr>
                        <a:t>The hand that mocked them and the heart that fed.</a:t>
                      </a:r>
                      <a:br>
                        <a:rPr lang="en-GB" sz="1800" dirty="0">
                          <a:solidFill>
                            <a:srgbClr val="333333"/>
                          </a:solidFill>
                          <a:effectLst/>
                          <a:latin typeface="Arial"/>
                        </a:rPr>
                      </a:br>
                      <a:r>
                        <a:rPr lang="en-GB" sz="1800" dirty="0">
                          <a:solidFill>
                            <a:srgbClr val="333333"/>
                          </a:solidFill>
                          <a:effectLst/>
                          <a:latin typeface="Arial"/>
                        </a:rPr>
                        <a:t>And on the pedestal these words appear --</a:t>
                      </a:r>
                      <a:br>
                        <a:rPr lang="en-GB" sz="1800" dirty="0">
                          <a:solidFill>
                            <a:srgbClr val="333333"/>
                          </a:solidFill>
                          <a:effectLst/>
                          <a:latin typeface="Arial"/>
                        </a:rPr>
                      </a:br>
                      <a:r>
                        <a:rPr lang="en-GB" sz="1800" dirty="0">
                          <a:solidFill>
                            <a:srgbClr val="FF0000"/>
                          </a:solidFill>
                          <a:effectLst/>
                          <a:latin typeface="Arial"/>
                        </a:rPr>
                        <a:t>"My name is </a:t>
                      </a:r>
                      <a:r>
                        <a:rPr lang="en-GB" sz="1800" dirty="0" err="1">
                          <a:solidFill>
                            <a:srgbClr val="FF0000"/>
                          </a:solidFill>
                          <a:effectLst/>
                          <a:latin typeface="Arial"/>
                        </a:rPr>
                        <a:t>Ozymandias</a:t>
                      </a:r>
                      <a:r>
                        <a:rPr lang="en-GB" sz="1800" dirty="0">
                          <a:solidFill>
                            <a:srgbClr val="FF0000"/>
                          </a:solidFill>
                          <a:effectLst/>
                          <a:latin typeface="Arial"/>
                        </a:rPr>
                        <a:t>, king of kings:</a:t>
                      </a:r>
                      <a:br>
                        <a:rPr lang="en-GB" sz="1800" dirty="0">
                          <a:solidFill>
                            <a:srgbClr val="FF0000"/>
                          </a:solidFill>
                          <a:effectLst/>
                          <a:latin typeface="Arial"/>
                        </a:rPr>
                      </a:br>
                      <a:r>
                        <a:rPr lang="en-GB" sz="1800" dirty="0">
                          <a:solidFill>
                            <a:srgbClr val="FF0000"/>
                          </a:solidFill>
                          <a:effectLst/>
                          <a:latin typeface="Arial"/>
                        </a:rPr>
                        <a:t>Look on my works, ye Mighty, and despair!"</a:t>
                      </a:r>
                      <a:r>
                        <a:rPr lang="en-GB" sz="1800" dirty="0">
                          <a:solidFill>
                            <a:srgbClr val="333333"/>
                          </a:solidFill>
                          <a:effectLst/>
                          <a:latin typeface="Arial"/>
                        </a:rPr>
                        <a:t/>
                      </a:r>
                      <a:br>
                        <a:rPr lang="en-GB" sz="1800" dirty="0">
                          <a:solidFill>
                            <a:srgbClr val="333333"/>
                          </a:solidFill>
                          <a:effectLst/>
                          <a:latin typeface="Arial"/>
                        </a:rPr>
                      </a:br>
                      <a:r>
                        <a:rPr lang="en-GB" sz="1800" dirty="0">
                          <a:solidFill>
                            <a:srgbClr val="333333"/>
                          </a:solidFill>
                          <a:effectLst/>
                          <a:latin typeface="Arial"/>
                        </a:rPr>
                        <a:t>Nothing beside remains. Round the decay</a:t>
                      </a:r>
                      <a:br>
                        <a:rPr lang="en-GB" sz="1800" dirty="0">
                          <a:solidFill>
                            <a:srgbClr val="333333"/>
                          </a:solidFill>
                          <a:effectLst/>
                          <a:latin typeface="Arial"/>
                        </a:rPr>
                      </a:br>
                      <a:r>
                        <a:rPr lang="en-GB" sz="1800" dirty="0">
                          <a:solidFill>
                            <a:srgbClr val="333333"/>
                          </a:solidFill>
                          <a:effectLst/>
                          <a:latin typeface="Arial"/>
                        </a:rPr>
                        <a:t>Of that colossal wreck, boundless and bare</a:t>
                      </a:r>
                      <a:br>
                        <a:rPr lang="en-GB" sz="1800" dirty="0">
                          <a:solidFill>
                            <a:srgbClr val="333333"/>
                          </a:solidFill>
                          <a:effectLst/>
                          <a:latin typeface="Arial"/>
                        </a:rPr>
                      </a:br>
                      <a:r>
                        <a:rPr lang="en-GB" sz="1800" dirty="0">
                          <a:solidFill>
                            <a:srgbClr val="333333"/>
                          </a:solidFill>
                          <a:effectLst/>
                          <a:latin typeface="Arial"/>
                        </a:rPr>
                        <a:t>The lone and level sands stretch far away.' </a:t>
                      </a:r>
                      <a:endParaRPr lang="en-GB" sz="1800" dirty="0">
                        <a:effectLst/>
                        <a:latin typeface="Verdana"/>
                      </a:endParaRPr>
                    </a:p>
                  </a:txBody>
                  <a:tcPr marL="0" marR="0" marT="0" marB="0">
                    <a:lnL>
                      <a:noFill/>
                    </a:lnL>
                    <a:lnR>
                      <a:noFill/>
                    </a:lnR>
                    <a:lnT>
                      <a:noFill/>
                    </a:lnT>
                    <a:lnB>
                      <a:noFill/>
                    </a:lnB>
                  </a:tcPr>
                </a:tc>
              </a:tr>
            </a:tbl>
          </a:graphicData>
        </a:graphic>
      </p:graphicFrame>
      <p:cxnSp>
        <p:nvCxnSpPr>
          <p:cNvPr id="6" name="Straight Arrow Connector 5"/>
          <p:cNvCxnSpPr/>
          <p:nvPr/>
        </p:nvCxnSpPr>
        <p:spPr>
          <a:xfrm>
            <a:off x="1403648" y="3212976"/>
            <a:ext cx="1008112" cy="8640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9512" y="188640"/>
            <a:ext cx="2016224" cy="4247317"/>
          </a:xfrm>
          <a:prstGeom prst="rect">
            <a:avLst/>
          </a:prstGeom>
          <a:noFill/>
        </p:spPr>
        <p:txBody>
          <a:bodyPr wrap="square" rtlCol="0">
            <a:spAutoFit/>
          </a:bodyPr>
          <a:lstStyle/>
          <a:p>
            <a:r>
              <a:rPr lang="en-GB" dirty="0" smtClean="0"/>
              <a:t>Even though the quotation the king wanted still remains – his statue’s body does not.  This is </a:t>
            </a:r>
            <a:r>
              <a:rPr lang="en-GB" dirty="0" smtClean="0">
                <a:solidFill>
                  <a:srgbClr val="FF0000"/>
                </a:solidFill>
              </a:rPr>
              <a:t>ironic.  </a:t>
            </a:r>
            <a:r>
              <a:rPr lang="en-GB" dirty="0" smtClean="0"/>
              <a:t>Neither the sculptor or the king (</a:t>
            </a:r>
            <a:r>
              <a:rPr lang="en-GB" dirty="0" err="1" smtClean="0"/>
              <a:t>Ozymandias</a:t>
            </a:r>
            <a:r>
              <a:rPr lang="en-GB" dirty="0" smtClean="0"/>
              <a:t>) or the statue remain to boast of power and authority – the very reason the statue was made for.</a:t>
            </a:r>
            <a:endParaRPr lang="en-GB" dirty="0"/>
          </a:p>
        </p:txBody>
      </p:sp>
      <p:sp>
        <p:nvSpPr>
          <p:cNvPr id="8" name="TextBox 7"/>
          <p:cNvSpPr txBox="1"/>
          <p:nvPr/>
        </p:nvSpPr>
        <p:spPr>
          <a:xfrm>
            <a:off x="395536" y="5517232"/>
            <a:ext cx="8424936" cy="923330"/>
          </a:xfrm>
          <a:prstGeom prst="rect">
            <a:avLst/>
          </a:prstGeom>
          <a:noFill/>
        </p:spPr>
        <p:txBody>
          <a:bodyPr wrap="square" rtlCol="0">
            <a:spAutoFit/>
          </a:bodyPr>
          <a:lstStyle/>
          <a:p>
            <a:r>
              <a:rPr lang="en-GB" dirty="0" smtClean="0">
                <a:solidFill>
                  <a:schemeClr val="accent4">
                    <a:lumMod val="75000"/>
                  </a:schemeClr>
                </a:solidFill>
              </a:rPr>
              <a:t>What is also important to note is that the speaker in the poem is telling us about something someone else saw – this suggests that the king’s power was lost long ago as not many people have even seen his statue – this is the point of the second hand story.</a:t>
            </a:r>
            <a:endParaRPr lang="en-GB" dirty="0">
              <a:solidFill>
                <a:schemeClr val="accent4">
                  <a:lumMod val="75000"/>
                </a:schemeClr>
              </a:solidFill>
            </a:endParaRPr>
          </a:p>
        </p:txBody>
      </p:sp>
    </p:spTree>
    <p:extLst>
      <p:ext uri="{BB962C8B-B14F-4D97-AF65-F5344CB8AC3E}">
        <p14:creationId xmlns:p14="http://schemas.microsoft.com/office/powerpoint/2010/main" xmlns="" val="334988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Ozymandias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298409095"/>
              </p:ext>
            </p:extLst>
          </p:nvPr>
        </p:nvGraphicFramePr>
        <p:xfrm>
          <a:off x="2123728" y="1484784"/>
          <a:ext cx="6347048" cy="4248472"/>
        </p:xfrm>
        <a:graphic>
          <a:graphicData uri="http://schemas.openxmlformats.org/drawingml/2006/table">
            <a:tbl>
              <a:tblPr/>
              <a:tblGrid>
                <a:gridCol w="344324"/>
                <a:gridCol w="6002724"/>
              </a:tblGrid>
              <a:tr h="4248472">
                <a:tc>
                  <a:txBody>
                    <a:bodyPr/>
                    <a:lstStyle/>
                    <a:p>
                      <a:r>
                        <a:rPr lang="en-GB" sz="1800" dirty="0">
                          <a:effectLst/>
                          <a:latin typeface="Verdana"/>
                        </a:rPr>
                        <a:t> </a:t>
                      </a:r>
                    </a:p>
                  </a:txBody>
                  <a:tcPr marL="0" marR="0" marT="0" marB="0">
                    <a:lnL>
                      <a:noFill/>
                    </a:lnL>
                    <a:lnR>
                      <a:noFill/>
                    </a:lnR>
                    <a:lnT>
                      <a:noFill/>
                    </a:lnT>
                    <a:lnB>
                      <a:noFill/>
                    </a:lnB>
                  </a:tcPr>
                </a:tc>
                <a:tc>
                  <a:txBody>
                    <a:bodyPr/>
                    <a:lstStyle/>
                    <a:p>
                      <a:r>
                        <a:rPr lang="en-GB" sz="1800" dirty="0">
                          <a:solidFill>
                            <a:srgbClr val="333333"/>
                          </a:solidFill>
                          <a:effectLst/>
                          <a:latin typeface="Arial"/>
                        </a:rPr>
                        <a:t>I met a traveller from an antique land</a:t>
                      </a:r>
                      <a:br>
                        <a:rPr lang="en-GB" sz="1800" dirty="0">
                          <a:solidFill>
                            <a:srgbClr val="333333"/>
                          </a:solidFill>
                          <a:effectLst/>
                          <a:latin typeface="Arial"/>
                        </a:rPr>
                      </a:br>
                      <a:r>
                        <a:rPr lang="en-GB" sz="1800" dirty="0">
                          <a:solidFill>
                            <a:srgbClr val="333333"/>
                          </a:solidFill>
                          <a:effectLst/>
                          <a:latin typeface="Arial"/>
                        </a:rPr>
                        <a:t>Who said: `Two vast and </a:t>
                      </a:r>
                      <a:r>
                        <a:rPr lang="en-GB" sz="1800" dirty="0" err="1">
                          <a:solidFill>
                            <a:schemeClr val="accent6">
                              <a:lumMod val="75000"/>
                            </a:schemeClr>
                          </a:solidFill>
                          <a:effectLst/>
                          <a:latin typeface="Arial"/>
                        </a:rPr>
                        <a:t>trunkless</a:t>
                      </a:r>
                      <a:r>
                        <a:rPr lang="en-GB" sz="1800" dirty="0">
                          <a:solidFill>
                            <a:srgbClr val="333333"/>
                          </a:solidFill>
                          <a:effectLst/>
                          <a:latin typeface="Arial"/>
                        </a:rPr>
                        <a:t> legs of stone</a:t>
                      </a:r>
                      <a:br>
                        <a:rPr lang="en-GB" sz="1800" dirty="0">
                          <a:solidFill>
                            <a:srgbClr val="333333"/>
                          </a:solidFill>
                          <a:effectLst/>
                          <a:latin typeface="Arial"/>
                        </a:rPr>
                      </a:br>
                      <a:r>
                        <a:rPr lang="en-GB" sz="1800" dirty="0">
                          <a:solidFill>
                            <a:srgbClr val="333333"/>
                          </a:solidFill>
                          <a:effectLst/>
                          <a:latin typeface="Arial"/>
                        </a:rPr>
                        <a:t>Stand in the desert. Near them, on the sand,</a:t>
                      </a:r>
                      <a:br>
                        <a:rPr lang="en-GB" sz="1800" dirty="0">
                          <a:solidFill>
                            <a:srgbClr val="333333"/>
                          </a:solidFill>
                          <a:effectLst/>
                          <a:latin typeface="Arial"/>
                        </a:rPr>
                      </a:br>
                      <a:r>
                        <a:rPr lang="en-GB" sz="1800" dirty="0">
                          <a:solidFill>
                            <a:schemeClr val="accent6">
                              <a:lumMod val="75000"/>
                            </a:schemeClr>
                          </a:solidFill>
                          <a:effectLst/>
                          <a:latin typeface="Arial"/>
                        </a:rPr>
                        <a:t>Half sunk</a:t>
                      </a:r>
                      <a:r>
                        <a:rPr lang="en-GB" sz="1800" dirty="0">
                          <a:solidFill>
                            <a:srgbClr val="333333"/>
                          </a:solidFill>
                          <a:effectLst/>
                          <a:latin typeface="Arial"/>
                        </a:rPr>
                        <a:t>, a </a:t>
                      </a:r>
                      <a:r>
                        <a:rPr lang="en-GB" sz="1800" dirty="0">
                          <a:solidFill>
                            <a:schemeClr val="accent6">
                              <a:lumMod val="75000"/>
                            </a:schemeClr>
                          </a:solidFill>
                          <a:effectLst/>
                          <a:latin typeface="Arial"/>
                        </a:rPr>
                        <a:t>shattered visage</a:t>
                      </a:r>
                      <a:r>
                        <a:rPr lang="en-GB" sz="1800" dirty="0">
                          <a:solidFill>
                            <a:srgbClr val="333333"/>
                          </a:solidFill>
                          <a:effectLst/>
                          <a:latin typeface="Arial"/>
                        </a:rPr>
                        <a:t> lies, whose frown,</a:t>
                      </a:r>
                      <a:br>
                        <a:rPr lang="en-GB" sz="1800" dirty="0">
                          <a:solidFill>
                            <a:srgbClr val="333333"/>
                          </a:solidFill>
                          <a:effectLst/>
                          <a:latin typeface="Arial"/>
                        </a:rPr>
                      </a:br>
                      <a:r>
                        <a:rPr lang="en-GB" sz="1800" dirty="0">
                          <a:solidFill>
                            <a:srgbClr val="333333"/>
                          </a:solidFill>
                          <a:effectLst/>
                          <a:latin typeface="Arial"/>
                        </a:rPr>
                        <a:t>And wrinkled lip, and sneer of cold command,</a:t>
                      </a:r>
                      <a:br>
                        <a:rPr lang="en-GB" sz="1800" dirty="0">
                          <a:solidFill>
                            <a:srgbClr val="333333"/>
                          </a:solidFill>
                          <a:effectLst/>
                          <a:latin typeface="Arial"/>
                        </a:rPr>
                      </a:br>
                      <a:r>
                        <a:rPr lang="en-GB" sz="1800" dirty="0">
                          <a:solidFill>
                            <a:srgbClr val="333333"/>
                          </a:solidFill>
                          <a:effectLst/>
                          <a:latin typeface="Arial"/>
                        </a:rPr>
                        <a:t>Tell that its sculptor well those passions read</a:t>
                      </a:r>
                      <a:br>
                        <a:rPr lang="en-GB" sz="1800" dirty="0">
                          <a:solidFill>
                            <a:srgbClr val="333333"/>
                          </a:solidFill>
                          <a:effectLst/>
                          <a:latin typeface="Arial"/>
                        </a:rPr>
                      </a:br>
                      <a:r>
                        <a:rPr lang="en-GB" sz="1800" dirty="0">
                          <a:solidFill>
                            <a:srgbClr val="333333"/>
                          </a:solidFill>
                          <a:effectLst/>
                          <a:latin typeface="Arial"/>
                        </a:rPr>
                        <a:t>Which yet survive, stamped on these lifeless things,</a:t>
                      </a:r>
                      <a:br>
                        <a:rPr lang="en-GB" sz="1800" dirty="0">
                          <a:solidFill>
                            <a:srgbClr val="333333"/>
                          </a:solidFill>
                          <a:effectLst/>
                          <a:latin typeface="Arial"/>
                        </a:rPr>
                      </a:br>
                      <a:r>
                        <a:rPr lang="en-GB" sz="1800" dirty="0">
                          <a:solidFill>
                            <a:srgbClr val="333333"/>
                          </a:solidFill>
                          <a:effectLst/>
                          <a:latin typeface="Arial"/>
                        </a:rPr>
                        <a:t>The hand that mocked them and the heart that fed.</a:t>
                      </a:r>
                      <a:br>
                        <a:rPr lang="en-GB" sz="1800" dirty="0">
                          <a:solidFill>
                            <a:srgbClr val="333333"/>
                          </a:solidFill>
                          <a:effectLst/>
                          <a:latin typeface="Arial"/>
                        </a:rPr>
                      </a:br>
                      <a:r>
                        <a:rPr lang="en-GB" sz="1800" dirty="0">
                          <a:solidFill>
                            <a:srgbClr val="333333"/>
                          </a:solidFill>
                          <a:effectLst/>
                          <a:latin typeface="Arial"/>
                        </a:rPr>
                        <a:t>And on the pedestal these words appear --</a:t>
                      </a:r>
                      <a:br>
                        <a:rPr lang="en-GB" sz="1800" dirty="0">
                          <a:solidFill>
                            <a:srgbClr val="333333"/>
                          </a:solidFill>
                          <a:effectLst/>
                          <a:latin typeface="Arial"/>
                        </a:rPr>
                      </a:br>
                      <a:r>
                        <a:rPr lang="en-GB" sz="1800" dirty="0">
                          <a:solidFill>
                            <a:srgbClr val="333333"/>
                          </a:solidFill>
                          <a:effectLst/>
                          <a:latin typeface="Arial"/>
                        </a:rPr>
                        <a:t>"My name is </a:t>
                      </a:r>
                      <a:r>
                        <a:rPr lang="en-GB" sz="1800" dirty="0" err="1">
                          <a:solidFill>
                            <a:srgbClr val="333333"/>
                          </a:solidFill>
                          <a:effectLst/>
                          <a:latin typeface="Arial"/>
                        </a:rPr>
                        <a:t>Ozymandias</a:t>
                      </a:r>
                      <a:r>
                        <a:rPr lang="en-GB" sz="1800" dirty="0">
                          <a:solidFill>
                            <a:srgbClr val="333333"/>
                          </a:solidFill>
                          <a:effectLst/>
                          <a:latin typeface="Arial"/>
                        </a:rPr>
                        <a:t>, king of kings:</a:t>
                      </a:r>
                      <a:br>
                        <a:rPr lang="en-GB" sz="1800" dirty="0">
                          <a:solidFill>
                            <a:srgbClr val="333333"/>
                          </a:solidFill>
                          <a:effectLst/>
                          <a:latin typeface="Arial"/>
                        </a:rPr>
                      </a:br>
                      <a:r>
                        <a:rPr lang="en-GB" sz="1800" dirty="0">
                          <a:solidFill>
                            <a:srgbClr val="333333"/>
                          </a:solidFill>
                          <a:effectLst/>
                          <a:latin typeface="Arial"/>
                        </a:rPr>
                        <a:t>Look on my works, ye Mighty, and despair!"</a:t>
                      </a:r>
                      <a:br>
                        <a:rPr lang="en-GB" sz="1800" dirty="0">
                          <a:solidFill>
                            <a:srgbClr val="333333"/>
                          </a:solidFill>
                          <a:effectLst/>
                          <a:latin typeface="Arial"/>
                        </a:rPr>
                      </a:br>
                      <a:r>
                        <a:rPr lang="en-GB" sz="1800" dirty="0">
                          <a:solidFill>
                            <a:srgbClr val="333333"/>
                          </a:solidFill>
                          <a:effectLst/>
                          <a:latin typeface="Arial"/>
                        </a:rPr>
                        <a:t>Nothing beside remains. Round the </a:t>
                      </a:r>
                      <a:r>
                        <a:rPr lang="en-GB" sz="1800" dirty="0">
                          <a:solidFill>
                            <a:schemeClr val="accent6">
                              <a:lumMod val="75000"/>
                            </a:schemeClr>
                          </a:solidFill>
                          <a:effectLst/>
                          <a:latin typeface="Arial"/>
                        </a:rPr>
                        <a:t>decay</a:t>
                      </a:r>
                      <a:r>
                        <a:rPr lang="en-GB" sz="1800" dirty="0">
                          <a:solidFill>
                            <a:srgbClr val="333333"/>
                          </a:solidFill>
                          <a:effectLst/>
                          <a:latin typeface="Arial"/>
                        </a:rPr>
                        <a:t/>
                      </a:r>
                      <a:br>
                        <a:rPr lang="en-GB" sz="1800" dirty="0">
                          <a:solidFill>
                            <a:srgbClr val="333333"/>
                          </a:solidFill>
                          <a:effectLst/>
                          <a:latin typeface="Arial"/>
                        </a:rPr>
                      </a:br>
                      <a:r>
                        <a:rPr lang="en-GB" sz="1800" dirty="0">
                          <a:solidFill>
                            <a:srgbClr val="333333"/>
                          </a:solidFill>
                          <a:effectLst/>
                          <a:latin typeface="Arial"/>
                        </a:rPr>
                        <a:t>Of that </a:t>
                      </a:r>
                      <a:r>
                        <a:rPr lang="en-GB" sz="1800" dirty="0">
                          <a:solidFill>
                            <a:schemeClr val="accent6">
                              <a:lumMod val="75000"/>
                            </a:schemeClr>
                          </a:solidFill>
                          <a:effectLst/>
                          <a:latin typeface="Arial"/>
                        </a:rPr>
                        <a:t>colossal wreck</a:t>
                      </a:r>
                      <a:r>
                        <a:rPr lang="en-GB" sz="1800" dirty="0">
                          <a:solidFill>
                            <a:srgbClr val="333333"/>
                          </a:solidFill>
                          <a:effectLst/>
                          <a:latin typeface="Arial"/>
                        </a:rPr>
                        <a:t>, </a:t>
                      </a:r>
                      <a:r>
                        <a:rPr lang="en-GB" sz="1800" dirty="0">
                          <a:solidFill>
                            <a:schemeClr val="accent6">
                              <a:lumMod val="75000"/>
                            </a:schemeClr>
                          </a:solidFill>
                          <a:effectLst/>
                          <a:latin typeface="Arial"/>
                        </a:rPr>
                        <a:t>boundless </a:t>
                      </a:r>
                      <a:r>
                        <a:rPr lang="en-GB" sz="1800" dirty="0">
                          <a:solidFill>
                            <a:srgbClr val="333333"/>
                          </a:solidFill>
                          <a:effectLst/>
                          <a:latin typeface="Arial"/>
                        </a:rPr>
                        <a:t>and </a:t>
                      </a:r>
                      <a:r>
                        <a:rPr lang="en-GB" sz="1800" dirty="0">
                          <a:solidFill>
                            <a:schemeClr val="accent6">
                              <a:lumMod val="75000"/>
                            </a:schemeClr>
                          </a:solidFill>
                          <a:effectLst/>
                          <a:latin typeface="Arial"/>
                        </a:rPr>
                        <a:t>bare</a:t>
                      </a:r>
                      <a:br>
                        <a:rPr lang="en-GB" sz="1800" dirty="0">
                          <a:solidFill>
                            <a:schemeClr val="accent6">
                              <a:lumMod val="75000"/>
                            </a:schemeClr>
                          </a:solidFill>
                          <a:effectLst/>
                          <a:latin typeface="Arial"/>
                        </a:rPr>
                      </a:br>
                      <a:r>
                        <a:rPr lang="en-GB" sz="1800" dirty="0">
                          <a:solidFill>
                            <a:srgbClr val="333333"/>
                          </a:solidFill>
                          <a:effectLst/>
                          <a:latin typeface="Arial"/>
                        </a:rPr>
                        <a:t>The </a:t>
                      </a:r>
                      <a:r>
                        <a:rPr lang="en-GB" sz="1800" dirty="0">
                          <a:solidFill>
                            <a:schemeClr val="accent6">
                              <a:lumMod val="75000"/>
                            </a:schemeClr>
                          </a:solidFill>
                          <a:effectLst/>
                          <a:latin typeface="Arial"/>
                        </a:rPr>
                        <a:t>lone</a:t>
                      </a:r>
                      <a:r>
                        <a:rPr lang="en-GB" sz="1800" dirty="0">
                          <a:solidFill>
                            <a:srgbClr val="333333"/>
                          </a:solidFill>
                          <a:effectLst/>
                          <a:latin typeface="Arial"/>
                        </a:rPr>
                        <a:t> and level sands stretch far away.' </a:t>
                      </a:r>
                      <a:endParaRPr lang="en-GB" sz="1800" dirty="0">
                        <a:effectLst/>
                        <a:latin typeface="Verdana"/>
                      </a:endParaRPr>
                    </a:p>
                  </a:txBody>
                  <a:tcPr marL="0" marR="0" marT="0" marB="0">
                    <a:lnL>
                      <a:noFill/>
                    </a:lnL>
                    <a:lnR>
                      <a:noFill/>
                    </a:lnR>
                    <a:lnT>
                      <a:noFill/>
                    </a:lnT>
                    <a:lnB>
                      <a:noFill/>
                    </a:lnB>
                  </a:tcPr>
                </a:tc>
              </a:tr>
            </a:tbl>
          </a:graphicData>
        </a:graphic>
      </p:graphicFrame>
      <p:sp>
        <p:nvSpPr>
          <p:cNvPr id="3" name="TextBox 2"/>
          <p:cNvSpPr txBox="1"/>
          <p:nvPr/>
        </p:nvSpPr>
        <p:spPr>
          <a:xfrm>
            <a:off x="179512" y="188640"/>
            <a:ext cx="1944216" cy="646331"/>
          </a:xfrm>
          <a:prstGeom prst="rect">
            <a:avLst/>
          </a:prstGeom>
          <a:noFill/>
        </p:spPr>
        <p:txBody>
          <a:bodyPr wrap="square" rtlCol="0">
            <a:spAutoFit/>
          </a:bodyPr>
          <a:lstStyle/>
          <a:p>
            <a:r>
              <a:rPr lang="en-GB" dirty="0" smtClean="0">
                <a:solidFill>
                  <a:schemeClr val="accent4">
                    <a:lumMod val="75000"/>
                  </a:schemeClr>
                </a:solidFill>
              </a:rPr>
              <a:t>14 lines = a sonnet</a:t>
            </a:r>
          </a:p>
          <a:p>
            <a:endParaRPr lang="en-GB" dirty="0"/>
          </a:p>
        </p:txBody>
      </p:sp>
      <p:sp>
        <p:nvSpPr>
          <p:cNvPr id="4" name="TextBox 3"/>
          <p:cNvSpPr txBox="1"/>
          <p:nvPr/>
        </p:nvSpPr>
        <p:spPr>
          <a:xfrm>
            <a:off x="179512" y="1772816"/>
            <a:ext cx="1944216" cy="1477328"/>
          </a:xfrm>
          <a:prstGeom prst="rect">
            <a:avLst/>
          </a:prstGeom>
          <a:noFill/>
        </p:spPr>
        <p:txBody>
          <a:bodyPr wrap="square" rtlCol="0">
            <a:spAutoFit/>
          </a:bodyPr>
          <a:lstStyle/>
          <a:p>
            <a:r>
              <a:rPr lang="en-GB" dirty="0" smtClean="0"/>
              <a:t>The highlighted words show the </a:t>
            </a:r>
            <a:r>
              <a:rPr lang="en-GB" dirty="0" smtClean="0">
                <a:solidFill>
                  <a:schemeClr val="accent6">
                    <a:lumMod val="75000"/>
                  </a:schemeClr>
                </a:solidFill>
              </a:rPr>
              <a:t>decay and loneliness </a:t>
            </a:r>
            <a:r>
              <a:rPr lang="en-GB" dirty="0" smtClean="0"/>
              <a:t>of the statue</a:t>
            </a:r>
            <a:endParaRPr lang="en-GB" dirty="0"/>
          </a:p>
        </p:txBody>
      </p:sp>
      <p:sp>
        <p:nvSpPr>
          <p:cNvPr id="6" name="TextBox 5"/>
          <p:cNvSpPr txBox="1"/>
          <p:nvPr/>
        </p:nvSpPr>
        <p:spPr>
          <a:xfrm>
            <a:off x="287524" y="5486400"/>
            <a:ext cx="8568952" cy="646331"/>
          </a:xfrm>
          <a:prstGeom prst="rect">
            <a:avLst/>
          </a:prstGeom>
          <a:noFill/>
        </p:spPr>
        <p:txBody>
          <a:bodyPr wrap="square" rtlCol="0">
            <a:spAutoFit/>
          </a:bodyPr>
          <a:lstStyle/>
          <a:p>
            <a:r>
              <a:rPr lang="en-GB" dirty="0" smtClean="0">
                <a:solidFill>
                  <a:schemeClr val="accent6">
                    <a:lumMod val="75000"/>
                  </a:schemeClr>
                </a:solidFill>
              </a:rPr>
              <a:t>Time has destroyed the statue and </a:t>
            </a:r>
            <a:r>
              <a:rPr lang="en-GB" dirty="0" err="1" smtClean="0">
                <a:solidFill>
                  <a:schemeClr val="accent6">
                    <a:lumMod val="75000"/>
                  </a:schemeClr>
                </a:solidFill>
              </a:rPr>
              <a:t>Ozymandias’s</a:t>
            </a:r>
            <a:r>
              <a:rPr lang="en-GB" dirty="0" smtClean="0">
                <a:solidFill>
                  <a:schemeClr val="accent6">
                    <a:lumMod val="75000"/>
                  </a:schemeClr>
                </a:solidFill>
              </a:rPr>
              <a:t> memory that he tried hard to preserve – we end up mocking him for his efforts; his self-centredness and self-obsession  </a:t>
            </a:r>
            <a:endParaRPr lang="en-GB" dirty="0">
              <a:solidFill>
                <a:schemeClr val="accent6">
                  <a:lumMod val="75000"/>
                </a:schemeClr>
              </a:solidFill>
            </a:endParaRPr>
          </a:p>
        </p:txBody>
      </p:sp>
    </p:spTree>
    <p:extLst>
      <p:ext uri="{BB962C8B-B14F-4D97-AF65-F5344CB8AC3E}">
        <p14:creationId xmlns:p14="http://schemas.microsoft.com/office/powerpoint/2010/main" xmlns="" val="2947293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Ozymandias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064337987"/>
              </p:ext>
            </p:extLst>
          </p:nvPr>
        </p:nvGraphicFramePr>
        <p:xfrm>
          <a:off x="2123728" y="1484784"/>
          <a:ext cx="6347048" cy="4248472"/>
        </p:xfrm>
        <a:graphic>
          <a:graphicData uri="http://schemas.openxmlformats.org/drawingml/2006/table">
            <a:tbl>
              <a:tblPr/>
              <a:tblGrid>
                <a:gridCol w="344324"/>
                <a:gridCol w="6002724"/>
              </a:tblGrid>
              <a:tr h="4248472">
                <a:tc>
                  <a:txBody>
                    <a:bodyPr/>
                    <a:lstStyle/>
                    <a:p>
                      <a:r>
                        <a:rPr lang="en-GB" sz="1800" dirty="0">
                          <a:effectLst/>
                          <a:latin typeface="Verdana"/>
                        </a:rPr>
                        <a:t> </a:t>
                      </a:r>
                    </a:p>
                  </a:txBody>
                  <a:tcPr marL="0" marR="0" marT="0" marB="0">
                    <a:lnL>
                      <a:noFill/>
                    </a:lnL>
                    <a:lnR>
                      <a:noFill/>
                    </a:lnR>
                    <a:lnT>
                      <a:noFill/>
                    </a:lnT>
                    <a:lnB>
                      <a:noFill/>
                    </a:lnB>
                  </a:tcPr>
                </a:tc>
                <a:tc>
                  <a:txBody>
                    <a:bodyPr/>
                    <a:lstStyle/>
                    <a:p>
                      <a:r>
                        <a:rPr lang="en-GB" sz="1800" dirty="0">
                          <a:solidFill>
                            <a:srgbClr val="333333"/>
                          </a:solidFill>
                          <a:effectLst/>
                          <a:latin typeface="Arial"/>
                        </a:rPr>
                        <a:t>I met a traveller from an antique land</a:t>
                      </a:r>
                      <a:br>
                        <a:rPr lang="en-GB" sz="1800" dirty="0">
                          <a:solidFill>
                            <a:srgbClr val="333333"/>
                          </a:solidFill>
                          <a:effectLst/>
                          <a:latin typeface="Arial"/>
                        </a:rPr>
                      </a:br>
                      <a:r>
                        <a:rPr lang="en-GB" sz="1800" dirty="0">
                          <a:solidFill>
                            <a:srgbClr val="333333"/>
                          </a:solidFill>
                          <a:effectLst/>
                          <a:latin typeface="Arial"/>
                        </a:rPr>
                        <a:t>Who </a:t>
                      </a:r>
                      <a:r>
                        <a:rPr lang="en-GB" sz="1800" dirty="0">
                          <a:solidFill>
                            <a:srgbClr val="FF0000"/>
                          </a:solidFill>
                          <a:effectLst/>
                          <a:latin typeface="Arial"/>
                        </a:rPr>
                        <a:t>said</a:t>
                      </a:r>
                      <a:r>
                        <a:rPr lang="en-GB" sz="1800" dirty="0">
                          <a:solidFill>
                            <a:srgbClr val="333333"/>
                          </a:solidFill>
                          <a:effectLst/>
                          <a:latin typeface="Arial"/>
                        </a:rPr>
                        <a:t>: `Two vast and </a:t>
                      </a:r>
                      <a:r>
                        <a:rPr lang="en-GB" sz="1800" dirty="0" err="1">
                          <a:solidFill>
                            <a:srgbClr val="333333"/>
                          </a:solidFill>
                          <a:effectLst/>
                          <a:latin typeface="Arial"/>
                        </a:rPr>
                        <a:t>trunkless</a:t>
                      </a:r>
                      <a:r>
                        <a:rPr lang="en-GB" sz="1800" dirty="0">
                          <a:solidFill>
                            <a:srgbClr val="333333"/>
                          </a:solidFill>
                          <a:effectLst/>
                          <a:latin typeface="Arial"/>
                        </a:rPr>
                        <a:t> legs of </a:t>
                      </a:r>
                      <a:r>
                        <a:rPr lang="en-GB" sz="1800" dirty="0">
                          <a:solidFill>
                            <a:srgbClr val="FF0000"/>
                          </a:solidFill>
                          <a:effectLst/>
                          <a:latin typeface="Arial"/>
                        </a:rPr>
                        <a:t>stone</a:t>
                      </a:r>
                      <a:r>
                        <a:rPr lang="en-GB" sz="1800" dirty="0">
                          <a:solidFill>
                            <a:srgbClr val="333333"/>
                          </a:solidFill>
                          <a:effectLst/>
                          <a:latin typeface="Arial"/>
                        </a:rPr>
                        <a:t/>
                      </a:r>
                      <a:br>
                        <a:rPr lang="en-GB" sz="1800" dirty="0">
                          <a:solidFill>
                            <a:srgbClr val="333333"/>
                          </a:solidFill>
                          <a:effectLst/>
                          <a:latin typeface="Arial"/>
                        </a:rPr>
                      </a:br>
                      <a:r>
                        <a:rPr lang="en-GB" sz="1800" dirty="0">
                          <a:solidFill>
                            <a:srgbClr val="FF0000"/>
                          </a:solidFill>
                          <a:effectLst/>
                          <a:latin typeface="Arial"/>
                        </a:rPr>
                        <a:t>Stand</a:t>
                      </a:r>
                      <a:r>
                        <a:rPr lang="en-GB" sz="1800" dirty="0">
                          <a:solidFill>
                            <a:srgbClr val="333333"/>
                          </a:solidFill>
                          <a:effectLst/>
                          <a:latin typeface="Arial"/>
                        </a:rPr>
                        <a:t> in the desert. Near them, on the </a:t>
                      </a:r>
                      <a:r>
                        <a:rPr lang="en-GB" sz="1800" dirty="0">
                          <a:solidFill>
                            <a:srgbClr val="FF0000"/>
                          </a:solidFill>
                          <a:effectLst/>
                          <a:latin typeface="Arial"/>
                        </a:rPr>
                        <a:t>sand</a:t>
                      </a:r>
                      <a:r>
                        <a:rPr lang="en-GB" sz="1800" dirty="0">
                          <a:solidFill>
                            <a:srgbClr val="333333"/>
                          </a:solidFill>
                          <a:effectLst/>
                          <a:latin typeface="Arial"/>
                        </a:rPr>
                        <a:t>,</a:t>
                      </a:r>
                      <a:br>
                        <a:rPr lang="en-GB" sz="1800" dirty="0">
                          <a:solidFill>
                            <a:srgbClr val="333333"/>
                          </a:solidFill>
                          <a:effectLst/>
                          <a:latin typeface="Arial"/>
                        </a:rPr>
                      </a:br>
                      <a:r>
                        <a:rPr lang="en-GB" sz="1800" dirty="0">
                          <a:solidFill>
                            <a:srgbClr val="333333"/>
                          </a:solidFill>
                          <a:effectLst/>
                          <a:latin typeface="Arial"/>
                        </a:rPr>
                        <a:t>Half </a:t>
                      </a:r>
                      <a:r>
                        <a:rPr lang="en-GB" sz="1800" dirty="0">
                          <a:solidFill>
                            <a:srgbClr val="FF0000"/>
                          </a:solidFill>
                          <a:effectLst/>
                          <a:latin typeface="Arial"/>
                        </a:rPr>
                        <a:t>sunk</a:t>
                      </a:r>
                      <a:r>
                        <a:rPr lang="en-GB" sz="1800" dirty="0">
                          <a:solidFill>
                            <a:srgbClr val="333333"/>
                          </a:solidFill>
                          <a:effectLst/>
                          <a:latin typeface="Arial"/>
                        </a:rPr>
                        <a:t>, a </a:t>
                      </a:r>
                      <a:r>
                        <a:rPr lang="en-GB" sz="1800" dirty="0">
                          <a:solidFill>
                            <a:srgbClr val="FF0000"/>
                          </a:solidFill>
                          <a:effectLst/>
                          <a:latin typeface="Arial"/>
                        </a:rPr>
                        <a:t>shattered</a:t>
                      </a:r>
                      <a:r>
                        <a:rPr lang="en-GB" sz="1800" dirty="0">
                          <a:solidFill>
                            <a:srgbClr val="333333"/>
                          </a:solidFill>
                          <a:effectLst/>
                          <a:latin typeface="Arial"/>
                        </a:rPr>
                        <a:t> visage lies, whose frown,</a:t>
                      </a:r>
                      <a:br>
                        <a:rPr lang="en-GB" sz="1800" dirty="0">
                          <a:solidFill>
                            <a:srgbClr val="333333"/>
                          </a:solidFill>
                          <a:effectLst/>
                          <a:latin typeface="Arial"/>
                        </a:rPr>
                      </a:br>
                      <a:r>
                        <a:rPr lang="en-GB" sz="1800" dirty="0">
                          <a:solidFill>
                            <a:srgbClr val="333333"/>
                          </a:solidFill>
                          <a:effectLst/>
                          <a:latin typeface="Arial"/>
                        </a:rPr>
                        <a:t>And wrinkled lip, and </a:t>
                      </a:r>
                      <a:r>
                        <a:rPr lang="en-GB" sz="1800" dirty="0">
                          <a:solidFill>
                            <a:srgbClr val="FF0000"/>
                          </a:solidFill>
                          <a:effectLst/>
                          <a:latin typeface="Arial"/>
                        </a:rPr>
                        <a:t>sneer</a:t>
                      </a:r>
                      <a:r>
                        <a:rPr lang="en-GB" sz="1800" dirty="0">
                          <a:solidFill>
                            <a:srgbClr val="333333"/>
                          </a:solidFill>
                          <a:effectLst/>
                          <a:latin typeface="Arial"/>
                        </a:rPr>
                        <a:t> of cold command,</a:t>
                      </a:r>
                      <a:br>
                        <a:rPr lang="en-GB" sz="1800" dirty="0">
                          <a:solidFill>
                            <a:srgbClr val="333333"/>
                          </a:solidFill>
                          <a:effectLst/>
                          <a:latin typeface="Arial"/>
                        </a:rPr>
                      </a:br>
                      <a:r>
                        <a:rPr lang="en-GB" sz="1800" dirty="0">
                          <a:solidFill>
                            <a:srgbClr val="333333"/>
                          </a:solidFill>
                          <a:effectLst/>
                          <a:latin typeface="Arial"/>
                        </a:rPr>
                        <a:t>Tell that its </a:t>
                      </a:r>
                      <a:r>
                        <a:rPr lang="en-GB" sz="1800" dirty="0">
                          <a:solidFill>
                            <a:srgbClr val="FF0000"/>
                          </a:solidFill>
                          <a:effectLst/>
                          <a:latin typeface="Arial"/>
                        </a:rPr>
                        <a:t>sculptor</a:t>
                      </a:r>
                      <a:r>
                        <a:rPr lang="en-GB" sz="1800" dirty="0">
                          <a:solidFill>
                            <a:srgbClr val="333333"/>
                          </a:solidFill>
                          <a:effectLst/>
                          <a:latin typeface="Arial"/>
                        </a:rPr>
                        <a:t> well those passions read</a:t>
                      </a:r>
                      <a:br>
                        <a:rPr lang="en-GB" sz="1800" dirty="0">
                          <a:solidFill>
                            <a:srgbClr val="333333"/>
                          </a:solidFill>
                          <a:effectLst/>
                          <a:latin typeface="Arial"/>
                        </a:rPr>
                      </a:br>
                      <a:r>
                        <a:rPr lang="en-GB" sz="1800" dirty="0">
                          <a:solidFill>
                            <a:srgbClr val="333333"/>
                          </a:solidFill>
                          <a:effectLst/>
                          <a:latin typeface="Arial"/>
                        </a:rPr>
                        <a:t>Which yet </a:t>
                      </a:r>
                      <a:r>
                        <a:rPr lang="en-GB" sz="1800" dirty="0">
                          <a:solidFill>
                            <a:srgbClr val="FF0000"/>
                          </a:solidFill>
                          <a:effectLst/>
                          <a:latin typeface="Arial"/>
                        </a:rPr>
                        <a:t>survive</a:t>
                      </a:r>
                      <a:r>
                        <a:rPr lang="en-GB" sz="1800" dirty="0">
                          <a:solidFill>
                            <a:srgbClr val="333333"/>
                          </a:solidFill>
                          <a:effectLst/>
                          <a:latin typeface="Arial"/>
                        </a:rPr>
                        <a:t>, </a:t>
                      </a:r>
                      <a:r>
                        <a:rPr lang="en-GB" sz="1800" dirty="0">
                          <a:solidFill>
                            <a:srgbClr val="FF0000"/>
                          </a:solidFill>
                          <a:effectLst/>
                          <a:latin typeface="Arial"/>
                        </a:rPr>
                        <a:t>stamped</a:t>
                      </a:r>
                      <a:r>
                        <a:rPr lang="en-GB" sz="1800" dirty="0">
                          <a:solidFill>
                            <a:srgbClr val="333333"/>
                          </a:solidFill>
                          <a:effectLst/>
                          <a:latin typeface="Arial"/>
                        </a:rPr>
                        <a:t> on these lifeless things,</a:t>
                      </a:r>
                      <a:br>
                        <a:rPr lang="en-GB" sz="1800" dirty="0">
                          <a:solidFill>
                            <a:srgbClr val="333333"/>
                          </a:solidFill>
                          <a:effectLst/>
                          <a:latin typeface="Arial"/>
                        </a:rPr>
                      </a:br>
                      <a:r>
                        <a:rPr lang="en-GB" sz="1800" dirty="0">
                          <a:solidFill>
                            <a:schemeClr val="accent6">
                              <a:lumMod val="75000"/>
                            </a:schemeClr>
                          </a:solidFill>
                          <a:effectLst/>
                          <a:latin typeface="Arial"/>
                        </a:rPr>
                        <a:t>The hand that mocked them and the heart that fed.</a:t>
                      </a:r>
                      <a:br>
                        <a:rPr lang="en-GB" sz="1800" dirty="0">
                          <a:solidFill>
                            <a:schemeClr val="accent6">
                              <a:lumMod val="75000"/>
                            </a:schemeClr>
                          </a:solidFill>
                          <a:effectLst/>
                          <a:latin typeface="Arial"/>
                        </a:rPr>
                      </a:br>
                      <a:r>
                        <a:rPr lang="en-GB" sz="1800" dirty="0">
                          <a:solidFill>
                            <a:srgbClr val="333333"/>
                          </a:solidFill>
                          <a:effectLst/>
                          <a:latin typeface="Arial"/>
                        </a:rPr>
                        <a:t>And on the pedestal these words appear --</a:t>
                      </a:r>
                      <a:br>
                        <a:rPr lang="en-GB" sz="1800" dirty="0">
                          <a:solidFill>
                            <a:srgbClr val="333333"/>
                          </a:solidFill>
                          <a:effectLst/>
                          <a:latin typeface="Arial"/>
                        </a:rPr>
                      </a:br>
                      <a:r>
                        <a:rPr lang="en-GB" sz="1800" dirty="0">
                          <a:solidFill>
                            <a:srgbClr val="333333"/>
                          </a:solidFill>
                          <a:effectLst/>
                          <a:latin typeface="Arial"/>
                        </a:rPr>
                        <a:t>"My name is </a:t>
                      </a:r>
                      <a:r>
                        <a:rPr lang="en-GB" sz="1800" dirty="0" err="1">
                          <a:solidFill>
                            <a:srgbClr val="333333"/>
                          </a:solidFill>
                          <a:effectLst/>
                          <a:latin typeface="Arial"/>
                        </a:rPr>
                        <a:t>Ozymandias</a:t>
                      </a:r>
                      <a:r>
                        <a:rPr lang="en-GB" sz="1800" dirty="0">
                          <a:solidFill>
                            <a:srgbClr val="333333"/>
                          </a:solidFill>
                          <a:effectLst/>
                          <a:latin typeface="Arial"/>
                        </a:rPr>
                        <a:t>, king of kings:</a:t>
                      </a:r>
                      <a:br>
                        <a:rPr lang="en-GB" sz="1800" dirty="0">
                          <a:solidFill>
                            <a:srgbClr val="333333"/>
                          </a:solidFill>
                          <a:effectLst/>
                          <a:latin typeface="Arial"/>
                        </a:rPr>
                      </a:br>
                      <a:r>
                        <a:rPr lang="en-GB" sz="1800" dirty="0">
                          <a:solidFill>
                            <a:srgbClr val="333333"/>
                          </a:solidFill>
                          <a:effectLst/>
                          <a:latin typeface="Arial"/>
                        </a:rPr>
                        <a:t>Look on my works, ye Mighty, and despair!"</a:t>
                      </a:r>
                      <a:br>
                        <a:rPr lang="en-GB" sz="1800" dirty="0">
                          <a:solidFill>
                            <a:srgbClr val="333333"/>
                          </a:solidFill>
                          <a:effectLst/>
                          <a:latin typeface="Arial"/>
                        </a:rPr>
                      </a:br>
                      <a:r>
                        <a:rPr lang="en-GB" sz="1800" dirty="0">
                          <a:solidFill>
                            <a:srgbClr val="333333"/>
                          </a:solidFill>
                          <a:effectLst/>
                          <a:latin typeface="Arial"/>
                        </a:rPr>
                        <a:t>Nothing beside remains</a:t>
                      </a:r>
                      <a:r>
                        <a:rPr lang="en-GB" sz="1800" dirty="0">
                          <a:solidFill>
                            <a:srgbClr val="FF66CC"/>
                          </a:solidFill>
                          <a:effectLst/>
                          <a:latin typeface="Arial"/>
                        </a:rPr>
                        <a:t>.</a:t>
                      </a:r>
                      <a:r>
                        <a:rPr lang="en-GB" sz="1800" dirty="0">
                          <a:solidFill>
                            <a:srgbClr val="333333"/>
                          </a:solidFill>
                          <a:effectLst/>
                          <a:latin typeface="Arial"/>
                        </a:rPr>
                        <a:t> Round the decay</a:t>
                      </a:r>
                      <a:br>
                        <a:rPr lang="en-GB" sz="1800" dirty="0">
                          <a:solidFill>
                            <a:srgbClr val="333333"/>
                          </a:solidFill>
                          <a:effectLst/>
                          <a:latin typeface="Arial"/>
                        </a:rPr>
                      </a:br>
                      <a:r>
                        <a:rPr lang="en-GB" sz="1800" dirty="0">
                          <a:solidFill>
                            <a:srgbClr val="333333"/>
                          </a:solidFill>
                          <a:effectLst/>
                          <a:latin typeface="Arial"/>
                        </a:rPr>
                        <a:t>Of that colossal wreck, </a:t>
                      </a:r>
                      <a:r>
                        <a:rPr lang="en-GB" sz="1800" dirty="0">
                          <a:solidFill>
                            <a:srgbClr val="00B050"/>
                          </a:solidFill>
                          <a:effectLst/>
                          <a:latin typeface="Arial"/>
                        </a:rPr>
                        <a:t>b</a:t>
                      </a:r>
                      <a:r>
                        <a:rPr lang="en-GB" sz="1800" dirty="0">
                          <a:solidFill>
                            <a:srgbClr val="333333"/>
                          </a:solidFill>
                          <a:effectLst/>
                          <a:latin typeface="Arial"/>
                        </a:rPr>
                        <a:t>oundless and </a:t>
                      </a:r>
                      <a:r>
                        <a:rPr lang="en-GB" sz="1800" dirty="0">
                          <a:solidFill>
                            <a:srgbClr val="00B050"/>
                          </a:solidFill>
                          <a:effectLst/>
                          <a:latin typeface="Arial"/>
                        </a:rPr>
                        <a:t>b</a:t>
                      </a:r>
                      <a:r>
                        <a:rPr lang="en-GB" sz="1800" dirty="0">
                          <a:solidFill>
                            <a:srgbClr val="333333"/>
                          </a:solidFill>
                          <a:effectLst/>
                          <a:latin typeface="Arial"/>
                        </a:rPr>
                        <a:t>are</a:t>
                      </a:r>
                      <a:br>
                        <a:rPr lang="en-GB" sz="1800" dirty="0">
                          <a:solidFill>
                            <a:srgbClr val="333333"/>
                          </a:solidFill>
                          <a:effectLst/>
                          <a:latin typeface="Arial"/>
                        </a:rPr>
                      </a:br>
                      <a:r>
                        <a:rPr lang="en-GB" sz="1800" dirty="0">
                          <a:solidFill>
                            <a:srgbClr val="333333"/>
                          </a:solidFill>
                          <a:effectLst/>
                          <a:latin typeface="Arial"/>
                        </a:rPr>
                        <a:t>The lone and level sands stretch far away.' </a:t>
                      </a:r>
                      <a:endParaRPr lang="en-GB" sz="1800" dirty="0">
                        <a:effectLst/>
                        <a:latin typeface="Verdana"/>
                      </a:endParaRPr>
                    </a:p>
                  </a:txBody>
                  <a:tcPr marL="0" marR="0" marT="0" marB="0">
                    <a:lnL>
                      <a:noFill/>
                    </a:lnL>
                    <a:lnR>
                      <a:noFill/>
                    </a:lnR>
                    <a:lnT>
                      <a:noFill/>
                    </a:lnT>
                    <a:lnB>
                      <a:noFill/>
                    </a:lnB>
                  </a:tcPr>
                </a:tc>
              </a:tr>
            </a:tbl>
          </a:graphicData>
        </a:graphic>
      </p:graphicFrame>
      <p:sp>
        <p:nvSpPr>
          <p:cNvPr id="4" name="TextBox 3"/>
          <p:cNvSpPr txBox="1"/>
          <p:nvPr/>
        </p:nvSpPr>
        <p:spPr>
          <a:xfrm>
            <a:off x="251520" y="908720"/>
            <a:ext cx="2088232" cy="1200329"/>
          </a:xfrm>
          <a:prstGeom prst="rect">
            <a:avLst/>
          </a:prstGeom>
          <a:noFill/>
        </p:spPr>
        <p:txBody>
          <a:bodyPr wrap="square" rtlCol="0">
            <a:spAutoFit/>
          </a:bodyPr>
          <a:lstStyle/>
          <a:p>
            <a:r>
              <a:rPr lang="en-GB" dirty="0" smtClean="0"/>
              <a:t>Note the use of the </a:t>
            </a:r>
            <a:r>
              <a:rPr lang="en-GB" dirty="0" smtClean="0">
                <a:solidFill>
                  <a:srgbClr val="FF0000"/>
                </a:solidFill>
              </a:rPr>
              <a:t>alliteration</a:t>
            </a:r>
            <a:r>
              <a:rPr lang="en-GB" dirty="0" smtClean="0"/>
              <a:t> in the octave (first eight lines)</a:t>
            </a:r>
            <a:endParaRPr lang="en-GB" dirty="0"/>
          </a:p>
        </p:txBody>
      </p:sp>
      <p:cxnSp>
        <p:nvCxnSpPr>
          <p:cNvPr id="7" name="Straight Arrow Connector 6"/>
          <p:cNvCxnSpPr/>
          <p:nvPr/>
        </p:nvCxnSpPr>
        <p:spPr>
          <a:xfrm>
            <a:off x="1619672" y="3429000"/>
            <a:ext cx="86409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9512" y="2852936"/>
            <a:ext cx="1728192" cy="1200329"/>
          </a:xfrm>
          <a:prstGeom prst="rect">
            <a:avLst/>
          </a:prstGeom>
          <a:noFill/>
        </p:spPr>
        <p:txBody>
          <a:bodyPr wrap="square" rtlCol="0">
            <a:spAutoFit/>
          </a:bodyPr>
          <a:lstStyle/>
          <a:p>
            <a:r>
              <a:rPr lang="en-GB" dirty="0" smtClean="0"/>
              <a:t>Note the use of  </a:t>
            </a:r>
            <a:r>
              <a:rPr lang="en-GB" dirty="0" smtClean="0">
                <a:solidFill>
                  <a:schemeClr val="accent6">
                    <a:lumMod val="75000"/>
                  </a:schemeClr>
                </a:solidFill>
              </a:rPr>
              <a:t>parallelism</a:t>
            </a:r>
            <a:r>
              <a:rPr lang="en-GB" dirty="0" smtClean="0"/>
              <a:t> (the balancing of two phrases)</a:t>
            </a:r>
            <a:endParaRPr lang="en-GB" dirty="0"/>
          </a:p>
        </p:txBody>
      </p:sp>
      <p:cxnSp>
        <p:nvCxnSpPr>
          <p:cNvPr id="10" name="Straight Arrow Connector 9"/>
          <p:cNvCxnSpPr/>
          <p:nvPr/>
        </p:nvCxnSpPr>
        <p:spPr>
          <a:xfrm flipV="1">
            <a:off x="2051720" y="4725144"/>
            <a:ext cx="273630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1520" y="4293096"/>
            <a:ext cx="1800200" cy="2308324"/>
          </a:xfrm>
          <a:prstGeom prst="rect">
            <a:avLst/>
          </a:prstGeom>
          <a:noFill/>
        </p:spPr>
        <p:txBody>
          <a:bodyPr wrap="square" rtlCol="0">
            <a:spAutoFit/>
          </a:bodyPr>
          <a:lstStyle/>
          <a:p>
            <a:r>
              <a:rPr lang="en-GB" dirty="0" smtClean="0"/>
              <a:t>The use of </a:t>
            </a:r>
            <a:r>
              <a:rPr lang="en-GB" dirty="0" smtClean="0">
                <a:solidFill>
                  <a:srgbClr val="FF66CC"/>
                </a:solidFill>
              </a:rPr>
              <a:t>caesura</a:t>
            </a:r>
            <a:r>
              <a:rPr lang="en-GB" dirty="0" smtClean="0"/>
              <a:t> (midline </a:t>
            </a:r>
            <a:r>
              <a:rPr lang="en-GB" dirty="0" err="1" smtClean="0"/>
              <a:t>fullstop</a:t>
            </a:r>
            <a:r>
              <a:rPr lang="en-GB" dirty="0" smtClean="0"/>
              <a:t>) makes the reader pause for effect – to think/to show the isolation of the statue</a:t>
            </a:r>
            <a:endParaRPr lang="en-GB" dirty="0"/>
          </a:p>
        </p:txBody>
      </p:sp>
      <p:cxnSp>
        <p:nvCxnSpPr>
          <p:cNvPr id="14" name="Straight Arrow Connector 13"/>
          <p:cNvCxnSpPr/>
          <p:nvPr/>
        </p:nvCxnSpPr>
        <p:spPr>
          <a:xfrm flipH="1" flipV="1">
            <a:off x="6444208" y="5085184"/>
            <a:ext cx="14401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4932040" y="5085184"/>
            <a:ext cx="1296144"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932040" y="5733256"/>
            <a:ext cx="3816424" cy="646331"/>
          </a:xfrm>
          <a:prstGeom prst="rect">
            <a:avLst/>
          </a:prstGeom>
          <a:noFill/>
        </p:spPr>
        <p:txBody>
          <a:bodyPr wrap="square" rtlCol="0">
            <a:spAutoFit/>
          </a:bodyPr>
          <a:lstStyle/>
          <a:p>
            <a:r>
              <a:rPr lang="en-GB" dirty="0" smtClean="0">
                <a:solidFill>
                  <a:srgbClr val="00B050"/>
                </a:solidFill>
              </a:rPr>
              <a:t>Alliteration</a:t>
            </a:r>
            <a:r>
              <a:rPr lang="en-GB" dirty="0" smtClean="0"/>
              <a:t> to emphasise the emptiness around the statue</a:t>
            </a:r>
            <a:endParaRPr lang="en-GB" dirty="0"/>
          </a:p>
        </p:txBody>
      </p:sp>
    </p:spTree>
    <p:extLst>
      <p:ext uri="{BB962C8B-B14F-4D97-AF65-F5344CB8AC3E}">
        <p14:creationId xmlns:p14="http://schemas.microsoft.com/office/powerpoint/2010/main" xmlns="" val="3344222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write the poem?</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In Shelley’s time he disagreed with the government’s policies and uses this poem as a way of speaking his mind</a:t>
            </a:r>
          </a:p>
          <a:p>
            <a:r>
              <a:rPr lang="en-GB" dirty="0" smtClean="0"/>
              <a:t>However, it is also a poem that has a timeless quality to show that all civilisations fall and crumble with time</a:t>
            </a:r>
          </a:p>
          <a:p>
            <a:r>
              <a:rPr lang="en-GB" dirty="0" smtClean="0"/>
              <a:t>Why have the words on the statue survived? – this could be a message from Shelley to imply that the words of poets with outlive the words of dictators</a:t>
            </a:r>
            <a:endParaRPr lang="en-GB" dirty="0"/>
          </a:p>
        </p:txBody>
      </p:sp>
    </p:spTree>
    <p:extLst>
      <p:ext uri="{BB962C8B-B14F-4D97-AF65-F5344CB8AC3E}">
        <p14:creationId xmlns:p14="http://schemas.microsoft.com/office/powerpoint/2010/main" xmlns="" val="3764245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368152"/>
          </a:xfrm>
        </p:spPr>
        <p:txBody>
          <a:bodyPr>
            <a:noAutofit/>
          </a:bodyPr>
          <a:lstStyle/>
          <a:p>
            <a:pPr rtl="0"/>
            <a:r>
              <a:rPr lang="en-US" b="1" dirty="0" smtClean="0"/>
              <a:t>Ozymandias/Percy </a:t>
            </a:r>
            <a:r>
              <a:rPr lang="en-US" b="1" dirty="0" err="1" smtClean="0"/>
              <a:t>Bysshe</a:t>
            </a:r>
            <a:r>
              <a:rPr lang="en-US" b="1" dirty="0" smtClean="0"/>
              <a:t> Shelley (1792-1822)</a:t>
            </a:r>
            <a:endParaRPr lang="he-IL" b="1" dirty="0"/>
          </a:p>
        </p:txBody>
      </p:sp>
      <p:sp>
        <p:nvSpPr>
          <p:cNvPr id="3" name="Content Placeholder 2"/>
          <p:cNvSpPr>
            <a:spLocks noGrp="1"/>
          </p:cNvSpPr>
          <p:nvPr>
            <p:ph idx="1"/>
          </p:nvPr>
        </p:nvSpPr>
        <p:spPr>
          <a:xfrm>
            <a:off x="457200" y="1988840"/>
            <a:ext cx="8229600" cy="4137323"/>
          </a:xfrm>
        </p:spPr>
        <p:txBody>
          <a:bodyPr>
            <a:normAutofit fontScale="77500" lnSpcReduction="20000"/>
          </a:bodyPr>
          <a:lstStyle/>
          <a:p>
            <a:pPr algn="l" rtl="0"/>
            <a:r>
              <a:rPr lang="en-US" sz="4100" b="1" dirty="0" smtClean="0"/>
              <a:t>A British Romantic poet.</a:t>
            </a:r>
          </a:p>
          <a:p>
            <a:pPr algn="l" rtl="0"/>
            <a:r>
              <a:rPr lang="en-US" sz="4100" b="1" dirty="0" smtClean="0"/>
              <a:t>Like other romantic poets,                                           he wrote about the return                                      to nature, freedom,                                        democracy and human rights. </a:t>
            </a:r>
          </a:p>
          <a:p>
            <a:pPr algn="l" rtl="0"/>
            <a:r>
              <a:rPr lang="en-US" sz="4100" b="1" dirty="0" smtClean="0"/>
              <a:t>Many of the poems often use ancient stories as sources of inspiration. </a:t>
            </a:r>
          </a:p>
          <a:p>
            <a:pPr algn="l" rtl="0"/>
            <a:r>
              <a:rPr lang="en-US" sz="4100" b="1" dirty="0" smtClean="0"/>
              <a:t>Ozymandias is his most famous poem. </a:t>
            </a:r>
          </a:p>
          <a:p>
            <a:pPr algn="l" rtl="0">
              <a:buNone/>
            </a:pPr>
            <a:r>
              <a:rPr lang="en-US" sz="4100" b="1" dirty="0" smtClean="0"/>
              <a:t> </a:t>
            </a:r>
          </a:p>
          <a:p>
            <a:pPr algn="l" rtl="0"/>
            <a:endParaRPr lang="he-IL" sz="4000" b="1" dirty="0"/>
          </a:p>
        </p:txBody>
      </p:sp>
      <p:pic>
        <p:nvPicPr>
          <p:cNvPr id="31746" name="Picture 2" descr="http://www.spartacus.schoolnet.co.uk/PRshelleybook6.jpg"/>
          <p:cNvPicPr>
            <a:picLocks noChangeAspect="1" noChangeArrowheads="1"/>
          </p:cNvPicPr>
          <p:nvPr/>
        </p:nvPicPr>
        <p:blipFill>
          <a:blip r:embed="rId2" cstate="print"/>
          <a:srcRect/>
          <a:stretch>
            <a:fillRect/>
          </a:stretch>
        </p:blipFill>
        <p:spPr bwMode="auto">
          <a:xfrm>
            <a:off x="6084168" y="980728"/>
            <a:ext cx="2564976" cy="288032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B050"/>
                </a:solidFill>
              </a:rPr>
              <a:t>How the mighty have fallen</a:t>
            </a:r>
            <a:br>
              <a:rPr lang="en-GB" dirty="0" smtClean="0">
                <a:solidFill>
                  <a:srgbClr val="00B050"/>
                </a:solidFill>
              </a:rPr>
            </a:br>
            <a:endParaRPr lang="en-GB" dirty="0"/>
          </a:p>
        </p:txBody>
      </p:sp>
      <p:sp>
        <p:nvSpPr>
          <p:cNvPr id="3" name="Content Placeholder 2"/>
          <p:cNvSpPr>
            <a:spLocks noGrp="1"/>
          </p:cNvSpPr>
          <p:nvPr>
            <p:ph idx="1"/>
          </p:nvPr>
        </p:nvSpPr>
        <p:spPr/>
        <p:txBody>
          <a:bodyPr/>
          <a:lstStyle/>
          <a:p>
            <a:pPr marL="0" indent="0">
              <a:buNone/>
            </a:pPr>
            <a:r>
              <a:rPr lang="en-GB" dirty="0" smtClean="0"/>
              <a:t>This image of Saddam Hussein’s statue being pulled down shows how a once powerful and frightening figure’s reign ultimately is forgotten</a:t>
            </a:r>
          </a:p>
          <a:p>
            <a:pPr marL="0" indent="0">
              <a:buNone/>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95800" y="3425158"/>
            <a:ext cx="4648200" cy="32653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7905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3200" smtClean="0"/>
              <a:t>Writing for an AP prompt</a:t>
            </a:r>
          </a:p>
        </p:txBody>
      </p:sp>
      <p:sp>
        <p:nvSpPr>
          <p:cNvPr id="7171" name="Rectangle 3"/>
          <p:cNvSpPr>
            <a:spLocks noGrp="1" noChangeArrowheads="1"/>
          </p:cNvSpPr>
          <p:nvPr>
            <p:ph type="body" idx="1"/>
          </p:nvPr>
        </p:nvSpPr>
        <p:spPr/>
        <p:txBody>
          <a:bodyPr/>
          <a:lstStyle/>
          <a:p>
            <a:pPr eaLnBrk="1" hangingPunct="1">
              <a:buFontTx/>
              <a:buNone/>
            </a:pPr>
            <a:r>
              <a:rPr lang="en-US" altLang="en-US" sz="1600" smtClean="0"/>
              <a:t>Main sections to talk about: </a:t>
            </a:r>
          </a:p>
          <a:p>
            <a:pPr eaLnBrk="1" hangingPunct="1">
              <a:buFontTx/>
              <a:buNone/>
            </a:pPr>
            <a:r>
              <a:rPr lang="en-US" altLang="en-US" sz="1600" smtClean="0"/>
              <a:t>      The contrast between the survival of the artist's sculpture and the destruciton of Ozymandias' kingdom. Irony of the King's claim that he has the most powerful kingdom when he only has a desert to show for his work. The scultptor's skill is still evident despite the statue(especially its face) being in ruins.</a:t>
            </a:r>
          </a:p>
          <a:p>
            <a:pPr eaLnBrk="1" hangingPunct="1">
              <a:buFontTx/>
              <a:buNone/>
            </a:pPr>
            <a:endParaRPr lang="en-US" altLang="en-US" sz="1600" smtClean="0"/>
          </a:p>
          <a:p>
            <a:pPr eaLnBrk="1" hangingPunct="1">
              <a:buFontTx/>
              <a:buNone/>
            </a:pPr>
            <a:r>
              <a:rPr lang="en-US" altLang="en-US" sz="1600" smtClean="0"/>
              <a:t>Possible Thesis:</a:t>
            </a:r>
          </a:p>
          <a:p>
            <a:pPr eaLnBrk="1" hangingPunct="1">
              <a:buFontTx/>
              <a:buNone/>
            </a:pPr>
            <a:r>
              <a:rPr lang="en-US" altLang="en-US" sz="1600" smtClean="0"/>
              <a:t>	Shelley utilizes a variety of literary features to assert that despite the decay of time, art will live on far beyond the world around it.</a:t>
            </a:r>
          </a:p>
          <a:p>
            <a:pPr eaLnBrk="1" hangingPunct="1">
              <a:buFontTx/>
              <a:buNone/>
            </a:pPr>
            <a:r>
              <a:rPr lang="en-US" altLang="en-US" sz="1600" smtClean="0"/>
              <a:t>Possible Topic sentences:</a:t>
            </a:r>
          </a:p>
          <a:p>
            <a:pPr eaLnBrk="1" hangingPunct="1">
              <a:buFontTx/>
              <a:buNone/>
            </a:pPr>
            <a:r>
              <a:rPr lang="en-US" altLang="en-US" sz="1600" smtClean="0"/>
              <a:t>	Mocking the king, Shelley emphasizes the vastness of Ozymandias' great kingdom in the past and compares it to the present where only his statue remains.</a:t>
            </a:r>
          </a:p>
          <a:p>
            <a:pPr eaLnBrk="1" hangingPunct="1">
              <a:buFontTx/>
              <a:buNone/>
            </a:pPr>
            <a:r>
              <a:rPr lang="en-US" altLang="en-US" sz="1600" smtClean="0"/>
              <a:t>	Shelley also highlights the artist's ability in the creation of the statue.</a:t>
            </a:r>
          </a:p>
        </p:txBody>
      </p:sp>
      <p:pic>
        <p:nvPicPr>
          <p:cNvPr id="8196" name="Audio recording 2015-01-21 17-18-15.mp3" descr="Audio recording 2015-01-21 17-18-15">
            <a:hlinkClick r:id="" action="ppaction://media"/>
          </p:cNvPr>
          <p:cNvPicPr>
            <a:picLocks noRot="1" noChangeAspect="1" noChangeArrowheads="1"/>
          </p:cNvPicPr>
          <p:nvPr>
            <a:audioFile r:link="rId1"/>
          </p:nvPr>
        </p:nvPicPr>
        <p:blipFill>
          <a:blip r:embed="rId3"/>
          <a:srcRect/>
          <a:stretch>
            <a:fillRect/>
          </a:stretch>
        </p:blipFill>
        <p:spPr bwMode="auto">
          <a:xfrm>
            <a:off x="8258175" y="582295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audio>
              <p:cMediaNode>
                <p:cTn id="2" fill="hold" display="0" nodeType="clickEffect">
                  <p:stCondLst>
                    <p:cond delay="indefinite"/>
                  </p:stCondLst>
                  <p:endCondLst>
                    <p:cond evt="onNext" delay="0">
                      <p:tgtEl>
                        <p:sldTgt/>
                      </p:tgtEl>
                    </p:cond>
                    <p:cond evt="onPrev" delay="0">
                      <p:tgtEl>
                        <p:sldTgt/>
                      </p:tgtEl>
                    </p:cond>
                    <p:cond evt="onStopAudio" delay="0">
                      <p:tgtEl>
                        <p:sldTgt/>
                      </p:tgtEl>
                    </p:cond>
                  </p:endCondLst>
                </p:cTn>
                <p:tgtEl>
                  <p:spTgt spid="8196"/>
                </p:tgtEl>
              </p:cMediaNode>
            </p:audio>
            <p:seq concurrent="1" nextAc="seek">
              <p:cTn id="3" restart="whenNotActive" fill="hold" evtFilter="cancelBubble" nodeType="interactiveSeq">
                <p:stCondLst>
                  <p:cond evt="onClick" delay="0">
                    <p:tgtEl>
                      <p:spTgt spid="8196"/>
                    </p:tgtEl>
                  </p:cond>
                </p:stCondLst>
                <p:endSync evt="end" delay="0">
                  <p:rtn val="all"/>
                </p:endSync>
                <p:childTnLst>
                  <p:par>
                    <p:cTn id="4" fill="hold" nodeType="clickPar">
                      <p:stCondLst>
                        <p:cond delay="0"/>
                      </p:stCondLst>
                      <p:childTnLst>
                        <p:par>
                          <p:cTn id="5" fill="hold" nodeType="withGroup">
                            <p:stCondLst>
                              <p:cond delay="0"/>
                            </p:stCondLst>
                            <p:childTnLst>
                              <p:par>
                                <p:cTn id="6" presetID="1" presetClass="mediacall" presetSubtype="0" fill="hold" nodeType="clickEffect">
                                  <p:stCondLst>
                                    <p:cond delay="0"/>
                                  </p:stCondLst>
                                  <p:childTnLst>
                                    <p:cmd type="call" cmd="playFrom(0.0)">
                                      <p:cBhvr>
                                        <p:cTn id="7" dur="134845" fill="hold"/>
                                        <p:tgtEl>
                                          <p:spTgt spid="8196"/>
                                        </p:tgtEl>
                                      </p:cBhvr>
                                    </p:cmd>
                                  </p:childTnLst>
                                </p:cTn>
                              </p:par>
                            </p:childTnLst>
                          </p:cTn>
                        </p:par>
                      </p:childTnLst>
                    </p:cTn>
                  </p:par>
                </p:childTnLst>
              </p:cTn>
              <p:nextCondLst>
                <p:cond evt="onClick" delay="0">
                  <p:tgtEl>
                    <p:spTgt spid="819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The Poem: Ozymandias</a:t>
            </a:r>
            <a:endParaRPr lang="he-IL" sz="4800" b="1" dirty="0"/>
          </a:p>
        </p:txBody>
      </p:sp>
      <p:sp>
        <p:nvSpPr>
          <p:cNvPr id="3" name="Content Placeholder 2"/>
          <p:cNvSpPr>
            <a:spLocks noGrp="1"/>
          </p:cNvSpPr>
          <p:nvPr>
            <p:ph idx="1"/>
          </p:nvPr>
        </p:nvSpPr>
        <p:spPr/>
        <p:txBody>
          <a:bodyPr/>
          <a:lstStyle/>
          <a:p>
            <a:pPr algn="l" rtl="0"/>
            <a:r>
              <a:rPr lang="en-US" b="1" u="sng" dirty="0" smtClean="0"/>
              <a:t>The name</a:t>
            </a:r>
            <a:r>
              <a:rPr lang="en-US" b="1" dirty="0" smtClean="0"/>
              <a:t>: a combination of two Greek words: </a:t>
            </a:r>
            <a:r>
              <a:rPr lang="en-US" b="1" dirty="0" err="1" smtClean="0"/>
              <a:t>ozium</a:t>
            </a:r>
            <a:r>
              <a:rPr lang="en-US" b="1" dirty="0" smtClean="0"/>
              <a:t>= breath, air; mandate= to rule</a:t>
            </a:r>
          </a:p>
          <a:p>
            <a:pPr algn="l" rtl="0"/>
            <a:r>
              <a:rPr lang="en-US" b="1" u="sng" dirty="0" smtClean="0"/>
              <a:t>A sonnet</a:t>
            </a:r>
            <a:r>
              <a:rPr lang="en-US" b="1" dirty="0" smtClean="0"/>
              <a:t>- little song (Italian)  </a:t>
            </a:r>
          </a:p>
          <a:p>
            <a:pPr algn="l" rtl="0">
              <a:buNone/>
            </a:pPr>
            <a:r>
              <a:rPr lang="en-US" b="1" dirty="0" smtClean="0"/>
              <a:t>	Sonnets usually contain 14 lines.</a:t>
            </a:r>
          </a:p>
          <a:p>
            <a:pPr algn="l" rtl="0">
              <a:buNone/>
            </a:pPr>
            <a:r>
              <a:rPr lang="en-US" b="1" dirty="0" smtClean="0"/>
              <a:t>	</a:t>
            </a:r>
            <a:r>
              <a:rPr lang="en-US" b="1" u="sng" dirty="0" smtClean="0"/>
              <a:t>the octave</a:t>
            </a:r>
            <a:r>
              <a:rPr lang="en-US" b="1" dirty="0" smtClean="0"/>
              <a:t>- the first 8 lines: the question/the problem</a:t>
            </a:r>
          </a:p>
          <a:p>
            <a:pPr algn="l" rtl="0">
              <a:buNone/>
            </a:pPr>
            <a:r>
              <a:rPr lang="en-US" b="1" dirty="0" smtClean="0"/>
              <a:t>	</a:t>
            </a:r>
            <a:r>
              <a:rPr lang="en-US" b="1" u="sng" dirty="0" smtClean="0"/>
              <a:t>the sestet- </a:t>
            </a:r>
            <a:r>
              <a:rPr lang="en-US" b="1" dirty="0" smtClean="0"/>
              <a:t>answers the question/ resolves the problem </a:t>
            </a:r>
          </a:p>
          <a:p>
            <a:pPr algn="l" rtl="0">
              <a:buNone/>
            </a:pPr>
            <a:endParaRPr lang="he-IL"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394720" cy="1143000"/>
          </a:xfrm>
        </p:spPr>
        <p:txBody>
          <a:bodyPr/>
          <a:lstStyle/>
          <a:p>
            <a:r>
              <a:rPr lang="en-GB" dirty="0" err="1" smtClean="0"/>
              <a:t>Rameses</a:t>
            </a:r>
            <a:r>
              <a:rPr lang="en-GB" dirty="0" smtClean="0"/>
              <a:t> II</a:t>
            </a:r>
            <a:endParaRPr lang="en-GB" dirty="0"/>
          </a:p>
        </p:txBody>
      </p:sp>
      <p:sp>
        <p:nvSpPr>
          <p:cNvPr id="3" name="Content Placeholder 2"/>
          <p:cNvSpPr>
            <a:spLocks noGrp="1"/>
          </p:cNvSpPr>
          <p:nvPr>
            <p:ph idx="1"/>
          </p:nvPr>
        </p:nvSpPr>
        <p:spPr/>
        <p:txBody>
          <a:bodyPr/>
          <a:lstStyle/>
          <a:p>
            <a:r>
              <a:rPr lang="en-GB" dirty="0" err="1" smtClean="0"/>
              <a:t>Rameses</a:t>
            </a:r>
            <a:r>
              <a:rPr lang="en-GB" dirty="0" smtClean="0"/>
              <a:t> paid for a sculptor to carve a statue of him with the inscription ‘Look on my works, ye might, and despair’</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3356992"/>
            <a:ext cx="3627487" cy="2723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2885"/>
          <a:stretch/>
        </p:blipFill>
        <p:spPr bwMode="auto">
          <a:xfrm>
            <a:off x="5796136" y="2833776"/>
            <a:ext cx="2905497" cy="3762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7248884" y="6349776"/>
            <a:ext cx="635484" cy="492443"/>
          </a:xfrm>
          <a:prstGeom prst="rect">
            <a:avLst/>
          </a:prstGeom>
          <a:solidFill>
            <a:schemeClr val="bg1"/>
          </a:solidFill>
        </p:spPr>
        <p:txBody>
          <a:bodyPr wrap="square" rtlCol="0">
            <a:spAutoFit/>
          </a:bodyPr>
          <a:lstStyle/>
          <a:p>
            <a:r>
              <a:rPr lang="en-GB" sz="400" dirty="0" smtClean="0"/>
              <a:t>Look on my works, ye might, and despair</a:t>
            </a:r>
          </a:p>
          <a:p>
            <a:endParaRPr lang="en-GB" dirty="0"/>
          </a:p>
        </p:txBody>
      </p:sp>
    </p:spTree>
    <p:extLst>
      <p:ext uri="{BB962C8B-B14F-4D97-AF65-F5344CB8AC3E}">
        <p14:creationId xmlns:p14="http://schemas.microsoft.com/office/powerpoint/2010/main" xmlns="" val="2743138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411760" y="1124745"/>
            <a:ext cx="4176464" cy="5568619"/>
          </a:xfrm>
          <a:prstGeom prst="rect">
            <a:avLst/>
          </a:prstGeom>
          <a:noFill/>
          <a:ln w="9525">
            <a:noFill/>
            <a:miter lim="800000"/>
            <a:headEnd/>
            <a:tailEnd/>
          </a:ln>
        </p:spPr>
      </p:pic>
      <p:sp>
        <p:nvSpPr>
          <p:cNvPr id="3" name="TextBox 2"/>
          <p:cNvSpPr txBox="1"/>
          <p:nvPr/>
        </p:nvSpPr>
        <p:spPr>
          <a:xfrm>
            <a:off x="539552" y="188640"/>
            <a:ext cx="7632848" cy="830997"/>
          </a:xfrm>
          <a:prstGeom prst="rect">
            <a:avLst/>
          </a:prstGeom>
          <a:noFill/>
        </p:spPr>
        <p:txBody>
          <a:bodyPr wrap="square" rtlCol="1">
            <a:spAutoFit/>
          </a:bodyPr>
          <a:lstStyle/>
          <a:p>
            <a:pPr algn="ctr" rtl="0"/>
            <a:r>
              <a:rPr lang="en-US" sz="4800" b="1" dirty="0" smtClean="0"/>
              <a:t>Who is this statue of?  </a:t>
            </a:r>
            <a:endParaRPr lang="he-IL" sz="4800" b="1" dirty="0"/>
          </a:p>
        </p:txBody>
      </p:sp>
    </p:spTree>
    <p:extLst>
      <p:ext uri="{BB962C8B-B14F-4D97-AF65-F5344CB8AC3E}">
        <p14:creationId xmlns:p14="http://schemas.microsoft.com/office/powerpoint/2010/main" xmlns="" val="302315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1296144"/>
          </a:xfrm>
        </p:spPr>
        <p:txBody>
          <a:bodyPr>
            <a:noAutofit/>
          </a:bodyPr>
          <a:lstStyle/>
          <a:p>
            <a:pPr rtl="0"/>
            <a:r>
              <a:rPr lang="en-US" sz="4800" b="1" dirty="0" smtClean="0"/>
              <a:t>Ramses II, Pharaoh, Ozymandias</a:t>
            </a:r>
            <a:endParaRPr lang="he-IL" sz="4800" b="1" dirty="0"/>
          </a:p>
        </p:txBody>
      </p:sp>
      <p:pic>
        <p:nvPicPr>
          <p:cNvPr id="1027" name="Picture 3" descr="C:\Documents and Settings\Owner\Desktop\Ozymandias\my-beyotchh-28f7l6j.jpg"/>
          <p:cNvPicPr>
            <a:picLocks noGrp="1" noChangeAspect="1" noChangeArrowheads="1"/>
          </p:cNvPicPr>
          <p:nvPr>
            <p:ph idx="1"/>
          </p:nvPr>
        </p:nvPicPr>
        <p:blipFill>
          <a:blip r:embed="rId2" cstate="print"/>
          <a:srcRect/>
          <a:stretch>
            <a:fillRect/>
          </a:stretch>
        </p:blipFill>
        <p:spPr bwMode="auto">
          <a:xfrm>
            <a:off x="673773" y="1757987"/>
            <a:ext cx="7066579" cy="4695349"/>
          </a:xfrm>
          <a:prstGeom prst="rect">
            <a:avLst/>
          </a:prstGeom>
          <a:noFill/>
        </p:spPr>
      </p:pic>
    </p:spTree>
    <p:extLst>
      <p:ext uri="{BB962C8B-B14F-4D97-AF65-F5344CB8AC3E}">
        <p14:creationId xmlns:p14="http://schemas.microsoft.com/office/powerpoint/2010/main" xmlns="" val="3870304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4800" b="1" dirty="0" smtClean="0"/>
              <a:t>What happened to the statue? </a:t>
            </a:r>
            <a:endParaRPr lang="he-IL" sz="4800" b="1" dirty="0"/>
          </a:p>
        </p:txBody>
      </p:sp>
      <p:pic>
        <p:nvPicPr>
          <p:cNvPr id="2050" name="Picture 2" descr="C:\Documents and Settings\Owner\Desktop\Ozymandias\ozymandias13.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extLst>
      <p:ext uri="{BB962C8B-B14F-4D97-AF65-F5344CB8AC3E}">
        <p14:creationId xmlns:p14="http://schemas.microsoft.com/office/powerpoint/2010/main" xmlns="" val="2285059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224136"/>
          </a:xfrm>
        </p:spPr>
        <p:txBody>
          <a:bodyPr>
            <a:normAutofit fontScale="90000"/>
          </a:bodyPr>
          <a:lstStyle/>
          <a:p>
            <a:pPr rtl="0"/>
            <a:r>
              <a:rPr lang="en-US" sz="4800" b="1" dirty="0" smtClean="0"/>
              <a:t/>
            </a:r>
            <a:br>
              <a:rPr lang="en-US" sz="4800" b="1" dirty="0" smtClean="0"/>
            </a:br>
            <a:r>
              <a:rPr lang="en-US" sz="4800" b="1" dirty="0" smtClean="0"/>
              <a:t>What Kind of a leader was Ramses the Great?</a:t>
            </a:r>
            <a:br>
              <a:rPr lang="en-US" sz="4800" b="1" dirty="0" smtClean="0"/>
            </a:br>
            <a:endParaRPr lang="he-IL" sz="4800" b="1" dirty="0"/>
          </a:p>
        </p:txBody>
      </p:sp>
      <p:sp>
        <p:nvSpPr>
          <p:cNvPr id="3" name="Content Placeholder 2"/>
          <p:cNvSpPr>
            <a:spLocks noGrp="1"/>
          </p:cNvSpPr>
          <p:nvPr>
            <p:ph idx="1"/>
          </p:nvPr>
        </p:nvSpPr>
        <p:spPr/>
        <p:txBody>
          <a:bodyPr>
            <a:normAutofit fontScale="85000" lnSpcReduction="20000"/>
          </a:bodyPr>
          <a:lstStyle/>
          <a:p>
            <a:pPr algn="ctr" rtl="0">
              <a:buNone/>
            </a:pPr>
            <a:r>
              <a:rPr lang="en-US" sz="3500" b="1" dirty="0" smtClean="0">
                <a:solidFill>
                  <a:srgbClr val="C00000"/>
                </a:solidFill>
              </a:rPr>
              <a:t>Distinguishing different perspectives:</a:t>
            </a:r>
          </a:p>
          <a:p>
            <a:pPr algn="l" rtl="0">
              <a:buNone/>
            </a:pPr>
            <a:r>
              <a:rPr lang="en-US" sz="3500" b="1" u="sng" dirty="0" smtClean="0"/>
              <a:t>From our perspective, </a:t>
            </a:r>
            <a:r>
              <a:rPr lang="en-US" sz="3500" b="1" dirty="0" smtClean="0"/>
              <a:t>he</a:t>
            </a:r>
          </a:p>
          <a:p>
            <a:pPr algn="l" rtl="0"/>
            <a:r>
              <a:rPr lang="en-US" sz="3500" b="1" dirty="0" smtClean="0"/>
              <a:t>was probably very charismatic.</a:t>
            </a:r>
          </a:p>
          <a:p>
            <a:pPr algn="l" rtl="0"/>
            <a:r>
              <a:rPr lang="en-US" sz="3500" b="1" dirty="0" smtClean="0"/>
              <a:t>took every possible advantage of </a:t>
            </a:r>
          </a:p>
          <a:p>
            <a:pPr algn="l" rtl="0">
              <a:buNone/>
            </a:pPr>
            <a:r>
              <a:rPr lang="en-US" sz="3500" b="1" dirty="0" smtClean="0"/>
              <a:t>	reign.   </a:t>
            </a:r>
          </a:p>
          <a:p>
            <a:pPr algn="l" rtl="0"/>
            <a:r>
              <a:rPr lang="en-US" sz="3500" b="1" dirty="0" smtClean="0"/>
              <a:t>exercised total control.</a:t>
            </a:r>
          </a:p>
          <a:p>
            <a:pPr algn="l" rtl="0"/>
            <a:r>
              <a:rPr lang="en-US" sz="3500" b="1" dirty="0" smtClean="0"/>
              <a:t>was megalomaniac.</a:t>
            </a:r>
          </a:p>
          <a:p>
            <a:pPr algn="l" rtl="0"/>
            <a:r>
              <a:rPr lang="en-US" sz="3500" b="1" dirty="0" smtClean="0"/>
              <a:t>was ruthless in wars.</a:t>
            </a:r>
          </a:p>
          <a:p>
            <a:pPr algn="l" rtl="0"/>
            <a:r>
              <a:rPr lang="en-US" sz="3500" b="1" dirty="0" smtClean="0"/>
              <a:t>was cruel to his subjects and to strangers. </a:t>
            </a:r>
          </a:p>
          <a:p>
            <a:pPr algn="l" rtl="0">
              <a:buNone/>
            </a:pPr>
            <a:endParaRPr lang="en-US" b="1" dirty="0" smtClean="0"/>
          </a:p>
          <a:p>
            <a:pPr algn="l" rtl="0"/>
            <a:endParaRPr lang="en-US" b="1" dirty="0" smtClean="0"/>
          </a:p>
          <a:p>
            <a:pPr algn="l" rtl="0"/>
            <a:endParaRPr lang="he-IL" dirty="0"/>
          </a:p>
        </p:txBody>
      </p:sp>
      <p:pic>
        <p:nvPicPr>
          <p:cNvPr id="5122" name="Picture 2" descr="http://renovoway.files.wordpress.com/2010/07/pharaoh-carmen-cordova.jpg"/>
          <p:cNvPicPr>
            <a:picLocks noChangeAspect="1" noChangeArrowheads="1"/>
          </p:cNvPicPr>
          <p:nvPr/>
        </p:nvPicPr>
        <p:blipFill>
          <a:blip r:embed="rId2" cstate="print"/>
          <a:srcRect/>
          <a:stretch>
            <a:fillRect/>
          </a:stretch>
        </p:blipFill>
        <p:spPr bwMode="auto">
          <a:xfrm>
            <a:off x="6300192" y="2132856"/>
            <a:ext cx="2160240" cy="3024337"/>
          </a:xfrm>
          <a:prstGeom prst="rect">
            <a:avLst/>
          </a:prstGeom>
          <a:noFill/>
        </p:spPr>
      </p:pic>
    </p:spTree>
    <p:extLst>
      <p:ext uri="{BB962C8B-B14F-4D97-AF65-F5344CB8AC3E}">
        <p14:creationId xmlns:p14="http://schemas.microsoft.com/office/powerpoint/2010/main" xmlns="" val="4020741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smtClean="0"/>
              <a:t>What kind of a leader was Ramses the Great?-Continuation</a:t>
            </a:r>
            <a:endParaRPr lang="he-IL" dirty="0"/>
          </a:p>
        </p:txBody>
      </p:sp>
      <p:sp>
        <p:nvSpPr>
          <p:cNvPr id="3" name="Content Placeholder 2"/>
          <p:cNvSpPr>
            <a:spLocks noGrp="1"/>
          </p:cNvSpPr>
          <p:nvPr>
            <p:ph idx="1"/>
          </p:nvPr>
        </p:nvSpPr>
        <p:spPr>
          <a:xfrm>
            <a:off x="457200" y="1556792"/>
            <a:ext cx="8229600" cy="4569371"/>
          </a:xfrm>
        </p:spPr>
        <p:txBody>
          <a:bodyPr>
            <a:normAutofit/>
          </a:bodyPr>
          <a:lstStyle/>
          <a:p>
            <a:pPr algn="l" rtl="0">
              <a:buNone/>
            </a:pPr>
            <a:r>
              <a:rPr lang="en-US" b="1" dirty="0" smtClean="0">
                <a:solidFill>
                  <a:srgbClr val="C00000"/>
                </a:solidFill>
              </a:rPr>
              <a:t>Distinguishing different perspectives:</a:t>
            </a:r>
          </a:p>
          <a:p>
            <a:pPr algn="l" rtl="0">
              <a:buNone/>
            </a:pPr>
            <a:r>
              <a:rPr lang="en-US" b="1" u="sng" dirty="0" smtClean="0"/>
              <a:t>In ancient times, </a:t>
            </a:r>
            <a:r>
              <a:rPr lang="en-US" b="1" dirty="0" smtClean="0"/>
              <a:t>he was probably considered </a:t>
            </a:r>
          </a:p>
          <a:p>
            <a:pPr algn="l" rtl="0"/>
            <a:r>
              <a:rPr lang="en-US" b="1" dirty="0" smtClean="0"/>
              <a:t>neither better nor worse than                                                      any other Egyptian king. </a:t>
            </a:r>
          </a:p>
          <a:p>
            <a:pPr algn="l" rtl="0"/>
            <a:r>
              <a:rPr lang="en-US" b="1" dirty="0" smtClean="0"/>
              <a:t>did what Egyptian pharaohs                                       were suppose to do.</a:t>
            </a:r>
          </a:p>
          <a:p>
            <a:pPr algn="l" rtl="0">
              <a:buNone/>
            </a:pPr>
            <a:endParaRPr lang="en-US" b="1" dirty="0" smtClean="0">
              <a:solidFill>
                <a:srgbClr val="C00000"/>
              </a:solidFill>
            </a:endParaRPr>
          </a:p>
        </p:txBody>
      </p:sp>
      <p:pic>
        <p:nvPicPr>
          <p:cNvPr id="27652" name="Picture 4" descr="http://downloads.khinsider.com/wallpaper/1280x1024/2442-pharaoh-005-qpriu.jpg"/>
          <p:cNvPicPr>
            <a:picLocks noChangeAspect="1" noChangeArrowheads="1"/>
          </p:cNvPicPr>
          <p:nvPr/>
        </p:nvPicPr>
        <p:blipFill>
          <a:blip r:embed="rId2" cstate="print"/>
          <a:srcRect/>
          <a:stretch>
            <a:fillRect/>
          </a:stretch>
        </p:blipFill>
        <p:spPr bwMode="auto">
          <a:xfrm>
            <a:off x="5724128" y="3284984"/>
            <a:ext cx="3168352" cy="3096344"/>
          </a:xfrm>
          <a:prstGeom prst="rect">
            <a:avLst/>
          </a:prstGeom>
          <a:noFill/>
        </p:spPr>
      </p:pic>
    </p:spTree>
    <p:extLst>
      <p:ext uri="{BB962C8B-B14F-4D97-AF65-F5344CB8AC3E}">
        <p14:creationId xmlns:p14="http://schemas.microsoft.com/office/powerpoint/2010/main" xmlns="" val="2567296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879</Words>
  <Application>Microsoft Office PowerPoint</Application>
  <PresentationFormat>On-screen Show (4:3)</PresentationFormat>
  <Paragraphs>105</Paragraphs>
  <Slides>21</Slides>
  <Notes>0</Notes>
  <HiddenSlides>0</HiddenSlides>
  <MMClips>2</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Ozymandias</vt:lpstr>
      <vt:lpstr>Ozymandias/Percy Bysshe Shelley (1792-1822)</vt:lpstr>
      <vt:lpstr>The Poem: Ozymandias</vt:lpstr>
      <vt:lpstr>Rameses II</vt:lpstr>
      <vt:lpstr>Slide 5</vt:lpstr>
      <vt:lpstr>Ramses II, Pharaoh, Ozymandias</vt:lpstr>
      <vt:lpstr>What happened to the statue? </vt:lpstr>
      <vt:lpstr> What Kind of a leader was Ramses the Great? </vt:lpstr>
      <vt:lpstr>What kind of a leader was Ramses the Great?-Continuation</vt:lpstr>
      <vt:lpstr>Let’s finish this presentation together:</vt:lpstr>
      <vt:lpstr>Why would he pay for a statue of himself?</vt:lpstr>
      <vt:lpstr>Specifics</vt:lpstr>
      <vt:lpstr>Ozymandias</vt:lpstr>
      <vt:lpstr>Ozymandias</vt:lpstr>
      <vt:lpstr>Ozymandias</vt:lpstr>
      <vt:lpstr>Ozymandias</vt:lpstr>
      <vt:lpstr>Ozymandias</vt:lpstr>
      <vt:lpstr>Ozymandias</vt:lpstr>
      <vt:lpstr>Why write the poem?</vt:lpstr>
      <vt:lpstr>How the mighty have fallen </vt:lpstr>
      <vt:lpstr>Writing for an AP prompt</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Ozymandias</dc:title>
  <dc:creator>Nicole</dc:creator>
  <cp:lastModifiedBy>User</cp:lastModifiedBy>
  <cp:revision>18</cp:revision>
  <dcterms:created xsi:type="dcterms:W3CDTF">2012-01-04T17:52:14Z</dcterms:created>
  <dcterms:modified xsi:type="dcterms:W3CDTF">2020-05-15T18:43:41Z</dcterms:modified>
</cp:coreProperties>
</file>