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1401" r:id="rId2"/>
    <p:sldId id="1418" r:id="rId3"/>
    <p:sldId id="2022" r:id="rId4"/>
    <p:sldId id="1424" r:id="rId5"/>
    <p:sldId id="1306" r:id="rId6"/>
    <p:sldId id="1307" r:id="rId7"/>
    <p:sldId id="1312" r:id="rId8"/>
    <p:sldId id="1311" r:id="rId9"/>
    <p:sldId id="2025" r:id="rId10"/>
    <p:sldId id="1421" r:id="rId11"/>
    <p:sldId id="1350" r:id="rId12"/>
    <p:sldId id="1422" r:id="rId13"/>
    <p:sldId id="2023" r:id="rId14"/>
    <p:sldId id="1110" r:id="rId15"/>
    <p:sldId id="1104" r:id="rId16"/>
    <p:sldId id="1414" r:id="rId17"/>
    <p:sldId id="2024" r:id="rId18"/>
    <p:sldId id="1128" r:id="rId19"/>
    <p:sldId id="1425" r:id="rId20"/>
    <p:sldId id="1310" r:id="rId21"/>
    <p:sldId id="1129" r:id="rId22"/>
  </p:sldIdLst>
  <p:sldSz cx="9144000" cy="5143500" type="screen16x9"/>
  <p:notesSz cx="7099300" cy="10234613"/>
  <p:defaultTextStyle>
    <a:defPPr>
      <a:defRPr lang="en-US"/>
    </a:defPPr>
    <a:lvl1pPr algn="l" rtl="0" fontAlgn="base">
      <a:spcBef>
        <a:spcPct val="0"/>
      </a:spcBef>
      <a:spcAft>
        <a:spcPct val="0"/>
      </a:spcAft>
      <a:defRPr sz="2400" b="1"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b="1"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b="1"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b="1"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b="1"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981"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70050D"/>
    <a:srgbClr val="83060E"/>
    <a:srgbClr val="018855"/>
    <a:srgbClr val="FFB9BF"/>
    <a:srgbClr val="FFC3C8"/>
    <a:srgbClr val="FF0201"/>
    <a:srgbClr val="351D16"/>
    <a:srgbClr val="FF6C2C"/>
    <a:srgbClr val="FFBCBC"/>
    <a:srgbClr val="D0131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76"/>
    <p:restoredTop sz="94977" autoAdjust="0"/>
  </p:normalViewPr>
  <p:slideViewPr>
    <p:cSldViewPr>
      <p:cViewPr varScale="1">
        <p:scale>
          <a:sx n="144" d="100"/>
          <a:sy n="144" d="100"/>
        </p:scale>
        <p:origin x="416" y="184"/>
      </p:cViewPr>
      <p:guideLst>
        <p:guide orient="horz" pos="2981"/>
        <p:guide pos="2880"/>
      </p:guideLst>
    </p:cSldViewPr>
  </p:slideViewPr>
  <p:outlineViewPr>
    <p:cViewPr>
      <p:scale>
        <a:sx n="33" d="100"/>
        <a:sy n="33" d="100"/>
      </p:scale>
      <p:origin x="0" y="4360"/>
    </p:cViewPr>
  </p:outlineViewPr>
  <p:notesTextViewPr>
    <p:cViewPr>
      <p:scale>
        <a:sx n="100" d="100"/>
        <a:sy n="100" d="100"/>
      </p:scale>
      <p:origin x="0" y="0"/>
    </p:cViewPr>
  </p:notesTextViewPr>
  <p:sorterViewPr>
    <p:cViewPr varScale="1">
      <p:scale>
        <a:sx n="100" d="100"/>
        <a:sy n="100" d="100"/>
      </p:scale>
      <p:origin x="0" y="2272"/>
    </p:cViewPr>
  </p:sorterViewPr>
  <p:notesViewPr>
    <p:cSldViewPr>
      <p:cViewPr varScale="1">
        <p:scale>
          <a:sx n="57" d="100"/>
          <a:sy n="57" d="100"/>
        </p:scale>
        <p:origin x="-1692" y="-8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942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1789" tIns="45895" rIns="91789" bIns="45895" numCol="1" anchor="t" anchorCtr="0" compatLnSpc="1">
            <a:prstTxWarp prst="textNoShape">
              <a:avLst/>
            </a:prstTxWarp>
          </a:bodyPr>
          <a:lstStyle>
            <a:lvl1pPr defTabSz="917575">
              <a:defRPr sz="1100" b="0"/>
            </a:lvl1pPr>
          </a:lstStyle>
          <a:p>
            <a:pPr>
              <a:defRPr/>
            </a:pPr>
            <a:endParaRPr lang="de-DE"/>
          </a:p>
        </p:txBody>
      </p:sp>
      <p:sp>
        <p:nvSpPr>
          <p:cNvPr id="359427" name="Rectangle 3"/>
          <p:cNvSpPr>
            <a:spLocks noGrp="1" noChangeArrowheads="1"/>
          </p:cNvSpPr>
          <p:nvPr>
            <p:ph type="dt" sz="quarter" idx="1"/>
          </p:nvPr>
        </p:nvSpPr>
        <p:spPr bwMode="auto">
          <a:xfrm>
            <a:off x="4022725" y="0"/>
            <a:ext cx="3074988" cy="509588"/>
          </a:xfrm>
          <a:prstGeom prst="rect">
            <a:avLst/>
          </a:prstGeom>
          <a:noFill/>
          <a:ln w="9525">
            <a:noFill/>
            <a:miter lim="800000"/>
            <a:headEnd/>
            <a:tailEnd/>
          </a:ln>
          <a:effectLst/>
        </p:spPr>
        <p:txBody>
          <a:bodyPr vert="horz" wrap="square" lIns="91789" tIns="45895" rIns="91789" bIns="45895" numCol="1" anchor="t" anchorCtr="0" compatLnSpc="1">
            <a:prstTxWarp prst="textNoShape">
              <a:avLst/>
            </a:prstTxWarp>
          </a:bodyPr>
          <a:lstStyle>
            <a:lvl1pPr algn="r" defTabSz="917575">
              <a:defRPr sz="1100" b="0"/>
            </a:lvl1pPr>
          </a:lstStyle>
          <a:p>
            <a:pPr>
              <a:defRPr/>
            </a:pPr>
            <a:endParaRPr lang="de-DE"/>
          </a:p>
        </p:txBody>
      </p:sp>
      <p:sp>
        <p:nvSpPr>
          <p:cNvPr id="35942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789" tIns="45895" rIns="91789" bIns="45895" numCol="1" anchor="b" anchorCtr="0" compatLnSpc="1">
            <a:prstTxWarp prst="textNoShape">
              <a:avLst/>
            </a:prstTxWarp>
          </a:bodyPr>
          <a:lstStyle>
            <a:lvl1pPr defTabSz="917575">
              <a:defRPr sz="1100" b="0"/>
            </a:lvl1pPr>
          </a:lstStyle>
          <a:p>
            <a:pPr>
              <a:defRPr/>
            </a:pPr>
            <a:endParaRPr lang="de-DE"/>
          </a:p>
        </p:txBody>
      </p:sp>
      <p:sp>
        <p:nvSpPr>
          <p:cNvPr id="359429"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a:effectLst/>
        </p:spPr>
        <p:txBody>
          <a:bodyPr vert="horz" wrap="square" lIns="91789" tIns="45895" rIns="91789" bIns="45895" numCol="1" anchor="b" anchorCtr="0" compatLnSpc="1">
            <a:prstTxWarp prst="textNoShape">
              <a:avLst/>
            </a:prstTxWarp>
          </a:bodyPr>
          <a:lstStyle>
            <a:lvl1pPr algn="r" defTabSz="917575">
              <a:defRPr sz="1100" b="0"/>
            </a:lvl1pPr>
          </a:lstStyle>
          <a:p>
            <a:pPr>
              <a:defRPr/>
            </a:pPr>
            <a:fld id="{7300ECF0-646C-B347-AD21-0FC018EDF31D}" type="slidenum">
              <a:rPr lang="de-DE"/>
              <a:pPr>
                <a:defRPr/>
              </a:pPr>
              <a:t>‹#›</a:t>
            </a:fld>
            <a:endParaRPr lang="de-DE"/>
          </a:p>
        </p:txBody>
      </p:sp>
    </p:spTree>
    <p:extLst>
      <p:ext uri="{BB962C8B-B14F-4D97-AF65-F5344CB8AC3E}">
        <p14:creationId xmlns:p14="http://schemas.microsoft.com/office/powerpoint/2010/main" val="160742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lvl1pPr defTabSz="987425">
              <a:defRPr sz="1300" b="0"/>
            </a:lvl1pPr>
          </a:lstStyle>
          <a:p>
            <a:pPr>
              <a:defRPr/>
            </a:pPr>
            <a:endParaRPr lang="de-DE"/>
          </a:p>
        </p:txBody>
      </p:sp>
      <p:sp>
        <p:nvSpPr>
          <p:cNvPr id="50179" name="Rectangle 3"/>
          <p:cNvSpPr>
            <a:spLocks noGrp="1" noChangeArrowheads="1"/>
          </p:cNvSpPr>
          <p:nvPr>
            <p:ph type="dt" idx="1"/>
          </p:nvPr>
        </p:nvSpPr>
        <p:spPr bwMode="auto">
          <a:xfrm>
            <a:off x="4022725" y="0"/>
            <a:ext cx="3074988" cy="509588"/>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lvl1pPr algn="r" defTabSz="987425">
              <a:defRPr sz="1300" b="0"/>
            </a:lvl1pPr>
          </a:lstStyle>
          <a:p>
            <a:pPr>
              <a:defRPr/>
            </a:pPr>
            <a:endParaRPr lang="de-DE"/>
          </a:p>
        </p:txBody>
      </p:sp>
      <p:sp>
        <p:nvSpPr>
          <p:cNvPr id="3076" name="Rectangle 4"/>
          <p:cNvSpPr>
            <a:spLocks noGrp="1" noRot="1" noChangeAspect="1" noChangeArrowheads="1" noTextEdit="1"/>
          </p:cNvSpPr>
          <p:nvPr>
            <p:ph type="sldImg" idx="2"/>
          </p:nvPr>
        </p:nvSpPr>
        <p:spPr bwMode="auto">
          <a:xfrm>
            <a:off x="141288" y="768350"/>
            <a:ext cx="6818312" cy="38369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018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p>
            <a:pPr lvl="0"/>
            <a:r>
              <a:rPr lang="en-US" noProof="0"/>
              <a:t>Textmasterformate durch Klicken bearbeiten</a:t>
            </a:r>
          </a:p>
          <a:p>
            <a:pPr lvl="1"/>
            <a:r>
              <a:rPr lang="en-US" noProof="0"/>
              <a:t>Zweite Ebene</a:t>
            </a:r>
          </a:p>
          <a:p>
            <a:pPr lvl="2"/>
            <a:r>
              <a:rPr lang="en-US" noProof="0"/>
              <a:t>Dritte Ebene</a:t>
            </a:r>
          </a:p>
          <a:p>
            <a:pPr lvl="3"/>
            <a:r>
              <a:rPr lang="en-US" noProof="0"/>
              <a:t>Vierte Ebene</a:t>
            </a:r>
          </a:p>
          <a:p>
            <a:pPr lvl="4"/>
            <a:r>
              <a:rPr lang="en-US" noProof="0"/>
              <a:t>Fünfte Ebene</a:t>
            </a:r>
          </a:p>
        </p:txBody>
      </p:sp>
      <p:sp>
        <p:nvSpPr>
          <p:cNvPr id="5018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22" tIns="49511" rIns="99022" bIns="49511" numCol="1" anchor="b" anchorCtr="0" compatLnSpc="1">
            <a:prstTxWarp prst="textNoShape">
              <a:avLst/>
            </a:prstTxWarp>
          </a:bodyPr>
          <a:lstStyle>
            <a:lvl1pPr defTabSz="987425">
              <a:defRPr sz="1300" b="0"/>
            </a:lvl1pPr>
          </a:lstStyle>
          <a:p>
            <a:pPr>
              <a:defRPr/>
            </a:pPr>
            <a:endParaRPr lang="de-DE"/>
          </a:p>
        </p:txBody>
      </p:sp>
      <p:sp>
        <p:nvSpPr>
          <p:cNvPr id="50183" name="Rectangle 7"/>
          <p:cNvSpPr>
            <a:spLocks noGrp="1" noChangeArrowheads="1"/>
          </p:cNvSpPr>
          <p:nvPr>
            <p:ph type="sldNum" sz="quarter" idx="5"/>
          </p:nvPr>
        </p:nvSpPr>
        <p:spPr bwMode="auto">
          <a:xfrm>
            <a:off x="4022725" y="9721850"/>
            <a:ext cx="3074988" cy="511175"/>
          </a:xfrm>
          <a:prstGeom prst="rect">
            <a:avLst/>
          </a:prstGeom>
          <a:noFill/>
          <a:ln w="9525">
            <a:noFill/>
            <a:miter lim="800000"/>
            <a:headEnd/>
            <a:tailEnd/>
          </a:ln>
          <a:effectLst/>
        </p:spPr>
        <p:txBody>
          <a:bodyPr vert="horz" wrap="square" lIns="99022" tIns="49511" rIns="99022" bIns="49511" numCol="1" anchor="b" anchorCtr="0" compatLnSpc="1">
            <a:prstTxWarp prst="textNoShape">
              <a:avLst/>
            </a:prstTxWarp>
          </a:bodyPr>
          <a:lstStyle>
            <a:lvl1pPr algn="r" defTabSz="987425">
              <a:defRPr sz="1300" b="0"/>
            </a:lvl1pPr>
          </a:lstStyle>
          <a:p>
            <a:pPr>
              <a:defRPr/>
            </a:pPr>
            <a:fld id="{6A623BF5-4709-BF40-BF91-9F3E44E5AF16}" type="slidenum">
              <a:rPr lang="en-US"/>
              <a:pPr>
                <a:defRPr/>
              </a:pPr>
              <a:t>‹#›</a:t>
            </a:fld>
            <a:endParaRPr lang="en-US"/>
          </a:p>
        </p:txBody>
      </p:sp>
    </p:spTree>
    <p:extLst>
      <p:ext uri="{BB962C8B-B14F-4D97-AF65-F5344CB8AC3E}">
        <p14:creationId xmlns:p14="http://schemas.microsoft.com/office/powerpoint/2010/main" val="23305486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87425" eaLnBrk="0" hangingPunct="0">
              <a:defRPr sz="2400" b="1">
                <a:solidFill>
                  <a:schemeClr val="tx1"/>
                </a:solidFill>
                <a:latin typeface="Arial" charset="0"/>
                <a:ea typeface="ＭＳ Ｐゴシック" charset="0"/>
                <a:cs typeface="ＭＳ Ｐゴシック" charset="0"/>
              </a:defRPr>
            </a:lvl1pPr>
            <a:lvl2pPr marL="742950" indent="-285750" defTabSz="987425" eaLnBrk="0" hangingPunct="0">
              <a:defRPr sz="2400" b="1">
                <a:solidFill>
                  <a:schemeClr val="tx1"/>
                </a:solidFill>
                <a:latin typeface="Arial" charset="0"/>
                <a:ea typeface="ＭＳ Ｐゴシック" charset="0"/>
              </a:defRPr>
            </a:lvl2pPr>
            <a:lvl3pPr marL="1143000" indent="-228600" defTabSz="987425" eaLnBrk="0" hangingPunct="0">
              <a:defRPr sz="2400" b="1">
                <a:solidFill>
                  <a:schemeClr val="tx1"/>
                </a:solidFill>
                <a:latin typeface="Arial" charset="0"/>
                <a:ea typeface="ＭＳ Ｐゴシック" charset="0"/>
              </a:defRPr>
            </a:lvl3pPr>
            <a:lvl4pPr marL="1600200" indent="-228600" defTabSz="987425" eaLnBrk="0" hangingPunct="0">
              <a:defRPr sz="2400" b="1">
                <a:solidFill>
                  <a:schemeClr val="tx1"/>
                </a:solidFill>
                <a:latin typeface="Arial" charset="0"/>
                <a:ea typeface="ＭＳ Ｐゴシック" charset="0"/>
              </a:defRPr>
            </a:lvl4pPr>
            <a:lvl5pPr marL="2057400" indent="-228600" defTabSz="987425" eaLnBrk="0" hangingPunct="0">
              <a:defRPr sz="2400" b="1">
                <a:solidFill>
                  <a:schemeClr val="tx1"/>
                </a:solidFill>
                <a:latin typeface="Arial" charset="0"/>
                <a:ea typeface="ＭＳ Ｐゴシック" charset="0"/>
              </a:defRPr>
            </a:lvl5pPr>
            <a:lvl6pPr marL="2514600" indent="-228600" defTabSz="987425" eaLnBrk="0" fontAlgn="base" hangingPunct="0">
              <a:spcBef>
                <a:spcPct val="0"/>
              </a:spcBef>
              <a:spcAft>
                <a:spcPct val="0"/>
              </a:spcAft>
              <a:defRPr sz="2400" b="1">
                <a:solidFill>
                  <a:schemeClr val="tx1"/>
                </a:solidFill>
                <a:latin typeface="Arial" charset="0"/>
                <a:ea typeface="ＭＳ Ｐゴシック" charset="0"/>
              </a:defRPr>
            </a:lvl6pPr>
            <a:lvl7pPr marL="2971800" indent="-228600" defTabSz="987425" eaLnBrk="0" fontAlgn="base" hangingPunct="0">
              <a:spcBef>
                <a:spcPct val="0"/>
              </a:spcBef>
              <a:spcAft>
                <a:spcPct val="0"/>
              </a:spcAft>
              <a:defRPr sz="2400" b="1">
                <a:solidFill>
                  <a:schemeClr val="tx1"/>
                </a:solidFill>
                <a:latin typeface="Arial" charset="0"/>
                <a:ea typeface="ＭＳ Ｐゴシック" charset="0"/>
              </a:defRPr>
            </a:lvl7pPr>
            <a:lvl8pPr marL="3429000" indent="-228600" defTabSz="987425" eaLnBrk="0" fontAlgn="base" hangingPunct="0">
              <a:spcBef>
                <a:spcPct val="0"/>
              </a:spcBef>
              <a:spcAft>
                <a:spcPct val="0"/>
              </a:spcAft>
              <a:defRPr sz="2400" b="1">
                <a:solidFill>
                  <a:schemeClr val="tx1"/>
                </a:solidFill>
                <a:latin typeface="Arial" charset="0"/>
                <a:ea typeface="ＭＳ Ｐゴシック" charset="0"/>
              </a:defRPr>
            </a:lvl8pPr>
            <a:lvl9pPr marL="3886200" indent="-228600" defTabSz="987425"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DF43DE38-D41F-704A-9971-773925B93D43}" type="slidenum">
              <a:rPr lang="en-US" sz="1300" b="0"/>
              <a:pPr eaLnBrk="1" hangingPunct="1"/>
              <a:t>1</a:t>
            </a:fld>
            <a:endParaRPr lang="en-US" sz="1300" b="0"/>
          </a:p>
        </p:txBody>
      </p:sp>
      <p:sp>
        <p:nvSpPr>
          <p:cNvPr id="5122" name="Rectangle 2"/>
          <p:cNvSpPr>
            <a:spLocks noGrp="1" noRot="1" noChangeAspect="1" noChangeArrowheads="1" noTextEdit="1"/>
          </p:cNvSpPr>
          <p:nvPr>
            <p:ph type="sldImg"/>
          </p:nvPr>
        </p:nvSpPr>
        <p:spPr>
          <a:xfrm>
            <a:off x="139700" y="768350"/>
            <a:ext cx="6819900" cy="3836988"/>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de-DE">
              <a:latin typeface="Arial" charset="0"/>
              <a:ea typeface="ＭＳ Ｐゴシック" charset="0"/>
              <a:cs typeface="ＭＳ Ｐゴシック" charset="0"/>
            </a:endParaRPr>
          </a:p>
        </p:txBody>
      </p:sp>
    </p:spTree>
    <p:extLst>
      <p:ext uri="{BB962C8B-B14F-4D97-AF65-F5344CB8AC3E}">
        <p14:creationId xmlns:p14="http://schemas.microsoft.com/office/powerpoint/2010/main" val="3317318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685800" y="1815716"/>
            <a:ext cx="7772400" cy="1102519"/>
          </a:xfrm>
        </p:spPr>
        <p:txBody>
          <a:bodyPr/>
          <a:lstStyle>
            <a:lvl1pPr algn="ctr">
              <a:defRPr sz="3200"/>
            </a:lvl1pPr>
          </a:lstStyle>
          <a:p>
            <a:r>
              <a:rPr lang="en-US"/>
              <a:t>Titelmasterformat durch Klicken bearbeiten</a:t>
            </a:r>
          </a:p>
        </p:txBody>
      </p:sp>
      <p:sp>
        <p:nvSpPr>
          <p:cNvPr id="17411" name="Rectangle 3"/>
          <p:cNvSpPr>
            <a:spLocks noGrp="1" noChangeArrowheads="1"/>
          </p:cNvSpPr>
          <p:nvPr>
            <p:ph type="subTitle" idx="1"/>
          </p:nvPr>
        </p:nvSpPr>
        <p:spPr>
          <a:xfrm>
            <a:off x="1371600" y="3255169"/>
            <a:ext cx="6400800" cy="1314450"/>
          </a:xfrm>
        </p:spPr>
        <p:txBody>
          <a:bodyPr/>
          <a:lstStyle>
            <a:lvl1pPr marL="0" indent="0" algn="ctr">
              <a:buFont typeface="Webdings" pitchFamily="-65" charset="2"/>
              <a:buNone/>
              <a:defRPr/>
            </a:lvl1pPr>
          </a:lstStyle>
          <a:p>
            <a:r>
              <a:rPr lang="en-US"/>
              <a:t>Formatvorlage des Untertitelmasters durch Klicken bearbeiten</a:t>
            </a:r>
          </a:p>
        </p:txBody>
      </p:sp>
    </p:spTree>
    <p:extLst>
      <p:ext uri="{BB962C8B-B14F-4D97-AF65-F5344CB8AC3E}">
        <p14:creationId xmlns:p14="http://schemas.microsoft.com/office/powerpoint/2010/main" val="3411560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6590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23075" y="97644"/>
            <a:ext cx="2141538" cy="4688681"/>
          </a:xfrm>
        </p:spPr>
        <p:txBody>
          <a:bodyPr vert="eaVert"/>
          <a:lstStyle/>
          <a:p>
            <a:r>
              <a:rPr lang="de-DE"/>
              <a:t>Mastertitelformat bearbeiten</a:t>
            </a:r>
          </a:p>
        </p:txBody>
      </p:sp>
      <p:sp>
        <p:nvSpPr>
          <p:cNvPr id="3" name="Vertikaler Textplatzhalter 2"/>
          <p:cNvSpPr>
            <a:spLocks noGrp="1"/>
          </p:cNvSpPr>
          <p:nvPr>
            <p:ph type="body" orient="vert" idx="1"/>
          </p:nvPr>
        </p:nvSpPr>
        <p:spPr>
          <a:xfrm>
            <a:off x="395313" y="97644"/>
            <a:ext cx="6275387" cy="4688681"/>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89517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67598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Tree>
    <p:extLst>
      <p:ext uri="{BB962C8B-B14F-4D97-AF65-F5344CB8AC3E}">
        <p14:creationId xmlns:p14="http://schemas.microsoft.com/office/powerpoint/2010/main" val="188612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683568" y="789385"/>
            <a:ext cx="3744416" cy="3996928"/>
          </a:xfrm>
        </p:spPr>
        <p:txBody>
          <a:bodyPr/>
          <a:lstStyle>
            <a:lvl1pPr marL="0" indent="0">
              <a:buFontTx/>
              <a:buNone/>
              <a:defRPr sz="2000"/>
            </a:lvl1pPr>
            <a:lvl2pPr marL="457200" indent="0">
              <a:buFontTx/>
              <a:buNone/>
              <a:defRPr sz="1600">
                <a:solidFill>
                  <a:schemeClr val="tx1"/>
                </a:solidFill>
              </a:defRPr>
            </a:lvl2pPr>
            <a:lvl3pPr marL="914400" indent="0">
              <a:buFontTx/>
              <a:buNone/>
              <a:defRPr sz="2000"/>
            </a:lvl3pPr>
            <a:lvl4pPr marL="1371600" indent="0">
              <a:buFontTx/>
              <a:buNone/>
              <a:defRPr sz="1800"/>
            </a:lvl4pPr>
            <a:lvl5pPr marL="1828800" indent="0">
              <a:buFontTx/>
              <a:buNone/>
              <a:defRPr sz="1800"/>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4788024" y="789385"/>
            <a:ext cx="3744417" cy="3996928"/>
          </a:xfrm>
        </p:spPr>
        <p:txBody>
          <a:bodyPr/>
          <a:lstStyle>
            <a:lvl1pPr marL="0" indent="0">
              <a:buFontTx/>
              <a:buNone/>
              <a:defRPr sz="2000"/>
            </a:lvl1pPr>
            <a:lvl2pPr marL="457200" indent="0">
              <a:buFontTx/>
              <a:buNone/>
              <a:defRPr sz="1600">
                <a:solidFill>
                  <a:schemeClr val="tx1"/>
                </a:solidFill>
              </a:defRPr>
            </a:lvl2pPr>
            <a:lvl3pPr marL="914400" indent="0">
              <a:buFontTx/>
              <a:buNone/>
              <a:defRPr sz="2000"/>
            </a:lvl3pPr>
            <a:lvl4pPr marL="1371600" indent="0">
              <a:buFontTx/>
              <a:buNone/>
              <a:defRPr sz="1800"/>
            </a:lvl4pPr>
            <a:lvl5pPr marL="1828800" indent="0">
              <a:buFontTx/>
              <a:buNone/>
              <a:defRPr sz="1800"/>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34623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22850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1462411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4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19" y="204787"/>
            <a:ext cx="3008313" cy="871538"/>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0480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3066991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1"/>
            <a:ext cx="5486400" cy="425054"/>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402551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125976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3568" y="96839"/>
            <a:ext cx="7344815" cy="8187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err="1"/>
              <a:t>Titelmasterformat</a:t>
            </a:r>
            <a:r>
              <a:rPr lang="en-US" dirty="0"/>
              <a:t> </a:t>
            </a:r>
            <a:r>
              <a:rPr lang="en-US" dirty="0" err="1"/>
              <a:t>durch</a:t>
            </a:r>
            <a:r>
              <a:rPr lang="en-US" dirty="0"/>
              <a:t> </a:t>
            </a:r>
            <a:r>
              <a:rPr lang="en-US" dirty="0" err="1"/>
              <a:t>Klicken</a:t>
            </a:r>
            <a:r>
              <a:rPr lang="en-US" dirty="0"/>
              <a:t> </a:t>
            </a:r>
            <a:r>
              <a:rPr lang="en-US" dirty="0" err="1"/>
              <a:t>bearbeiten</a:t>
            </a:r>
            <a:endParaRPr lang="en-US" dirty="0"/>
          </a:p>
        </p:txBody>
      </p:sp>
      <p:sp>
        <p:nvSpPr>
          <p:cNvPr id="1027" name="Rectangle 3"/>
          <p:cNvSpPr>
            <a:spLocks noGrp="1" noChangeArrowheads="1"/>
          </p:cNvSpPr>
          <p:nvPr>
            <p:ph type="body" idx="1"/>
          </p:nvPr>
        </p:nvSpPr>
        <p:spPr bwMode="auto">
          <a:xfrm>
            <a:off x="971600" y="987574"/>
            <a:ext cx="6696744" cy="3672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noProof="0" dirty="0" err="1"/>
              <a:t>Textmasterformate</a:t>
            </a:r>
            <a:r>
              <a:rPr lang="en-US" noProof="0" dirty="0"/>
              <a:t> </a:t>
            </a:r>
            <a:r>
              <a:rPr lang="en-US" noProof="0" dirty="0" err="1"/>
              <a:t>durch</a:t>
            </a:r>
            <a:r>
              <a:rPr lang="en-US" noProof="0" dirty="0"/>
              <a:t> </a:t>
            </a:r>
            <a:r>
              <a:rPr lang="en-US" noProof="0" dirty="0" err="1"/>
              <a:t>Klicken</a:t>
            </a:r>
            <a:r>
              <a:rPr lang="en-US" noProof="0" dirty="0"/>
              <a:t> </a:t>
            </a:r>
            <a:r>
              <a:rPr lang="en-US" noProof="0" dirty="0" err="1"/>
              <a:t>bearbeiten</a:t>
            </a:r>
            <a:endParaRPr lang="en-US" noProof="0" dirty="0"/>
          </a:p>
        </p:txBody>
      </p:sp>
      <p:sp>
        <p:nvSpPr>
          <p:cNvPr id="2" name="Rechteck 1"/>
          <p:cNvSpPr/>
          <p:nvPr userDrawn="1"/>
        </p:nvSpPr>
        <p:spPr bwMode="auto">
          <a:xfrm>
            <a:off x="359918" y="338432"/>
            <a:ext cx="271908" cy="63277"/>
          </a:xfrm>
          <a:prstGeom prst="rect">
            <a:avLst/>
          </a:prstGeom>
          <a:solidFill>
            <a:srgbClr val="018855"/>
          </a:solidFill>
          <a:ln w="25400" cap="flat" cmpd="sng" algn="ctr">
            <a:no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a:ln>
                <a:noFill/>
              </a:ln>
              <a:solidFill>
                <a:schemeClr val="tx1"/>
              </a:solidFill>
              <a:effectLst/>
              <a:latin typeface="Arial" pitchFamily="-65" charset="0"/>
            </a:endParaRPr>
          </a:p>
        </p:txBody>
      </p:sp>
      <p:pic>
        <p:nvPicPr>
          <p:cNvPr id="7" name="Bild 1" descr="500px-Hochschule_Furtwangen_HFU_logo.svg.png">
            <a:extLst>
              <a:ext uri="{FF2B5EF4-FFF2-40B4-BE49-F238E27FC236}">
                <a16:creationId xmlns:a16="http://schemas.microsoft.com/office/drawing/2014/main" id="{66B1D174-CC5A-394D-96B4-3A2CCB80D5B4}"/>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7596336" y="160692"/>
            <a:ext cx="1302792" cy="482033"/>
          </a:xfrm>
          <a:prstGeom prst="rect">
            <a:avLst/>
          </a:prstGeom>
        </p:spPr>
      </p:pic>
    </p:spTree>
  </p:cSld>
  <p:clrMap bg1="lt1" tx1="dk1" bg2="lt2" tx2="dk2" accent1="accent1" accent2="accent2" accent3="accent3" accent4="accent4" accent5="accent5" accent6="accent6" hlink="hlink" folHlink="folHlink"/>
  <p:sldLayoutIdLst>
    <p:sldLayoutId id="2147484636" r:id="rId1"/>
    <p:sldLayoutId id="2147484626" r:id="rId2"/>
    <p:sldLayoutId id="2147484627" r:id="rId3"/>
    <p:sldLayoutId id="2147484628" r:id="rId4"/>
    <p:sldLayoutId id="2147484629" r:id="rId5"/>
    <p:sldLayoutId id="2147484630" r:id="rId6"/>
    <p:sldLayoutId id="2147484631" r:id="rId7"/>
    <p:sldLayoutId id="2147484632" r:id="rId8"/>
    <p:sldLayoutId id="2147484633" r:id="rId9"/>
    <p:sldLayoutId id="2147484634" r:id="rId10"/>
    <p:sldLayoutId id="2147484635" r:id="rId11"/>
  </p:sldLayoutIdLst>
  <p:txStyles>
    <p:titleStyle>
      <a:lvl1pPr algn="l" rtl="0" eaLnBrk="0" fontAlgn="base" hangingPunct="0">
        <a:spcBef>
          <a:spcPct val="0"/>
        </a:spcBef>
        <a:spcAft>
          <a:spcPct val="0"/>
        </a:spcAft>
        <a:defRPr sz="2000">
          <a:solidFill>
            <a:schemeClr val="bg1">
              <a:lumMod val="65000"/>
            </a:schemeClr>
          </a:solidFill>
          <a:latin typeface="Arial"/>
          <a:ea typeface="ＭＳ Ｐゴシック" pitchFamily="-106" charset="-128"/>
          <a:cs typeface="Arial"/>
        </a:defRPr>
      </a:lvl1pPr>
      <a:lvl2pPr algn="l" rtl="0" eaLnBrk="0" fontAlgn="base" hangingPunct="0">
        <a:spcBef>
          <a:spcPct val="0"/>
        </a:spcBef>
        <a:spcAft>
          <a:spcPct val="0"/>
        </a:spcAft>
        <a:defRPr sz="2000">
          <a:solidFill>
            <a:srgbClr val="800000"/>
          </a:solidFill>
          <a:latin typeface="Arial Black" pitchFamily="-65" charset="0"/>
          <a:ea typeface="ＭＳ Ｐゴシック" pitchFamily="-106" charset="-128"/>
          <a:cs typeface="ＭＳ Ｐゴシック" pitchFamily="-106" charset="-128"/>
        </a:defRPr>
      </a:lvl2pPr>
      <a:lvl3pPr algn="l" rtl="0" eaLnBrk="0" fontAlgn="base" hangingPunct="0">
        <a:spcBef>
          <a:spcPct val="0"/>
        </a:spcBef>
        <a:spcAft>
          <a:spcPct val="0"/>
        </a:spcAft>
        <a:defRPr sz="2000">
          <a:solidFill>
            <a:srgbClr val="800000"/>
          </a:solidFill>
          <a:latin typeface="Arial Black" pitchFamily="-65" charset="0"/>
          <a:ea typeface="ＭＳ Ｐゴシック" pitchFamily="-106" charset="-128"/>
          <a:cs typeface="ＭＳ Ｐゴシック" pitchFamily="-106" charset="-128"/>
        </a:defRPr>
      </a:lvl3pPr>
      <a:lvl4pPr algn="l" rtl="0" eaLnBrk="0" fontAlgn="base" hangingPunct="0">
        <a:spcBef>
          <a:spcPct val="0"/>
        </a:spcBef>
        <a:spcAft>
          <a:spcPct val="0"/>
        </a:spcAft>
        <a:defRPr sz="2000">
          <a:solidFill>
            <a:srgbClr val="800000"/>
          </a:solidFill>
          <a:latin typeface="Arial Black" pitchFamily="-65" charset="0"/>
          <a:ea typeface="ＭＳ Ｐゴシック" pitchFamily="-106" charset="-128"/>
          <a:cs typeface="ＭＳ Ｐゴシック" pitchFamily="-106" charset="-128"/>
        </a:defRPr>
      </a:lvl4pPr>
      <a:lvl5pPr algn="l" rtl="0" eaLnBrk="0" fontAlgn="base" hangingPunct="0">
        <a:spcBef>
          <a:spcPct val="0"/>
        </a:spcBef>
        <a:spcAft>
          <a:spcPct val="0"/>
        </a:spcAft>
        <a:defRPr sz="2000">
          <a:solidFill>
            <a:srgbClr val="800000"/>
          </a:solidFill>
          <a:latin typeface="Arial Black" pitchFamily="-65" charset="0"/>
          <a:ea typeface="ＭＳ Ｐゴシック" pitchFamily="-106" charset="-128"/>
          <a:cs typeface="ＭＳ Ｐゴシック" pitchFamily="-106" charset="-128"/>
        </a:defRPr>
      </a:lvl5pPr>
      <a:lvl6pPr marL="457200" algn="l" rtl="0" fontAlgn="base">
        <a:spcBef>
          <a:spcPct val="0"/>
        </a:spcBef>
        <a:spcAft>
          <a:spcPct val="0"/>
        </a:spcAft>
        <a:defRPr sz="2400">
          <a:solidFill>
            <a:srgbClr val="800000"/>
          </a:solidFill>
          <a:latin typeface="Arial Black" pitchFamily="-65" charset="0"/>
        </a:defRPr>
      </a:lvl6pPr>
      <a:lvl7pPr marL="914400" algn="l" rtl="0" fontAlgn="base">
        <a:spcBef>
          <a:spcPct val="0"/>
        </a:spcBef>
        <a:spcAft>
          <a:spcPct val="0"/>
        </a:spcAft>
        <a:defRPr sz="2400">
          <a:solidFill>
            <a:srgbClr val="800000"/>
          </a:solidFill>
          <a:latin typeface="Arial Black" pitchFamily="-65" charset="0"/>
        </a:defRPr>
      </a:lvl7pPr>
      <a:lvl8pPr marL="1371600" algn="l" rtl="0" fontAlgn="base">
        <a:spcBef>
          <a:spcPct val="0"/>
        </a:spcBef>
        <a:spcAft>
          <a:spcPct val="0"/>
        </a:spcAft>
        <a:defRPr sz="2400">
          <a:solidFill>
            <a:srgbClr val="800000"/>
          </a:solidFill>
          <a:latin typeface="Arial Black" pitchFamily="-65" charset="0"/>
        </a:defRPr>
      </a:lvl8pPr>
      <a:lvl9pPr marL="1828800" algn="l" rtl="0" fontAlgn="base">
        <a:spcBef>
          <a:spcPct val="0"/>
        </a:spcBef>
        <a:spcAft>
          <a:spcPct val="0"/>
        </a:spcAft>
        <a:defRPr sz="2400">
          <a:solidFill>
            <a:srgbClr val="800000"/>
          </a:solidFill>
          <a:latin typeface="Arial Black" pitchFamily="-65" charset="0"/>
        </a:defRPr>
      </a:lvl9pPr>
    </p:titleStyle>
    <p:bodyStyle>
      <a:lvl1pPr marL="0" indent="0" algn="l" rtl="0" eaLnBrk="0" fontAlgn="base" hangingPunct="0">
        <a:spcBef>
          <a:spcPct val="75000"/>
        </a:spcBef>
        <a:spcAft>
          <a:spcPct val="0"/>
        </a:spcAft>
        <a:buClr>
          <a:srgbClr val="800000"/>
        </a:buClr>
        <a:buFontTx/>
        <a:buNone/>
        <a:defRPr sz="1700" b="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000">
          <a:solidFill>
            <a:srgbClr val="5F5F5F"/>
          </a:solidFill>
          <a:latin typeface="+mn-lt"/>
          <a:ea typeface="ＭＳ Ｐゴシック" pitchFamily="-65" charset="-128"/>
        </a:defRPr>
      </a:lvl2pPr>
      <a:lvl3pPr marL="1143000" indent="-228600" algn="l" rtl="0" eaLnBrk="0" fontAlgn="base" hangingPunct="0">
        <a:spcBef>
          <a:spcPct val="20000"/>
        </a:spcBef>
        <a:spcAft>
          <a:spcPct val="0"/>
        </a:spcAft>
        <a:buClr>
          <a:schemeClr val="bg2"/>
        </a:buClr>
        <a:buFont typeface="Arial" charset="0"/>
        <a:buChar char="■"/>
        <a:defRPr sz="1600">
          <a:solidFill>
            <a:srgbClr val="4D4D4D"/>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 name="Textfeld 13"/>
          <p:cNvSpPr txBox="1"/>
          <p:nvPr/>
        </p:nvSpPr>
        <p:spPr>
          <a:xfrm>
            <a:off x="899592" y="3056642"/>
            <a:ext cx="7056784" cy="523220"/>
          </a:xfrm>
          <a:prstGeom prst="rect">
            <a:avLst/>
          </a:prstGeom>
          <a:noFill/>
        </p:spPr>
        <p:txBody>
          <a:bodyPr wrap="square" rtlCol="0">
            <a:spAutoFit/>
          </a:bodyPr>
          <a:lstStyle/>
          <a:p>
            <a:r>
              <a:rPr lang="en-GB" sz="2800" dirty="0"/>
              <a:t>Evaluating and Building HR Strategy</a:t>
            </a:r>
          </a:p>
        </p:txBody>
      </p:sp>
      <p:sp>
        <p:nvSpPr>
          <p:cNvPr id="5" name="Textfeld 16">
            <a:extLst>
              <a:ext uri="{FF2B5EF4-FFF2-40B4-BE49-F238E27FC236}">
                <a16:creationId xmlns:a16="http://schemas.microsoft.com/office/drawing/2014/main" id="{36FFDF72-E499-8B41-B9B6-0AF5C9CC8BE2}"/>
              </a:ext>
            </a:extLst>
          </p:cNvPr>
          <p:cNvSpPr txBox="1"/>
          <p:nvPr/>
        </p:nvSpPr>
        <p:spPr>
          <a:xfrm>
            <a:off x="899592" y="3920157"/>
            <a:ext cx="5904656" cy="307777"/>
          </a:xfrm>
          <a:prstGeom prst="rect">
            <a:avLst/>
          </a:prstGeom>
          <a:noFill/>
        </p:spPr>
        <p:txBody>
          <a:bodyPr wrap="square" rtlCol="0">
            <a:spAutoFit/>
          </a:bodyPr>
          <a:lstStyle/>
          <a:p>
            <a:r>
              <a:rPr lang="de-DE" sz="1400" dirty="0"/>
              <a:t>Dr. AKM Mohsin</a:t>
            </a:r>
            <a:r>
              <a:rPr lang="de-DE" sz="1400" b="0" dirty="0"/>
              <a:t> | </a:t>
            </a:r>
            <a:r>
              <a:rPr lang="de-DE" sz="1400" b="0" dirty="0" err="1"/>
              <a:t>Daffodil</a:t>
            </a:r>
            <a:r>
              <a:rPr lang="de-DE" sz="1400" b="0" dirty="0"/>
              <a:t> International University, </a:t>
            </a:r>
            <a:r>
              <a:rPr lang="de-DE" sz="1400" b="0" dirty="0" err="1"/>
              <a:t>Bangladesh</a:t>
            </a:r>
            <a:endParaRPr lang="de-DE" sz="1400" b="0" dirty="0"/>
          </a:p>
        </p:txBody>
      </p:sp>
      <p:pic>
        <p:nvPicPr>
          <p:cNvPr id="3" name="Picture 2">
            <a:extLst>
              <a:ext uri="{FF2B5EF4-FFF2-40B4-BE49-F238E27FC236}">
                <a16:creationId xmlns:a16="http://schemas.microsoft.com/office/drawing/2014/main" id="{8579BFBA-19C8-D047-9E26-EA56EA6A24F1}"/>
              </a:ext>
            </a:extLst>
          </p:cNvPr>
          <p:cNvPicPr>
            <a:picLocks noChangeAspect="1"/>
          </p:cNvPicPr>
          <p:nvPr/>
        </p:nvPicPr>
        <p:blipFill>
          <a:blip r:embed="rId3"/>
          <a:stretch>
            <a:fillRect/>
          </a:stretch>
        </p:blipFill>
        <p:spPr>
          <a:xfrm>
            <a:off x="7164288" y="40216"/>
            <a:ext cx="1707654" cy="1707654"/>
          </a:xfrm>
          <a:prstGeom prst="rect">
            <a:avLst/>
          </a:prstGeom>
        </p:spPr>
      </p:pic>
    </p:spTree>
    <p:extLst>
      <p:ext uri="{BB962C8B-B14F-4D97-AF65-F5344CB8AC3E}">
        <p14:creationId xmlns:p14="http://schemas.microsoft.com/office/powerpoint/2010/main" val="725455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dirty="0"/>
              <a:t>Full-blown central planning and control</a:t>
            </a:r>
          </a:p>
        </p:txBody>
      </p:sp>
      <p:sp>
        <p:nvSpPr>
          <p:cNvPr id="4" name="Rechteck 3">
            <a:extLst>
              <a:ext uri="{FF2B5EF4-FFF2-40B4-BE49-F238E27FC236}">
                <a16:creationId xmlns:a16="http://schemas.microsoft.com/office/drawing/2014/main" id="{3CF23255-9790-4447-B2C1-7CF94DC267C3}"/>
              </a:ext>
            </a:extLst>
          </p:cNvPr>
          <p:cNvSpPr/>
          <p:nvPr/>
        </p:nvSpPr>
        <p:spPr>
          <a:xfrm>
            <a:off x="1757636" y="932844"/>
            <a:ext cx="5622676" cy="3499525"/>
          </a:xfrm>
          <a:prstGeom prst="rect">
            <a:avLst/>
          </a:prstGeom>
          <a:solidFill>
            <a:srgbClr val="F2F2F2"/>
          </a:solidFill>
          <a:ln w="952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100" b="0"/>
          </a:p>
        </p:txBody>
      </p:sp>
      <p:sp>
        <p:nvSpPr>
          <p:cNvPr id="6" name="Rechteck 5">
            <a:extLst>
              <a:ext uri="{FF2B5EF4-FFF2-40B4-BE49-F238E27FC236}">
                <a16:creationId xmlns:a16="http://schemas.microsoft.com/office/drawing/2014/main" id="{179EEBDF-902B-4E40-946B-2EF5164276AB}"/>
              </a:ext>
            </a:extLst>
          </p:cNvPr>
          <p:cNvSpPr/>
          <p:nvPr/>
        </p:nvSpPr>
        <p:spPr>
          <a:xfrm>
            <a:off x="2621732" y="130357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err="1">
                <a:solidFill>
                  <a:schemeClr val="tx1"/>
                </a:solidFill>
                <a:latin typeface="Arial"/>
                <a:cs typeface="Arial"/>
              </a:rPr>
              <a:t>Competency</a:t>
            </a:r>
            <a:r>
              <a:rPr lang="de-DE" sz="1100" b="0" dirty="0">
                <a:solidFill>
                  <a:schemeClr val="tx1"/>
                </a:solidFill>
                <a:latin typeface="Arial"/>
                <a:cs typeface="Arial"/>
              </a:rPr>
              <a:t> models</a:t>
            </a:r>
          </a:p>
        </p:txBody>
      </p:sp>
      <p:sp>
        <p:nvSpPr>
          <p:cNvPr id="7" name="Rechteck 6">
            <a:extLst>
              <a:ext uri="{FF2B5EF4-FFF2-40B4-BE49-F238E27FC236}">
                <a16:creationId xmlns:a16="http://schemas.microsoft.com/office/drawing/2014/main" id="{D6A010D8-C77E-CE49-A4AB-A678D3DF6934}"/>
              </a:ext>
            </a:extLst>
          </p:cNvPr>
          <p:cNvSpPr/>
          <p:nvPr/>
        </p:nvSpPr>
        <p:spPr>
          <a:xfrm>
            <a:off x="2621732" y="699542"/>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Job Architecture</a:t>
            </a:r>
          </a:p>
        </p:txBody>
      </p:sp>
      <p:sp>
        <p:nvSpPr>
          <p:cNvPr id="8" name="Rechteck 7">
            <a:extLst>
              <a:ext uri="{FF2B5EF4-FFF2-40B4-BE49-F238E27FC236}">
                <a16:creationId xmlns:a16="http://schemas.microsoft.com/office/drawing/2014/main" id="{6E9483D3-B584-404F-A885-142ECFD28009}"/>
              </a:ext>
            </a:extLst>
          </p:cNvPr>
          <p:cNvSpPr/>
          <p:nvPr/>
        </p:nvSpPr>
        <p:spPr>
          <a:xfrm>
            <a:off x="1181572" y="1303392"/>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Behavioural anchor</a:t>
            </a:r>
          </a:p>
        </p:txBody>
      </p:sp>
      <p:sp>
        <p:nvSpPr>
          <p:cNvPr id="9" name="Oval 8">
            <a:extLst>
              <a:ext uri="{FF2B5EF4-FFF2-40B4-BE49-F238E27FC236}">
                <a16:creationId xmlns:a16="http://schemas.microsoft.com/office/drawing/2014/main" id="{F4025C12-DDA8-6B4A-8548-1EB6C774BB15}"/>
              </a:ext>
            </a:extLst>
          </p:cNvPr>
          <p:cNvSpPr/>
          <p:nvPr/>
        </p:nvSpPr>
        <p:spPr>
          <a:xfrm>
            <a:off x="3995939" y="1320438"/>
            <a:ext cx="1152128" cy="432868"/>
          </a:xfrm>
          <a:prstGeom prst="ellipse">
            <a:avLst/>
          </a:prstGeom>
          <a:solidFill>
            <a:srgbClr val="FFFFFF"/>
          </a:solidFill>
          <a:ln w="19050">
            <a:solidFill>
              <a:srgbClr val="000000"/>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de-DE" sz="1100" b="0" dirty="0">
                <a:solidFill>
                  <a:srgbClr val="000000"/>
                </a:solidFill>
                <a:latin typeface="Arial"/>
                <a:cs typeface="Arial"/>
              </a:rPr>
              <a:t>Strategy</a:t>
            </a:r>
          </a:p>
        </p:txBody>
      </p:sp>
      <p:sp>
        <p:nvSpPr>
          <p:cNvPr id="10" name="Rechteck 9">
            <a:extLst>
              <a:ext uri="{FF2B5EF4-FFF2-40B4-BE49-F238E27FC236}">
                <a16:creationId xmlns:a16="http://schemas.microsoft.com/office/drawing/2014/main" id="{D711FD4A-092A-5F46-8CC7-6B39EB4B45FC}"/>
              </a:ext>
            </a:extLst>
          </p:cNvPr>
          <p:cNvSpPr/>
          <p:nvPr/>
        </p:nvSpPr>
        <p:spPr>
          <a:xfrm>
            <a:off x="3995939" y="1891973"/>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err="1">
                <a:solidFill>
                  <a:schemeClr val="tx1"/>
                </a:solidFill>
                <a:latin typeface="Arial"/>
                <a:cs typeface="Arial"/>
              </a:rPr>
              <a:t>Objective</a:t>
            </a:r>
            <a:br>
              <a:rPr lang="de-DE" sz="1100" b="0" dirty="0">
                <a:solidFill>
                  <a:schemeClr val="tx1"/>
                </a:solidFill>
                <a:latin typeface="Arial"/>
                <a:cs typeface="Arial"/>
              </a:rPr>
            </a:br>
            <a:r>
              <a:rPr lang="de-DE" sz="1100" b="0" dirty="0" err="1">
                <a:solidFill>
                  <a:schemeClr val="tx1"/>
                </a:solidFill>
                <a:latin typeface="Arial"/>
                <a:cs typeface="Arial"/>
              </a:rPr>
              <a:t>setting</a:t>
            </a:r>
            <a:endParaRPr lang="de-DE" sz="1100" b="0" dirty="0">
              <a:solidFill>
                <a:schemeClr val="tx1"/>
              </a:solidFill>
              <a:latin typeface="Arial"/>
              <a:cs typeface="Arial"/>
            </a:endParaRPr>
          </a:p>
        </p:txBody>
      </p:sp>
      <p:sp>
        <p:nvSpPr>
          <p:cNvPr id="11" name="Rechteck 10">
            <a:extLst>
              <a:ext uri="{FF2B5EF4-FFF2-40B4-BE49-F238E27FC236}">
                <a16:creationId xmlns:a16="http://schemas.microsoft.com/office/drawing/2014/main" id="{50012BA1-CE55-7F47-8C8E-101DE028F352}"/>
              </a:ext>
            </a:extLst>
          </p:cNvPr>
          <p:cNvSpPr/>
          <p:nvPr/>
        </p:nvSpPr>
        <p:spPr>
          <a:xfrm>
            <a:off x="3996184" y="303203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Performance evaluation</a:t>
            </a:r>
          </a:p>
        </p:txBody>
      </p:sp>
      <p:sp>
        <p:nvSpPr>
          <p:cNvPr id="12" name="Rechteck 11">
            <a:extLst>
              <a:ext uri="{FF2B5EF4-FFF2-40B4-BE49-F238E27FC236}">
                <a16:creationId xmlns:a16="http://schemas.microsoft.com/office/drawing/2014/main" id="{034BB9AF-3AB4-A14E-B666-0F3A2C50C519}"/>
              </a:ext>
            </a:extLst>
          </p:cNvPr>
          <p:cNvSpPr/>
          <p:nvPr/>
        </p:nvSpPr>
        <p:spPr>
          <a:xfrm>
            <a:off x="5364088" y="360285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Competence assessment</a:t>
            </a:r>
          </a:p>
        </p:txBody>
      </p:sp>
      <p:sp>
        <p:nvSpPr>
          <p:cNvPr id="13" name="Rechteck 12">
            <a:extLst>
              <a:ext uri="{FF2B5EF4-FFF2-40B4-BE49-F238E27FC236}">
                <a16:creationId xmlns:a16="http://schemas.microsoft.com/office/drawing/2014/main" id="{B916348B-5EF0-8A45-BAA9-4F5FDC738C94}"/>
              </a:ext>
            </a:extLst>
          </p:cNvPr>
          <p:cNvSpPr/>
          <p:nvPr/>
        </p:nvSpPr>
        <p:spPr>
          <a:xfrm>
            <a:off x="2621732" y="1891973"/>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Job profiles</a:t>
            </a:r>
          </a:p>
        </p:txBody>
      </p:sp>
      <p:sp>
        <p:nvSpPr>
          <p:cNvPr id="14" name="Rechteck 13">
            <a:extLst>
              <a:ext uri="{FF2B5EF4-FFF2-40B4-BE49-F238E27FC236}">
                <a16:creationId xmlns:a16="http://schemas.microsoft.com/office/drawing/2014/main" id="{033B52A3-8115-7E4D-B608-E4AADCBE6BB8}"/>
              </a:ext>
            </a:extLst>
          </p:cNvPr>
          <p:cNvSpPr/>
          <p:nvPr/>
        </p:nvSpPr>
        <p:spPr>
          <a:xfrm>
            <a:off x="1181572" y="1891973"/>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Job description</a:t>
            </a:r>
          </a:p>
        </p:txBody>
      </p:sp>
      <p:sp>
        <p:nvSpPr>
          <p:cNvPr id="15" name="Rechteck 14">
            <a:extLst>
              <a:ext uri="{FF2B5EF4-FFF2-40B4-BE49-F238E27FC236}">
                <a16:creationId xmlns:a16="http://schemas.microsoft.com/office/drawing/2014/main" id="{9614C72B-19AC-C249-B64A-48B2E36ECBD2}"/>
              </a:ext>
            </a:extLst>
          </p:cNvPr>
          <p:cNvSpPr/>
          <p:nvPr/>
        </p:nvSpPr>
        <p:spPr>
          <a:xfrm>
            <a:off x="1181572" y="3032558"/>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Job posting</a:t>
            </a:r>
          </a:p>
        </p:txBody>
      </p:sp>
      <p:sp>
        <p:nvSpPr>
          <p:cNvPr id="16" name="Rechteck 15">
            <a:extLst>
              <a:ext uri="{FF2B5EF4-FFF2-40B4-BE49-F238E27FC236}">
                <a16:creationId xmlns:a16="http://schemas.microsoft.com/office/drawing/2014/main" id="{11628036-DF68-7B43-AA71-6D82C273318A}"/>
              </a:ext>
            </a:extLst>
          </p:cNvPr>
          <p:cNvSpPr/>
          <p:nvPr/>
        </p:nvSpPr>
        <p:spPr>
          <a:xfrm>
            <a:off x="2627786" y="2462266"/>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Job evaluation</a:t>
            </a:r>
          </a:p>
        </p:txBody>
      </p:sp>
      <p:sp>
        <p:nvSpPr>
          <p:cNvPr id="17" name="Oval 16">
            <a:extLst>
              <a:ext uri="{FF2B5EF4-FFF2-40B4-BE49-F238E27FC236}">
                <a16:creationId xmlns:a16="http://schemas.microsoft.com/office/drawing/2014/main" id="{BE93DAA3-0C6D-9A40-A078-F94BB0D734C2}"/>
              </a:ext>
            </a:extLst>
          </p:cNvPr>
          <p:cNvSpPr/>
          <p:nvPr/>
        </p:nvSpPr>
        <p:spPr>
          <a:xfrm>
            <a:off x="3995939" y="2462267"/>
            <a:ext cx="1152128" cy="463782"/>
          </a:xfrm>
          <a:prstGeom prst="ellipse">
            <a:avLst/>
          </a:prstGeom>
          <a:solidFill>
            <a:srgbClr val="FFFFFF"/>
          </a:solidFill>
          <a:ln w="19050">
            <a:solidFill>
              <a:srgbClr val="000000"/>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de-DE" sz="1100" b="0" dirty="0">
                <a:solidFill>
                  <a:srgbClr val="000000"/>
                </a:solidFill>
                <a:latin typeface="Arial"/>
                <a:cs typeface="Arial"/>
              </a:rPr>
              <a:t>Performance</a:t>
            </a:r>
          </a:p>
        </p:txBody>
      </p:sp>
      <p:sp>
        <p:nvSpPr>
          <p:cNvPr id="18" name="Rechteck 17">
            <a:extLst>
              <a:ext uri="{FF2B5EF4-FFF2-40B4-BE49-F238E27FC236}">
                <a16:creationId xmlns:a16="http://schemas.microsoft.com/office/drawing/2014/main" id="{6F96DC71-171D-1E47-ADD1-91DC5AB36FEF}"/>
              </a:ext>
            </a:extLst>
          </p:cNvPr>
          <p:cNvSpPr/>
          <p:nvPr/>
        </p:nvSpPr>
        <p:spPr>
          <a:xfrm>
            <a:off x="2621732" y="3032558"/>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err="1">
                <a:solidFill>
                  <a:schemeClr val="tx1"/>
                </a:solidFill>
                <a:latin typeface="Arial"/>
                <a:cs typeface="Arial"/>
              </a:rPr>
              <a:t>Remuneration</a:t>
            </a:r>
            <a:endParaRPr lang="de-DE" sz="1100" b="0" dirty="0">
              <a:solidFill>
                <a:schemeClr val="tx1"/>
              </a:solidFill>
              <a:latin typeface="Arial"/>
              <a:cs typeface="Arial"/>
            </a:endParaRPr>
          </a:p>
        </p:txBody>
      </p:sp>
      <p:sp>
        <p:nvSpPr>
          <p:cNvPr id="19" name="Oval 18">
            <a:extLst>
              <a:ext uri="{FF2B5EF4-FFF2-40B4-BE49-F238E27FC236}">
                <a16:creationId xmlns:a16="http://schemas.microsoft.com/office/drawing/2014/main" id="{4461D7B1-7CF8-0041-9546-B0343624A9A8}"/>
              </a:ext>
            </a:extLst>
          </p:cNvPr>
          <p:cNvSpPr/>
          <p:nvPr/>
        </p:nvSpPr>
        <p:spPr>
          <a:xfrm>
            <a:off x="3981155" y="3602851"/>
            <a:ext cx="1152128" cy="466603"/>
          </a:xfrm>
          <a:prstGeom prst="ellipse">
            <a:avLst/>
          </a:prstGeom>
          <a:solidFill>
            <a:srgbClr val="FFFFFF"/>
          </a:solidFill>
          <a:ln w="19050">
            <a:solidFill>
              <a:srgbClr val="000000"/>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de-DE" sz="1100" b="0" dirty="0">
                <a:solidFill>
                  <a:srgbClr val="000000"/>
                </a:solidFill>
                <a:latin typeface="Arial"/>
                <a:cs typeface="Arial"/>
              </a:rPr>
              <a:t>Competence</a:t>
            </a:r>
          </a:p>
        </p:txBody>
      </p:sp>
      <p:sp>
        <p:nvSpPr>
          <p:cNvPr id="20" name="Rechteck 19">
            <a:extLst>
              <a:ext uri="{FF2B5EF4-FFF2-40B4-BE49-F238E27FC236}">
                <a16:creationId xmlns:a16="http://schemas.microsoft.com/office/drawing/2014/main" id="{82DCF770-3B67-8C4F-8E3C-FEAAA98B1803}"/>
              </a:ext>
            </a:extLst>
          </p:cNvPr>
          <p:cNvSpPr/>
          <p:nvPr/>
        </p:nvSpPr>
        <p:spPr>
          <a:xfrm>
            <a:off x="5364088" y="303604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Potential assessment</a:t>
            </a:r>
          </a:p>
        </p:txBody>
      </p:sp>
      <p:sp>
        <p:nvSpPr>
          <p:cNvPr id="21" name="Rechteck 20">
            <a:extLst>
              <a:ext uri="{FF2B5EF4-FFF2-40B4-BE49-F238E27FC236}">
                <a16:creationId xmlns:a16="http://schemas.microsoft.com/office/drawing/2014/main" id="{C3E2865B-21A9-9541-8723-5FC244D78F32}"/>
              </a:ext>
            </a:extLst>
          </p:cNvPr>
          <p:cNvSpPr/>
          <p:nvPr/>
        </p:nvSpPr>
        <p:spPr>
          <a:xfrm>
            <a:off x="5364088" y="1884257"/>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360-degree </a:t>
            </a:r>
            <a:r>
              <a:rPr lang="de-DE" sz="1100" b="0" dirty="0" err="1">
                <a:solidFill>
                  <a:schemeClr val="tx1"/>
                </a:solidFill>
                <a:latin typeface="Arial"/>
                <a:cs typeface="Arial"/>
              </a:rPr>
              <a:t>feedback</a:t>
            </a:r>
            <a:endParaRPr lang="de-DE" sz="1100" b="0" dirty="0">
              <a:solidFill>
                <a:schemeClr val="tx1"/>
              </a:solidFill>
              <a:latin typeface="Arial"/>
              <a:cs typeface="Arial"/>
            </a:endParaRPr>
          </a:p>
        </p:txBody>
      </p:sp>
      <p:sp>
        <p:nvSpPr>
          <p:cNvPr id="22" name="Rechteck 21">
            <a:extLst>
              <a:ext uri="{FF2B5EF4-FFF2-40B4-BE49-F238E27FC236}">
                <a16:creationId xmlns:a16="http://schemas.microsoft.com/office/drawing/2014/main" id="{01648C4F-4A79-A647-B379-B3C7B0033731}"/>
              </a:ext>
            </a:extLst>
          </p:cNvPr>
          <p:cNvSpPr/>
          <p:nvPr/>
        </p:nvSpPr>
        <p:spPr>
          <a:xfrm>
            <a:off x="5364088" y="2441227"/>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Talent </a:t>
            </a:r>
            <a:r>
              <a:rPr lang="de-DE" sz="1100" b="0" dirty="0" err="1">
                <a:solidFill>
                  <a:schemeClr val="tx1"/>
                </a:solidFill>
                <a:latin typeface="Arial"/>
                <a:cs typeface="Arial"/>
              </a:rPr>
              <a:t>review</a:t>
            </a:r>
            <a:endParaRPr lang="de-DE" sz="1100" b="0" dirty="0">
              <a:solidFill>
                <a:schemeClr val="tx1"/>
              </a:solidFill>
              <a:latin typeface="Arial"/>
              <a:cs typeface="Arial"/>
            </a:endParaRPr>
          </a:p>
        </p:txBody>
      </p:sp>
      <p:sp>
        <p:nvSpPr>
          <p:cNvPr id="23" name="Rechteck 22">
            <a:extLst>
              <a:ext uri="{FF2B5EF4-FFF2-40B4-BE49-F238E27FC236}">
                <a16:creationId xmlns:a16="http://schemas.microsoft.com/office/drawing/2014/main" id="{AF4C5CA3-25C1-CA46-B7BC-6250366B0144}"/>
              </a:ext>
            </a:extLst>
          </p:cNvPr>
          <p:cNvSpPr/>
          <p:nvPr/>
        </p:nvSpPr>
        <p:spPr>
          <a:xfrm>
            <a:off x="6804251" y="1304106"/>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err="1">
                <a:solidFill>
                  <a:schemeClr val="tx1"/>
                </a:solidFill>
                <a:latin typeface="Arial"/>
                <a:cs typeface="Arial"/>
              </a:rPr>
              <a:t>Career</a:t>
            </a:r>
            <a:r>
              <a:rPr lang="de-DE" sz="1100" b="0" dirty="0">
                <a:solidFill>
                  <a:schemeClr val="tx1"/>
                </a:solidFill>
                <a:latin typeface="Arial"/>
                <a:cs typeface="Arial"/>
              </a:rPr>
              <a:t> paths</a:t>
            </a:r>
          </a:p>
        </p:txBody>
      </p:sp>
      <p:sp>
        <p:nvSpPr>
          <p:cNvPr id="24" name="Rechteck 23">
            <a:extLst>
              <a:ext uri="{FF2B5EF4-FFF2-40B4-BE49-F238E27FC236}">
                <a16:creationId xmlns:a16="http://schemas.microsoft.com/office/drawing/2014/main" id="{848F345D-7D8D-9642-9A54-DE3A89876D0C}"/>
              </a:ext>
            </a:extLst>
          </p:cNvPr>
          <p:cNvSpPr/>
          <p:nvPr/>
        </p:nvSpPr>
        <p:spPr>
          <a:xfrm>
            <a:off x="5364088" y="699542"/>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Succession planning</a:t>
            </a:r>
          </a:p>
        </p:txBody>
      </p:sp>
      <p:sp>
        <p:nvSpPr>
          <p:cNvPr id="25" name="Rechteck 24">
            <a:extLst>
              <a:ext uri="{FF2B5EF4-FFF2-40B4-BE49-F238E27FC236}">
                <a16:creationId xmlns:a16="http://schemas.microsoft.com/office/drawing/2014/main" id="{B2CBDC35-1AC9-E049-BE7F-8D207AF53701}"/>
              </a:ext>
            </a:extLst>
          </p:cNvPr>
          <p:cNvSpPr/>
          <p:nvPr/>
        </p:nvSpPr>
        <p:spPr>
          <a:xfrm>
            <a:off x="3995939" y="699542"/>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HR </a:t>
            </a:r>
            <a:r>
              <a:rPr lang="de-DE" sz="1100" b="0" dirty="0" err="1">
                <a:solidFill>
                  <a:schemeClr val="tx1"/>
                </a:solidFill>
                <a:latin typeface="Arial"/>
                <a:cs typeface="Arial"/>
              </a:rPr>
              <a:t>planning</a:t>
            </a:r>
            <a:endParaRPr lang="de-DE" sz="1100" b="0" dirty="0">
              <a:solidFill>
                <a:schemeClr val="tx1"/>
              </a:solidFill>
              <a:latin typeface="Arial"/>
              <a:cs typeface="Arial"/>
            </a:endParaRPr>
          </a:p>
        </p:txBody>
      </p:sp>
      <p:sp>
        <p:nvSpPr>
          <p:cNvPr id="26" name="Rechteck 25">
            <a:extLst>
              <a:ext uri="{FF2B5EF4-FFF2-40B4-BE49-F238E27FC236}">
                <a16:creationId xmlns:a16="http://schemas.microsoft.com/office/drawing/2014/main" id="{E1984223-BDD6-C74A-B186-A2C41F014907}"/>
              </a:ext>
            </a:extLst>
          </p:cNvPr>
          <p:cNvSpPr/>
          <p:nvPr/>
        </p:nvSpPr>
        <p:spPr>
          <a:xfrm>
            <a:off x="2620370" y="360285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Personnel selection</a:t>
            </a:r>
          </a:p>
        </p:txBody>
      </p:sp>
      <p:sp>
        <p:nvSpPr>
          <p:cNvPr id="27" name="Rechteck 26">
            <a:extLst>
              <a:ext uri="{FF2B5EF4-FFF2-40B4-BE49-F238E27FC236}">
                <a16:creationId xmlns:a16="http://schemas.microsoft.com/office/drawing/2014/main" id="{BE50BD3B-1C62-FE46-8F08-50852AE3B836}"/>
              </a:ext>
            </a:extLst>
          </p:cNvPr>
          <p:cNvSpPr/>
          <p:nvPr/>
        </p:nvSpPr>
        <p:spPr>
          <a:xfrm>
            <a:off x="5364088" y="1306410"/>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Development </a:t>
            </a:r>
            <a:r>
              <a:rPr lang="de-DE" sz="1100" b="0" dirty="0" err="1">
                <a:solidFill>
                  <a:schemeClr val="tx1"/>
                </a:solidFill>
                <a:latin typeface="Arial"/>
                <a:cs typeface="Arial"/>
              </a:rPr>
              <a:t>programs</a:t>
            </a:r>
            <a:endParaRPr lang="de-DE" sz="1100" b="0" dirty="0">
              <a:solidFill>
                <a:schemeClr val="tx1"/>
              </a:solidFill>
              <a:latin typeface="Arial"/>
              <a:cs typeface="Arial"/>
            </a:endParaRPr>
          </a:p>
        </p:txBody>
      </p:sp>
      <p:sp>
        <p:nvSpPr>
          <p:cNvPr id="28" name="Oval 27">
            <a:extLst>
              <a:ext uri="{FF2B5EF4-FFF2-40B4-BE49-F238E27FC236}">
                <a16:creationId xmlns:a16="http://schemas.microsoft.com/office/drawing/2014/main" id="{91FBB06D-3E9A-8B4E-BFAB-629DC80B5999}"/>
              </a:ext>
            </a:extLst>
          </p:cNvPr>
          <p:cNvSpPr/>
          <p:nvPr/>
        </p:nvSpPr>
        <p:spPr>
          <a:xfrm>
            <a:off x="6832972" y="714454"/>
            <a:ext cx="1152128" cy="451691"/>
          </a:xfrm>
          <a:prstGeom prst="ellipse">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de-DE" sz="1100" b="0" dirty="0">
                <a:solidFill>
                  <a:srgbClr val="000000"/>
                </a:solidFill>
                <a:latin typeface="Arial"/>
                <a:cs typeface="Arial"/>
              </a:rPr>
              <a:t>KPIs</a:t>
            </a:r>
          </a:p>
        </p:txBody>
      </p:sp>
      <p:sp>
        <p:nvSpPr>
          <p:cNvPr id="29" name="Rechteck 28">
            <a:extLst>
              <a:ext uri="{FF2B5EF4-FFF2-40B4-BE49-F238E27FC236}">
                <a16:creationId xmlns:a16="http://schemas.microsoft.com/office/drawing/2014/main" id="{1DA053B6-8E42-DB4F-92F2-4004926F01C3}"/>
              </a:ext>
            </a:extLst>
          </p:cNvPr>
          <p:cNvSpPr/>
          <p:nvPr/>
        </p:nvSpPr>
        <p:spPr>
          <a:xfrm>
            <a:off x="2621732" y="4188057"/>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Employee profiles</a:t>
            </a:r>
          </a:p>
        </p:txBody>
      </p:sp>
      <p:cxnSp>
        <p:nvCxnSpPr>
          <p:cNvPr id="30" name="Gerade Verbindung 29">
            <a:extLst>
              <a:ext uri="{FF2B5EF4-FFF2-40B4-BE49-F238E27FC236}">
                <a16:creationId xmlns:a16="http://schemas.microsoft.com/office/drawing/2014/main" id="{30F27341-0CC9-C448-B470-4F929832C6DC}"/>
              </a:ext>
            </a:extLst>
          </p:cNvPr>
          <p:cNvCxnSpPr>
            <a:stCxn id="7" idx="2"/>
            <a:endCxn id="6" idx="0"/>
          </p:cNvCxnSpPr>
          <p:nvPr/>
        </p:nvCxnSpPr>
        <p:spPr>
          <a:xfrm>
            <a:off x="3197796" y="1166145"/>
            <a:ext cx="0" cy="137425"/>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Gerade Verbindung 30">
            <a:extLst>
              <a:ext uri="{FF2B5EF4-FFF2-40B4-BE49-F238E27FC236}">
                <a16:creationId xmlns:a16="http://schemas.microsoft.com/office/drawing/2014/main" id="{88E7824B-C7C2-C243-BB42-E375A29DEB23}"/>
              </a:ext>
            </a:extLst>
          </p:cNvPr>
          <p:cNvCxnSpPr>
            <a:stCxn id="6" idx="1"/>
            <a:endCxn id="8" idx="3"/>
          </p:cNvCxnSpPr>
          <p:nvPr/>
        </p:nvCxnSpPr>
        <p:spPr>
          <a:xfrm flipH="1" flipV="1">
            <a:off x="2333702" y="1536694"/>
            <a:ext cx="288032" cy="179"/>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Gerade Verbindung 31">
            <a:extLst>
              <a:ext uri="{FF2B5EF4-FFF2-40B4-BE49-F238E27FC236}">
                <a16:creationId xmlns:a16="http://schemas.microsoft.com/office/drawing/2014/main" id="{82ACC3F7-145A-734E-83CF-347070D32A27}"/>
              </a:ext>
            </a:extLst>
          </p:cNvPr>
          <p:cNvCxnSpPr>
            <a:stCxn id="6" idx="2"/>
            <a:endCxn id="13" idx="0"/>
          </p:cNvCxnSpPr>
          <p:nvPr/>
        </p:nvCxnSpPr>
        <p:spPr>
          <a:xfrm>
            <a:off x="3197796" y="1770174"/>
            <a:ext cx="0" cy="121799"/>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Gerade Verbindung 32">
            <a:extLst>
              <a:ext uri="{FF2B5EF4-FFF2-40B4-BE49-F238E27FC236}">
                <a16:creationId xmlns:a16="http://schemas.microsoft.com/office/drawing/2014/main" id="{58965752-FEF4-BF4F-B46F-38A0A9769699}"/>
              </a:ext>
            </a:extLst>
          </p:cNvPr>
          <p:cNvCxnSpPr>
            <a:stCxn id="14" idx="3"/>
            <a:endCxn id="13" idx="1"/>
          </p:cNvCxnSpPr>
          <p:nvPr/>
        </p:nvCxnSpPr>
        <p:spPr>
          <a:xfrm>
            <a:off x="2333702" y="2125274"/>
            <a:ext cx="288032"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Gerade Verbindung 33">
            <a:extLst>
              <a:ext uri="{FF2B5EF4-FFF2-40B4-BE49-F238E27FC236}">
                <a16:creationId xmlns:a16="http://schemas.microsoft.com/office/drawing/2014/main" id="{7FEBF8FD-34CE-0C49-BD3F-4CED83A466D1}"/>
              </a:ext>
            </a:extLst>
          </p:cNvPr>
          <p:cNvCxnSpPr>
            <a:stCxn id="16" idx="0"/>
            <a:endCxn id="13" idx="2"/>
          </p:cNvCxnSpPr>
          <p:nvPr/>
        </p:nvCxnSpPr>
        <p:spPr>
          <a:xfrm flipH="1" flipV="1">
            <a:off x="3197796" y="2358576"/>
            <a:ext cx="6052" cy="10369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Gerade Verbindung 34">
            <a:extLst>
              <a:ext uri="{FF2B5EF4-FFF2-40B4-BE49-F238E27FC236}">
                <a16:creationId xmlns:a16="http://schemas.microsoft.com/office/drawing/2014/main" id="{4DA850D0-07A6-C84B-9029-2F576B14A510}"/>
              </a:ext>
            </a:extLst>
          </p:cNvPr>
          <p:cNvCxnSpPr>
            <a:stCxn id="18" idx="0"/>
            <a:endCxn id="16" idx="2"/>
          </p:cNvCxnSpPr>
          <p:nvPr/>
        </p:nvCxnSpPr>
        <p:spPr>
          <a:xfrm flipV="1">
            <a:off x="3197796" y="2928869"/>
            <a:ext cx="6052" cy="10369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6" name="Rechteck 35">
            <a:extLst>
              <a:ext uri="{FF2B5EF4-FFF2-40B4-BE49-F238E27FC236}">
                <a16:creationId xmlns:a16="http://schemas.microsoft.com/office/drawing/2014/main" id="{D064D840-9890-C340-889D-299449DF5122}"/>
              </a:ext>
            </a:extLst>
          </p:cNvPr>
          <p:cNvSpPr/>
          <p:nvPr/>
        </p:nvSpPr>
        <p:spPr>
          <a:xfrm>
            <a:off x="1181572" y="360285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HR Marketing</a:t>
            </a:r>
          </a:p>
        </p:txBody>
      </p:sp>
      <p:cxnSp>
        <p:nvCxnSpPr>
          <p:cNvPr id="37" name="Gerade Verbindung 36">
            <a:extLst>
              <a:ext uri="{FF2B5EF4-FFF2-40B4-BE49-F238E27FC236}">
                <a16:creationId xmlns:a16="http://schemas.microsoft.com/office/drawing/2014/main" id="{0C9103CB-25B2-E94B-8193-EF9E46F2C6DF}"/>
              </a:ext>
            </a:extLst>
          </p:cNvPr>
          <p:cNvCxnSpPr>
            <a:stCxn id="29" idx="0"/>
            <a:endCxn id="26" idx="2"/>
          </p:cNvCxnSpPr>
          <p:nvPr/>
        </p:nvCxnSpPr>
        <p:spPr>
          <a:xfrm flipH="1" flipV="1">
            <a:off x="3196432" y="4069455"/>
            <a:ext cx="1364" cy="118602"/>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Gerade Verbindung 37">
            <a:extLst>
              <a:ext uri="{FF2B5EF4-FFF2-40B4-BE49-F238E27FC236}">
                <a16:creationId xmlns:a16="http://schemas.microsoft.com/office/drawing/2014/main" id="{BDE69586-BF26-8E45-A61A-96481D9B1607}"/>
              </a:ext>
            </a:extLst>
          </p:cNvPr>
          <p:cNvCxnSpPr>
            <a:stCxn id="19" idx="2"/>
            <a:endCxn id="26" idx="3"/>
          </p:cNvCxnSpPr>
          <p:nvPr/>
        </p:nvCxnSpPr>
        <p:spPr>
          <a:xfrm flipH="1">
            <a:off x="3772496" y="3836153"/>
            <a:ext cx="208656"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9" name="Gerade Verbindung 38">
            <a:extLst>
              <a:ext uri="{FF2B5EF4-FFF2-40B4-BE49-F238E27FC236}">
                <a16:creationId xmlns:a16="http://schemas.microsoft.com/office/drawing/2014/main" id="{42B32175-6025-B446-BAEC-B1376D6B7E19}"/>
              </a:ext>
            </a:extLst>
          </p:cNvPr>
          <p:cNvCxnSpPr>
            <a:stCxn id="11" idx="1"/>
            <a:endCxn id="18" idx="3"/>
          </p:cNvCxnSpPr>
          <p:nvPr/>
        </p:nvCxnSpPr>
        <p:spPr>
          <a:xfrm flipH="1">
            <a:off x="3773860" y="3265333"/>
            <a:ext cx="222324" cy="527"/>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Gerade Verbindung 39">
            <a:extLst>
              <a:ext uri="{FF2B5EF4-FFF2-40B4-BE49-F238E27FC236}">
                <a16:creationId xmlns:a16="http://schemas.microsoft.com/office/drawing/2014/main" id="{3FCB2ED5-655E-594D-B481-CEA6867F15D6}"/>
              </a:ext>
            </a:extLst>
          </p:cNvPr>
          <p:cNvCxnSpPr>
            <a:stCxn id="17" idx="4"/>
            <a:endCxn id="11" idx="0"/>
          </p:cNvCxnSpPr>
          <p:nvPr/>
        </p:nvCxnSpPr>
        <p:spPr>
          <a:xfrm>
            <a:off x="4572002" y="2926051"/>
            <a:ext cx="248" cy="105984"/>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Gerade Verbindung 40">
            <a:extLst>
              <a:ext uri="{FF2B5EF4-FFF2-40B4-BE49-F238E27FC236}">
                <a16:creationId xmlns:a16="http://schemas.microsoft.com/office/drawing/2014/main" id="{A4E2457D-8C60-A44C-9DFD-E74CBC962190}"/>
              </a:ext>
            </a:extLst>
          </p:cNvPr>
          <p:cNvCxnSpPr>
            <a:stCxn id="10" idx="2"/>
            <a:endCxn id="17" idx="0"/>
          </p:cNvCxnSpPr>
          <p:nvPr/>
        </p:nvCxnSpPr>
        <p:spPr>
          <a:xfrm>
            <a:off x="4572000" y="2358576"/>
            <a:ext cx="0" cy="10369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Gerade Verbindung 41">
            <a:extLst>
              <a:ext uri="{FF2B5EF4-FFF2-40B4-BE49-F238E27FC236}">
                <a16:creationId xmlns:a16="http://schemas.microsoft.com/office/drawing/2014/main" id="{532DB2D2-F125-3D4E-AE0F-E2AD0B9467E5}"/>
              </a:ext>
            </a:extLst>
          </p:cNvPr>
          <p:cNvCxnSpPr>
            <a:stCxn id="9" idx="4"/>
            <a:endCxn id="10" idx="0"/>
          </p:cNvCxnSpPr>
          <p:nvPr/>
        </p:nvCxnSpPr>
        <p:spPr>
          <a:xfrm>
            <a:off x="4572000" y="1753306"/>
            <a:ext cx="0" cy="138667"/>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Gerade Verbindung 42">
            <a:extLst>
              <a:ext uri="{FF2B5EF4-FFF2-40B4-BE49-F238E27FC236}">
                <a16:creationId xmlns:a16="http://schemas.microsoft.com/office/drawing/2014/main" id="{47C63F50-F971-BD4A-AE12-673E981B97EF}"/>
              </a:ext>
            </a:extLst>
          </p:cNvPr>
          <p:cNvCxnSpPr>
            <a:stCxn id="25" idx="2"/>
            <a:endCxn id="9" idx="0"/>
          </p:cNvCxnSpPr>
          <p:nvPr/>
        </p:nvCxnSpPr>
        <p:spPr>
          <a:xfrm>
            <a:off x="4572000" y="1166145"/>
            <a:ext cx="0" cy="154293"/>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Gerade Verbindung 43">
            <a:extLst>
              <a:ext uri="{FF2B5EF4-FFF2-40B4-BE49-F238E27FC236}">
                <a16:creationId xmlns:a16="http://schemas.microsoft.com/office/drawing/2014/main" id="{A02AF422-B7E7-B441-8ED1-DA2AF4110C7F}"/>
              </a:ext>
            </a:extLst>
          </p:cNvPr>
          <p:cNvCxnSpPr>
            <a:stCxn id="9" idx="2"/>
            <a:endCxn id="6" idx="3"/>
          </p:cNvCxnSpPr>
          <p:nvPr/>
        </p:nvCxnSpPr>
        <p:spPr>
          <a:xfrm flipH="1">
            <a:off x="3773860" y="1536872"/>
            <a:ext cx="222076"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Gerade Verbindung 44">
            <a:extLst>
              <a:ext uri="{FF2B5EF4-FFF2-40B4-BE49-F238E27FC236}">
                <a16:creationId xmlns:a16="http://schemas.microsoft.com/office/drawing/2014/main" id="{FD90E965-690C-4D42-82C8-DED0162F2E3E}"/>
              </a:ext>
            </a:extLst>
          </p:cNvPr>
          <p:cNvCxnSpPr>
            <a:stCxn id="24" idx="2"/>
            <a:endCxn id="27" idx="0"/>
          </p:cNvCxnSpPr>
          <p:nvPr/>
        </p:nvCxnSpPr>
        <p:spPr>
          <a:xfrm>
            <a:off x="5940152" y="1166145"/>
            <a:ext cx="0" cy="140265"/>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6" name="Gerade Verbindung 45">
            <a:extLst>
              <a:ext uri="{FF2B5EF4-FFF2-40B4-BE49-F238E27FC236}">
                <a16:creationId xmlns:a16="http://schemas.microsoft.com/office/drawing/2014/main" id="{A44D5189-3EDA-8940-80A5-B77B16BCC547}"/>
              </a:ext>
            </a:extLst>
          </p:cNvPr>
          <p:cNvCxnSpPr>
            <a:stCxn id="27" idx="2"/>
            <a:endCxn id="21" idx="0"/>
          </p:cNvCxnSpPr>
          <p:nvPr/>
        </p:nvCxnSpPr>
        <p:spPr>
          <a:xfrm>
            <a:off x="5940152" y="1773014"/>
            <a:ext cx="0" cy="111244"/>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7" name="Gerade Verbindung 46">
            <a:extLst>
              <a:ext uri="{FF2B5EF4-FFF2-40B4-BE49-F238E27FC236}">
                <a16:creationId xmlns:a16="http://schemas.microsoft.com/office/drawing/2014/main" id="{F65578CD-77F7-FC46-AB5C-3387F9BB1E01}"/>
              </a:ext>
            </a:extLst>
          </p:cNvPr>
          <p:cNvCxnSpPr>
            <a:stCxn id="27" idx="3"/>
            <a:endCxn id="23" idx="1"/>
          </p:cNvCxnSpPr>
          <p:nvPr/>
        </p:nvCxnSpPr>
        <p:spPr>
          <a:xfrm flipV="1">
            <a:off x="6516218" y="1537408"/>
            <a:ext cx="288032" cy="2304"/>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8" name="Rechteck 47">
            <a:extLst>
              <a:ext uri="{FF2B5EF4-FFF2-40B4-BE49-F238E27FC236}">
                <a16:creationId xmlns:a16="http://schemas.microsoft.com/office/drawing/2014/main" id="{4F62E218-C3F5-FF41-B264-C69EBA136E40}"/>
              </a:ext>
            </a:extLst>
          </p:cNvPr>
          <p:cNvSpPr/>
          <p:nvPr/>
        </p:nvSpPr>
        <p:spPr>
          <a:xfrm>
            <a:off x="6804251" y="1884257"/>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err="1">
                <a:solidFill>
                  <a:schemeClr val="tx1"/>
                </a:solidFill>
                <a:latin typeface="Arial"/>
                <a:cs typeface="Arial"/>
              </a:rPr>
              <a:t>Career</a:t>
            </a:r>
            <a:r>
              <a:rPr lang="de-DE" sz="1100" b="0" dirty="0">
                <a:solidFill>
                  <a:schemeClr val="tx1"/>
                </a:solidFill>
                <a:latin typeface="Arial"/>
                <a:cs typeface="Arial"/>
              </a:rPr>
              <a:t> planning</a:t>
            </a:r>
          </a:p>
        </p:txBody>
      </p:sp>
      <p:cxnSp>
        <p:nvCxnSpPr>
          <p:cNvPr id="49" name="Gerade Verbindung 48">
            <a:extLst>
              <a:ext uri="{FF2B5EF4-FFF2-40B4-BE49-F238E27FC236}">
                <a16:creationId xmlns:a16="http://schemas.microsoft.com/office/drawing/2014/main" id="{23EBFAA2-65F7-9B42-9B43-49F5F0C6C43A}"/>
              </a:ext>
            </a:extLst>
          </p:cNvPr>
          <p:cNvCxnSpPr>
            <a:stCxn id="48" idx="1"/>
            <a:endCxn id="21" idx="3"/>
          </p:cNvCxnSpPr>
          <p:nvPr/>
        </p:nvCxnSpPr>
        <p:spPr>
          <a:xfrm flipH="1">
            <a:off x="6516218" y="2117559"/>
            <a:ext cx="288032"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Gerade Verbindung 49">
            <a:extLst>
              <a:ext uri="{FF2B5EF4-FFF2-40B4-BE49-F238E27FC236}">
                <a16:creationId xmlns:a16="http://schemas.microsoft.com/office/drawing/2014/main" id="{9E4D474D-4505-794D-ACF5-F0F78194366F}"/>
              </a:ext>
            </a:extLst>
          </p:cNvPr>
          <p:cNvCxnSpPr>
            <a:stCxn id="21" idx="2"/>
            <a:endCxn id="22" idx="0"/>
          </p:cNvCxnSpPr>
          <p:nvPr/>
        </p:nvCxnSpPr>
        <p:spPr>
          <a:xfrm>
            <a:off x="5940152" y="2350861"/>
            <a:ext cx="0" cy="90367"/>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Gerade Verbindung 50">
            <a:extLst>
              <a:ext uri="{FF2B5EF4-FFF2-40B4-BE49-F238E27FC236}">
                <a16:creationId xmlns:a16="http://schemas.microsoft.com/office/drawing/2014/main" id="{C99574A0-3203-C149-B08F-6951DEA9B736}"/>
              </a:ext>
            </a:extLst>
          </p:cNvPr>
          <p:cNvCxnSpPr>
            <a:stCxn id="22" idx="2"/>
            <a:endCxn id="20" idx="0"/>
          </p:cNvCxnSpPr>
          <p:nvPr/>
        </p:nvCxnSpPr>
        <p:spPr>
          <a:xfrm>
            <a:off x="5940152" y="2907834"/>
            <a:ext cx="0" cy="12821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Gerade Verbindung 51">
            <a:extLst>
              <a:ext uri="{FF2B5EF4-FFF2-40B4-BE49-F238E27FC236}">
                <a16:creationId xmlns:a16="http://schemas.microsoft.com/office/drawing/2014/main" id="{8D9C9C8A-6653-414F-BE46-4442FCE83749}"/>
              </a:ext>
            </a:extLst>
          </p:cNvPr>
          <p:cNvCxnSpPr>
            <a:stCxn id="20" idx="2"/>
            <a:endCxn id="12" idx="0"/>
          </p:cNvCxnSpPr>
          <p:nvPr/>
        </p:nvCxnSpPr>
        <p:spPr>
          <a:xfrm>
            <a:off x="5940152" y="3502649"/>
            <a:ext cx="0" cy="100207"/>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3" name="Rechteck 52">
            <a:extLst>
              <a:ext uri="{FF2B5EF4-FFF2-40B4-BE49-F238E27FC236}">
                <a16:creationId xmlns:a16="http://schemas.microsoft.com/office/drawing/2014/main" id="{63F6C0B0-FDCD-E14B-BDCF-B2B779C944B4}"/>
              </a:ext>
            </a:extLst>
          </p:cNvPr>
          <p:cNvSpPr/>
          <p:nvPr/>
        </p:nvSpPr>
        <p:spPr>
          <a:xfrm>
            <a:off x="3995939" y="4193379"/>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Performance </a:t>
            </a:r>
            <a:r>
              <a:rPr lang="de-DE" sz="1100" b="0" dirty="0" err="1">
                <a:solidFill>
                  <a:schemeClr val="tx1"/>
                </a:solidFill>
                <a:latin typeface="Arial"/>
                <a:cs typeface="Arial"/>
              </a:rPr>
              <a:t>apraisal</a:t>
            </a:r>
            <a:endParaRPr lang="de-DE" sz="1100" b="0" dirty="0">
              <a:solidFill>
                <a:schemeClr val="tx1"/>
              </a:solidFill>
              <a:latin typeface="Arial"/>
              <a:cs typeface="Arial"/>
            </a:endParaRPr>
          </a:p>
        </p:txBody>
      </p:sp>
      <p:cxnSp>
        <p:nvCxnSpPr>
          <p:cNvPr id="54" name="Gerade Verbindung 53">
            <a:extLst>
              <a:ext uri="{FF2B5EF4-FFF2-40B4-BE49-F238E27FC236}">
                <a16:creationId xmlns:a16="http://schemas.microsoft.com/office/drawing/2014/main" id="{4B971A4E-BD5E-8A42-BDBA-6B4426C234E6}"/>
              </a:ext>
            </a:extLst>
          </p:cNvPr>
          <p:cNvCxnSpPr>
            <a:stCxn id="20" idx="1"/>
            <a:endCxn id="11" idx="3"/>
          </p:cNvCxnSpPr>
          <p:nvPr/>
        </p:nvCxnSpPr>
        <p:spPr>
          <a:xfrm flipH="1" flipV="1">
            <a:off x="5148312" y="3265337"/>
            <a:ext cx="215776" cy="401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5" name="Rechteck 54">
            <a:extLst>
              <a:ext uri="{FF2B5EF4-FFF2-40B4-BE49-F238E27FC236}">
                <a16:creationId xmlns:a16="http://schemas.microsoft.com/office/drawing/2014/main" id="{08B7F4F0-D084-8045-80BA-A16FAFF39A0A}"/>
              </a:ext>
            </a:extLst>
          </p:cNvPr>
          <p:cNvSpPr/>
          <p:nvPr/>
        </p:nvSpPr>
        <p:spPr>
          <a:xfrm>
            <a:off x="1181572" y="2462266"/>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Job planning</a:t>
            </a:r>
          </a:p>
        </p:txBody>
      </p:sp>
      <p:sp>
        <p:nvSpPr>
          <p:cNvPr id="56" name="Rechteck 55">
            <a:extLst>
              <a:ext uri="{FF2B5EF4-FFF2-40B4-BE49-F238E27FC236}">
                <a16:creationId xmlns:a16="http://schemas.microsoft.com/office/drawing/2014/main" id="{01164D62-BB52-5A44-BC67-5BD1C50C4EFA}"/>
              </a:ext>
            </a:extLst>
          </p:cNvPr>
          <p:cNvSpPr/>
          <p:nvPr/>
        </p:nvSpPr>
        <p:spPr>
          <a:xfrm>
            <a:off x="5364088" y="4193379"/>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Personnel deployment planning</a:t>
            </a:r>
          </a:p>
        </p:txBody>
      </p:sp>
      <p:cxnSp>
        <p:nvCxnSpPr>
          <p:cNvPr id="57" name="Gerade Verbindung 56">
            <a:extLst>
              <a:ext uri="{FF2B5EF4-FFF2-40B4-BE49-F238E27FC236}">
                <a16:creationId xmlns:a16="http://schemas.microsoft.com/office/drawing/2014/main" id="{3F4CF5DB-F447-5047-88E7-A6D435DE4A05}"/>
              </a:ext>
            </a:extLst>
          </p:cNvPr>
          <p:cNvCxnSpPr>
            <a:stCxn id="12" idx="2"/>
            <a:endCxn id="56" idx="0"/>
          </p:cNvCxnSpPr>
          <p:nvPr/>
        </p:nvCxnSpPr>
        <p:spPr>
          <a:xfrm>
            <a:off x="5940152" y="4069455"/>
            <a:ext cx="0" cy="123924"/>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8" name="Gerade Verbindung 57">
            <a:extLst>
              <a:ext uri="{FF2B5EF4-FFF2-40B4-BE49-F238E27FC236}">
                <a16:creationId xmlns:a16="http://schemas.microsoft.com/office/drawing/2014/main" id="{115E0D94-A46D-B147-8824-6B12044357B2}"/>
              </a:ext>
            </a:extLst>
          </p:cNvPr>
          <p:cNvCxnSpPr>
            <a:stCxn id="19" idx="6"/>
            <a:endCxn id="12" idx="1"/>
          </p:cNvCxnSpPr>
          <p:nvPr/>
        </p:nvCxnSpPr>
        <p:spPr>
          <a:xfrm>
            <a:off x="5133280" y="3836153"/>
            <a:ext cx="230808"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9" name="Oval 58">
            <a:extLst>
              <a:ext uri="{FF2B5EF4-FFF2-40B4-BE49-F238E27FC236}">
                <a16:creationId xmlns:a16="http://schemas.microsoft.com/office/drawing/2014/main" id="{CD57C075-876C-8D46-ADFC-A9F69DA31ED3}"/>
              </a:ext>
            </a:extLst>
          </p:cNvPr>
          <p:cNvSpPr/>
          <p:nvPr/>
        </p:nvSpPr>
        <p:spPr>
          <a:xfrm>
            <a:off x="1181572" y="714454"/>
            <a:ext cx="1152128" cy="451691"/>
          </a:xfrm>
          <a:prstGeom prst="ellipse">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de-DE" sz="1100" b="0" dirty="0">
                <a:solidFill>
                  <a:srgbClr val="000000"/>
                </a:solidFill>
                <a:latin typeface="Arial"/>
                <a:cs typeface="Arial"/>
              </a:rPr>
              <a:t>HR </a:t>
            </a:r>
            <a:r>
              <a:rPr lang="de-DE" sz="1100" b="0" dirty="0" err="1">
                <a:solidFill>
                  <a:srgbClr val="000000"/>
                </a:solidFill>
                <a:latin typeface="Arial"/>
                <a:cs typeface="Arial"/>
              </a:rPr>
              <a:t>Org</a:t>
            </a:r>
            <a:endParaRPr lang="de-DE" sz="1100" b="0" dirty="0">
              <a:solidFill>
                <a:srgbClr val="000000"/>
              </a:solidFill>
              <a:latin typeface="Arial"/>
              <a:cs typeface="Arial"/>
            </a:endParaRPr>
          </a:p>
        </p:txBody>
      </p:sp>
      <p:sp>
        <p:nvSpPr>
          <p:cNvPr id="60" name="Rechteck 59">
            <a:extLst>
              <a:ext uri="{FF2B5EF4-FFF2-40B4-BE49-F238E27FC236}">
                <a16:creationId xmlns:a16="http://schemas.microsoft.com/office/drawing/2014/main" id="{F5CA368D-7DAF-6E4D-9616-A0B237B35236}"/>
              </a:ext>
            </a:extLst>
          </p:cNvPr>
          <p:cNvSpPr/>
          <p:nvPr/>
        </p:nvSpPr>
        <p:spPr>
          <a:xfrm>
            <a:off x="6804251" y="2441227"/>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Expatriation</a:t>
            </a:r>
          </a:p>
        </p:txBody>
      </p:sp>
      <p:sp>
        <p:nvSpPr>
          <p:cNvPr id="61" name="Oval 60">
            <a:extLst>
              <a:ext uri="{FF2B5EF4-FFF2-40B4-BE49-F238E27FC236}">
                <a16:creationId xmlns:a16="http://schemas.microsoft.com/office/drawing/2014/main" id="{56D38B87-A142-AC4D-BB8C-7F00B9A41ED3}"/>
              </a:ext>
            </a:extLst>
          </p:cNvPr>
          <p:cNvSpPr/>
          <p:nvPr/>
        </p:nvSpPr>
        <p:spPr>
          <a:xfrm>
            <a:off x="6804251" y="4188057"/>
            <a:ext cx="1152128" cy="451691"/>
          </a:xfrm>
          <a:prstGeom prst="ellipse">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de-DE" sz="1100" b="0" dirty="0">
                <a:solidFill>
                  <a:srgbClr val="000000"/>
                </a:solidFill>
                <a:latin typeface="Arial"/>
                <a:cs typeface="Arial"/>
              </a:rPr>
              <a:t>HRIS</a:t>
            </a:r>
          </a:p>
        </p:txBody>
      </p:sp>
      <p:sp>
        <p:nvSpPr>
          <p:cNvPr id="62" name="Rechteck 61">
            <a:extLst>
              <a:ext uri="{FF2B5EF4-FFF2-40B4-BE49-F238E27FC236}">
                <a16:creationId xmlns:a16="http://schemas.microsoft.com/office/drawing/2014/main" id="{696FA9EA-81C9-3047-9411-8481AFF97DF2}"/>
              </a:ext>
            </a:extLst>
          </p:cNvPr>
          <p:cNvSpPr/>
          <p:nvPr/>
        </p:nvSpPr>
        <p:spPr>
          <a:xfrm>
            <a:off x="1181572" y="4173144"/>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Employee survey</a:t>
            </a:r>
          </a:p>
        </p:txBody>
      </p:sp>
      <p:cxnSp>
        <p:nvCxnSpPr>
          <p:cNvPr id="63" name="Gerade Verbindung 62">
            <a:extLst>
              <a:ext uri="{FF2B5EF4-FFF2-40B4-BE49-F238E27FC236}">
                <a16:creationId xmlns:a16="http://schemas.microsoft.com/office/drawing/2014/main" id="{289C9347-4B39-A84B-8F42-81624B06268F}"/>
              </a:ext>
            </a:extLst>
          </p:cNvPr>
          <p:cNvCxnSpPr>
            <a:stCxn id="27" idx="1"/>
            <a:endCxn id="9" idx="6"/>
          </p:cNvCxnSpPr>
          <p:nvPr/>
        </p:nvCxnSpPr>
        <p:spPr>
          <a:xfrm flipH="1" flipV="1">
            <a:off x="5148064" y="1536872"/>
            <a:ext cx="216024" cy="284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4" name="Gerade Verbindung 63">
            <a:extLst>
              <a:ext uri="{FF2B5EF4-FFF2-40B4-BE49-F238E27FC236}">
                <a16:creationId xmlns:a16="http://schemas.microsoft.com/office/drawing/2014/main" id="{3CB60156-619A-4749-9E99-76CE206A8862}"/>
              </a:ext>
            </a:extLst>
          </p:cNvPr>
          <p:cNvCxnSpPr>
            <a:stCxn id="26" idx="1"/>
            <a:endCxn id="36" idx="3"/>
          </p:cNvCxnSpPr>
          <p:nvPr/>
        </p:nvCxnSpPr>
        <p:spPr>
          <a:xfrm flipH="1">
            <a:off x="2333700" y="3836153"/>
            <a:ext cx="286668"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5" name="Rechteck 64">
            <a:extLst>
              <a:ext uri="{FF2B5EF4-FFF2-40B4-BE49-F238E27FC236}">
                <a16:creationId xmlns:a16="http://schemas.microsoft.com/office/drawing/2014/main" id="{EA392252-D13F-164E-BB2D-4614F6333E08}"/>
              </a:ext>
            </a:extLst>
          </p:cNvPr>
          <p:cNvSpPr/>
          <p:nvPr/>
        </p:nvSpPr>
        <p:spPr>
          <a:xfrm>
            <a:off x="6804251" y="360285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Development planning</a:t>
            </a:r>
          </a:p>
        </p:txBody>
      </p:sp>
      <p:cxnSp>
        <p:nvCxnSpPr>
          <p:cNvPr id="66" name="Gerade Verbindung 65">
            <a:extLst>
              <a:ext uri="{FF2B5EF4-FFF2-40B4-BE49-F238E27FC236}">
                <a16:creationId xmlns:a16="http://schemas.microsoft.com/office/drawing/2014/main" id="{F5ACD16A-92D2-914A-A882-4B9EF5DF3A6B}"/>
              </a:ext>
            </a:extLst>
          </p:cNvPr>
          <p:cNvCxnSpPr>
            <a:stCxn id="12" idx="3"/>
            <a:endCxn id="65" idx="1"/>
          </p:cNvCxnSpPr>
          <p:nvPr/>
        </p:nvCxnSpPr>
        <p:spPr>
          <a:xfrm>
            <a:off x="6516218" y="3836153"/>
            <a:ext cx="288032"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7" name="Rechteck 66">
            <a:extLst>
              <a:ext uri="{FF2B5EF4-FFF2-40B4-BE49-F238E27FC236}">
                <a16:creationId xmlns:a16="http://schemas.microsoft.com/office/drawing/2014/main" id="{13712C6C-EEB8-8F44-AF1A-A47C88A74763}"/>
              </a:ext>
            </a:extLst>
          </p:cNvPr>
          <p:cNvSpPr/>
          <p:nvPr/>
        </p:nvSpPr>
        <p:spPr>
          <a:xfrm>
            <a:off x="6804251" y="3036041"/>
            <a:ext cx="1152128" cy="466603"/>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100" b="0" dirty="0">
                <a:solidFill>
                  <a:schemeClr val="tx1"/>
                </a:solidFill>
                <a:latin typeface="Arial"/>
                <a:cs typeface="Arial"/>
              </a:rPr>
              <a:t>Training </a:t>
            </a:r>
            <a:br>
              <a:rPr lang="de-DE" sz="1100" b="0" dirty="0">
                <a:solidFill>
                  <a:schemeClr val="tx1"/>
                </a:solidFill>
                <a:latin typeface="Arial"/>
                <a:cs typeface="Arial"/>
              </a:rPr>
            </a:br>
            <a:r>
              <a:rPr lang="de-DE" sz="1100" b="0" dirty="0">
                <a:solidFill>
                  <a:schemeClr val="tx1"/>
                </a:solidFill>
                <a:latin typeface="Arial"/>
                <a:cs typeface="Arial"/>
              </a:rPr>
              <a:t>(off-</a:t>
            </a:r>
            <a:r>
              <a:rPr lang="de-DE" sz="1100" b="0" dirty="0" err="1">
                <a:solidFill>
                  <a:schemeClr val="tx1"/>
                </a:solidFill>
                <a:latin typeface="Arial"/>
                <a:cs typeface="Arial"/>
              </a:rPr>
              <a:t>thejob</a:t>
            </a:r>
            <a:r>
              <a:rPr lang="de-DE" sz="1100" b="0" dirty="0">
                <a:solidFill>
                  <a:schemeClr val="tx1"/>
                </a:solidFill>
                <a:latin typeface="Arial"/>
                <a:cs typeface="Arial"/>
              </a:rPr>
              <a:t>)</a:t>
            </a:r>
          </a:p>
        </p:txBody>
      </p:sp>
      <p:cxnSp>
        <p:nvCxnSpPr>
          <p:cNvPr id="68" name="Gerade Verbindung 67">
            <a:extLst>
              <a:ext uri="{FF2B5EF4-FFF2-40B4-BE49-F238E27FC236}">
                <a16:creationId xmlns:a16="http://schemas.microsoft.com/office/drawing/2014/main" id="{9BB3CBEC-91ED-1548-AA0B-D9439A668A13}"/>
              </a:ext>
            </a:extLst>
          </p:cNvPr>
          <p:cNvCxnSpPr>
            <a:stCxn id="26" idx="0"/>
            <a:endCxn id="18" idx="2"/>
          </p:cNvCxnSpPr>
          <p:nvPr/>
        </p:nvCxnSpPr>
        <p:spPr>
          <a:xfrm flipV="1">
            <a:off x="3196432" y="3499162"/>
            <a:ext cx="1364" cy="10369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0256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GB" dirty="0"/>
              <a:t>Strategic statements | Example: development</a:t>
            </a:r>
          </a:p>
        </p:txBody>
      </p:sp>
      <p:sp>
        <p:nvSpPr>
          <p:cNvPr id="2" name="Inhaltsplatzhalter 1"/>
          <p:cNvSpPr>
            <a:spLocks noGrp="1"/>
          </p:cNvSpPr>
          <p:nvPr>
            <p:ph sz="half" idx="1"/>
          </p:nvPr>
        </p:nvSpPr>
        <p:spPr>
          <a:xfrm>
            <a:off x="683568" y="1779662"/>
            <a:ext cx="3744416" cy="3006650"/>
          </a:xfrm>
        </p:spPr>
        <p:txBody>
          <a:bodyPr/>
          <a:lstStyle/>
          <a:p>
            <a:pPr>
              <a:spcBef>
                <a:spcPts val="1020"/>
              </a:spcBef>
            </a:pPr>
            <a:r>
              <a:rPr lang="en-GB" dirty="0"/>
              <a:t>As a company, we have a responsibility to develop our most talented people.</a:t>
            </a:r>
          </a:p>
        </p:txBody>
      </p:sp>
      <p:sp>
        <p:nvSpPr>
          <p:cNvPr id="14" name="Inhaltsplatzhalter 13"/>
          <p:cNvSpPr>
            <a:spLocks noGrp="1"/>
          </p:cNvSpPr>
          <p:nvPr>
            <p:ph sz="half" idx="2"/>
          </p:nvPr>
        </p:nvSpPr>
        <p:spPr>
          <a:xfrm>
            <a:off x="4788024" y="1779662"/>
            <a:ext cx="3744417" cy="3006650"/>
          </a:xfrm>
        </p:spPr>
        <p:txBody>
          <a:bodyPr/>
          <a:lstStyle/>
          <a:p>
            <a:pPr>
              <a:spcBef>
                <a:spcPts val="1020"/>
              </a:spcBef>
            </a:pPr>
            <a:r>
              <a:rPr lang="en-GB" dirty="0"/>
              <a:t>The responsibility for the development of our employees lies with the employees themselves. We enable them for this where necessary and where desired.</a:t>
            </a:r>
            <a:endParaRPr lang="en-GB" b="1" dirty="0"/>
          </a:p>
          <a:p>
            <a:pPr>
              <a:spcBef>
                <a:spcPts val="1020"/>
              </a:spcBef>
            </a:pPr>
            <a:endParaRPr lang="en-GB" dirty="0"/>
          </a:p>
        </p:txBody>
      </p:sp>
      <p:sp>
        <p:nvSpPr>
          <p:cNvPr id="5" name="Inhaltsplatzhalter 1">
            <a:extLst>
              <a:ext uri="{FF2B5EF4-FFF2-40B4-BE49-F238E27FC236}">
                <a16:creationId xmlns:a16="http://schemas.microsoft.com/office/drawing/2014/main" id="{F49C505B-46E9-F445-B2A7-1D27A25B3232}"/>
              </a:ext>
            </a:extLst>
          </p:cNvPr>
          <p:cNvSpPr txBox="1">
            <a:spLocks/>
          </p:cNvSpPr>
          <p:nvPr/>
        </p:nvSpPr>
        <p:spPr bwMode="auto">
          <a:xfrm>
            <a:off x="683568" y="1059582"/>
            <a:ext cx="3744416" cy="5760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75000"/>
              </a:spcBef>
              <a:spcAft>
                <a:spcPct val="0"/>
              </a:spcAft>
              <a:buClr>
                <a:srgbClr val="800000"/>
              </a:buClr>
              <a:buFontTx/>
              <a:buNone/>
              <a:defRPr sz="2000" b="0">
                <a:solidFill>
                  <a:schemeClr val="tx1"/>
                </a:solidFill>
                <a:latin typeface="+mn-lt"/>
                <a:ea typeface="ＭＳ Ｐゴシック" pitchFamily="-106" charset="-128"/>
                <a:cs typeface="ＭＳ Ｐゴシック" pitchFamily="-106" charset="-128"/>
              </a:defRPr>
            </a:lvl1pPr>
            <a:lvl2pPr marL="457200" indent="0" algn="l" rtl="0" eaLnBrk="0" fontAlgn="base" hangingPunct="0">
              <a:spcBef>
                <a:spcPct val="20000"/>
              </a:spcBef>
              <a:spcAft>
                <a:spcPct val="0"/>
              </a:spcAft>
              <a:buFontTx/>
              <a:buNone/>
              <a:defRPr sz="1600">
                <a:solidFill>
                  <a:schemeClr val="tx1"/>
                </a:solidFill>
                <a:latin typeface="+mn-lt"/>
                <a:ea typeface="ＭＳ Ｐゴシック" pitchFamily="-65" charset="-128"/>
              </a:defRPr>
            </a:lvl2pPr>
            <a:lvl3pPr marL="914400" indent="0" algn="l" rtl="0" eaLnBrk="0" fontAlgn="base" hangingPunct="0">
              <a:spcBef>
                <a:spcPct val="20000"/>
              </a:spcBef>
              <a:spcAft>
                <a:spcPct val="0"/>
              </a:spcAft>
              <a:buClr>
                <a:schemeClr val="bg2"/>
              </a:buClr>
              <a:buFontTx/>
              <a:buNone/>
              <a:defRPr sz="2000">
                <a:solidFill>
                  <a:srgbClr val="4D4D4D"/>
                </a:solidFill>
                <a:latin typeface="+mn-lt"/>
                <a:ea typeface="ＭＳ Ｐゴシック" pitchFamily="-65" charset="-128"/>
              </a:defRPr>
            </a:lvl3pPr>
            <a:lvl4pPr marL="1371600" indent="0" algn="l" rtl="0" eaLnBrk="0" fontAlgn="base" hangingPunct="0">
              <a:spcBef>
                <a:spcPct val="20000"/>
              </a:spcBef>
              <a:spcAft>
                <a:spcPct val="0"/>
              </a:spcAft>
              <a:buFontTx/>
              <a:buNone/>
              <a:defRPr sz="1800">
                <a:solidFill>
                  <a:schemeClr val="tx1"/>
                </a:solidFill>
                <a:latin typeface="+mn-lt"/>
                <a:ea typeface="ＭＳ Ｐゴシック" pitchFamily="-65" charset="-128"/>
              </a:defRPr>
            </a:lvl4pPr>
            <a:lvl5pPr marL="1828800" indent="0" algn="l" rtl="0" eaLnBrk="0" fontAlgn="base" hangingPunct="0">
              <a:spcBef>
                <a:spcPct val="20000"/>
              </a:spcBef>
              <a:spcAft>
                <a:spcPct val="0"/>
              </a:spcAft>
              <a:buFontTx/>
              <a:buNone/>
              <a:defRPr sz="18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18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18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18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1800">
                <a:solidFill>
                  <a:schemeClr val="tx1"/>
                </a:solidFill>
                <a:latin typeface="+mn-lt"/>
                <a:ea typeface="ＭＳ Ｐゴシック" pitchFamily="-65" charset="-128"/>
              </a:defRPr>
            </a:lvl9pPr>
          </a:lstStyle>
          <a:p>
            <a:pPr>
              <a:spcBef>
                <a:spcPts val="1020"/>
              </a:spcBef>
            </a:pPr>
            <a:r>
              <a:rPr lang="en-GB" b="1" kern="0" dirty="0"/>
              <a:t>Company and HR</a:t>
            </a:r>
          </a:p>
        </p:txBody>
      </p:sp>
      <p:sp>
        <p:nvSpPr>
          <p:cNvPr id="6" name="Inhaltsplatzhalter 13">
            <a:extLst>
              <a:ext uri="{FF2B5EF4-FFF2-40B4-BE49-F238E27FC236}">
                <a16:creationId xmlns:a16="http://schemas.microsoft.com/office/drawing/2014/main" id="{7CFE43DB-35E7-FD42-9F53-7F7E7BA7DE1C}"/>
              </a:ext>
            </a:extLst>
          </p:cNvPr>
          <p:cNvSpPr txBox="1">
            <a:spLocks/>
          </p:cNvSpPr>
          <p:nvPr/>
        </p:nvSpPr>
        <p:spPr bwMode="auto">
          <a:xfrm>
            <a:off x="4788024" y="1059582"/>
            <a:ext cx="3744417" cy="5760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75000"/>
              </a:spcBef>
              <a:spcAft>
                <a:spcPct val="0"/>
              </a:spcAft>
              <a:buClr>
                <a:srgbClr val="800000"/>
              </a:buClr>
              <a:buFontTx/>
              <a:buNone/>
              <a:defRPr sz="2000" b="0">
                <a:solidFill>
                  <a:schemeClr val="tx1"/>
                </a:solidFill>
                <a:latin typeface="+mn-lt"/>
                <a:ea typeface="ＭＳ Ｐゴシック" pitchFamily="-106" charset="-128"/>
                <a:cs typeface="ＭＳ Ｐゴシック" pitchFamily="-106" charset="-128"/>
              </a:defRPr>
            </a:lvl1pPr>
            <a:lvl2pPr marL="457200" indent="0" algn="l" rtl="0" eaLnBrk="0" fontAlgn="base" hangingPunct="0">
              <a:spcBef>
                <a:spcPct val="20000"/>
              </a:spcBef>
              <a:spcAft>
                <a:spcPct val="0"/>
              </a:spcAft>
              <a:buFontTx/>
              <a:buNone/>
              <a:defRPr sz="1600">
                <a:solidFill>
                  <a:schemeClr val="tx1"/>
                </a:solidFill>
                <a:latin typeface="+mn-lt"/>
                <a:ea typeface="ＭＳ Ｐゴシック" pitchFamily="-65" charset="-128"/>
              </a:defRPr>
            </a:lvl2pPr>
            <a:lvl3pPr marL="914400" indent="0" algn="l" rtl="0" eaLnBrk="0" fontAlgn="base" hangingPunct="0">
              <a:spcBef>
                <a:spcPct val="20000"/>
              </a:spcBef>
              <a:spcAft>
                <a:spcPct val="0"/>
              </a:spcAft>
              <a:buClr>
                <a:schemeClr val="bg2"/>
              </a:buClr>
              <a:buFontTx/>
              <a:buNone/>
              <a:defRPr sz="2000">
                <a:solidFill>
                  <a:srgbClr val="4D4D4D"/>
                </a:solidFill>
                <a:latin typeface="+mn-lt"/>
                <a:ea typeface="ＭＳ Ｐゴシック" pitchFamily="-65" charset="-128"/>
              </a:defRPr>
            </a:lvl3pPr>
            <a:lvl4pPr marL="1371600" indent="0" algn="l" rtl="0" eaLnBrk="0" fontAlgn="base" hangingPunct="0">
              <a:spcBef>
                <a:spcPct val="20000"/>
              </a:spcBef>
              <a:spcAft>
                <a:spcPct val="0"/>
              </a:spcAft>
              <a:buFontTx/>
              <a:buNone/>
              <a:defRPr sz="1800">
                <a:solidFill>
                  <a:schemeClr val="tx1"/>
                </a:solidFill>
                <a:latin typeface="+mn-lt"/>
                <a:ea typeface="ＭＳ Ｐゴシック" pitchFamily="-65" charset="-128"/>
              </a:defRPr>
            </a:lvl4pPr>
            <a:lvl5pPr marL="1828800" indent="0" algn="l" rtl="0" eaLnBrk="0" fontAlgn="base" hangingPunct="0">
              <a:spcBef>
                <a:spcPct val="20000"/>
              </a:spcBef>
              <a:spcAft>
                <a:spcPct val="0"/>
              </a:spcAft>
              <a:buFontTx/>
              <a:buNone/>
              <a:defRPr sz="18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1800">
                <a:solidFill>
                  <a:schemeClr val="tx1"/>
                </a:solidFill>
                <a:latin typeface="+mn-lt"/>
                <a:ea typeface="ＭＳ Ｐゴシック" pitchFamily="-65" charset="-128"/>
              </a:defRPr>
            </a:lvl6pPr>
            <a:lvl7pPr marL="2971800" indent="-228600" algn="l" rtl="0" fontAlgn="base">
              <a:spcBef>
                <a:spcPct val="20000"/>
              </a:spcBef>
              <a:spcAft>
                <a:spcPct val="0"/>
              </a:spcAft>
              <a:buChar char="»"/>
              <a:defRPr sz="1800">
                <a:solidFill>
                  <a:schemeClr val="tx1"/>
                </a:solidFill>
                <a:latin typeface="+mn-lt"/>
                <a:ea typeface="ＭＳ Ｐゴシック" pitchFamily="-65" charset="-128"/>
              </a:defRPr>
            </a:lvl7pPr>
            <a:lvl8pPr marL="3429000" indent="-228600" algn="l" rtl="0" fontAlgn="base">
              <a:spcBef>
                <a:spcPct val="20000"/>
              </a:spcBef>
              <a:spcAft>
                <a:spcPct val="0"/>
              </a:spcAft>
              <a:buChar char="»"/>
              <a:defRPr sz="1800">
                <a:solidFill>
                  <a:schemeClr val="tx1"/>
                </a:solidFill>
                <a:latin typeface="+mn-lt"/>
                <a:ea typeface="ＭＳ Ｐゴシック" pitchFamily="-65" charset="-128"/>
              </a:defRPr>
            </a:lvl8pPr>
            <a:lvl9pPr marL="3886200" indent="-228600" algn="l" rtl="0" fontAlgn="base">
              <a:spcBef>
                <a:spcPct val="20000"/>
              </a:spcBef>
              <a:spcAft>
                <a:spcPct val="0"/>
              </a:spcAft>
              <a:buChar char="»"/>
              <a:defRPr sz="1800">
                <a:solidFill>
                  <a:schemeClr val="tx1"/>
                </a:solidFill>
                <a:latin typeface="+mn-lt"/>
                <a:ea typeface="ＭＳ Ｐゴシック" pitchFamily="-65" charset="-128"/>
              </a:defRPr>
            </a:lvl9pPr>
          </a:lstStyle>
          <a:p>
            <a:pPr>
              <a:spcBef>
                <a:spcPts val="1020"/>
              </a:spcBef>
            </a:pPr>
            <a:r>
              <a:rPr lang="en-GB" b="1" kern="0" dirty="0"/>
              <a:t>Employees themselves</a:t>
            </a:r>
          </a:p>
        </p:txBody>
      </p:sp>
      <p:cxnSp>
        <p:nvCxnSpPr>
          <p:cNvPr id="7" name="Gerade Verbindung 6">
            <a:extLst>
              <a:ext uri="{FF2B5EF4-FFF2-40B4-BE49-F238E27FC236}">
                <a16:creationId xmlns:a16="http://schemas.microsoft.com/office/drawing/2014/main" id="{E3639498-9104-1146-B171-6850CBF6D6B1}"/>
              </a:ext>
            </a:extLst>
          </p:cNvPr>
          <p:cNvCxnSpPr>
            <a:cxnSpLocks/>
          </p:cNvCxnSpPr>
          <p:nvPr/>
        </p:nvCxnSpPr>
        <p:spPr bwMode="auto">
          <a:xfrm>
            <a:off x="755576" y="1635646"/>
            <a:ext cx="7776865" cy="0"/>
          </a:xfrm>
          <a:prstGeom prst="line">
            <a:avLst/>
          </a:prstGeom>
          <a:solidFill>
            <a:srgbClr val="DDDDDD"/>
          </a:solidFill>
          <a:ln w="12700" cap="flat" cmpd="sng" algn="ctr">
            <a:solidFill>
              <a:schemeClr val="bg1">
                <a:lumMod val="50000"/>
              </a:schemeClr>
            </a:solidFill>
            <a:prstDash val="solid"/>
            <a:round/>
            <a:headEnd type="none" w="med" len="med"/>
            <a:tailEnd type="none" w="med" len="med"/>
          </a:ln>
          <a:effectLst/>
        </p:spPr>
      </p:cxnSp>
      <p:cxnSp>
        <p:nvCxnSpPr>
          <p:cNvPr id="11" name="Gerade Verbindung 10">
            <a:extLst>
              <a:ext uri="{FF2B5EF4-FFF2-40B4-BE49-F238E27FC236}">
                <a16:creationId xmlns:a16="http://schemas.microsoft.com/office/drawing/2014/main" id="{6498D184-9489-E34A-82AB-0337B525DBBA}"/>
              </a:ext>
            </a:extLst>
          </p:cNvPr>
          <p:cNvCxnSpPr>
            <a:cxnSpLocks/>
          </p:cNvCxnSpPr>
          <p:nvPr/>
        </p:nvCxnSpPr>
        <p:spPr bwMode="auto">
          <a:xfrm>
            <a:off x="4572000" y="1059582"/>
            <a:ext cx="0" cy="2880320"/>
          </a:xfrm>
          <a:prstGeom prst="line">
            <a:avLst/>
          </a:prstGeom>
          <a:solidFill>
            <a:srgbClr val="DDDDDD"/>
          </a:solidFill>
          <a:ln w="12700" cap="flat" cmpd="sng" algn="ctr">
            <a:solidFill>
              <a:schemeClr val="bg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1327748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GB" dirty="0"/>
              <a:t>Solution or problem as starting point</a:t>
            </a:r>
          </a:p>
        </p:txBody>
      </p:sp>
      <p:sp>
        <p:nvSpPr>
          <p:cNvPr id="65" name="Rechteck 64"/>
          <p:cNvSpPr/>
          <p:nvPr/>
        </p:nvSpPr>
        <p:spPr bwMode="auto">
          <a:xfrm>
            <a:off x="625475" y="1357015"/>
            <a:ext cx="1741488" cy="1054100"/>
          </a:xfrm>
          <a:prstGeom prst="rect">
            <a:avLst/>
          </a:prstGeom>
          <a:solidFill>
            <a:schemeClr val="bg1"/>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a:solidFill>
                  <a:srgbClr val="000000"/>
                </a:solidFill>
                <a:latin typeface="Arial"/>
                <a:cs typeface="Arial"/>
              </a:rPr>
              <a:t>Solution</a:t>
            </a:r>
          </a:p>
        </p:txBody>
      </p:sp>
      <p:sp>
        <p:nvSpPr>
          <p:cNvPr id="66" name="Rechteck 65"/>
          <p:cNvSpPr/>
          <p:nvPr/>
        </p:nvSpPr>
        <p:spPr bwMode="auto">
          <a:xfrm>
            <a:off x="2652727" y="1357015"/>
            <a:ext cx="1741487" cy="1054100"/>
          </a:xfrm>
          <a:prstGeom prst="rect">
            <a:avLst/>
          </a:prstGeom>
          <a:solidFill>
            <a:schemeClr val="bg1"/>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a:solidFill>
                  <a:srgbClr val="000000"/>
                </a:solidFill>
                <a:latin typeface="Arial"/>
                <a:cs typeface="Arial"/>
              </a:rPr>
              <a:t>Design</a:t>
            </a:r>
          </a:p>
        </p:txBody>
      </p:sp>
      <p:cxnSp>
        <p:nvCxnSpPr>
          <p:cNvPr id="72" name="Gerade Verbindung mit Pfeil 71"/>
          <p:cNvCxnSpPr>
            <a:stCxn id="65" idx="3"/>
            <a:endCxn id="66" idx="1"/>
          </p:cNvCxnSpPr>
          <p:nvPr/>
        </p:nvCxnSpPr>
        <p:spPr bwMode="auto">
          <a:xfrm>
            <a:off x="2366963" y="1884065"/>
            <a:ext cx="285750" cy="0"/>
          </a:xfrm>
          <a:prstGeom prst="straightConnector1">
            <a:avLst/>
          </a:prstGeom>
          <a:solidFill>
            <a:schemeClr val="bg1"/>
          </a:solidFill>
          <a:ln w="9525">
            <a:solidFill>
              <a:srgbClr val="74010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75" name="Gerade Verbindung mit Pfeil 74"/>
          <p:cNvCxnSpPr>
            <a:stCxn id="66" idx="3"/>
            <a:endCxn id="78" idx="1"/>
          </p:cNvCxnSpPr>
          <p:nvPr/>
        </p:nvCxnSpPr>
        <p:spPr bwMode="auto">
          <a:xfrm>
            <a:off x="4394214" y="1884065"/>
            <a:ext cx="284163" cy="0"/>
          </a:xfrm>
          <a:prstGeom prst="straightConnector1">
            <a:avLst/>
          </a:prstGeom>
          <a:solidFill>
            <a:schemeClr val="bg1"/>
          </a:solidFill>
          <a:ln w="9525">
            <a:solidFill>
              <a:srgbClr val="74010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78" name="Rechteck 77"/>
          <p:cNvSpPr/>
          <p:nvPr/>
        </p:nvSpPr>
        <p:spPr bwMode="auto">
          <a:xfrm>
            <a:off x="4678363" y="1357015"/>
            <a:ext cx="1741487" cy="1054100"/>
          </a:xfrm>
          <a:prstGeom prst="rect">
            <a:avLst/>
          </a:prstGeom>
          <a:solidFill>
            <a:schemeClr val="bg1"/>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err="1">
                <a:solidFill>
                  <a:srgbClr val="000000"/>
                </a:solidFill>
                <a:latin typeface="Arial"/>
                <a:cs typeface="Arial"/>
              </a:rPr>
              <a:t>Context</a:t>
            </a:r>
            <a:endParaRPr lang="de-DE" sz="1600" b="0" dirty="0">
              <a:solidFill>
                <a:srgbClr val="000000"/>
              </a:solidFill>
              <a:latin typeface="Arial"/>
              <a:cs typeface="Arial"/>
            </a:endParaRPr>
          </a:p>
        </p:txBody>
      </p:sp>
      <p:sp>
        <p:nvSpPr>
          <p:cNvPr id="79" name="Rechteck 78"/>
          <p:cNvSpPr/>
          <p:nvPr/>
        </p:nvSpPr>
        <p:spPr bwMode="auto">
          <a:xfrm>
            <a:off x="6705600" y="1357015"/>
            <a:ext cx="1741488" cy="1054100"/>
          </a:xfrm>
          <a:prstGeom prst="rect">
            <a:avLst/>
          </a:prstGeom>
          <a:solidFill>
            <a:schemeClr val="bg1">
              <a:lumMod val="95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a:solidFill>
                  <a:srgbClr val="000000"/>
                </a:solidFill>
                <a:latin typeface="Arial"/>
                <a:cs typeface="Arial"/>
              </a:rPr>
              <a:t>Problem</a:t>
            </a:r>
          </a:p>
        </p:txBody>
      </p:sp>
      <p:cxnSp>
        <p:nvCxnSpPr>
          <p:cNvPr id="82" name="Gerade Verbindung mit Pfeil 81"/>
          <p:cNvCxnSpPr>
            <a:stCxn id="78" idx="3"/>
            <a:endCxn id="79" idx="1"/>
          </p:cNvCxnSpPr>
          <p:nvPr/>
        </p:nvCxnSpPr>
        <p:spPr bwMode="auto">
          <a:xfrm>
            <a:off x="6419850" y="1884065"/>
            <a:ext cx="285750" cy="0"/>
          </a:xfrm>
          <a:prstGeom prst="straightConnector1">
            <a:avLst/>
          </a:prstGeom>
          <a:solidFill>
            <a:schemeClr val="bg1"/>
          </a:solidFill>
          <a:ln w="9525">
            <a:solidFill>
              <a:srgbClr val="74010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83" name="Oval 82"/>
          <p:cNvSpPr/>
          <p:nvPr/>
        </p:nvSpPr>
        <p:spPr bwMode="auto">
          <a:xfrm>
            <a:off x="4508500" y="1131592"/>
            <a:ext cx="533400" cy="501650"/>
          </a:xfrm>
          <a:prstGeom prst="ellipse">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sz="1600" b="0">
              <a:solidFill>
                <a:srgbClr val="740101"/>
              </a:solidFill>
            </a:endParaRPr>
          </a:p>
        </p:txBody>
      </p:sp>
      <p:sp>
        <p:nvSpPr>
          <p:cNvPr id="84" name="Gewitterblitz 83"/>
          <p:cNvSpPr/>
          <p:nvPr/>
        </p:nvSpPr>
        <p:spPr bwMode="auto">
          <a:xfrm rot="1464894">
            <a:off x="4645028" y="1230015"/>
            <a:ext cx="263525" cy="304800"/>
          </a:xfrm>
          <a:prstGeom prst="lightningBol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sz="1600" b="0"/>
          </a:p>
        </p:txBody>
      </p:sp>
      <p:sp>
        <p:nvSpPr>
          <p:cNvPr id="85" name="Oval 84"/>
          <p:cNvSpPr/>
          <p:nvPr/>
        </p:nvSpPr>
        <p:spPr bwMode="auto">
          <a:xfrm>
            <a:off x="6580188" y="1131592"/>
            <a:ext cx="533400" cy="501650"/>
          </a:xfrm>
          <a:prstGeom prst="ellipse">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800" dirty="0">
                <a:solidFill>
                  <a:srgbClr val="740101"/>
                </a:solidFill>
                <a:latin typeface="Arial"/>
                <a:cs typeface="Arial"/>
              </a:rPr>
              <a:t>?</a:t>
            </a:r>
          </a:p>
        </p:txBody>
      </p:sp>
      <p:grpSp>
        <p:nvGrpSpPr>
          <p:cNvPr id="2" name="Gruppierung 1"/>
          <p:cNvGrpSpPr/>
          <p:nvPr/>
        </p:nvGrpSpPr>
        <p:grpSpPr>
          <a:xfrm>
            <a:off x="611188" y="2859782"/>
            <a:ext cx="7821612" cy="1055688"/>
            <a:chOff x="611188" y="2859782"/>
            <a:chExt cx="7821612" cy="1055688"/>
          </a:xfrm>
        </p:grpSpPr>
        <p:sp>
          <p:nvSpPr>
            <p:cNvPr id="95" name="Rechteck 94"/>
            <p:cNvSpPr/>
            <p:nvPr/>
          </p:nvSpPr>
          <p:spPr bwMode="auto">
            <a:xfrm>
              <a:off x="611188" y="2859782"/>
              <a:ext cx="1741487" cy="1055688"/>
            </a:xfrm>
            <a:prstGeom prst="rect">
              <a:avLst/>
            </a:prstGeom>
            <a:solidFill>
              <a:schemeClr val="bg1">
                <a:lumMod val="95000"/>
              </a:schemeClr>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a:solidFill>
                    <a:srgbClr val="000000"/>
                  </a:solidFill>
                  <a:latin typeface="Arial"/>
                  <a:cs typeface="Arial"/>
                </a:rPr>
                <a:t>Problem</a:t>
              </a:r>
            </a:p>
          </p:txBody>
        </p:sp>
        <p:sp>
          <p:nvSpPr>
            <p:cNvPr id="96" name="Rechteck 95"/>
            <p:cNvSpPr/>
            <p:nvPr/>
          </p:nvSpPr>
          <p:spPr bwMode="auto">
            <a:xfrm>
              <a:off x="2638425" y="2859782"/>
              <a:ext cx="1741488" cy="1055688"/>
            </a:xfrm>
            <a:prstGeom prst="rect">
              <a:avLst/>
            </a:prstGeom>
            <a:solidFill>
              <a:schemeClr val="bg1"/>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err="1">
                  <a:solidFill>
                    <a:srgbClr val="000000"/>
                  </a:solidFill>
                  <a:latin typeface="Arial"/>
                  <a:cs typeface="Arial"/>
                </a:rPr>
                <a:t>Context</a:t>
              </a:r>
              <a:endParaRPr lang="de-DE" sz="1600" b="0" dirty="0">
                <a:solidFill>
                  <a:srgbClr val="000000"/>
                </a:solidFill>
                <a:latin typeface="Arial"/>
                <a:cs typeface="Arial"/>
              </a:endParaRPr>
            </a:p>
          </p:txBody>
        </p:sp>
        <p:cxnSp>
          <p:nvCxnSpPr>
            <p:cNvPr id="97" name="Gerade Verbindung mit Pfeil 96"/>
            <p:cNvCxnSpPr>
              <a:stCxn id="95" idx="3"/>
              <a:endCxn id="96" idx="1"/>
            </p:cNvCxnSpPr>
            <p:nvPr/>
          </p:nvCxnSpPr>
          <p:spPr bwMode="auto">
            <a:xfrm>
              <a:off x="2352675" y="3388420"/>
              <a:ext cx="285750" cy="0"/>
            </a:xfrm>
            <a:prstGeom prst="straightConnector1">
              <a:avLst/>
            </a:prstGeom>
            <a:solidFill>
              <a:schemeClr val="bg1"/>
            </a:solidFill>
            <a:ln w="9525">
              <a:solidFill>
                <a:srgbClr val="74010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98" name="Gerade Verbindung mit Pfeil 97"/>
            <p:cNvCxnSpPr>
              <a:stCxn id="96" idx="3"/>
              <a:endCxn id="99" idx="1"/>
            </p:cNvCxnSpPr>
            <p:nvPr/>
          </p:nvCxnSpPr>
          <p:spPr bwMode="auto">
            <a:xfrm>
              <a:off x="4379913" y="3388420"/>
              <a:ext cx="284162" cy="0"/>
            </a:xfrm>
            <a:prstGeom prst="straightConnector1">
              <a:avLst/>
            </a:prstGeom>
            <a:solidFill>
              <a:schemeClr val="bg1"/>
            </a:solidFill>
            <a:ln w="9525">
              <a:solidFill>
                <a:srgbClr val="74010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99" name="Rechteck 98"/>
            <p:cNvSpPr/>
            <p:nvPr/>
          </p:nvSpPr>
          <p:spPr bwMode="auto">
            <a:xfrm>
              <a:off x="4664075" y="2859782"/>
              <a:ext cx="1741488" cy="1055688"/>
            </a:xfrm>
            <a:prstGeom prst="rect">
              <a:avLst/>
            </a:prstGeom>
            <a:solidFill>
              <a:schemeClr val="bg1"/>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a:solidFill>
                    <a:srgbClr val="000000"/>
                  </a:solidFill>
                  <a:latin typeface="Arial"/>
                  <a:cs typeface="Arial"/>
                </a:rPr>
                <a:t>Solution </a:t>
              </a:r>
            </a:p>
          </p:txBody>
        </p:sp>
        <p:sp>
          <p:nvSpPr>
            <p:cNvPr id="100" name="Rechteck 99"/>
            <p:cNvSpPr/>
            <p:nvPr/>
          </p:nvSpPr>
          <p:spPr bwMode="auto">
            <a:xfrm>
              <a:off x="6691313" y="2859782"/>
              <a:ext cx="1741487" cy="1055688"/>
            </a:xfrm>
            <a:prstGeom prst="rect">
              <a:avLst/>
            </a:prstGeom>
            <a:solidFill>
              <a:schemeClr val="bg1"/>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b="0" dirty="0">
                  <a:solidFill>
                    <a:srgbClr val="000000"/>
                  </a:solidFill>
                  <a:latin typeface="Arial"/>
                  <a:cs typeface="Arial"/>
                </a:rPr>
                <a:t>Design</a:t>
              </a:r>
            </a:p>
          </p:txBody>
        </p:sp>
        <p:cxnSp>
          <p:nvCxnSpPr>
            <p:cNvPr id="101" name="Gerade Verbindung mit Pfeil 100"/>
            <p:cNvCxnSpPr>
              <a:stCxn id="99" idx="3"/>
              <a:endCxn id="100" idx="1"/>
            </p:cNvCxnSpPr>
            <p:nvPr/>
          </p:nvCxnSpPr>
          <p:spPr bwMode="auto">
            <a:xfrm>
              <a:off x="6405563" y="3388420"/>
              <a:ext cx="285750" cy="0"/>
            </a:xfrm>
            <a:prstGeom prst="straightConnector1">
              <a:avLst/>
            </a:prstGeom>
            <a:solidFill>
              <a:schemeClr val="bg1"/>
            </a:solidFill>
            <a:ln w="9525">
              <a:solidFill>
                <a:srgbClr val="74010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56304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8E2E3B-2AF3-E543-A2FA-71A684B77361}"/>
              </a:ext>
            </a:extLst>
          </p:cNvPr>
          <p:cNvSpPr>
            <a:spLocks noGrp="1"/>
          </p:cNvSpPr>
          <p:nvPr>
            <p:ph idx="1"/>
          </p:nvPr>
        </p:nvSpPr>
        <p:spPr>
          <a:xfrm>
            <a:off x="1403648" y="1707654"/>
            <a:ext cx="6696744" cy="1296144"/>
          </a:xfrm>
        </p:spPr>
        <p:txBody>
          <a:bodyPr/>
          <a:lstStyle/>
          <a:p>
            <a:pPr algn="ctr"/>
            <a:r>
              <a:rPr lang="en-BD" sz="3200" dirty="0"/>
              <a:t>What types of Human Resource mnagement in your company?</a:t>
            </a:r>
          </a:p>
        </p:txBody>
      </p:sp>
    </p:spTree>
    <p:extLst>
      <p:ext uri="{BB962C8B-B14F-4D97-AF65-F5344CB8AC3E}">
        <p14:creationId xmlns:p14="http://schemas.microsoft.com/office/powerpoint/2010/main" val="3427653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dirty="0"/>
              <a:t>Company development within two hemispheres</a:t>
            </a:r>
          </a:p>
        </p:txBody>
      </p:sp>
      <p:sp>
        <p:nvSpPr>
          <p:cNvPr id="27" name="Kreis 26">
            <a:extLst>
              <a:ext uri="{FF2B5EF4-FFF2-40B4-BE49-F238E27FC236}">
                <a16:creationId xmlns:a16="http://schemas.microsoft.com/office/drawing/2014/main" id="{C1C224B9-67B9-624D-803E-27D222BC9E8E}"/>
              </a:ext>
            </a:extLst>
          </p:cNvPr>
          <p:cNvSpPr/>
          <p:nvPr/>
        </p:nvSpPr>
        <p:spPr bwMode="auto">
          <a:xfrm>
            <a:off x="1282287" y="896143"/>
            <a:ext cx="3896112" cy="3796301"/>
          </a:xfrm>
          <a:prstGeom prst="pie">
            <a:avLst>
              <a:gd name="adj1" fmla="val 20188072"/>
              <a:gd name="adj2" fmla="val 1482456"/>
            </a:avLst>
          </a:prstGeom>
          <a:solidFill>
            <a:schemeClr val="bg1">
              <a:lumMod val="95000"/>
            </a:schemeClr>
          </a:solidFill>
          <a:ln w="38100" cap="flat" cmpd="sng" algn="ctr">
            <a:solidFill>
              <a:srgbClr val="800000"/>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a:ln>
                <a:noFill/>
              </a:ln>
              <a:effectLst/>
              <a:latin typeface="Arial" pitchFamily="-65" charset="0"/>
            </a:endParaRPr>
          </a:p>
        </p:txBody>
      </p:sp>
      <p:grpSp>
        <p:nvGrpSpPr>
          <p:cNvPr id="36" name="Gruppierung 1">
            <a:extLst>
              <a:ext uri="{FF2B5EF4-FFF2-40B4-BE49-F238E27FC236}">
                <a16:creationId xmlns:a16="http://schemas.microsoft.com/office/drawing/2014/main" id="{E8E92FBB-B29C-7243-88B9-D97A4F8AD43C}"/>
              </a:ext>
            </a:extLst>
          </p:cNvPr>
          <p:cNvGrpSpPr/>
          <p:nvPr/>
        </p:nvGrpSpPr>
        <p:grpSpPr>
          <a:xfrm>
            <a:off x="2387242" y="1968672"/>
            <a:ext cx="1682062" cy="1638204"/>
            <a:chOff x="2387242" y="1968672"/>
            <a:chExt cx="1682062" cy="1638204"/>
          </a:xfrm>
        </p:grpSpPr>
        <p:sp>
          <p:nvSpPr>
            <p:cNvPr id="37" name="Oval 36">
              <a:extLst>
                <a:ext uri="{FF2B5EF4-FFF2-40B4-BE49-F238E27FC236}">
                  <a16:creationId xmlns:a16="http://schemas.microsoft.com/office/drawing/2014/main" id="{26AA7B0C-0CF0-9046-8AB6-17EFF4967C53}"/>
                </a:ext>
              </a:extLst>
            </p:cNvPr>
            <p:cNvSpPr/>
            <p:nvPr/>
          </p:nvSpPr>
          <p:spPr>
            <a:xfrm>
              <a:off x="2387242" y="1968672"/>
              <a:ext cx="1682062" cy="1638204"/>
            </a:xfrm>
            <a:prstGeom prst="ellipse">
              <a:avLst/>
            </a:prstGeom>
            <a:noFill/>
            <a:ln w="19050" cmpd="sng">
              <a:solidFill>
                <a:srgbClr val="000000"/>
              </a:solidFill>
            </a:ln>
            <a:effectLst/>
          </p:spPr>
          <p:style>
            <a:lnRef idx="1">
              <a:schemeClr val="accent1"/>
            </a:lnRef>
            <a:fillRef idx="3">
              <a:schemeClr val="accent1"/>
            </a:fillRef>
            <a:effectRef idx="2">
              <a:schemeClr val="accent1"/>
            </a:effectRef>
            <a:fontRef idx="minor">
              <a:schemeClr val="lt1"/>
            </a:fontRef>
          </p:style>
          <p:txBody>
            <a:bodyPr wrap="none" lIns="0" rIns="0" anchor="ctr"/>
            <a:lstStyle/>
            <a:p>
              <a:pPr algn="ctr">
                <a:defRPr/>
              </a:pPr>
              <a:endParaRPr lang="en-GB" sz="1200" b="0">
                <a:solidFill>
                  <a:schemeClr val="tx1"/>
                </a:solidFill>
                <a:latin typeface="Arial"/>
                <a:cs typeface="Arial"/>
              </a:endParaRPr>
            </a:p>
          </p:txBody>
        </p:sp>
        <p:sp>
          <p:nvSpPr>
            <p:cNvPr id="38" name="Rechteck 37">
              <a:extLst>
                <a:ext uri="{FF2B5EF4-FFF2-40B4-BE49-F238E27FC236}">
                  <a16:creationId xmlns:a16="http://schemas.microsoft.com/office/drawing/2014/main" id="{1EE7CEEE-29C1-F94B-B302-EE4E91EB7720}"/>
                </a:ext>
              </a:extLst>
            </p:cNvPr>
            <p:cNvSpPr/>
            <p:nvPr/>
          </p:nvSpPr>
          <p:spPr>
            <a:xfrm>
              <a:off x="2778597" y="2044223"/>
              <a:ext cx="903496" cy="276999"/>
            </a:xfrm>
            <a:prstGeom prst="rect">
              <a:avLst/>
            </a:prstGeom>
            <a:noFill/>
            <a:ln>
              <a:noFill/>
            </a:ln>
          </p:spPr>
          <p:txBody>
            <a:bodyPr wrap="square">
              <a:spAutoFit/>
            </a:bodyPr>
            <a:lstStyle/>
            <a:p>
              <a:pPr algn="ctr">
                <a:defRPr/>
              </a:pPr>
              <a:r>
                <a:rPr lang="en-GB" sz="1200" b="0">
                  <a:latin typeface="Arial"/>
                  <a:cs typeface="Arial"/>
                </a:rPr>
                <a:t>Culture</a:t>
              </a:r>
            </a:p>
          </p:txBody>
        </p:sp>
      </p:grpSp>
      <p:grpSp>
        <p:nvGrpSpPr>
          <p:cNvPr id="39" name="Gruppierung 3">
            <a:extLst>
              <a:ext uri="{FF2B5EF4-FFF2-40B4-BE49-F238E27FC236}">
                <a16:creationId xmlns:a16="http://schemas.microsoft.com/office/drawing/2014/main" id="{9D16ECEB-E33A-A646-BA92-29000B398CD8}"/>
              </a:ext>
            </a:extLst>
          </p:cNvPr>
          <p:cNvGrpSpPr/>
          <p:nvPr/>
        </p:nvGrpSpPr>
        <p:grpSpPr>
          <a:xfrm>
            <a:off x="1806423" y="1468621"/>
            <a:ext cx="2843700" cy="2638305"/>
            <a:chOff x="1806423" y="1468621"/>
            <a:chExt cx="2843700" cy="2638305"/>
          </a:xfrm>
        </p:grpSpPr>
        <p:sp>
          <p:nvSpPr>
            <p:cNvPr id="40" name="Oval 39">
              <a:extLst>
                <a:ext uri="{FF2B5EF4-FFF2-40B4-BE49-F238E27FC236}">
                  <a16:creationId xmlns:a16="http://schemas.microsoft.com/office/drawing/2014/main" id="{8BED595E-37C4-2843-8289-99082BC8FBD6}"/>
                </a:ext>
              </a:extLst>
            </p:cNvPr>
            <p:cNvSpPr/>
            <p:nvPr/>
          </p:nvSpPr>
          <p:spPr>
            <a:xfrm>
              <a:off x="1806423" y="1468621"/>
              <a:ext cx="2843700" cy="2638305"/>
            </a:xfrm>
            <a:prstGeom prst="ellipse">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0" rIns="0" anchor="ctr"/>
            <a:lstStyle/>
            <a:p>
              <a:pPr algn="ctr">
                <a:defRPr/>
              </a:pPr>
              <a:endParaRPr lang="en-GB" sz="1200" b="0">
                <a:solidFill>
                  <a:schemeClr val="tx1"/>
                </a:solidFill>
                <a:latin typeface="Arial"/>
                <a:cs typeface="Arial"/>
              </a:endParaRPr>
            </a:p>
          </p:txBody>
        </p:sp>
        <p:sp>
          <p:nvSpPr>
            <p:cNvPr id="41" name="Rechteck 40">
              <a:extLst>
                <a:ext uri="{FF2B5EF4-FFF2-40B4-BE49-F238E27FC236}">
                  <a16:creationId xmlns:a16="http://schemas.microsoft.com/office/drawing/2014/main" id="{8C3FECE3-1C1E-EC42-BDAA-25639FD38A20}"/>
                </a:ext>
              </a:extLst>
            </p:cNvPr>
            <p:cNvSpPr/>
            <p:nvPr/>
          </p:nvSpPr>
          <p:spPr>
            <a:xfrm>
              <a:off x="2391384" y="1652046"/>
              <a:ext cx="1677922" cy="276999"/>
            </a:xfrm>
            <a:prstGeom prst="rect">
              <a:avLst/>
            </a:prstGeom>
            <a:noFill/>
            <a:ln>
              <a:noFill/>
            </a:ln>
          </p:spPr>
          <p:txBody>
            <a:bodyPr wrap="square">
              <a:spAutoFit/>
            </a:bodyPr>
            <a:lstStyle/>
            <a:p>
              <a:pPr algn="ctr">
                <a:defRPr/>
              </a:pPr>
              <a:r>
                <a:rPr lang="en-GB" sz="1200" b="0">
                  <a:latin typeface="Arial"/>
                  <a:cs typeface="Arial"/>
                </a:rPr>
                <a:t>Roles &amp; Structures</a:t>
              </a:r>
            </a:p>
          </p:txBody>
        </p:sp>
      </p:grpSp>
      <p:grpSp>
        <p:nvGrpSpPr>
          <p:cNvPr id="42" name="Gruppierung 4">
            <a:extLst>
              <a:ext uri="{FF2B5EF4-FFF2-40B4-BE49-F238E27FC236}">
                <a16:creationId xmlns:a16="http://schemas.microsoft.com/office/drawing/2014/main" id="{C88E64FB-8CAB-CF42-BCC2-C58E40B7AE96}"/>
              </a:ext>
            </a:extLst>
          </p:cNvPr>
          <p:cNvGrpSpPr/>
          <p:nvPr/>
        </p:nvGrpSpPr>
        <p:grpSpPr>
          <a:xfrm>
            <a:off x="1225603" y="843558"/>
            <a:ext cx="4005339" cy="3888432"/>
            <a:chOff x="1225603" y="843558"/>
            <a:chExt cx="4005339" cy="3888432"/>
          </a:xfrm>
        </p:grpSpPr>
        <p:sp>
          <p:nvSpPr>
            <p:cNvPr id="43" name="Oval 42">
              <a:extLst>
                <a:ext uri="{FF2B5EF4-FFF2-40B4-BE49-F238E27FC236}">
                  <a16:creationId xmlns:a16="http://schemas.microsoft.com/office/drawing/2014/main" id="{90FA3499-8D72-124D-8C5B-070EF9C00591}"/>
                </a:ext>
              </a:extLst>
            </p:cNvPr>
            <p:cNvSpPr/>
            <p:nvPr/>
          </p:nvSpPr>
          <p:spPr>
            <a:xfrm>
              <a:off x="1225603" y="843558"/>
              <a:ext cx="4005339" cy="3888432"/>
            </a:xfrm>
            <a:prstGeom prst="ellipse">
              <a:avLst/>
            </a:prstGeom>
            <a:noFill/>
            <a:ln w="381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0" rIns="0" anchor="ctr"/>
            <a:lstStyle/>
            <a:p>
              <a:pPr algn="ctr">
                <a:defRPr/>
              </a:pPr>
              <a:endParaRPr lang="en-GB" sz="1200" b="0">
                <a:solidFill>
                  <a:schemeClr val="tx1"/>
                </a:solidFill>
                <a:latin typeface="Arial"/>
                <a:cs typeface="Arial"/>
              </a:endParaRPr>
            </a:p>
          </p:txBody>
        </p:sp>
        <p:sp>
          <p:nvSpPr>
            <p:cNvPr id="44" name="Rechteck 43">
              <a:extLst>
                <a:ext uri="{FF2B5EF4-FFF2-40B4-BE49-F238E27FC236}">
                  <a16:creationId xmlns:a16="http://schemas.microsoft.com/office/drawing/2014/main" id="{9E4E6C59-5798-C64F-803A-D379CC0E6BC8}"/>
                </a:ext>
              </a:extLst>
            </p:cNvPr>
            <p:cNvSpPr/>
            <p:nvPr/>
          </p:nvSpPr>
          <p:spPr>
            <a:xfrm>
              <a:off x="2262311" y="955902"/>
              <a:ext cx="1936064" cy="461665"/>
            </a:xfrm>
            <a:prstGeom prst="rect">
              <a:avLst/>
            </a:prstGeom>
            <a:noFill/>
            <a:ln>
              <a:noFill/>
            </a:ln>
          </p:spPr>
          <p:txBody>
            <a:bodyPr wrap="square">
              <a:spAutoFit/>
            </a:bodyPr>
            <a:lstStyle/>
            <a:p>
              <a:pPr algn="ctr">
                <a:defRPr/>
              </a:pPr>
              <a:r>
                <a:rPr lang="en-GB" sz="1200" b="0" dirty="0">
                  <a:latin typeface="Arial"/>
                  <a:cs typeface="Arial"/>
                </a:rPr>
                <a:t>Strategic </a:t>
              </a:r>
              <a:br>
                <a:rPr lang="en-GB" sz="1200" b="0" dirty="0">
                  <a:latin typeface="Arial"/>
                  <a:cs typeface="Arial"/>
                </a:rPr>
              </a:br>
              <a:r>
                <a:rPr lang="en-GB" sz="1200" b="0" dirty="0">
                  <a:latin typeface="Arial"/>
                  <a:cs typeface="Arial"/>
                </a:rPr>
                <a:t>management systems</a:t>
              </a:r>
            </a:p>
          </p:txBody>
        </p:sp>
      </p:grpSp>
      <p:grpSp>
        <p:nvGrpSpPr>
          <p:cNvPr id="45" name="Gruppierung 6">
            <a:extLst>
              <a:ext uri="{FF2B5EF4-FFF2-40B4-BE49-F238E27FC236}">
                <a16:creationId xmlns:a16="http://schemas.microsoft.com/office/drawing/2014/main" id="{13B03B79-8D37-F745-88A0-23FC92A8A561}"/>
              </a:ext>
            </a:extLst>
          </p:cNvPr>
          <p:cNvGrpSpPr/>
          <p:nvPr/>
        </p:nvGrpSpPr>
        <p:grpSpPr>
          <a:xfrm>
            <a:off x="0" y="1606679"/>
            <a:ext cx="9144000" cy="2363823"/>
            <a:chOff x="0" y="1606679"/>
            <a:chExt cx="9144000" cy="2363823"/>
          </a:xfrm>
        </p:grpSpPr>
        <p:cxnSp>
          <p:nvCxnSpPr>
            <p:cNvPr id="46" name="Gerade Verbindung 45">
              <a:extLst>
                <a:ext uri="{FF2B5EF4-FFF2-40B4-BE49-F238E27FC236}">
                  <a16:creationId xmlns:a16="http://schemas.microsoft.com/office/drawing/2014/main" id="{9820ABCC-8207-0746-95F0-524C3F74529C}"/>
                </a:ext>
              </a:extLst>
            </p:cNvPr>
            <p:cNvCxnSpPr/>
            <p:nvPr/>
          </p:nvCxnSpPr>
          <p:spPr bwMode="auto">
            <a:xfrm>
              <a:off x="0" y="2787774"/>
              <a:ext cx="9144000" cy="0"/>
            </a:xfrm>
            <a:prstGeom prst="line">
              <a:avLst/>
            </a:prstGeom>
            <a:solidFill>
              <a:srgbClr val="DDDDDD"/>
            </a:solidFill>
            <a:ln w="6350" cap="flat" cmpd="sng" algn="ctr">
              <a:solidFill>
                <a:srgbClr val="800000"/>
              </a:solidFill>
              <a:prstDash val="solid"/>
              <a:round/>
              <a:headEnd type="none" w="med" len="med"/>
              <a:tailEnd type="none" w="lg" len="lg"/>
            </a:ln>
            <a:effectLst/>
          </p:spPr>
        </p:cxnSp>
        <p:sp>
          <p:nvSpPr>
            <p:cNvPr id="47" name="Rechteck 46">
              <a:extLst>
                <a:ext uri="{FF2B5EF4-FFF2-40B4-BE49-F238E27FC236}">
                  <a16:creationId xmlns:a16="http://schemas.microsoft.com/office/drawing/2014/main" id="{4DCACBB4-CBEE-774A-96DB-60B48607E3CC}"/>
                </a:ext>
              </a:extLst>
            </p:cNvPr>
            <p:cNvSpPr/>
            <p:nvPr/>
          </p:nvSpPr>
          <p:spPr>
            <a:xfrm>
              <a:off x="5417024" y="1606679"/>
              <a:ext cx="2395336" cy="738664"/>
            </a:xfrm>
            <a:prstGeom prst="rect">
              <a:avLst/>
            </a:prstGeom>
            <a:noFill/>
          </p:spPr>
          <p:txBody>
            <a:bodyPr wrap="square">
              <a:spAutoFit/>
            </a:bodyPr>
            <a:lstStyle/>
            <a:p>
              <a:pPr algn="ctr"/>
              <a:r>
                <a:rPr lang="en-GB" sz="1400" b="1" dirty="0">
                  <a:latin typeface="Arial"/>
                  <a:cs typeface="Arial"/>
                </a:rPr>
                <a:t>Hierarchy und Stability</a:t>
              </a:r>
            </a:p>
            <a:p>
              <a:pPr algn="ctr"/>
              <a:r>
                <a:rPr lang="en-GB" sz="1400" b="0" dirty="0">
                  <a:latin typeface="Arial"/>
                  <a:cs typeface="Arial"/>
                </a:rPr>
                <a:t>Responsibility is bundled at </a:t>
              </a:r>
              <a:br>
                <a:rPr lang="en-GB" sz="1400" b="0" dirty="0">
                  <a:latin typeface="Arial"/>
                  <a:cs typeface="Arial"/>
                </a:rPr>
              </a:br>
              <a:r>
                <a:rPr lang="en-GB" sz="1400" b="0" dirty="0">
                  <a:latin typeface="Arial"/>
                  <a:cs typeface="Arial"/>
                </a:rPr>
                <a:t>top management level</a:t>
              </a:r>
            </a:p>
          </p:txBody>
        </p:sp>
        <p:sp>
          <p:nvSpPr>
            <p:cNvPr id="48" name="Rechteck 47">
              <a:extLst>
                <a:ext uri="{FF2B5EF4-FFF2-40B4-BE49-F238E27FC236}">
                  <a16:creationId xmlns:a16="http://schemas.microsoft.com/office/drawing/2014/main" id="{BF9F5B52-6D3C-1F4A-A51E-D80E5E8208C3}"/>
                </a:ext>
              </a:extLst>
            </p:cNvPr>
            <p:cNvSpPr/>
            <p:nvPr/>
          </p:nvSpPr>
          <p:spPr>
            <a:xfrm>
              <a:off x="5447589" y="3231838"/>
              <a:ext cx="2350916" cy="738664"/>
            </a:xfrm>
            <a:prstGeom prst="rect">
              <a:avLst/>
            </a:prstGeom>
            <a:noFill/>
          </p:spPr>
          <p:txBody>
            <a:bodyPr wrap="square">
              <a:spAutoFit/>
            </a:bodyPr>
            <a:lstStyle/>
            <a:p>
              <a:pPr algn="ctr"/>
              <a:r>
                <a:rPr lang="en-GB" sz="1400" b="1" dirty="0">
                  <a:latin typeface="Arial"/>
                  <a:cs typeface="Arial"/>
                </a:rPr>
                <a:t>Agility und Networks</a:t>
              </a:r>
            </a:p>
            <a:p>
              <a:pPr algn="ctr"/>
              <a:r>
                <a:rPr lang="en-GB" sz="1400" b="0" dirty="0">
                  <a:latin typeface="Arial"/>
                  <a:cs typeface="Arial"/>
                </a:rPr>
                <a:t>Responsibility is shared in decentralized networks</a:t>
              </a:r>
            </a:p>
          </p:txBody>
        </p:sp>
      </p:grpSp>
      <p:grpSp>
        <p:nvGrpSpPr>
          <p:cNvPr id="49" name="Gruppierung 5">
            <a:extLst>
              <a:ext uri="{FF2B5EF4-FFF2-40B4-BE49-F238E27FC236}">
                <a16:creationId xmlns:a16="http://schemas.microsoft.com/office/drawing/2014/main" id="{551E21F6-1D6C-6D49-900C-967996FA93C1}"/>
              </a:ext>
            </a:extLst>
          </p:cNvPr>
          <p:cNvGrpSpPr/>
          <p:nvPr/>
        </p:nvGrpSpPr>
        <p:grpSpPr>
          <a:xfrm>
            <a:off x="4069304" y="2646097"/>
            <a:ext cx="3420379" cy="307777"/>
            <a:chOff x="4069304" y="2646097"/>
            <a:chExt cx="3420379" cy="307777"/>
          </a:xfrm>
        </p:grpSpPr>
        <p:cxnSp>
          <p:nvCxnSpPr>
            <p:cNvPr id="50" name="Gerade Verbindung mit Pfeil 49">
              <a:extLst>
                <a:ext uri="{FF2B5EF4-FFF2-40B4-BE49-F238E27FC236}">
                  <a16:creationId xmlns:a16="http://schemas.microsoft.com/office/drawing/2014/main" id="{87D3875D-2552-C84B-8BBD-E81DE74DA293}"/>
                </a:ext>
              </a:extLst>
            </p:cNvPr>
            <p:cNvCxnSpPr>
              <a:endCxn id="51" idx="1"/>
            </p:cNvCxnSpPr>
            <p:nvPr/>
          </p:nvCxnSpPr>
          <p:spPr bwMode="auto">
            <a:xfrm>
              <a:off x="4069304" y="2794299"/>
              <a:ext cx="1677922" cy="5687"/>
            </a:xfrm>
            <a:prstGeom prst="straightConnector1">
              <a:avLst/>
            </a:prstGeom>
            <a:noFill/>
            <a:ln w="25400" cap="flat" cmpd="sng" algn="ctr">
              <a:solidFill>
                <a:srgbClr val="800000"/>
              </a:solidFill>
              <a:prstDash val="solid"/>
              <a:round/>
              <a:headEnd type="none" w="med" len="med"/>
              <a:tailEnd type="triangle" w="lg" len="lg"/>
            </a:ln>
            <a:effectLst/>
          </p:spPr>
        </p:cxnSp>
        <p:sp>
          <p:nvSpPr>
            <p:cNvPr id="51" name="Rechteck 50">
              <a:extLst>
                <a:ext uri="{FF2B5EF4-FFF2-40B4-BE49-F238E27FC236}">
                  <a16:creationId xmlns:a16="http://schemas.microsoft.com/office/drawing/2014/main" id="{839F85CB-CA3A-CA46-80C9-A1FF30C3242A}"/>
                </a:ext>
              </a:extLst>
            </p:cNvPr>
            <p:cNvSpPr/>
            <p:nvPr/>
          </p:nvSpPr>
          <p:spPr>
            <a:xfrm>
              <a:off x="5747226" y="2646097"/>
              <a:ext cx="1742457" cy="307777"/>
            </a:xfrm>
            <a:prstGeom prst="rect">
              <a:avLst/>
            </a:prstGeom>
            <a:solidFill>
              <a:srgbClr val="FFFFFF"/>
            </a:solidFill>
          </p:spPr>
          <p:txBody>
            <a:bodyPr wrap="square">
              <a:spAutoFit/>
            </a:bodyPr>
            <a:lstStyle/>
            <a:p>
              <a:pPr algn="ctr"/>
              <a:r>
                <a:rPr lang="en-GB" sz="1400" b="0">
                  <a:solidFill>
                    <a:srgbClr val="800000"/>
                  </a:solidFill>
                  <a:latin typeface="Arial"/>
                  <a:cs typeface="Arial"/>
                </a:rPr>
                <a:t>Institutionalization</a:t>
              </a:r>
              <a:endParaRPr lang="en-GB" sz="1400">
                <a:solidFill>
                  <a:srgbClr val="800000"/>
                </a:solidFill>
              </a:endParaRPr>
            </a:p>
          </p:txBody>
        </p:sp>
      </p:grpSp>
      <p:sp>
        <p:nvSpPr>
          <p:cNvPr id="52" name="Oval 51">
            <a:extLst>
              <a:ext uri="{FF2B5EF4-FFF2-40B4-BE49-F238E27FC236}">
                <a16:creationId xmlns:a16="http://schemas.microsoft.com/office/drawing/2014/main" id="{4A6B0700-DFDB-6B4E-9551-4D85E519B916}"/>
              </a:ext>
            </a:extLst>
          </p:cNvPr>
          <p:cNvSpPr/>
          <p:nvPr/>
        </p:nvSpPr>
        <p:spPr>
          <a:xfrm>
            <a:off x="2771802" y="2355726"/>
            <a:ext cx="907637" cy="888128"/>
          </a:xfrm>
          <a:prstGeom prst="ellipse">
            <a:avLst/>
          </a:prstGeom>
          <a:solidFill>
            <a:schemeClr val="bg1"/>
          </a:solidFill>
          <a:ln w="952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0" rIns="0" anchor="ctr"/>
          <a:lstStyle/>
          <a:p>
            <a:pPr algn="ctr">
              <a:defRPr/>
            </a:pPr>
            <a:r>
              <a:rPr lang="en-GB" sz="1200" b="0">
                <a:solidFill>
                  <a:schemeClr val="tx1"/>
                </a:solidFill>
                <a:latin typeface="Arial"/>
                <a:cs typeface="Arial"/>
              </a:rPr>
              <a:t>Attitude</a:t>
            </a:r>
          </a:p>
        </p:txBody>
      </p:sp>
    </p:spTree>
    <p:extLst>
      <p:ext uri="{BB962C8B-B14F-4D97-AF65-F5344CB8AC3E}">
        <p14:creationId xmlns:p14="http://schemas.microsoft.com/office/powerpoint/2010/main" val="396603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2" name="Gruppieren 31">
            <a:extLst>
              <a:ext uri="{FF2B5EF4-FFF2-40B4-BE49-F238E27FC236}">
                <a16:creationId xmlns:a16="http://schemas.microsoft.com/office/drawing/2014/main" id="{0255E8A9-DC27-2346-9FA6-F7846F0E798F}"/>
              </a:ext>
            </a:extLst>
          </p:cNvPr>
          <p:cNvGrpSpPr/>
          <p:nvPr/>
        </p:nvGrpSpPr>
        <p:grpSpPr>
          <a:xfrm>
            <a:off x="4796737" y="2788190"/>
            <a:ext cx="3159639" cy="1727776"/>
            <a:chOff x="4796737" y="2788190"/>
            <a:chExt cx="3159639" cy="1727776"/>
          </a:xfrm>
        </p:grpSpPr>
        <p:sp>
          <p:nvSpPr>
            <p:cNvPr id="30" name="Gleichschenkliges Dreieck 1">
              <a:extLst>
                <a:ext uri="{FF2B5EF4-FFF2-40B4-BE49-F238E27FC236}">
                  <a16:creationId xmlns:a16="http://schemas.microsoft.com/office/drawing/2014/main" id="{6367256B-4486-0B44-83C9-3AB742CC1643}"/>
                </a:ext>
              </a:extLst>
            </p:cNvPr>
            <p:cNvSpPr/>
            <p:nvPr/>
          </p:nvSpPr>
          <p:spPr>
            <a:xfrm rot="16200000">
              <a:off x="5244565" y="2340362"/>
              <a:ext cx="1142574" cy="2038230"/>
            </a:xfrm>
            <a:prstGeom prst="triangle">
              <a:avLst/>
            </a:prstGeom>
            <a:pattFill prst="wdDnDiag">
              <a:fgClr>
                <a:schemeClr val="bg1">
                  <a:lumMod val="75000"/>
                </a:schemeClr>
              </a:fgClr>
              <a:bgClr>
                <a:schemeClr val="bg1"/>
              </a:bgClr>
            </a:pattFill>
            <a:ln w="285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b="0"/>
            </a:p>
          </p:txBody>
        </p:sp>
        <p:sp>
          <p:nvSpPr>
            <p:cNvPr id="8" name="Textfeld 7">
              <a:extLst>
                <a:ext uri="{FF2B5EF4-FFF2-40B4-BE49-F238E27FC236}">
                  <a16:creationId xmlns:a16="http://schemas.microsoft.com/office/drawing/2014/main" id="{61ED0BAB-946D-D24F-8E86-EB334AEDCB20}"/>
                </a:ext>
              </a:extLst>
            </p:cNvPr>
            <p:cNvSpPr txBox="1"/>
            <p:nvPr/>
          </p:nvSpPr>
          <p:spPr>
            <a:xfrm>
              <a:off x="5713558" y="3992746"/>
              <a:ext cx="2242818" cy="523220"/>
            </a:xfrm>
            <a:prstGeom prst="rect">
              <a:avLst/>
            </a:prstGeom>
            <a:noFill/>
          </p:spPr>
          <p:txBody>
            <a:bodyPr wrap="square" rtlCol="0">
              <a:spAutoFit/>
            </a:bodyPr>
            <a:lstStyle/>
            <a:p>
              <a:pPr algn="ctr"/>
              <a:r>
                <a:rPr lang="en-GB" sz="1400" dirty="0">
                  <a:latin typeface="Arial"/>
                  <a:cs typeface="Arial"/>
                </a:rPr>
                <a:t>People-centered </a:t>
              </a:r>
              <a:br>
                <a:rPr lang="en-GB" sz="1400" dirty="0">
                  <a:latin typeface="Arial"/>
                  <a:cs typeface="Arial"/>
                </a:rPr>
              </a:br>
              <a:r>
                <a:rPr lang="en-GB" sz="1400" dirty="0">
                  <a:latin typeface="Arial"/>
                  <a:cs typeface="Arial"/>
                </a:rPr>
                <a:t>enablement</a:t>
              </a:r>
            </a:p>
          </p:txBody>
        </p:sp>
      </p:grpSp>
      <p:grpSp>
        <p:nvGrpSpPr>
          <p:cNvPr id="31" name="Gruppieren 30">
            <a:extLst>
              <a:ext uri="{FF2B5EF4-FFF2-40B4-BE49-F238E27FC236}">
                <a16:creationId xmlns:a16="http://schemas.microsoft.com/office/drawing/2014/main" id="{C7203209-84F9-A048-A73A-785B71D337F4}"/>
              </a:ext>
            </a:extLst>
          </p:cNvPr>
          <p:cNvGrpSpPr/>
          <p:nvPr/>
        </p:nvGrpSpPr>
        <p:grpSpPr>
          <a:xfrm>
            <a:off x="4769306" y="627534"/>
            <a:ext cx="3258915" cy="1713942"/>
            <a:chOff x="4769306" y="627534"/>
            <a:chExt cx="3258915" cy="1713942"/>
          </a:xfrm>
        </p:grpSpPr>
        <p:sp>
          <p:nvSpPr>
            <p:cNvPr id="29" name="Gleichschenkliges Dreieck 1">
              <a:extLst>
                <a:ext uri="{FF2B5EF4-FFF2-40B4-BE49-F238E27FC236}">
                  <a16:creationId xmlns:a16="http://schemas.microsoft.com/office/drawing/2014/main" id="{4D9FCD9F-06EB-2648-8177-EE647CC62D85}"/>
                </a:ext>
              </a:extLst>
            </p:cNvPr>
            <p:cNvSpPr/>
            <p:nvPr/>
          </p:nvSpPr>
          <p:spPr>
            <a:xfrm rot="16200000">
              <a:off x="5217134" y="751074"/>
              <a:ext cx="1142574" cy="2038230"/>
            </a:xfrm>
            <a:prstGeom prst="triangle">
              <a:avLst/>
            </a:prstGeom>
            <a:pattFill prst="wdDnDiag">
              <a:fgClr>
                <a:schemeClr val="bg1">
                  <a:lumMod val="75000"/>
                </a:schemeClr>
              </a:fgClr>
              <a:bgClr>
                <a:schemeClr val="bg1"/>
              </a:bgClr>
            </a:pattFill>
            <a:ln w="285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b="0"/>
            </a:p>
          </p:txBody>
        </p:sp>
        <p:sp>
          <p:nvSpPr>
            <p:cNvPr id="7" name="Textfeld 6">
              <a:extLst>
                <a:ext uri="{FF2B5EF4-FFF2-40B4-BE49-F238E27FC236}">
                  <a16:creationId xmlns:a16="http://schemas.microsoft.com/office/drawing/2014/main" id="{5403DB33-359B-614D-B1F4-F8CD3569D5A7}"/>
                </a:ext>
              </a:extLst>
            </p:cNvPr>
            <p:cNvSpPr txBox="1"/>
            <p:nvPr/>
          </p:nvSpPr>
          <p:spPr>
            <a:xfrm>
              <a:off x="5561121" y="627534"/>
              <a:ext cx="2467100" cy="523220"/>
            </a:xfrm>
            <a:prstGeom prst="rect">
              <a:avLst/>
            </a:prstGeom>
            <a:noFill/>
          </p:spPr>
          <p:txBody>
            <a:bodyPr wrap="square" rtlCol="0">
              <a:spAutoFit/>
            </a:bodyPr>
            <a:lstStyle/>
            <a:p>
              <a:pPr algn="ctr"/>
              <a:r>
                <a:rPr lang="en-GB" sz="1400" dirty="0">
                  <a:latin typeface="Arial"/>
                  <a:cs typeface="Arial"/>
                </a:rPr>
                <a:t>Central </a:t>
              </a:r>
              <a:br>
                <a:rPr lang="en-GB" sz="1400" dirty="0">
                  <a:latin typeface="Arial"/>
                  <a:cs typeface="Arial"/>
                </a:rPr>
              </a:br>
              <a:r>
                <a:rPr lang="en-GB" sz="1400" dirty="0">
                  <a:latin typeface="Arial"/>
                  <a:cs typeface="Arial"/>
                </a:rPr>
                <a:t>planning and control</a:t>
              </a:r>
            </a:p>
          </p:txBody>
        </p:sp>
      </p:grpSp>
      <p:grpSp>
        <p:nvGrpSpPr>
          <p:cNvPr id="3" name="Gruppieren 2">
            <a:extLst>
              <a:ext uri="{FF2B5EF4-FFF2-40B4-BE49-F238E27FC236}">
                <a16:creationId xmlns:a16="http://schemas.microsoft.com/office/drawing/2014/main" id="{557E211F-7EDE-D44C-97AA-F33767EDE5CC}"/>
              </a:ext>
            </a:extLst>
          </p:cNvPr>
          <p:cNvGrpSpPr/>
          <p:nvPr/>
        </p:nvGrpSpPr>
        <p:grpSpPr>
          <a:xfrm>
            <a:off x="1187624" y="2005240"/>
            <a:ext cx="2880320" cy="1142574"/>
            <a:chOff x="1187624" y="2005240"/>
            <a:chExt cx="2880320" cy="1142574"/>
          </a:xfrm>
        </p:grpSpPr>
        <p:sp>
          <p:nvSpPr>
            <p:cNvPr id="27" name="Gleichschenkliges Dreieck 1">
              <a:extLst>
                <a:ext uri="{FF2B5EF4-FFF2-40B4-BE49-F238E27FC236}">
                  <a16:creationId xmlns:a16="http://schemas.microsoft.com/office/drawing/2014/main" id="{C4870B2A-CB4B-4843-883D-F2B656FE1B5C}"/>
                </a:ext>
              </a:extLst>
            </p:cNvPr>
            <p:cNvSpPr/>
            <p:nvPr/>
          </p:nvSpPr>
          <p:spPr>
            <a:xfrm rot="16200000">
              <a:off x="2477542" y="1557412"/>
              <a:ext cx="1142574" cy="2038230"/>
            </a:xfrm>
            <a:prstGeom prst="triangle">
              <a:avLst/>
            </a:prstGeom>
            <a:pattFill prst="wdDnDiag">
              <a:fgClr>
                <a:schemeClr val="bg1">
                  <a:lumMod val="75000"/>
                </a:schemeClr>
              </a:fgClr>
              <a:bgClr>
                <a:schemeClr val="bg1"/>
              </a:bgClr>
            </a:pattFill>
            <a:ln w="285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b="0"/>
            </a:p>
          </p:txBody>
        </p:sp>
        <p:sp>
          <p:nvSpPr>
            <p:cNvPr id="9" name="Textfeld 8">
              <a:extLst>
                <a:ext uri="{FF2B5EF4-FFF2-40B4-BE49-F238E27FC236}">
                  <a16:creationId xmlns:a16="http://schemas.microsoft.com/office/drawing/2014/main" id="{330514DD-AA41-8A48-BF86-8E205BE86767}"/>
                </a:ext>
              </a:extLst>
            </p:cNvPr>
            <p:cNvSpPr txBox="1"/>
            <p:nvPr/>
          </p:nvSpPr>
          <p:spPr>
            <a:xfrm>
              <a:off x="1187624" y="2328282"/>
              <a:ext cx="768966" cy="523220"/>
            </a:xfrm>
            <a:prstGeom prst="rect">
              <a:avLst/>
            </a:prstGeom>
            <a:noFill/>
          </p:spPr>
          <p:txBody>
            <a:bodyPr wrap="square" rtlCol="0">
              <a:spAutoFit/>
            </a:bodyPr>
            <a:lstStyle/>
            <a:p>
              <a:pPr algn="r"/>
              <a:r>
                <a:rPr lang="en-GB" sz="1400" dirty="0">
                  <a:latin typeface="Arial"/>
                  <a:cs typeface="Arial"/>
                </a:rPr>
                <a:t>Hire</a:t>
              </a:r>
              <a:br>
                <a:rPr lang="en-GB" sz="1400" dirty="0">
                  <a:latin typeface="Arial"/>
                  <a:cs typeface="Arial"/>
                </a:rPr>
              </a:br>
              <a:r>
                <a:rPr lang="en-GB" sz="1400" dirty="0">
                  <a:latin typeface="Arial"/>
                  <a:cs typeface="Arial"/>
                </a:rPr>
                <a:t>&amp; pay</a:t>
              </a:r>
            </a:p>
          </p:txBody>
        </p:sp>
      </p:grpSp>
      <p:sp>
        <p:nvSpPr>
          <p:cNvPr id="5" name="Titel 4"/>
          <p:cNvSpPr>
            <a:spLocks noGrp="1"/>
          </p:cNvSpPr>
          <p:nvPr>
            <p:ph type="title"/>
          </p:nvPr>
        </p:nvSpPr>
        <p:spPr/>
        <p:txBody>
          <a:bodyPr/>
          <a:lstStyle/>
          <a:p>
            <a:r>
              <a:rPr lang="en-GB" dirty="0"/>
              <a:t>Types of HR within the HR playing field (HR triangle)</a:t>
            </a:r>
          </a:p>
        </p:txBody>
      </p:sp>
      <p:cxnSp>
        <p:nvCxnSpPr>
          <p:cNvPr id="4" name="Gerade Verbindung mit Pfeil 3">
            <a:extLst>
              <a:ext uri="{FF2B5EF4-FFF2-40B4-BE49-F238E27FC236}">
                <a16:creationId xmlns:a16="http://schemas.microsoft.com/office/drawing/2014/main" id="{C06FB904-4F11-AC40-AF66-6688FB505E38}"/>
              </a:ext>
            </a:extLst>
          </p:cNvPr>
          <p:cNvCxnSpPr>
            <a:stCxn id="6" idx="0"/>
          </p:cNvCxnSpPr>
          <p:nvPr/>
        </p:nvCxnSpPr>
        <p:spPr>
          <a:xfrm>
            <a:off x="2020671" y="2561058"/>
            <a:ext cx="6151729" cy="0"/>
          </a:xfrm>
          <a:prstGeom prst="straightConnector1">
            <a:avLst/>
          </a:prstGeom>
          <a:ln w="12700">
            <a:solidFill>
              <a:srgbClr val="000000"/>
            </a:solidFill>
            <a:prstDash val="dash"/>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6" name="Gleichschenkliges Dreieck 1">
            <a:extLst>
              <a:ext uri="{FF2B5EF4-FFF2-40B4-BE49-F238E27FC236}">
                <a16:creationId xmlns:a16="http://schemas.microsoft.com/office/drawing/2014/main" id="{A4B6360D-C941-9C4F-ACD6-45F7CB739961}"/>
              </a:ext>
            </a:extLst>
          </p:cNvPr>
          <p:cNvSpPr/>
          <p:nvPr/>
        </p:nvSpPr>
        <p:spPr>
          <a:xfrm rot="16200000">
            <a:off x="3030113" y="158039"/>
            <a:ext cx="2787155" cy="4806039"/>
          </a:xfrm>
          <a:prstGeom prst="triangle">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400" b="0"/>
          </a:p>
        </p:txBody>
      </p:sp>
      <p:sp>
        <p:nvSpPr>
          <p:cNvPr id="10" name="Textfeld 9">
            <a:extLst>
              <a:ext uri="{FF2B5EF4-FFF2-40B4-BE49-F238E27FC236}">
                <a16:creationId xmlns:a16="http://schemas.microsoft.com/office/drawing/2014/main" id="{3E44FEFC-1971-0B4F-8B2F-D7D82C0ABC9E}"/>
              </a:ext>
            </a:extLst>
          </p:cNvPr>
          <p:cNvSpPr txBox="1"/>
          <p:nvPr/>
        </p:nvSpPr>
        <p:spPr>
          <a:xfrm>
            <a:off x="2020671" y="4479826"/>
            <a:ext cx="1639620" cy="461665"/>
          </a:xfrm>
          <a:prstGeom prst="rect">
            <a:avLst/>
          </a:prstGeom>
          <a:noFill/>
        </p:spPr>
        <p:txBody>
          <a:bodyPr wrap="square" rtlCol="0" anchor="b">
            <a:spAutoFit/>
          </a:bodyPr>
          <a:lstStyle/>
          <a:p>
            <a:r>
              <a:rPr lang="en-GB" sz="1200" b="0" dirty="0">
                <a:latin typeface="Arial"/>
                <a:cs typeface="Arial"/>
              </a:rPr>
              <a:t>Attitude of </a:t>
            </a:r>
            <a:br>
              <a:rPr lang="en-GB" sz="1200" b="0" dirty="0">
                <a:latin typeface="Arial"/>
                <a:cs typeface="Arial"/>
              </a:rPr>
            </a:br>
            <a:r>
              <a:rPr lang="en-GB" sz="1200" b="0" dirty="0">
                <a:latin typeface="Arial"/>
                <a:cs typeface="Arial"/>
              </a:rPr>
              <a:t>the founder</a:t>
            </a:r>
          </a:p>
        </p:txBody>
      </p:sp>
      <p:sp>
        <p:nvSpPr>
          <p:cNvPr id="11" name="Textfeld 10">
            <a:extLst>
              <a:ext uri="{FF2B5EF4-FFF2-40B4-BE49-F238E27FC236}">
                <a16:creationId xmlns:a16="http://schemas.microsoft.com/office/drawing/2014/main" id="{ED4990E0-8137-4A49-AA29-0813A1D9DDC3}"/>
              </a:ext>
            </a:extLst>
          </p:cNvPr>
          <p:cNvSpPr txBox="1"/>
          <p:nvPr/>
        </p:nvSpPr>
        <p:spPr>
          <a:xfrm>
            <a:off x="3110039" y="4664495"/>
            <a:ext cx="897127" cy="276999"/>
          </a:xfrm>
          <a:prstGeom prst="rect">
            <a:avLst/>
          </a:prstGeom>
          <a:noFill/>
        </p:spPr>
        <p:txBody>
          <a:bodyPr wrap="square" rtlCol="0" anchor="b">
            <a:spAutoFit/>
          </a:bodyPr>
          <a:lstStyle/>
          <a:p>
            <a:r>
              <a:rPr lang="en-GB" sz="1200" b="0">
                <a:latin typeface="Arial"/>
                <a:cs typeface="Arial"/>
              </a:rPr>
              <a:t>Culture</a:t>
            </a:r>
          </a:p>
        </p:txBody>
      </p:sp>
      <p:sp>
        <p:nvSpPr>
          <p:cNvPr id="12" name="Textfeld 11">
            <a:extLst>
              <a:ext uri="{FF2B5EF4-FFF2-40B4-BE49-F238E27FC236}">
                <a16:creationId xmlns:a16="http://schemas.microsoft.com/office/drawing/2014/main" id="{F74EE853-9CBD-5D46-8912-C312AFD6CBFD}"/>
              </a:ext>
            </a:extLst>
          </p:cNvPr>
          <p:cNvSpPr txBox="1"/>
          <p:nvPr/>
        </p:nvSpPr>
        <p:spPr>
          <a:xfrm>
            <a:off x="4044774" y="4479824"/>
            <a:ext cx="1115842" cy="461665"/>
          </a:xfrm>
          <a:prstGeom prst="rect">
            <a:avLst/>
          </a:prstGeom>
          <a:noFill/>
        </p:spPr>
        <p:txBody>
          <a:bodyPr wrap="square" rtlCol="0" anchor="b">
            <a:spAutoFit/>
          </a:bodyPr>
          <a:lstStyle/>
          <a:p>
            <a:r>
              <a:rPr lang="en-GB" sz="1200" b="0">
                <a:latin typeface="Arial"/>
                <a:cs typeface="Arial"/>
              </a:rPr>
              <a:t>Rules &amp; structures</a:t>
            </a:r>
          </a:p>
        </p:txBody>
      </p:sp>
      <p:sp>
        <p:nvSpPr>
          <p:cNvPr id="13" name="Textfeld 12">
            <a:extLst>
              <a:ext uri="{FF2B5EF4-FFF2-40B4-BE49-F238E27FC236}">
                <a16:creationId xmlns:a16="http://schemas.microsoft.com/office/drawing/2014/main" id="{EBE419AD-13A3-7E4E-B218-831A36C2C55C}"/>
              </a:ext>
            </a:extLst>
          </p:cNvPr>
          <p:cNvSpPr txBox="1"/>
          <p:nvPr/>
        </p:nvSpPr>
        <p:spPr>
          <a:xfrm>
            <a:off x="5171750" y="4479824"/>
            <a:ext cx="1776132" cy="461665"/>
          </a:xfrm>
          <a:prstGeom prst="rect">
            <a:avLst/>
          </a:prstGeom>
          <a:noFill/>
        </p:spPr>
        <p:txBody>
          <a:bodyPr wrap="square" rtlCol="0" anchor="b">
            <a:spAutoFit/>
          </a:bodyPr>
          <a:lstStyle/>
          <a:p>
            <a:r>
              <a:rPr lang="en-GB" sz="1200" b="0" dirty="0">
                <a:latin typeface="Arial"/>
                <a:cs typeface="Arial"/>
              </a:rPr>
              <a:t>Strategic management systems</a:t>
            </a:r>
          </a:p>
        </p:txBody>
      </p:sp>
      <p:cxnSp>
        <p:nvCxnSpPr>
          <p:cNvPr id="14" name="Gerade Verbindung mit Pfeil 13">
            <a:extLst>
              <a:ext uri="{FF2B5EF4-FFF2-40B4-BE49-F238E27FC236}">
                <a16:creationId xmlns:a16="http://schemas.microsoft.com/office/drawing/2014/main" id="{311FC0E5-B104-0E4D-BC43-C28EAC015ABE}"/>
              </a:ext>
            </a:extLst>
          </p:cNvPr>
          <p:cNvCxnSpPr>
            <a:stCxn id="6" idx="0"/>
            <a:endCxn id="6" idx="3"/>
          </p:cNvCxnSpPr>
          <p:nvPr/>
        </p:nvCxnSpPr>
        <p:spPr>
          <a:xfrm>
            <a:off x="2020671" y="2561058"/>
            <a:ext cx="4806039" cy="0"/>
          </a:xfrm>
          <a:prstGeom prst="straightConnector1">
            <a:avLst/>
          </a:prstGeom>
          <a:ln w="12700">
            <a:solidFill>
              <a:srgbClr val="000000"/>
            </a:solidFill>
            <a:prstDash val="solid"/>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5" name="Gerade Verbindung mit Pfeil 14">
            <a:extLst>
              <a:ext uri="{FF2B5EF4-FFF2-40B4-BE49-F238E27FC236}">
                <a16:creationId xmlns:a16="http://schemas.microsoft.com/office/drawing/2014/main" id="{4006CD62-1FA3-CB4D-A7F0-1BD80FAFBE82}"/>
              </a:ext>
            </a:extLst>
          </p:cNvPr>
          <p:cNvCxnSpPr/>
          <p:nvPr/>
        </p:nvCxnSpPr>
        <p:spPr>
          <a:xfrm flipH="1">
            <a:off x="2020672" y="2561505"/>
            <a:ext cx="1" cy="2386509"/>
          </a:xfrm>
          <a:prstGeom prst="straightConnector1">
            <a:avLst/>
          </a:prstGeom>
          <a:ln w="12700">
            <a:solidFill>
              <a:srgbClr val="000000"/>
            </a:solidFill>
            <a:prstDash val="dash"/>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16" name="Gerade Verbindung mit Pfeil 15">
            <a:extLst>
              <a:ext uri="{FF2B5EF4-FFF2-40B4-BE49-F238E27FC236}">
                <a16:creationId xmlns:a16="http://schemas.microsoft.com/office/drawing/2014/main" id="{E70A50E5-5685-A04E-947F-A459FE4BA568}"/>
              </a:ext>
            </a:extLst>
          </p:cNvPr>
          <p:cNvCxnSpPr/>
          <p:nvPr/>
        </p:nvCxnSpPr>
        <p:spPr>
          <a:xfrm>
            <a:off x="3110039" y="2257155"/>
            <a:ext cx="0" cy="2683015"/>
          </a:xfrm>
          <a:prstGeom prst="straightConnector1">
            <a:avLst/>
          </a:prstGeom>
          <a:ln w="12700">
            <a:solidFill>
              <a:srgbClr val="000000"/>
            </a:solidFill>
            <a:prstDash val="dash"/>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17" name="Gerade Verbindung mit Pfeil 16">
            <a:extLst>
              <a:ext uri="{FF2B5EF4-FFF2-40B4-BE49-F238E27FC236}">
                <a16:creationId xmlns:a16="http://schemas.microsoft.com/office/drawing/2014/main" id="{7979B3E8-4A59-A044-8549-FFD22213D47B}"/>
              </a:ext>
            </a:extLst>
          </p:cNvPr>
          <p:cNvCxnSpPr/>
          <p:nvPr/>
        </p:nvCxnSpPr>
        <p:spPr>
          <a:xfrm flipH="1">
            <a:off x="4044778" y="1995988"/>
            <a:ext cx="3292" cy="2944182"/>
          </a:xfrm>
          <a:prstGeom prst="straightConnector1">
            <a:avLst/>
          </a:prstGeom>
          <a:ln w="12700">
            <a:solidFill>
              <a:srgbClr val="000000"/>
            </a:solidFill>
            <a:prstDash val="dash"/>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18" name="Gerade Verbindung mit Pfeil 17">
            <a:extLst>
              <a:ext uri="{FF2B5EF4-FFF2-40B4-BE49-F238E27FC236}">
                <a16:creationId xmlns:a16="http://schemas.microsoft.com/office/drawing/2014/main" id="{5EF24298-54B7-6143-9C42-D171FA8C4DEF}"/>
              </a:ext>
            </a:extLst>
          </p:cNvPr>
          <p:cNvCxnSpPr/>
          <p:nvPr/>
        </p:nvCxnSpPr>
        <p:spPr>
          <a:xfrm flipH="1">
            <a:off x="5171751" y="1645615"/>
            <a:ext cx="851" cy="3294555"/>
          </a:xfrm>
          <a:prstGeom prst="straightConnector1">
            <a:avLst/>
          </a:prstGeom>
          <a:ln w="12700">
            <a:solidFill>
              <a:srgbClr val="000000"/>
            </a:solidFill>
            <a:prstDash val="dash"/>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19" name="Textfeld 18">
            <a:extLst>
              <a:ext uri="{FF2B5EF4-FFF2-40B4-BE49-F238E27FC236}">
                <a16:creationId xmlns:a16="http://schemas.microsoft.com/office/drawing/2014/main" id="{808C13E1-5664-434A-97A9-0586A958F9E5}"/>
              </a:ext>
            </a:extLst>
          </p:cNvPr>
          <p:cNvSpPr txBox="1"/>
          <p:nvPr/>
        </p:nvSpPr>
        <p:spPr>
          <a:xfrm>
            <a:off x="4442915" y="2420421"/>
            <a:ext cx="1691725" cy="295345"/>
          </a:xfrm>
          <a:prstGeom prst="rect">
            <a:avLst/>
          </a:prstGeom>
          <a:solidFill>
            <a:schemeClr val="bg1"/>
          </a:solidFill>
        </p:spPr>
        <p:txBody>
          <a:bodyPr wrap="square" rtlCol="0" anchor="ctr">
            <a:noAutofit/>
          </a:bodyPr>
          <a:lstStyle/>
          <a:p>
            <a:pPr algn="ctr"/>
            <a:r>
              <a:rPr lang="en-GB" sz="1400" b="0" dirty="0">
                <a:latin typeface="Arial"/>
                <a:cs typeface="Arial"/>
              </a:rPr>
              <a:t>Institutionalization</a:t>
            </a:r>
          </a:p>
        </p:txBody>
      </p:sp>
      <p:sp>
        <p:nvSpPr>
          <p:cNvPr id="24" name="Textfeld 23">
            <a:extLst>
              <a:ext uri="{FF2B5EF4-FFF2-40B4-BE49-F238E27FC236}">
                <a16:creationId xmlns:a16="http://schemas.microsoft.com/office/drawing/2014/main" id="{83DC3AAF-39EF-724E-9399-1D4613B0C8B9}"/>
              </a:ext>
            </a:extLst>
          </p:cNvPr>
          <p:cNvSpPr txBox="1"/>
          <p:nvPr/>
        </p:nvSpPr>
        <p:spPr>
          <a:xfrm>
            <a:off x="6947883" y="2102559"/>
            <a:ext cx="1224517" cy="461665"/>
          </a:xfrm>
          <a:prstGeom prst="rect">
            <a:avLst/>
          </a:prstGeom>
          <a:noFill/>
        </p:spPr>
        <p:txBody>
          <a:bodyPr wrap="square" rtlCol="0" anchor="b">
            <a:spAutoFit/>
          </a:bodyPr>
          <a:lstStyle/>
          <a:p>
            <a:pPr algn="ctr"/>
            <a:r>
              <a:rPr lang="en-GB" sz="1200" b="0" dirty="0">
                <a:latin typeface="Arial"/>
                <a:cs typeface="Arial"/>
              </a:rPr>
              <a:t>Hierarchy </a:t>
            </a:r>
            <a:br>
              <a:rPr lang="en-GB" sz="1200" b="0" dirty="0">
                <a:latin typeface="Arial"/>
                <a:cs typeface="Arial"/>
              </a:rPr>
            </a:br>
            <a:r>
              <a:rPr lang="en-GB" sz="1200" b="0" dirty="0">
                <a:latin typeface="Arial"/>
                <a:cs typeface="Arial"/>
              </a:rPr>
              <a:t>and stability</a:t>
            </a:r>
          </a:p>
        </p:txBody>
      </p:sp>
      <p:sp>
        <p:nvSpPr>
          <p:cNvPr id="25" name="Textfeld 24">
            <a:extLst>
              <a:ext uri="{FF2B5EF4-FFF2-40B4-BE49-F238E27FC236}">
                <a16:creationId xmlns:a16="http://schemas.microsoft.com/office/drawing/2014/main" id="{BD06E55E-41B0-1845-BFE2-7736673144A7}"/>
              </a:ext>
            </a:extLst>
          </p:cNvPr>
          <p:cNvSpPr txBox="1"/>
          <p:nvPr/>
        </p:nvSpPr>
        <p:spPr>
          <a:xfrm>
            <a:off x="6947883" y="2545276"/>
            <a:ext cx="1224517" cy="461665"/>
          </a:xfrm>
          <a:prstGeom prst="rect">
            <a:avLst/>
          </a:prstGeom>
          <a:noFill/>
        </p:spPr>
        <p:txBody>
          <a:bodyPr wrap="square" rtlCol="0" anchor="b">
            <a:spAutoFit/>
          </a:bodyPr>
          <a:lstStyle/>
          <a:p>
            <a:pPr algn="ctr"/>
            <a:r>
              <a:rPr lang="en-GB" sz="1200" b="0">
                <a:latin typeface="Arial"/>
                <a:cs typeface="Arial"/>
              </a:rPr>
              <a:t>Networks </a:t>
            </a:r>
            <a:br>
              <a:rPr lang="en-GB" sz="1200" b="0">
                <a:latin typeface="Arial"/>
                <a:cs typeface="Arial"/>
              </a:rPr>
            </a:br>
            <a:r>
              <a:rPr lang="en-GB" sz="1200" b="0">
                <a:latin typeface="Arial"/>
                <a:cs typeface="Arial"/>
              </a:rPr>
              <a:t>and agility</a:t>
            </a:r>
          </a:p>
        </p:txBody>
      </p:sp>
    </p:spTree>
    <p:extLst>
      <p:ext uri="{BB962C8B-B14F-4D97-AF65-F5344CB8AC3E}">
        <p14:creationId xmlns:p14="http://schemas.microsoft.com/office/powerpoint/2010/main" val="426313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dirty="0"/>
              <a:t>Building an HR strategy</a:t>
            </a:r>
          </a:p>
        </p:txBody>
      </p:sp>
      <p:grpSp>
        <p:nvGrpSpPr>
          <p:cNvPr id="7" name="Gruppieren 6">
            <a:extLst>
              <a:ext uri="{FF2B5EF4-FFF2-40B4-BE49-F238E27FC236}">
                <a16:creationId xmlns:a16="http://schemas.microsoft.com/office/drawing/2014/main" id="{DDB5467F-F2EC-C840-9014-7AB837EE4E4A}"/>
              </a:ext>
            </a:extLst>
          </p:cNvPr>
          <p:cNvGrpSpPr/>
          <p:nvPr/>
        </p:nvGrpSpPr>
        <p:grpSpPr>
          <a:xfrm>
            <a:off x="1835699" y="1131589"/>
            <a:ext cx="5400600" cy="3384376"/>
            <a:chOff x="1835699" y="1131589"/>
            <a:chExt cx="5400600" cy="3384376"/>
          </a:xfrm>
        </p:grpSpPr>
        <p:grpSp>
          <p:nvGrpSpPr>
            <p:cNvPr id="6" name="Gruppieren 5">
              <a:extLst>
                <a:ext uri="{FF2B5EF4-FFF2-40B4-BE49-F238E27FC236}">
                  <a16:creationId xmlns:a16="http://schemas.microsoft.com/office/drawing/2014/main" id="{9687BBEF-235D-2F46-9817-4C794B994D27}"/>
                </a:ext>
              </a:extLst>
            </p:cNvPr>
            <p:cNvGrpSpPr/>
            <p:nvPr/>
          </p:nvGrpSpPr>
          <p:grpSpPr>
            <a:xfrm>
              <a:off x="1835699" y="1131589"/>
              <a:ext cx="5400600" cy="3384376"/>
              <a:chOff x="1835699" y="1131589"/>
              <a:chExt cx="5400600" cy="3384376"/>
            </a:xfrm>
          </p:grpSpPr>
          <p:sp>
            <p:nvSpPr>
              <p:cNvPr id="12" name="Gleichschenkliges Dreieck 11"/>
              <p:cNvSpPr/>
              <p:nvPr/>
            </p:nvSpPr>
            <p:spPr>
              <a:xfrm rot="16200000">
                <a:off x="2843811" y="123477"/>
                <a:ext cx="3384376" cy="5400600"/>
              </a:xfrm>
              <a:prstGeom prst="triangle">
                <a:avLst/>
              </a:prstGeom>
              <a:solidFill>
                <a:schemeClr val="bg1">
                  <a:lumMod val="95000"/>
                </a:schemeClr>
              </a:solidFill>
              <a:ln w="12700" cmpd="sng">
                <a:solidFill>
                  <a:srgbClr val="000000"/>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b="0" dirty="0"/>
              </a:p>
            </p:txBody>
          </p:sp>
          <p:cxnSp>
            <p:nvCxnSpPr>
              <p:cNvPr id="29" name="Gerade Verbindung 28"/>
              <p:cNvCxnSpPr>
                <a:stCxn id="24" idx="2"/>
              </p:cNvCxnSpPr>
              <p:nvPr/>
            </p:nvCxnSpPr>
            <p:spPr>
              <a:xfrm>
                <a:off x="2555773" y="1995687"/>
                <a:ext cx="0" cy="576064"/>
              </a:xfrm>
              <a:prstGeom prst="line">
                <a:avLst/>
              </a:prstGeom>
              <a:ln w="12700" cmpd="sng">
                <a:solidFill>
                  <a:srgbClr val="800000"/>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grpSp>
        <p:sp>
          <p:nvSpPr>
            <p:cNvPr id="13" name="Textfeld 12"/>
            <p:cNvSpPr txBox="1"/>
            <p:nvPr/>
          </p:nvSpPr>
          <p:spPr>
            <a:xfrm>
              <a:off x="3347870" y="2481161"/>
              <a:ext cx="1766681" cy="646331"/>
            </a:xfrm>
            <a:prstGeom prst="rect">
              <a:avLst/>
            </a:prstGeom>
            <a:noFill/>
            <a:ln>
              <a:noFill/>
            </a:ln>
          </p:spPr>
          <p:txBody>
            <a:bodyPr wrap="square" rtlCol="0">
              <a:spAutoFit/>
            </a:bodyPr>
            <a:lstStyle/>
            <a:p>
              <a:pPr algn="ctr"/>
              <a:r>
                <a:rPr lang="en-GB" sz="1200" b="0" dirty="0">
                  <a:latin typeface="Arial"/>
                  <a:cs typeface="Arial"/>
                </a:rPr>
                <a:t>Structural &amp; cultural context,</a:t>
              </a:r>
            </a:p>
            <a:p>
              <a:pPr algn="ctr"/>
              <a:r>
                <a:rPr lang="en-GB" sz="1200" b="0" dirty="0">
                  <a:latin typeface="Arial"/>
                  <a:cs typeface="Arial"/>
                </a:rPr>
                <a:t>role of HR </a:t>
              </a:r>
            </a:p>
          </p:txBody>
        </p:sp>
      </p:grpSp>
      <p:sp>
        <p:nvSpPr>
          <p:cNvPr id="24" name="Rechteck 23"/>
          <p:cNvSpPr/>
          <p:nvPr/>
        </p:nvSpPr>
        <p:spPr>
          <a:xfrm>
            <a:off x="1907704" y="987574"/>
            <a:ext cx="1296138" cy="1008112"/>
          </a:xfrm>
          <a:prstGeom prst="rect">
            <a:avLst/>
          </a:prstGeom>
          <a:solidFill>
            <a:schemeClr val="bg1">
              <a:lumMod val="95000"/>
            </a:schemeClr>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0" dirty="0">
                <a:solidFill>
                  <a:schemeClr val="tx1"/>
                </a:solidFill>
                <a:latin typeface="Arial"/>
                <a:cs typeface="Arial"/>
              </a:rPr>
              <a:t>Company Strategy</a:t>
            </a:r>
          </a:p>
        </p:txBody>
      </p:sp>
      <p:grpSp>
        <p:nvGrpSpPr>
          <p:cNvPr id="2" name="Gruppieren 1">
            <a:extLst>
              <a:ext uri="{FF2B5EF4-FFF2-40B4-BE49-F238E27FC236}">
                <a16:creationId xmlns:a16="http://schemas.microsoft.com/office/drawing/2014/main" id="{1D5B87C0-EEDF-444B-B9D5-71EE1EF86C62}"/>
              </a:ext>
            </a:extLst>
          </p:cNvPr>
          <p:cNvGrpSpPr/>
          <p:nvPr/>
        </p:nvGrpSpPr>
        <p:grpSpPr>
          <a:xfrm>
            <a:off x="3203842" y="987574"/>
            <a:ext cx="1944222" cy="1008112"/>
            <a:chOff x="3203842" y="987574"/>
            <a:chExt cx="1944222" cy="1008112"/>
          </a:xfrm>
        </p:grpSpPr>
        <p:sp>
          <p:nvSpPr>
            <p:cNvPr id="23" name="Rechteck 22"/>
            <p:cNvSpPr/>
            <p:nvPr/>
          </p:nvSpPr>
          <p:spPr>
            <a:xfrm>
              <a:off x="3490806" y="987574"/>
              <a:ext cx="1657258" cy="1008112"/>
            </a:xfrm>
            <a:prstGeom prst="rect">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0" dirty="0">
                  <a:solidFill>
                    <a:schemeClr val="tx1"/>
                  </a:solidFill>
                  <a:latin typeface="Arial"/>
                  <a:cs typeface="Arial"/>
                </a:rPr>
                <a:t>People-related challenges and critical functions</a:t>
              </a:r>
            </a:p>
          </p:txBody>
        </p:sp>
        <p:cxnSp>
          <p:nvCxnSpPr>
            <p:cNvPr id="25" name="Gerade Verbindung 24"/>
            <p:cNvCxnSpPr>
              <a:stCxn id="23" idx="1"/>
              <a:endCxn id="24" idx="3"/>
            </p:cNvCxnSpPr>
            <p:nvPr/>
          </p:nvCxnSpPr>
          <p:spPr>
            <a:xfrm flipH="1">
              <a:off x="3203842" y="1491630"/>
              <a:ext cx="286964" cy="0"/>
            </a:xfrm>
            <a:prstGeom prst="line">
              <a:avLst/>
            </a:prstGeom>
            <a:ln w="12700" cmpd="sng">
              <a:solidFill>
                <a:srgbClr val="800000"/>
              </a:solidFill>
              <a:headEnd type="triangle" w="lg" len="lg"/>
              <a:tailEnd type="none" w="lg" len="lg"/>
            </a:ln>
            <a:effectLst/>
          </p:spPr>
          <p:style>
            <a:lnRef idx="2">
              <a:schemeClr val="accent1"/>
            </a:lnRef>
            <a:fillRef idx="0">
              <a:schemeClr val="accent1"/>
            </a:fillRef>
            <a:effectRef idx="1">
              <a:schemeClr val="accent1"/>
            </a:effectRef>
            <a:fontRef idx="minor">
              <a:schemeClr val="tx1"/>
            </a:fontRef>
          </p:style>
        </p:cxnSp>
      </p:grpSp>
      <p:grpSp>
        <p:nvGrpSpPr>
          <p:cNvPr id="3" name="Gruppieren 2">
            <a:extLst>
              <a:ext uri="{FF2B5EF4-FFF2-40B4-BE49-F238E27FC236}">
                <a16:creationId xmlns:a16="http://schemas.microsoft.com/office/drawing/2014/main" id="{E5F73C09-06AE-084C-8963-A7F4E48E2DC8}"/>
              </a:ext>
            </a:extLst>
          </p:cNvPr>
          <p:cNvGrpSpPr/>
          <p:nvPr/>
        </p:nvGrpSpPr>
        <p:grpSpPr>
          <a:xfrm>
            <a:off x="5148065" y="987574"/>
            <a:ext cx="1943138" cy="1008112"/>
            <a:chOff x="5148065" y="987574"/>
            <a:chExt cx="1943138" cy="1008112"/>
          </a:xfrm>
        </p:grpSpPr>
        <p:sp>
          <p:nvSpPr>
            <p:cNvPr id="19" name="Rechteck 18"/>
            <p:cNvSpPr/>
            <p:nvPr/>
          </p:nvSpPr>
          <p:spPr>
            <a:xfrm>
              <a:off x="5433945" y="987574"/>
              <a:ext cx="1657258" cy="1008112"/>
            </a:xfrm>
            <a:prstGeom prst="rect">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0" dirty="0">
                  <a:solidFill>
                    <a:schemeClr val="tx1"/>
                  </a:solidFill>
                  <a:latin typeface="Arial"/>
                  <a:cs typeface="Arial"/>
                </a:rPr>
                <a:t>Strategic HR topics and approaches</a:t>
              </a:r>
            </a:p>
          </p:txBody>
        </p:sp>
        <p:cxnSp>
          <p:nvCxnSpPr>
            <p:cNvPr id="26" name="Gerade Verbindung 25"/>
            <p:cNvCxnSpPr>
              <a:stCxn id="19" idx="1"/>
              <a:endCxn id="23" idx="3"/>
            </p:cNvCxnSpPr>
            <p:nvPr/>
          </p:nvCxnSpPr>
          <p:spPr>
            <a:xfrm flipH="1">
              <a:off x="5148065" y="1491630"/>
              <a:ext cx="285881" cy="0"/>
            </a:xfrm>
            <a:prstGeom prst="line">
              <a:avLst/>
            </a:prstGeom>
            <a:ln w="12700" cmpd="sng">
              <a:solidFill>
                <a:srgbClr val="800000"/>
              </a:solidFill>
              <a:headEnd type="triangle" w="lg" len="lg"/>
              <a:tailEnd type="none" w="lg" len="lg"/>
            </a:ln>
            <a:effectLst/>
          </p:spPr>
          <p:style>
            <a:lnRef idx="2">
              <a:schemeClr val="accent1"/>
            </a:lnRef>
            <a:fillRef idx="0">
              <a:schemeClr val="accent1"/>
            </a:fillRef>
            <a:effectRef idx="1">
              <a:schemeClr val="accent1"/>
            </a:effectRef>
            <a:fontRef idx="minor">
              <a:schemeClr val="tx1"/>
            </a:fontRef>
          </p:style>
        </p:cxnSp>
      </p:grpSp>
      <p:grpSp>
        <p:nvGrpSpPr>
          <p:cNvPr id="4" name="Gruppieren 3">
            <a:extLst>
              <a:ext uri="{FF2B5EF4-FFF2-40B4-BE49-F238E27FC236}">
                <a16:creationId xmlns:a16="http://schemas.microsoft.com/office/drawing/2014/main" id="{1B41C648-B4B5-3349-9839-261C86866249}"/>
              </a:ext>
            </a:extLst>
          </p:cNvPr>
          <p:cNvGrpSpPr/>
          <p:nvPr/>
        </p:nvGrpSpPr>
        <p:grpSpPr>
          <a:xfrm>
            <a:off x="5435022" y="1995688"/>
            <a:ext cx="1657258" cy="1352448"/>
            <a:chOff x="5435022" y="1995688"/>
            <a:chExt cx="1657258" cy="1352448"/>
          </a:xfrm>
        </p:grpSpPr>
        <p:sp>
          <p:nvSpPr>
            <p:cNvPr id="21" name="Rechteck 20"/>
            <p:cNvSpPr/>
            <p:nvPr/>
          </p:nvSpPr>
          <p:spPr>
            <a:xfrm>
              <a:off x="5435022" y="2340024"/>
              <a:ext cx="1657258" cy="1008112"/>
            </a:xfrm>
            <a:prstGeom prst="rect">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0" dirty="0">
                  <a:solidFill>
                    <a:schemeClr val="tx1"/>
                  </a:solidFill>
                  <a:latin typeface="Arial"/>
                  <a:cs typeface="Arial"/>
                </a:rPr>
                <a:t>Strategic alignment of topics and approaches</a:t>
              </a:r>
            </a:p>
          </p:txBody>
        </p:sp>
        <p:cxnSp>
          <p:nvCxnSpPr>
            <p:cNvPr id="28" name="Gerade Verbindung 27"/>
            <p:cNvCxnSpPr>
              <a:stCxn id="19" idx="2"/>
              <a:endCxn id="21" idx="0"/>
            </p:cNvCxnSpPr>
            <p:nvPr/>
          </p:nvCxnSpPr>
          <p:spPr>
            <a:xfrm>
              <a:off x="6262580" y="1995688"/>
              <a:ext cx="1077" cy="344336"/>
            </a:xfrm>
            <a:prstGeom prst="line">
              <a:avLst/>
            </a:prstGeom>
            <a:ln w="12700" cmpd="sng">
              <a:solidFill>
                <a:srgbClr val="800000"/>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grpSp>
      <p:sp>
        <p:nvSpPr>
          <p:cNvPr id="30" name="Rechteck 29"/>
          <p:cNvSpPr/>
          <p:nvPr/>
        </p:nvSpPr>
        <p:spPr>
          <a:xfrm>
            <a:off x="683568" y="3643486"/>
            <a:ext cx="448182" cy="288032"/>
          </a:xfrm>
          <a:prstGeom prst="rect">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b="0" dirty="0">
              <a:solidFill>
                <a:schemeClr val="tx1"/>
              </a:solidFill>
              <a:latin typeface="Arial"/>
              <a:cs typeface="Arial"/>
            </a:endParaRPr>
          </a:p>
        </p:txBody>
      </p:sp>
      <p:sp>
        <p:nvSpPr>
          <p:cNvPr id="31" name="Rechteck 30"/>
          <p:cNvSpPr/>
          <p:nvPr/>
        </p:nvSpPr>
        <p:spPr>
          <a:xfrm>
            <a:off x="1170237" y="3651871"/>
            <a:ext cx="2432140" cy="28803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0" dirty="0">
                <a:solidFill>
                  <a:schemeClr val="tx1"/>
                </a:solidFill>
                <a:latin typeface="Arial"/>
                <a:cs typeface="Arial"/>
              </a:rPr>
              <a:t>Building blocks of an HR strategy</a:t>
            </a:r>
          </a:p>
        </p:txBody>
      </p:sp>
      <p:sp>
        <p:nvSpPr>
          <p:cNvPr id="32" name="Rechteck 31"/>
          <p:cNvSpPr/>
          <p:nvPr/>
        </p:nvSpPr>
        <p:spPr>
          <a:xfrm>
            <a:off x="690057" y="4075534"/>
            <a:ext cx="448182" cy="288032"/>
          </a:xfrm>
          <a:prstGeom prst="rect">
            <a:avLst/>
          </a:prstGeom>
          <a:solidFill>
            <a:schemeClr val="bg1">
              <a:lumMod val="95000"/>
            </a:schemeClr>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b="0" dirty="0">
              <a:solidFill>
                <a:schemeClr val="tx1"/>
              </a:solidFill>
              <a:latin typeface="Arial"/>
              <a:cs typeface="Arial"/>
            </a:endParaRPr>
          </a:p>
        </p:txBody>
      </p:sp>
      <p:sp>
        <p:nvSpPr>
          <p:cNvPr id="33" name="Rechteck 32"/>
          <p:cNvSpPr/>
          <p:nvPr/>
        </p:nvSpPr>
        <p:spPr>
          <a:xfrm>
            <a:off x="1176726" y="4083918"/>
            <a:ext cx="3107242" cy="2796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0" dirty="0">
                <a:solidFill>
                  <a:schemeClr val="tx1"/>
                </a:solidFill>
                <a:latin typeface="Arial"/>
                <a:cs typeface="Arial"/>
              </a:rPr>
              <a:t>Strategic structural and cultural basis</a:t>
            </a:r>
          </a:p>
        </p:txBody>
      </p:sp>
    </p:spTree>
    <p:extLst>
      <p:ext uri="{BB962C8B-B14F-4D97-AF65-F5344CB8AC3E}">
        <p14:creationId xmlns:p14="http://schemas.microsoft.com/office/powerpoint/2010/main" val="206669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ADF64-1CB1-1346-A2C5-FF437491258D}"/>
              </a:ext>
            </a:extLst>
          </p:cNvPr>
          <p:cNvSpPr>
            <a:spLocks noGrp="1"/>
          </p:cNvSpPr>
          <p:nvPr>
            <p:ph type="title"/>
          </p:nvPr>
        </p:nvSpPr>
        <p:spPr>
          <a:xfrm>
            <a:off x="593812" y="137745"/>
            <a:ext cx="7434571" cy="818727"/>
          </a:xfrm>
        </p:spPr>
        <p:txBody>
          <a:bodyPr/>
          <a:lstStyle/>
          <a:p>
            <a:r>
              <a:rPr lang="en-BD" dirty="0"/>
              <a:t>Business purpose is about meeting customer needs and problems</a:t>
            </a:r>
          </a:p>
        </p:txBody>
      </p:sp>
      <p:pic>
        <p:nvPicPr>
          <p:cNvPr id="6" name="Picture 5">
            <a:extLst>
              <a:ext uri="{FF2B5EF4-FFF2-40B4-BE49-F238E27FC236}">
                <a16:creationId xmlns:a16="http://schemas.microsoft.com/office/drawing/2014/main" id="{52FB5FC8-0280-A94E-A7CE-6E016F7D3FC4}"/>
              </a:ext>
            </a:extLst>
          </p:cNvPr>
          <p:cNvPicPr>
            <a:picLocks noChangeAspect="1"/>
          </p:cNvPicPr>
          <p:nvPr/>
        </p:nvPicPr>
        <p:blipFill>
          <a:blip r:embed="rId2"/>
          <a:stretch>
            <a:fillRect/>
          </a:stretch>
        </p:blipFill>
        <p:spPr>
          <a:xfrm>
            <a:off x="593812" y="1707654"/>
            <a:ext cx="7956376" cy="2514075"/>
          </a:xfrm>
          <a:prstGeom prst="rect">
            <a:avLst/>
          </a:prstGeom>
        </p:spPr>
      </p:pic>
    </p:spTree>
    <p:extLst>
      <p:ext uri="{BB962C8B-B14F-4D97-AF65-F5344CB8AC3E}">
        <p14:creationId xmlns:p14="http://schemas.microsoft.com/office/powerpoint/2010/main" val="2272186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dirty="0"/>
              <a:t>Critical Business Challenges</a:t>
            </a:r>
          </a:p>
        </p:txBody>
      </p:sp>
      <p:sp>
        <p:nvSpPr>
          <p:cNvPr id="24" name="Textfeld 22">
            <a:extLst>
              <a:ext uri="{FF2B5EF4-FFF2-40B4-BE49-F238E27FC236}">
                <a16:creationId xmlns:a16="http://schemas.microsoft.com/office/drawing/2014/main" id="{30B91C11-A09B-3B4D-AB94-0CBB8D25468B}"/>
              </a:ext>
            </a:extLst>
          </p:cNvPr>
          <p:cNvSpPr txBox="1">
            <a:spLocks noChangeArrowheads="1"/>
          </p:cNvSpPr>
          <p:nvPr/>
        </p:nvSpPr>
        <p:spPr bwMode="auto">
          <a:xfrm>
            <a:off x="251520" y="1986397"/>
            <a:ext cx="6192688"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eaLnBrk="1" hangingPunct="1"/>
            <a:r>
              <a:rPr lang="en-US" sz="3600" dirty="0">
                <a:cs typeface="Arial" charset="0"/>
              </a:rPr>
              <a:t>Disruptive Technologies</a:t>
            </a:r>
          </a:p>
        </p:txBody>
      </p:sp>
      <p:sp>
        <p:nvSpPr>
          <p:cNvPr id="25" name="Textfeld 22">
            <a:extLst>
              <a:ext uri="{FF2B5EF4-FFF2-40B4-BE49-F238E27FC236}">
                <a16:creationId xmlns:a16="http://schemas.microsoft.com/office/drawing/2014/main" id="{FAC4A6A2-8A24-A040-B53A-256C7E798E36}"/>
              </a:ext>
            </a:extLst>
          </p:cNvPr>
          <p:cNvSpPr txBox="1">
            <a:spLocks noChangeArrowheads="1"/>
          </p:cNvSpPr>
          <p:nvPr/>
        </p:nvSpPr>
        <p:spPr bwMode="auto">
          <a:xfrm>
            <a:off x="539552" y="1626354"/>
            <a:ext cx="4032448"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800" dirty="0"/>
              <a:t>Changing Consumer Preferences</a:t>
            </a:r>
          </a:p>
        </p:txBody>
      </p:sp>
      <p:sp>
        <p:nvSpPr>
          <p:cNvPr id="26" name="Textfeld 22">
            <a:extLst>
              <a:ext uri="{FF2B5EF4-FFF2-40B4-BE49-F238E27FC236}">
                <a16:creationId xmlns:a16="http://schemas.microsoft.com/office/drawing/2014/main" id="{62568F4E-4BB2-A144-9660-9D8232CCB28F}"/>
              </a:ext>
            </a:extLst>
          </p:cNvPr>
          <p:cNvSpPr txBox="1">
            <a:spLocks noChangeArrowheads="1"/>
          </p:cNvSpPr>
          <p:nvPr/>
        </p:nvSpPr>
        <p:spPr bwMode="auto">
          <a:xfrm>
            <a:off x="3707904" y="3426554"/>
            <a:ext cx="475252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2800" dirty="0"/>
              <a:t>New Business Models</a:t>
            </a:r>
          </a:p>
        </p:txBody>
      </p:sp>
      <p:sp>
        <p:nvSpPr>
          <p:cNvPr id="28" name="Textfeld 22">
            <a:extLst>
              <a:ext uri="{FF2B5EF4-FFF2-40B4-BE49-F238E27FC236}">
                <a16:creationId xmlns:a16="http://schemas.microsoft.com/office/drawing/2014/main" id="{DE253BAB-4419-2A4F-91CD-76653B2B7EAE}"/>
              </a:ext>
            </a:extLst>
          </p:cNvPr>
          <p:cNvSpPr txBox="1">
            <a:spLocks noChangeArrowheads="1"/>
          </p:cNvSpPr>
          <p:nvPr/>
        </p:nvSpPr>
        <p:spPr bwMode="auto">
          <a:xfrm>
            <a:off x="683568" y="2681570"/>
            <a:ext cx="2808312"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800" b="0" dirty="0"/>
              <a:t>Public regulation</a:t>
            </a:r>
          </a:p>
        </p:txBody>
      </p:sp>
      <p:sp>
        <p:nvSpPr>
          <p:cNvPr id="29" name="Textfeld 22">
            <a:extLst>
              <a:ext uri="{FF2B5EF4-FFF2-40B4-BE49-F238E27FC236}">
                <a16:creationId xmlns:a16="http://schemas.microsoft.com/office/drawing/2014/main" id="{C64F90AB-1268-224B-B7DC-7DA440754D69}"/>
              </a:ext>
            </a:extLst>
          </p:cNvPr>
          <p:cNvSpPr txBox="1">
            <a:spLocks noChangeArrowheads="1"/>
          </p:cNvSpPr>
          <p:nvPr/>
        </p:nvSpPr>
        <p:spPr bwMode="auto">
          <a:xfrm>
            <a:off x="971600" y="804649"/>
            <a:ext cx="4248472"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b="0" dirty="0"/>
              <a:t>Decreasing </a:t>
            </a:r>
            <a:br>
              <a:rPr lang="en-US" b="0" dirty="0"/>
            </a:br>
            <a:r>
              <a:rPr lang="en-US" b="0" dirty="0"/>
              <a:t>Purchase Power</a:t>
            </a:r>
          </a:p>
        </p:txBody>
      </p:sp>
      <p:sp>
        <p:nvSpPr>
          <p:cNvPr id="30" name="Textfeld 22">
            <a:extLst>
              <a:ext uri="{FF2B5EF4-FFF2-40B4-BE49-F238E27FC236}">
                <a16:creationId xmlns:a16="http://schemas.microsoft.com/office/drawing/2014/main" id="{76F60B2C-7591-964F-8D1B-B73015988D04}"/>
              </a:ext>
            </a:extLst>
          </p:cNvPr>
          <p:cNvSpPr txBox="1">
            <a:spLocks noChangeArrowheads="1"/>
          </p:cNvSpPr>
          <p:nvPr/>
        </p:nvSpPr>
        <p:spPr bwMode="auto">
          <a:xfrm>
            <a:off x="3275856" y="2562458"/>
            <a:ext cx="489654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2800" b="0" dirty="0"/>
              <a:t>Shifting Consumer Behavior</a:t>
            </a:r>
          </a:p>
        </p:txBody>
      </p:sp>
      <p:sp>
        <p:nvSpPr>
          <p:cNvPr id="31" name="Textfeld 22">
            <a:extLst>
              <a:ext uri="{FF2B5EF4-FFF2-40B4-BE49-F238E27FC236}">
                <a16:creationId xmlns:a16="http://schemas.microsoft.com/office/drawing/2014/main" id="{D239E739-070F-1944-98B1-F79F5ECE3ADE}"/>
              </a:ext>
            </a:extLst>
          </p:cNvPr>
          <p:cNvSpPr txBox="1">
            <a:spLocks noChangeArrowheads="1"/>
          </p:cNvSpPr>
          <p:nvPr/>
        </p:nvSpPr>
        <p:spPr bwMode="auto">
          <a:xfrm>
            <a:off x="4283968" y="1651258"/>
            <a:ext cx="3672408"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800" b="0" dirty="0"/>
              <a:t>Changing consumer segments</a:t>
            </a:r>
          </a:p>
        </p:txBody>
      </p:sp>
      <p:sp>
        <p:nvSpPr>
          <p:cNvPr id="32" name="Textfeld 22">
            <a:extLst>
              <a:ext uri="{FF2B5EF4-FFF2-40B4-BE49-F238E27FC236}">
                <a16:creationId xmlns:a16="http://schemas.microsoft.com/office/drawing/2014/main" id="{FA520FA1-B0AE-5E4C-BE0A-ABF4B527B778}"/>
              </a:ext>
            </a:extLst>
          </p:cNvPr>
          <p:cNvSpPr txBox="1">
            <a:spLocks noChangeArrowheads="1"/>
          </p:cNvSpPr>
          <p:nvPr/>
        </p:nvSpPr>
        <p:spPr bwMode="auto">
          <a:xfrm>
            <a:off x="899592" y="3426557"/>
            <a:ext cx="3816424"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2800" b="0" dirty="0"/>
              <a:t>Emerging </a:t>
            </a:r>
            <a:br>
              <a:rPr lang="en-US" sz="2800" b="0" dirty="0"/>
            </a:br>
            <a:r>
              <a:rPr lang="en-US" sz="2800" b="0" dirty="0"/>
              <a:t>aggressive Players</a:t>
            </a:r>
          </a:p>
        </p:txBody>
      </p:sp>
      <p:sp>
        <p:nvSpPr>
          <p:cNvPr id="33" name="Textfeld 22">
            <a:extLst>
              <a:ext uri="{FF2B5EF4-FFF2-40B4-BE49-F238E27FC236}">
                <a16:creationId xmlns:a16="http://schemas.microsoft.com/office/drawing/2014/main" id="{AF87AA44-4F4B-9A49-8841-E54556E258F1}"/>
              </a:ext>
            </a:extLst>
          </p:cNvPr>
          <p:cNvSpPr txBox="1">
            <a:spLocks noChangeArrowheads="1"/>
          </p:cNvSpPr>
          <p:nvPr/>
        </p:nvSpPr>
        <p:spPr bwMode="auto">
          <a:xfrm>
            <a:off x="4788024" y="3057222"/>
            <a:ext cx="417646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800" b="0" dirty="0"/>
              <a:t>Growing Resource Scarcity</a:t>
            </a:r>
          </a:p>
        </p:txBody>
      </p:sp>
      <p:sp>
        <p:nvSpPr>
          <p:cNvPr id="50" name="Textfeld 22">
            <a:extLst>
              <a:ext uri="{FF2B5EF4-FFF2-40B4-BE49-F238E27FC236}">
                <a16:creationId xmlns:a16="http://schemas.microsoft.com/office/drawing/2014/main" id="{0E11728B-A548-4340-A69F-8E162A9543E2}"/>
              </a:ext>
            </a:extLst>
          </p:cNvPr>
          <p:cNvSpPr txBox="1">
            <a:spLocks noChangeArrowheads="1"/>
          </p:cNvSpPr>
          <p:nvPr/>
        </p:nvSpPr>
        <p:spPr bwMode="auto">
          <a:xfrm>
            <a:off x="4427984" y="3968422"/>
            <a:ext cx="2808312"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800" dirty="0"/>
              <a:t>Global Competition</a:t>
            </a:r>
          </a:p>
        </p:txBody>
      </p:sp>
      <p:sp>
        <p:nvSpPr>
          <p:cNvPr id="51" name="Textfeld 22">
            <a:extLst>
              <a:ext uri="{FF2B5EF4-FFF2-40B4-BE49-F238E27FC236}">
                <a16:creationId xmlns:a16="http://schemas.microsoft.com/office/drawing/2014/main" id="{ED8806F2-A647-5E45-9B95-7706B44727C1}"/>
              </a:ext>
            </a:extLst>
          </p:cNvPr>
          <p:cNvSpPr txBox="1">
            <a:spLocks noChangeArrowheads="1"/>
          </p:cNvSpPr>
          <p:nvPr/>
        </p:nvSpPr>
        <p:spPr bwMode="auto">
          <a:xfrm>
            <a:off x="5940152" y="2048530"/>
            <a:ext cx="223224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400" dirty="0"/>
              <a:t>Cost Pressure through </a:t>
            </a:r>
            <a:br>
              <a:rPr lang="en-US" sz="1400" dirty="0"/>
            </a:br>
            <a:r>
              <a:rPr lang="en-US" sz="1400" dirty="0"/>
              <a:t>Low-Cost-Suppliers</a:t>
            </a:r>
          </a:p>
        </p:txBody>
      </p:sp>
      <p:sp>
        <p:nvSpPr>
          <p:cNvPr id="52" name="Textfeld 22">
            <a:extLst>
              <a:ext uri="{FF2B5EF4-FFF2-40B4-BE49-F238E27FC236}">
                <a16:creationId xmlns:a16="http://schemas.microsoft.com/office/drawing/2014/main" id="{76CB9535-DDA9-274A-9FFA-4B154835ED55}"/>
              </a:ext>
            </a:extLst>
          </p:cNvPr>
          <p:cNvSpPr txBox="1">
            <a:spLocks noChangeArrowheads="1"/>
          </p:cNvSpPr>
          <p:nvPr/>
        </p:nvSpPr>
        <p:spPr bwMode="auto">
          <a:xfrm>
            <a:off x="2987824" y="4434666"/>
            <a:ext cx="2808312"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800" dirty="0"/>
              <a:t>Political Uncertainty</a:t>
            </a:r>
          </a:p>
        </p:txBody>
      </p:sp>
      <p:sp>
        <p:nvSpPr>
          <p:cNvPr id="53" name="Textfeld 22">
            <a:extLst>
              <a:ext uri="{FF2B5EF4-FFF2-40B4-BE49-F238E27FC236}">
                <a16:creationId xmlns:a16="http://schemas.microsoft.com/office/drawing/2014/main" id="{7EC87147-FE52-F44C-B6B8-D4847338B682}"/>
              </a:ext>
            </a:extLst>
          </p:cNvPr>
          <p:cNvSpPr txBox="1">
            <a:spLocks noChangeArrowheads="1"/>
          </p:cNvSpPr>
          <p:nvPr/>
        </p:nvSpPr>
        <p:spPr bwMode="auto">
          <a:xfrm>
            <a:off x="467544" y="3066514"/>
            <a:ext cx="417646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a:r>
              <a:rPr lang="en-US" sz="1800" dirty="0"/>
              <a:t>Decreasing Willingness to invest</a:t>
            </a:r>
          </a:p>
        </p:txBody>
      </p:sp>
      <p:sp>
        <p:nvSpPr>
          <p:cNvPr id="54" name="Textfeld 22">
            <a:extLst>
              <a:ext uri="{FF2B5EF4-FFF2-40B4-BE49-F238E27FC236}">
                <a16:creationId xmlns:a16="http://schemas.microsoft.com/office/drawing/2014/main" id="{0EA801DD-C09C-854F-BEC5-16A1AD9E1ADA}"/>
              </a:ext>
            </a:extLst>
          </p:cNvPr>
          <p:cNvSpPr txBox="1">
            <a:spLocks noChangeArrowheads="1"/>
          </p:cNvSpPr>
          <p:nvPr/>
        </p:nvSpPr>
        <p:spPr bwMode="auto">
          <a:xfrm>
            <a:off x="3923928" y="771550"/>
            <a:ext cx="4032448" cy="7694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charset="0"/>
                <a:ea typeface="ＭＳ Ｐゴシック" charset="0"/>
              </a:defRPr>
            </a:lvl9pPr>
          </a:lstStyle>
          <a:p>
            <a:pPr algn="ctr" eaLnBrk="1" hangingPunct="1"/>
            <a:r>
              <a:rPr lang="en-US" sz="4400" b="0" dirty="0">
                <a:cs typeface="Arial" charset="0"/>
              </a:rPr>
              <a:t>Digitization</a:t>
            </a:r>
          </a:p>
        </p:txBody>
      </p:sp>
    </p:spTree>
    <p:extLst>
      <p:ext uri="{BB962C8B-B14F-4D97-AF65-F5344CB8AC3E}">
        <p14:creationId xmlns:p14="http://schemas.microsoft.com/office/powerpoint/2010/main" val="3680018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Competitive Advantage</a:t>
            </a:r>
          </a:p>
        </p:txBody>
      </p:sp>
      <p:sp>
        <p:nvSpPr>
          <p:cNvPr id="5" name="Rechteck 4">
            <a:extLst>
              <a:ext uri="{FF2B5EF4-FFF2-40B4-BE49-F238E27FC236}">
                <a16:creationId xmlns:a16="http://schemas.microsoft.com/office/drawing/2014/main" id="{DB9F69DD-6B21-A74C-973A-939675CB5F8E}"/>
              </a:ext>
            </a:extLst>
          </p:cNvPr>
          <p:cNvSpPr/>
          <p:nvPr/>
        </p:nvSpPr>
        <p:spPr>
          <a:xfrm>
            <a:off x="683568" y="660633"/>
            <a:ext cx="7272808" cy="707886"/>
          </a:xfrm>
          <a:prstGeom prst="rect">
            <a:avLst/>
          </a:prstGeom>
        </p:spPr>
        <p:txBody>
          <a:bodyPr wrap="square">
            <a:spAutoFit/>
          </a:bodyPr>
          <a:lstStyle/>
          <a:p>
            <a:r>
              <a:rPr lang="en-GB" sz="2000" b="0" dirty="0">
                <a:latin typeface="Arial" panose="020B0604020202020204" pitchFamily="34" charset="0"/>
                <a:ea typeface="MS Mincho" panose="02020609040205080304" pitchFamily="49" charset="-128"/>
                <a:cs typeface="Arial" panose="020B0604020202020204" pitchFamily="34" charset="0"/>
              </a:rPr>
              <a:t>In the future we will be more successful than our competitors because ...</a:t>
            </a:r>
            <a:r>
              <a:rPr lang="de-DE" sz="2000" b="0" dirty="0">
                <a:latin typeface="Arial" panose="020B0604020202020204" pitchFamily="34" charset="0"/>
                <a:cs typeface="Arial" panose="020B0604020202020204" pitchFamily="34" charset="0"/>
              </a:rPr>
              <a:t> </a:t>
            </a:r>
          </a:p>
        </p:txBody>
      </p:sp>
      <p:sp>
        <p:nvSpPr>
          <p:cNvPr id="10" name="Rechteck 9">
            <a:extLst>
              <a:ext uri="{FF2B5EF4-FFF2-40B4-BE49-F238E27FC236}">
                <a16:creationId xmlns:a16="http://schemas.microsoft.com/office/drawing/2014/main" id="{77311570-6E92-9941-A9E7-364CE6E34F38}"/>
              </a:ext>
            </a:extLst>
          </p:cNvPr>
          <p:cNvSpPr/>
          <p:nvPr/>
        </p:nvSpPr>
        <p:spPr>
          <a:xfrm>
            <a:off x="829168" y="1563638"/>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our products and services are more </a:t>
            </a:r>
            <a:r>
              <a:rPr lang="en-GB" sz="1800" dirty="0">
                <a:solidFill>
                  <a:schemeClr val="tx1"/>
                </a:solidFill>
                <a:cs typeface="Arial"/>
              </a:rPr>
              <a:t>innovative</a:t>
            </a:r>
          </a:p>
        </p:txBody>
      </p:sp>
      <p:sp>
        <p:nvSpPr>
          <p:cNvPr id="11" name="Rechteck 10">
            <a:extLst>
              <a:ext uri="{FF2B5EF4-FFF2-40B4-BE49-F238E27FC236}">
                <a16:creationId xmlns:a16="http://schemas.microsoft.com/office/drawing/2014/main" id="{AF62286A-C298-504B-A18A-7611C3C4E57D}"/>
              </a:ext>
            </a:extLst>
          </p:cNvPr>
          <p:cNvSpPr/>
          <p:nvPr/>
        </p:nvSpPr>
        <p:spPr>
          <a:xfrm>
            <a:off x="3256843" y="1563637"/>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we are </a:t>
            </a:r>
            <a:r>
              <a:rPr lang="en-GB" sz="1800" dirty="0">
                <a:solidFill>
                  <a:schemeClr val="tx1"/>
                </a:solidFill>
                <a:cs typeface="Arial"/>
              </a:rPr>
              <a:t>technologically</a:t>
            </a:r>
            <a:r>
              <a:rPr lang="en-GB" sz="1800" b="0" dirty="0">
                <a:solidFill>
                  <a:schemeClr val="tx1"/>
                </a:solidFill>
                <a:cs typeface="Arial"/>
              </a:rPr>
              <a:t> more </a:t>
            </a:r>
            <a:r>
              <a:rPr lang="en-GB" sz="1800" dirty="0">
                <a:solidFill>
                  <a:schemeClr val="tx1"/>
                </a:solidFill>
                <a:cs typeface="Arial"/>
              </a:rPr>
              <a:t>advanced</a:t>
            </a:r>
          </a:p>
        </p:txBody>
      </p:sp>
      <p:sp>
        <p:nvSpPr>
          <p:cNvPr id="12" name="Rechteck 11">
            <a:extLst>
              <a:ext uri="{FF2B5EF4-FFF2-40B4-BE49-F238E27FC236}">
                <a16:creationId xmlns:a16="http://schemas.microsoft.com/office/drawing/2014/main" id="{9576E7B8-4D47-EA46-BA8D-A925B932D3F0}"/>
              </a:ext>
            </a:extLst>
          </p:cNvPr>
          <p:cNvSpPr/>
          <p:nvPr/>
        </p:nvSpPr>
        <p:spPr>
          <a:xfrm>
            <a:off x="828112" y="2571751"/>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our products and services are of higher </a:t>
            </a:r>
            <a:r>
              <a:rPr lang="en-GB" sz="1800" dirty="0">
                <a:solidFill>
                  <a:schemeClr val="tx1"/>
                </a:solidFill>
                <a:cs typeface="Arial"/>
              </a:rPr>
              <a:t>quality</a:t>
            </a:r>
          </a:p>
        </p:txBody>
      </p:sp>
      <p:sp>
        <p:nvSpPr>
          <p:cNvPr id="13" name="Rechteck 12">
            <a:extLst>
              <a:ext uri="{FF2B5EF4-FFF2-40B4-BE49-F238E27FC236}">
                <a16:creationId xmlns:a16="http://schemas.microsoft.com/office/drawing/2014/main" id="{E157EFB9-36F4-CD4D-9436-E4FAA3B2AB71}"/>
              </a:ext>
            </a:extLst>
          </p:cNvPr>
          <p:cNvSpPr/>
          <p:nvPr/>
        </p:nvSpPr>
        <p:spPr>
          <a:xfrm>
            <a:off x="3252190" y="2574442"/>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our products have a better </a:t>
            </a:r>
            <a:r>
              <a:rPr lang="en-GB" sz="1800" dirty="0">
                <a:solidFill>
                  <a:schemeClr val="tx1"/>
                </a:solidFill>
                <a:cs typeface="Arial"/>
              </a:rPr>
              <a:t>design</a:t>
            </a:r>
          </a:p>
        </p:txBody>
      </p:sp>
      <p:sp>
        <p:nvSpPr>
          <p:cNvPr id="14" name="Rechteck 13">
            <a:extLst>
              <a:ext uri="{FF2B5EF4-FFF2-40B4-BE49-F238E27FC236}">
                <a16:creationId xmlns:a16="http://schemas.microsoft.com/office/drawing/2014/main" id="{431861E7-D9FB-E542-8B2D-6E47FAFF80B8}"/>
              </a:ext>
            </a:extLst>
          </p:cNvPr>
          <p:cNvSpPr/>
          <p:nvPr/>
        </p:nvSpPr>
        <p:spPr>
          <a:xfrm>
            <a:off x="827584" y="3559675"/>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we have a more effective and faster  </a:t>
            </a:r>
            <a:r>
              <a:rPr lang="en-GB" sz="1800" dirty="0">
                <a:solidFill>
                  <a:schemeClr val="tx1"/>
                </a:solidFill>
                <a:cs typeface="Arial"/>
              </a:rPr>
              <a:t>access</a:t>
            </a:r>
            <a:r>
              <a:rPr lang="en-GB" sz="1800" b="0" dirty="0">
                <a:solidFill>
                  <a:schemeClr val="tx1"/>
                </a:solidFill>
                <a:cs typeface="Arial"/>
              </a:rPr>
              <a:t> to </a:t>
            </a:r>
            <a:r>
              <a:rPr lang="en-GB" sz="1800" dirty="0">
                <a:solidFill>
                  <a:schemeClr val="tx1"/>
                </a:solidFill>
                <a:cs typeface="Arial"/>
              </a:rPr>
              <a:t>markets</a:t>
            </a:r>
          </a:p>
        </p:txBody>
      </p:sp>
      <p:sp>
        <p:nvSpPr>
          <p:cNvPr id="15" name="Rechteck 14">
            <a:extLst>
              <a:ext uri="{FF2B5EF4-FFF2-40B4-BE49-F238E27FC236}">
                <a16:creationId xmlns:a16="http://schemas.microsoft.com/office/drawing/2014/main" id="{B7B8973E-47A3-B746-A64F-23D1C5925943}"/>
              </a:ext>
            </a:extLst>
          </p:cNvPr>
          <p:cNvSpPr/>
          <p:nvPr/>
        </p:nvSpPr>
        <p:spPr>
          <a:xfrm>
            <a:off x="5677325" y="2571750"/>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we communicate our promise more effectively (</a:t>
            </a:r>
            <a:r>
              <a:rPr lang="en-GB" sz="1800" dirty="0">
                <a:solidFill>
                  <a:schemeClr val="tx1"/>
                </a:solidFill>
                <a:cs typeface="Arial"/>
              </a:rPr>
              <a:t>brand</a:t>
            </a:r>
            <a:r>
              <a:rPr lang="en-GB" sz="1800" b="0" dirty="0">
                <a:solidFill>
                  <a:schemeClr val="tx1"/>
                </a:solidFill>
                <a:cs typeface="Arial"/>
              </a:rPr>
              <a:t>)</a:t>
            </a:r>
          </a:p>
        </p:txBody>
      </p:sp>
      <p:sp>
        <p:nvSpPr>
          <p:cNvPr id="16" name="Rechteck 15">
            <a:extLst>
              <a:ext uri="{FF2B5EF4-FFF2-40B4-BE49-F238E27FC236}">
                <a16:creationId xmlns:a16="http://schemas.microsoft.com/office/drawing/2014/main" id="{0F3B30A1-EB1C-1C45-9D0D-32C635DD3AFC}"/>
              </a:ext>
            </a:extLst>
          </p:cNvPr>
          <p:cNvSpPr/>
          <p:nvPr/>
        </p:nvSpPr>
        <p:spPr>
          <a:xfrm>
            <a:off x="5678381" y="1563475"/>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we can offer our products at a lower </a:t>
            </a:r>
            <a:r>
              <a:rPr lang="en-GB" sz="1800" dirty="0">
                <a:solidFill>
                  <a:schemeClr val="tx1"/>
                </a:solidFill>
                <a:cs typeface="Arial"/>
              </a:rPr>
              <a:t>price</a:t>
            </a:r>
          </a:p>
        </p:txBody>
      </p:sp>
      <p:sp>
        <p:nvSpPr>
          <p:cNvPr id="17" name="Rechteck 16">
            <a:extLst>
              <a:ext uri="{FF2B5EF4-FFF2-40B4-BE49-F238E27FC236}">
                <a16:creationId xmlns:a16="http://schemas.microsoft.com/office/drawing/2014/main" id="{93394929-DC1C-FF45-9388-AAFE512C8905}"/>
              </a:ext>
            </a:extLst>
          </p:cNvPr>
          <p:cNvSpPr/>
          <p:nvPr/>
        </p:nvSpPr>
        <p:spPr>
          <a:xfrm>
            <a:off x="3252190" y="3563431"/>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800" b="0" dirty="0">
                <a:solidFill>
                  <a:schemeClr val="tx1"/>
                </a:solidFill>
                <a:cs typeface="Arial"/>
              </a:rPr>
              <a:t>we have the largest </a:t>
            </a:r>
            <a:r>
              <a:rPr lang="en-GB" sz="1800" dirty="0">
                <a:solidFill>
                  <a:schemeClr val="tx1"/>
                </a:solidFill>
                <a:cs typeface="Arial"/>
              </a:rPr>
              <a:t>market share </a:t>
            </a:r>
            <a:r>
              <a:rPr lang="en-GB" sz="1800" b="0" dirty="0">
                <a:solidFill>
                  <a:schemeClr val="tx1"/>
                </a:solidFill>
                <a:cs typeface="Arial"/>
              </a:rPr>
              <a:t>in the world.</a:t>
            </a:r>
          </a:p>
        </p:txBody>
      </p:sp>
      <p:cxnSp>
        <p:nvCxnSpPr>
          <p:cNvPr id="20" name="Gerade Verbindung 19">
            <a:extLst>
              <a:ext uri="{FF2B5EF4-FFF2-40B4-BE49-F238E27FC236}">
                <a16:creationId xmlns:a16="http://schemas.microsoft.com/office/drawing/2014/main" id="{9CA59CB4-9617-7B4A-A0D9-74F1D9279EE3}"/>
              </a:ext>
            </a:extLst>
          </p:cNvPr>
          <p:cNvCxnSpPr>
            <a:cxnSpLocks/>
          </p:cNvCxnSpPr>
          <p:nvPr/>
        </p:nvCxnSpPr>
        <p:spPr bwMode="auto">
          <a:xfrm flipH="1">
            <a:off x="827584" y="2591938"/>
            <a:ext cx="7272808" cy="0"/>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sp>
        <p:nvSpPr>
          <p:cNvPr id="24" name="Rechteck 23">
            <a:extLst>
              <a:ext uri="{FF2B5EF4-FFF2-40B4-BE49-F238E27FC236}">
                <a16:creationId xmlns:a16="http://schemas.microsoft.com/office/drawing/2014/main" id="{DED3E5E8-2E0C-5A4B-BC89-56FF82BCFA91}"/>
              </a:ext>
            </a:extLst>
          </p:cNvPr>
          <p:cNvSpPr/>
          <p:nvPr/>
        </p:nvSpPr>
        <p:spPr>
          <a:xfrm>
            <a:off x="5677325" y="3564052"/>
            <a:ext cx="2425134" cy="98792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600" dirty="0">
                <a:solidFill>
                  <a:schemeClr val="tx1"/>
                </a:solidFill>
                <a:cs typeface="Arial"/>
              </a:rPr>
              <a:t>…</a:t>
            </a:r>
          </a:p>
        </p:txBody>
      </p:sp>
      <p:cxnSp>
        <p:nvCxnSpPr>
          <p:cNvPr id="27" name="Gerade Verbindung 26">
            <a:extLst>
              <a:ext uri="{FF2B5EF4-FFF2-40B4-BE49-F238E27FC236}">
                <a16:creationId xmlns:a16="http://schemas.microsoft.com/office/drawing/2014/main" id="{69C9124D-7B13-5B4D-AC2E-17F80E330DB8}"/>
              </a:ext>
            </a:extLst>
          </p:cNvPr>
          <p:cNvCxnSpPr>
            <a:cxnSpLocks/>
          </p:cNvCxnSpPr>
          <p:nvPr/>
        </p:nvCxnSpPr>
        <p:spPr bwMode="auto">
          <a:xfrm flipH="1" flipV="1">
            <a:off x="827584" y="3551141"/>
            <a:ext cx="7272808" cy="20350"/>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30" name="Gerade Verbindung 29">
            <a:extLst>
              <a:ext uri="{FF2B5EF4-FFF2-40B4-BE49-F238E27FC236}">
                <a16:creationId xmlns:a16="http://schemas.microsoft.com/office/drawing/2014/main" id="{B9EAB9D3-B0EA-414A-BA39-82AD4E339C57}"/>
              </a:ext>
            </a:extLst>
          </p:cNvPr>
          <p:cNvCxnSpPr>
            <a:cxnSpLocks/>
          </p:cNvCxnSpPr>
          <p:nvPr/>
        </p:nvCxnSpPr>
        <p:spPr bwMode="auto">
          <a:xfrm>
            <a:off x="3252190" y="1733483"/>
            <a:ext cx="0" cy="2749384"/>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33" name="Gerade Verbindung 32">
            <a:extLst>
              <a:ext uri="{FF2B5EF4-FFF2-40B4-BE49-F238E27FC236}">
                <a16:creationId xmlns:a16="http://schemas.microsoft.com/office/drawing/2014/main" id="{5EB8503D-AC87-8547-80E3-EA9C1FBD4441}"/>
              </a:ext>
            </a:extLst>
          </p:cNvPr>
          <p:cNvCxnSpPr>
            <a:cxnSpLocks/>
          </p:cNvCxnSpPr>
          <p:nvPr/>
        </p:nvCxnSpPr>
        <p:spPr bwMode="auto">
          <a:xfrm>
            <a:off x="5670541" y="1733483"/>
            <a:ext cx="0" cy="2749384"/>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4155412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Let’s start with a question…….</a:t>
            </a:r>
          </a:p>
        </p:txBody>
      </p:sp>
      <p:sp>
        <p:nvSpPr>
          <p:cNvPr id="3" name="TextBox 2">
            <a:extLst>
              <a:ext uri="{FF2B5EF4-FFF2-40B4-BE49-F238E27FC236}">
                <a16:creationId xmlns:a16="http://schemas.microsoft.com/office/drawing/2014/main" id="{5A0A659F-935E-DC4F-A9DD-B503EA274DC4}"/>
              </a:ext>
            </a:extLst>
          </p:cNvPr>
          <p:cNvSpPr txBox="1"/>
          <p:nvPr/>
        </p:nvSpPr>
        <p:spPr>
          <a:xfrm>
            <a:off x="8575829" y="284085"/>
            <a:ext cx="184731" cy="461665"/>
          </a:xfrm>
          <a:prstGeom prst="rect">
            <a:avLst/>
          </a:prstGeom>
          <a:noFill/>
        </p:spPr>
        <p:txBody>
          <a:bodyPr wrap="none" rtlCol="0">
            <a:spAutoFit/>
          </a:bodyPr>
          <a:lstStyle/>
          <a:p>
            <a:endParaRPr lang="en-US"/>
          </a:p>
        </p:txBody>
      </p:sp>
      <p:pic>
        <p:nvPicPr>
          <p:cNvPr id="11" name="Picture 10">
            <a:extLst>
              <a:ext uri="{FF2B5EF4-FFF2-40B4-BE49-F238E27FC236}">
                <a16:creationId xmlns:a16="http://schemas.microsoft.com/office/drawing/2014/main" id="{5837A58D-BD80-8D47-B00C-85161929C35D}"/>
              </a:ext>
            </a:extLst>
          </p:cNvPr>
          <p:cNvPicPr>
            <a:picLocks noChangeAspect="1"/>
          </p:cNvPicPr>
          <p:nvPr/>
        </p:nvPicPr>
        <p:blipFill>
          <a:blip r:embed="rId2"/>
          <a:stretch>
            <a:fillRect/>
          </a:stretch>
        </p:blipFill>
        <p:spPr>
          <a:xfrm>
            <a:off x="1415491" y="1605835"/>
            <a:ext cx="5880968" cy="1931830"/>
          </a:xfrm>
          <a:prstGeom prst="rect">
            <a:avLst/>
          </a:prstGeom>
        </p:spPr>
      </p:pic>
    </p:spTree>
    <p:extLst>
      <p:ext uri="{BB962C8B-B14F-4D97-AF65-F5344CB8AC3E}">
        <p14:creationId xmlns:p14="http://schemas.microsoft.com/office/powerpoint/2010/main" val="4066484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a:t>Potential people-related challenges</a:t>
            </a:r>
          </a:p>
        </p:txBody>
      </p:sp>
      <p:sp>
        <p:nvSpPr>
          <p:cNvPr id="17" name="Rechteck 16"/>
          <p:cNvSpPr/>
          <p:nvPr/>
        </p:nvSpPr>
        <p:spPr>
          <a:xfrm>
            <a:off x="245900" y="1053455"/>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Filling key and expert positions</a:t>
            </a:r>
          </a:p>
        </p:txBody>
      </p:sp>
      <p:sp>
        <p:nvSpPr>
          <p:cNvPr id="18" name="Rechteck 17"/>
          <p:cNvSpPr/>
          <p:nvPr/>
        </p:nvSpPr>
        <p:spPr>
          <a:xfrm>
            <a:off x="3700051" y="3069679"/>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Keeping level of engagement high</a:t>
            </a:r>
          </a:p>
        </p:txBody>
      </p:sp>
      <p:sp>
        <p:nvSpPr>
          <p:cNvPr id="20" name="Rechteck 19"/>
          <p:cNvSpPr/>
          <p:nvPr/>
        </p:nvSpPr>
        <p:spPr>
          <a:xfrm>
            <a:off x="1972976" y="1053455"/>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Filling bottleneck functions</a:t>
            </a:r>
          </a:p>
        </p:txBody>
      </p:sp>
      <p:sp>
        <p:nvSpPr>
          <p:cNvPr id="22" name="Rechteck 21"/>
          <p:cNvSpPr/>
          <p:nvPr/>
        </p:nvSpPr>
        <p:spPr>
          <a:xfrm>
            <a:off x="1972976" y="3069679"/>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dirty="0">
                <a:solidFill>
                  <a:schemeClr val="tx1"/>
                </a:solidFill>
                <a:latin typeface="Arial"/>
                <a:cs typeface="Arial"/>
              </a:rPr>
              <a:t>Building relevant skills and competencies</a:t>
            </a:r>
          </a:p>
        </p:txBody>
      </p:sp>
      <p:sp>
        <p:nvSpPr>
          <p:cNvPr id="27" name="Rechteck 26"/>
          <p:cNvSpPr/>
          <p:nvPr/>
        </p:nvSpPr>
        <p:spPr>
          <a:xfrm>
            <a:off x="5427127" y="1053455"/>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Being fair on compensation</a:t>
            </a:r>
          </a:p>
        </p:txBody>
      </p:sp>
      <p:sp>
        <p:nvSpPr>
          <p:cNvPr id="34" name="Rechteck 33"/>
          <p:cNvSpPr/>
          <p:nvPr/>
        </p:nvSpPr>
        <p:spPr>
          <a:xfrm>
            <a:off x="245900" y="2061567"/>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dirty="0">
                <a:solidFill>
                  <a:schemeClr val="tx1"/>
                </a:solidFill>
                <a:latin typeface="Arial"/>
                <a:cs typeface="Arial"/>
              </a:rPr>
              <a:t>Shaping productive working conditions</a:t>
            </a:r>
          </a:p>
        </p:txBody>
      </p:sp>
      <p:sp>
        <p:nvSpPr>
          <p:cNvPr id="35" name="Rechteck 34"/>
          <p:cNvSpPr/>
          <p:nvPr/>
        </p:nvSpPr>
        <p:spPr>
          <a:xfrm>
            <a:off x="245900" y="3069679"/>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Ensuring broad-based employability</a:t>
            </a:r>
          </a:p>
        </p:txBody>
      </p:sp>
      <p:sp>
        <p:nvSpPr>
          <p:cNvPr id="36" name="Rechteck 35"/>
          <p:cNvSpPr/>
          <p:nvPr/>
        </p:nvSpPr>
        <p:spPr>
          <a:xfrm>
            <a:off x="3700051" y="2061567"/>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Open long-term development opportunities</a:t>
            </a:r>
          </a:p>
        </p:txBody>
      </p:sp>
      <p:sp>
        <p:nvSpPr>
          <p:cNvPr id="37" name="Rechteck 36"/>
          <p:cNvSpPr/>
          <p:nvPr/>
        </p:nvSpPr>
        <p:spPr>
          <a:xfrm>
            <a:off x="1972976" y="2061567"/>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dirty="0">
                <a:solidFill>
                  <a:schemeClr val="tx1"/>
                </a:solidFill>
                <a:latin typeface="Arial"/>
                <a:cs typeface="Arial"/>
              </a:rPr>
              <a:t>Identify and leverage people‘s potential</a:t>
            </a:r>
          </a:p>
        </p:txBody>
      </p:sp>
      <p:sp>
        <p:nvSpPr>
          <p:cNvPr id="38" name="Rechteck 37"/>
          <p:cNvSpPr/>
          <p:nvPr/>
        </p:nvSpPr>
        <p:spPr>
          <a:xfrm>
            <a:off x="3700051" y="1053455"/>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Valid selection of the right candidates</a:t>
            </a:r>
          </a:p>
        </p:txBody>
      </p:sp>
      <p:sp>
        <p:nvSpPr>
          <p:cNvPr id="39" name="Rechteck 38"/>
          <p:cNvSpPr/>
          <p:nvPr/>
        </p:nvSpPr>
        <p:spPr>
          <a:xfrm>
            <a:off x="5427127" y="2061567"/>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Sharing relevant knowledge across the firm</a:t>
            </a:r>
          </a:p>
        </p:txBody>
      </p:sp>
      <p:sp>
        <p:nvSpPr>
          <p:cNvPr id="40" name="Rechteck 39"/>
          <p:cNvSpPr/>
          <p:nvPr/>
        </p:nvSpPr>
        <p:spPr>
          <a:xfrm>
            <a:off x="5427127" y="3069679"/>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Dealing with various generations</a:t>
            </a:r>
          </a:p>
        </p:txBody>
      </p:sp>
      <p:sp>
        <p:nvSpPr>
          <p:cNvPr id="41" name="Rechteck 40"/>
          <p:cNvSpPr/>
          <p:nvPr/>
        </p:nvSpPr>
        <p:spPr>
          <a:xfrm>
            <a:off x="7154198" y="1053455"/>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Allowing a balance of work and family</a:t>
            </a:r>
          </a:p>
        </p:txBody>
      </p:sp>
      <p:sp>
        <p:nvSpPr>
          <p:cNvPr id="42" name="Rechteck 41"/>
          <p:cNvSpPr/>
          <p:nvPr/>
        </p:nvSpPr>
        <p:spPr>
          <a:xfrm>
            <a:off x="7154198" y="2061567"/>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Retaining best and high-potential employees</a:t>
            </a:r>
          </a:p>
        </p:txBody>
      </p:sp>
      <p:sp>
        <p:nvSpPr>
          <p:cNvPr id="43" name="Rechteck 42"/>
          <p:cNvSpPr/>
          <p:nvPr/>
        </p:nvSpPr>
        <p:spPr>
          <a:xfrm>
            <a:off x="7154198" y="3069679"/>
            <a:ext cx="1721861" cy="101055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rIns="144000" anchor="ctr"/>
          <a:lstStyle/>
          <a:p>
            <a:pPr algn="ctr"/>
            <a:r>
              <a:rPr lang="en-GB" sz="1400" b="0">
                <a:solidFill>
                  <a:schemeClr val="tx1"/>
                </a:solidFill>
                <a:latin typeface="Arial"/>
                <a:cs typeface="Arial"/>
              </a:rPr>
              <a:t>Allowing and building workforce diversity</a:t>
            </a:r>
          </a:p>
        </p:txBody>
      </p:sp>
      <p:cxnSp>
        <p:nvCxnSpPr>
          <p:cNvPr id="44" name="Gerade Verbindung 43"/>
          <p:cNvCxnSpPr/>
          <p:nvPr/>
        </p:nvCxnSpPr>
        <p:spPr bwMode="auto">
          <a:xfrm flipH="1" flipV="1">
            <a:off x="1973320" y="1053453"/>
            <a:ext cx="2276" cy="3030466"/>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45" name="Gerade Verbindung 44"/>
          <p:cNvCxnSpPr/>
          <p:nvPr/>
        </p:nvCxnSpPr>
        <p:spPr bwMode="auto">
          <a:xfrm flipH="1" flipV="1">
            <a:off x="3700064" y="1053453"/>
            <a:ext cx="2276" cy="3030466"/>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46" name="Gerade Verbindung 45"/>
          <p:cNvCxnSpPr/>
          <p:nvPr/>
        </p:nvCxnSpPr>
        <p:spPr bwMode="auto">
          <a:xfrm flipH="1" flipV="1">
            <a:off x="5426808" y="1053453"/>
            <a:ext cx="2276" cy="3030466"/>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47" name="Gerade Verbindung 46"/>
          <p:cNvCxnSpPr/>
          <p:nvPr/>
        </p:nvCxnSpPr>
        <p:spPr bwMode="auto">
          <a:xfrm flipH="1" flipV="1">
            <a:off x="7153552" y="1053453"/>
            <a:ext cx="2276" cy="3030466"/>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48" name="Gerade Verbindung 47"/>
          <p:cNvCxnSpPr/>
          <p:nvPr/>
        </p:nvCxnSpPr>
        <p:spPr bwMode="auto">
          <a:xfrm flipH="1">
            <a:off x="204480" y="2061566"/>
            <a:ext cx="8640960" cy="2277"/>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49" name="Gerade Verbindung 48"/>
          <p:cNvCxnSpPr/>
          <p:nvPr/>
        </p:nvCxnSpPr>
        <p:spPr bwMode="auto">
          <a:xfrm flipH="1">
            <a:off x="251520" y="3069677"/>
            <a:ext cx="8640960" cy="2277"/>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2323189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a:t>Potential HR topics and approaches</a:t>
            </a:r>
          </a:p>
        </p:txBody>
      </p:sp>
      <p:sp>
        <p:nvSpPr>
          <p:cNvPr id="8" name="Rechteck 7"/>
          <p:cNvSpPr/>
          <p:nvPr/>
        </p:nvSpPr>
        <p:spPr bwMode="auto">
          <a:xfrm>
            <a:off x="755576" y="843558"/>
            <a:ext cx="2448272" cy="1872208"/>
          </a:xfrm>
          <a:prstGeom prst="rect">
            <a:avLst/>
          </a:prstGeom>
          <a:noFill/>
          <a:ln w="25400" cap="flat" cmpd="sng" algn="ctr">
            <a:no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algn="ctr">
              <a:spcAft>
                <a:spcPts val="300"/>
              </a:spcAft>
            </a:pPr>
            <a:r>
              <a:rPr lang="en-GB" sz="1400">
                <a:latin typeface="Arial" pitchFamily="-65" charset="0"/>
              </a:rPr>
              <a:t>Talent acquisition and selection</a:t>
            </a:r>
          </a:p>
          <a:p>
            <a:pPr algn="ctr">
              <a:spcAft>
                <a:spcPts val="300"/>
              </a:spcAft>
            </a:pPr>
            <a:r>
              <a:rPr lang="en-GB" sz="1400" b="0">
                <a:latin typeface="Arial" pitchFamily="-65" charset="0"/>
              </a:rPr>
              <a:t>Employer Branding</a:t>
            </a:r>
          </a:p>
          <a:p>
            <a:pPr algn="ctr">
              <a:spcAft>
                <a:spcPts val="300"/>
              </a:spcAft>
            </a:pPr>
            <a:r>
              <a:rPr lang="en-GB" sz="1400" b="0">
                <a:latin typeface="Arial" pitchFamily="-65" charset="0"/>
              </a:rPr>
              <a:t>Candidate sourcing and relation</a:t>
            </a:r>
          </a:p>
          <a:p>
            <a:pPr algn="ctr">
              <a:spcAft>
                <a:spcPts val="300"/>
              </a:spcAft>
            </a:pPr>
            <a:r>
              <a:rPr lang="en-GB" sz="1400" b="0">
                <a:latin typeface="Arial" pitchFamily="-65" charset="0"/>
              </a:rPr>
              <a:t>Selection and fit</a:t>
            </a:r>
          </a:p>
          <a:p>
            <a:pPr algn="ctr">
              <a:spcAft>
                <a:spcPts val="300"/>
              </a:spcAft>
            </a:pPr>
            <a:r>
              <a:rPr lang="en-GB" sz="1400" b="0">
                <a:latin typeface="Arial" pitchFamily="-65" charset="0"/>
              </a:rPr>
              <a:t>Onboarding</a:t>
            </a:r>
            <a:endParaRPr kumimoji="0" lang="en-GB" sz="1400" b="0" i="0" u="none" strike="noStrike" cap="none" normalizeH="0" baseline="0">
              <a:ln>
                <a:noFill/>
              </a:ln>
              <a:solidFill>
                <a:schemeClr val="tx1"/>
              </a:solidFill>
              <a:effectLst/>
              <a:latin typeface="Arial" pitchFamily="-65" charset="0"/>
            </a:endParaRPr>
          </a:p>
        </p:txBody>
      </p:sp>
      <p:sp>
        <p:nvSpPr>
          <p:cNvPr id="30" name="Rechteck 29"/>
          <p:cNvSpPr/>
          <p:nvPr/>
        </p:nvSpPr>
        <p:spPr bwMode="auto">
          <a:xfrm>
            <a:off x="3203848" y="843558"/>
            <a:ext cx="2448272" cy="1872208"/>
          </a:xfrm>
          <a:prstGeom prst="rect">
            <a:avLst/>
          </a:prstGeom>
          <a:noFill/>
          <a:ln w="25400" cap="flat" cmpd="sng" algn="ctr">
            <a:no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algn="ctr">
              <a:spcAft>
                <a:spcPts val="1200"/>
              </a:spcAft>
            </a:pPr>
            <a:r>
              <a:rPr lang="en-GB" sz="1400" dirty="0">
                <a:latin typeface="Arial" pitchFamily="-65" charset="0"/>
              </a:rPr>
              <a:t>Learning and knowledge</a:t>
            </a:r>
          </a:p>
          <a:p>
            <a:pPr algn="ctr">
              <a:spcAft>
                <a:spcPts val="300"/>
              </a:spcAft>
            </a:pPr>
            <a:r>
              <a:rPr lang="en-GB" sz="1400" b="0" dirty="0">
                <a:latin typeface="Arial" pitchFamily="-65" charset="0"/>
              </a:rPr>
              <a:t>Vocational training</a:t>
            </a:r>
          </a:p>
          <a:p>
            <a:pPr algn="ctr">
              <a:spcAft>
                <a:spcPts val="300"/>
              </a:spcAft>
            </a:pPr>
            <a:r>
              <a:rPr lang="en-GB" sz="1400" b="0" dirty="0">
                <a:latin typeface="Arial" pitchFamily="-65" charset="0"/>
              </a:rPr>
              <a:t>Executive education</a:t>
            </a:r>
          </a:p>
          <a:p>
            <a:pPr algn="ctr">
              <a:spcAft>
                <a:spcPts val="300"/>
              </a:spcAft>
            </a:pPr>
            <a:r>
              <a:rPr lang="en-GB" sz="1400" b="0" dirty="0">
                <a:latin typeface="Arial" pitchFamily="-65" charset="0"/>
              </a:rPr>
              <a:t>Continuous learning</a:t>
            </a:r>
          </a:p>
          <a:p>
            <a:pPr algn="ctr">
              <a:spcAft>
                <a:spcPts val="300"/>
              </a:spcAft>
            </a:pPr>
            <a:r>
              <a:rPr lang="en-GB" sz="1400" b="0" dirty="0">
                <a:latin typeface="Arial" pitchFamily="-65" charset="0"/>
              </a:rPr>
              <a:t>Knowledge management</a:t>
            </a:r>
          </a:p>
          <a:p>
            <a:pPr marL="0" marR="0" indent="0" algn="ctr" defTabSz="914400" rtl="0" eaLnBrk="1" fontAlgn="base" latinLnBrk="0" hangingPunct="1">
              <a:lnSpc>
                <a:spcPct val="100000"/>
              </a:lnSpc>
              <a:spcBef>
                <a:spcPct val="0"/>
              </a:spcBef>
              <a:spcAft>
                <a:spcPts val="300"/>
              </a:spcAft>
              <a:buClrTx/>
              <a:buSzTx/>
              <a:buFontTx/>
              <a:buNone/>
              <a:tabLst/>
            </a:pPr>
            <a:endParaRPr kumimoji="0" lang="en-GB" sz="1400" b="0" i="0" u="none" strike="noStrike" cap="none" normalizeH="0" baseline="0" dirty="0">
              <a:ln>
                <a:noFill/>
              </a:ln>
              <a:solidFill>
                <a:schemeClr val="tx1"/>
              </a:solidFill>
              <a:effectLst/>
              <a:latin typeface="Arial" pitchFamily="-65" charset="0"/>
            </a:endParaRPr>
          </a:p>
        </p:txBody>
      </p:sp>
      <p:sp>
        <p:nvSpPr>
          <p:cNvPr id="31" name="Rechteck 30"/>
          <p:cNvSpPr/>
          <p:nvPr/>
        </p:nvSpPr>
        <p:spPr bwMode="auto">
          <a:xfrm>
            <a:off x="5652120" y="843558"/>
            <a:ext cx="2448272" cy="1872208"/>
          </a:xfrm>
          <a:prstGeom prst="rect">
            <a:avLst/>
          </a:prstGeom>
          <a:noFill/>
          <a:ln w="25400" cap="flat" cmpd="sng" algn="ctr">
            <a:no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algn="ctr">
              <a:spcAft>
                <a:spcPts val="1200"/>
              </a:spcAft>
            </a:pPr>
            <a:r>
              <a:rPr lang="en-GB" sz="1400">
                <a:latin typeface="Arial" pitchFamily="-65" charset="0"/>
              </a:rPr>
              <a:t>Engagement </a:t>
            </a:r>
            <a:br>
              <a:rPr lang="en-GB" sz="1400">
                <a:latin typeface="Arial" pitchFamily="-65" charset="0"/>
              </a:rPr>
            </a:br>
            <a:r>
              <a:rPr lang="en-GB" sz="1400">
                <a:latin typeface="Arial" pitchFamily="-65" charset="0"/>
              </a:rPr>
              <a:t>and loyality</a:t>
            </a:r>
          </a:p>
          <a:p>
            <a:pPr algn="ctr">
              <a:spcAft>
                <a:spcPts val="300"/>
              </a:spcAft>
            </a:pPr>
            <a:r>
              <a:rPr lang="en-GB" sz="1400" b="0">
                <a:latin typeface="Arial" pitchFamily="-65" charset="0"/>
              </a:rPr>
              <a:t>Working conditions and employer attractivenes</a:t>
            </a:r>
          </a:p>
          <a:p>
            <a:pPr algn="ctr">
              <a:spcAft>
                <a:spcPts val="300"/>
              </a:spcAft>
            </a:pPr>
            <a:r>
              <a:rPr lang="en-GB" sz="1400" b="0">
                <a:latin typeface="Arial" pitchFamily="-65" charset="0"/>
              </a:rPr>
              <a:t>Employee survey</a:t>
            </a:r>
          </a:p>
          <a:p>
            <a:pPr algn="ctr">
              <a:spcAft>
                <a:spcPts val="300"/>
              </a:spcAft>
            </a:pPr>
            <a:r>
              <a:rPr lang="en-GB" sz="1400" b="0">
                <a:latin typeface="Arial" pitchFamily="-65" charset="0"/>
              </a:rPr>
              <a:t>Employee retention</a:t>
            </a:r>
          </a:p>
          <a:p>
            <a:pPr marL="0" marR="0" indent="0" algn="ctr" defTabSz="914400" rtl="0" eaLnBrk="1" fontAlgn="base" latinLnBrk="0" hangingPunct="1">
              <a:lnSpc>
                <a:spcPct val="100000"/>
              </a:lnSpc>
              <a:spcBef>
                <a:spcPct val="0"/>
              </a:spcBef>
              <a:spcAft>
                <a:spcPts val="300"/>
              </a:spcAft>
              <a:buClrTx/>
              <a:buSzTx/>
              <a:buFontTx/>
              <a:buNone/>
              <a:tabLst/>
            </a:pPr>
            <a:endParaRPr kumimoji="0" lang="en-GB" sz="1400" b="0" i="0" u="none" strike="noStrike" cap="none" normalizeH="0" baseline="0">
              <a:ln>
                <a:noFill/>
              </a:ln>
              <a:solidFill>
                <a:schemeClr val="tx1"/>
              </a:solidFill>
              <a:effectLst/>
              <a:latin typeface="Arial" pitchFamily="-65" charset="0"/>
            </a:endParaRPr>
          </a:p>
        </p:txBody>
      </p:sp>
      <p:sp>
        <p:nvSpPr>
          <p:cNvPr id="32" name="Rechteck 31"/>
          <p:cNvSpPr/>
          <p:nvPr/>
        </p:nvSpPr>
        <p:spPr bwMode="auto">
          <a:xfrm>
            <a:off x="755576" y="2859783"/>
            <a:ext cx="2448272" cy="1872208"/>
          </a:xfrm>
          <a:prstGeom prst="rect">
            <a:avLst/>
          </a:prstGeom>
          <a:noFill/>
          <a:ln w="25400" cap="flat" cmpd="sng" algn="ctr">
            <a:no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algn="ctr">
              <a:spcAft>
                <a:spcPts val="1200"/>
              </a:spcAft>
            </a:pPr>
            <a:r>
              <a:rPr lang="en-GB" sz="1400">
                <a:latin typeface="Arial" pitchFamily="-65" charset="0"/>
              </a:rPr>
              <a:t>Performance, feedback and appraisal</a:t>
            </a:r>
          </a:p>
          <a:p>
            <a:pPr algn="ctr">
              <a:spcAft>
                <a:spcPts val="300"/>
              </a:spcAft>
            </a:pPr>
            <a:r>
              <a:rPr lang="en-GB" sz="1400" b="0">
                <a:latin typeface="Arial" pitchFamily="-65" charset="0"/>
              </a:rPr>
              <a:t>Objective setting</a:t>
            </a:r>
          </a:p>
          <a:p>
            <a:pPr algn="ctr">
              <a:spcAft>
                <a:spcPts val="300"/>
              </a:spcAft>
            </a:pPr>
            <a:r>
              <a:rPr lang="en-GB" sz="1400" b="0">
                <a:latin typeface="Arial" pitchFamily="-65" charset="0"/>
              </a:rPr>
              <a:t>Feedback</a:t>
            </a:r>
          </a:p>
          <a:p>
            <a:pPr algn="ctr">
              <a:spcAft>
                <a:spcPts val="300"/>
              </a:spcAft>
            </a:pPr>
            <a:r>
              <a:rPr lang="en-GB" sz="1400" b="0">
                <a:latin typeface="Arial" pitchFamily="-65" charset="0"/>
              </a:rPr>
              <a:t>Formal review</a:t>
            </a:r>
          </a:p>
        </p:txBody>
      </p:sp>
      <p:sp>
        <p:nvSpPr>
          <p:cNvPr id="33" name="Rechteck 32"/>
          <p:cNvSpPr/>
          <p:nvPr/>
        </p:nvSpPr>
        <p:spPr bwMode="auto">
          <a:xfrm>
            <a:off x="3203848" y="2859783"/>
            <a:ext cx="2448272" cy="1872208"/>
          </a:xfrm>
          <a:prstGeom prst="rect">
            <a:avLst/>
          </a:prstGeom>
          <a:noFill/>
          <a:ln w="25400" cap="flat" cmpd="sng" algn="ctr">
            <a:no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algn="ctr">
              <a:spcAft>
                <a:spcPts val="1200"/>
              </a:spcAft>
            </a:pPr>
            <a:r>
              <a:rPr lang="en-GB" sz="1400">
                <a:latin typeface="Arial" pitchFamily="-65" charset="0"/>
              </a:rPr>
              <a:t>Development and careers</a:t>
            </a:r>
          </a:p>
          <a:p>
            <a:pPr algn="ctr">
              <a:spcAft>
                <a:spcPts val="300"/>
              </a:spcAft>
            </a:pPr>
            <a:br>
              <a:rPr lang="en-GB" sz="1400" b="0">
                <a:latin typeface="Arial" pitchFamily="-65" charset="0"/>
              </a:rPr>
            </a:br>
            <a:r>
              <a:rPr lang="en-GB" sz="1400" b="0">
                <a:latin typeface="Arial" pitchFamily="-65" charset="0"/>
              </a:rPr>
              <a:t>Talent identification</a:t>
            </a:r>
          </a:p>
          <a:p>
            <a:pPr algn="ctr">
              <a:spcAft>
                <a:spcPts val="300"/>
              </a:spcAft>
            </a:pPr>
            <a:r>
              <a:rPr lang="en-GB" sz="1400" b="0">
                <a:latin typeface="Arial" pitchFamily="-65" charset="0"/>
              </a:rPr>
              <a:t>Talent development</a:t>
            </a:r>
          </a:p>
          <a:p>
            <a:pPr algn="ctr">
              <a:spcAft>
                <a:spcPts val="300"/>
              </a:spcAft>
            </a:pPr>
            <a:r>
              <a:rPr lang="en-GB" sz="1400" b="0">
                <a:latin typeface="Arial" pitchFamily="-65" charset="0"/>
              </a:rPr>
              <a:t>Expert career</a:t>
            </a:r>
          </a:p>
        </p:txBody>
      </p:sp>
      <p:sp>
        <p:nvSpPr>
          <p:cNvPr id="50" name="Rechteck 49"/>
          <p:cNvSpPr/>
          <p:nvPr/>
        </p:nvSpPr>
        <p:spPr bwMode="auto">
          <a:xfrm>
            <a:off x="5652120" y="2859783"/>
            <a:ext cx="2448272" cy="1872208"/>
          </a:xfrm>
          <a:prstGeom prst="rect">
            <a:avLst/>
          </a:prstGeom>
          <a:noFill/>
          <a:ln w="25400" cap="flat" cmpd="sng" algn="ctr">
            <a:no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algn="ctr">
              <a:spcAft>
                <a:spcPts val="1200"/>
              </a:spcAft>
            </a:pPr>
            <a:r>
              <a:rPr lang="en-GB" sz="1400">
                <a:latin typeface="Arial" pitchFamily="-65" charset="0"/>
              </a:rPr>
              <a:t>Compensation and reward</a:t>
            </a:r>
            <a:br>
              <a:rPr lang="en-GB" sz="1400">
                <a:latin typeface="Arial" pitchFamily="-65" charset="0"/>
              </a:rPr>
            </a:br>
            <a:endParaRPr lang="en-GB" sz="1400">
              <a:latin typeface="Arial" pitchFamily="-65" charset="0"/>
            </a:endParaRPr>
          </a:p>
          <a:p>
            <a:pPr algn="ctr">
              <a:spcAft>
                <a:spcPts val="300"/>
              </a:spcAft>
            </a:pPr>
            <a:r>
              <a:rPr lang="en-GB" sz="1400" b="0">
                <a:latin typeface="Arial" pitchFamily="-65" charset="0"/>
              </a:rPr>
              <a:t>Reward strategy</a:t>
            </a:r>
          </a:p>
          <a:p>
            <a:pPr algn="ctr">
              <a:spcAft>
                <a:spcPts val="300"/>
              </a:spcAft>
            </a:pPr>
            <a:r>
              <a:rPr lang="en-GB" sz="1400" b="0">
                <a:latin typeface="Arial" pitchFamily="-65" charset="0"/>
              </a:rPr>
              <a:t>Base pay</a:t>
            </a:r>
          </a:p>
          <a:p>
            <a:pPr algn="ctr">
              <a:spcAft>
                <a:spcPts val="300"/>
              </a:spcAft>
            </a:pPr>
            <a:r>
              <a:rPr lang="en-GB" sz="1400" b="0">
                <a:latin typeface="Arial" pitchFamily="-65" charset="0"/>
              </a:rPr>
              <a:t>Variable pay</a:t>
            </a:r>
          </a:p>
        </p:txBody>
      </p:sp>
      <p:cxnSp>
        <p:nvCxnSpPr>
          <p:cNvPr id="54" name="Gerade Verbindung 53"/>
          <p:cNvCxnSpPr/>
          <p:nvPr/>
        </p:nvCxnSpPr>
        <p:spPr bwMode="auto">
          <a:xfrm flipV="1">
            <a:off x="3203848" y="843559"/>
            <a:ext cx="0" cy="3744416"/>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55" name="Gerade Verbindung 54"/>
          <p:cNvCxnSpPr/>
          <p:nvPr/>
        </p:nvCxnSpPr>
        <p:spPr bwMode="auto">
          <a:xfrm flipV="1">
            <a:off x="5652120" y="843559"/>
            <a:ext cx="0" cy="3744416"/>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cxnSp>
        <p:nvCxnSpPr>
          <p:cNvPr id="56" name="Gerade Verbindung 55"/>
          <p:cNvCxnSpPr/>
          <p:nvPr/>
        </p:nvCxnSpPr>
        <p:spPr bwMode="auto">
          <a:xfrm flipH="1">
            <a:off x="755576" y="2787774"/>
            <a:ext cx="7344816" cy="0"/>
          </a:xfrm>
          <a:prstGeom prst="line">
            <a:avLst/>
          </a:prstGeom>
          <a:solidFill>
            <a:srgbClr val="DDDDDD"/>
          </a:solidFill>
          <a:ln w="9525" cap="flat" cmpd="sng" algn="ctr">
            <a:solidFill>
              <a:schemeClr val="bg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3011185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HR as an administrative and strategic field</a:t>
            </a:r>
          </a:p>
        </p:txBody>
      </p:sp>
      <p:sp>
        <p:nvSpPr>
          <p:cNvPr id="4" name="Textfeld 3">
            <a:extLst>
              <a:ext uri="{FF2B5EF4-FFF2-40B4-BE49-F238E27FC236}">
                <a16:creationId xmlns:a16="http://schemas.microsoft.com/office/drawing/2014/main" id="{7CC652EA-98A6-FE4E-A5BF-AEF65F82D8F0}"/>
              </a:ext>
            </a:extLst>
          </p:cNvPr>
          <p:cNvSpPr txBox="1"/>
          <p:nvPr/>
        </p:nvSpPr>
        <p:spPr>
          <a:xfrm>
            <a:off x="5292080" y="3001953"/>
            <a:ext cx="3024336" cy="937949"/>
          </a:xfrm>
          <a:prstGeom prst="rect">
            <a:avLst/>
          </a:prstGeom>
          <a:noFill/>
        </p:spPr>
        <p:txBody>
          <a:bodyPr wrap="square" rtlCol="0" anchor="ctr">
            <a:spAutoFit/>
          </a:bodyPr>
          <a:lstStyle/>
          <a:p>
            <a:pPr algn="ctr">
              <a:lnSpc>
                <a:spcPct val="120000"/>
              </a:lnSpc>
            </a:pPr>
            <a:r>
              <a:rPr lang="en-US" b="0" dirty="0"/>
              <a:t>Daily, operational issues and topics</a:t>
            </a:r>
          </a:p>
        </p:txBody>
      </p:sp>
      <p:sp>
        <p:nvSpPr>
          <p:cNvPr id="7" name="Textfeld 6">
            <a:extLst>
              <a:ext uri="{FF2B5EF4-FFF2-40B4-BE49-F238E27FC236}">
                <a16:creationId xmlns:a16="http://schemas.microsoft.com/office/drawing/2014/main" id="{CE407C59-3B99-214D-80F7-936F7D31F284}"/>
              </a:ext>
            </a:extLst>
          </p:cNvPr>
          <p:cNvSpPr txBox="1"/>
          <p:nvPr/>
        </p:nvSpPr>
        <p:spPr>
          <a:xfrm>
            <a:off x="683568" y="3223552"/>
            <a:ext cx="3024336" cy="494751"/>
          </a:xfrm>
          <a:prstGeom prst="rect">
            <a:avLst/>
          </a:prstGeom>
          <a:noFill/>
        </p:spPr>
        <p:txBody>
          <a:bodyPr wrap="square" rtlCol="0" anchor="ctr">
            <a:spAutoFit/>
          </a:bodyPr>
          <a:lstStyle/>
          <a:p>
            <a:pPr algn="ctr">
              <a:lnSpc>
                <a:spcPct val="120000"/>
              </a:lnSpc>
            </a:pPr>
            <a:r>
              <a:rPr lang="en-US" dirty="0"/>
              <a:t>HR Administration</a:t>
            </a:r>
          </a:p>
        </p:txBody>
      </p:sp>
      <p:cxnSp>
        <p:nvCxnSpPr>
          <p:cNvPr id="9" name="Gerade Verbindung mit Pfeil 8">
            <a:extLst>
              <a:ext uri="{FF2B5EF4-FFF2-40B4-BE49-F238E27FC236}">
                <a16:creationId xmlns:a16="http://schemas.microsoft.com/office/drawing/2014/main" id="{3F169A2B-0A21-074B-8959-69DDEBC70065}"/>
              </a:ext>
            </a:extLst>
          </p:cNvPr>
          <p:cNvCxnSpPr>
            <a:cxnSpLocks/>
            <a:stCxn id="7" idx="3"/>
            <a:endCxn id="4" idx="1"/>
          </p:cNvCxnSpPr>
          <p:nvPr/>
        </p:nvCxnSpPr>
        <p:spPr bwMode="auto">
          <a:xfrm>
            <a:off x="3707904" y="3470928"/>
            <a:ext cx="1584176" cy="0"/>
          </a:xfrm>
          <a:prstGeom prst="straightConnector1">
            <a:avLst/>
          </a:prstGeom>
          <a:solidFill>
            <a:srgbClr val="DDDDDD"/>
          </a:solidFill>
          <a:ln w="25400" cap="flat" cmpd="sng" algn="ctr">
            <a:solidFill>
              <a:schemeClr val="tx1"/>
            </a:solidFill>
            <a:prstDash val="solid"/>
            <a:round/>
            <a:headEnd type="none" w="med" len="med"/>
            <a:tailEnd type="triangle" w="lg" len="lg"/>
          </a:ln>
          <a:effectLst/>
        </p:spPr>
      </p:cxnSp>
      <p:grpSp>
        <p:nvGrpSpPr>
          <p:cNvPr id="15" name="Gruppieren 14">
            <a:extLst>
              <a:ext uri="{FF2B5EF4-FFF2-40B4-BE49-F238E27FC236}">
                <a16:creationId xmlns:a16="http://schemas.microsoft.com/office/drawing/2014/main" id="{B53663F6-9F4C-1A44-AC4C-F20710280DA2}"/>
              </a:ext>
            </a:extLst>
          </p:cNvPr>
          <p:cNvGrpSpPr/>
          <p:nvPr/>
        </p:nvGrpSpPr>
        <p:grpSpPr>
          <a:xfrm>
            <a:off x="0" y="1300400"/>
            <a:ext cx="9144000" cy="1343359"/>
            <a:chOff x="0" y="1300400"/>
            <a:chExt cx="9144000" cy="1343359"/>
          </a:xfrm>
        </p:grpSpPr>
        <p:sp>
          <p:nvSpPr>
            <p:cNvPr id="5" name="Textfeld 4"/>
            <p:cNvSpPr txBox="1"/>
            <p:nvPr/>
          </p:nvSpPr>
          <p:spPr>
            <a:xfrm>
              <a:off x="5292080" y="1300400"/>
              <a:ext cx="3024336" cy="937949"/>
            </a:xfrm>
            <a:prstGeom prst="rect">
              <a:avLst/>
            </a:prstGeom>
            <a:noFill/>
          </p:spPr>
          <p:txBody>
            <a:bodyPr wrap="square" rtlCol="0" anchor="ctr">
              <a:spAutoFit/>
            </a:bodyPr>
            <a:lstStyle/>
            <a:p>
              <a:pPr algn="ctr">
                <a:lnSpc>
                  <a:spcPct val="120000"/>
                </a:lnSpc>
              </a:pPr>
              <a:r>
                <a:rPr lang="en-US" b="0" dirty="0"/>
                <a:t>Future business of the company</a:t>
              </a:r>
            </a:p>
          </p:txBody>
        </p:sp>
        <p:sp>
          <p:nvSpPr>
            <p:cNvPr id="6" name="Textfeld 5">
              <a:extLst>
                <a:ext uri="{FF2B5EF4-FFF2-40B4-BE49-F238E27FC236}">
                  <a16:creationId xmlns:a16="http://schemas.microsoft.com/office/drawing/2014/main" id="{FB45A6F2-0721-8D43-9950-269245D8AACA}"/>
                </a:ext>
              </a:extLst>
            </p:cNvPr>
            <p:cNvSpPr txBox="1"/>
            <p:nvPr/>
          </p:nvSpPr>
          <p:spPr>
            <a:xfrm>
              <a:off x="683568" y="1521999"/>
              <a:ext cx="3024337" cy="494751"/>
            </a:xfrm>
            <a:prstGeom prst="rect">
              <a:avLst/>
            </a:prstGeom>
            <a:noFill/>
          </p:spPr>
          <p:txBody>
            <a:bodyPr wrap="square" rtlCol="0" anchor="ctr">
              <a:spAutoFit/>
            </a:bodyPr>
            <a:lstStyle/>
            <a:p>
              <a:pPr algn="ctr">
                <a:lnSpc>
                  <a:spcPct val="120000"/>
                </a:lnSpc>
              </a:pPr>
              <a:r>
                <a:rPr lang="en-US" dirty="0"/>
                <a:t>HR Strategy</a:t>
              </a:r>
            </a:p>
          </p:txBody>
        </p:sp>
        <p:cxnSp>
          <p:nvCxnSpPr>
            <p:cNvPr id="8" name="Gerade Verbindung mit Pfeil 7">
              <a:extLst>
                <a:ext uri="{FF2B5EF4-FFF2-40B4-BE49-F238E27FC236}">
                  <a16:creationId xmlns:a16="http://schemas.microsoft.com/office/drawing/2014/main" id="{AE71E852-8EFA-A64D-8A2F-BEA29071781B}"/>
                </a:ext>
              </a:extLst>
            </p:cNvPr>
            <p:cNvCxnSpPr>
              <a:stCxn id="6" idx="3"/>
              <a:endCxn id="5" idx="1"/>
            </p:cNvCxnSpPr>
            <p:nvPr/>
          </p:nvCxnSpPr>
          <p:spPr bwMode="auto">
            <a:xfrm>
              <a:off x="3707905" y="1769375"/>
              <a:ext cx="1584175" cy="0"/>
            </a:xfrm>
            <a:prstGeom prst="straightConnector1">
              <a:avLst/>
            </a:prstGeom>
            <a:solidFill>
              <a:srgbClr val="DDDDDD"/>
            </a:solidFill>
            <a:ln w="25400" cap="flat" cmpd="sng" algn="ctr">
              <a:solidFill>
                <a:schemeClr val="tx1"/>
              </a:solidFill>
              <a:prstDash val="solid"/>
              <a:round/>
              <a:headEnd type="none" w="med" len="med"/>
              <a:tailEnd type="triangle" w="lg" len="lg"/>
            </a:ln>
            <a:effectLst/>
          </p:spPr>
        </p:cxnSp>
        <p:cxnSp>
          <p:nvCxnSpPr>
            <p:cNvPr id="12" name="Gerade Verbindung mit Pfeil 11">
              <a:extLst>
                <a:ext uri="{FF2B5EF4-FFF2-40B4-BE49-F238E27FC236}">
                  <a16:creationId xmlns:a16="http://schemas.microsoft.com/office/drawing/2014/main" id="{6B3DFBA5-6537-2445-827C-6125EA27F52D}"/>
                </a:ext>
              </a:extLst>
            </p:cNvPr>
            <p:cNvCxnSpPr>
              <a:cxnSpLocks/>
            </p:cNvCxnSpPr>
            <p:nvPr/>
          </p:nvCxnSpPr>
          <p:spPr bwMode="auto">
            <a:xfrm flipV="1">
              <a:off x="0" y="2643758"/>
              <a:ext cx="9144000" cy="1"/>
            </a:xfrm>
            <a:prstGeom prst="straightConnector1">
              <a:avLst/>
            </a:prstGeom>
            <a:solidFill>
              <a:srgbClr val="DDDDDD"/>
            </a:solidFill>
            <a:ln w="9525" cap="flat" cmpd="sng" algn="ctr">
              <a:solidFill>
                <a:schemeClr val="tx1">
                  <a:lumMod val="50000"/>
                  <a:lumOff val="50000"/>
                </a:schemeClr>
              </a:solidFill>
              <a:prstDash val="solid"/>
              <a:round/>
              <a:headEnd type="none" w="med" len="med"/>
              <a:tailEnd type="none" w="med" len="med"/>
            </a:ln>
            <a:effectLst/>
          </p:spPr>
        </p:cxnSp>
      </p:grpSp>
      <p:sp>
        <p:nvSpPr>
          <p:cNvPr id="3" name="TextBox 2">
            <a:extLst>
              <a:ext uri="{FF2B5EF4-FFF2-40B4-BE49-F238E27FC236}">
                <a16:creationId xmlns:a16="http://schemas.microsoft.com/office/drawing/2014/main" id="{5A0A659F-935E-DC4F-A9DD-B503EA274DC4}"/>
              </a:ext>
            </a:extLst>
          </p:cNvPr>
          <p:cNvSpPr txBox="1"/>
          <p:nvPr/>
        </p:nvSpPr>
        <p:spPr>
          <a:xfrm>
            <a:off x="8575829" y="284085"/>
            <a:ext cx="184731" cy="461665"/>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65174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Simple difficult cases #1</a:t>
            </a:r>
          </a:p>
        </p:txBody>
      </p:sp>
      <p:sp>
        <p:nvSpPr>
          <p:cNvPr id="5" name="Textfeld 4"/>
          <p:cNvSpPr txBox="1"/>
          <p:nvPr/>
        </p:nvSpPr>
        <p:spPr>
          <a:xfrm>
            <a:off x="1072208" y="915566"/>
            <a:ext cx="7100192" cy="3153940"/>
          </a:xfrm>
          <a:prstGeom prst="rect">
            <a:avLst/>
          </a:prstGeom>
          <a:noFill/>
        </p:spPr>
        <p:txBody>
          <a:bodyPr wrap="square" rtlCol="0">
            <a:spAutoFit/>
          </a:bodyPr>
          <a:lstStyle/>
          <a:p>
            <a:pPr algn="l">
              <a:lnSpc>
                <a:spcPct val="120000"/>
              </a:lnSpc>
            </a:pPr>
            <a:r>
              <a:rPr lang="en-US" b="0" dirty="0"/>
              <a:t>There is an SME operating as a supplier in the automotive industry (3,500 employees). It is desperately looking for software developers. Relying on job ads only doesn’t seem to lead to expected results anymore. Engaging an executive search consultancy turns out to be too expensive. What to do?</a:t>
            </a:r>
          </a:p>
        </p:txBody>
      </p:sp>
    </p:spTree>
    <p:extLst>
      <p:ext uri="{BB962C8B-B14F-4D97-AF65-F5344CB8AC3E}">
        <p14:creationId xmlns:p14="http://schemas.microsoft.com/office/powerpoint/2010/main" val="1563365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Simple difficult cases #2</a:t>
            </a:r>
          </a:p>
        </p:txBody>
      </p:sp>
      <p:sp>
        <p:nvSpPr>
          <p:cNvPr id="5" name="Textfeld 4"/>
          <p:cNvSpPr txBox="1"/>
          <p:nvPr/>
        </p:nvSpPr>
        <p:spPr>
          <a:xfrm>
            <a:off x="1072208" y="915566"/>
            <a:ext cx="7100192" cy="3153940"/>
          </a:xfrm>
          <a:prstGeom prst="rect">
            <a:avLst/>
          </a:prstGeom>
          <a:noFill/>
        </p:spPr>
        <p:txBody>
          <a:bodyPr wrap="square" rtlCol="0">
            <a:spAutoFit/>
          </a:bodyPr>
          <a:lstStyle/>
          <a:p>
            <a:pPr>
              <a:lnSpc>
                <a:spcPct val="120000"/>
              </a:lnSpc>
            </a:pPr>
            <a:r>
              <a:rPr lang="en-US" b="0" dirty="0"/>
              <a:t>In recent years a company had to deal with an increasing turnover among its most talented and most motivated people. Further research and discussions made clear that there is a lack of career prospects among most talented employees. At the same time key positions mainly have been filled with external candidates. What to do?</a:t>
            </a:r>
          </a:p>
        </p:txBody>
      </p:sp>
    </p:spTree>
    <p:extLst>
      <p:ext uri="{BB962C8B-B14F-4D97-AF65-F5344CB8AC3E}">
        <p14:creationId xmlns:p14="http://schemas.microsoft.com/office/powerpoint/2010/main" val="3425957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Simple difficult cases #3</a:t>
            </a:r>
          </a:p>
        </p:txBody>
      </p:sp>
      <p:sp>
        <p:nvSpPr>
          <p:cNvPr id="5" name="Textfeld 4"/>
          <p:cNvSpPr txBox="1"/>
          <p:nvPr/>
        </p:nvSpPr>
        <p:spPr>
          <a:xfrm>
            <a:off x="1072208" y="915566"/>
            <a:ext cx="7100192" cy="3597139"/>
          </a:xfrm>
          <a:prstGeom prst="rect">
            <a:avLst/>
          </a:prstGeom>
          <a:noFill/>
        </p:spPr>
        <p:txBody>
          <a:bodyPr wrap="square" rtlCol="0">
            <a:spAutoFit/>
          </a:bodyPr>
          <a:lstStyle/>
          <a:p>
            <a:pPr>
              <a:lnSpc>
                <a:spcPct val="120000"/>
              </a:lnSpc>
            </a:pPr>
            <a:r>
              <a:rPr lang="en-US" b="0" dirty="0"/>
              <a:t>The new externally hired CEO at an insurance company became instantly aware of the lacking ambition and drive for performance in almost all areas and functions. A strong appeal to all managers and employees probably might not be enough. The company is thinking about a new kind of performance management system. Does this make sense? If yes, how could it look like?</a:t>
            </a:r>
          </a:p>
        </p:txBody>
      </p:sp>
    </p:spTree>
    <p:extLst>
      <p:ext uri="{BB962C8B-B14F-4D97-AF65-F5344CB8AC3E}">
        <p14:creationId xmlns:p14="http://schemas.microsoft.com/office/powerpoint/2010/main" val="878667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Simple difficult cases #4</a:t>
            </a:r>
          </a:p>
        </p:txBody>
      </p:sp>
      <p:sp>
        <p:nvSpPr>
          <p:cNvPr id="5" name="Textfeld 4"/>
          <p:cNvSpPr txBox="1"/>
          <p:nvPr/>
        </p:nvSpPr>
        <p:spPr>
          <a:xfrm>
            <a:off x="1072208" y="915566"/>
            <a:ext cx="7100192" cy="3597139"/>
          </a:xfrm>
          <a:prstGeom prst="rect">
            <a:avLst/>
          </a:prstGeom>
          <a:noFill/>
        </p:spPr>
        <p:txBody>
          <a:bodyPr wrap="square" rtlCol="0">
            <a:spAutoFit/>
          </a:bodyPr>
          <a:lstStyle/>
          <a:p>
            <a:pPr>
              <a:lnSpc>
                <a:spcPct val="120000"/>
              </a:lnSpc>
            </a:pPr>
            <a:r>
              <a:rPr lang="en-US" b="0" dirty="0"/>
              <a:t>A company in the retail sector sees a decline in sales and is continuously losing market share. The new corporate strategy now consistently focuses on digitizing the supply and distribution channels as well as all related business processes. An analysis has shown that the workforce has little knowledge of digitization and is rather reluctant to deal with this topic. What is to be done?</a:t>
            </a:r>
          </a:p>
        </p:txBody>
      </p:sp>
    </p:spTree>
    <p:extLst>
      <p:ext uri="{BB962C8B-B14F-4D97-AF65-F5344CB8AC3E}">
        <p14:creationId xmlns:p14="http://schemas.microsoft.com/office/powerpoint/2010/main" val="3491142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HR Strategy</a:t>
            </a:r>
          </a:p>
        </p:txBody>
      </p:sp>
      <p:sp>
        <p:nvSpPr>
          <p:cNvPr id="4" name="Inhaltsplatzhalter 3">
            <a:extLst>
              <a:ext uri="{FF2B5EF4-FFF2-40B4-BE49-F238E27FC236}">
                <a16:creationId xmlns:a16="http://schemas.microsoft.com/office/drawing/2014/main" id="{C0F69379-503B-1E48-8E3C-6D6779F16299}"/>
              </a:ext>
            </a:extLst>
          </p:cNvPr>
          <p:cNvSpPr>
            <a:spLocks noGrp="1"/>
          </p:cNvSpPr>
          <p:nvPr>
            <p:ph sz="half" idx="4294967295"/>
          </p:nvPr>
        </p:nvSpPr>
        <p:spPr>
          <a:xfrm>
            <a:off x="683568" y="1131590"/>
            <a:ext cx="4464495" cy="3168352"/>
          </a:xfrm>
        </p:spPr>
        <p:txBody>
          <a:bodyPr/>
          <a:lstStyle/>
          <a:p>
            <a:r>
              <a:rPr lang="en-GB" sz="2000" dirty="0"/>
              <a:t>A company’s HR strategy refers to all people-related </a:t>
            </a:r>
            <a:r>
              <a:rPr lang="en-GB" sz="2000" b="1" dirty="0"/>
              <a:t>approaches</a:t>
            </a:r>
            <a:r>
              <a:rPr lang="en-GB" sz="2000" dirty="0"/>
              <a:t> that address both  strategic business </a:t>
            </a:r>
            <a:r>
              <a:rPr lang="en-GB" sz="2000" b="1" dirty="0"/>
              <a:t>challenges</a:t>
            </a:r>
            <a:r>
              <a:rPr lang="en-GB" sz="2000" dirty="0"/>
              <a:t> and </a:t>
            </a:r>
            <a:r>
              <a:rPr lang="en-GB" sz="2000" b="1" dirty="0"/>
              <a:t>purpose</a:t>
            </a:r>
            <a:r>
              <a:rPr lang="en-GB" sz="2000" dirty="0"/>
              <a:t> in order to strengthen a company’s </a:t>
            </a:r>
            <a:r>
              <a:rPr lang="en-GB" sz="2000" b="1" dirty="0"/>
              <a:t>competitive advantage</a:t>
            </a:r>
            <a:r>
              <a:rPr lang="en-GB" sz="2000" dirty="0"/>
              <a:t>. Moreover, the HR strategy defines how all critical approaches are aligned to the structural and cultural </a:t>
            </a:r>
            <a:r>
              <a:rPr lang="en-GB" sz="2000" b="1" dirty="0"/>
              <a:t>context</a:t>
            </a:r>
            <a:r>
              <a:rPr lang="en-GB" sz="2000" dirty="0"/>
              <a:t>.</a:t>
            </a:r>
          </a:p>
        </p:txBody>
      </p:sp>
      <p:grpSp>
        <p:nvGrpSpPr>
          <p:cNvPr id="14" name="Gruppieren 13">
            <a:extLst>
              <a:ext uri="{FF2B5EF4-FFF2-40B4-BE49-F238E27FC236}">
                <a16:creationId xmlns:a16="http://schemas.microsoft.com/office/drawing/2014/main" id="{0DD17CB4-85EF-184C-9135-6254CB733D0E}"/>
              </a:ext>
            </a:extLst>
          </p:cNvPr>
          <p:cNvGrpSpPr/>
          <p:nvPr/>
        </p:nvGrpSpPr>
        <p:grpSpPr>
          <a:xfrm>
            <a:off x="5292080" y="1203598"/>
            <a:ext cx="3168352" cy="2736304"/>
            <a:chOff x="5292080" y="1203598"/>
            <a:chExt cx="3168352" cy="2736304"/>
          </a:xfrm>
        </p:grpSpPr>
        <p:sp>
          <p:nvSpPr>
            <p:cNvPr id="7" name="Oval 6">
              <a:extLst>
                <a:ext uri="{FF2B5EF4-FFF2-40B4-BE49-F238E27FC236}">
                  <a16:creationId xmlns:a16="http://schemas.microsoft.com/office/drawing/2014/main" id="{619631A0-5930-234D-A189-CA51655E7FA0}"/>
                </a:ext>
              </a:extLst>
            </p:cNvPr>
            <p:cNvSpPr/>
            <p:nvPr/>
          </p:nvSpPr>
          <p:spPr bwMode="auto">
            <a:xfrm>
              <a:off x="5971710" y="1203598"/>
              <a:ext cx="1809092" cy="1800200"/>
            </a:xfrm>
            <a:prstGeom prst="ellipse">
              <a:avLst/>
            </a:prstGeom>
            <a:noFill/>
            <a:ln w="127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i="0" u="none" strike="noStrike" cap="none" normalizeH="0" baseline="0" dirty="0">
                <a:ln>
                  <a:noFill/>
                </a:ln>
                <a:solidFill>
                  <a:schemeClr val="tx1"/>
                </a:solidFill>
                <a:effectLst/>
                <a:latin typeface="Arial" pitchFamily="-65" charset="0"/>
              </a:endParaRPr>
            </a:p>
          </p:txBody>
        </p:sp>
        <p:sp>
          <p:nvSpPr>
            <p:cNvPr id="8" name="Oval 7">
              <a:extLst>
                <a:ext uri="{FF2B5EF4-FFF2-40B4-BE49-F238E27FC236}">
                  <a16:creationId xmlns:a16="http://schemas.microsoft.com/office/drawing/2014/main" id="{4C1B0FF3-1439-5948-95B8-81EF85D8AF14}"/>
                </a:ext>
              </a:extLst>
            </p:cNvPr>
            <p:cNvSpPr/>
            <p:nvPr/>
          </p:nvSpPr>
          <p:spPr bwMode="auto">
            <a:xfrm>
              <a:off x="5292080" y="2139702"/>
              <a:ext cx="1809092" cy="1800200"/>
            </a:xfrm>
            <a:prstGeom prst="ellipse">
              <a:avLst/>
            </a:prstGeom>
            <a:noFill/>
            <a:ln w="12700" cap="flat" cmpd="sng" algn="ctr">
              <a:solidFill>
                <a:schemeClr val="tx1"/>
              </a:solidFill>
              <a:prstDash val="solid"/>
              <a:round/>
              <a:headEnd type="none" w="med" len="med"/>
              <a:tailEnd type="triangle" w="lg" len="lg"/>
            </a:ln>
            <a:effectLst/>
          </p:spPr>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i="0" u="none" strike="noStrike" cap="none" normalizeH="0" baseline="0" dirty="0">
                <a:ln>
                  <a:noFill/>
                </a:ln>
                <a:solidFill>
                  <a:schemeClr val="tx1"/>
                </a:solidFill>
                <a:effectLst/>
                <a:latin typeface="Arial" pitchFamily="-65" charset="0"/>
              </a:endParaRPr>
            </a:p>
          </p:txBody>
        </p:sp>
        <p:sp>
          <p:nvSpPr>
            <p:cNvPr id="9" name="Oval 8">
              <a:extLst>
                <a:ext uri="{FF2B5EF4-FFF2-40B4-BE49-F238E27FC236}">
                  <a16:creationId xmlns:a16="http://schemas.microsoft.com/office/drawing/2014/main" id="{B29DC4A3-7164-D94C-A1B9-D11E82D6584A}"/>
                </a:ext>
              </a:extLst>
            </p:cNvPr>
            <p:cNvSpPr/>
            <p:nvPr/>
          </p:nvSpPr>
          <p:spPr bwMode="auto">
            <a:xfrm>
              <a:off x="6651340" y="2139702"/>
              <a:ext cx="1809092" cy="1800200"/>
            </a:xfrm>
            <a:prstGeom prst="ellipse">
              <a:avLst/>
            </a:prstGeom>
            <a:noFill/>
            <a:ln w="12700" cap="flat" cmpd="sng" algn="ctr">
              <a:solidFill>
                <a:schemeClr val="tx1"/>
              </a:solidFill>
              <a:prstDash val="solid"/>
              <a:round/>
              <a:headEnd type="none" w="med" len="med"/>
              <a:tailEnd type="triangle" w="lg" len="lg"/>
            </a:ln>
            <a:effectLst/>
          </p:spPr>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i="0" u="none" strike="noStrike" cap="none" normalizeH="0" baseline="0" dirty="0">
                <a:ln>
                  <a:noFill/>
                </a:ln>
                <a:solidFill>
                  <a:schemeClr val="tx1"/>
                </a:solidFill>
                <a:effectLst/>
                <a:latin typeface="Arial" pitchFamily="-65" charset="0"/>
              </a:endParaRPr>
            </a:p>
          </p:txBody>
        </p:sp>
        <p:sp>
          <p:nvSpPr>
            <p:cNvPr id="10" name="Rechteck 9">
              <a:extLst>
                <a:ext uri="{FF2B5EF4-FFF2-40B4-BE49-F238E27FC236}">
                  <a16:creationId xmlns:a16="http://schemas.microsoft.com/office/drawing/2014/main" id="{2B3523A1-B524-984E-9C4E-E1C3C3D51D28}"/>
                </a:ext>
              </a:extLst>
            </p:cNvPr>
            <p:cNvSpPr/>
            <p:nvPr/>
          </p:nvSpPr>
          <p:spPr>
            <a:xfrm>
              <a:off x="6335880" y="1615902"/>
              <a:ext cx="1188448" cy="307776"/>
            </a:xfrm>
            <a:prstGeom prst="rect">
              <a:avLst/>
            </a:prstGeom>
            <a:noFill/>
          </p:spPr>
          <p:txBody>
            <a:bodyPr wrap="square">
              <a:noAutofit/>
            </a:bodyPr>
            <a:lstStyle/>
            <a:p>
              <a:pPr algn="ctr"/>
              <a:r>
                <a:rPr lang="en-GB" sz="1600" b="0" dirty="0">
                  <a:solidFill>
                    <a:srgbClr val="000000"/>
                  </a:solidFill>
                  <a:latin typeface="Arial" pitchFamily="-65" charset="0"/>
                </a:rPr>
                <a:t>Business</a:t>
              </a:r>
              <a:endParaRPr lang="en-GB" b="0" dirty="0"/>
            </a:p>
          </p:txBody>
        </p:sp>
        <p:sp>
          <p:nvSpPr>
            <p:cNvPr id="11" name="Rechteck 10">
              <a:extLst>
                <a:ext uri="{FF2B5EF4-FFF2-40B4-BE49-F238E27FC236}">
                  <a16:creationId xmlns:a16="http://schemas.microsoft.com/office/drawing/2014/main" id="{66656FFD-449A-F64B-9FCB-598CD671194B}"/>
                </a:ext>
              </a:extLst>
            </p:cNvPr>
            <p:cNvSpPr/>
            <p:nvPr/>
          </p:nvSpPr>
          <p:spPr>
            <a:xfrm>
              <a:off x="5552617" y="3075806"/>
              <a:ext cx="891591" cy="338554"/>
            </a:xfrm>
            <a:prstGeom prst="rect">
              <a:avLst/>
            </a:prstGeom>
            <a:noFill/>
          </p:spPr>
          <p:txBody>
            <a:bodyPr wrap="none">
              <a:spAutoFit/>
            </a:bodyPr>
            <a:lstStyle/>
            <a:p>
              <a:r>
                <a:rPr lang="en-GB" sz="1600" b="0" dirty="0">
                  <a:solidFill>
                    <a:srgbClr val="000000"/>
                  </a:solidFill>
                  <a:latin typeface="Arial" pitchFamily="-65" charset="0"/>
                </a:rPr>
                <a:t>Context</a:t>
              </a:r>
              <a:endParaRPr lang="en-GB" b="0" dirty="0"/>
            </a:p>
          </p:txBody>
        </p:sp>
        <p:sp>
          <p:nvSpPr>
            <p:cNvPr id="12" name="Rechteck 11">
              <a:extLst>
                <a:ext uri="{FF2B5EF4-FFF2-40B4-BE49-F238E27FC236}">
                  <a16:creationId xmlns:a16="http://schemas.microsoft.com/office/drawing/2014/main" id="{D84F003C-F07E-A34E-97D0-BAF9FB6FD709}"/>
                </a:ext>
              </a:extLst>
            </p:cNvPr>
            <p:cNvSpPr/>
            <p:nvPr/>
          </p:nvSpPr>
          <p:spPr>
            <a:xfrm>
              <a:off x="7065626" y="3075806"/>
              <a:ext cx="1277914" cy="338554"/>
            </a:xfrm>
            <a:prstGeom prst="rect">
              <a:avLst/>
            </a:prstGeom>
            <a:noFill/>
          </p:spPr>
          <p:txBody>
            <a:bodyPr wrap="none">
              <a:spAutoFit/>
            </a:bodyPr>
            <a:lstStyle/>
            <a:p>
              <a:pPr algn="ctr"/>
              <a:r>
                <a:rPr lang="en-GB" sz="1600" b="0" dirty="0">
                  <a:solidFill>
                    <a:srgbClr val="000000"/>
                  </a:solidFill>
                  <a:latin typeface="Arial" pitchFamily="-65" charset="0"/>
                </a:rPr>
                <a:t>Approaches</a:t>
              </a:r>
              <a:endParaRPr lang="en-GB" b="0" dirty="0"/>
            </a:p>
          </p:txBody>
        </p:sp>
        <p:sp>
          <p:nvSpPr>
            <p:cNvPr id="13" name="Rechteck 12">
              <a:extLst>
                <a:ext uri="{FF2B5EF4-FFF2-40B4-BE49-F238E27FC236}">
                  <a16:creationId xmlns:a16="http://schemas.microsoft.com/office/drawing/2014/main" id="{AB2B4982-F536-6744-97B2-5E29397D807D}"/>
                </a:ext>
              </a:extLst>
            </p:cNvPr>
            <p:cNvSpPr/>
            <p:nvPr/>
          </p:nvSpPr>
          <p:spPr>
            <a:xfrm>
              <a:off x="6289987" y="2389784"/>
              <a:ext cx="1236062" cy="643253"/>
            </a:xfrm>
            <a:prstGeom prst="rect">
              <a:avLst/>
            </a:prstGeom>
            <a:solidFill>
              <a:schemeClr val="bg1"/>
            </a:solidFill>
          </p:spPr>
          <p:txBody>
            <a:bodyPr wrap="none" anchor="ctr">
              <a:noAutofit/>
            </a:bodyPr>
            <a:lstStyle/>
            <a:p>
              <a:pPr algn="ctr"/>
              <a:r>
                <a:rPr lang="en-GB" sz="1600" b="0" dirty="0">
                  <a:solidFill>
                    <a:srgbClr val="000000"/>
                  </a:solidFill>
                  <a:latin typeface="Arial" pitchFamily="-65" charset="0"/>
                </a:rPr>
                <a:t>Competitive</a:t>
              </a:r>
              <a:br>
                <a:rPr lang="en-GB" sz="1600" b="0" dirty="0">
                  <a:solidFill>
                    <a:srgbClr val="000000"/>
                  </a:solidFill>
                  <a:latin typeface="Arial" pitchFamily="-65" charset="0"/>
                </a:rPr>
              </a:br>
              <a:r>
                <a:rPr lang="en-GB" sz="1600" b="0" dirty="0">
                  <a:solidFill>
                    <a:srgbClr val="000000"/>
                  </a:solidFill>
                  <a:latin typeface="Arial" pitchFamily="-65" charset="0"/>
                </a:rPr>
                <a:t>Advantage</a:t>
              </a:r>
              <a:endParaRPr lang="en-GB" b="0" dirty="0"/>
            </a:p>
          </p:txBody>
        </p:sp>
      </p:grpSp>
    </p:spTree>
    <p:extLst>
      <p:ext uri="{BB962C8B-B14F-4D97-AF65-F5344CB8AC3E}">
        <p14:creationId xmlns:p14="http://schemas.microsoft.com/office/powerpoint/2010/main" val="143437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73A29-7668-1042-ACC4-C046426312D0}"/>
              </a:ext>
            </a:extLst>
          </p:cNvPr>
          <p:cNvSpPr>
            <a:spLocks noGrp="1"/>
          </p:cNvSpPr>
          <p:nvPr>
            <p:ph type="title"/>
          </p:nvPr>
        </p:nvSpPr>
        <p:spPr/>
        <p:txBody>
          <a:bodyPr/>
          <a:lstStyle/>
          <a:p>
            <a:r>
              <a:rPr lang="en-BD" dirty="0"/>
              <a:t>Major pitfalls when developing an HR Strategy</a:t>
            </a:r>
          </a:p>
        </p:txBody>
      </p:sp>
      <p:pic>
        <p:nvPicPr>
          <p:cNvPr id="4" name="Picture 3">
            <a:extLst>
              <a:ext uri="{FF2B5EF4-FFF2-40B4-BE49-F238E27FC236}">
                <a16:creationId xmlns:a16="http://schemas.microsoft.com/office/drawing/2014/main" id="{890E2E14-5AB6-D344-8094-AD4BDDAEF8D2}"/>
              </a:ext>
            </a:extLst>
          </p:cNvPr>
          <p:cNvPicPr>
            <a:picLocks noChangeAspect="1"/>
          </p:cNvPicPr>
          <p:nvPr/>
        </p:nvPicPr>
        <p:blipFill>
          <a:blip r:embed="rId2"/>
          <a:stretch>
            <a:fillRect/>
          </a:stretch>
        </p:blipFill>
        <p:spPr>
          <a:xfrm>
            <a:off x="917847" y="1059582"/>
            <a:ext cx="6876256" cy="3758211"/>
          </a:xfrm>
          <a:prstGeom prst="rect">
            <a:avLst/>
          </a:prstGeom>
        </p:spPr>
      </p:pic>
    </p:spTree>
    <p:extLst>
      <p:ext uri="{BB962C8B-B14F-4D97-AF65-F5344CB8AC3E}">
        <p14:creationId xmlns:p14="http://schemas.microsoft.com/office/powerpoint/2010/main" val="702126177"/>
      </p:ext>
    </p:extLst>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25400" cap="flat" cmpd="sng" algn="ctr">
          <a:solidFill>
            <a:schemeClr val="bg2"/>
          </a:solidFill>
          <a:prstDash val="solid"/>
          <a:round/>
          <a:headEnd type="none" w="med" len="med"/>
          <a:tailEnd type="triangle" w="lg" len="lg"/>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rgbClr val="DDDDDD"/>
        </a:solidFill>
        <a:ln w="25400" cap="flat" cmpd="sng" algn="ctr">
          <a:solidFill>
            <a:schemeClr val="bg2"/>
          </a:solidFill>
          <a:prstDash val="solid"/>
          <a:round/>
          <a:headEnd type="none" w="med" len="med"/>
          <a:tailEnd type="triangle" w="lg" len="lg"/>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a:ln>
              <a:noFill/>
            </a:ln>
            <a:solidFill>
              <a:schemeClr val="tx1"/>
            </a:solidFill>
            <a:effectLst/>
            <a:latin typeface="Arial" pitchFamily="-65"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TotalTime>
  <Words>924</Words>
  <Application>Microsoft Macintosh PowerPoint</Application>
  <PresentationFormat>On-screen Show (16:9)</PresentationFormat>
  <Paragraphs>176</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Black</vt:lpstr>
      <vt:lpstr>Webdings</vt:lpstr>
      <vt:lpstr>Standarddesign</vt:lpstr>
      <vt:lpstr>PowerPoint Presentation</vt:lpstr>
      <vt:lpstr>Let’s start with a question…….</vt:lpstr>
      <vt:lpstr>HR as an administrative and strategic field</vt:lpstr>
      <vt:lpstr>Simple difficult cases #1</vt:lpstr>
      <vt:lpstr>Simple difficult cases #2</vt:lpstr>
      <vt:lpstr>Simple difficult cases #3</vt:lpstr>
      <vt:lpstr>Simple difficult cases #4</vt:lpstr>
      <vt:lpstr>HR Strategy</vt:lpstr>
      <vt:lpstr>Major pitfalls when developing an HR Strategy</vt:lpstr>
      <vt:lpstr>Full-blown central planning and control</vt:lpstr>
      <vt:lpstr>Strategic statements | Example: development</vt:lpstr>
      <vt:lpstr>Solution or problem as starting point</vt:lpstr>
      <vt:lpstr>PowerPoint Presentation</vt:lpstr>
      <vt:lpstr>Company development within two hemispheres</vt:lpstr>
      <vt:lpstr>Types of HR within the HR playing field (HR triangle)</vt:lpstr>
      <vt:lpstr>Building an HR strategy</vt:lpstr>
      <vt:lpstr>Business purpose is about meeting customer needs and problems</vt:lpstr>
      <vt:lpstr>Critical Business Challenges</vt:lpstr>
      <vt:lpstr>Competitive Advantage</vt:lpstr>
      <vt:lpstr>Potential people-related challenges</vt:lpstr>
      <vt:lpstr>Potential HR topics and approaches</vt:lpstr>
    </vt:vector>
  </TitlesOfParts>
  <Manager/>
  <Company>Hochschule Furtwangen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
  <dc:creator>Prof. Dr. Armin Trost</dc:creator>
  <cp:keywords/>
  <dc:description/>
  <cp:lastModifiedBy>Microsoft Office User</cp:lastModifiedBy>
  <cp:revision>1455</cp:revision>
  <cp:lastPrinted>2020-04-23T19:51:53Z</cp:lastPrinted>
  <dcterms:created xsi:type="dcterms:W3CDTF">2011-03-15T07:18:29Z</dcterms:created>
  <dcterms:modified xsi:type="dcterms:W3CDTF">2021-10-03T16:57:38Z</dcterms:modified>
  <cp:category/>
</cp:coreProperties>
</file>