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handoutMasterIdLst>
    <p:handoutMasterId r:id="rId22"/>
  </p:handoutMasterIdLst>
  <p:sldIdLst>
    <p:sldId id="257" r:id="rId2"/>
    <p:sldId id="258" r:id="rId3"/>
    <p:sldId id="300" r:id="rId4"/>
    <p:sldId id="317" r:id="rId5"/>
    <p:sldId id="318" r:id="rId6"/>
    <p:sldId id="319" r:id="rId7"/>
    <p:sldId id="340" r:id="rId8"/>
    <p:sldId id="313" r:id="rId9"/>
    <p:sldId id="320" r:id="rId10"/>
    <p:sldId id="336" r:id="rId11"/>
    <p:sldId id="321" r:id="rId12"/>
    <p:sldId id="322" r:id="rId13"/>
    <p:sldId id="323" r:id="rId14"/>
    <p:sldId id="324" r:id="rId15"/>
    <p:sldId id="338" r:id="rId16"/>
    <p:sldId id="325" r:id="rId17"/>
    <p:sldId id="326" r:id="rId18"/>
    <p:sldId id="327" r:id="rId19"/>
    <p:sldId id="298" r:id="rId20"/>
  </p:sldIdLst>
  <p:sldSz cx="12192000" cy="6858000"/>
  <p:notesSz cx="9144000" cy="6858000"/>
  <p:defaultTextStyle>
    <a:defPPr>
      <a:defRPr lang="zh-CN"/>
    </a:defPPr>
    <a:lvl1pPr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5pPr>
    <a:lvl6pPr marL="2286000" algn="l" defTabSz="914400" rtl="0" eaLnBrk="1" latinLnBrk="0" hangingPunct="1">
      <a:defRPr kern="1200">
        <a:solidFill>
          <a:schemeClr val="tx1"/>
        </a:solidFill>
        <a:latin typeface="Calibri" charset="0"/>
        <a:ea typeface="SimSun" charset="0"/>
        <a:cs typeface="+mn-cs"/>
      </a:defRPr>
    </a:lvl6pPr>
    <a:lvl7pPr marL="2743200" algn="l" defTabSz="914400" rtl="0" eaLnBrk="1" latinLnBrk="0" hangingPunct="1">
      <a:defRPr kern="1200">
        <a:solidFill>
          <a:schemeClr val="tx1"/>
        </a:solidFill>
        <a:latin typeface="Calibri" charset="0"/>
        <a:ea typeface="SimSun" charset="0"/>
        <a:cs typeface="+mn-cs"/>
      </a:defRPr>
    </a:lvl7pPr>
    <a:lvl8pPr marL="3200400" algn="l" defTabSz="914400" rtl="0" eaLnBrk="1" latinLnBrk="0" hangingPunct="1">
      <a:defRPr kern="1200">
        <a:solidFill>
          <a:schemeClr val="tx1"/>
        </a:solidFill>
        <a:latin typeface="Calibri" charset="0"/>
        <a:ea typeface="SimSun" charset="0"/>
        <a:cs typeface="+mn-cs"/>
      </a:defRPr>
    </a:lvl8pPr>
    <a:lvl9pPr marL="3657600" algn="l" defTabSz="914400" rtl="0" eaLnBrk="1" latinLnBrk="0" hangingPunct="1">
      <a:defRPr kern="1200">
        <a:solidFill>
          <a:schemeClr val="tx1"/>
        </a:solidFill>
        <a:latin typeface="Calibri" charset="0"/>
        <a:ea typeface="SimSun" charset="0"/>
        <a:cs typeface="+mn-cs"/>
      </a:defRPr>
    </a:lvl9pPr>
  </p:defaultTextStyle>
  <p:extLst>
    <p:ext uri="{EFAFB233-063F-42B5-8137-9DF3F51BA10A}">
      <p15:sldGuideLst xmlns:p15="http://schemas.microsoft.com/office/powerpoint/2012/main">
        <p15:guide id="1" orient="horz" pos="2190">
          <p15:clr>
            <a:srgbClr val="A4A3A4"/>
          </p15:clr>
        </p15:guide>
        <p15:guide id="2" pos="28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5562" autoAdjust="0"/>
  </p:normalViewPr>
  <p:slideViewPr>
    <p:cSldViewPr snapToGrid="0">
      <p:cViewPr varScale="1">
        <p:scale>
          <a:sx n="112" d="100"/>
          <a:sy n="112" d="100"/>
        </p:scale>
        <p:origin x="616" y="184"/>
      </p:cViewPr>
      <p:guideLst>
        <p:guide orient="horz" pos="2190"/>
        <p:guide pos="2844"/>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noProof="1"/>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noProof="1" smtClean="0">
                <a:latin typeface="Calibri" charset="0"/>
                <a:ea typeface="SimSun" pitchFamily="2" charset="-122"/>
              </a:defRPr>
            </a:lvl1pPr>
          </a:lstStyle>
          <a:p>
            <a:fld id="{0F9B84EA-7D68-4D60-9CB1-D50884785D1C}" type="datetimeFigureOut">
              <a:rPr lang="zh-CN" altLang="en-US"/>
              <a:t>2021/10/21</a:t>
            </a:fld>
            <a:endParaRPr lang="zh-CN" altLang="en-US">
              <a:latin typeface="Calibri" charset="0"/>
              <a:ea typeface="SimSun" charset="0"/>
            </a:endParaRPr>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noProof="1"/>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noProof="1" smtClean="0">
                <a:latin typeface="Calibri" charset="0"/>
                <a:ea typeface="SimSun" pitchFamily="2" charset="-122"/>
              </a:defRPr>
            </a:lvl1pPr>
          </a:lstStyle>
          <a:p>
            <a:fld id="{8935841C-EC9F-9D48-9A70-5DAA4743212B}" type="slidenum">
              <a:rPr lang="zh-CN" altLang="en-US"/>
              <a:t>‹#›</a:t>
            </a:fld>
            <a:endParaRPr lang="zh-CN" altLang="en-US">
              <a:latin typeface="Calibri" charset="0"/>
              <a:ea typeface="SimSun"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noProof="0">
                <a:sym typeface="+mn-ea"/>
              </a:rPr>
              <a:t>Click to edit Master text style</a:t>
            </a:r>
            <a:endParaRPr lang="zh-CN" altLang="en-US" noProof="0"/>
          </a:p>
          <a:p>
            <a:pPr lvl="1"/>
            <a:r>
              <a:rPr lang="zh-CN" altLang="en-US" noProof="0">
                <a:sym typeface="+mn-ea"/>
              </a:rPr>
              <a:t>Second level</a:t>
            </a:r>
            <a:endParaRPr lang="zh-CN" altLang="en-US" noProof="0"/>
          </a:p>
          <a:p>
            <a:pPr lvl="2"/>
            <a:r>
              <a:rPr lang="zh-CN" altLang="en-US" noProof="0">
                <a:sym typeface="+mn-ea"/>
              </a:rPr>
              <a:t>Third level</a:t>
            </a:r>
            <a:endParaRPr lang="zh-CN" altLang="en-US" noProof="0"/>
          </a:p>
          <a:p>
            <a:pPr lvl="3"/>
            <a:r>
              <a:rPr lang="zh-CN" altLang="en-US" noProof="0">
                <a:sym typeface="+mn-ea"/>
              </a:rPr>
              <a:t>Fourth level</a:t>
            </a:r>
            <a:endParaRPr lang="zh-CN" altLang="en-US" noProof="0"/>
          </a:p>
          <a:p>
            <a:pPr lvl="4"/>
            <a:r>
              <a:rPr lang="zh-CN" altLang="en-US" noProof="0">
                <a:sym typeface="+mn-ea"/>
              </a:rPr>
              <a:t>Fifth level</a:t>
            </a:r>
            <a:endParaRPr lang="zh-CN" altLang="en-US" noProof="0"/>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eaLnBrk="1" fontAlgn="auto" hangingPunct="1">
              <a:spcBef>
                <a:spcPts val="0"/>
              </a:spcBef>
              <a:spcAft>
                <a:spcPts val="0"/>
              </a:spcAft>
              <a:buFontTx/>
              <a:buNone/>
              <a:defRPr sz="1200">
                <a:latin typeface="+mn-lt"/>
                <a:ea typeface="+mn-ea"/>
              </a:defRPr>
            </a:lvl1pPr>
          </a:lstStyle>
          <a:p>
            <a:pPr>
              <a:defRPr/>
            </a:pPr>
            <a:fld id="{E274AD04-53D1-264E-842B-E1FD77622B30}"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1124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Click to edit Master title style</a:t>
            </a:r>
          </a:p>
        </p:txBody>
      </p:sp>
      <p:sp>
        <p:nvSpPr>
          <p:cNvPr id="3" name="内容占位符 2"/>
          <p:cNvSpPr>
            <a:spLocks noGrp="1"/>
          </p:cNvSpPr>
          <p:nvPr>
            <p:ph idx="1" hasCustomPrompt="1"/>
          </p:nvPr>
        </p:nvSpPr>
        <p:spPr/>
        <p:txBody>
          <a:bodyPr/>
          <a:lstStyle/>
          <a:p>
            <a:pPr lvl="0"/>
            <a:r>
              <a:rPr lang="zh-CN" altLang="en-US" noProof="1"/>
              <a:t>Click to edit Master </a:t>
            </a:r>
            <a:r>
              <a:rPr lang="zh-CN" altLang="en-US" noProof="1">
                <a:sym typeface="+mn-ea"/>
              </a:rPr>
              <a:t>text</a:t>
            </a:r>
            <a:r>
              <a:rPr lang="zh-CN" altLang="en-US" noProof="1"/>
              <a:t> style</a:t>
            </a:r>
          </a:p>
          <a:p>
            <a:pPr lvl="1"/>
            <a:r>
              <a:rPr lang="zh-CN" altLang="en-US" noProof="1"/>
              <a:t>Second level</a:t>
            </a:r>
          </a:p>
          <a:p>
            <a:pPr lvl="2"/>
            <a:r>
              <a:rPr lang="zh-CN" altLang="en-US" noProof="1"/>
              <a:t>Third level</a:t>
            </a:r>
          </a:p>
          <a:p>
            <a:pPr lvl="3"/>
            <a:r>
              <a:rPr lang="zh-CN" altLang="en-US" noProof="1"/>
              <a:t>Fourth level</a:t>
            </a:r>
          </a:p>
          <a:p>
            <a:pPr lvl="4"/>
            <a:r>
              <a:rPr lang="zh-CN" altLang="en-US" noProof="1"/>
              <a:t>Fifth level</a:t>
            </a:r>
          </a:p>
        </p:txBody>
      </p:sp>
      <p:sp>
        <p:nvSpPr>
          <p:cNvPr id="4" name="日期占位符 3"/>
          <p:cNvSpPr>
            <a:spLocks noGrp="1"/>
          </p:cNvSpPr>
          <p:nvPr>
            <p:ph type="dt" sz="half" idx="10"/>
          </p:nvPr>
        </p:nvSpPr>
        <p:spPr/>
        <p:txBody>
          <a:bodyPr/>
          <a:lstStyle>
            <a:lvl1pPr>
              <a:defRPr/>
            </a:lvl1pPr>
          </a:lstStyle>
          <a:p>
            <a:pPr>
              <a:defRPr/>
            </a:pPr>
            <a:r>
              <a:rPr lang="zh-CN" altLang="en-US"/>
              <a:t> </a:t>
            </a:r>
          </a:p>
        </p:txBody>
      </p:sp>
      <p:sp>
        <p:nvSpPr>
          <p:cNvPr id="5" name="页脚占位符 4"/>
          <p:cNvSpPr>
            <a:spLocks noGrp="1"/>
          </p:cNvSpPr>
          <p:nvPr>
            <p:ph type="ftr" sz="quarter" idx="11"/>
          </p:nvPr>
        </p:nvSpPr>
        <p:spPr/>
        <p:txBody>
          <a:bodyPr/>
          <a:lstStyle>
            <a:lvl1pPr>
              <a:defRPr/>
            </a:lvl1pPr>
          </a:lstStyle>
          <a:p>
            <a:pPr>
              <a:defRPr/>
            </a:pPr>
            <a:r>
              <a:rPr lang="zh-CN" altLang="en-US"/>
              <a:t> </a:t>
            </a:r>
          </a:p>
        </p:txBody>
      </p:sp>
      <p:sp>
        <p:nvSpPr>
          <p:cNvPr id="6" name="灯片编号占位符 5"/>
          <p:cNvSpPr>
            <a:spLocks noGrp="1"/>
          </p:cNvSpPr>
          <p:nvPr>
            <p:ph type="sldNum" sz="quarter" idx="12"/>
          </p:nvPr>
        </p:nvSpPr>
        <p:spPr/>
        <p:txBody>
          <a:bodyPr/>
          <a:lstStyle>
            <a:lvl1pPr>
              <a:defRPr/>
            </a:lvl1pPr>
          </a:lstStyle>
          <a:p>
            <a:pPr>
              <a:defRPr/>
            </a:pPr>
            <a:fld id="{5F6CABF7-73B2-FE46-A7C3-2419205E6E26}" type="slidenum">
              <a:rPr lang="zh-CN" altLang="en-US"/>
              <a:t>‹#›</a:t>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249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Click to edit Master title style</a:t>
            </a:r>
          </a:p>
        </p:txBody>
      </p:sp>
      <p:sp>
        <p:nvSpPr>
          <p:cNvPr id="1027"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Click to edit Master text style</a:t>
            </a:r>
          </a:p>
          <a:p>
            <a:pPr lvl="1"/>
            <a:r>
              <a:rPr lang="zh-CN" altLang="en-US"/>
              <a:t>Second level</a:t>
            </a:r>
          </a:p>
          <a:p>
            <a:pPr lvl="2"/>
            <a:r>
              <a:rPr lang="zh-CN" altLang="en-US"/>
              <a:t>Third level</a:t>
            </a:r>
          </a:p>
          <a:p>
            <a:pPr lvl="3"/>
            <a:r>
              <a:rPr lang="zh-CN" altLang="en-US"/>
              <a:t>Fourth level</a:t>
            </a:r>
          </a:p>
          <a:p>
            <a:pPr lvl="4"/>
            <a:r>
              <a:rPr lang="zh-CN" altLang="en-US"/>
              <a:t>Fifth level</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r>
              <a:rPr lang="zh-CN" altLang="en-US"/>
              <a:t> </a:t>
            </a: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r>
              <a:rPr lang="zh-CN" altLang="en-US"/>
              <a:t> </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fld id="{C51B9C48-B5C1-624B-A28E-365EC2E46505}"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wip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9pPr>
    </p:titleStyle>
    <p:bodyStyle>
      <a:lvl1pPr marL="228600" indent="-228600" algn="l" rtl="0" fontAlgn="base">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文本框 24"/>
          <p:cNvSpPr txBox="1">
            <a:spLocks noChangeArrowheads="1"/>
          </p:cNvSpPr>
          <p:nvPr/>
        </p:nvSpPr>
        <p:spPr bwMode="auto">
          <a:xfrm>
            <a:off x="814388" y="4576763"/>
            <a:ext cx="4024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zh-CN" altLang="zh-CN" sz="1600" b="1" dirty="0">
                <a:solidFill>
                  <a:schemeClr val="bg1"/>
                </a:solidFill>
                <a:latin typeface="微软雅黑" charset="0"/>
                <a:ea typeface="微软雅黑" charset="0"/>
              </a:rPr>
              <a:t>Add  your itle here</a:t>
            </a:r>
          </a:p>
        </p:txBody>
      </p:sp>
      <p:cxnSp>
        <p:nvCxnSpPr>
          <p:cNvPr id="26" name="直接连接符 25"/>
          <p:cNvCxnSpPr/>
          <p:nvPr/>
        </p:nvCxnSpPr>
        <p:spPr>
          <a:xfrm>
            <a:off x="814388" y="4454525"/>
            <a:ext cx="533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Users/foysal/Desktop/DIU Lectures /close-up-annual-report-with-ballpoint.jpgclose-up-annual-report-with-ballpoint"/>
          <p:cNvPicPr>
            <a:picLocks noChangeAspect="1"/>
          </p:cNvPicPr>
          <p:nvPr/>
        </p:nvPicPr>
        <p:blipFill>
          <a:blip r:embed="rId2"/>
          <a:srcRect/>
          <a:stretch>
            <a:fillRect/>
          </a:stretch>
        </p:blipFill>
        <p:spPr>
          <a:xfrm>
            <a:off x="0" y="429"/>
            <a:ext cx="5096435" cy="3397250"/>
          </a:xfrm>
          <a:prstGeom prst="rect">
            <a:avLst/>
          </a:prstGeom>
        </p:spPr>
      </p:pic>
      <p:sp>
        <p:nvSpPr>
          <p:cNvPr id="3" name="Title 2"/>
          <p:cNvSpPr>
            <a:spLocks noGrp="1"/>
          </p:cNvSpPr>
          <p:nvPr>
            <p:ph type="title"/>
          </p:nvPr>
        </p:nvSpPr>
        <p:spPr>
          <a:xfrm>
            <a:off x="5230906" y="827903"/>
            <a:ext cx="6858000" cy="2792627"/>
          </a:xfrm>
        </p:spPr>
        <p:txBody>
          <a:bodyPr/>
          <a:lstStyle/>
          <a:p>
            <a:br>
              <a:rPr lang="en-US" sz="3000" dirty="0">
                <a:latin typeface="Cambria" charset="0"/>
                <a:ea typeface="Cambria" charset="0"/>
                <a:cs typeface="Cambria" charset="0"/>
              </a:rPr>
            </a:br>
            <a:r>
              <a:rPr lang="en-US" sz="3000" dirty="0">
                <a:latin typeface="Cambria" charset="0"/>
                <a:ea typeface="Cambria" charset="0"/>
                <a:cs typeface="Cambria" charset="0"/>
              </a:rPr>
              <a:t>Chapter: 8</a:t>
            </a:r>
            <a:br>
              <a:rPr lang="en-US" sz="3600" dirty="0">
                <a:latin typeface="+mn-lt"/>
                <a:ea typeface="Times New Roman" panose="02020603050405020304" charset="0"/>
                <a:cs typeface="Times New Roman" panose="02020603050405020304" charset="0"/>
              </a:rPr>
            </a:br>
            <a:br>
              <a:rPr lang="en-US" sz="3600" dirty="0">
                <a:latin typeface="+mn-lt"/>
                <a:ea typeface="Times New Roman" panose="02020603050405020304" charset="0"/>
                <a:cs typeface="Times New Roman" panose="02020603050405020304" charset="0"/>
              </a:rPr>
            </a:br>
            <a:r>
              <a:rPr lang="en-US" sz="2800" dirty="0">
                <a:latin typeface="+mn-ea"/>
                <a:ea typeface="Cambria" charset="0"/>
                <a:cs typeface="+mn-ea"/>
                <a:sym typeface="+mn-ea"/>
              </a:rPr>
              <a:t>Aligning HR with Strategy</a:t>
            </a:r>
            <a:endParaRPr lang="en-US" sz="2800" dirty="0">
              <a:latin typeface="+mn-ea"/>
              <a:ea typeface="Cambria" charset="0"/>
              <a:cs typeface="+mn-ea"/>
            </a:endParaRPr>
          </a:p>
        </p:txBody>
      </p:sp>
      <p:pic>
        <p:nvPicPr>
          <p:cNvPr id="6" name="Picture 5" descr="/Users/foysal/Desktop/DIU Lectures /tablet-with-annual-report.jpgtablet-with-annual-report"/>
          <p:cNvPicPr>
            <a:picLocks noChangeAspect="1"/>
          </p:cNvPicPr>
          <p:nvPr/>
        </p:nvPicPr>
        <p:blipFill>
          <a:blip r:embed="rId3">
            <a:lum bright="-6000"/>
          </a:blip>
          <a:srcRect/>
          <a:stretch>
            <a:fillRect/>
          </a:stretch>
        </p:blipFill>
        <p:spPr>
          <a:xfrm>
            <a:off x="-635" y="3429000"/>
            <a:ext cx="5097780" cy="3398520"/>
          </a:xfrm>
          <a:prstGeom prst="rect">
            <a:avLst/>
          </a:prstGeom>
        </p:spPr>
      </p:pic>
      <p:sp>
        <p:nvSpPr>
          <p:cNvPr id="22" name="Title 2"/>
          <p:cNvSpPr txBox="1"/>
          <p:nvPr/>
        </p:nvSpPr>
        <p:spPr bwMode="auto">
          <a:xfrm>
            <a:off x="5356062" y="3861594"/>
            <a:ext cx="357691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9pPr>
          </a:lstStyle>
          <a:p>
            <a:pPr>
              <a:buFontTx/>
            </a:pPr>
            <a:r>
              <a:rPr lang="en-US" sz="2000" b="1" i="1" dirty="0">
                <a:latin typeface="Cambria" charset="0"/>
                <a:ea typeface="Cambria" charset="0"/>
                <a:cs typeface="Cambria" charset="0"/>
              </a:rPr>
              <a:t>By</a:t>
            </a:r>
            <a:r>
              <a:rPr lang="en-US" sz="2000" b="1" dirty="0">
                <a:latin typeface="Cambria" charset="0"/>
                <a:ea typeface="Cambria" charset="0"/>
                <a:cs typeface="Cambria" charset="0"/>
              </a:rPr>
              <a:t> Dr. AKM </a:t>
            </a:r>
            <a:r>
              <a:rPr lang="en-US" sz="2000" b="1" dirty="0" err="1">
                <a:latin typeface="Cambria" charset="0"/>
                <a:ea typeface="Cambria" charset="0"/>
                <a:cs typeface="Cambria" charset="0"/>
              </a:rPr>
              <a:t>Mohsin</a:t>
            </a:r>
            <a:endParaRPr lang="en-US" sz="2000" b="1" dirty="0">
              <a:latin typeface="Cambria" charset="0"/>
              <a:ea typeface="Cambria" charset="0"/>
              <a:cs typeface="Cambria" charset="0"/>
            </a:endParaRPr>
          </a:p>
          <a:p>
            <a:pPr>
              <a:buFontTx/>
            </a:pPr>
            <a:endParaRPr lang="en-US" sz="2000" b="1" dirty="0">
              <a:latin typeface="Cambria" charset="0"/>
              <a:ea typeface="Cambria" charset="0"/>
              <a:cs typeface="Cambria" charset="0"/>
            </a:endParaRPr>
          </a:p>
        </p:txBody>
      </p:sp>
      <p:cxnSp>
        <p:nvCxnSpPr>
          <p:cNvPr id="10" name="Straight Connector 9"/>
          <p:cNvCxnSpPr/>
          <p:nvPr/>
        </p:nvCxnSpPr>
        <p:spPr>
          <a:xfrm>
            <a:off x="5328234" y="2413672"/>
            <a:ext cx="6343290" cy="0"/>
          </a:xfrm>
          <a:prstGeom prst="line">
            <a:avLst/>
          </a:prstGeom>
          <a:ln w="28575"/>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248" y="5150224"/>
            <a:ext cx="2043954" cy="2003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29486B64-5C17-0D43-A1AF-E86A57BB4296}"/>
              </a:ext>
            </a:extLst>
          </p:cNvPr>
          <p:cNvSpPr txBox="1">
            <a:spLocks noChangeArrowheads="1"/>
          </p:cNvSpPr>
          <p:nvPr/>
        </p:nvSpPr>
        <p:spPr bwMode="auto">
          <a:xfrm>
            <a:off x="631784" y="957805"/>
            <a:ext cx="98433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000" b="1" dirty="0">
                <a:latin typeface="Arial" panose="020B0604020202020204" pitchFamily="34" charset="0"/>
              </a:rPr>
              <a:t>HR policy can link values with a particular people-related business need</a:t>
            </a:r>
          </a:p>
        </p:txBody>
      </p:sp>
      <p:sp>
        <p:nvSpPr>
          <p:cNvPr id="66563" name="Text Box 3">
            <a:extLst>
              <a:ext uri="{FF2B5EF4-FFF2-40B4-BE49-F238E27FC236}">
                <a16:creationId xmlns:a16="http://schemas.microsoft.com/office/drawing/2014/main" id="{36CE8ACE-AB81-4741-B8CE-4D2FB043E3C7}"/>
              </a:ext>
            </a:extLst>
          </p:cNvPr>
          <p:cNvSpPr txBox="1">
            <a:spLocks noChangeArrowheads="1"/>
          </p:cNvSpPr>
          <p:nvPr/>
        </p:nvSpPr>
        <p:spPr bwMode="auto">
          <a:xfrm>
            <a:off x="1905000" y="2209800"/>
            <a:ext cx="8292296"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93675" indent="-193675">
              <a:defRPr kumimoji="1" sz="2400">
                <a:solidFill>
                  <a:schemeClr val="tx1"/>
                </a:solidFill>
                <a:latin typeface="Times New Roman" panose="02020603050405020304" pitchFamily="18" charset="0"/>
                <a:ea typeface="宋体" panose="02010600030101010101" pitchFamily="2" charset="-122"/>
              </a:defRPr>
            </a:lvl1pPr>
            <a:lvl2pPr marL="473075">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a:lnSpc>
                <a:spcPct val="120000"/>
              </a:lnSpc>
              <a:spcBef>
                <a:spcPct val="50000"/>
              </a:spcBef>
              <a:buClr>
                <a:srgbClr val="33CC33"/>
              </a:buClr>
              <a:buFont typeface="Wingdings" pitchFamily="2" charset="2"/>
              <a:buChar char="l"/>
            </a:pPr>
            <a:r>
              <a:rPr lang="en-US" altLang="zh-CN" sz="1800" i="1" dirty="0">
                <a:solidFill>
                  <a:srgbClr val="FF0000"/>
                </a:solidFill>
                <a:latin typeface="Arial" panose="020B0604020202020204" pitchFamily="34" charset="0"/>
              </a:rPr>
              <a:t>Values</a:t>
            </a:r>
            <a:r>
              <a:rPr lang="en-US" altLang="zh-CN" sz="1800" dirty="0">
                <a:solidFill>
                  <a:srgbClr val="FF0000"/>
                </a:solidFill>
                <a:latin typeface="Arial" panose="020B0604020202020204" pitchFamily="34" charset="0"/>
              </a:rPr>
              <a:t>: </a:t>
            </a:r>
            <a:r>
              <a:rPr lang="en-US" altLang="zh-CN" sz="1800" dirty="0">
                <a:latin typeface="Arial" panose="020B0604020202020204" pitchFamily="34" charset="0"/>
              </a:rPr>
              <a:t>high standards of personal performance</a:t>
            </a:r>
          </a:p>
          <a:p>
            <a:pPr algn="just">
              <a:lnSpc>
                <a:spcPct val="120000"/>
              </a:lnSpc>
              <a:spcBef>
                <a:spcPct val="50000"/>
              </a:spcBef>
              <a:buClr>
                <a:srgbClr val="33CC33"/>
              </a:buClr>
              <a:buFont typeface="Wingdings" pitchFamily="2" charset="2"/>
              <a:buChar char="l"/>
            </a:pPr>
            <a:r>
              <a:rPr lang="en-US" altLang="zh-CN" sz="1800" i="1" dirty="0">
                <a:solidFill>
                  <a:srgbClr val="FF0000"/>
                </a:solidFill>
                <a:latin typeface="Arial" panose="020B0604020202020204" pitchFamily="34" charset="0"/>
              </a:rPr>
              <a:t>Need</a:t>
            </a:r>
            <a:r>
              <a:rPr lang="en-US" altLang="zh-CN" sz="1800" dirty="0">
                <a:solidFill>
                  <a:srgbClr val="FF0000"/>
                </a:solidFill>
                <a:latin typeface="Arial" panose="020B0604020202020204" pitchFamily="34" charset="0"/>
              </a:rPr>
              <a:t>: </a:t>
            </a:r>
            <a:r>
              <a:rPr lang="en-US" altLang="zh-CN" sz="1800" dirty="0">
                <a:latin typeface="Arial" panose="020B0604020202020204" pitchFamily="34" charset="0"/>
              </a:rPr>
              <a:t>to develop communication skills that would foster such performance in a decentralized international environment</a:t>
            </a:r>
            <a:endParaRPr lang="en-US" altLang="zh-CN" sz="1800" dirty="0">
              <a:solidFill>
                <a:srgbClr val="FF0000"/>
              </a:solidFill>
              <a:latin typeface="Arial" panose="020B0604020202020204" pitchFamily="34" charset="0"/>
            </a:endParaRPr>
          </a:p>
          <a:p>
            <a:pPr algn="just">
              <a:lnSpc>
                <a:spcPct val="120000"/>
              </a:lnSpc>
              <a:spcBef>
                <a:spcPct val="50000"/>
              </a:spcBef>
              <a:buClr>
                <a:srgbClr val="33CC33"/>
              </a:buClr>
              <a:buFont typeface="Wingdings" pitchFamily="2" charset="2"/>
              <a:buChar char="l"/>
            </a:pPr>
            <a:r>
              <a:rPr lang="en-US" altLang="zh-CN" sz="1800" i="1" dirty="0">
                <a:solidFill>
                  <a:srgbClr val="FF0000"/>
                </a:solidFill>
                <a:latin typeface="Arial" panose="020B0604020202020204" pitchFamily="34" charset="0"/>
              </a:rPr>
              <a:t>HR policy</a:t>
            </a:r>
            <a:r>
              <a:rPr lang="en-US" altLang="zh-CN" sz="1800" dirty="0">
                <a:solidFill>
                  <a:srgbClr val="FF0000"/>
                </a:solidFill>
                <a:latin typeface="Arial" panose="020B0604020202020204" pitchFamily="34" charset="0"/>
              </a:rPr>
              <a:t>: instant feedback. </a:t>
            </a:r>
            <a:r>
              <a:rPr lang="en-US" altLang="zh-CN" sz="1800" dirty="0">
                <a:latin typeface="Arial" panose="020B0604020202020204" pitchFamily="34" charset="0"/>
              </a:rPr>
              <a:t>if you have a problem or an idea about any aspect of the business, or about an individual's performance, then the organization demands that you raise the issue appropriately and discuss it maturely.</a:t>
            </a:r>
          </a:p>
        </p:txBody>
      </p:sp>
    </p:spTree>
    <p:extLst>
      <p:ext uri="{BB962C8B-B14F-4D97-AF65-F5344CB8AC3E}">
        <p14:creationId xmlns:p14="http://schemas.microsoft.com/office/powerpoint/2010/main" val="46133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3DF66BC0-9435-004E-9095-F886701B07F8}"/>
              </a:ext>
            </a:extLst>
          </p:cNvPr>
          <p:cNvSpPr txBox="1">
            <a:spLocks noChangeArrowheads="1"/>
          </p:cNvSpPr>
          <p:nvPr/>
        </p:nvSpPr>
        <p:spPr bwMode="auto">
          <a:xfrm>
            <a:off x="731134" y="626964"/>
            <a:ext cx="97671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000" b="1" dirty="0">
                <a:latin typeface="Arial" panose="020B0604020202020204" pitchFamily="34" charset="0"/>
              </a:rPr>
              <a:t>Generic questions help to identify the fundamental issues for  programs</a:t>
            </a:r>
          </a:p>
        </p:txBody>
      </p:sp>
      <p:sp>
        <p:nvSpPr>
          <p:cNvPr id="68611" name="Text Box 3">
            <a:extLst>
              <a:ext uri="{FF2B5EF4-FFF2-40B4-BE49-F238E27FC236}">
                <a16:creationId xmlns:a16="http://schemas.microsoft.com/office/drawing/2014/main" id="{9C986513-AC67-2F41-90D1-A1BCFF72F36F}"/>
              </a:ext>
            </a:extLst>
          </p:cNvPr>
          <p:cNvSpPr txBox="1">
            <a:spLocks noChangeArrowheads="1"/>
          </p:cNvSpPr>
          <p:nvPr/>
        </p:nvSpPr>
        <p:spPr bwMode="auto">
          <a:xfrm>
            <a:off x="2057400" y="1751806"/>
            <a:ext cx="80772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indent="-193675">
              <a:defRPr kumimoji="1" sz="2400">
                <a:solidFill>
                  <a:schemeClr val="tx1"/>
                </a:solidFill>
                <a:latin typeface="Times New Roman" panose="02020603050405020304" pitchFamily="18" charset="0"/>
                <a:ea typeface="宋体" panose="02010600030101010101" pitchFamily="2" charset="-122"/>
              </a:defRPr>
            </a:lvl1pPr>
            <a:lvl2pPr marL="473075">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What is the nature of the corporate culture? Is it supportive of the business?</a:t>
            </a:r>
          </a:p>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Will the organization be able to cope with future challenges in its current form?</a:t>
            </a:r>
          </a:p>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What kind of people and how many will be required?</a:t>
            </a:r>
          </a:p>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Are performance levels high enough to meet demands for increased profitability, innovation, higher productivity, better quality, and improved customer service?</a:t>
            </a:r>
          </a:p>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What is the level of commitment to the company?</a:t>
            </a:r>
          </a:p>
          <a:p>
            <a:pPr marL="285750" indent="-285750" algn="just">
              <a:lnSpc>
                <a:spcPct val="110000"/>
              </a:lnSpc>
              <a:spcBef>
                <a:spcPct val="40000"/>
              </a:spcBef>
              <a:buClr>
                <a:srgbClr val="CC6600"/>
              </a:buClr>
              <a:buFont typeface="Arial" panose="020B0604020202020204" pitchFamily="34" charset="0"/>
              <a:buChar char="•"/>
            </a:pPr>
            <a:r>
              <a:rPr lang="en-US" altLang="zh-CN" sz="1800" dirty="0">
                <a:latin typeface="Arial" panose="020B0604020202020204" pitchFamily="34" charset="0"/>
              </a:rPr>
              <a:t>Are there any potential constraints such as skill shortages or HR problems?</a:t>
            </a:r>
          </a:p>
        </p:txBody>
      </p:sp>
    </p:spTree>
    <p:extLst>
      <p:ext uri="{BB962C8B-B14F-4D97-AF65-F5344CB8AC3E}">
        <p14:creationId xmlns:p14="http://schemas.microsoft.com/office/powerpoint/2010/main" val="322011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B1B20D6C-0E5A-154F-94F8-E0165DDA0D36}"/>
              </a:ext>
            </a:extLst>
          </p:cNvPr>
          <p:cNvSpPr txBox="1">
            <a:spLocks noChangeArrowheads="1"/>
          </p:cNvSpPr>
          <p:nvPr/>
        </p:nvSpPr>
        <p:spPr bwMode="auto">
          <a:xfrm>
            <a:off x="1113099" y="772405"/>
            <a:ext cx="754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dirty="0">
                <a:latin typeface="Arial" panose="020B0604020202020204" pitchFamily="34" charset="0"/>
              </a:rPr>
              <a:t>HUMAN RESOURCES PRACTICES</a:t>
            </a:r>
          </a:p>
        </p:txBody>
      </p:sp>
      <p:sp>
        <p:nvSpPr>
          <p:cNvPr id="69635" name="Text Box 3">
            <a:extLst>
              <a:ext uri="{FF2B5EF4-FFF2-40B4-BE49-F238E27FC236}">
                <a16:creationId xmlns:a16="http://schemas.microsoft.com/office/drawing/2014/main" id="{14B50753-6328-634D-91CA-1DC5134051D6}"/>
              </a:ext>
            </a:extLst>
          </p:cNvPr>
          <p:cNvSpPr txBox="1">
            <a:spLocks noChangeArrowheads="1"/>
          </p:cNvSpPr>
          <p:nvPr/>
        </p:nvSpPr>
        <p:spPr bwMode="auto">
          <a:xfrm>
            <a:off x="2240666" y="1933275"/>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dirty="0">
                <a:solidFill>
                  <a:srgbClr val="3333CC"/>
                </a:solidFill>
                <a:latin typeface="Arial" panose="020B0604020202020204" pitchFamily="34" charset="0"/>
              </a:rPr>
              <a:t>LEADERSHIP ROLES</a:t>
            </a:r>
          </a:p>
        </p:txBody>
      </p:sp>
      <p:sp>
        <p:nvSpPr>
          <p:cNvPr id="69636" name="Text Box 4">
            <a:extLst>
              <a:ext uri="{FF2B5EF4-FFF2-40B4-BE49-F238E27FC236}">
                <a16:creationId xmlns:a16="http://schemas.microsoft.com/office/drawing/2014/main" id="{1CDE0513-3553-724E-A6BD-6D10CECEE91F}"/>
              </a:ext>
            </a:extLst>
          </p:cNvPr>
          <p:cNvSpPr txBox="1">
            <a:spLocks noChangeArrowheads="1"/>
          </p:cNvSpPr>
          <p:nvPr/>
        </p:nvSpPr>
        <p:spPr bwMode="auto">
          <a:xfrm>
            <a:off x="3212940" y="2570847"/>
            <a:ext cx="746760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kumimoji="1" sz="2400">
                <a:solidFill>
                  <a:schemeClr val="tx1"/>
                </a:solidFill>
                <a:latin typeface="Times New Roman" panose="02020603050405020304" pitchFamily="18" charset="0"/>
                <a:ea typeface="宋体" panose="02010600030101010101" pitchFamily="2" charset="-122"/>
              </a:defRPr>
            </a:lvl1pPr>
            <a:lvl2pPr marL="473075">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25000"/>
              </a:spcBef>
              <a:buClr>
                <a:srgbClr val="008000"/>
              </a:buClr>
              <a:buFont typeface="Wingdings" pitchFamily="2" charset="2"/>
              <a:buChar char="v"/>
            </a:pPr>
            <a:r>
              <a:rPr lang="en-US" altLang="zh-CN" sz="1800" dirty="0">
                <a:latin typeface="Arial" panose="020B0604020202020204" pitchFamily="34" charset="0"/>
              </a:rPr>
              <a:t>Establishing direction</a:t>
            </a:r>
          </a:p>
          <a:p>
            <a:pPr>
              <a:spcBef>
                <a:spcPct val="25000"/>
              </a:spcBef>
              <a:buClr>
                <a:srgbClr val="008000"/>
              </a:buClr>
              <a:buFont typeface="Wingdings" pitchFamily="2" charset="2"/>
              <a:buChar char="v"/>
            </a:pPr>
            <a:r>
              <a:rPr lang="en-US" altLang="zh-CN" sz="1800" dirty="0">
                <a:latin typeface="Arial" panose="020B0604020202020204" pitchFamily="34" charset="0"/>
              </a:rPr>
              <a:t>Aligning people</a:t>
            </a:r>
          </a:p>
          <a:p>
            <a:pPr>
              <a:spcBef>
                <a:spcPct val="25000"/>
              </a:spcBef>
              <a:buClr>
                <a:srgbClr val="008000"/>
              </a:buClr>
              <a:buFont typeface="Wingdings" pitchFamily="2" charset="2"/>
              <a:buChar char="v"/>
            </a:pPr>
            <a:r>
              <a:rPr lang="en-US" altLang="zh-CN" sz="1800" dirty="0">
                <a:latin typeface="Arial" panose="020B0604020202020204" pitchFamily="34" charset="0"/>
              </a:rPr>
              <a:t>Motivating and inspiring individuals</a:t>
            </a:r>
          </a:p>
          <a:p>
            <a:pPr>
              <a:spcBef>
                <a:spcPct val="25000"/>
              </a:spcBef>
              <a:buClr>
                <a:srgbClr val="008000"/>
              </a:buClr>
              <a:buFont typeface="Wingdings" pitchFamily="2" charset="2"/>
              <a:buChar char="v"/>
            </a:pPr>
            <a:r>
              <a:rPr lang="en-US" altLang="zh-CN" sz="1800" dirty="0">
                <a:latin typeface="Arial" panose="020B0604020202020204" pitchFamily="34" charset="0"/>
              </a:rPr>
              <a:t>Causing dramatic and useful change</a:t>
            </a:r>
          </a:p>
        </p:txBody>
      </p:sp>
    </p:spTree>
    <p:extLst>
      <p:ext uri="{BB962C8B-B14F-4D97-AF65-F5344CB8AC3E}">
        <p14:creationId xmlns:p14="http://schemas.microsoft.com/office/powerpoint/2010/main" val="298156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0130E2B3-1746-E140-BBC6-F3AA68919B1C}"/>
              </a:ext>
            </a:extLst>
          </p:cNvPr>
          <p:cNvSpPr txBox="1">
            <a:spLocks noChangeArrowheads="1"/>
          </p:cNvSpPr>
          <p:nvPr/>
        </p:nvSpPr>
        <p:spPr bwMode="auto">
          <a:xfrm>
            <a:off x="1905000" y="11430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3333CC"/>
                </a:solidFill>
                <a:latin typeface="Arial" panose="020B0604020202020204" pitchFamily="34" charset="0"/>
              </a:rPr>
              <a:t>MANAGERIAL ROLES</a:t>
            </a:r>
          </a:p>
        </p:txBody>
      </p:sp>
      <p:sp>
        <p:nvSpPr>
          <p:cNvPr id="70659" name="Text Box 3">
            <a:extLst>
              <a:ext uri="{FF2B5EF4-FFF2-40B4-BE49-F238E27FC236}">
                <a16:creationId xmlns:a16="http://schemas.microsoft.com/office/drawing/2014/main" id="{7B1D5D97-2967-8141-8277-F69D707C127E}"/>
              </a:ext>
            </a:extLst>
          </p:cNvPr>
          <p:cNvSpPr txBox="1">
            <a:spLocks noChangeArrowheads="1"/>
          </p:cNvSpPr>
          <p:nvPr/>
        </p:nvSpPr>
        <p:spPr bwMode="auto">
          <a:xfrm>
            <a:off x="1905000" y="1676401"/>
            <a:ext cx="8153400" cy="333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kumimoji="1" sz="2400">
                <a:solidFill>
                  <a:schemeClr val="tx1"/>
                </a:solidFill>
                <a:latin typeface="Times New Roman" panose="02020603050405020304" pitchFamily="18" charset="0"/>
                <a:ea typeface="宋体" panose="02010600030101010101" pitchFamily="2" charset="-122"/>
              </a:defRPr>
            </a:lvl1pPr>
            <a:lvl2pPr marL="473075">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just">
              <a:spcBef>
                <a:spcPct val="20000"/>
              </a:spcBef>
              <a:buClr>
                <a:srgbClr val="33CC33"/>
              </a:buClr>
              <a:buFont typeface="Wingdings" pitchFamily="2" charset="2"/>
              <a:buChar char="l"/>
            </a:pPr>
            <a:r>
              <a:rPr lang="en-US" altLang="zh-CN" sz="1800" dirty="0">
                <a:latin typeface="Arial" panose="020B0604020202020204" pitchFamily="34" charset="0"/>
              </a:rPr>
              <a:t>Make sure that objectives are clearly understood</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Level with people on what is not negotiable</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Give appropriate orientation to people on new assignments</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Deal effectively with performance problems</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Give people the information they need to be successful</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Give developmental performance feedback in a timely manner</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Give people the freedom they need to do their jobs</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Give co-workers the opportunity to try out their new ideas</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Encourage appropriate collaboration on work assignments</a:t>
            </a:r>
          </a:p>
          <a:p>
            <a:pPr algn="just">
              <a:spcBef>
                <a:spcPct val="20000"/>
              </a:spcBef>
              <a:buClr>
                <a:srgbClr val="33CC33"/>
              </a:buClr>
              <a:buFont typeface="Wingdings" pitchFamily="2" charset="2"/>
              <a:buChar char="l"/>
            </a:pPr>
            <a:r>
              <a:rPr lang="en-US" altLang="zh-CN" sz="1800" dirty="0">
                <a:latin typeface="Arial" panose="020B0604020202020204" pitchFamily="34" charset="0"/>
              </a:rPr>
              <a:t>Encourage people to participate when appropriate</a:t>
            </a:r>
          </a:p>
        </p:txBody>
      </p:sp>
      <p:sp>
        <p:nvSpPr>
          <p:cNvPr id="70660" name="Text Box 4">
            <a:extLst>
              <a:ext uri="{FF2B5EF4-FFF2-40B4-BE49-F238E27FC236}">
                <a16:creationId xmlns:a16="http://schemas.microsoft.com/office/drawing/2014/main" id="{35B8B05C-61E3-804F-8A1F-58C3BF22D891}"/>
              </a:ext>
            </a:extLst>
          </p:cNvPr>
          <p:cNvSpPr txBox="1">
            <a:spLocks noChangeArrowheads="1"/>
          </p:cNvSpPr>
          <p:nvPr/>
        </p:nvSpPr>
        <p:spPr bwMode="auto">
          <a:xfrm>
            <a:off x="1981200" y="5181601"/>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3333CC"/>
                </a:solidFill>
                <a:latin typeface="Arial" panose="020B0604020202020204" pitchFamily="34" charset="0"/>
              </a:rPr>
              <a:t>OPERATIONAL ROLES</a:t>
            </a:r>
          </a:p>
        </p:txBody>
      </p:sp>
      <p:sp>
        <p:nvSpPr>
          <p:cNvPr id="70661" name="Text Box 5">
            <a:extLst>
              <a:ext uri="{FF2B5EF4-FFF2-40B4-BE49-F238E27FC236}">
                <a16:creationId xmlns:a16="http://schemas.microsoft.com/office/drawing/2014/main" id="{1CF0C219-224D-9B40-98A9-666043D25198}"/>
              </a:ext>
            </a:extLst>
          </p:cNvPr>
          <p:cNvSpPr txBox="1">
            <a:spLocks noChangeArrowheads="1"/>
          </p:cNvSpPr>
          <p:nvPr/>
        </p:nvSpPr>
        <p:spPr bwMode="auto">
          <a:xfrm>
            <a:off x="1981200" y="5638801"/>
            <a:ext cx="746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latin typeface="Arial" panose="020B0604020202020204" pitchFamily="34" charset="0"/>
              </a:rPr>
              <a:t>Content is far more specific than for the other roles</a:t>
            </a:r>
          </a:p>
        </p:txBody>
      </p:sp>
      <p:sp>
        <p:nvSpPr>
          <p:cNvPr id="70662" name="Rectangle 6">
            <a:extLst>
              <a:ext uri="{FF2B5EF4-FFF2-40B4-BE49-F238E27FC236}">
                <a16:creationId xmlns:a16="http://schemas.microsoft.com/office/drawing/2014/main" id="{5FCD917D-C738-C649-AEF4-C020BA76E64F}"/>
              </a:ext>
            </a:extLst>
          </p:cNvPr>
          <p:cNvSpPr>
            <a:spLocks noChangeArrowheads="1"/>
          </p:cNvSpPr>
          <p:nvPr/>
        </p:nvSpPr>
        <p:spPr bwMode="auto">
          <a:xfrm>
            <a:off x="696410" y="496670"/>
            <a:ext cx="594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dirty="0">
                <a:latin typeface="Arial" panose="020B0604020202020204" pitchFamily="34" charset="0"/>
              </a:rPr>
              <a:t>HUMAN RESOURCES PRACTICES</a:t>
            </a:r>
          </a:p>
          <a:p>
            <a:endParaRPr lang="en-US" altLang="zh-CN" b="1" dirty="0">
              <a:solidFill>
                <a:srgbClr val="FF6600"/>
              </a:solidFill>
              <a:latin typeface="Arial" panose="020B0604020202020204" pitchFamily="34" charset="0"/>
            </a:endParaRPr>
          </a:p>
        </p:txBody>
      </p:sp>
    </p:spTree>
    <p:extLst>
      <p:ext uri="{BB962C8B-B14F-4D97-AF65-F5344CB8AC3E}">
        <p14:creationId xmlns:p14="http://schemas.microsoft.com/office/powerpoint/2010/main" val="264365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D1A7C5FA-FD1E-F44F-A3A2-531688EC4985}"/>
              </a:ext>
            </a:extLst>
          </p:cNvPr>
          <p:cNvSpPr txBox="1">
            <a:spLocks noChangeArrowheads="1"/>
          </p:cNvSpPr>
          <p:nvPr/>
        </p:nvSpPr>
        <p:spPr bwMode="auto">
          <a:xfrm>
            <a:off x="1020502" y="823732"/>
            <a:ext cx="586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dirty="0">
                <a:latin typeface="Arial" panose="020B0604020202020204" pitchFamily="34" charset="0"/>
              </a:rPr>
              <a:t>HUMAN RESOURCES PROCESSES</a:t>
            </a:r>
          </a:p>
        </p:txBody>
      </p:sp>
      <p:sp>
        <p:nvSpPr>
          <p:cNvPr id="71683" name="Text Box 3">
            <a:extLst>
              <a:ext uri="{FF2B5EF4-FFF2-40B4-BE49-F238E27FC236}">
                <a16:creationId xmlns:a16="http://schemas.microsoft.com/office/drawing/2014/main" id="{7A91335F-616F-304B-8192-E64FF7CA3896}"/>
              </a:ext>
            </a:extLst>
          </p:cNvPr>
          <p:cNvSpPr txBox="1">
            <a:spLocks noChangeArrowheads="1"/>
          </p:cNvSpPr>
          <p:nvPr/>
        </p:nvSpPr>
        <p:spPr bwMode="auto">
          <a:xfrm>
            <a:off x="2594658" y="2771173"/>
            <a:ext cx="80772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spcBef>
                <a:spcPct val="50000"/>
              </a:spcBef>
            </a:pPr>
            <a:r>
              <a:rPr lang="en-US" altLang="zh-CN" dirty="0">
                <a:latin typeface="Arial" panose="020B0604020202020204" pitchFamily="34" charset="0"/>
              </a:rPr>
              <a:t>This area deals with "how" all the other HR activities are identified, formulated, and implemented.</a:t>
            </a:r>
          </a:p>
        </p:txBody>
      </p:sp>
    </p:spTree>
    <p:extLst>
      <p:ext uri="{BB962C8B-B14F-4D97-AF65-F5344CB8AC3E}">
        <p14:creationId xmlns:p14="http://schemas.microsoft.com/office/powerpoint/2010/main" val="2650869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D1A7C5FA-FD1E-F44F-A3A2-531688EC4985}"/>
              </a:ext>
            </a:extLst>
          </p:cNvPr>
          <p:cNvSpPr txBox="1">
            <a:spLocks noChangeArrowheads="1"/>
          </p:cNvSpPr>
          <p:nvPr/>
        </p:nvSpPr>
        <p:spPr bwMode="auto">
          <a:xfrm>
            <a:off x="1981200" y="1066800"/>
            <a:ext cx="586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6600"/>
                </a:solidFill>
                <a:latin typeface="Arial" panose="020B0604020202020204" pitchFamily="34" charset="0"/>
              </a:rPr>
              <a:t>5. HUMAN RESOURCES PROCESSES</a:t>
            </a:r>
          </a:p>
        </p:txBody>
      </p:sp>
      <p:sp>
        <p:nvSpPr>
          <p:cNvPr id="71683" name="Text Box 3">
            <a:extLst>
              <a:ext uri="{FF2B5EF4-FFF2-40B4-BE49-F238E27FC236}">
                <a16:creationId xmlns:a16="http://schemas.microsoft.com/office/drawing/2014/main" id="{7A91335F-616F-304B-8192-E64FF7CA3896}"/>
              </a:ext>
            </a:extLst>
          </p:cNvPr>
          <p:cNvSpPr txBox="1">
            <a:spLocks noChangeArrowheads="1"/>
          </p:cNvSpPr>
          <p:nvPr/>
        </p:nvSpPr>
        <p:spPr bwMode="auto">
          <a:xfrm>
            <a:off x="1981200" y="1752601"/>
            <a:ext cx="80772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spcBef>
                <a:spcPct val="50000"/>
              </a:spcBef>
            </a:pPr>
            <a:r>
              <a:rPr lang="en-US" altLang="zh-CN">
                <a:latin typeface="Arial" panose="020B0604020202020204" pitchFamily="34" charset="0"/>
              </a:rPr>
              <a:t>This area deals with "how" all the other HR activities are identified, formulated, and implemented.</a:t>
            </a:r>
          </a:p>
        </p:txBody>
      </p:sp>
      <p:sp>
        <p:nvSpPr>
          <p:cNvPr id="71684" name="Rectangle 4">
            <a:extLst>
              <a:ext uri="{FF2B5EF4-FFF2-40B4-BE49-F238E27FC236}">
                <a16:creationId xmlns:a16="http://schemas.microsoft.com/office/drawing/2014/main" id="{4A9051F1-A61E-0D4E-B764-85B3E3C07795}"/>
              </a:ext>
            </a:extLst>
          </p:cNvPr>
          <p:cNvSpPr>
            <a:spLocks noChangeArrowheads="1"/>
          </p:cNvSpPr>
          <p:nvPr/>
        </p:nvSpPr>
        <p:spPr bwMode="auto">
          <a:xfrm>
            <a:off x="1981200" y="304801"/>
            <a:ext cx="2597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b="1" i="1">
                <a:solidFill>
                  <a:schemeClr val="accent2"/>
                </a:solidFill>
                <a:latin typeface="Arial" panose="020B0604020202020204" pitchFamily="34" charset="0"/>
              </a:rPr>
              <a:t>The 5-P Model</a:t>
            </a:r>
          </a:p>
        </p:txBody>
      </p:sp>
    </p:spTree>
    <p:extLst>
      <p:ext uri="{BB962C8B-B14F-4D97-AF65-F5344CB8AC3E}">
        <p14:creationId xmlns:p14="http://schemas.microsoft.com/office/powerpoint/2010/main" val="415084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4E0705B6-33C4-5B41-87B7-9BC56E10B93E}"/>
              </a:ext>
            </a:extLst>
          </p:cNvPr>
          <p:cNvSpPr txBox="1">
            <a:spLocks noChangeArrowheads="1"/>
          </p:cNvSpPr>
          <p:nvPr/>
        </p:nvSpPr>
        <p:spPr bwMode="auto">
          <a:xfrm>
            <a:off x="1981200" y="1447801"/>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4000" b="1" i="1">
                <a:solidFill>
                  <a:srgbClr val="008000"/>
                </a:solidFill>
                <a:latin typeface="Arial" panose="020B0604020202020204" pitchFamily="34" charset="0"/>
              </a:rPr>
              <a:t>Strategy - HR fit: </a:t>
            </a:r>
            <a:endParaRPr lang="en-US" altLang="zh-CN" sz="4000" i="1">
              <a:solidFill>
                <a:srgbClr val="008000"/>
              </a:solidFill>
            </a:endParaRPr>
          </a:p>
        </p:txBody>
      </p:sp>
      <p:sp>
        <p:nvSpPr>
          <p:cNvPr id="72707" name="Text Box 3">
            <a:extLst>
              <a:ext uri="{FF2B5EF4-FFF2-40B4-BE49-F238E27FC236}">
                <a16:creationId xmlns:a16="http://schemas.microsoft.com/office/drawing/2014/main" id="{D6667432-518F-6348-A077-F66C1AB06500}"/>
              </a:ext>
            </a:extLst>
          </p:cNvPr>
          <p:cNvSpPr txBox="1">
            <a:spLocks noChangeArrowheads="1"/>
          </p:cNvSpPr>
          <p:nvPr/>
        </p:nvSpPr>
        <p:spPr bwMode="auto">
          <a:xfrm>
            <a:off x="1981200" y="2530476"/>
            <a:ext cx="8229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6000">
                <a:latin typeface="Arial Black" panose="020B0604020202020204" pitchFamily="34" charset="0"/>
              </a:rPr>
              <a:t>Does it really matter?</a:t>
            </a:r>
          </a:p>
        </p:txBody>
      </p:sp>
    </p:spTree>
    <p:extLst>
      <p:ext uri="{BB962C8B-B14F-4D97-AF65-F5344CB8AC3E}">
        <p14:creationId xmlns:p14="http://schemas.microsoft.com/office/powerpoint/2010/main" val="11940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 calcmode="lin" valueType="num">
                                      <p:cBhvr additive="base">
                                        <p:cTn id="7" dur="500" fill="hold"/>
                                        <p:tgtEl>
                                          <p:spTgt spid="72707"/>
                                        </p:tgtEl>
                                        <p:attrNameLst>
                                          <p:attrName>ppt_x</p:attrName>
                                        </p:attrNameLst>
                                      </p:cBhvr>
                                      <p:tavLst>
                                        <p:tav tm="0">
                                          <p:val>
                                            <p:strVal val="0-#ppt_w/2"/>
                                          </p:val>
                                        </p:tav>
                                        <p:tav tm="100000">
                                          <p:val>
                                            <p:strVal val="#ppt_x"/>
                                          </p:val>
                                        </p:tav>
                                      </p:tavLst>
                                    </p:anim>
                                    <p:anim calcmode="lin" valueType="num">
                                      <p:cBhvr additive="base">
                                        <p:cTn id="8" dur="500" fill="hold"/>
                                        <p:tgtEl>
                                          <p:spTgt spid="727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a:extLst>
              <a:ext uri="{FF2B5EF4-FFF2-40B4-BE49-F238E27FC236}">
                <a16:creationId xmlns:a16="http://schemas.microsoft.com/office/drawing/2014/main" id="{B463AB92-F8E2-7C40-832A-295366580644}"/>
              </a:ext>
            </a:extLst>
          </p:cNvPr>
          <p:cNvSpPr>
            <a:spLocks noChangeArrowheads="1"/>
          </p:cNvSpPr>
          <p:nvPr/>
        </p:nvSpPr>
        <p:spPr bwMode="auto">
          <a:xfrm>
            <a:off x="2209800" y="3352800"/>
            <a:ext cx="4648200" cy="2514600"/>
          </a:xfrm>
          <a:prstGeom prst="cloudCallout">
            <a:avLst>
              <a:gd name="adj1" fmla="val 74694"/>
              <a:gd name="adj2" fmla="val -4128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BD" altLang="en-BD"/>
          </a:p>
        </p:txBody>
      </p:sp>
      <p:sp>
        <p:nvSpPr>
          <p:cNvPr id="73731" name="Text Box 3">
            <a:extLst>
              <a:ext uri="{FF2B5EF4-FFF2-40B4-BE49-F238E27FC236}">
                <a16:creationId xmlns:a16="http://schemas.microsoft.com/office/drawing/2014/main" id="{233E19F8-1880-474B-A4FD-FD548C8EEF43}"/>
              </a:ext>
            </a:extLst>
          </p:cNvPr>
          <p:cNvSpPr txBox="1">
            <a:spLocks noChangeArrowheads="1"/>
          </p:cNvSpPr>
          <p:nvPr/>
        </p:nvSpPr>
        <p:spPr bwMode="auto">
          <a:xfrm>
            <a:off x="1981200" y="1143001"/>
            <a:ext cx="81534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spcBef>
                <a:spcPct val="50000"/>
              </a:spcBef>
            </a:pPr>
            <a:r>
              <a:rPr lang="en-US" altLang="zh-CN" sz="2800" b="1">
                <a:solidFill>
                  <a:srgbClr val="008000"/>
                </a:solidFill>
                <a:latin typeface="Arial" panose="020B0604020202020204" pitchFamily="34" charset="0"/>
              </a:rPr>
              <a:t>FIT</a:t>
            </a:r>
            <a:r>
              <a:rPr lang="en-US" altLang="zh-CN">
                <a:latin typeface="Arial" panose="020B0604020202020204" pitchFamily="34" charset="0"/>
              </a:rPr>
              <a:t>: </a:t>
            </a:r>
            <a:r>
              <a:rPr lang="en-US" altLang="zh-CN" sz="2000">
                <a:latin typeface="Arial" panose="020B0604020202020204" pitchFamily="34" charset="0"/>
              </a:rPr>
              <a:t>the effectiveness of any HR practice or set of practices for impacting firm performance depends upon the firm's strategy, or conversely, the effectiveness of any strategy depends upon having the right HR practices.</a:t>
            </a:r>
            <a:endParaRPr lang="en-US" altLang="zh-CN">
              <a:latin typeface="Arial" panose="020B0604020202020204" pitchFamily="34" charset="0"/>
            </a:endParaRPr>
          </a:p>
        </p:txBody>
      </p:sp>
      <p:sp>
        <p:nvSpPr>
          <p:cNvPr id="73732" name="Text Box 4">
            <a:extLst>
              <a:ext uri="{FF2B5EF4-FFF2-40B4-BE49-F238E27FC236}">
                <a16:creationId xmlns:a16="http://schemas.microsoft.com/office/drawing/2014/main" id="{21E2537A-4873-784F-BDAD-B1B43138945D}"/>
              </a:ext>
            </a:extLst>
          </p:cNvPr>
          <p:cNvSpPr txBox="1">
            <a:spLocks noChangeArrowheads="1"/>
          </p:cNvSpPr>
          <p:nvPr/>
        </p:nvSpPr>
        <p:spPr bwMode="auto">
          <a:xfrm>
            <a:off x="2819400" y="3705226"/>
            <a:ext cx="388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pPr>
            <a:r>
              <a:rPr lang="en-US" altLang="zh-CN" sz="2000">
                <a:solidFill>
                  <a:srgbClr val="FF0000"/>
                </a:solidFill>
                <a:latin typeface="Comic Sans MS" panose="030F0902030302020204" pitchFamily="66" charset="0"/>
              </a:rPr>
              <a:t>While some studies provided minor support for the efficacy of fit, overall the results were far from conclusive</a:t>
            </a:r>
          </a:p>
        </p:txBody>
      </p:sp>
      <p:graphicFrame>
        <p:nvGraphicFramePr>
          <p:cNvPr id="73733" name="Object 5">
            <a:extLst>
              <a:ext uri="{FF2B5EF4-FFF2-40B4-BE49-F238E27FC236}">
                <a16:creationId xmlns:a16="http://schemas.microsoft.com/office/drawing/2014/main" id="{3409A115-E7C6-B241-8CCA-502BC96DF661}"/>
              </a:ext>
            </a:extLst>
          </p:cNvPr>
          <p:cNvGraphicFramePr>
            <a:graphicFrameLocks noChangeAspect="1"/>
          </p:cNvGraphicFramePr>
          <p:nvPr/>
        </p:nvGraphicFramePr>
        <p:xfrm>
          <a:off x="7162800" y="3048001"/>
          <a:ext cx="2781300" cy="3649663"/>
        </p:xfrm>
        <a:graphic>
          <a:graphicData uri="http://schemas.openxmlformats.org/presentationml/2006/ole">
            <mc:AlternateContent xmlns:mc="http://schemas.openxmlformats.org/markup-compatibility/2006">
              <mc:Choice xmlns:v="urn:schemas-microsoft-com:vml" Requires="v">
                <p:oleObj spid="_x0000_s10255" name="剪辑" r:id="rId3" imgW="22161500" imgH="31546800" progId="MS_ClipArt_Gallery.2">
                  <p:embed/>
                </p:oleObj>
              </mc:Choice>
              <mc:Fallback>
                <p:oleObj name="剪辑" r:id="rId3" imgW="22161500" imgH="31546800" progId="MS_ClipArt_Gallery.2">
                  <p:embed/>
                  <p:pic>
                    <p:nvPicPr>
                      <p:cNvPr id="73733" name="Object 5">
                        <a:extLst>
                          <a:ext uri="{FF2B5EF4-FFF2-40B4-BE49-F238E27FC236}">
                            <a16:creationId xmlns:a16="http://schemas.microsoft.com/office/drawing/2014/main" id="{3409A115-E7C6-B241-8CCA-502BC96DF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048001"/>
                        <a:ext cx="2781300" cy="364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4" name="Rectangle 6">
            <a:extLst>
              <a:ext uri="{FF2B5EF4-FFF2-40B4-BE49-F238E27FC236}">
                <a16:creationId xmlns:a16="http://schemas.microsoft.com/office/drawing/2014/main" id="{FB44C574-32AB-634A-9FC6-E50B80160E36}"/>
              </a:ext>
            </a:extLst>
          </p:cNvPr>
          <p:cNvSpPr>
            <a:spLocks noChangeArrowheads="1"/>
          </p:cNvSpPr>
          <p:nvPr/>
        </p:nvSpPr>
        <p:spPr bwMode="auto">
          <a:xfrm>
            <a:off x="1925638" y="304801"/>
            <a:ext cx="2874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b="1" i="1">
                <a:solidFill>
                  <a:srgbClr val="3333CC"/>
                </a:solidFill>
                <a:latin typeface="Arial" panose="020B0604020202020204" pitchFamily="34" charset="0"/>
              </a:rPr>
              <a:t>Strategy - HR fit</a:t>
            </a:r>
          </a:p>
        </p:txBody>
      </p:sp>
    </p:spTree>
    <p:extLst>
      <p:ext uri="{BB962C8B-B14F-4D97-AF65-F5344CB8AC3E}">
        <p14:creationId xmlns:p14="http://schemas.microsoft.com/office/powerpoint/2010/main" val="2862886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7" presetClass="entr" presetSubtype="2" fill="hold" grpId="0" nodeType="afterEffect">
                                  <p:stCondLst>
                                    <p:cond delay="1000"/>
                                  </p:stCondLst>
                                  <p:childTnLst>
                                    <p:set>
                                      <p:cBhvr>
                                        <p:cTn id="11" dur="1" fill="hold">
                                          <p:stCondLst>
                                            <p:cond delay="0"/>
                                          </p:stCondLst>
                                        </p:cTn>
                                        <p:tgtEl>
                                          <p:spTgt spid="73730"/>
                                        </p:tgtEl>
                                        <p:attrNameLst>
                                          <p:attrName>style.visibility</p:attrName>
                                        </p:attrNameLst>
                                      </p:cBhvr>
                                      <p:to>
                                        <p:strVal val="visible"/>
                                      </p:to>
                                    </p:set>
                                    <p:anim calcmode="lin" valueType="num">
                                      <p:cBhvr>
                                        <p:cTn id="12" dur="500" fill="hold"/>
                                        <p:tgtEl>
                                          <p:spTgt spid="73730"/>
                                        </p:tgtEl>
                                        <p:attrNameLst>
                                          <p:attrName>ppt_x</p:attrName>
                                        </p:attrNameLst>
                                      </p:cBhvr>
                                      <p:tavLst>
                                        <p:tav tm="0">
                                          <p:val>
                                            <p:strVal val="#ppt_x+#ppt_w/2"/>
                                          </p:val>
                                        </p:tav>
                                        <p:tav tm="100000">
                                          <p:val>
                                            <p:strVal val="#ppt_x"/>
                                          </p:val>
                                        </p:tav>
                                      </p:tavLst>
                                    </p:anim>
                                    <p:anim calcmode="lin" valueType="num">
                                      <p:cBhvr>
                                        <p:cTn id="13" dur="500" fill="hold"/>
                                        <p:tgtEl>
                                          <p:spTgt spid="73730"/>
                                        </p:tgtEl>
                                        <p:attrNameLst>
                                          <p:attrName>ppt_y</p:attrName>
                                        </p:attrNameLst>
                                      </p:cBhvr>
                                      <p:tavLst>
                                        <p:tav tm="0">
                                          <p:val>
                                            <p:strVal val="#ppt_y"/>
                                          </p:val>
                                        </p:tav>
                                        <p:tav tm="100000">
                                          <p:val>
                                            <p:strVal val="#ppt_y"/>
                                          </p:val>
                                        </p:tav>
                                      </p:tavLst>
                                    </p:anim>
                                    <p:anim calcmode="lin" valueType="num">
                                      <p:cBhvr>
                                        <p:cTn id="14" dur="500" fill="hold"/>
                                        <p:tgtEl>
                                          <p:spTgt spid="73730"/>
                                        </p:tgtEl>
                                        <p:attrNameLst>
                                          <p:attrName>ppt_w</p:attrName>
                                        </p:attrNameLst>
                                      </p:cBhvr>
                                      <p:tavLst>
                                        <p:tav tm="0">
                                          <p:val>
                                            <p:fltVal val="0"/>
                                          </p:val>
                                        </p:tav>
                                        <p:tav tm="100000">
                                          <p:val>
                                            <p:strVal val="#ppt_w"/>
                                          </p:val>
                                        </p:tav>
                                      </p:tavLst>
                                    </p:anim>
                                    <p:anim calcmode="lin" valueType="num">
                                      <p:cBhvr>
                                        <p:cTn id="15" dur="500" fill="hold"/>
                                        <p:tgtEl>
                                          <p:spTgt spid="7373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2000"/>
                            </p:stCondLst>
                            <p:childTnLst>
                              <p:par>
                                <p:cTn id="17" presetID="9" presetClass="entr" presetSubtype="0" fill="hold" grpId="0" nodeType="afterEffect">
                                  <p:stCondLst>
                                    <p:cond delay="1000"/>
                                  </p:stCondLst>
                                  <p:childTnLst>
                                    <p:set>
                                      <p:cBhvr>
                                        <p:cTn id="18" dur="1" fill="hold">
                                          <p:stCondLst>
                                            <p:cond delay="0"/>
                                          </p:stCondLst>
                                        </p:cTn>
                                        <p:tgtEl>
                                          <p:spTgt spid="73732"/>
                                        </p:tgtEl>
                                        <p:attrNameLst>
                                          <p:attrName>style.visibility</p:attrName>
                                        </p:attrNameLst>
                                      </p:cBhvr>
                                      <p:to>
                                        <p:strVal val="visible"/>
                                      </p:to>
                                    </p:set>
                                    <p:animEffect transition="in" filter="dissolve">
                                      <p:cBhvr>
                                        <p:cTn id="19"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autoUpdateAnimBg="0"/>
      <p:bldP spid="7373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a:extLst>
              <a:ext uri="{FF2B5EF4-FFF2-40B4-BE49-F238E27FC236}">
                <a16:creationId xmlns:a16="http://schemas.microsoft.com/office/drawing/2014/main" id="{04F99C52-0CC1-604B-B5C4-020D69FB7525}"/>
              </a:ext>
            </a:extLst>
          </p:cNvPr>
          <p:cNvSpPr>
            <a:spLocks noChangeArrowheads="1"/>
          </p:cNvSpPr>
          <p:nvPr/>
        </p:nvSpPr>
        <p:spPr bwMode="auto">
          <a:xfrm>
            <a:off x="2438400" y="1371600"/>
            <a:ext cx="3581400" cy="2743200"/>
          </a:xfrm>
          <a:prstGeom prst="cloudCallout">
            <a:avLst>
              <a:gd name="adj1" fmla="val 88208"/>
              <a:gd name="adj2" fmla="val 8565"/>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BD" altLang="en-BD"/>
          </a:p>
        </p:txBody>
      </p:sp>
      <p:sp>
        <p:nvSpPr>
          <p:cNvPr id="74755" name="Text Box 3">
            <a:extLst>
              <a:ext uri="{FF2B5EF4-FFF2-40B4-BE49-F238E27FC236}">
                <a16:creationId xmlns:a16="http://schemas.microsoft.com/office/drawing/2014/main" id="{239FB1E2-C3AC-3648-ADEE-7C1BCDD3440E}"/>
              </a:ext>
            </a:extLst>
          </p:cNvPr>
          <p:cNvSpPr txBox="1">
            <a:spLocks noChangeArrowheads="1"/>
          </p:cNvSpPr>
          <p:nvPr/>
        </p:nvSpPr>
        <p:spPr bwMode="auto">
          <a:xfrm>
            <a:off x="2819400" y="2133600"/>
            <a:ext cx="297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rgbClr val="FF0000"/>
                </a:solidFill>
                <a:latin typeface="Comic Sans MS" panose="030F0902030302020204" pitchFamily="66" charset="0"/>
              </a:rPr>
              <a:t>If the facts don't fit the theory, fix the facts.</a:t>
            </a:r>
          </a:p>
        </p:txBody>
      </p:sp>
      <p:graphicFrame>
        <p:nvGraphicFramePr>
          <p:cNvPr id="74756" name="Object 4">
            <a:extLst>
              <a:ext uri="{FF2B5EF4-FFF2-40B4-BE49-F238E27FC236}">
                <a16:creationId xmlns:a16="http://schemas.microsoft.com/office/drawing/2014/main" id="{28A8DF76-DCDA-C942-8847-B40BBD0D853C}"/>
              </a:ext>
            </a:extLst>
          </p:cNvPr>
          <p:cNvGraphicFramePr>
            <a:graphicFrameLocks noChangeAspect="1"/>
          </p:cNvGraphicFramePr>
          <p:nvPr/>
        </p:nvGraphicFramePr>
        <p:xfrm>
          <a:off x="5502276" y="2743200"/>
          <a:ext cx="3717925" cy="3352800"/>
        </p:xfrm>
        <a:graphic>
          <a:graphicData uri="http://schemas.openxmlformats.org/presentationml/2006/ole">
            <mc:AlternateContent xmlns:mc="http://schemas.openxmlformats.org/markup-compatibility/2006">
              <mc:Choice xmlns:v="urn:schemas-microsoft-com:vml" Requires="v">
                <p:oleObj spid="_x0000_s11279" name="剪辑" r:id="rId3" imgW="21412200" imgH="19304000" progId="MS_ClipArt_Gallery.2">
                  <p:embed/>
                </p:oleObj>
              </mc:Choice>
              <mc:Fallback>
                <p:oleObj name="剪辑" r:id="rId3" imgW="21412200" imgH="19304000" progId="MS_ClipArt_Gallery.2">
                  <p:embed/>
                  <p:pic>
                    <p:nvPicPr>
                      <p:cNvPr id="74756" name="Object 4">
                        <a:extLst>
                          <a:ext uri="{FF2B5EF4-FFF2-40B4-BE49-F238E27FC236}">
                            <a16:creationId xmlns:a16="http://schemas.microsoft.com/office/drawing/2014/main" id="{28A8DF76-DCDA-C942-8847-B40BBD0D8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6" y="2743200"/>
                        <a:ext cx="3717925"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7" name="Rectangle 5">
            <a:extLst>
              <a:ext uri="{FF2B5EF4-FFF2-40B4-BE49-F238E27FC236}">
                <a16:creationId xmlns:a16="http://schemas.microsoft.com/office/drawing/2014/main" id="{CEB82B45-8F6B-2D4E-A2EA-29EFC3F2796F}"/>
              </a:ext>
            </a:extLst>
          </p:cNvPr>
          <p:cNvSpPr>
            <a:spLocks noChangeArrowheads="1"/>
          </p:cNvSpPr>
          <p:nvPr/>
        </p:nvSpPr>
        <p:spPr bwMode="auto">
          <a:xfrm>
            <a:off x="1925638" y="304801"/>
            <a:ext cx="2874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b="1" i="1">
                <a:solidFill>
                  <a:srgbClr val="3333CC"/>
                </a:solidFill>
                <a:latin typeface="Arial" panose="020B0604020202020204" pitchFamily="34" charset="0"/>
              </a:rPr>
              <a:t>Strategy - HR fit</a:t>
            </a:r>
          </a:p>
        </p:txBody>
      </p:sp>
    </p:spTree>
    <p:extLst>
      <p:ext uri="{BB962C8B-B14F-4D97-AF65-F5344CB8AC3E}">
        <p14:creationId xmlns:p14="http://schemas.microsoft.com/office/powerpoint/2010/main" val="2879137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1000"/>
                                  </p:stCondLst>
                                  <p:childTnLst>
                                    <p:set>
                                      <p:cBhvr>
                                        <p:cTn id="6" dur="1" fill="hold">
                                          <p:stCondLst>
                                            <p:cond delay="0"/>
                                          </p:stCondLst>
                                        </p:cTn>
                                        <p:tgtEl>
                                          <p:spTgt spid="74756"/>
                                        </p:tgtEl>
                                        <p:attrNameLst>
                                          <p:attrName>style.visibility</p:attrName>
                                        </p:attrNameLst>
                                      </p:cBhvr>
                                      <p:to>
                                        <p:strVal val="visible"/>
                                      </p:to>
                                    </p:set>
                                    <p:anim calcmode="lin" valueType="num">
                                      <p:cBhvr additive="base">
                                        <p:cTn id="7" dur="500" fill="hold"/>
                                        <p:tgtEl>
                                          <p:spTgt spid="74756"/>
                                        </p:tgtEl>
                                        <p:attrNameLst>
                                          <p:attrName>ppt_x</p:attrName>
                                        </p:attrNameLst>
                                      </p:cBhvr>
                                      <p:tavLst>
                                        <p:tav tm="0">
                                          <p:val>
                                            <p:strVal val="1+#ppt_w/2"/>
                                          </p:val>
                                        </p:tav>
                                        <p:tav tm="100000">
                                          <p:val>
                                            <p:strVal val="#ppt_x"/>
                                          </p:val>
                                        </p:tav>
                                      </p:tavLst>
                                    </p:anim>
                                    <p:anim calcmode="lin" valueType="num">
                                      <p:cBhvr additive="base">
                                        <p:cTn id="8" dur="500" fill="hold"/>
                                        <p:tgtEl>
                                          <p:spTgt spid="7475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500"/>
                            </p:stCondLst>
                            <p:childTnLst>
                              <p:par>
                                <p:cTn id="10" presetID="17" presetClass="entr" presetSubtype="2" fill="hold" grpId="0" nodeType="afterEffect">
                                  <p:stCondLst>
                                    <p:cond delay="0"/>
                                  </p:stCondLst>
                                  <p:childTnLst>
                                    <p:set>
                                      <p:cBhvr>
                                        <p:cTn id="11" dur="1" fill="hold">
                                          <p:stCondLst>
                                            <p:cond delay="0"/>
                                          </p:stCondLst>
                                        </p:cTn>
                                        <p:tgtEl>
                                          <p:spTgt spid="74754"/>
                                        </p:tgtEl>
                                        <p:attrNameLst>
                                          <p:attrName>style.visibility</p:attrName>
                                        </p:attrNameLst>
                                      </p:cBhvr>
                                      <p:to>
                                        <p:strVal val="visible"/>
                                      </p:to>
                                    </p:set>
                                    <p:anim calcmode="lin" valueType="num">
                                      <p:cBhvr>
                                        <p:cTn id="12" dur="500" fill="hold"/>
                                        <p:tgtEl>
                                          <p:spTgt spid="74754"/>
                                        </p:tgtEl>
                                        <p:attrNameLst>
                                          <p:attrName>ppt_x</p:attrName>
                                        </p:attrNameLst>
                                      </p:cBhvr>
                                      <p:tavLst>
                                        <p:tav tm="0">
                                          <p:val>
                                            <p:strVal val="#ppt_x+#ppt_w/2"/>
                                          </p:val>
                                        </p:tav>
                                        <p:tav tm="100000">
                                          <p:val>
                                            <p:strVal val="#ppt_x"/>
                                          </p:val>
                                        </p:tav>
                                      </p:tavLst>
                                    </p:anim>
                                    <p:anim calcmode="lin" valueType="num">
                                      <p:cBhvr>
                                        <p:cTn id="13" dur="500" fill="hold"/>
                                        <p:tgtEl>
                                          <p:spTgt spid="74754"/>
                                        </p:tgtEl>
                                        <p:attrNameLst>
                                          <p:attrName>ppt_y</p:attrName>
                                        </p:attrNameLst>
                                      </p:cBhvr>
                                      <p:tavLst>
                                        <p:tav tm="0">
                                          <p:val>
                                            <p:strVal val="#ppt_y"/>
                                          </p:val>
                                        </p:tav>
                                        <p:tav tm="100000">
                                          <p:val>
                                            <p:strVal val="#ppt_y"/>
                                          </p:val>
                                        </p:tav>
                                      </p:tavLst>
                                    </p:anim>
                                    <p:anim calcmode="lin" valueType="num">
                                      <p:cBhvr>
                                        <p:cTn id="14" dur="500" fill="hold"/>
                                        <p:tgtEl>
                                          <p:spTgt spid="74754"/>
                                        </p:tgtEl>
                                        <p:attrNameLst>
                                          <p:attrName>ppt_w</p:attrName>
                                        </p:attrNameLst>
                                      </p:cBhvr>
                                      <p:tavLst>
                                        <p:tav tm="0">
                                          <p:val>
                                            <p:fltVal val="0"/>
                                          </p:val>
                                        </p:tav>
                                        <p:tav tm="100000">
                                          <p:val>
                                            <p:strVal val="#ppt_w"/>
                                          </p:val>
                                        </p:tav>
                                      </p:tavLst>
                                    </p:anim>
                                    <p:anim calcmode="lin" valueType="num">
                                      <p:cBhvr>
                                        <p:cTn id="15" dur="500" fill="hold"/>
                                        <p:tgtEl>
                                          <p:spTgt spid="74754"/>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2000"/>
                            </p:stCondLst>
                            <p:childTnLst>
                              <p:par>
                                <p:cTn id="17" presetID="9" presetClass="entr" presetSubtype="0" fill="hold" grpId="0" nodeType="afterEffect">
                                  <p:stCondLst>
                                    <p:cond delay="1000"/>
                                  </p:stCondLst>
                                  <p:childTnLst>
                                    <p:set>
                                      <p:cBhvr>
                                        <p:cTn id="18" dur="1" fill="hold">
                                          <p:stCondLst>
                                            <p:cond delay="0"/>
                                          </p:stCondLst>
                                        </p:cTn>
                                        <p:tgtEl>
                                          <p:spTgt spid="74755"/>
                                        </p:tgtEl>
                                        <p:attrNameLst>
                                          <p:attrName>style.visibility</p:attrName>
                                        </p:attrNameLst>
                                      </p:cBhvr>
                                      <p:to>
                                        <p:strVal val="visible"/>
                                      </p:to>
                                    </p:set>
                                    <p:animEffect transition="in" filter="dissolve">
                                      <p:cBhvr>
                                        <p:cTn id="19"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nimBg="1" autoUpdateAnimBg="0"/>
      <p:bldP spid="7475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22625" y="982345"/>
            <a:ext cx="8354060" cy="3866515"/>
          </a:xfrm>
        </p:spPr>
        <p:txBody>
          <a:bodyPr/>
          <a:lstStyle/>
          <a:p>
            <a:pPr marL="0" indent="0" algn="ctr">
              <a:buNone/>
            </a:pPr>
            <a:r>
              <a:rPr lang="en-US" sz="5400" dirty="0"/>
              <a:t>Thank you!</a:t>
            </a:r>
          </a:p>
          <a:p>
            <a:pPr marL="0" indent="0" algn="ctr">
              <a:buNone/>
            </a:pPr>
            <a:endParaRPr lang="en-US" dirty="0"/>
          </a:p>
          <a:p>
            <a:pPr marL="0" indent="0" algn="ctr">
              <a:buNone/>
            </a:pPr>
            <a:r>
              <a:rPr lang="en-US" dirty="0" err="1"/>
              <a:t>mohsin@snnu.edu.cn</a:t>
            </a:r>
            <a:endParaRPr lang="en-US" dirty="0"/>
          </a:p>
          <a:p>
            <a:pPr marL="0" indent="0" algn="ctr">
              <a:buNone/>
            </a:pPr>
            <a:r>
              <a:rPr lang="en-US" dirty="0"/>
              <a:t>mohsinakm90@gmail.com</a:t>
            </a:r>
          </a:p>
        </p:txBody>
      </p:sp>
      <p:sp>
        <p:nvSpPr>
          <p:cNvPr id="2" name="Right Triangle 1"/>
          <p:cNvSpPr/>
          <p:nvPr/>
        </p:nvSpPr>
        <p:spPr>
          <a:xfrm>
            <a:off x="635" y="1410335"/>
            <a:ext cx="9236075" cy="5447030"/>
          </a:xfrm>
          <a:prstGeom prst="rtTriangle">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209675"/>
            <a:ext cx="10515600" cy="5150485"/>
          </a:xfrm>
        </p:spPr>
        <p:txBody>
          <a:bodyPr/>
          <a:lstStyle/>
          <a:p>
            <a:pPr>
              <a:buFont typeface="Wingdings" panose="05000000000000000000" charset="0"/>
              <a:buChar char=""/>
            </a:pPr>
            <a:r>
              <a:rPr lang="en-US" sz="2000"/>
              <a:t>Barney, J. B., &amp; Wright, P. M. (1998). On becoming a strategic partner: The role of human resources in gaining competitive advantage. Human Resource Management, 37(1), 31–46. </a:t>
            </a:r>
            <a:r>
              <a:rPr lang="en-US" sz="2000" u="sng">
                <a:solidFill>
                  <a:srgbClr val="0070C0"/>
                </a:solidFill>
              </a:rPr>
              <a:t>https://doi.org/3.0.co;2-w"&gt;10.1002/(sici)1099-050x(199821)37:1&lt;31::aid-hrm4&gt;3.0.co;2-w</a:t>
            </a:r>
            <a:endParaRPr lang="en-US" sz="2000"/>
          </a:p>
          <a:p>
            <a:pPr>
              <a:buFont typeface="Wingdings" panose="05000000000000000000" charset="0"/>
              <a:buChar char=""/>
            </a:pPr>
            <a:r>
              <a:rPr lang="en-US" sz="2000"/>
              <a:t>Gomez-Mejia, Balkin &amp; Cardy, Managing Human Resources | Pearson. (2013). Pearson.com. </a:t>
            </a:r>
            <a:r>
              <a:rPr lang="en-US" sz="2000" u="sng">
                <a:solidFill>
                  <a:srgbClr val="0070C0"/>
                </a:solidFill>
              </a:rPr>
              <a:t>https://www.pearson.com/us/higher-education/product/Gomez-Mejia-Managing-Human-Resources-7th-Edition/9780132729826.html</a:t>
            </a:r>
            <a:endParaRPr lang="en-US"/>
          </a:p>
          <a:p>
            <a:pPr>
              <a:buFont typeface="Wingdings" panose="05000000000000000000" charset="0"/>
              <a:buChar char=""/>
            </a:pPr>
            <a:r>
              <a:rPr lang="en-US" sz="2000"/>
              <a:t>Performance Management. (n.d.). India.oup.com. Retrieved August 9, 2021, from </a:t>
            </a:r>
            <a:r>
              <a:rPr lang="en-US" sz="2000" u="sng">
                <a:solidFill>
                  <a:srgbClr val="0070C0"/>
                </a:solidFill>
              </a:rPr>
              <a:t>https://india.oup.com/product/performance-management-9780195693379?</a:t>
            </a:r>
            <a:endParaRPr lang="en-US"/>
          </a:p>
          <a:p>
            <a:pPr>
              <a:buFont typeface="Wingdings" panose="05000000000000000000" charset="0"/>
              <a:buChar char=""/>
            </a:pPr>
            <a:r>
              <a:rPr lang="en-US" sz="2000"/>
              <a:t>Wright, P. M., &amp; McMahan, G. C. (1992). Theoretical Perspectives for Strategic Human Resource Management. Journal of Management, 18(2), 295–320. </a:t>
            </a:r>
            <a:r>
              <a:rPr lang="en-US" sz="2000" u="sng">
                <a:solidFill>
                  <a:srgbClr val="0070C0"/>
                </a:solidFill>
              </a:rPr>
              <a:t>https://doi.org/10.1177/014920639201800205</a:t>
            </a:r>
            <a:endParaRPr lang="en-US"/>
          </a:p>
          <a:p>
            <a:pPr>
              <a:buFont typeface="Wingdings" panose="05000000000000000000" charset="0"/>
              <a:buChar char=""/>
            </a:pPr>
            <a:r>
              <a:rPr lang="en-US" sz="2000"/>
              <a:t>Schuler, R. S., &amp; Jackson, S. E. (1987). Linking Competitive Strategies with Human Resource Management Practices. Academy of Management Executive, 1(3), 207–219. </a:t>
            </a:r>
            <a:r>
              <a:rPr lang="en-US" sz="2000" u="sng">
                <a:solidFill>
                  <a:srgbClr val="0070C0"/>
                </a:solidFill>
              </a:rPr>
              <a:t>https://doi.org/10.5465/ame.1987.4275740</a:t>
            </a:r>
            <a:endParaRPr lang="en-US"/>
          </a:p>
          <a:p>
            <a:endParaRPr lang="en-US"/>
          </a:p>
          <a:p>
            <a:pPr marL="0" indent="0">
              <a:buNone/>
            </a:pPr>
            <a:endParaRPr lang="en-US"/>
          </a:p>
          <a:p>
            <a:endParaRPr lang="en-US"/>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7" name="Text Box 6"/>
          <p:cNvSpPr txBox="1"/>
          <p:nvPr/>
        </p:nvSpPr>
        <p:spPr>
          <a:xfrm>
            <a:off x="135255" y="203200"/>
            <a:ext cx="10384155" cy="521970"/>
          </a:xfrm>
          <a:prstGeom prst="rect">
            <a:avLst/>
          </a:prstGeom>
          <a:noFill/>
        </p:spPr>
        <p:txBody>
          <a:bodyPr wrap="square" rtlCol="0">
            <a:spAutoFit/>
          </a:bodyPr>
          <a:lstStyle/>
          <a:p>
            <a:r>
              <a:rPr lang="en-US" sz="2800" b="1">
                <a:latin typeface="+mj-lt"/>
                <a:cs typeface="+mj-lt"/>
              </a:rPr>
              <a:t>Readings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20470" y="3326130"/>
            <a:ext cx="4664075" cy="436245"/>
          </a:xfrm>
          <a:prstGeom prst="rect">
            <a:avLst/>
          </a:prstGeom>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 name="Text Box 2"/>
          <p:cNvSpPr txBox="1"/>
          <p:nvPr/>
        </p:nvSpPr>
        <p:spPr>
          <a:xfrm>
            <a:off x="816610" y="1491615"/>
            <a:ext cx="10384155" cy="3969385"/>
          </a:xfrm>
          <a:prstGeom prst="rect">
            <a:avLst/>
          </a:prstGeom>
          <a:noFill/>
        </p:spPr>
        <p:txBody>
          <a:bodyPr wrap="square" rtlCol="0" anchor="t">
            <a:spAutoFit/>
          </a:bodyPr>
          <a:lstStyle/>
          <a:p>
            <a:r>
              <a:rPr lang="en-US" sz="2400"/>
              <a:t>How to make an impact using Strategic Human Resources Management? In explaining the 'how', we need to touch upon:</a:t>
            </a:r>
          </a:p>
          <a:p>
            <a:endParaRPr lang="en-US" sz="2400"/>
          </a:p>
          <a:p>
            <a:pPr>
              <a:lnSpc>
                <a:spcPct val="150000"/>
              </a:lnSpc>
            </a:pPr>
            <a:r>
              <a:rPr lang="en-US" sz="2400"/>
              <a:t>💡Creating a Human Resource strategic plan that follows the business</a:t>
            </a:r>
          </a:p>
          <a:p>
            <a:pPr>
              <a:lnSpc>
                <a:spcPct val="150000"/>
              </a:lnSpc>
            </a:pPr>
            <a:r>
              <a:rPr lang="en-US" sz="2400"/>
              <a:t>💡 </a:t>
            </a:r>
            <a:r>
              <a:rPr lang="en-US" sz="2400" b="1"/>
              <a:t>Aligning HR with Strategy </a:t>
            </a:r>
            <a:endParaRPr lang="en-US" sz="2400"/>
          </a:p>
          <a:p>
            <a:pPr>
              <a:lnSpc>
                <a:spcPct val="150000"/>
              </a:lnSpc>
            </a:pPr>
            <a:r>
              <a:rPr lang="en-US" sz="2400"/>
              <a:t>💡Putting more emphasis on data</a:t>
            </a:r>
          </a:p>
          <a:p>
            <a:pPr>
              <a:lnSpc>
                <a:spcPct val="150000"/>
              </a:lnSpc>
            </a:pPr>
            <a:r>
              <a:rPr lang="en-US" sz="2400"/>
              <a:t>💡Remembering HR’s other responsibilities</a:t>
            </a:r>
          </a:p>
          <a:p>
            <a:pPr>
              <a:lnSpc>
                <a:spcPct val="150000"/>
              </a:lnSpc>
            </a:pPr>
            <a:r>
              <a:rPr lang="en-US" sz="2400"/>
              <a:t>💡Taking an outside-in approach</a:t>
            </a:r>
          </a:p>
        </p:txBody>
      </p:sp>
      <p:sp>
        <p:nvSpPr>
          <p:cNvPr id="7" name="Text Box 6"/>
          <p:cNvSpPr txBox="1"/>
          <p:nvPr/>
        </p:nvSpPr>
        <p:spPr>
          <a:xfrm>
            <a:off x="233045" y="203200"/>
            <a:ext cx="10384155" cy="521970"/>
          </a:xfrm>
          <a:prstGeom prst="rect">
            <a:avLst/>
          </a:prstGeom>
          <a:noFill/>
        </p:spPr>
        <p:txBody>
          <a:bodyPr wrap="square" rtlCol="0">
            <a:spAutoFit/>
          </a:bodyPr>
          <a:lstStyle/>
          <a:p>
            <a:r>
              <a:rPr lang="en-US" sz="2800" b="1">
                <a:latin typeface="+mj-lt"/>
                <a:cs typeface="+mj-lt"/>
              </a:rPr>
              <a:t>Let's start with a question................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14805"/>
            <a:ext cx="10515600" cy="4351338"/>
          </a:xfrm>
        </p:spPr>
        <p:txBody>
          <a:bodyPr/>
          <a:lstStyle/>
          <a:p>
            <a:pPr>
              <a:lnSpc>
                <a:spcPct val="90000"/>
              </a:lnSpc>
              <a:spcAft>
                <a:spcPts val="800"/>
              </a:spcAft>
              <a:buFont typeface="Wingdings" panose="05000000000000000000" charset="0"/>
              <a:buChar char=""/>
            </a:pPr>
            <a:r>
              <a:rPr lang="en-US" sz="2400"/>
              <a:t>Resource based view of the firm:</a:t>
            </a:r>
          </a:p>
          <a:p>
            <a:pPr lvl="1" algn="just">
              <a:lnSpc>
                <a:spcPct val="90000"/>
              </a:lnSpc>
              <a:spcAft>
                <a:spcPts val="800"/>
              </a:spcAft>
              <a:buFont typeface="Wingdings" panose="05000000000000000000" charset="0"/>
              <a:buChar char=""/>
            </a:pPr>
            <a:r>
              <a:rPr lang="en-US" sz="2000"/>
              <a:t>Competetive advantage can only occur in situations of the firm resources heterogeneity and firm resource immobility (inability of competing firms to obtain resorce from others firms)</a:t>
            </a:r>
          </a:p>
          <a:p>
            <a:pPr lvl="1" algn="just">
              <a:buFont typeface="Wingdings" panose="05000000000000000000" charset="0"/>
              <a:buChar char=""/>
            </a:pPr>
            <a:r>
              <a:rPr lang="en-US" sz="2000"/>
              <a:t>“.....given resource heterogeneity and resource imobility and satisfaction of the requirments of value, rareness, imperfect immitability, and non-subtitutability, a firm resource can be source of sustained competitive advantage.”</a:t>
            </a:r>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57175"/>
            <a:ext cx="111290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Strategic theories of HR </a:t>
            </a:r>
            <a:r>
              <a:rPr lang="en-US" altLang="zh-CN" sz="2000" b="1" dirty="0">
                <a:latin typeface="+mj-lt"/>
                <a:ea typeface="微软雅黑" charset="0"/>
                <a:cs typeface="+mj-lt"/>
              </a:rPr>
              <a:t>(Wright, P. M., &amp; McMahan, G. C.,1992)</a:t>
            </a:r>
            <a:r>
              <a:rPr lang="en-US" altLang="zh-CN" sz="2400" b="1">
                <a:latin typeface="+mj-lt"/>
                <a:ea typeface="微软雅黑" charset="0"/>
                <a:cs typeface="+mj-lt"/>
              </a:rPr>
              <a:t> </a:t>
            </a:r>
            <a:endParaRPr lang="zh-CN" altLang="en-US" sz="2400" b="1" dirty="0">
              <a:latin typeface="+mj-lt"/>
              <a:ea typeface="微软雅黑" charset="0"/>
              <a:cs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Strategic theories of HR (Contd..)</a:t>
            </a:r>
          </a:p>
          <a:p>
            <a:r>
              <a:rPr lang="en-US" altLang="zh-CN" sz="2800" b="1" dirty="0">
                <a:latin typeface="+mj-lt"/>
                <a:ea typeface="微软雅黑" charset="0"/>
                <a:cs typeface="+mj-lt"/>
              </a:rPr>
              <a:t> </a:t>
            </a:r>
            <a:r>
              <a:rPr lang="en-US" altLang="zh-CN" sz="2000" b="1" dirty="0">
                <a:latin typeface="+mj-lt"/>
                <a:ea typeface="微软雅黑" charset="0"/>
                <a:cs typeface="+mj-lt"/>
              </a:rPr>
              <a:t>(Wright, P. M., &amp; McMahan, G. C.,1992)</a:t>
            </a:r>
            <a:r>
              <a:rPr lang="en-US" altLang="zh-CN" sz="2400" b="1">
                <a:latin typeface="+mj-lt"/>
                <a:ea typeface="微软雅黑" charset="0"/>
                <a:cs typeface="+mj-lt"/>
              </a:rPr>
              <a:t> </a:t>
            </a:r>
            <a:endParaRPr lang="zh-CN" altLang="en-US" sz="2400" b="1" dirty="0">
              <a:latin typeface="+mj-lt"/>
              <a:ea typeface="微软雅黑" charset="0"/>
              <a:cs typeface="+mj-lt"/>
            </a:endParaRPr>
          </a:p>
        </p:txBody>
      </p:sp>
      <p:pic>
        <p:nvPicPr>
          <p:cNvPr id="4" name="Picture 3" descr="Screenshot 2021-08-09 at 3.23.22 PM"/>
          <p:cNvPicPr>
            <a:picLocks noChangeAspect="1"/>
          </p:cNvPicPr>
          <p:nvPr/>
        </p:nvPicPr>
        <p:blipFill>
          <a:blip r:embed="rId3">
            <a:lum contrast="12000"/>
          </a:blip>
          <a:stretch>
            <a:fillRect/>
          </a:stretch>
        </p:blipFill>
        <p:spPr>
          <a:xfrm>
            <a:off x="1188085" y="1670050"/>
            <a:ext cx="9611360" cy="45034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795" y="1870710"/>
            <a:ext cx="7117080" cy="3115945"/>
          </a:xfrm>
        </p:spPr>
        <p:txBody>
          <a:bodyPr/>
          <a:lstStyle/>
          <a:p>
            <a:pPr algn="just">
              <a:buFont typeface="Wingdings" panose="05000000000000000000" charset="0"/>
              <a:buChar char=""/>
            </a:pPr>
            <a:r>
              <a:rPr lang="en-US" sz="2000" dirty="0">
                <a:cs typeface="+mn-lt"/>
                <a:sym typeface="+mn-ea"/>
              </a:rPr>
              <a:t>Human capital refers to the collective sum of the attributes, experience, knowledge, and commitment that employees choose to invest in their work</a:t>
            </a:r>
            <a:endParaRPr lang="en-US" sz="2000" dirty="0">
              <a:cs typeface="+mn-lt"/>
            </a:endParaRPr>
          </a:p>
          <a:p>
            <a:pPr algn="just">
              <a:buFont typeface="Wingdings" panose="05000000000000000000" charset="0"/>
              <a:buChar char=""/>
            </a:pPr>
            <a:endParaRPr lang="en-US" sz="2000" b="1" dirty="0">
              <a:cs typeface="+mn-lt"/>
            </a:endParaRPr>
          </a:p>
          <a:p>
            <a:pPr algn="just">
              <a:buFont typeface="Wingdings" panose="05000000000000000000" charset="0"/>
              <a:buChar char=""/>
            </a:pPr>
            <a:r>
              <a:rPr lang="en-US" sz="2000" dirty="0">
                <a:cs typeface="+mn-lt"/>
                <a:sym typeface="+mn-ea"/>
              </a:rPr>
              <a:t>From the perspective of human capital, employees are viewed as a capital resource that requires investment</a:t>
            </a:r>
            <a:endParaRPr lang="en-US" sz="2000" dirty="0">
              <a:latin typeface="Arial" panose="020B0604020202090204" pitchFamily="34" charset="0"/>
              <a:cs typeface="Arial" panose="020B0604020202090204" pitchFamily="34" charset="0"/>
            </a:endParaRPr>
          </a:p>
          <a:p>
            <a:pPr marL="0" indent="0">
              <a:lnSpc>
                <a:spcPct val="90000"/>
              </a:lnSpc>
              <a:spcAft>
                <a:spcPts val="800"/>
              </a:spcAft>
              <a:buFont typeface="Wingdings" panose="05000000000000000000" charset="0"/>
              <a:buNone/>
            </a:pPr>
            <a:endParaRPr lang="en-US" sz="2000" dirty="0">
              <a:latin typeface="Arial" panose="020B0604020202090204" pitchFamily="34" charset="0"/>
              <a:cs typeface="Arial" panose="020B0604020202090204" pitchFamily="34" charset="0"/>
              <a:sym typeface="+mn-ea"/>
            </a:endParaRPr>
          </a:p>
          <a:p>
            <a:pPr marL="0" indent="0">
              <a:lnSpc>
                <a:spcPct val="90000"/>
              </a:lnSpc>
              <a:spcAft>
                <a:spcPts val="800"/>
              </a:spcAft>
              <a:buFont typeface="Wingdings" panose="05000000000000000000" charset="0"/>
              <a:buNone/>
            </a:pPr>
            <a:r>
              <a:rPr lang="en-US" sz="2000" b="1" dirty="0">
                <a:latin typeface="Arial Bold" panose="020B0604020202090204" charset="0"/>
                <a:cs typeface="Arial Bold" panose="020B0604020202090204" charset="0"/>
                <a:sym typeface="+mn-ea"/>
              </a:rPr>
              <a:t>Human capitals value added can be estimated by:</a:t>
            </a:r>
            <a:endParaRPr lang="en-US" sz="2000" dirty="0">
              <a:latin typeface="Arial" panose="020B0604020202090204" pitchFamily="34" charset="0"/>
              <a:cs typeface="Arial" panose="020B0604020202090204" pitchFamily="34" charset="0"/>
            </a:endParaRPr>
          </a:p>
          <a:p>
            <a:pPr marL="0" indent="0">
              <a:lnSpc>
                <a:spcPct val="90000"/>
              </a:lnSpc>
              <a:spcAft>
                <a:spcPts val="800"/>
              </a:spcAft>
              <a:buFont typeface="Wingdings" panose="05000000000000000000" charset="0"/>
              <a:buNone/>
            </a:pPr>
            <a:endParaRPr lang="en-US" sz="2000"/>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49555"/>
            <a:ext cx="111290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Human Capital Theory</a:t>
            </a:r>
            <a:r>
              <a:rPr lang="en-US" altLang="zh-CN" sz="2400" b="1">
                <a:latin typeface="+mj-lt"/>
                <a:ea typeface="微软雅黑" charset="0"/>
                <a:cs typeface="+mj-lt"/>
              </a:rPr>
              <a:t> </a:t>
            </a:r>
            <a:endParaRPr lang="zh-CN" altLang="en-US" sz="2400" b="1" dirty="0">
              <a:latin typeface="+mj-lt"/>
              <a:ea typeface="微软雅黑" charset="0"/>
              <a:cs typeface="+mj-lt"/>
            </a:endParaRPr>
          </a:p>
        </p:txBody>
      </p:sp>
      <p:pic>
        <p:nvPicPr>
          <p:cNvPr id="2" name="Picture 1" descr="/Users/foysal/Desktop/Screenshot 2021-08-09 at 4.20.29 PM.pngScreenshot 2021-08-09 at 4.20.29 PM"/>
          <p:cNvPicPr>
            <a:picLocks noChangeAspect="1"/>
          </p:cNvPicPr>
          <p:nvPr/>
        </p:nvPicPr>
        <p:blipFill>
          <a:blip r:embed="rId3">
            <a:lum contrast="18000"/>
          </a:blip>
          <a:srcRect/>
          <a:stretch>
            <a:fillRect/>
          </a:stretch>
        </p:blipFill>
        <p:spPr>
          <a:xfrm>
            <a:off x="8072120" y="1516380"/>
            <a:ext cx="3756660" cy="3116580"/>
          </a:xfrm>
          <a:prstGeom prst="rect">
            <a:avLst/>
          </a:prstGeom>
        </p:spPr>
      </p:pic>
      <p:sp>
        <p:nvSpPr>
          <p:cNvPr id="4" name="Text Box 3"/>
          <p:cNvSpPr txBox="1"/>
          <p:nvPr/>
        </p:nvSpPr>
        <p:spPr>
          <a:xfrm>
            <a:off x="461645" y="5070475"/>
            <a:ext cx="7973695" cy="1076325"/>
          </a:xfrm>
          <a:prstGeom prst="rect">
            <a:avLst/>
          </a:prstGeom>
          <a:noFill/>
        </p:spPr>
        <p:txBody>
          <a:bodyPr wrap="square" rtlCol="0" anchor="t">
            <a:spAutoFit/>
          </a:bodyPr>
          <a:lstStyle/>
          <a:p>
            <a:pPr algn="ctr">
              <a:lnSpc>
                <a:spcPct val="100000"/>
              </a:lnSpc>
              <a:spcBef>
                <a:spcPts val="0"/>
              </a:spcBef>
              <a:spcAft>
                <a:spcPts val="1200"/>
              </a:spcAft>
              <a:buNone/>
            </a:pPr>
            <a:r>
              <a:rPr lang="en-US" dirty="0">
                <a:latin typeface="Arial" panose="020B0604020202090204" pitchFamily="34" charset="0"/>
                <a:cs typeface="Arial" panose="020B0604020202090204" pitchFamily="34" charset="0"/>
                <a:sym typeface="+mn-ea"/>
              </a:rPr>
              <a:t>Total revenue – (operating expenses – total compensation costs)</a:t>
            </a:r>
            <a:endParaRPr lang="en-US" dirty="0">
              <a:latin typeface="Arial" panose="020B0604020202090204" pitchFamily="34" charset="0"/>
              <a:cs typeface="Arial" panose="020B0604020202090204" pitchFamily="34" charset="0"/>
            </a:endParaRPr>
          </a:p>
          <a:p>
            <a:pPr algn="ctr">
              <a:buNone/>
            </a:pPr>
            <a:r>
              <a:rPr lang="en-US" dirty="0">
                <a:latin typeface="Arial" panose="020B0604020202090204" pitchFamily="34" charset="0"/>
                <a:cs typeface="Arial" panose="020B0604020202090204" pitchFamily="34" charset="0"/>
                <a:sym typeface="+mn-ea"/>
              </a:rPr>
              <a:t>Total compensation costs</a:t>
            </a:r>
            <a:endParaRPr lang="en-US" dirty="0">
              <a:latin typeface="Arial" panose="020B0604020202090204" pitchFamily="34" charset="0"/>
              <a:cs typeface="Arial" panose="020B0604020202090204" pitchFamily="34" charset="0"/>
            </a:endParaRPr>
          </a:p>
          <a:p>
            <a:endParaRPr lang="en-US"/>
          </a:p>
        </p:txBody>
      </p:sp>
      <p:cxnSp>
        <p:nvCxnSpPr>
          <p:cNvPr id="6" name="Straight Connector 5"/>
          <p:cNvCxnSpPr/>
          <p:nvPr/>
        </p:nvCxnSpPr>
        <p:spPr>
          <a:xfrm>
            <a:off x="587375" y="5483860"/>
            <a:ext cx="7660640" cy="0"/>
          </a:xfrm>
          <a:prstGeom prst="line">
            <a:avLst/>
          </a:prstGeom>
          <a:ln w="38100">
            <a:solidFill>
              <a:schemeClr val="accent6"/>
            </a:solidFill>
          </a:ln>
        </p:spPr>
        <p:style>
          <a:lnRef idx="3">
            <a:schemeClr val="accent4"/>
          </a:lnRef>
          <a:fillRef idx="0">
            <a:schemeClr val="accent4"/>
          </a:fillRef>
          <a:effectRef idx="2">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49555"/>
            <a:ext cx="111290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How it’s working like at Google……..</a:t>
            </a:r>
            <a:endParaRPr lang="zh-CN" altLang="en-US" sz="2400" b="1" dirty="0">
              <a:latin typeface="+mj-lt"/>
              <a:ea typeface="微软雅黑" charset="0"/>
              <a:cs typeface="+mj-lt"/>
            </a:endParaRPr>
          </a:p>
        </p:txBody>
      </p:sp>
      <p:pic>
        <p:nvPicPr>
          <p:cNvPr id="8" name="What's it like to work at Google_.mp4" descr="What's it like to work at Google_.mp4">
            <a:hlinkClick r:id="" action="ppaction://media"/>
            <a:extLst>
              <a:ext uri="{FF2B5EF4-FFF2-40B4-BE49-F238E27FC236}">
                <a16:creationId xmlns:a16="http://schemas.microsoft.com/office/drawing/2014/main" id="{25F2DBFB-E6CF-E94D-AE77-00D167FBF5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48690" y="1168595"/>
            <a:ext cx="10104119" cy="5076948"/>
          </a:xfrm>
        </p:spPr>
      </p:pic>
    </p:spTree>
    <p:extLst>
      <p:ext uri="{BB962C8B-B14F-4D97-AF65-F5344CB8AC3E}">
        <p14:creationId xmlns:p14="http://schemas.microsoft.com/office/powerpoint/2010/main" val="4139854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026">
            <a:extLst>
              <a:ext uri="{FF2B5EF4-FFF2-40B4-BE49-F238E27FC236}">
                <a16:creationId xmlns:a16="http://schemas.microsoft.com/office/drawing/2014/main" id="{A8751FB6-3C2E-0746-A025-0B223A0CB14B}"/>
              </a:ext>
            </a:extLst>
          </p:cNvPr>
          <p:cNvSpPr txBox="1">
            <a:spLocks noChangeArrowheads="1"/>
          </p:cNvSpPr>
          <p:nvPr/>
        </p:nvSpPr>
        <p:spPr bwMode="auto">
          <a:xfrm>
            <a:off x="2971800" y="2667000"/>
            <a:ext cx="2743200" cy="76200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400" b="1" dirty="0">
                <a:latin typeface="Arial" panose="020B0604020202020204" pitchFamily="34" charset="0"/>
              </a:rPr>
              <a:t>Human Resources Policies</a:t>
            </a:r>
          </a:p>
          <a:p>
            <a:r>
              <a:rPr lang="en-US" altLang="zh-CN" sz="1200" dirty="0">
                <a:latin typeface="Arial" panose="020B0604020202020204" pitchFamily="34" charset="0"/>
              </a:rPr>
              <a:t>Expressed as shared values (guidelines)</a:t>
            </a:r>
          </a:p>
        </p:txBody>
      </p:sp>
      <p:sp>
        <p:nvSpPr>
          <p:cNvPr id="60419" name="Text Box 1027">
            <a:extLst>
              <a:ext uri="{FF2B5EF4-FFF2-40B4-BE49-F238E27FC236}">
                <a16:creationId xmlns:a16="http://schemas.microsoft.com/office/drawing/2014/main" id="{854BD634-2142-7842-9237-383A4C2E9A07}"/>
              </a:ext>
            </a:extLst>
          </p:cNvPr>
          <p:cNvSpPr txBox="1">
            <a:spLocks noChangeArrowheads="1"/>
          </p:cNvSpPr>
          <p:nvPr/>
        </p:nvSpPr>
        <p:spPr bwMode="auto">
          <a:xfrm>
            <a:off x="2971800" y="1812926"/>
            <a:ext cx="2743200" cy="777875"/>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400" b="1">
                <a:latin typeface="Arial" panose="020B0604020202020204" pitchFamily="34" charset="0"/>
              </a:rPr>
              <a:t>Human Resources Philosophy</a:t>
            </a:r>
          </a:p>
          <a:p>
            <a:r>
              <a:rPr lang="en-US" altLang="zh-CN" sz="1200">
                <a:latin typeface="Arial" panose="020B0604020202020204" pitchFamily="34" charset="0"/>
              </a:rPr>
              <a:t>Expressed in statements defining business values and culture</a:t>
            </a:r>
          </a:p>
        </p:txBody>
      </p:sp>
      <p:sp>
        <p:nvSpPr>
          <p:cNvPr id="60420" name="Text Box 1028">
            <a:extLst>
              <a:ext uri="{FF2B5EF4-FFF2-40B4-BE49-F238E27FC236}">
                <a16:creationId xmlns:a16="http://schemas.microsoft.com/office/drawing/2014/main" id="{EC98AE26-88DD-F641-8E99-4DE0072D9656}"/>
              </a:ext>
            </a:extLst>
          </p:cNvPr>
          <p:cNvSpPr txBox="1">
            <a:spLocks noChangeArrowheads="1"/>
          </p:cNvSpPr>
          <p:nvPr/>
        </p:nvSpPr>
        <p:spPr bwMode="auto">
          <a:xfrm>
            <a:off x="2971800" y="3657600"/>
            <a:ext cx="2743200" cy="68580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400" b="1">
                <a:latin typeface="Arial" panose="020B0604020202020204" pitchFamily="34" charset="0"/>
              </a:rPr>
              <a:t>Human Resources Programs</a:t>
            </a:r>
          </a:p>
          <a:p>
            <a:r>
              <a:rPr lang="en-US" altLang="zh-CN" sz="1200">
                <a:latin typeface="Arial" panose="020B0604020202020204" pitchFamily="34" charset="0"/>
              </a:rPr>
              <a:t>Articulated as Human Resources Strategies</a:t>
            </a:r>
          </a:p>
          <a:p>
            <a:pPr algn="just"/>
            <a:endParaRPr lang="en-US" altLang="zh-CN" sz="1200"/>
          </a:p>
        </p:txBody>
      </p:sp>
      <p:sp>
        <p:nvSpPr>
          <p:cNvPr id="60421" name="Text Box 1029">
            <a:extLst>
              <a:ext uri="{FF2B5EF4-FFF2-40B4-BE49-F238E27FC236}">
                <a16:creationId xmlns:a16="http://schemas.microsoft.com/office/drawing/2014/main" id="{82B10F05-166B-4044-AFD3-3B6746ADB84D}"/>
              </a:ext>
            </a:extLst>
          </p:cNvPr>
          <p:cNvSpPr txBox="1">
            <a:spLocks noChangeArrowheads="1"/>
          </p:cNvSpPr>
          <p:nvPr/>
        </p:nvSpPr>
        <p:spPr bwMode="auto">
          <a:xfrm>
            <a:off x="2971800" y="4495801"/>
            <a:ext cx="2743200" cy="754063"/>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400" b="1">
                <a:latin typeface="Arial" panose="020B0604020202020204" pitchFamily="34" charset="0"/>
              </a:rPr>
              <a:t>Human Resources Practices</a:t>
            </a:r>
          </a:p>
          <a:p>
            <a:r>
              <a:rPr lang="en-US" altLang="zh-CN" sz="1200">
                <a:latin typeface="Arial" panose="020B0604020202020204" pitchFamily="34" charset="0"/>
              </a:rPr>
              <a:t>For leadership, managerial, and operational roles</a:t>
            </a:r>
          </a:p>
          <a:p>
            <a:pPr algn="just"/>
            <a:endParaRPr lang="en-US" altLang="zh-CN" sz="1200"/>
          </a:p>
        </p:txBody>
      </p:sp>
      <p:sp>
        <p:nvSpPr>
          <p:cNvPr id="60422" name="Text Box 1030">
            <a:extLst>
              <a:ext uri="{FF2B5EF4-FFF2-40B4-BE49-F238E27FC236}">
                <a16:creationId xmlns:a16="http://schemas.microsoft.com/office/drawing/2014/main" id="{4AF2A520-E105-214A-94D5-4D67AEB38F02}"/>
              </a:ext>
            </a:extLst>
          </p:cNvPr>
          <p:cNvSpPr txBox="1">
            <a:spLocks noChangeArrowheads="1"/>
          </p:cNvSpPr>
          <p:nvPr/>
        </p:nvSpPr>
        <p:spPr bwMode="auto">
          <a:xfrm>
            <a:off x="2971800" y="5403850"/>
            <a:ext cx="2743200" cy="76835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400" b="1">
                <a:latin typeface="Arial" panose="020B0604020202020204" pitchFamily="34" charset="0"/>
              </a:rPr>
              <a:t>Human Resources Processes</a:t>
            </a:r>
          </a:p>
          <a:p>
            <a:r>
              <a:rPr lang="en-US" altLang="zh-CN" sz="1200">
                <a:latin typeface="Arial" panose="020B0604020202020204" pitchFamily="34" charset="0"/>
              </a:rPr>
              <a:t>For the formulation and implementation of other activities</a:t>
            </a:r>
          </a:p>
          <a:p>
            <a:pPr algn="just"/>
            <a:endParaRPr lang="en-US" altLang="zh-CN" sz="1200"/>
          </a:p>
        </p:txBody>
      </p:sp>
      <p:sp>
        <p:nvSpPr>
          <p:cNvPr id="60423" name="Text Box 1031">
            <a:extLst>
              <a:ext uri="{FF2B5EF4-FFF2-40B4-BE49-F238E27FC236}">
                <a16:creationId xmlns:a16="http://schemas.microsoft.com/office/drawing/2014/main" id="{09D0EBBC-6F8F-3748-A47F-BF2D1FFCFF81}"/>
              </a:ext>
            </a:extLst>
          </p:cNvPr>
          <p:cNvSpPr txBox="1">
            <a:spLocks noChangeArrowheads="1"/>
          </p:cNvSpPr>
          <p:nvPr/>
        </p:nvSpPr>
        <p:spPr bwMode="auto">
          <a:xfrm>
            <a:off x="6553200" y="1835150"/>
            <a:ext cx="2133600" cy="52705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r>
              <a:rPr lang="en-US" altLang="zh-CN" sz="1200" b="1">
                <a:latin typeface="Arial" panose="020B0604020202020204" pitchFamily="34" charset="0"/>
              </a:rPr>
              <a:t>Express</a:t>
            </a:r>
            <a:r>
              <a:rPr lang="en-US" altLang="zh-CN" sz="1200">
                <a:latin typeface="Arial" panose="020B0604020202020204" pitchFamily="34" charset="0"/>
              </a:rPr>
              <a:t> how to treat and value people</a:t>
            </a:r>
          </a:p>
        </p:txBody>
      </p:sp>
      <p:sp>
        <p:nvSpPr>
          <p:cNvPr id="60424" name="Text Box 1032">
            <a:extLst>
              <a:ext uri="{FF2B5EF4-FFF2-40B4-BE49-F238E27FC236}">
                <a16:creationId xmlns:a16="http://schemas.microsoft.com/office/drawing/2014/main" id="{CB7768AF-EB8B-1742-97E1-B62E384AC8B0}"/>
              </a:ext>
            </a:extLst>
          </p:cNvPr>
          <p:cNvSpPr txBox="1">
            <a:spLocks noChangeArrowheads="1"/>
          </p:cNvSpPr>
          <p:nvPr/>
        </p:nvSpPr>
        <p:spPr bwMode="auto">
          <a:xfrm>
            <a:off x="6553200" y="2819400"/>
            <a:ext cx="2133600" cy="53340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r>
              <a:rPr lang="en-US" altLang="zh-CN" sz="1000" b="1">
                <a:latin typeface="Arial" panose="020B0604020202020204" pitchFamily="34" charset="0"/>
              </a:rPr>
              <a:t>Establishes </a:t>
            </a:r>
            <a:r>
              <a:rPr lang="en-US" altLang="zh-CN" sz="1000">
                <a:latin typeface="Arial" panose="020B0604020202020204" pitchFamily="34" charset="0"/>
              </a:rPr>
              <a:t>guidelines for action on people-related business issues and HR programs</a:t>
            </a:r>
          </a:p>
        </p:txBody>
      </p:sp>
      <p:sp>
        <p:nvSpPr>
          <p:cNvPr id="60425" name="Text Box 1033">
            <a:extLst>
              <a:ext uri="{FF2B5EF4-FFF2-40B4-BE49-F238E27FC236}">
                <a16:creationId xmlns:a16="http://schemas.microsoft.com/office/drawing/2014/main" id="{4627177D-DBB1-5A44-B8EF-EE6D3C1DA683}"/>
              </a:ext>
            </a:extLst>
          </p:cNvPr>
          <p:cNvSpPr txBox="1">
            <a:spLocks noChangeArrowheads="1"/>
          </p:cNvSpPr>
          <p:nvPr/>
        </p:nvSpPr>
        <p:spPr bwMode="auto">
          <a:xfrm>
            <a:off x="6553200" y="3695700"/>
            <a:ext cx="2133600" cy="571500"/>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r>
              <a:rPr lang="en-US" altLang="zh-CN" sz="1000" b="1">
                <a:latin typeface="Arial" panose="020B0604020202020204" pitchFamily="34" charset="0"/>
              </a:rPr>
              <a:t>Coordinates </a:t>
            </a:r>
            <a:r>
              <a:rPr lang="en-US" altLang="zh-CN" sz="1000">
                <a:latin typeface="Arial" panose="020B0604020202020204" pitchFamily="34" charset="0"/>
              </a:rPr>
              <a:t>efforts to facilitate change to address major people-related business issues</a:t>
            </a:r>
          </a:p>
        </p:txBody>
      </p:sp>
      <p:sp>
        <p:nvSpPr>
          <p:cNvPr id="60426" name="Text Box 1034">
            <a:extLst>
              <a:ext uri="{FF2B5EF4-FFF2-40B4-BE49-F238E27FC236}">
                <a16:creationId xmlns:a16="http://schemas.microsoft.com/office/drawing/2014/main" id="{48B12D28-71D9-6D43-A2D1-97F0E1804EBB}"/>
              </a:ext>
            </a:extLst>
          </p:cNvPr>
          <p:cNvSpPr txBox="1">
            <a:spLocks noChangeArrowheads="1"/>
          </p:cNvSpPr>
          <p:nvPr/>
        </p:nvSpPr>
        <p:spPr bwMode="auto">
          <a:xfrm>
            <a:off x="6553200" y="4632326"/>
            <a:ext cx="2133600" cy="549275"/>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r>
              <a:rPr lang="en-US" altLang="zh-CN" sz="1200" b="1">
                <a:latin typeface="Arial" panose="020B0604020202020204" pitchFamily="34" charset="0"/>
              </a:rPr>
              <a:t>Motivates</a:t>
            </a:r>
            <a:r>
              <a:rPr lang="en-US" altLang="zh-CN" sz="1200">
                <a:latin typeface="Arial" panose="020B0604020202020204" pitchFamily="34" charset="0"/>
              </a:rPr>
              <a:t> needed role behaviors</a:t>
            </a:r>
          </a:p>
        </p:txBody>
      </p:sp>
      <p:sp>
        <p:nvSpPr>
          <p:cNvPr id="60427" name="Text Box 1035">
            <a:extLst>
              <a:ext uri="{FF2B5EF4-FFF2-40B4-BE49-F238E27FC236}">
                <a16:creationId xmlns:a16="http://schemas.microsoft.com/office/drawing/2014/main" id="{B8FC8B96-653F-A64C-9951-381731BC7401}"/>
              </a:ext>
            </a:extLst>
          </p:cNvPr>
          <p:cNvSpPr txBox="1">
            <a:spLocks noChangeArrowheads="1"/>
          </p:cNvSpPr>
          <p:nvPr/>
        </p:nvSpPr>
        <p:spPr bwMode="auto">
          <a:xfrm>
            <a:off x="6553200" y="5472114"/>
            <a:ext cx="2133600" cy="547687"/>
          </a:xfrm>
          <a:prstGeom prst="rect">
            <a:avLst/>
          </a:prstGeom>
          <a:gradFill rotWithShape="0">
            <a:gsLst>
              <a:gs pos="0">
                <a:srgbClr val="FFFFCC"/>
              </a:gs>
              <a:gs pos="100000">
                <a:srgbClr val="FF9900"/>
              </a:gs>
            </a:gsLst>
            <a:lin ang="2700000" scaled="1"/>
          </a:gradFill>
          <a:ln w="9525">
            <a:solidFill>
              <a:schemeClr val="bg2"/>
            </a:solidFill>
            <a:miter lim="800000"/>
            <a:headEnd/>
            <a:tailEnd/>
          </a:ln>
          <a:effectLst>
            <a:outerShdw dist="107763" dir="2700000" algn="ctr" rotWithShape="0">
              <a:schemeClr val="bg2"/>
            </a:outerShdw>
          </a:effectLst>
        </p:spPr>
        <p:txBody>
          <a:bodyPr lIns="72000" tIns="36000" rIns="72000" bIns="36000"/>
          <a:lstStyle/>
          <a:p>
            <a:pPr algn="just"/>
            <a:r>
              <a:rPr lang="en-US" altLang="zh-CN" sz="1200" b="1">
                <a:latin typeface="Arial" panose="020B0604020202020204" pitchFamily="34" charset="0"/>
              </a:rPr>
              <a:t>Defines</a:t>
            </a:r>
            <a:r>
              <a:rPr lang="en-US" altLang="zh-CN" sz="1200">
                <a:latin typeface="Arial" panose="020B0604020202020204" pitchFamily="34" charset="0"/>
              </a:rPr>
              <a:t> how these activities are carried out</a:t>
            </a:r>
          </a:p>
        </p:txBody>
      </p:sp>
      <p:sp>
        <p:nvSpPr>
          <p:cNvPr id="60428" name="Line 1036">
            <a:extLst>
              <a:ext uri="{FF2B5EF4-FFF2-40B4-BE49-F238E27FC236}">
                <a16:creationId xmlns:a16="http://schemas.microsoft.com/office/drawing/2014/main" id="{CD2FAD58-EAAE-4D45-B97B-3FB29A64D0BC}"/>
              </a:ext>
            </a:extLst>
          </p:cNvPr>
          <p:cNvSpPr>
            <a:spLocks noChangeShapeType="1"/>
          </p:cNvSpPr>
          <p:nvPr/>
        </p:nvSpPr>
        <p:spPr bwMode="auto">
          <a:xfrm>
            <a:off x="5791200" y="21336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BD"/>
          </a:p>
        </p:txBody>
      </p:sp>
      <p:sp>
        <p:nvSpPr>
          <p:cNvPr id="60429" name="Line 1037">
            <a:extLst>
              <a:ext uri="{FF2B5EF4-FFF2-40B4-BE49-F238E27FC236}">
                <a16:creationId xmlns:a16="http://schemas.microsoft.com/office/drawing/2014/main" id="{93BE4BF7-CEC4-664C-8877-4896A080C093}"/>
              </a:ext>
            </a:extLst>
          </p:cNvPr>
          <p:cNvSpPr>
            <a:spLocks noChangeShapeType="1"/>
          </p:cNvSpPr>
          <p:nvPr/>
        </p:nvSpPr>
        <p:spPr bwMode="auto">
          <a:xfrm>
            <a:off x="5791200" y="31242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BD"/>
          </a:p>
        </p:txBody>
      </p:sp>
      <p:sp>
        <p:nvSpPr>
          <p:cNvPr id="60430" name="Line 1038">
            <a:extLst>
              <a:ext uri="{FF2B5EF4-FFF2-40B4-BE49-F238E27FC236}">
                <a16:creationId xmlns:a16="http://schemas.microsoft.com/office/drawing/2014/main" id="{7579B0A8-1907-0740-A731-DAFA2AF2D747}"/>
              </a:ext>
            </a:extLst>
          </p:cNvPr>
          <p:cNvSpPr>
            <a:spLocks noChangeShapeType="1"/>
          </p:cNvSpPr>
          <p:nvPr/>
        </p:nvSpPr>
        <p:spPr bwMode="auto">
          <a:xfrm>
            <a:off x="5791200" y="39624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BD"/>
          </a:p>
        </p:txBody>
      </p:sp>
      <p:sp>
        <p:nvSpPr>
          <p:cNvPr id="60431" name="Line 1039">
            <a:extLst>
              <a:ext uri="{FF2B5EF4-FFF2-40B4-BE49-F238E27FC236}">
                <a16:creationId xmlns:a16="http://schemas.microsoft.com/office/drawing/2014/main" id="{69D65313-9366-B74C-9F06-1B5F2F40950A}"/>
              </a:ext>
            </a:extLst>
          </p:cNvPr>
          <p:cNvSpPr>
            <a:spLocks noChangeShapeType="1"/>
          </p:cNvSpPr>
          <p:nvPr/>
        </p:nvSpPr>
        <p:spPr bwMode="auto">
          <a:xfrm>
            <a:off x="5791200" y="48768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BD"/>
          </a:p>
        </p:txBody>
      </p:sp>
      <p:sp>
        <p:nvSpPr>
          <p:cNvPr id="60432" name="Line 1040">
            <a:extLst>
              <a:ext uri="{FF2B5EF4-FFF2-40B4-BE49-F238E27FC236}">
                <a16:creationId xmlns:a16="http://schemas.microsoft.com/office/drawing/2014/main" id="{7D7C7222-12F4-7840-AC6B-7405C570FA0A}"/>
              </a:ext>
            </a:extLst>
          </p:cNvPr>
          <p:cNvSpPr>
            <a:spLocks noChangeShapeType="1"/>
          </p:cNvSpPr>
          <p:nvPr/>
        </p:nvSpPr>
        <p:spPr bwMode="auto">
          <a:xfrm>
            <a:off x="5791200" y="57912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BD"/>
          </a:p>
        </p:txBody>
      </p:sp>
      <p:sp>
        <p:nvSpPr>
          <p:cNvPr id="60434" name="Text Box 1042">
            <a:extLst>
              <a:ext uri="{FF2B5EF4-FFF2-40B4-BE49-F238E27FC236}">
                <a16:creationId xmlns:a16="http://schemas.microsoft.com/office/drawing/2014/main" id="{855B3AEE-C68C-CA41-BED3-9AF11860B32D}"/>
              </a:ext>
            </a:extLst>
          </p:cNvPr>
          <p:cNvSpPr txBox="1">
            <a:spLocks noChangeArrowheads="1"/>
          </p:cNvSpPr>
          <p:nvPr/>
        </p:nvSpPr>
        <p:spPr bwMode="auto">
          <a:xfrm>
            <a:off x="609600" y="487362"/>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000" b="1" dirty="0">
                <a:latin typeface="Arial" panose="020B0604020202020204" pitchFamily="34" charset="0"/>
              </a:rPr>
              <a:t>STRATEGIC HUMAN RESOURCES MANAGEMENT ACTIVITIES</a:t>
            </a:r>
          </a:p>
        </p:txBody>
      </p:sp>
    </p:spTree>
    <p:extLst>
      <p:ext uri="{BB962C8B-B14F-4D97-AF65-F5344CB8AC3E}">
        <p14:creationId xmlns:p14="http://schemas.microsoft.com/office/powerpoint/2010/main" val="287953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8B1727CE-BAF8-5747-86DE-327E0AC590E3}"/>
              </a:ext>
            </a:extLst>
          </p:cNvPr>
          <p:cNvSpPr txBox="1">
            <a:spLocks noChangeArrowheads="1"/>
          </p:cNvSpPr>
          <p:nvPr/>
        </p:nvSpPr>
        <p:spPr bwMode="auto">
          <a:xfrm>
            <a:off x="1205696" y="858456"/>
            <a:ext cx="6324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dirty="0">
                <a:latin typeface="Arial" panose="020B0604020202020204" pitchFamily="34" charset="0"/>
              </a:rPr>
              <a:t>HUMAN RESOURCES PROGRAMS</a:t>
            </a:r>
          </a:p>
        </p:txBody>
      </p:sp>
      <p:sp>
        <p:nvSpPr>
          <p:cNvPr id="67587" name="Text Box 3">
            <a:extLst>
              <a:ext uri="{FF2B5EF4-FFF2-40B4-BE49-F238E27FC236}">
                <a16:creationId xmlns:a16="http://schemas.microsoft.com/office/drawing/2014/main" id="{28AAA712-AF44-E94F-BC53-E07C54B0DFFF}"/>
              </a:ext>
            </a:extLst>
          </p:cNvPr>
          <p:cNvSpPr txBox="1">
            <a:spLocks noChangeArrowheads="1"/>
          </p:cNvSpPr>
          <p:nvPr/>
        </p:nvSpPr>
        <p:spPr bwMode="auto">
          <a:xfrm>
            <a:off x="2039073" y="2242734"/>
            <a:ext cx="8956876" cy="105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zh-CN" dirty="0">
                <a:latin typeface="Arial" panose="020B0604020202020204" pitchFamily="34" charset="0"/>
              </a:rPr>
              <a:t>Shaped by HR policies, HR programs represent coordinated HR </a:t>
            </a:r>
            <a:r>
              <a:rPr lang="en-US" altLang="zh-CN" dirty="0">
                <a:solidFill>
                  <a:srgbClr val="008000"/>
                </a:solidFill>
                <a:latin typeface="Arial" panose="020B0604020202020204" pitchFamily="34" charset="0"/>
              </a:rPr>
              <a:t>efforts</a:t>
            </a:r>
            <a:r>
              <a:rPr lang="en-US" altLang="zh-CN" dirty="0">
                <a:latin typeface="Arial" panose="020B0604020202020204" pitchFamily="34" charset="0"/>
              </a:rPr>
              <a:t> specifically intended to initiate, disseminate, and sustain strategic organizational change efforts necessitated by the strategic business needs.</a:t>
            </a:r>
          </a:p>
        </p:txBody>
      </p:sp>
    </p:spTree>
    <p:extLst>
      <p:ext uri="{BB962C8B-B14F-4D97-AF65-F5344CB8AC3E}">
        <p14:creationId xmlns:p14="http://schemas.microsoft.com/office/powerpoint/2010/main" val="363203332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1070</Words>
  <Application>Microsoft Macintosh PowerPoint</Application>
  <PresentationFormat>Widescreen</PresentationFormat>
  <Paragraphs>98</Paragraphs>
  <Slides>19</Slides>
  <Notes>4</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微软雅黑</vt:lpstr>
      <vt:lpstr>Arial</vt:lpstr>
      <vt:lpstr>Arial Black</vt:lpstr>
      <vt:lpstr>Arial Bold</vt:lpstr>
      <vt:lpstr>Calibri</vt:lpstr>
      <vt:lpstr>Calibri Light</vt:lpstr>
      <vt:lpstr>Cambria</vt:lpstr>
      <vt:lpstr>Comic Sans MS</vt:lpstr>
      <vt:lpstr>Wingdings</vt:lpstr>
      <vt:lpstr>Office 主题</vt:lpstr>
      <vt:lpstr>剪辑</vt:lpstr>
      <vt:lpstr> Chapter: 8  Aligning HR with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Supply Chain Transparency in the era of COVID-19</dc:title>
  <dc:creator>Microsoft Office User</dc:creator>
  <cp:lastModifiedBy>AKM Mohsin</cp:lastModifiedBy>
  <cp:revision>148</cp:revision>
  <dcterms:created xsi:type="dcterms:W3CDTF">2021-08-10T07:59:06Z</dcterms:created>
  <dcterms:modified xsi:type="dcterms:W3CDTF">2021-10-21T05:29:42Z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1033-3.8.1.6116</vt:lpwstr>
  </property>
</Properties>
</file>