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2" r:id="rId7"/>
    <p:sldId id="263" r:id="rId8"/>
    <p:sldId id="264" r:id="rId9"/>
    <p:sldId id="260" r:id="rId10"/>
    <p:sldId id="269" r:id="rId11"/>
    <p:sldId id="267" r:id="rId12"/>
    <p:sldId id="268"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7/17/2020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7/17/2020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000" dirty="0" smtClean="0">
                <a:ln w="635">
                  <a:noFill/>
                </a:ln>
                <a:solidFill>
                  <a:schemeClr val="accent4">
                    <a:tint val="90000"/>
                    <a:satMod val="125000"/>
                  </a:schemeClr>
                </a:solidFill>
              </a:rPr>
              <a:t>Chapter - 07</a:t>
            </a:r>
          </a:p>
        </p:txBody>
      </p:sp>
      <p:sp>
        <p:nvSpPr>
          <p:cNvPr id="3" name="Subtitle 2"/>
          <p:cNvSpPr>
            <a:spLocks noGrp="1"/>
          </p:cNvSpPr>
          <p:nvPr>
            <p:ph type="subTitle" idx="1"/>
          </p:nvPr>
        </p:nvSpPr>
        <p:spPr/>
        <p:txBody>
          <a:bodyPr>
            <a:normAutofit/>
          </a:bodyPr>
          <a:lstStyle/>
          <a:p>
            <a:pPr algn="ctr"/>
            <a:r>
              <a:rPr lang="en-US" sz="3200" b="1" dirty="0" smtClean="0">
                <a:solidFill>
                  <a:schemeClr val="accent6">
                    <a:lumMod val="60000"/>
                    <a:lumOff val="40000"/>
                  </a:schemeClr>
                </a:solidFill>
                <a:effectLst>
                  <a:outerShdw blurRad="38100" dist="38100" dir="2700000" algn="tl">
                    <a:srgbClr val="000000">
                      <a:alpha val="43137"/>
                    </a:srgbClr>
                  </a:outerShdw>
                </a:effectLst>
              </a:rPr>
              <a:t>The HR Forecasting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278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Ascertain HR supply</a:t>
            </a:r>
          </a:p>
        </p:txBody>
      </p:sp>
      <p:sp>
        <p:nvSpPr>
          <p:cNvPr id="3" name="Content Placeholder 2"/>
          <p:cNvSpPr>
            <a:spLocks noGrp="1"/>
          </p:cNvSpPr>
          <p:nvPr>
            <p:ph idx="1"/>
          </p:nvPr>
        </p:nvSpPr>
        <p:spPr/>
        <p:txBody>
          <a:bodyPr>
            <a:normAutofit/>
          </a:bodyPr>
          <a:lstStyle/>
          <a:p>
            <a:pPr algn="just"/>
            <a:r>
              <a:rPr lang="en-US" sz="2400" b="1" dirty="0" smtClean="0">
                <a:latin typeface="Arial" pitchFamily="34" charset="0"/>
                <a:cs typeface="Arial" pitchFamily="34" charset="0"/>
              </a:rPr>
              <a:t>Internal supply</a:t>
            </a:r>
            <a:r>
              <a:rPr lang="en-US" sz="2400" dirty="0" smtClean="0">
                <a:latin typeface="Arial" pitchFamily="34" charset="0"/>
                <a:cs typeface="Arial" pitchFamily="34" charset="0"/>
              </a:rPr>
              <a:t>: current members of the organization </a:t>
            </a:r>
          </a:p>
          <a:p>
            <a:pPr algn="just">
              <a:buNone/>
            </a:pPr>
            <a:r>
              <a:rPr lang="en-US" sz="2400" dirty="0" smtClean="0">
                <a:latin typeface="Arial" pitchFamily="34" charset="0"/>
                <a:cs typeface="Arial" pitchFamily="34" charset="0"/>
              </a:rPr>
              <a:t>( retrained, promotion, transfer and so on)</a:t>
            </a:r>
          </a:p>
          <a:p>
            <a:pPr algn="just"/>
            <a:endParaRPr lang="en-US" sz="2400" dirty="0" smtClean="0">
              <a:latin typeface="Arial" pitchFamily="34" charset="0"/>
              <a:cs typeface="Arial" pitchFamily="34" charset="0"/>
            </a:endParaRPr>
          </a:p>
          <a:p>
            <a:pPr algn="just"/>
            <a:r>
              <a:rPr lang="en-US" sz="2400" b="1" dirty="0" smtClean="0">
                <a:latin typeface="Arial" pitchFamily="34" charset="0"/>
                <a:cs typeface="Arial" pitchFamily="34" charset="0"/>
              </a:rPr>
              <a:t>External supply</a:t>
            </a:r>
            <a:r>
              <a:rPr lang="en-US" sz="2400" dirty="0" smtClean="0">
                <a:latin typeface="Arial" pitchFamily="34" charset="0"/>
                <a:cs typeface="Arial" pitchFamily="34" charset="0"/>
              </a:rPr>
              <a:t>: potential employee outside the organization ( University students, working in another organization, training center, professionals and so on)</a:t>
            </a:r>
            <a:endParaRPr lang="en-US" sz="24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NET HR requirements</a:t>
            </a: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Organization can fill HR requirements from either internal or external supplies</a:t>
            </a:r>
          </a:p>
          <a:p>
            <a:endParaRPr lang="en-US" dirty="0" smtClean="0">
              <a:latin typeface="Arial" pitchFamily="34" charset="0"/>
              <a:cs typeface="Arial" pitchFamily="34" charset="0"/>
            </a:endParaRPr>
          </a:p>
          <a:p>
            <a:pPr>
              <a:lnSpc>
                <a:spcPct val="150000"/>
              </a:lnSpc>
              <a:buNone/>
            </a:pPr>
            <a:r>
              <a:rPr lang="en-US" sz="2000" dirty="0" smtClean="0">
                <a:solidFill>
                  <a:schemeClr val="tx2"/>
                </a:solidFill>
                <a:latin typeface="Arial" pitchFamily="34" charset="0"/>
                <a:cs typeface="Arial" pitchFamily="34" charset="0"/>
              </a:rPr>
              <a:t>External supply requirements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replacement+change</a:t>
            </a:r>
            <a:r>
              <a:rPr lang="en-US" sz="2000" dirty="0" smtClean="0">
                <a:latin typeface="Arial" pitchFamily="34" charset="0"/>
                <a:cs typeface="Arial" pitchFamily="34" charset="0"/>
              </a:rPr>
              <a:t> supply component</a:t>
            </a:r>
          </a:p>
          <a:p>
            <a:pPr lvl="1">
              <a:lnSpc>
                <a:spcPct val="150000"/>
              </a:lnSpc>
            </a:pPr>
            <a:r>
              <a:rPr lang="en-US" sz="2200" dirty="0" smtClean="0">
                <a:latin typeface="Arial" pitchFamily="34" charset="0"/>
                <a:cs typeface="Arial" pitchFamily="34" charset="0"/>
              </a:rPr>
              <a:t>Replacement= hiring to replace all normal losses</a:t>
            </a:r>
          </a:p>
          <a:p>
            <a:pPr lvl="1"/>
            <a:r>
              <a:rPr lang="en-US" sz="2200" dirty="0" smtClean="0">
                <a:latin typeface="Arial" pitchFamily="34" charset="0"/>
                <a:cs typeface="Arial" pitchFamily="34" charset="0"/>
              </a:rPr>
              <a:t>Change supply= increase or decrease in the overall staffing level</a:t>
            </a:r>
            <a:endParaRPr lang="en-US" sz="22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buNone/>
            </a:pPr>
            <a:r>
              <a:rPr lang="en-US" sz="2200" b="1" dirty="0" smtClean="0">
                <a:solidFill>
                  <a:schemeClr val="tx2"/>
                </a:solidFill>
                <a:latin typeface="Arial" pitchFamily="34" charset="0"/>
                <a:cs typeface="Arial" pitchFamily="34" charset="0"/>
              </a:rPr>
              <a:t>External Supply </a:t>
            </a:r>
            <a:r>
              <a:rPr lang="en-US" sz="2200" dirty="0" smtClean="0">
                <a:latin typeface="Arial" pitchFamily="34" charset="0"/>
                <a:cs typeface="Arial" pitchFamily="34" charset="0"/>
              </a:rPr>
              <a:t>= current workforce size x (replacement % per 			year + change % per year)</a:t>
            </a:r>
          </a:p>
          <a:p>
            <a:pPr>
              <a:buNone/>
            </a:pPr>
            <a:endParaRPr lang="en-US" sz="2200" dirty="0" smtClean="0">
              <a:latin typeface="Arial" pitchFamily="34" charset="0"/>
              <a:cs typeface="Arial" pitchFamily="34" charset="0"/>
            </a:endParaRPr>
          </a:p>
          <a:p>
            <a:pPr>
              <a:buNone/>
            </a:pPr>
            <a:r>
              <a:rPr lang="en-US" sz="2200" dirty="0" smtClean="0">
                <a:latin typeface="Arial" pitchFamily="34" charset="0"/>
                <a:cs typeface="Arial" pitchFamily="34" charset="0"/>
              </a:rPr>
              <a:t>	A current workforce size of an organization is 1000 workers, an annual historical replacement/loss rate of 11 percent and a desired future growth rate of 7 percent, determine the external supply requirement to be hired per year.</a:t>
            </a:r>
          </a:p>
          <a:p>
            <a:pPr>
              <a:buNone/>
            </a:pPr>
            <a:endParaRPr lang="en-US" sz="2200" dirty="0" smtClean="0">
              <a:latin typeface="Arial" pitchFamily="34" charset="0"/>
              <a:cs typeface="Arial" pitchFamily="34" charset="0"/>
            </a:endParaRPr>
          </a:p>
          <a:p>
            <a:pPr>
              <a:buNone/>
            </a:pPr>
            <a:r>
              <a:rPr lang="en-US" sz="2200" dirty="0" smtClean="0">
                <a:latin typeface="Arial" pitchFamily="34" charset="0"/>
                <a:cs typeface="Arial" pitchFamily="34" charset="0"/>
              </a:rPr>
              <a:t>External supply = 1000 * (0.11 + 0.07)</a:t>
            </a:r>
          </a:p>
          <a:p>
            <a:pPr>
              <a:buNone/>
            </a:pPr>
            <a:r>
              <a:rPr lang="en-US" sz="2200" dirty="0" smtClean="0">
                <a:latin typeface="Arial" pitchFamily="34" charset="0"/>
                <a:cs typeface="Arial" pitchFamily="34" charset="0"/>
              </a:rPr>
              <a:t>			  = 180</a:t>
            </a:r>
          </a:p>
          <a:p>
            <a:pPr>
              <a:buNone/>
            </a:pPr>
            <a:r>
              <a:rPr lang="en-US" sz="2200" dirty="0" smtClean="0">
                <a:latin typeface="Arial" pitchFamily="34" charset="0"/>
                <a:cs typeface="Arial" pitchFamily="34" charset="0"/>
              </a:rPr>
              <a:t>So, per year external supply requirement is 180 individuals</a:t>
            </a:r>
            <a:endParaRPr lang="en-US" sz="22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278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HR Shortage or Surplus</a:t>
            </a: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HR shortage occurs when demand for HR exceeds the current personnel resources available in the organization’s workforce</a:t>
            </a:r>
          </a:p>
          <a:p>
            <a:pPr>
              <a:buNone/>
            </a:pPr>
            <a:r>
              <a:rPr lang="en-US" sz="2400" dirty="0" smtClean="0">
                <a:latin typeface="Arial" pitchFamily="34" charset="0"/>
                <a:cs typeface="Arial" pitchFamily="34" charset="0"/>
              </a:rPr>
              <a:t>	</a:t>
            </a:r>
            <a:r>
              <a:rPr lang="en-US" sz="2200" dirty="0" smtClean="0">
                <a:solidFill>
                  <a:schemeClr val="tx2"/>
                </a:solidFill>
                <a:latin typeface="Arial" pitchFamily="34" charset="0"/>
                <a:cs typeface="Arial" pitchFamily="34" charset="0"/>
              </a:rPr>
              <a:t>HR shortage = HR Demand &gt; HR Internal Supply </a:t>
            </a:r>
          </a:p>
          <a:p>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HR surplus occurs when  internal workforce supply exceeds the organization’s  requirement or demand for personnel</a:t>
            </a:r>
          </a:p>
          <a:p>
            <a:pPr>
              <a:buNone/>
            </a:pPr>
            <a:r>
              <a:rPr lang="en-US" sz="2400" dirty="0" smtClean="0">
                <a:latin typeface="Arial" pitchFamily="34" charset="0"/>
                <a:cs typeface="Arial" pitchFamily="34" charset="0"/>
              </a:rPr>
              <a:t>	</a:t>
            </a:r>
            <a:r>
              <a:rPr lang="en-US" sz="2200" dirty="0" smtClean="0">
                <a:solidFill>
                  <a:schemeClr val="tx2"/>
                </a:solidFill>
                <a:latin typeface="Arial" pitchFamily="34" charset="0"/>
                <a:cs typeface="Arial" pitchFamily="34" charset="0"/>
              </a:rPr>
              <a:t> HR surplus = HR Demand &lt; HR Internal Supply </a:t>
            </a:r>
            <a:endParaRPr lang="en-US" sz="2200" dirty="0">
              <a:solidFill>
                <a:schemeClr val="tx2"/>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nSpc>
                <a:spcPct val="150000"/>
              </a:lnSpc>
              <a:buNone/>
            </a:pPr>
            <a:r>
              <a:rPr lang="en-US" sz="2400" b="1" u="sng" dirty="0" smtClean="0">
                <a:solidFill>
                  <a:schemeClr val="tx2"/>
                </a:solidFill>
                <a:latin typeface="Arial" pitchFamily="34" charset="0"/>
                <a:cs typeface="Arial" pitchFamily="34" charset="0"/>
              </a:rPr>
              <a:t>Dealing with Surpluses:</a:t>
            </a:r>
          </a:p>
          <a:p>
            <a:pPr lvl="1" algn="just"/>
            <a:r>
              <a:rPr lang="en-US" sz="2200" b="1" dirty="0" smtClean="0">
                <a:latin typeface="Arial" pitchFamily="34" charset="0"/>
                <a:cs typeface="Arial" pitchFamily="34" charset="0"/>
              </a:rPr>
              <a:t>Job sharing</a:t>
            </a:r>
            <a:r>
              <a:rPr lang="en-US" sz="2200" dirty="0" smtClean="0">
                <a:latin typeface="Arial" pitchFamily="34" charset="0"/>
                <a:cs typeface="Arial" pitchFamily="34" charset="0"/>
              </a:rPr>
              <a:t>: Occurs when two or more employees perform the duties of one full-time position</a:t>
            </a:r>
          </a:p>
          <a:p>
            <a:pPr lvl="1" algn="just"/>
            <a:r>
              <a:rPr lang="en-US" sz="2200" b="1" dirty="0" smtClean="0">
                <a:latin typeface="Arial" pitchFamily="34" charset="0"/>
                <a:cs typeface="Arial" pitchFamily="34" charset="0"/>
              </a:rPr>
              <a:t>Attrition:</a:t>
            </a:r>
            <a:r>
              <a:rPr lang="en-US" sz="2200" dirty="0" smtClean="0">
                <a:latin typeface="Arial" pitchFamily="34" charset="0"/>
                <a:cs typeface="Arial" pitchFamily="34" charset="0"/>
              </a:rPr>
              <a:t> The process of reducing an HR surplus by allowing the size of the workforce to decline naturally</a:t>
            </a:r>
          </a:p>
          <a:p>
            <a:pPr lvl="1" algn="just"/>
            <a:r>
              <a:rPr lang="en-US" sz="2200" b="1" dirty="0" smtClean="0">
                <a:latin typeface="Arial" pitchFamily="34" charset="0"/>
                <a:cs typeface="Arial" pitchFamily="34" charset="0"/>
              </a:rPr>
              <a:t>Hiring freeze: </a:t>
            </a:r>
            <a:r>
              <a:rPr lang="en-US" sz="2200" dirty="0" smtClean="0">
                <a:latin typeface="Arial" pitchFamily="34" charset="0"/>
                <a:cs typeface="Arial" pitchFamily="34" charset="0"/>
              </a:rPr>
              <a:t>A prohibition on all external recruiting activities</a:t>
            </a:r>
          </a:p>
          <a:p>
            <a:pPr lvl="1" algn="just"/>
            <a:endParaRPr lang="en-US" sz="2200" dirty="0" smtClean="0">
              <a:latin typeface="Arial" pitchFamily="34" charset="0"/>
              <a:cs typeface="Arial" pitchFamily="34" charset="0"/>
            </a:endParaRPr>
          </a:p>
          <a:p>
            <a:pPr>
              <a:lnSpc>
                <a:spcPct val="150000"/>
              </a:lnSpc>
              <a:buNone/>
            </a:pPr>
            <a:r>
              <a:rPr lang="en-US" sz="2400" b="1" u="sng" dirty="0" smtClean="0">
                <a:solidFill>
                  <a:schemeClr val="tx2"/>
                </a:solidFill>
                <a:latin typeface="Arial" pitchFamily="34" charset="0"/>
                <a:cs typeface="Arial" pitchFamily="34" charset="0"/>
              </a:rPr>
              <a:t>Dealing with Shortages</a:t>
            </a:r>
          </a:p>
          <a:p>
            <a:pPr lvl="1"/>
            <a:r>
              <a:rPr lang="en-US" sz="2200" b="1" dirty="0" smtClean="0">
                <a:latin typeface="Arial" pitchFamily="34" charset="0"/>
                <a:cs typeface="Arial" pitchFamily="34" charset="0"/>
              </a:rPr>
              <a:t>External Recruitment: </a:t>
            </a:r>
            <a:r>
              <a:rPr lang="en-US" sz="2200" dirty="0" smtClean="0">
                <a:latin typeface="Arial" pitchFamily="34" charset="0"/>
                <a:cs typeface="Arial" pitchFamily="34" charset="0"/>
              </a:rPr>
              <a:t>Finding employees from outside the organization</a:t>
            </a:r>
          </a:p>
          <a:p>
            <a:pPr lvl="1"/>
            <a:endParaRPr lang="en-US"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normAutofit/>
          </a:bodyPr>
          <a:lstStyle/>
          <a:p>
            <a:r>
              <a:rPr lang="en-US" sz="3600" dirty="0" smtClean="0">
                <a:solidFill>
                  <a:schemeClr val="accent1">
                    <a:lumMod val="75000"/>
                  </a:schemeClr>
                </a:solidFill>
                <a:effectLst>
                  <a:outerShdw blurRad="38100" dist="38100" dir="2700000" algn="tl">
                    <a:srgbClr val="000000">
                      <a:alpha val="43137"/>
                    </a:srgbClr>
                  </a:outerShdw>
                </a:effectLst>
              </a:rPr>
              <a:t>Definition of HR Forecasting</a:t>
            </a: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HR forecasting, the heart of the HR planning process, can be defined as ascertaining the net requirement for personnel by determining the demand for and supply of human resources now and in the future.</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Environmental screening is an important step before forecasting take place</a:t>
            </a:r>
            <a:endParaRPr lang="en-US"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Forecasting Activity Categories</a:t>
            </a:r>
          </a:p>
        </p:txBody>
      </p:sp>
      <p:sp>
        <p:nvSpPr>
          <p:cNvPr id="3" name="Content Placeholder 2"/>
          <p:cNvSpPr>
            <a:spLocks noGrp="1"/>
          </p:cNvSpPr>
          <p:nvPr>
            <p:ph idx="1"/>
          </p:nvPr>
        </p:nvSpPr>
        <p:spPr/>
        <p:txBody>
          <a:bodyPr>
            <a:normAutofit/>
          </a:bodyPr>
          <a:lstStyle/>
          <a:p>
            <a:pPr>
              <a:buNone/>
            </a:pPr>
            <a:r>
              <a:rPr lang="en-US" sz="2400" dirty="0" smtClean="0">
                <a:latin typeface="Arial" pitchFamily="34" charset="0"/>
                <a:cs typeface="Arial" pitchFamily="34" charset="0"/>
              </a:rPr>
              <a:t>	Forecasting activities can be subdivided into three categories:</a:t>
            </a:r>
          </a:p>
          <a:p>
            <a:pPr marL="514350" indent="-514350" algn="just">
              <a:buFont typeface="+mj-lt"/>
              <a:buAutoNum type="arabicPeriod"/>
            </a:pPr>
            <a:r>
              <a:rPr lang="en-US" sz="2400" dirty="0" smtClean="0">
                <a:solidFill>
                  <a:schemeClr val="accent3">
                    <a:lumMod val="50000"/>
                  </a:schemeClr>
                </a:solidFill>
                <a:latin typeface="Arial" pitchFamily="34" charset="0"/>
                <a:cs typeface="Arial" pitchFamily="34" charset="0"/>
              </a:rPr>
              <a:t>Transactional-based forecasting</a:t>
            </a:r>
            <a:r>
              <a:rPr lang="en-US" sz="2400" dirty="0" smtClean="0">
                <a:latin typeface="Arial" pitchFamily="34" charset="0"/>
                <a:cs typeface="Arial" pitchFamily="34" charset="0"/>
              </a:rPr>
              <a:t>: </a:t>
            </a:r>
            <a:r>
              <a:rPr lang="en-US" sz="2200" dirty="0" smtClean="0">
                <a:latin typeface="Arial" pitchFamily="34" charset="0"/>
                <a:cs typeface="Arial" pitchFamily="34" charset="0"/>
              </a:rPr>
              <a:t>Focuses on tracking internal change instituted by the organization's managers.</a:t>
            </a:r>
          </a:p>
          <a:p>
            <a:pPr marL="514350" indent="-514350">
              <a:buFont typeface="+mj-lt"/>
              <a:buAutoNum type="arabicPeriod"/>
            </a:pPr>
            <a:endParaRPr lang="en-US" sz="2200" dirty="0" smtClean="0">
              <a:latin typeface="Arial" pitchFamily="34" charset="0"/>
              <a:cs typeface="Arial" pitchFamily="34" charset="0"/>
            </a:endParaRPr>
          </a:p>
          <a:p>
            <a:pPr marL="514350" indent="-514350">
              <a:buFont typeface="+mj-lt"/>
              <a:buAutoNum type="arabicPeriod"/>
            </a:pPr>
            <a:r>
              <a:rPr lang="en-US" sz="2400" dirty="0" smtClean="0">
                <a:solidFill>
                  <a:schemeClr val="accent3">
                    <a:lumMod val="50000"/>
                  </a:schemeClr>
                </a:solidFill>
                <a:latin typeface="Arial" pitchFamily="34" charset="0"/>
                <a:cs typeface="Arial" pitchFamily="34" charset="0"/>
              </a:rPr>
              <a:t>Event-based forecasting</a:t>
            </a:r>
            <a:r>
              <a:rPr lang="en-US" sz="2400" dirty="0" smtClean="0">
                <a:latin typeface="Arial" pitchFamily="34" charset="0"/>
                <a:cs typeface="Arial" pitchFamily="34" charset="0"/>
              </a:rPr>
              <a:t>: </a:t>
            </a:r>
            <a:r>
              <a:rPr lang="en-US" sz="2200" dirty="0" smtClean="0">
                <a:latin typeface="Arial" pitchFamily="34" charset="0"/>
                <a:cs typeface="Arial" pitchFamily="34" charset="0"/>
              </a:rPr>
              <a:t>Concerned with changes in the external environment.</a:t>
            </a:r>
          </a:p>
          <a:p>
            <a:pPr marL="514350" indent="-514350">
              <a:buFont typeface="+mj-lt"/>
              <a:buAutoNum type="arabicPeriod"/>
            </a:pPr>
            <a:endParaRPr lang="en-US" sz="2200" dirty="0" smtClean="0">
              <a:latin typeface="Arial" pitchFamily="34" charset="0"/>
              <a:cs typeface="Arial" pitchFamily="34" charset="0"/>
            </a:endParaRPr>
          </a:p>
          <a:p>
            <a:pPr marL="514350" indent="-514350" algn="just">
              <a:buFont typeface="+mj-lt"/>
              <a:buAutoNum type="arabicPeriod"/>
            </a:pPr>
            <a:r>
              <a:rPr lang="en-US" sz="2400" dirty="0" smtClean="0">
                <a:solidFill>
                  <a:schemeClr val="accent3">
                    <a:lumMod val="50000"/>
                  </a:schemeClr>
                </a:solidFill>
                <a:latin typeface="Arial" pitchFamily="34" charset="0"/>
                <a:cs typeface="Arial" pitchFamily="34" charset="0"/>
              </a:rPr>
              <a:t>Process-based forecasting</a:t>
            </a:r>
            <a:r>
              <a:rPr lang="en-US" sz="2400" dirty="0" smtClean="0">
                <a:latin typeface="Arial" pitchFamily="34" charset="0"/>
                <a:cs typeface="Arial" pitchFamily="34" charset="0"/>
              </a:rPr>
              <a:t>: </a:t>
            </a:r>
            <a:r>
              <a:rPr lang="en-US" sz="2200" dirty="0" smtClean="0">
                <a:latin typeface="Arial" pitchFamily="34" charset="0"/>
                <a:cs typeface="Arial" pitchFamily="34" charset="0"/>
              </a:rPr>
              <a:t>Not focused on a specific internal organization event, but on the flow or sequencing of several work activities </a:t>
            </a:r>
            <a:endParaRPr lang="en-US" sz="22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The Strategic Importance of HR Forecasting</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400" dirty="0" smtClean="0">
                <a:latin typeface="Arial" pitchFamily="34" charset="0"/>
                <a:cs typeface="Arial" pitchFamily="34" charset="0"/>
              </a:rPr>
              <a:t>Reduces HR costs </a:t>
            </a:r>
          </a:p>
          <a:p>
            <a:pPr marL="514350" indent="-514350">
              <a:buFont typeface="+mj-lt"/>
              <a:buAutoNum type="arabicPeriod"/>
            </a:pPr>
            <a:endParaRPr lang="en-US" sz="1800" dirty="0" smtClean="0">
              <a:latin typeface="Arial" pitchFamily="34" charset="0"/>
              <a:cs typeface="Arial" pitchFamily="34" charset="0"/>
            </a:endParaRPr>
          </a:p>
          <a:p>
            <a:pPr marL="514350" indent="-514350">
              <a:buFont typeface="+mj-lt"/>
              <a:buAutoNum type="arabicPeriod"/>
            </a:pPr>
            <a:r>
              <a:rPr lang="en-US" sz="2400" dirty="0" smtClean="0">
                <a:latin typeface="Arial" pitchFamily="34" charset="0"/>
                <a:cs typeface="Arial" pitchFamily="34" charset="0"/>
              </a:rPr>
              <a:t>Increases organizational flexibility </a:t>
            </a:r>
          </a:p>
          <a:p>
            <a:pPr marL="514350" indent="-514350">
              <a:buFont typeface="+mj-lt"/>
              <a:buAutoNum type="arabicPeriod"/>
            </a:pPr>
            <a:endParaRPr lang="en-US" sz="1800" dirty="0" smtClean="0">
              <a:latin typeface="Arial" pitchFamily="34" charset="0"/>
              <a:cs typeface="Arial" pitchFamily="34" charset="0"/>
            </a:endParaRPr>
          </a:p>
          <a:p>
            <a:pPr marL="514350" indent="-514350">
              <a:buFont typeface="+mj-lt"/>
              <a:buAutoNum type="arabicPeriod"/>
            </a:pPr>
            <a:r>
              <a:rPr lang="en-US" sz="2400" dirty="0" smtClean="0">
                <a:latin typeface="Arial" pitchFamily="34" charset="0"/>
                <a:cs typeface="Arial" pitchFamily="34" charset="0"/>
              </a:rPr>
              <a:t>Ensures a close linkage to the macro business forecasting process</a:t>
            </a:r>
          </a:p>
          <a:p>
            <a:pPr marL="514350" indent="-514350">
              <a:buFont typeface="+mj-lt"/>
              <a:buAutoNum type="arabicPeriod"/>
            </a:pPr>
            <a:endParaRPr lang="en-US" sz="1800" dirty="0" smtClean="0">
              <a:latin typeface="Arial" pitchFamily="34" charset="0"/>
              <a:cs typeface="Arial" pitchFamily="34" charset="0"/>
            </a:endParaRPr>
          </a:p>
          <a:p>
            <a:pPr marL="514350" indent="-514350">
              <a:buFont typeface="+mj-lt"/>
              <a:buAutoNum type="arabicPeriod"/>
            </a:pPr>
            <a:r>
              <a:rPr lang="en-US" sz="2400" dirty="0" smtClean="0">
                <a:latin typeface="Arial" pitchFamily="34" charset="0"/>
                <a:cs typeface="Arial" pitchFamily="34" charset="0"/>
              </a:rPr>
              <a:t>Ensures that organizational requirements take precedence over issues of resource constraint and scarcity (HR Supply and HR Demand)</a:t>
            </a:r>
            <a:endParaRPr lang="en-US" sz="2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Environmental and Organizational Factors Affecting HR Forecasting</a:t>
            </a:r>
          </a:p>
        </p:txBody>
      </p:sp>
      <p:sp>
        <p:nvSpPr>
          <p:cNvPr id="3" name="Content Placeholder 2"/>
          <p:cNvSpPr>
            <a:spLocks noGrp="1"/>
          </p:cNvSpPr>
          <p:nvPr>
            <p:ph idx="1"/>
          </p:nvPr>
        </p:nvSpPr>
        <p:spPr>
          <a:xfrm>
            <a:off x="457200" y="2209800"/>
            <a:ext cx="8229600" cy="4114800"/>
          </a:xfrm>
        </p:spPr>
        <p:txBody>
          <a:bodyPr>
            <a:normAutofit/>
          </a:bodyPr>
          <a:lstStyle/>
          <a:p>
            <a:pPr>
              <a:buNone/>
            </a:pPr>
            <a:r>
              <a:rPr lang="en-US" sz="2400" b="1" dirty="0" smtClean="0">
                <a:latin typeface="Arial" pitchFamily="34" charset="0"/>
                <a:cs typeface="Arial" pitchFamily="34" charset="0"/>
              </a:rPr>
              <a:t>Organizational Factors Affecting HR Forecasting</a:t>
            </a:r>
          </a:p>
          <a:p>
            <a:pPr lvl="1"/>
            <a:endParaRPr lang="en-US" sz="2200" b="1" dirty="0" smtClean="0">
              <a:latin typeface="Arial" pitchFamily="34" charset="0"/>
              <a:cs typeface="Arial" pitchFamily="34" charset="0"/>
            </a:endParaRPr>
          </a:p>
          <a:p>
            <a:pPr lvl="1">
              <a:lnSpc>
                <a:spcPct val="110000"/>
              </a:lnSpc>
            </a:pPr>
            <a:r>
              <a:rPr lang="en-US" sz="2000" dirty="0" smtClean="0">
                <a:latin typeface="Arial" pitchFamily="34" charset="0"/>
                <a:cs typeface="Arial" pitchFamily="34" charset="0"/>
              </a:rPr>
              <a:t>Corporate mission, strategic goals </a:t>
            </a:r>
          </a:p>
          <a:p>
            <a:pPr lvl="1">
              <a:lnSpc>
                <a:spcPct val="110000"/>
              </a:lnSpc>
            </a:pPr>
            <a:r>
              <a:rPr lang="en-US" sz="2000" dirty="0" smtClean="0">
                <a:latin typeface="Arial" pitchFamily="34" charset="0"/>
                <a:cs typeface="Arial" pitchFamily="34" charset="0"/>
              </a:rPr>
              <a:t>Operational goals, production budgets </a:t>
            </a:r>
          </a:p>
          <a:p>
            <a:pPr lvl="1">
              <a:lnSpc>
                <a:spcPct val="110000"/>
              </a:lnSpc>
            </a:pPr>
            <a:r>
              <a:rPr lang="en-US" sz="2000" dirty="0" smtClean="0">
                <a:latin typeface="Arial" pitchFamily="34" charset="0"/>
                <a:cs typeface="Arial" pitchFamily="34" charset="0"/>
              </a:rPr>
              <a:t>HR policies </a:t>
            </a:r>
          </a:p>
          <a:p>
            <a:pPr lvl="1">
              <a:lnSpc>
                <a:spcPct val="110000"/>
              </a:lnSpc>
            </a:pPr>
            <a:r>
              <a:rPr lang="en-US" sz="2000" dirty="0" smtClean="0">
                <a:latin typeface="Arial" pitchFamily="34" charset="0"/>
                <a:cs typeface="Arial" pitchFamily="34" charset="0"/>
              </a:rPr>
              <a:t>Organizational structure, restructuring </a:t>
            </a:r>
          </a:p>
          <a:p>
            <a:pPr lvl="1">
              <a:lnSpc>
                <a:spcPct val="110000"/>
              </a:lnSpc>
            </a:pPr>
            <a:r>
              <a:rPr lang="en-US" sz="2000" dirty="0" smtClean="0">
                <a:latin typeface="Arial" pitchFamily="34" charset="0"/>
                <a:cs typeface="Arial" pitchFamily="34" charset="0"/>
              </a:rPr>
              <a:t>Worker KSAOs, competencies, expectations </a:t>
            </a:r>
          </a:p>
          <a:p>
            <a:pPr lvl="1">
              <a:lnSpc>
                <a:spcPct val="110000"/>
              </a:lnSpc>
            </a:pPr>
            <a:r>
              <a:rPr lang="en-US" sz="2000" dirty="0" smtClean="0">
                <a:latin typeface="Arial" pitchFamily="34" charset="0"/>
                <a:cs typeface="Arial" pitchFamily="34" charset="0"/>
              </a:rPr>
              <a:t>HRMS level of development </a:t>
            </a:r>
          </a:p>
          <a:p>
            <a:pPr lvl="1">
              <a:lnSpc>
                <a:spcPct val="110000"/>
              </a:lnSpc>
            </a:pPr>
            <a:r>
              <a:rPr lang="en-US" sz="2000" dirty="0" smtClean="0">
                <a:latin typeface="Arial" pitchFamily="34" charset="0"/>
                <a:cs typeface="Arial" pitchFamily="34" charset="0"/>
              </a:rPr>
              <a:t>Organizational culture, climate, job satisfaction, communications</a:t>
            </a:r>
          </a:p>
          <a:p>
            <a:pPr lvl="1">
              <a:lnSpc>
                <a:spcPct val="110000"/>
              </a:lnSpc>
            </a:pPr>
            <a:r>
              <a:rPr lang="en-US" sz="2000" dirty="0" smtClean="0">
                <a:latin typeface="Arial" pitchFamily="34" charset="0"/>
                <a:cs typeface="Arial" pitchFamily="34" charset="0"/>
              </a:rPr>
              <a:t>Job analysis: Workforce coverage, current data</a:t>
            </a:r>
            <a:endParaRPr lang="en-US" sz="22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HR Forecasting Time Horizons</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sz="2400" b="1" dirty="0" smtClean="0">
                <a:solidFill>
                  <a:schemeClr val="accent3">
                    <a:lumMod val="50000"/>
                  </a:schemeClr>
                </a:solidFill>
                <a:latin typeface="Arial" pitchFamily="34" charset="0"/>
                <a:cs typeface="Arial" pitchFamily="34" charset="0"/>
              </a:rPr>
              <a:t>Current forecast</a:t>
            </a:r>
          </a:p>
          <a:p>
            <a:pPr marL="880110" lvl="1" indent="-514350"/>
            <a:r>
              <a:rPr lang="en-US" sz="2000" dirty="0" smtClean="0">
                <a:latin typeface="Arial" pitchFamily="34" charset="0"/>
                <a:cs typeface="Arial" pitchFamily="34" charset="0"/>
              </a:rPr>
              <a:t>Used to meet the immediate operational needs</a:t>
            </a:r>
          </a:p>
          <a:p>
            <a:pPr marL="880110" lvl="1" indent="-514350"/>
            <a:r>
              <a:rPr lang="en-US" sz="2000" dirty="0" smtClean="0">
                <a:latin typeface="Arial" pitchFamily="34" charset="0"/>
                <a:cs typeface="Arial" pitchFamily="34" charset="0"/>
              </a:rPr>
              <a:t>Associated time frame is up to the end of the current operating cycle or a maximum one year</a:t>
            </a:r>
          </a:p>
          <a:p>
            <a:pPr marL="514350" indent="-514350">
              <a:buFont typeface="+mj-lt"/>
              <a:buAutoNum type="arabicPeriod"/>
            </a:pPr>
            <a:r>
              <a:rPr lang="en-US" sz="2400" b="1" dirty="0" smtClean="0">
                <a:solidFill>
                  <a:schemeClr val="accent3">
                    <a:lumMod val="50000"/>
                  </a:schemeClr>
                </a:solidFill>
                <a:latin typeface="Arial" pitchFamily="34" charset="0"/>
                <a:cs typeface="Arial" pitchFamily="34" charset="0"/>
              </a:rPr>
              <a:t>Short-run forecast</a:t>
            </a:r>
          </a:p>
          <a:p>
            <a:pPr marL="880110" lvl="1" indent="-514350"/>
            <a:r>
              <a:rPr lang="en-US" sz="2000" dirty="0" smtClean="0">
                <a:latin typeface="Arial" pitchFamily="34" charset="0"/>
                <a:cs typeface="Arial" pitchFamily="34" charset="0"/>
              </a:rPr>
              <a:t>One to two years period</a:t>
            </a:r>
          </a:p>
          <a:p>
            <a:pPr marL="880110" lvl="1" indent="-514350"/>
            <a:endParaRPr lang="en-US" sz="2000" dirty="0" smtClean="0">
              <a:latin typeface="Arial" pitchFamily="34" charset="0"/>
              <a:cs typeface="Arial" pitchFamily="34" charset="0"/>
            </a:endParaRPr>
          </a:p>
          <a:p>
            <a:pPr marL="514350" indent="-514350">
              <a:buFont typeface="+mj-lt"/>
              <a:buAutoNum type="arabicPeriod"/>
            </a:pPr>
            <a:r>
              <a:rPr lang="en-US" sz="2400" b="1" dirty="0" smtClean="0">
                <a:solidFill>
                  <a:schemeClr val="accent3">
                    <a:lumMod val="50000"/>
                  </a:schemeClr>
                </a:solidFill>
                <a:latin typeface="Arial" pitchFamily="34" charset="0"/>
                <a:cs typeface="Arial" pitchFamily="34" charset="0"/>
              </a:rPr>
              <a:t>Medium-run forecast</a:t>
            </a:r>
          </a:p>
          <a:p>
            <a:pPr marL="880110" lvl="1" indent="-514350"/>
            <a:r>
              <a:rPr lang="en-US" sz="2000" dirty="0" smtClean="0">
                <a:latin typeface="Arial" pitchFamily="34" charset="0"/>
                <a:cs typeface="Arial" pitchFamily="34" charset="0"/>
              </a:rPr>
              <a:t>Two to five years</a:t>
            </a:r>
          </a:p>
          <a:p>
            <a:pPr marL="880110" lvl="1" indent="-514350"/>
            <a:endParaRPr lang="en-US" sz="2000" dirty="0" smtClean="0">
              <a:latin typeface="Arial" pitchFamily="34" charset="0"/>
              <a:cs typeface="Arial" pitchFamily="34" charset="0"/>
            </a:endParaRPr>
          </a:p>
          <a:p>
            <a:pPr marL="514350" indent="-514350">
              <a:buFont typeface="+mj-lt"/>
              <a:buAutoNum type="arabicPeriod"/>
            </a:pPr>
            <a:r>
              <a:rPr lang="en-US" sz="2400" b="1" dirty="0" smtClean="0">
                <a:solidFill>
                  <a:schemeClr val="accent3">
                    <a:lumMod val="50000"/>
                  </a:schemeClr>
                </a:solidFill>
                <a:latin typeface="Arial" pitchFamily="34" charset="0"/>
                <a:cs typeface="Arial" pitchFamily="34" charset="0"/>
              </a:rPr>
              <a:t>Long-run forecast</a:t>
            </a:r>
          </a:p>
          <a:p>
            <a:pPr marL="880110" lvl="1" indent="-514350"/>
            <a:r>
              <a:rPr lang="en-US" sz="2000" dirty="0" smtClean="0">
                <a:latin typeface="Arial" pitchFamily="34" charset="0"/>
                <a:cs typeface="Arial" pitchFamily="34" charset="0"/>
              </a:rPr>
              <a:t>Five or more years</a:t>
            </a:r>
            <a:endParaRPr lang="en-US"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Outcomes of Forecasts</a:t>
            </a:r>
          </a:p>
        </p:txBody>
      </p:sp>
      <p:sp>
        <p:nvSpPr>
          <p:cNvPr id="3" name="Content Placeholder 2"/>
          <p:cNvSpPr>
            <a:spLocks noGrp="1"/>
          </p:cNvSpPr>
          <p:nvPr>
            <p:ph idx="1"/>
          </p:nvPr>
        </p:nvSpPr>
        <p:spPr/>
        <p:txBody>
          <a:bodyPr>
            <a:normAutofit/>
          </a:bodyPr>
          <a:lstStyle/>
          <a:p>
            <a:pPr algn="just"/>
            <a:r>
              <a:rPr lang="en-US" sz="2400" b="1" dirty="0" smtClean="0">
                <a:solidFill>
                  <a:schemeClr val="accent3">
                    <a:lumMod val="50000"/>
                  </a:schemeClr>
                </a:solidFill>
                <a:latin typeface="Arial" pitchFamily="34" charset="0"/>
                <a:cs typeface="Arial" pitchFamily="34" charset="0"/>
              </a:rPr>
              <a:t>Prediction:</a:t>
            </a:r>
            <a:r>
              <a:rPr lang="en-US" sz="2400" dirty="0" smtClean="0">
                <a:latin typeface="Arial" pitchFamily="34" charset="0"/>
                <a:cs typeface="Arial" pitchFamily="34" charset="0"/>
              </a:rPr>
              <a:t> </a:t>
            </a:r>
            <a:r>
              <a:rPr lang="en-US" sz="2200" dirty="0" smtClean="0">
                <a:latin typeface="Arial" pitchFamily="34" charset="0"/>
                <a:cs typeface="Arial" pitchFamily="34" charset="0"/>
              </a:rPr>
              <a:t>A </a:t>
            </a:r>
            <a:r>
              <a:rPr lang="en-US" sz="2200" i="1" dirty="0" smtClean="0">
                <a:solidFill>
                  <a:schemeClr val="accent3">
                    <a:lumMod val="50000"/>
                  </a:schemeClr>
                </a:solidFill>
                <a:latin typeface="Arial" pitchFamily="34" charset="0"/>
                <a:cs typeface="Arial" pitchFamily="34" charset="0"/>
              </a:rPr>
              <a:t>single numerical estimate </a:t>
            </a:r>
            <a:r>
              <a:rPr lang="en-US" sz="2200" dirty="0" smtClean="0">
                <a:latin typeface="Arial" pitchFamily="34" charset="0"/>
                <a:cs typeface="Arial" pitchFamily="34" charset="0"/>
              </a:rPr>
              <a:t>of HR requirements associated with a specific time horizon and set of assumptions</a:t>
            </a:r>
          </a:p>
          <a:p>
            <a:pPr algn="just">
              <a:buNone/>
            </a:pPr>
            <a:endParaRPr lang="en-US" sz="2000" dirty="0" smtClean="0">
              <a:latin typeface="Arial" pitchFamily="34" charset="0"/>
              <a:cs typeface="Arial" pitchFamily="34" charset="0"/>
            </a:endParaRPr>
          </a:p>
          <a:p>
            <a:pPr algn="just"/>
            <a:r>
              <a:rPr lang="en-US" sz="2400" b="1" dirty="0" smtClean="0">
                <a:solidFill>
                  <a:schemeClr val="accent3">
                    <a:lumMod val="50000"/>
                  </a:schemeClr>
                </a:solidFill>
                <a:latin typeface="Arial" pitchFamily="34" charset="0"/>
                <a:cs typeface="Arial" pitchFamily="34" charset="0"/>
              </a:rPr>
              <a:t>Projection: </a:t>
            </a:r>
            <a:r>
              <a:rPr lang="en-US" sz="2200" dirty="0" smtClean="0">
                <a:latin typeface="Arial" pitchFamily="34" charset="0"/>
                <a:cs typeface="Arial" pitchFamily="34" charset="0"/>
              </a:rPr>
              <a:t>Incorporates </a:t>
            </a:r>
            <a:r>
              <a:rPr lang="en-US" sz="2200" i="1" dirty="0" smtClean="0">
                <a:solidFill>
                  <a:schemeClr val="accent3">
                    <a:lumMod val="50000"/>
                  </a:schemeClr>
                </a:solidFill>
                <a:latin typeface="Arial" pitchFamily="34" charset="0"/>
                <a:cs typeface="Arial" pitchFamily="34" charset="0"/>
              </a:rPr>
              <a:t>several HR estimate</a:t>
            </a:r>
            <a:r>
              <a:rPr lang="en-US" sz="2200" dirty="0" smtClean="0">
                <a:solidFill>
                  <a:schemeClr val="accent3">
                    <a:lumMod val="50000"/>
                  </a:schemeClr>
                </a:solidFill>
                <a:latin typeface="Arial" pitchFamily="34" charset="0"/>
                <a:cs typeface="Arial" pitchFamily="34" charset="0"/>
              </a:rPr>
              <a:t>s </a:t>
            </a:r>
            <a:r>
              <a:rPr lang="en-US" sz="2200" dirty="0" smtClean="0">
                <a:latin typeface="Arial" pitchFamily="34" charset="0"/>
                <a:cs typeface="Arial" pitchFamily="34" charset="0"/>
              </a:rPr>
              <a:t>based on a variety of assumptions </a:t>
            </a:r>
          </a:p>
          <a:p>
            <a:pPr algn="just"/>
            <a:endParaRPr lang="en-US" sz="2000" dirty="0" smtClean="0">
              <a:latin typeface="Arial" pitchFamily="34" charset="0"/>
              <a:cs typeface="Arial" pitchFamily="34" charset="0"/>
            </a:endParaRPr>
          </a:p>
          <a:p>
            <a:pPr algn="just"/>
            <a:r>
              <a:rPr lang="en-US" sz="2400" b="1" dirty="0" smtClean="0">
                <a:solidFill>
                  <a:schemeClr val="accent3">
                    <a:lumMod val="50000"/>
                  </a:schemeClr>
                </a:solidFill>
                <a:latin typeface="Arial" pitchFamily="34" charset="0"/>
                <a:cs typeface="Arial" pitchFamily="34" charset="0"/>
              </a:rPr>
              <a:t>Envelope: </a:t>
            </a:r>
            <a:r>
              <a:rPr lang="en-US" sz="2200" dirty="0" smtClean="0">
                <a:latin typeface="Arial" pitchFamily="34" charset="0"/>
                <a:cs typeface="Arial" pitchFamily="34" charset="0"/>
              </a:rPr>
              <a:t>An analogy in which one can easily visualize the corners of an envelope containing the </a:t>
            </a:r>
            <a:r>
              <a:rPr lang="en-US" sz="2200" i="1" dirty="0" smtClean="0">
                <a:solidFill>
                  <a:schemeClr val="accent3">
                    <a:lumMod val="50000"/>
                  </a:schemeClr>
                </a:solidFill>
                <a:latin typeface="Arial" pitchFamily="34" charset="0"/>
                <a:cs typeface="Arial" pitchFamily="34" charset="0"/>
              </a:rPr>
              <a:t>upper and lower limits</a:t>
            </a:r>
            <a:r>
              <a:rPr lang="en-US" sz="2200" dirty="0" smtClean="0">
                <a:latin typeface="Arial" pitchFamily="34" charset="0"/>
                <a:cs typeface="Arial" pitchFamily="34" charset="0"/>
              </a:rPr>
              <a:t>, or “bounds,” of the various HR projections extending into the future</a:t>
            </a:r>
            <a:endParaRPr lang="en-US" sz="22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pPr algn="just"/>
            <a:r>
              <a:rPr lang="en-US" sz="2400" b="1" dirty="0" smtClean="0">
                <a:solidFill>
                  <a:schemeClr val="accent3">
                    <a:lumMod val="50000"/>
                  </a:schemeClr>
                </a:solidFill>
                <a:latin typeface="Arial" pitchFamily="34" charset="0"/>
                <a:cs typeface="Arial" pitchFamily="34" charset="0"/>
              </a:rPr>
              <a:t>Scenario: </a:t>
            </a:r>
            <a:r>
              <a:rPr lang="en-US" sz="2200" dirty="0" smtClean="0">
                <a:latin typeface="Arial" pitchFamily="34" charset="0"/>
                <a:cs typeface="Arial" pitchFamily="34" charset="0"/>
              </a:rPr>
              <a:t>A proposed </a:t>
            </a:r>
            <a:r>
              <a:rPr lang="en-US" sz="2200" i="1" dirty="0" smtClean="0">
                <a:solidFill>
                  <a:schemeClr val="accent3">
                    <a:lumMod val="50000"/>
                  </a:schemeClr>
                </a:solidFill>
                <a:latin typeface="Arial" pitchFamily="34" charset="0"/>
                <a:cs typeface="Arial" pitchFamily="34" charset="0"/>
              </a:rPr>
              <a:t>sequence of events </a:t>
            </a:r>
            <a:r>
              <a:rPr lang="en-US" sz="2200" dirty="0" smtClean="0">
                <a:latin typeface="Arial" pitchFamily="34" charset="0"/>
                <a:cs typeface="Arial" pitchFamily="34" charset="0"/>
              </a:rPr>
              <a:t>with its own set of assumptions and associated program details </a:t>
            </a:r>
          </a:p>
          <a:p>
            <a:pPr algn="just"/>
            <a:endParaRPr lang="en-US" sz="2200" dirty="0" smtClean="0">
              <a:latin typeface="Arial" pitchFamily="34" charset="0"/>
              <a:cs typeface="Arial" pitchFamily="34" charset="0"/>
            </a:endParaRPr>
          </a:p>
          <a:p>
            <a:pPr algn="just"/>
            <a:r>
              <a:rPr lang="en-US" sz="2400" b="1" dirty="0" smtClean="0">
                <a:solidFill>
                  <a:schemeClr val="accent3">
                    <a:lumMod val="50000"/>
                  </a:schemeClr>
                </a:solidFill>
                <a:latin typeface="Arial" pitchFamily="34" charset="0"/>
                <a:cs typeface="Arial" pitchFamily="34" charset="0"/>
              </a:rPr>
              <a:t>Contingency plans: </a:t>
            </a:r>
            <a:r>
              <a:rPr lang="en-US" sz="2200" dirty="0" smtClean="0">
                <a:latin typeface="Arial" pitchFamily="34" charset="0"/>
                <a:cs typeface="Arial" pitchFamily="34" charset="0"/>
              </a:rPr>
              <a:t>Implemented when severe, unanticipated changes to organizational or environmental factors completely negate the usefulness of the existing HR forecasting predictions or projections; </a:t>
            </a:r>
            <a:r>
              <a:rPr lang="en-US" sz="2200" i="1" dirty="0" smtClean="0">
                <a:solidFill>
                  <a:schemeClr val="accent3">
                    <a:lumMod val="50000"/>
                  </a:schemeClr>
                </a:solidFill>
                <a:latin typeface="Arial" pitchFamily="34" charset="0"/>
                <a:cs typeface="Arial" pitchFamily="34" charset="0"/>
              </a:rPr>
              <a:t>like a backup plan</a:t>
            </a:r>
            <a:endParaRPr lang="en-US" sz="2200" i="1" dirty="0">
              <a:solidFill>
                <a:schemeClr val="accent3">
                  <a:lumMod val="50000"/>
                </a:schemeClr>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Determining Net HR Requirements.</a:t>
            </a:r>
          </a:p>
        </p:txBody>
      </p:sp>
      <p:sp>
        <p:nvSpPr>
          <p:cNvPr id="3" name="Content Placeholder 2"/>
          <p:cNvSpPr>
            <a:spLocks noGrp="1"/>
          </p:cNvSpPr>
          <p:nvPr>
            <p:ph idx="1"/>
          </p:nvPr>
        </p:nvSpPr>
        <p:spPr/>
        <p:txBody>
          <a:bodyPr>
            <a:normAutofit/>
          </a:bodyPr>
          <a:lstStyle/>
          <a:p>
            <a:pPr>
              <a:buNone/>
            </a:pPr>
            <a:r>
              <a:rPr lang="en-US" sz="2400" b="1" dirty="0" smtClean="0">
                <a:latin typeface="Arial" pitchFamily="34" charset="0"/>
                <a:cs typeface="Arial" pitchFamily="34" charset="0"/>
              </a:rPr>
              <a:t>Steps in Determining Net HR Requirements</a:t>
            </a:r>
          </a:p>
          <a:p>
            <a:pPr>
              <a:buNone/>
            </a:pPr>
            <a:endParaRPr lang="en-US" sz="2200" dirty="0" smtClean="0">
              <a:latin typeface="Arial" pitchFamily="34" charset="0"/>
              <a:cs typeface="Arial" pitchFamily="34" charset="0"/>
            </a:endParaRPr>
          </a:p>
          <a:p>
            <a:pPr marL="514350" indent="-514350">
              <a:lnSpc>
                <a:spcPct val="150000"/>
              </a:lnSpc>
              <a:buFont typeface="+mj-lt"/>
              <a:buAutoNum type="arabicPeriod"/>
            </a:pPr>
            <a:r>
              <a:rPr lang="en-US" sz="2200" dirty="0" smtClean="0">
                <a:latin typeface="Arial" pitchFamily="34" charset="0"/>
                <a:cs typeface="Arial" pitchFamily="34" charset="0"/>
              </a:rPr>
              <a:t>Determine HR demand</a:t>
            </a:r>
          </a:p>
          <a:p>
            <a:pPr marL="514350" indent="-514350">
              <a:buFont typeface="+mj-lt"/>
              <a:buAutoNum type="arabicPeriod"/>
            </a:pPr>
            <a:r>
              <a:rPr lang="en-US" sz="2200" dirty="0" smtClean="0">
                <a:latin typeface="Arial" pitchFamily="34" charset="0"/>
                <a:cs typeface="Arial" pitchFamily="34" charset="0"/>
              </a:rPr>
              <a:t>Ascertain HR supply and skills inventory-personal database record on each employee </a:t>
            </a:r>
          </a:p>
          <a:p>
            <a:pPr marL="514350" indent="-514350">
              <a:lnSpc>
                <a:spcPct val="150000"/>
              </a:lnSpc>
              <a:buFont typeface="+mj-lt"/>
              <a:buAutoNum type="arabicPeriod"/>
            </a:pPr>
            <a:r>
              <a:rPr lang="en-US" sz="2200" dirty="0" smtClean="0">
                <a:latin typeface="Arial" pitchFamily="34" charset="0"/>
                <a:cs typeface="Arial" pitchFamily="34" charset="0"/>
              </a:rPr>
              <a:t>Determine NET HR requirements </a:t>
            </a:r>
          </a:p>
          <a:p>
            <a:pPr marL="514350" indent="-514350">
              <a:buFont typeface="+mj-lt"/>
              <a:buAutoNum type="arabicPeriod"/>
            </a:pPr>
            <a:r>
              <a:rPr lang="en-US" sz="2200" dirty="0" smtClean="0">
                <a:latin typeface="Arial" pitchFamily="34" charset="0"/>
                <a:cs typeface="Arial" pitchFamily="34" charset="0"/>
              </a:rPr>
              <a:t>Institute HR programs: HR shortage and HR surplus</a:t>
            </a:r>
            <a:endParaRPr lang="en-US" sz="22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TotalTime>
  <Words>541</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Constantia</vt:lpstr>
      <vt:lpstr>Wingdings 2</vt:lpstr>
      <vt:lpstr>Flow</vt:lpstr>
      <vt:lpstr>Chapter - 07</vt:lpstr>
      <vt:lpstr>Definition of HR Forecasting</vt:lpstr>
      <vt:lpstr>Forecasting Activity Categories</vt:lpstr>
      <vt:lpstr>The Strategic Importance of HR Forecasting</vt:lpstr>
      <vt:lpstr>Environmental and Organizational Factors Affecting HR Forecasting</vt:lpstr>
      <vt:lpstr>HR Forecasting Time Horizons</vt:lpstr>
      <vt:lpstr>Outcomes of Forecasts</vt:lpstr>
      <vt:lpstr>PowerPoint Presentation</vt:lpstr>
      <vt:lpstr>Determining Net HR Requirements.</vt:lpstr>
      <vt:lpstr>Ascertain HR supply</vt:lpstr>
      <vt:lpstr>NET HR requirements</vt:lpstr>
      <vt:lpstr>PowerPoint Presentation</vt:lpstr>
      <vt:lpstr>HR Shortage or Surplus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07</dc:title>
  <dc:creator>Tuhin</dc:creator>
  <cp:lastModifiedBy>Dr rahim</cp:lastModifiedBy>
  <cp:revision>23</cp:revision>
  <dcterms:created xsi:type="dcterms:W3CDTF">2006-08-16T00:00:00Z</dcterms:created>
  <dcterms:modified xsi:type="dcterms:W3CDTF">2020-07-16T18:11:01Z</dcterms:modified>
</cp:coreProperties>
</file>