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65" r:id="rId4"/>
    <p:sldId id="266" r:id="rId5"/>
    <p:sldId id="258" r:id="rId6"/>
    <p:sldId id="267" r:id="rId7"/>
    <p:sldId id="268" r:id="rId8"/>
    <p:sldId id="269" r:id="rId9"/>
    <p:sldId id="259" r:id="rId10"/>
    <p:sldId id="270" r:id="rId11"/>
    <p:sldId id="271" r:id="rId12"/>
    <p:sldId id="272" r:id="rId13"/>
    <p:sldId id="260" r:id="rId14"/>
    <p:sldId id="273" r:id="rId15"/>
    <p:sldId id="274" r:id="rId16"/>
    <p:sldId id="261" r:id="rId17"/>
    <p:sldId id="275" r:id="rId18"/>
    <p:sldId id="276" r:id="rId19"/>
    <p:sldId id="262" r:id="rId20"/>
    <p:sldId id="277" r:id="rId21"/>
    <p:sldId id="263" r:id="rId22"/>
    <p:sldId id="26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AFC226-4D41-4D70-B37E-283F596ABB99}" type="datetimeFigureOut">
              <a:rPr lang="en-US" smtClean="0"/>
              <a:pPr/>
              <a:t>8/10/2020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296406-2610-471E-8490-7F8802308AC0}" type="slidenum">
              <a:rPr lang="en-US" smtClean="0"/>
              <a:pPr/>
              <a:t>‹#›</a:t>
            </a:fld>
            <a:endParaRPr lang="en-US"/>
          </a:p>
        </p:txBody>
      </p:sp>
    </p:spTree>
    <p:extLst>
      <p:ext uri="{BB962C8B-B14F-4D97-AF65-F5344CB8AC3E}">
        <p14:creationId xmlns:p14="http://schemas.microsoft.com/office/powerpoint/2010/main" val="905790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296406-2610-471E-8490-7F8802308AC0}" type="slidenum">
              <a:rPr lang="en-US" smtClean="0"/>
              <a:pPr/>
              <a:t>5</a:t>
            </a:fld>
            <a:endParaRPr lang="en-US"/>
          </a:p>
        </p:txBody>
      </p:sp>
    </p:spTree>
    <p:extLst>
      <p:ext uri="{BB962C8B-B14F-4D97-AF65-F5344CB8AC3E}">
        <p14:creationId xmlns:p14="http://schemas.microsoft.com/office/powerpoint/2010/main" val="1850123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8/10/2020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8/10/2020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600" dirty="0" smtClean="0">
                <a:ln w="635">
                  <a:noFill/>
                </a:ln>
                <a:solidFill>
                  <a:schemeClr val="accent4">
                    <a:tint val="90000"/>
                    <a:satMod val="125000"/>
                  </a:schemeClr>
                </a:solidFill>
              </a:rPr>
              <a:t>Chapter- </a:t>
            </a:r>
            <a:r>
              <a:rPr lang="en-US" sz="4600" dirty="0" smtClean="0">
                <a:ln w="635">
                  <a:noFill/>
                </a:ln>
                <a:solidFill>
                  <a:schemeClr val="accent4">
                    <a:tint val="90000"/>
                    <a:satMod val="125000"/>
                  </a:schemeClr>
                </a:solidFill>
              </a:rPr>
              <a:t>09</a:t>
            </a:r>
            <a:endParaRPr lang="en-US" sz="4600" dirty="0" smtClean="0">
              <a:ln w="635">
                <a:noFill/>
              </a:ln>
              <a:solidFill>
                <a:schemeClr val="accent4">
                  <a:tint val="90000"/>
                  <a:satMod val="125000"/>
                </a:schemeClr>
              </a:solidFill>
            </a:endParaRPr>
          </a:p>
        </p:txBody>
      </p:sp>
      <p:sp>
        <p:nvSpPr>
          <p:cNvPr id="3" name="Subtitle 2"/>
          <p:cNvSpPr>
            <a:spLocks noGrp="1"/>
          </p:cNvSpPr>
          <p:nvPr>
            <p:ph type="subTitle" idx="1"/>
          </p:nvPr>
        </p:nvSpPr>
        <p:spPr/>
        <p:txBody>
          <a:bodyPr>
            <a:noAutofit/>
          </a:bodyPr>
          <a:lstStyle/>
          <a:p>
            <a:pPr algn="ctr"/>
            <a:r>
              <a:rPr lang="en-US" sz="3000" b="1" dirty="0" smtClean="0">
                <a:solidFill>
                  <a:schemeClr val="accent6">
                    <a:lumMod val="60000"/>
                    <a:lumOff val="40000"/>
                  </a:schemeClr>
                </a:solidFill>
                <a:effectLst>
                  <a:outerShdw blurRad="38100" dist="38100" dir="2700000" algn="tl">
                    <a:srgbClr val="000000">
                      <a:alpha val="43137"/>
                    </a:srgbClr>
                  </a:outerShdw>
                </a:effectLst>
              </a:rPr>
              <a:t>Information Technology for HR Planning </a:t>
            </a:r>
          </a:p>
          <a:p>
            <a:pPr algn="ctr"/>
            <a:r>
              <a:rPr lang="en-US" sz="3000" b="1" dirty="0" smtClean="0">
                <a:solidFill>
                  <a:schemeClr val="accent6">
                    <a:lumMod val="60000"/>
                    <a:lumOff val="40000"/>
                  </a:schemeClr>
                </a:solidFill>
                <a:effectLst>
                  <a:outerShdw blurRad="38100" dist="38100" dir="2700000" algn="tl">
                    <a:srgbClr val="000000">
                      <a:alpha val="43137"/>
                    </a:srgbClr>
                  </a:outerShdw>
                </a:effectLst>
              </a:rPr>
              <a:t> </a:t>
            </a:r>
          </a:p>
          <a:p>
            <a:pPr algn="ctr"/>
            <a:r>
              <a:rPr lang="en-US" sz="3000" b="1" dirty="0" smtClean="0">
                <a:solidFill>
                  <a:schemeClr val="accent6">
                    <a:lumMod val="60000"/>
                    <a:lumOff val="40000"/>
                  </a:schemeClr>
                </a:solidFill>
                <a:effectLst>
                  <a:outerShdw blurRad="38100" dist="38100" dir="2700000" algn="tl">
                    <a:srgbClr val="000000">
                      <a:alpha val="43137"/>
                    </a:srgbClr>
                  </a:outerShdw>
                </a:effectLst>
              </a:rPr>
              <a:t> </a:t>
            </a:r>
          </a:p>
          <a:p>
            <a:pPr algn="ctr"/>
            <a:endParaRPr lang="en-US" sz="3000" b="1" dirty="0" smtClean="0">
              <a:solidFill>
                <a:schemeClr val="accent6">
                  <a:lumMod val="60000"/>
                  <a:lumOff val="40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85000" lnSpcReduction="20000"/>
          </a:bodyPr>
          <a:lstStyle/>
          <a:p>
            <a:pPr algn="just">
              <a:buNone/>
            </a:pPr>
            <a:r>
              <a:rPr lang="en-US" b="1" dirty="0" smtClean="0">
                <a:latin typeface="Arial" pitchFamily="34" charset="0"/>
                <a:cs typeface="Arial" pitchFamily="34" charset="0"/>
              </a:rPr>
              <a:t>2. Workforce Management and Scheduling</a:t>
            </a:r>
          </a:p>
          <a:p>
            <a:pPr algn="just">
              <a:buNone/>
            </a:pPr>
            <a:r>
              <a:rPr lang="en-US" b="1" dirty="0" smtClean="0">
                <a:latin typeface="Arial" pitchFamily="34" charset="0"/>
                <a:cs typeface="Arial" pitchFamily="34" charset="0"/>
              </a:rPr>
              <a:t>	</a:t>
            </a:r>
            <a:r>
              <a:rPr lang="en-US" dirty="0" smtClean="0">
                <a:latin typeface="Arial" pitchFamily="34" charset="0"/>
                <a:cs typeface="Arial" pitchFamily="34" charset="0"/>
              </a:rPr>
              <a:t>Workforce scheduling and optimization software provides applications for deploying employees most effectively. For example, the software application could create schedules that take various things into account, such as call volumes and meeting times.</a:t>
            </a:r>
          </a:p>
          <a:p>
            <a:pPr algn="just">
              <a:buNone/>
            </a:pPr>
            <a:endParaRPr lang="en-US" b="1" dirty="0" smtClean="0">
              <a:latin typeface="Arial" pitchFamily="34" charset="0"/>
              <a:cs typeface="Arial" pitchFamily="34" charset="0"/>
            </a:endParaRPr>
          </a:p>
          <a:p>
            <a:pPr algn="just">
              <a:buNone/>
            </a:pPr>
            <a:r>
              <a:rPr lang="en-US" b="1" dirty="0" smtClean="0">
                <a:latin typeface="Arial" pitchFamily="34" charset="0"/>
                <a:cs typeface="Arial" pitchFamily="34" charset="0"/>
              </a:rPr>
              <a:t>3. Skills Inventories: </a:t>
            </a:r>
            <a:r>
              <a:rPr lang="en-US" dirty="0" smtClean="0">
                <a:latin typeface="Arial" pitchFamily="34" charset="0"/>
                <a:cs typeface="Arial" pitchFamily="34" charset="0"/>
              </a:rPr>
              <a:t>Skills inventories represent a valuable source of information for assessing the internal supply of talent. These applications would typically contain a personal record or skills profile of each member of the workforce. Included in the inventory are items such as employee name, sonority, classification, part- or full-time work status, work history and record of jobs held in the organization, education, training, skill competencies, areas of expertise, talents, history of performance appraisals, and future jobs desired by or recommended for the individual, as well as hobbies and interests that may be useful for organizational planning.</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62500" lnSpcReduction="20000"/>
          </a:bodyPr>
          <a:lstStyle/>
          <a:p>
            <a:pPr>
              <a:buNone/>
            </a:pPr>
            <a:r>
              <a:rPr lang="en-US" sz="3800" b="1" dirty="0" smtClean="0">
                <a:latin typeface="Arial" pitchFamily="34" charset="0"/>
                <a:cs typeface="Arial" pitchFamily="34" charset="0"/>
              </a:rPr>
              <a:t>4. Replacement Charts</a:t>
            </a:r>
            <a:r>
              <a:rPr lang="en-US" sz="3100" b="1" dirty="0" smtClean="0">
                <a:latin typeface="Arial" pitchFamily="34" charset="0"/>
                <a:cs typeface="Arial" pitchFamily="34" charset="0"/>
              </a:rPr>
              <a:t/>
            </a:r>
            <a:br>
              <a:rPr lang="en-US" sz="3100" b="1" dirty="0" smtClean="0">
                <a:latin typeface="Arial" pitchFamily="34" charset="0"/>
                <a:cs typeface="Arial" pitchFamily="34" charset="0"/>
              </a:rPr>
            </a:br>
            <a:r>
              <a:rPr lang="en-US" sz="3100" dirty="0" smtClean="0">
                <a:latin typeface="Arial" pitchFamily="34" charset="0"/>
                <a:cs typeface="Arial" pitchFamily="34" charset="0"/>
              </a:rPr>
              <a:t/>
            </a:r>
            <a:br>
              <a:rPr lang="en-US" sz="3100" dirty="0" smtClean="0">
                <a:latin typeface="Arial" pitchFamily="34" charset="0"/>
                <a:cs typeface="Arial" pitchFamily="34" charset="0"/>
              </a:rPr>
            </a:br>
            <a:r>
              <a:rPr lang="en-US" sz="3500" dirty="0" smtClean="0">
                <a:latin typeface="Arial" pitchFamily="34" charset="0"/>
                <a:cs typeface="Arial" pitchFamily="34" charset="0"/>
              </a:rPr>
              <a:t>Designates the process of finding replacement employees for key managerial positions. Replacement charts include:</a:t>
            </a:r>
          </a:p>
          <a:p>
            <a:pPr lvl="1">
              <a:lnSpc>
                <a:spcPct val="170000"/>
              </a:lnSpc>
            </a:pPr>
            <a:r>
              <a:rPr lang="en-US" sz="3200" dirty="0" smtClean="0">
                <a:latin typeface="Arial" pitchFamily="34" charset="0"/>
                <a:cs typeface="Arial" pitchFamily="34" charset="0"/>
              </a:rPr>
              <a:t>Employee performance appraisal data</a:t>
            </a:r>
          </a:p>
          <a:p>
            <a:pPr lvl="1"/>
            <a:r>
              <a:rPr lang="en-US" sz="3200" dirty="0" smtClean="0">
                <a:latin typeface="Arial" pitchFamily="34" charset="0"/>
                <a:cs typeface="Arial" pitchFamily="34" charset="0"/>
              </a:rPr>
              <a:t>Information about how ready possible successors are to fill key managerial positions</a:t>
            </a:r>
          </a:p>
          <a:p>
            <a:pPr>
              <a:buNone/>
            </a:pPr>
            <a:r>
              <a:rPr lang="en-US" sz="3100" dirty="0" smtClean="0">
                <a:latin typeface="Arial" pitchFamily="34" charset="0"/>
                <a:cs typeface="Arial" pitchFamily="34" charset="0"/>
              </a:rPr>
              <a:t/>
            </a:r>
            <a:br>
              <a:rPr lang="en-US" sz="3100" dirty="0" smtClean="0">
                <a:latin typeface="Arial" pitchFamily="34" charset="0"/>
                <a:cs typeface="Arial" pitchFamily="34" charset="0"/>
              </a:rPr>
            </a:br>
            <a:r>
              <a:rPr lang="en-US" sz="3800" dirty="0" smtClean="0">
                <a:latin typeface="Arial" pitchFamily="34" charset="0"/>
                <a:cs typeface="Arial" pitchFamily="34" charset="0"/>
              </a:rPr>
              <a:t>Replacement planning software can allow managers to:</a:t>
            </a:r>
            <a:br>
              <a:rPr lang="en-US" sz="3800" dirty="0" smtClean="0">
                <a:latin typeface="Arial" pitchFamily="34" charset="0"/>
                <a:cs typeface="Arial" pitchFamily="34" charset="0"/>
              </a:rPr>
            </a:br>
            <a:r>
              <a:rPr lang="en-US" sz="3800" dirty="0" smtClean="0">
                <a:latin typeface="Arial" pitchFamily="34" charset="0"/>
                <a:cs typeface="Arial" pitchFamily="34" charset="0"/>
              </a:rPr>
              <a:t>Track incumbents and candidates</a:t>
            </a:r>
          </a:p>
          <a:p>
            <a:pPr>
              <a:buNone/>
            </a:pPr>
            <a:endParaRPr lang="en-US" sz="3100" dirty="0" smtClean="0">
              <a:latin typeface="Arial" pitchFamily="34" charset="0"/>
              <a:cs typeface="Arial" pitchFamily="34" charset="0"/>
            </a:endParaRPr>
          </a:p>
          <a:p>
            <a:pPr lvl="1">
              <a:lnSpc>
                <a:spcPct val="170000"/>
              </a:lnSpc>
            </a:pPr>
            <a:r>
              <a:rPr lang="en-US" sz="2900" dirty="0" smtClean="0">
                <a:latin typeface="Arial" pitchFamily="34" charset="0"/>
                <a:cs typeface="Arial" pitchFamily="34" charset="0"/>
              </a:rPr>
              <a:t>Obtain specific information from resumes</a:t>
            </a:r>
          </a:p>
          <a:p>
            <a:pPr lvl="1">
              <a:lnSpc>
                <a:spcPct val="170000"/>
              </a:lnSpc>
            </a:pPr>
            <a:r>
              <a:rPr lang="en-US" sz="2900" dirty="0" smtClean="0">
                <a:latin typeface="Arial" pitchFamily="34" charset="0"/>
                <a:cs typeface="Arial" pitchFamily="34" charset="0"/>
              </a:rPr>
              <a:t>Track historical pay</a:t>
            </a:r>
          </a:p>
          <a:p>
            <a:pPr lvl="1">
              <a:lnSpc>
                <a:spcPct val="170000"/>
              </a:lnSpc>
            </a:pPr>
            <a:r>
              <a:rPr lang="en-US" sz="2900" dirty="0" smtClean="0">
                <a:latin typeface="Arial" pitchFamily="34" charset="0"/>
                <a:cs typeface="Arial" pitchFamily="34" charset="0"/>
              </a:rPr>
              <a:t>Track performance details</a:t>
            </a:r>
          </a:p>
          <a:p>
            <a:pPr>
              <a:buNone/>
            </a:pP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a:buNone/>
            </a:pPr>
            <a:r>
              <a:rPr lang="en-US" b="1" dirty="0" smtClean="0">
                <a:latin typeface="Arial" pitchFamily="34" charset="0"/>
                <a:cs typeface="Arial" pitchFamily="34" charset="0"/>
              </a:rPr>
              <a:t>5. Succession Management</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latin typeface="Arial" pitchFamily="34" charset="0"/>
                <a:cs typeface="Arial" pitchFamily="34" charset="0"/>
              </a:rPr>
              <a:t>Is focused on preparing employees for future jobs within the organization. The process is information intensive as it requires information on:</a:t>
            </a:r>
          </a:p>
          <a:p>
            <a:pPr lvl="1">
              <a:lnSpc>
                <a:spcPct val="150000"/>
              </a:lnSpc>
            </a:pPr>
            <a:r>
              <a:rPr lang="en-US" dirty="0" smtClean="0">
                <a:latin typeface="Arial" pitchFamily="34" charset="0"/>
                <a:cs typeface="Arial" pitchFamily="34" charset="0"/>
              </a:rPr>
              <a:t>Competencies</a:t>
            </a:r>
          </a:p>
          <a:p>
            <a:pPr lvl="1">
              <a:lnSpc>
                <a:spcPct val="150000"/>
              </a:lnSpc>
            </a:pPr>
            <a:r>
              <a:rPr lang="en-US" dirty="0" smtClean="0">
                <a:latin typeface="Arial" pitchFamily="34" charset="0"/>
                <a:cs typeface="Arial" pitchFamily="34" charset="0"/>
              </a:rPr>
              <a:t>Talent pools</a:t>
            </a:r>
          </a:p>
          <a:p>
            <a:pPr lvl="1">
              <a:lnSpc>
                <a:spcPct val="150000"/>
              </a:lnSpc>
            </a:pPr>
            <a:r>
              <a:rPr lang="en-US" dirty="0" smtClean="0">
                <a:latin typeface="Arial" pitchFamily="34" charset="0"/>
                <a:cs typeface="Arial" pitchFamily="34" charset="0"/>
              </a:rPr>
              <a:t>Development plans</a:t>
            </a:r>
          </a:p>
          <a:p>
            <a:pPr lvl="1">
              <a:lnSpc>
                <a:spcPct val="150000"/>
              </a:lnSpc>
            </a:pPr>
            <a:r>
              <a:rPr lang="en-US" dirty="0" smtClean="0">
                <a:latin typeface="Arial" pitchFamily="34" charset="0"/>
                <a:cs typeface="Arial" pitchFamily="34" charset="0"/>
              </a:rPr>
              <a:t>Performance assessments from different sources</a:t>
            </a:r>
          </a:p>
          <a:p>
            <a:pPr lvl="1">
              <a:lnSpc>
                <a:spcPct val="150000"/>
              </a:lnSpc>
            </a:pPr>
            <a:r>
              <a:rPr lang="en-US" dirty="0" smtClean="0">
                <a:latin typeface="Arial" pitchFamily="34" charset="0"/>
                <a:cs typeface="Arial" pitchFamily="34" charset="0"/>
              </a:rPr>
              <a:t>Development opportunities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Different Solutions for Different Needs</a:t>
            </a:r>
          </a:p>
        </p:txBody>
      </p:sp>
      <p:sp>
        <p:nvSpPr>
          <p:cNvPr id="3" name="Content Placeholder 2"/>
          <p:cNvSpPr>
            <a:spLocks noGrp="1"/>
          </p:cNvSpPr>
          <p:nvPr>
            <p:ph idx="1"/>
          </p:nvPr>
        </p:nvSpPr>
        <p:spPr/>
        <p:txBody>
          <a:bodyPr>
            <a:normAutofit/>
          </a:bodyPr>
          <a:lstStyle/>
          <a:p>
            <a:pPr>
              <a:lnSpc>
                <a:spcPct val="150000"/>
              </a:lnSpc>
              <a:buNone/>
            </a:pPr>
            <a:r>
              <a:rPr lang="en-US" sz="2400" b="1" dirty="0" smtClean="0">
                <a:solidFill>
                  <a:schemeClr val="accent1">
                    <a:lumMod val="50000"/>
                  </a:schemeClr>
                </a:solidFill>
                <a:latin typeface="Arial" pitchFamily="34" charset="0"/>
                <a:cs typeface="Arial" pitchFamily="34" charset="0"/>
              </a:rPr>
              <a:t>1. </a:t>
            </a:r>
            <a:r>
              <a:rPr lang="en-US" sz="2400" b="1" u="sng" dirty="0" smtClean="0">
                <a:solidFill>
                  <a:schemeClr val="accent1">
                    <a:lumMod val="50000"/>
                  </a:schemeClr>
                </a:solidFill>
                <a:latin typeface="Arial" pitchFamily="34" charset="0"/>
                <a:cs typeface="Arial" pitchFamily="34" charset="0"/>
              </a:rPr>
              <a:t>HRIS</a:t>
            </a:r>
          </a:p>
          <a:p>
            <a:pPr>
              <a:lnSpc>
                <a:spcPct val="150000"/>
              </a:lnSpc>
            </a:pPr>
            <a:r>
              <a:rPr lang="en-US" sz="2400" dirty="0" smtClean="0">
                <a:latin typeface="Arial" pitchFamily="34" charset="0"/>
                <a:cs typeface="Arial" pitchFamily="34" charset="0"/>
              </a:rPr>
              <a:t>Human Resources Information System (HRIS)</a:t>
            </a:r>
          </a:p>
          <a:p>
            <a:r>
              <a:rPr lang="en-US" sz="2400" dirty="0" smtClean="0">
                <a:latin typeface="Arial" pitchFamily="34" charset="0"/>
                <a:cs typeface="Arial" pitchFamily="34" charset="0"/>
              </a:rPr>
              <a:t>A comprehensive across the broad software system for HRM that includes subsystems or modules</a:t>
            </a:r>
          </a:p>
          <a:p>
            <a:pPr>
              <a:lnSpc>
                <a:spcPct val="150000"/>
              </a:lnSpc>
            </a:pPr>
            <a:r>
              <a:rPr lang="en-US" sz="2400" dirty="0" smtClean="0">
                <a:latin typeface="Arial" pitchFamily="34" charset="0"/>
                <a:cs typeface="Arial" pitchFamily="34" charset="0"/>
              </a:rPr>
              <a:t>Offers an integral solution for HR department</a:t>
            </a:r>
          </a:p>
          <a:p>
            <a:r>
              <a:rPr lang="en-US" sz="2400" dirty="0" smtClean="0">
                <a:latin typeface="Arial" pitchFamily="34" charset="0"/>
                <a:cs typeface="Arial" pitchFamily="34" charset="0"/>
              </a:rPr>
              <a:t>It includes the software, hardware, support functions, and system policies and procedures used to gather, store and support human resources data</a:t>
            </a:r>
            <a:endParaRPr lang="en-US" sz="24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lnSpc>
                <a:spcPct val="150000"/>
              </a:lnSpc>
              <a:buNone/>
            </a:pPr>
            <a:r>
              <a:rPr lang="en-US" sz="2400" b="1" dirty="0" smtClean="0">
                <a:solidFill>
                  <a:schemeClr val="accent1">
                    <a:lumMod val="50000"/>
                  </a:schemeClr>
                </a:solidFill>
                <a:latin typeface="Arial" pitchFamily="34" charset="0"/>
                <a:cs typeface="Arial" pitchFamily="34" charset="0"/>
              </a:rPr>
              <a:t>2. </a:t>
            </a:r>
            <a:r>
              <a:rPr lang="en-US" sz="2400" b="1" u="sng" dirty="0" smtClean="0">
                <a:solidFill>
                  <a:schemeClr val="accent1">
                    <a:lumMod val="50000"/>
                  </a:schemeClr>
                </a:solidFill>
                <a:latin typeface="Arial" pitchFamily="34" charset="0"/>
                <a:cs typeface="Arial" pitchFamily="34" charset="0"/>
              </a:rPr>
              <a:t>Specialty Products:</a:t>
            </a:r>
          </a:p>
          <a:p>
            <a:r>
              <a:rPr lang="en-US" sz="2200" dirty="0" smtClean="0">
                <a:latin typeface="Arial" pitchFamily="34" charset="0"/>
                <a:cs typeface="Arial" pitchFamily="34" charset="0"/>
              </a:rPr>
              <a:t>Software solutions for specific/specialized applications that may or may not interface with the main database</a:t>
            </a:r>
          </a:p>
          <a:p>
            <a:pPr>
              <a:lnSpc>
                <a:spcPct val="150000"/>
              </a:lnSpc>
            </a:pPr>
            <a:r>
              <a:rPr lang="en-US" sz="2200" dirty="0" smtClean="0">
                <a:latin typeface="Arial" pitchFamily="34" charset="0"/>
                <a:cs typeface="Arial" pitchFamily="34" charset="0"/>
              </a:rPr>
              <a:t>Enable the automation of discrete tasks and responsibilities</a:t>
            </a:r>
          </a:p>
          <a:p>
            <a:r>
              <a:rPr lang="en-US" sz="2200" dirty="0" smtClean="0">
                <a:latin typeface="Arial" pitchFamily="34" charset="0"/>
                <a:cs typeface="Arial" pitchFamily="34" charset="0"/>
              </a:rPr>
              <a:t>Have the ability to address specific needs as it focused on a single area of HRM</a:t>
            </a:r>
          </a:p>
          <a:p>
            <a:r>
              <a:rPr lang="en-US" sz="2200" dirty="0" smtClean="0">
                <a:latin typeface="Arial" pitchFamily="34" charset="0"/>
                <a:cs typeface="Arial" pitchFamily="34" charset="0"/>
              </a:rPr>
              <a:t>Offer the advantage of going in-</a:t>
            </a:r>
            <a:r>
              <a:rPr lang="en-US" sz="2200" dirty="0" err="1" smtClean="0">
                <a:latin typeface="Arial" pitchFamily="34" charset="0"/>
                <a:cs typeface="Arial" pitchFamily="34" charset="0"/>
              </a:rPr>
              <a:t>deepth</a:t>
            </a:r>
            <a:r>
              <a:rPr lang="en-US" sz="2200" dirty="0" smtClean="0">
                <a:latin typeface="Arial" pitchFamily="34" charset="0"/>
                <a:cs typeface="Arial" pitchFamily="34" charset="0"/>
              </a:rPr>
              <a:t> into a particular business activity</a:t>
            </a:r>
          </a:p>
          <a:p>
            <a:r>
              <a:rPr lang="en-US" sz="2200" dirty="0" smtClean="0">
                <a:latin typeface="Arial" pitchFamily="34" charset="0"/>
                <a:cs typeface="Arial" pitchFamily="34" charset="0"/>
              </a:rPr>
              <a:t>For example, regarding training and development, </a:t>
            </a:r>
            <a:r>
              <a:rPr lang="en-US" sz="2200" dirty="0" smtClean="0">
                <a:solidFill>
                  <a:schemeClr val="accent1">
                    <a:lumMod val="50000"/>
                  </a:schemeClr>
                </a:solidFill>
                <a:latin typeface="Arial" pitchFamily="34" charset="0"/>
                <a:cs typeface="Arial" pitchFamily="34" charset="0"/>
              </a:rPr>
              <a:t>the SIPC software solution</a:t>
            </a:r>
            <a:r>
              <a:rPr lang="en-US" sz="2200" dirty="0" smtClean="0">
                <a:latin typeface="Arial" pitchFamily="34" charset="0"/>
                <a:cs typeface="Arial" pitchFamily="34" charset="0"/>
              </a:rPr>
              <a:t> was designed to help managers prepare the reports relative to employer investments in employee training and development</a:t>
            </a:r>
            <a:endParaRPr lang="en-US" sz="22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a:lnSpc>
                <a:spcPct val="150000"/>
              </a:lnSpc>
              <a:buNone/>
            </a:pPr>
            <a:r>
              <a:rPr lang="en-US" sz="2400" b="1" dirty="0" smtClean="0">
                <a:solidFill>
                  <a:schemeClr val="accent1">
                    <a:lumMod val="50000"/>
                  </a:schemeClr>
                </a:solidFill>
                <a:latin typeface="Arial" pitchFamily="34" charset="0"/>
                <a:cs typeface="Arial" pitchFamily="34" charset="0"/>
              </a:rPr>
              <a:t>3. Enterprise Solutions</a:t>
            </a:r>
          </a:p>
          <a:p>
            <a:pPr>
              <a:lnSpc>
                <a:spcPct val="150000"/>
              </a:lnSpc>
            </a:pPr>
            <a:r>
              <a:rPr lang="en-US" sz="2400" dirty="0" smtClean="0">
                <a:latin typeface="Arial" pitchFamily="34" charset="0"/>
                <a:cs typeface="Arial" pitchFamily="34" charset="0"/>
              </a:rPr>
              <a:t>ERP (Enterprise resource planning)</a:t>
            </a:r>
          </a:p>
          <a:p>
            <a:r>
              <a:rPr lang="en-US" sz="2400" dirty="0" smtClean="0">
                <a:latin typeface="Arial" pitchFamily="34" charset="0"/>
                <a:cs typeface="Arial" pitchFamily="34" charset="0"/>
              </a:rPr>
              <a:t>commercial software systems that automate and integrate many or most of a firm's business process</a:t>
            </a:r>
          </a:p>
          <a:p>
            <a:pPr algn="just"/>
            <a:r>
              <a:rPr lang="en-US" sz="2400" dirty="0" smtClean="0">
                <a:latin typeface="Arial" pitchFamily="34" charset="0"/>
                <a:cs typeface="Arial" pitchFamily="34" charset="0"/>
              </a:rPr>
              <a:t>promotes the use of a single shared database that can share information across tables or files. Referred to as a Relational Database.</a:t>
            </a:r>
          </a:p>
          <a:p>
            <a:pPr algn="just"/>
            <a:endParaRPr lang="en-US" sz="2400" dirty="0" smtClean="0">
              <a:latin typeface="Arial" pitchFamily="34" charset="0"/>
              <a:cs typeface="Arial" pitchFamily="34" charset="0"/>
            </a:endParaRPr>
          </a:p>
          <a:p>
            <a:pPr algn="just"/>
            <a:r>
              <a:rPr lang="en-US" sz="2200" b="1" dirty="0" smtClean="0">
                <a:latin typeface="Arial" pitchFamily="34" charset="0"/>
                <a:cs typeface="Arial" pitchFamily="34" charset="0"/>
              </a:rPr>
              <a:t>Relational Database:</a:t>
            </a:r>
            <a:r>
              <a:rPr lang="en-US" sz="2200" dirty="0" smtClean="0">
                <a:latin typeface="Arial" pitchFamily="34" charset="0"/>
                <a:cs typeface="Arial" pitchFamily="34" charset="0"/>
              </a:rPr>
              <a:t> A database that can share information across multiple tables or files, which allows the same information to exist in multiple files simultaneously.</a:t>
            </a:r>
            <a:endParaRPr lang="en-US" sz="22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Selecting Technology Solutions for HRM</a:t>
            </a:r>
          </a:p>
        </p:txBody>
      </p:sp>
      <p:sp>
        <p:nvSpPr>
          <p:cNvPr id="3" name="Content Placeholder 2"/>
          <p:cNvSpPr>
            <a:spLocks noGrp="1"/>
          </p:cNvSpPr>
          <p:nvPr>
            <p:ph idx="1"/>
          </p:nvPr>
        </p:nvSpPr>
        <p:spPr/>
        <p:txBody>
          <a:bodyPr>
            <a:normAutofit/>
          </a:bodyPr>
          <a:lstStyle/>
          <a:p>
            <a:pPr>
              <a:lnSpc>
                <a:spcPct val="150000"/>
              </a:lnSpc>
              <a:buNone/>
            </a:pPr>
            <a:r>
              <a:rPr lang="en-US" sz="2400" b="1" dirty="0" smtClean="0">
                <a:latin typeface="Arial" pitchFamily="34" charset="0"/>
                <a:cs typeface="Arial" pitchFamily="34" charset="0"/>
              </a:rPr>
              <a:t>Steps to Select HRM Technology Solutions:</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smtClean="0">
                <a:latin typeface="Arial" pitchFamily="34" charset="0"/>
                <a:cs typeface="Arial" pitchFamily="34" charset="0"/>
              </a:rPr>
              <a:t>1. Conduct a Needs Analysis</a:t>
            </a:r>
            <a:br>
              <a:rPr lang="en-US" sz="2400" dirty="0" smtClean="0">
                <a:latin typeface="Arial" pitchFamily="34" charset="0"/>
                <a:cs typeface="Arial" pitchFamily="34" charset="0"/>
              </a:rPr>
            </a:br>
            <a:r>
              <a:rPr lang="en-US" sz="2400" dirty="0" smtClean="0">
                <a:latin typeface="Arial" pitchFamily="34" charset="0"/>
                <a:cs typeface="Arial" pitchFamily="34" charset="0"/>
              </a:rPr>
              <a:t>2. Explore the Marketplace</a:t>
            </a:r>
            <a:br>
              <a:rPr lang="en-US" sz="2400" dirty="0" smtClean="0">
                <a:latin typeface="Arial" pitchFamily="34" charset="0"/>
                <a:cs typeface="Arial" pitchFamily="34" charset="0"/>
              </a:rPr>
            </a:br>
            <a:r>
              <a:rPr lang="en-US" sz="2400" dirty="0" smtClean="0">
                <a:latin typeface="Arial" pitchFamily="34" charset="0"/>
                <a:cs typeface="Arial" pitchFamily="34" charset="0"/>
              </a:rPr>
              <a:t>3. Request for Proposal</a:t>
            </a:r>
            <a:br>
              <a:rPr lang="en-US" sz="2400" dirty="0" smtClean="0">
                <a:latin typeface="Arial" pitchFamily="34" charset="0"/>
                <a:cs typeface="Arial" pitchFamily="34" charset="0"/>
              </a:rPr>
            </a:br>
            <a:r>
              <a:rPr lang="en-US" sz="2400" dirty="0" smtClean="0">
                <a:latin typeface="Arial" pitchFamily="34" charset="0"/>
                <a:cs typeface="Arial" pitchFamily="34" charset="0"/>
              </a:rPr>
              <a:t>4. Evaluate Vendors and Products</a:t>
            </a:r>
            <a:endParaRPr lang="en-US" sz="24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a:lnSpc>
                <a:spcPct val="200000"/>
              </a:lnSpc>
              <a:buNone/>
            </a:pPr>
            <a:r>
              <a:rPr lang="en-US" sz="2200" b="1" u="sng" dirty="0" smtClean="0">
                <a:solidFill>
                  <a:schemeClr val="accent1">
                    <a:lumMod val="50000"/>
                  </a:schemeClr>
                </a:solidFill>
                <a:latin typeface="Arial" pitchFamily="34" charset="0"/>
                <a:cs typeface="Arial" pitchFamily="34" charset="0"/>
              </a:rPr>
              <a:t>Other Considerations When Selecting/Designing a HRIS</a:t>
            </a:r>
            <a:endParaRPr lang="en-US" sz="2200" dirty="0" smtClean="0">
              <a:latin typeface="Arial" pitchFamily="34" charset="0"/>
              <a:cs typeface="Arial" pitchFamily="34" charset="0"/>
            </a:endParaRPr>
          </a:p>
          <a:p>
            <a:r>
              <a:rPr lang="en-US" sz="2200" u="sng" dirty="0" smtClean="0">
                <a:solidFill>
                  <a:schemeClr val="accent1">
                    <a:lumMod val="50000"/>
                  </a:schemeClr>
                </a:solidFill>
                <a:latin typeface="Arial" pitchFamily="34" charset="0"/>
                <a:cs typeface="Arial" pitchFamily="34" charset="0"/>
              </a:rPr>
              <a:t>Relational vs. Non-Relational System</a:t>
            </a:r>
          </a:p>
          <a:p>
            <a:pPr lvl="1"/>
            <a:r>
              <a:rPr lang="en-US" sz="2000" dirty="0" smtClean="0">
                <a:latin typeface="Arial" pitchFamily="34" charset="0"/>
                <a:cs typeface="Arial" pitchFamily="34" charset="0"/>
              </a:rPr>
              <a:t>A relational system requires the employee information to be entered once, making it available for all HR purposes. </a:t>
            </a:r>
          </a:p>
          <a:p>
            <a:pPr lvl="1" algn="just"/>
            <a:r>
              <a:rPr lang="en-US" sz="2000" dirty="0" smtClean="0">
                <a:latin typeface="Arial" pitchFamily="34" charset="0"/>
                <a:cs typeface="Arial" pitchFamily="34" charset="0"/>
              </a:rPr>
              <a:t>A non-relational system, employee information (</a:t>
            </a:r>
            <a:r>
              <a:rPr lang="en-US" sz="2000" dirty="0" smtClean="0">
                <a:latin typeface="Arial" pitchFamily="34" charset="0"/>
                <a:cs typeface="Arial" pitchFamily="34" charset="0"/>
              </a:rPr>
              <a:t>i.e</a:t>
            </a:r>
            <a:r>
              <a:rPr lang="en-US" sz="2000" dirty="0" smtClean="0">
                <a:latin typeface="Arial" pitchFamily="34" charset="0"/>
                <a:cs typeface="Arial" pitchFamily="34" charset="0"/>
              </a:rPr>
              <a:t>. name age, address, job title, compensation) would need to be entered into each system such as payroll, benefits, performance appraisal, etc.</a:t>
            </a:r>
          </a:p>
          <a:p>
            <a:r>
              <a:rPr lang="en-US" sz="2200" u="sng" dirty="0" smtClean="0">
                <a:solidFill>
                  <a:schemeClr val="accent1">
                    <a:lumMod val="50000"/>
                  </a:schemeClr>
                </a:solidFill>
                <a:latin typeface="Arial" pitchFamily="34" charset="0"/>
                <a:cs typeface="Arial" pitchFamily="34" charset="0"/>
              </a:rPr>
              <a:t>Referential Integrity</a:t>
            </a:r>
            <a:r>
              <a:rPr lang="en-US" sz="2200" dirty="0" smtClean="0">
                <a:solidFill>
                  <a:schemeClr val="accent1">
                    <a:lumMod val="50000"/>
                  </a:schemeClr>
                </a:solidFill>
                <a:latin typeface="Arial" pitchFamily="34" charset="0"/>
                <a:cs typeface="Arial" pitchFamily="34" charset="0"/>
              </a:rPr>
              <a:t> </a:t>
            </a:r>
            <a:r>
              <a:rPr lang="en-US" sz="2000" dirty="0" smtClean="0">
                <a:latin typeface="Arial" pitchFamily="34" charset="0"/>
                <a:cs typeface="Arial" pitchFamily="34" charset="0"/>
              </a:rPr>
              <a:t>-A data base with built-in systems to prevent errors and inconsistencies.</a:t>
            </a:r>
          </a:p>
          <a:p>
            <a:r>
              <a:rPr lang="en-US" sz="2200" u="sng" dirty="0" smtClean="0">
                <a:solidFill>
                  <a:schemeClr val="accent1">
                    <a:lumMod val="50000"/>
                  </a:schemeClr>
                </a:solidFill>
                <a:latin typeface="Arial" pitchFamily="34" charset="0"/>
                <a:cs typeface="Arial" pitchFamily="34" charset="0"/>
              </a:rPr>
              <a:t>Breadth and Size of HRIS</a:t>
            </a:r>
            <a:r>
              <a:rPr lang="en-US" sz="2200" dirty="0" smtClean="0">
                <a:solidFill>
                  <a:schemeClr val="accent1">
                    <a:lumMod val="50000"/>
                  </a:schemeClr>
                </a:solidFill>
                <a:latin typeface="Arial" pitchFamily="34" charset="0"/>
                <a:cs typeface="Arial" pitchFamily="34" charset="0"/>
              </a:rPr>
              <a:t> </a:t>
            </a:r>
            <a:r>
              <a:rPr lang="en-US" sz="2000" dirty="0" smtClean="0">
                <a:latin typeface="Arial" pitchFamily="34" charset="0"/>
                <a:cs typeface="Arial" pitchFamily="34" charset="0"/>
              </a:rPr>
              <a:t>-What is the type, size, breadth of coverage needed by the HRIS?</a:t>
            </a:r>
          </a:p>
          <a:p>
            <a:r>
              <a:rPr lang="en-US" sz="2200" u="sng" dirty="0" smtClean="0">
                <a:solidFill>
                  <a:schemeClr val="accent1">
                    <a:lumMod val="50000"/>
                  </a:schemeClr>
                </a:solidFill>
                <a:latin typeface="Arial" pitchFamily="34" charset="0"/>
                <a:cs typeface="Arial" pitchFamily="34" charset="0"/>
              </a:rPr>
              <a:t>Type of Outputs</a:t>
            </a:r>
            <a:r>
              <a:rPr lang="en-US" sz="2200" dirty="0" smtClean="0">
                <a:solidFill>
                  <a:schemeClr val="accent1">
                    <a:lumMod val="50000"/>
                  </a:schemeClr>
                </a:solidFill>
                <a:latin typeface="Arial" pitchFamily="34" charset="0"/>
                <a:cs typeface="Arial" pitchFamily="34" charset="0"/>
              </a:rPr>
              <a:t> </a:t>
            </a:r>
            <a:r>
              <a:rPr lang="en-US" sz="2000" dirty="0" smtClean="0">
                <a:latin typeface="Arial" pitchFamily="34" charset="0"/>
                <a:cs typeface="Arial" pitchFamily="34" charset="0"/>
              </a:rPr>
              <a:t>-Routine reports and/or the ability to produce special reports.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lgn="just"/>
            <a:r>
              <a:rPr lang="en-US" sz="2400" u="sng" dirty="0" smtClean="0">
                <a:solidFill>
                  <a:schemeClr val="accent1">
                    <a:lumMod val="50000"/>
                  </a:schemeClr>
                </a:solidFill>
                <a:latin typeface="Arial" pitchFamily="34" charset="0"/>
                <a:cs typeface="Arial" pitchFamily="34" charset="0"/>
              </a:rPr>
              <a:t>Developing Internal </a:t>
            </a:r>
            <a:r>
              <a:rPr lang="en-US" sz="2400" u="sng" smtClean="0">
                <a:solidFill>
                  <a:schemeClr val="accent1">
                    <a:lumMod val="50000"/>
                  </a:schemeClr>
                </a:solidFill>
                <a:latin typeface="Arial" pitchFamily="34" charset="0"/>
                <a:cs typeface="Arial" pitchFamily="34" charset="0"/>
              </a:rPr>
              <a:t>Software </a:t>
            </a:r>
            <a:r>
              <a:rPr lang="en-US" sz="2400" u="sng" smtClean="0">
                <a:solidFill>
                  <a:schemeClr val="accent1">
                    <a:lumMod val="50000"/>
                  </a:schemeClr>
                </a:solidFill>
                <a:latin typeface="Arial" pitchFamily="34" charset="0"/>
                <a:cs typeface="Arial" pitchFamily="34" charset="0"/>
              </a:rPr>
              <a:t>vs. </a:t>
            </a:r>
            <a:r>
              <a:rPr lang="en-US" sz="2400" u="sng" dirty="0" smtClean="0">
                <a:solidFill>
                  <a:schemeClr val="accent1">
                    <a:lumMod val="50000"/>
                  </a:schemeClr>
                </a:solidFill>
                <a:latin typeface="Arial" pitchFamily="34" charset="0"/>
                <a:cs typeface="Arial" pitchFamily="34" charset="0"/>
              </a:rPr>
              <a:t>Buying</a:t>
            </a:r>
            <a:r>
              <a:rPr lang="en-US" sz="2400" dirty="0" smtClean="0">
                <a:solidFill>
                  <a:schemeClr val="accent1">
                    <a:lumMod val="50000"/>
                  </a:schemeClr>
                </a:solidFill>
                <a:latin typeface="Arial" pitchFamily="34" charset="0"/>
                <a:cs typeface="Arial" pitchFamily="34" charset="0"/>
              </a:rPr>
              <a:t> </a:t>
            </a:r>
            <a:r>
              <a:rPr lang="en-US" sz="2200" dirty="0" smtClean="0">
                <a:latin typeface="Arial" pitchFamily="34" charset="0"/>
                <a:cs typeface="Arial" pitchFamily="34" charset="0"/>
              </a:rPr>
              <a:t>-Should the organization develop their own software using internal experts, or buy and use "off-the-shelf" </a:t>
            </a:r>
            <a:r>
              <a:rPr lang="en-US" sz="2200" dirty="0" err="1" smtClean="0">
                <a:latin typeface="Arial" pitchFamily="34" charset="0"/>
                <a:cs typeface="Arial" pitchFamily="34" charset="0"/>
              </a:rPr>
              <a:t>softwares</a:t>
            </a:r>
            <a:r>
              <a:rPr lang="en-US" sz="2200" dirty="0" smtClean="0">
                <a:latin typeface="Arial" pitchFamily="34" charset="0"/>
                <a:cs typeface="Arial" pitchFamily="34" charset="0"/>
              </a:rPr>
              <a:t>. Determined by type and size of HRIS needed.</a:t>
            </a:r>
          </a:p>
          <a:p>
            <a:r>
              <a:rPr lang="en-US" sz="2400" u="sng" dirty="0" smtClean="0">
                <a:solidFill>
                  <a:schemeClr val="accent1">
                    <a:lumMod val="50000"/>
                  </a:schemeClr>
                </a:solidFill>
                <a:latin typeface="Arial" pitchFamily="34" charset="0"/>
                <a:cs typeface="Arial" pitchFamily="34" charset="0"/>
              </a:rPr>
              <a:t>Access to HRIS Information </a:t>
            </a:r>
            <a:r>
              <a:rPr lang="en-US" sz="2200" dirty="0" smtClean="0">
                <a:latin typeface="Arial" pitchFamily="34" charset="0"/>
                <a:cs typeface="Arial" pitchFamily="34" charset="0"/>
              </a:rPr>
              <a:t>-Who should have access to the information? This should be weighed against the need for confidentiality and employee's privacy.</a:t>
            </a:r>
          </a:p>
          <a:p>
            <a:r>
              <a:rPr lang="en-US" sz="2400" u="sng" dirty="0" smtClean="0">
                <a:solidFill>
                  <a:schemeClr val="accent1">
                    <a:lumMod val="50000"/>
                  </a:schemeClr>
                </a:solidFill>
                <a:latin typeface="Arial" pitchFamily="34" charset="0"/>
                <a:cs typeface="Arial" pitchFamily="34" charset="0"/>
              </a:rPr>
              <a:t>Security</a:t>
            </a:r>
            <a:r>
              <a:rPr lang="en-US" sz="2200" dirty="0" smtClean="0">
                <a:latin typeface="Arial" pitchFamily="34" charset="0"/>
                <a:cs typeface="Arial" pitchFamily="34" charset="0"/>
              </a:rPr>
              <a:t> -System needs to take into consideration that employees pose the greatest threat to unauthorized disclosure of confidential information.</a:t>
            </a:r>
          </a:p>
          <a:p>
            <a:pPr>
              <a:buNone/>
            </a:pPr>
            <a:r>
              <a:rPr lang="en-US" sz="2200" dirty="0" smtClean="0">
                <a:latin typeface="Arial" pitchFamily="34" charset="0"/>
                <a:cs typeface="Arial" pitchFamily="34" charset="0"/>
              </a:rPr>
              <a:t>	</a:t>
            </a:r>
          </a:p>
          <a:p>
            <a:pPr>
              <a:buNone/>
            </a:pPr>
            <a:r>
              <a:rPr lang="en-US" sz="2200" dirty="0" smtClean="0">
                <a:latin typeface="Arial" pitchFamily="34" charset="0"/>
                <a:cs typeface="Arial" pitchFamily="34" charset="0"/>
              </a:rPr>
              <a:t>	</a:t>
            </a:r>
            <a:r>
              <a:rPr lang="en-US" sz="1600" dirty="0" smtClean="0">
                <a:latin typeface="Arial" pitchFamily="34" charset="0"/>
                <a:cs typeface="Arial" pitchFamily="34" charset="0"/>
              </a:rPr>
              <a:t>(</a:t>
            </a:r>
            <a:r>
              <a:rPr lang="en-US" sz="1600" i="1" dirty="0" smtClean="0">
                <a:latin typeface="Arial" pitchFamily="34" charset="0"/>
                <a:cs typeface="Arial" pitchFamily="34" charset="0"/>
              </a:rPr>
              <a:t>Canadian human Resource Management: A Strategic Approach, 6'th Edition-</a:t>
            </a:r>
            <a:r>
              <a:rPr lang="en-US" sz="1600" i="1" dirty="0" err="1" smtClean="0">
                <a:latin typeface="Arial" pitchFamily="34" charset="0"/>
                <a:cs typeface="Arial" pitchFamily="34" charset="0"/>
              </a:rPr>
              <a:t>Schwind</a:t>
            </a:r>
            <a:r>
              <a:rPr lang="en-US" sz="1600" i="1" dirty="0" smtClean="0">
                <a:latin typeface="Arial" pitchFamily="34" charset="0"/>
                <a:cs typeface="Arial" pitchFamily="34" charset="0"/>
              </a:rPr>
              <a:t>, Das, </a:t>
            </a:r>
            <a:r>
              <a:rPr lang="en-US" sz="1600" i="1" dirty="0" err="1" smtClean="0">
                <a:latin typeface="Arial" pitchFamily="34" charset="0"/>
                <a:cs typeface="Arial" pitchFamily="34" charset="0"/>
              </a:rPr>
              <a:t>Wagar</a:t>
            </a:r>
            <a:r>
              <a:rPr lang="en-US" sz="1600" i="1" dirty="0" smtClean="0">
                <a:latin typeface="Arial" pitchFamily="34" charset="0"/>
                <a:cs typeface="Arial" pitchFamily="34" charset="0"/>
              </a:rPr>
              <a:t>)</a:t>
            </a:r>
            <a:endParaRPr lang="en-US" sz="1600" dirty="0" smtClean="0">
              <a:latin typeface="Arial" pitchFamily="34" charset="0"/>
              <a:cs typeface="Arial" pitchFamily="34" charset="0"/>
            </a:endParaRPr>
          </a:p>
          <a:p>
            <a:endParaRPr lang="en-US"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564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Implementing and Evaluating Technology</a:t>
            </a:r>
          </a:p>
        </p:txBody>
      </p:sp>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Implementing HR technology should be considered a major organizational change.</a:t>
            </a:r>
          </a:p>
          <a:p>
            <a:r>
              <a:rPr lang="en-US" sz="2400" dirty="0" smtClean="0">
                <a:latin typeface="Arial" pitchFamily="34" charset="0"/>
                <a:cs typeface="Arial" pitchFamily="34" charset="0"/>
              </a:rPr>
              <a:t>Investing in technology does not necessarily ensure its effective implementation.</a:t>
            </a:r>
          </a:p>
          <a:p>
            <a:r>
              <a:rPr lang="en-US" sz="2400" dirty="0" smtClean="0">
                <a:latin typeface="Arial" pitchFamily="34" charset="0"/>
                <a:cs typeface="Arial" pitchFamily="34" charset="0"/>
              </a:rPr>
              <a:t>Some of the key issues relating to technology implementation are:</a:t>
            </a:r>
          </a:p>
          <a:p>
            <a:pPr lvl="1">
              <a:lnSpc>
                <a:spcPct val="150000"/>
              </a:lnSpc>
            </a:pPr>
            <a:r>
              <a:rPr lang="en-US" sz="2200" dirty="0" smtClean="0">
                <a:latin typeface="Arial" pitchFamily="34" charset="0"/>
                <a:cs typeface="Arial" pitchFamily="34" charset="0"/>
              </a:rPr>
              <a:t>Typical implementation process</a:t>
            </a:r>
          </a:p>
          <a:p>
            <a:pPr lvl="1">
              <a:lnSpc>
                <a:spcPct val="150000"/>
              </a:lnSpc>
            </a:pPr>
            <a:r>
              <a:rPr lang="en-US" sz="2200" dirty="0" smtClean="0">
                <a:latin typeface="Arial" pitchFamily="34" charset="0"/>
                <a:cs typeface="Arial" pitchFamily="34" charset="0"/>
              </a:rPr>
              <a:t>Business process re-engineering</a:t>
            </a:r>
          </a:p>
          <a:p>
            <a:pPr lvl="1">
              <a:lnSpc>
                <a:spcPct val="150000"/>
              </a:lnSpc>
            </a:pPr>
            <a:r>
              <a:rPr lang="en-US" sz="2200" dirty="0" smtClean="0">
                <a:latin typeface="Arial" pitchFamily="34" charset="0"/>
                <a:cs typeface="Arial" pitchFamily="34" charset="0"/>
              </a:rPr>
              <a:t>Ensuring data security</a:t>
            </a:r>
            <a:endParaRPr lang="en-US" sz="22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IT and HRM</a:t>
            </a:r>
          </a:p>
        </p:txBody>
      </p:sp>
      <p:sp>
        <p:nvSpPr>
          <p:cNvPr id="3" name="Content Placeholder 2"/>
          <p:cNvSpPr>
            <a:spLocks noGrp="1"/>
          </p:cNvSpPr>
          <p:nvPr>
            <p:ph idx="1"/>
          </p:nvPr>
        </p:nvSpPr>
        <p:spPr>
          <a:xfrm>
            <a:off x="457200" y="1752600"/>
            <a:ext cx="8229600" cy="4572000"/>
          </a:xfrm>
        </p:spPr>
        <p:txBody>
          <a:bodyPr>
            <a:normAutofit/>
          </a:bodyPr>
          <a:lstStyle/>
          <a:p>
            <a:pPr>
              <a:lnSpc>
                <a:spcPct val="150000"/>
              </a:lnSpc>
              <a:buNone/>
            </a:pPr>
            <a:r>
              <a:rPr lang="en-US" sz="2400" b="1" dirty="0" smtClean="0">
                <a:latin typeface="Arial" pitchFamily="34" charset="0"/>
                <a:cs typeface="Arial" pitchFamily="34" charset="0"/>
              </a:rPr>
              <a:t>Information Technology (IT)</a:t>
            </a:r>
          </a:p>
          <a:p>
            <a:pPr lvl="1"/>
            <a:r>
              <a:rPr lang="en-US" dirty="0" smtClean="0">
                <a:latin typeface="Arial" pitchFamily="34" charset="0"/>
                <a:cs typeface="Arial" pitchFamily="34" charset="0"/>
              </a:rPr>
              <a:t>all of the hardware and software, including networking and communication technologies</a:t>
            </a:r>
          </a:p>
          <a:p>
            <a:pPr lvl="1"/>
            <a:endParaRPr lang="en-US" sz="1800" dirty="0" smtClean="0">
              <a:latin typeface="Arial" pitchFamily="34" charset="0"/>
              <a:cs typeface="Arial" pitchFamily="34" charset="0"/>
            </a:endParaRPr>
          </a:p>
          <a:p>
            <a:pPr lvl="1"/>
            <a:r>
              <a:rPr lang="en-US" dirty="0" smtClean="0">
                <a:latin typeface="Arial" pitchFamily="34" charset="0"/>
                <a:cs typeface="Arial" pitchFamily="34" charset="0"/>
              </a:rPr>
              <a:t>IT can help project correct demand and supply levels based on realistic scenarios. </a:t>
            </a:r>
          </a:p>
          <a:p>
            <a:pPr lvl="1"/>
            <a:endParaRPr lang="en-US" sz="1800" dirty="0" smtClean="0">
              <a:latin typeface="Arial" pitchFamily="34" charset="0"/>
              <a:cs typeface="Arial" pitchFamily="34" charset="0"/>
            </a:endParaRPr>
          </a:p>
          <a:p>
            <a:pPr lvl="1"/>
            <a:r>
              <a:rPr lang="en-US" dirty="0" smtClean="0">
                <a:latin typeface="Arial" pitchFamily="34" charset="0"/>
                <a:cs typeface="Arial" pitchFamily="34" charset="0"/>
              </a:rPr>
              <a:t>IT can also support succession planning and career development plans</a:t>
            </a:r>
            <a:endParaRPr lang="en-US"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10000"/>
          </a:bodyPr>
          <a:lstStyle/>
          <a:p>
            <a:pPr>
              <a:buNone/>
            </a:pPr>
            <a:r>
              <a:rPr lang="en-US" sz="2400" b="1" dirty="0" smtClean="0">
                <a:solidFill>
                  <a:schemeClr val="accent1">
                    <a:lumMod val="50000"/>
                  </a:schemeClr>
                </a:solidFill>
                <a:latin typeface="Arial" pitchFamily="34" charset="0"/>
                <a:cs typeface="Arial" pitchFamily="34" charset="0"/>
              </a:rPr>
              <a:t>IT Implementation Pitfalls:</a:t>
            </a:r>
          </a:p>
          <a:p>
            <a:pPr>
              <a:lnSpc>
                <a:spcPct val="150000"/>
              </a:lnSpc>
            </a:pPr>
            <a:r>
              <a:rPr lang="en-US" sz="2200" dirty="0" smtClean="0">
                <a:latin typeface="Arial" pitchFamily="34" charset="0"/>
                <a:cs typeface="Arial" pitchFamily="34" charset="0"/>
              </a:rPr>
              <a:t>Lack of user involvement</a:t>
            </a:r>
          </a:p>
          <a:p>
            <a:pPr>
              <a:lnSpc>
                <a:spcPct val="150000"/>
              </a:lnSpc>
            </a:pPr>
            <a:r>
              <a:rPr lang="en-US" sz="2200" dirty="0" smtClean="0">
                <a:latin typeface="Arial" pitchFamily="34" charset="0"/>
                <a:cs typeface="Arial" pitchFamily="34" charset="0"/>
              </a:rPr>
              <a:t>Incomplete definition of needs</a:t>
            </a:r>
          </a:p>
          <a:p>
            <a:pPr>
              <a:lnSpc>
                <a:spcPct val="150000"/>
              </a:lnSpc>
            </a:pPr>
            <a:r>
              <a:rPr lang="en-US" sz="2200" dirty="0" smtClean="0">
                <a:latin typeface="Arial" pitchFamily="34" charset="0"/>
                <a:cs typeface="Arial" pitchFamily="34" charset="0"/>
              </a:rPr>
              <a:t>Change of needs</a:t>
            </a:r>
          </a:p>
          <a:p>
            <a:pPr>
              <a:lnSpc>
                <a:spcPct val="150000"/>
              </a:lnSpc>
            </a:pPr>
            <a:r>
              <a:rPr lang="en-US" sz="2200" dirty="0" smtClean="0">
                <a:latin typeface="Arial" pitchFamily="34" charset="0"/>
                <a:cs typeface="Arial" pitchFamily="34" charset="0"/>
              </a:rPr>
              <a:t>Lack of management support</a:t>
            </a:r>
          </a:p>
          <a:p>
            <a:pPr>
              <a:lnSpc>
                <a:spcPct val="150000"/>
              </a:lnSpc>
            </a:pPr>
            <a:r>
              <a:rPr lang="en-US" sz="2200" dirty="0" smtClean="0">
                <a:latin typeface="Arial" pitchFamily="34" charset="0"/>
                <a:cs typeface="Arial" pitchFamily="34" charset="0"/>
              </a:rPr>
              <a:t>Lack of resources</a:t>
            </a:r>
          </a:p>
          <a:p>
            <a:pPr>
              <a:lnSpc>
                <a:spcPct val="150000"/>
              </a:lnSpc>
            </a:pPr>
            <a:r>
              <a:rPr lang="en-US" sz="2200" dirty="0" smtClean="0">
                <a:latin typeface="Arial" pitchFamily="34" charset="0"/>
                <a:cs typeface="Arial" pitchFamily="34" charset="0"/>
              </a:rPr>
              <a:t>New technology</a:t>
            </a:r>
          </a:p>
          <a:p>
            <a:pPr>
              <a:lnSpc>
                <a:spcPct val="150000"/>
              </a:lnSpc>
            </a:pPr>
            <a:r>
              <a:rPr lang="en-US" sz="2200" dirty="0" smtClean="0">
                <a:latin typeface="Arial" pitchFamily="34" charset="0"/>
                <a:cs typeface="Arial" pitchFamily="34" charset="0"/>
              </a:rPr>
              <a:t>Size and complexity of the project</a:t>
            </a:r>
          </a:p>
          <a:p>
            <a:pPr>
              <a:lnSpc>
                <a:spcPct val="150000"/>
              </a:lnSpc>
            </a:pPr>
            <a:r>
              <a:rPr lang="en-US" sz="2200" dirty="0" smtClean="0">
                <a:latin typeface="Arial" pitchFamily="34" charset="0"/>
                <a:cs typeface="Arial" pitchFamily="34" charset="0"/>
              </a:rPr>
              <a:t>Lack of technical knowledge</a:t>
            </a:r>
          </a:p>
          <a:p>
            <a:pPr>
              <a:lnSpc>
                <a:spcPct val="150000"/>
              </a:lnSpc>
            </a:pPr>
            <a:r>
              <a:rPr lang="en-US" sz="2200" dirty="0" smtClean="0">
                <a:latin typeface="Arial" pitchFamily="34" charset="0"/>
                <a:cs typeface="Arial" pitchFamily="34" charset="0"/>
              </a:rPr>
              <a:t>Unrealistic expectations</a:t>
            </a:r>
          </a:p>
          <a:p>
            <a:pPr>
              <a:lnSpc>
                <a:spcPct val="150000"/>
              </a:lnSpc>
            </a:pPr>
            <a:r>
              <a:rPr lang="en-US" sz="2200" dirty="0" smtClean="0">
                <a:latin typeface="Arial" pitchFamily="34" charset="0"/>
                <a:cs typeface="Arial" pitchFamily="34" charset="0"/>
              </a:rPr>
              <a:t>Unclear goals</a:t>
            </a:r>
          </a:p>
          <a:p>
            <a:endParaRPr lang="en-US" sz="22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564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Evaluating HR Technology</a:t>
            </a:r>
          </a:p>
        </p:txBody>
      </p:sp>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User satisfaction and system usage are important indicators of HRIS success. Evaluating HR technology might include:</a:t>
            </a:r>
          </a:p>
          <a:p>
            <a:pPr lvl="1"/>
            <a:r>
              <a:rPr lang="en-US" dirty="0" smtClean="0">
                <a:latin typeface="Arial" pitchFamily="34" charset="0"/>
                <a:cs typeface="Arial" pitchFamily="34" charset="0"/>
              </a:rPr>
              <a:t>The technology acceptance and user satisfaction streams of research</a:t>
            </a:r>
          </a:p>
          <a:p>
            <a:pPr lvl="1"/>
            <a:r>
              <a:rPr lang="en-US" dirty="0" smtClean="0">
                <a:latin typeface="Arial" pitchFamily="34" charset="0"/>
                <a:cs typeface="Arial" pitchFamily="34" charset="0"/>
              </a:rPr>
              <a:t>Analysis of cost and benefits of IT solution</a:t>
            </a:r>
          </a:p>
          <a:p>
            <a:pPr lvl="1"/>
            <a:r>
              <a:rPr lang="en-US" dirty="0" smtClean="0">
                <a:latin typeface="Arial" pitchFamily="34" charset="0"/>
                <a:cs typeface="Arial" pitchFamily="34" charset="0"/>
              </a:rPr>
              <a:t>Return on Investment (ROI) approach</a:t>
            </a:r>
          </a:p>
          <a:p>
            <a:pPr lvl="1"/>
            <a:r>
              <a:rPr lang="en-US" dirty="0" smtClean="0">
                <a:latin typeface="Arial" pitchFamily="34" charset="0"/>
                <a:cs typeface="Arial" pitchFamily="34" charset="0"/>
              </a:rPr>
              <a:t>Competitive Advantage</a:t>
            </a:r>
            <a:endParaRPr lang="en-US"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Looking Ahead</a:t>
            </a:r>
          </a:p>
        </p:txBody>
      </p:sp>
      <p:sp>
        <p:nvSpPr>
          <p:cNvPr id="3" name="Content Placeholder 2"/>
          <p:cNvSpPr>
            <a:spLocks noGrp="1"/>
          </p:cNvSpPr>
          <p:nvPr>
            <p:ph idx="1"/>
          </p:nvPr>
        </p:nvSpPr>
        <p:spPr/>
        <p:txBody>
          <a:bodyPr>
            <a:normAutofit/>
          </a:bodyPr>
          <a:lstStyle/>
          <a:p>
            <a:pPr algn="just">
              <a:buNone/>
            </a:pPr>
            <a:r>
              <a:rPr lang="en-US" sz="2400" dirty="0" smtClean="0">
                <a:latin typeface="Arial" pitchFamily="34" charset="0"/>
                <a:cs typeface="Arial" pitchFamily="34" charset="0"/>
              </a:rPr>
              <a:t>	The world of her is renewing itself at a rapid pace. That is why it is important for HR professionals to keep looking for new opportunities for improved planning capabilities through technology.</a:t>
            </a:r>
          </a:p>
          <a:p>
            <a:pPr algn="just">
              <a:buNone/>
            </a:pPr>
            <a:endParaRPr lang="en-US" sz="2400" dirty="0" smtClean="0">
              <a:latin typeface="Arial" pitchFamily="34" charset="0"/>
              <a:cs typeface="Arial" pitchFamily="34" charset="0"/>
            </a:endParaRPr>
          </a:p>
          <a:p>
            <a:pPr algn="just"/>
            <a:r>
              <a:rPr lang="en-US" sz="2000" dirty="0" smtClean="0">
                <a:latin typeface="Arial" pitchFamily="34" charset="0"/>
                <a:cs typeface="Arial" pitchFamily="34" charset="0"/>
              </a:rPr>
              <a:t>Review - HR Planning Today 9.6, Text Book page: 249</a:t>
            </a:r>
            <a:endParaRPr lang="en-US" sz="20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algn="just">
              <a:buNone/>
            </a:pPr>
            <a:r>
              <a:rPr lang="en-US" sz="2400" dirty="0" smtClean="0">
                <a:latin typeface="Arial" pitchFamily="34" charset="0"/>
                <a:cs typeface="Arial" pitchFamily="34" charset="0"/>
              </a:rPr>
              <a:t>	</a:t>
            </a:r>
            <a:r>
              <a:rPr lang="en-US" sz="2400" b="1" dirty="0" smtClean="0">
                <a:latin typeface="Arial" pitchFamily="34" charset="0"/>
                <a:cs typeface="Arial" pitchFamily="34" charset="0"/>
              </a:rPr>
              <a:t>Receiving the highest IT support</a:t>
            </a:r>
            <a:r>
              <a:rPr lang="en-US" sz="2400" dirty="0" smtClean="0">
                <a:latin typeface="Arial" pitchFamily="34" charset="0"/>
                <a:cs typeface="Arial" pitchFamily="34" charset="0"/>
              </a:rPr>
              <a:t>: A recent study found that IT makes a difference to HR. first the study found that the five applications that received the highest levels of IT support are:</a:t>
            </a:r>
          </a:p>
          <a:p>
            <a:pPr lvl="1" algn="just">
              <a:lnSpc>
                <a:spcPct val="150000"/>
              </a:lnSpc>
            </a:pPr>
            <a:r>
              <a:rPr lang="en-US" sz="2200" dirty="0" smtClean="0">
                <a:latin typeface="Arial" pitchFamily="34" charset="0"/>
                <a:cs typeface="Arial" pitchFamily="34" charset="0"/>
              </a:rPr>
              <a:t>storing important data (wages, vacation, and sick time)</a:t>
            </a:r>
          </a:p>
          <a:p>
            <a:pPr lvl="1" algn="just"/>
            <a:r>
              <a:rPr lang="en-US" sz="2200" dirty="0" smtClean="0">
                <a:latin typeface="Arial" pitchFamily="34" charset="0"/>
                <a:cs typeface="Arial" pitchFamily="34" charset="0"/>
              </a:rPr>
              <a:t>transferring employee data between HR and outside payroll systems</a:t>
            </a:r>
          </a:p>
          <a:p>
            <a:pPr lvl="1" algn="just">
              <a:lnSpc>
                <a:spcPct val="150000"/>
              </a:lnSpc>
            </a:pPr>
            <a:r>
              <a:rPr lang="en-US" sz="2200" dirty="0" smtClean="0">
                <a:latin typeface="Arial" pitchFamily="34" charset="0"/>
                <a:cs typeface="Arial" pitchFamily="34" charset="0"/>
              </a:rPr>
              <a:t>generating organizational charts</a:t>
            </a:r>
          </a:p>
          <a:p>
            <a:pPr lvl="1" algn="just">
              <a:lnSpc>
                <a:spcPct val="150000"/>
              </a:lnSpc>
            </a:pPr>
            <a:r>
              <a:rPr lang="en-US" sz="2200" dirty="0" smtClean="0">
                <a:latin typeface="Arial" pitchFamily="34" charset="0"/>
                <a:cs typeface="Arial" pitchFamily="34" charset="0"/>
              </a:rPr>
              <a:t>posting job openings within the organization</a:t>
            </a:r>
          </a:p>
          <a:p>
            <a:pPr lvl="1" algn="just"/>
            <a:r>
              <a:rPr lang="en-US" sz="2200" dirty="0" smtClean="0">
                <a:latin typeface="Arial" pitchFamily="34" charset="0"/>
                <a:cs typeface="Arial" pitchFamily="34" charset="0"/>
              </a:rPr>
              <a:t>tracking labour costs</a:t>
            </a:r>
            <a:endParaRPr lang="en-US" sz="22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buNone/>
            </a:pPr>
            <a:r>
              <a:rPr lang="en-US" dirty="0" smtClean="0">
                <a:latin typeface="Arial" pitchFamily="34" charset="0"/>
                <a:cs typeface="Arial" pitchFamily="34" charset="0"/>
              </a:rPr>
              <a:t>	</a:t>
            </a:r>
            <a:r>
              <a:rPr lang="en-US" sz="2400" b="1" dirty="0" smtClean="0">
                <a:latin typeface="Arial" pitchFamily="34" charset="0"/>
                <a:cs typeface="Arial" pitchFamily="34" charset="0"/>
              </a:rPr>
              <a:t> Receiving the lowest IT support: </a:t>
            </a:r>
          </a:p>
          <a:p>
            <a:pPr lvl="1"/>
            <a:endParaRPr lang="en-US" b="1" dirty="0" smtClean="0">
              <a:latin typeface="Arial" pitchFamily="34" charset="0"/>
              <a:cs typeface="Arial" pitchFamily="34" charset="0"/>
            </a:endParaRPr>
          </a:p>
          <a:p>
            <a:pPr lvl="1"/>
            <a:r>
              <a:rPr lang="en-US" sz="2200" dirty="0" smtClean="0">
                <a:latin typeface="Arial" pitchFamily="34" charset="0"/>
                <a:cs typeface="Arial" pitchFamily="34" charset="0"/>
              </a:rPr>
              <a:t>providing employees with self assessment and career development guidance</a:t>
            </a:r>
          </a:p>
          <a:p>
            <a:pPr lvl="1">
              <a:lnSpc>
                <a:spcPct val="150000"/>
              </a:lnSpc>
            </a:pPr>
            <a:r>
              <a:rPr lang="en-US" sz="2200" dirty="0" smtClean="0">
                <a:latin typeface="Arial" pitchFamily="34" charset="0"/>
                <a:cs typeface="Arial" pitchFamily="34" charset="0"/>
              </a:rPr>
              <a:t>providing employees with ergonomics assessment assistance</a:t>
            </a:r>
          </a:p>
          <a:p>
            <a:pPr lvl="1">
              <a:lnSpc>
                <a:spcPct val="150000"/>
              </a:lnSpc>
            </a:pPr>
            <a:r>
              <a:rPr lang="en-US" sz="2200" dirty="0" smtClean="0">
                <a:latin typeface="Arial" pitchFamily="34" charset="0"/>
                <a:cs typeface="Arial" pitchFamily="34" charset="0"/>
              </a:rPr>
              <a:t>measuring the needs and results of diversity initiatives</a:t>
            </a:r>
          </a:p>
          <a:p>
            <a:pPr lvl="1">
              <a:lnSpc>
                <a:spcPct val="150000"/>
              </a:lnSpc>
            </a:pPr>
            <a:r>
              <a:rPr lang="en-US" sz="2200" dirty="0" smtClean="0">
                <a:latin typeface="Arial" pitchFamily="34" charset="0"/>
                <a:cs typeface="Arial" pitchFamily="34" charset="0"/>
              </a:rPr>
              <a:t>letting employees make their own benefits records</a:t>
            </a:r>
          </a:p>
          <a:p>
            <a:pPr lvl="1">
              <a:lnSpc>
                <a:spcPct val="150000"/>
              </a:lnSpc>
            </a:pPr>
            <a:r>
              <a:rPr lang="en-US" sz="2200" dirty="0" smtClean="0">
                <a:latin typeface="Arial" pitchFamily="34" charset="0"/>
                <a:cs typeface="Arial" pitchFamily="34" charset="0"/>
              </a:rPr>
              <a:t>online service delivery of employee assistance programs</a:t>
            </a:r>
            <a:endParaRPr lang="en-US" sz="2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802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New Service Delivery Models</a:t>
            </a:r>
          </a:p>
        </p:txBody>
      </p:sp>
      <p:sp>
        <p:nvSpPr>
          <p:cNvPr id="3" name="Content Placeholder 2"/>
          <p:cNvSpPr>
            <a:spLocks noGrp="1"/>
          </p:cNvSpPr>
          <p:nvPr>
            <p:ph idx="1"/>
          </p:nvPr>
        </p:nvSpPr>
        <p:spPr/>
        <p:txBody>
          <a:bodyPr>
            <a:normAutofit/>
          </a:bodyPr>
          <a:lstStyle/>
          <a:p>
            <a:pPr algn="just"/>
            <a:r>
              <a:rPr lang="en-US" sz="2400" dirty="0" smtClean="0">
                <a:latin typeface="Arial" pitchFamily="34" charset="0"/>
                <a:cs typeface="Arial" pitchFamily="34" charset="0"/>
              </a:rPr>
              <a:t>Getting access to data in a timely manner is a constant challenge. HR is leveraging the computer capacity to improve service delivery and by doing so, is transforming itself.</a:t>
            </a:r>
          </a:p>
          <a:p>
            <a:pPr algn="just">
              <a:lnSpc>
                <a:spcPct val="150000"/>
              </a:lnSpc>
            </a:pPr>
            <a:r>
              <a:rPr lang="en-US" sz="2200" b="1" dirty="0" smtClean="0">
                <a:latin typeface="Arial" pitchFamily="34" charset="0"/>
                <a:cs typeface="Arial" pitchFamily="34" charset="0"/>
              </a:rPr>
              <a:t>Some of delivery models are</a:t>
            </a:r>
            <a:r>
              <a:rPr lang="en-US" sz="2400" dirty="0" smtClean="0">
                <a:latin typeface="Arial" pitchFamily="34" charset="0"/>
                <a:cs typeface="Arial" pitchFamily="34" charset="0"/>
              </a:rPr>
              <a:t>:</a:t>
            </a:r>
          </a:p>
          <a:p>
            <a:pPr lvl="1" algn="just">
              <a:lnSpc>
                <a:spcPct val="150000"/>
              </a:lnSpc>
            </a:pPr>
            <a:r>
              <a:rPr lang="en-US" sz="2200" dirty="0" smtClean="0">
                <a:latin typeface="Arial" pitchFamily="34" charset="0"/>
                <a:cs typeface="Arial" pitchFamily="34" charset="0"/>
              </a:rPr>
              <a:t>Web-Based HR</a:t>
            </a:r>
          </a:p>
          <a:p>
            <a:pPr lvl="1" algn="just">
              <a:lnSpc>
                <a:spcPct val="150000"/>
              </a:lnSpc>
            </a:pPr>
            <a:r>
              <a:rPr lang="en-US" sz="2200" dirty="0" smtClean="0">
                <a:latin typeface="Arial" pitchFamily="34" charset="0"/>
                <a:cs typeface="Arial" pitchFamily="34" charset="0"/>
              </a:rPr>
              <a:t>Enterprise portals</a:t>
            </a:r>
          </a:p>
          <a:p>
            <a:pPr lvl="1" algn="just">
              <a:lnSpc>
                <a:spcPct val="150000"/>
              </a:lnSpc>
            </a:pPr>
            <a:r>
              <a:rPr lang="en-US" sz="2200" dirty="0" smtClean="0">
                <a:latin typeface="Arial" pitchFamily="34" charset="0"/>
                <a:cs typeface="Arial" pitchFamily="34" charset="0"/>
              </a:rPr>
              <a:t>Self-Service</a:t>
            </a:r>
            <a:endParaRPr lang="en-US" sz="22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802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Web-Based HR</a:t>
            </a:r>
          </a:p>
        </p:txBody>
      </p:sp>
      <p:sp>
        <p:nvSpPr>
          <p:cNvPr id="3" name="Content Placeholder 2"/>
          <p:cNvSpPr>
            <a:spLocks noGrp="1"/>
          </p:cNvSpPr>
          <p:nvPr>
            <p:ph idx="1"/>
          </p:nvPr>
        </p:nvSpPr>
        <p:spPr/>
        <p:txBody>
          <a:bodyPr>
            <a:normAutofit/>
          </a:bodyPr>
          <a:lstStyle/>
          <a:p>
            <a:pPr algn="just"/>
            <a:r>
              <a:rPr lang="en-US" sz="2400" dirty="0" smtClean="0">
                <a:latin typeface="Arial" pitchFamily="34" charset="0"/>
                <a:cs typeface="Arial" pitchFamily="34" charset="0"/>
              </a:rPr>
              <a:t>Web-based HR allows service delivery that pushes employees and managers into making transactions</a:t>
            </a:r>
          </a:p>
          <a:p>
            <a:pPr algn="just">
              <a:lnSpc>
                <a:spcPct val="150000"/>
              </a:lnSpc>
            </a:pPr>
            <a:r>
              <a:rPr lang="en-US" sz="2400" dirty="0" smtClean="0">
                <a:latin typeface="Arial" pitchFamily="34" charset="0"/>
                <a:cs typeface="Arial" pitchFamily="34" charset="0"/>
              </a:rPr>
              <a:t>e-recruiting and e-learning are highly visible applications</a:t>
            </a:r>
          </a:p>
          <a:p>
            <a:pPr lvl="1" algn="just"/>
            <a:r>
              <a:rPr lang="en-US" u="sng" dirty="0" smtClean="0">
                <a:latin typeface="Arial" pitchFamily="34" charset="0"/>
                <a:cs typeface="Arial" pitchFamily="34" charset="0"/>
              </a:rPr>
              <a:t>e-learning</a:t>
            </a:r>
            <a:r>
              <a:rPr lang="en-US" dirty="0" smtClean="0">
                <a:latin typeface="Arial" pitchFamily="34" charset="0"/>
                <a:cs typeface="Arial" pitchFamily="34" charset="0"/>
              </a:rPr>
              <a:t> - </a:t>
            </a:r>
            <a:r>
              <a:rPr lang="en-US" i="1" dirty="0" smtClean="0">
                <a:latin typeface="Arial" pitchFamily="34" charset="0"/>
                <a:cs typeface="Arial" pitchFamily="34" charset="0"/>
              </a:rPr>
              <a:t>the process of learning contents distributed in digital format via computers over the Internet or other network</a:t>
            </a:r>
            <a:endParaRPr lang="en-US" dirty="0" smtClean="0">
              <a:latin typeface="Arial" pitchFamily="34" charset="0"/>
              <a:cs typeface="Arial" pitchFamily="34" charset="0"/>
            </a:endParaRPr>
          </a:p>
          <a:p>
            <a:pPr algn="just"/>
            <a:endParaRPr lang="en-US" sz="24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040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Enterprise portals</a:t>
            </a:r>
          </a:p>
        </p:txBody>
      </p:sp>
      <p:sp>
        <p:nvSpPr>
          <p:cNvPr id="3" name="Content Placeholder 2"/>
          <p:cNvSpPr>
            <a:spLocks noGrp="1"/>
          </p:cNvSpPr>
          <p:nvPr>
            <p:ph idx="1"/>
          </p:nvPr>
        </p:nvSpPr>
        <p:spPr/>
        <p:txBody>
          <a:bodyPr>
            <a:normAutofit fontScale="92500" lnSpcReduction="10000"/>
          </a:bodyPr>
          <a:lstStyle/>
          <a:p>
            <a:pPr algn="just"/>
            <a:r>
              <a:rPr lang="en-US" b="1" u="sng" dirty="0" smtClean="0">
                <a:latin typeface="Arial" pitchFamily="34" charset="0"/>
                <a:cs typeface="Arial" pitchFamily="34" charset="0"/>
              </a:rPr>
              <a:t>Enterprise portals</a:t>
            </a:r>
            <a:r>
              <a:rPr lang="en-US" dirty="0" smtClean="0">
                <a:latin typeface="Arial" pitchFamily="34" charset="0"/>
                <a:cs typeface="Arial" pitchFamily="34" charset="0"/>
              </a:rPr>
              <a:t> </a:t>
            </a:r>
            <a:r>
              <a:rPr lang="en-US" i="1" dirty="0" smtClean="0">
                <a:latin typeface="Arial" pitchFamily="34" charset="0"/>
                <a:cs typeface="Arial" pitchFamily="34" charset="0"/>
              </a:rPr>
              <a:t>– are knowledge communities that allow employees from a single or multiple companies to access and benefit from specialized knowledge associated with tasks</a:t>
            </a:r>
          </a:p>
          <a:p>
            <a:pPr algn="just"/>
            <a:endParaRPr lang="en-US" i="1" dirty="0" smtClean="0">
              <a:latin typeface="Arial" pitchFamily="34" charset="0"/>
              <a:cs typeface="Arial" pitchFamily="34" charset="0"/>
            </a:endParaRPr>
          </a:p>
          <a:p>
            <a:pPr algn="just"/>
            <a:r>
              <a:rPr lang="en-US" sz="2400" dirty="0" smtClean="0">
                <a:latin typeface="Arial" pitchFamily="34" charset="0"/>
                <a:cs typeface="Arial" pitchFamily="34" charset="0"/>
              </a:rPr>
              <a:t>"Portals help human resources organizations deliver the services employees need. When integrated with collaboration and workflow, portals equip human resources to train, motivate, educate and retain employees with a much richer menu of services. Research shows that companies that invest in human capital develop a powerful and sustainable competitive advantage." - IBM Corporation.</a:t>
            </a:r>
            <a:endParaRPr lang="en-US" sz="2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802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Self-service</a:t>
            </a:r>
          </a:p>
        </p:txBody>
      </p:sp>
      <p:sp>
        <p:nvSpPr>
          <p:cNvPr id="3" name="Content Placeholder 2"/>
          <p:cNvSpPr>
            <a:spLocks noGrp="1"/>
          </p:cNvSpPr>
          <p:nvPr>
            <p:ph idx="1"/>
          </p:nvPr>
        </p:nvSpPr>
        <p:spPr/>
        <p:txBody>
          <a:bodyPr>
            <a:normAutofit/>
          </a:bodyPr>
          <a:lstStyle/>
          <a:p>
            <a:pPr algn="just"/>
            <a:r>
              <a:rPr lang="en-US" sz="2400" b="1" u="sng" dirty="0" smtClean="0">
                <a:latin typeface="Arial" pitchFamily="34" charset="0"/>
                <a:cs typeface="Arial" pitchFamily="34" charset="0"/>
              </a:rPr>
              <a:t>Self-Service</a:t>
            </a:r>
            <a:r>
              <a:rPr lang="en-US" sz="2400" dirty="0" smtClean="0">
                <a:latin typeface="Arial" pitchFamily="34" charset="0"/>
                <a:cs typeface="Arial" pitchFamily="34" charset="0"/>
              </a:rPr>
              <a:t> – </a:t>
            </a:r>
            <a:r>
              <a:rPr lang="en-US" sz="2400" i="1" dirty="0" smtClean="0">
                <a:latin typeface="Arial" pitchFamily="34" charset="0"/>
                <a:cs typeface="Arial" pitchFamily="34" charset="0"/>
              </a:rPr>
              <a:t>a technology platform that enables employees and managers to access and modify their data via a web browser from a desktop or centralized kiosk</a:t>
            </a:r>
          </a:p>
          <a:p>
            <a:pPr lvl="1" algn="just">
              <a:lnSpc>
                <a:spcPct val="150000"/>
              </a:lnSpc>
            </a:pPr>
            <a:r>
              <a:rPr lang="en-US" sz="2200" dirty="0" smtClean="0">
                <a:latin typeface="Arial" pitchFamily="34" charset="0"/>
                <a:cs typeface="Arial" pitchFamily="34" charset="0"/>
              </a:rPr>
              <a:t>ESS – employee self-service application</a:t>
            </a:r>
          </a:p>
          <a:p>
            <a:pPr lvl="1" algn="just">
              <a:lnSpc>
                <a:spcPct val="150000"/>
              </a:lnSpc>
            </a:pPr>
            <a:r>
              <a:rPr lang="en-US" sz="2200" dirty="0" smtClean="0">
                <a:latin typeface="Arial" pitchFamily="34" charset="0"/>
                <a:cs typeface="Arial" pitchFamily="34" charset="0"/>
              </a:rPr>
              <a:t>MSS – manager self-service application</a:t>
            </a:r>
          </a:p>
          <a:p>
            <a:pPr algn="just"/>
            <a:endParaRPr lang="en-US" sz="24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80288"/>
          </a:xfrm>
        </p:spPr>
        <p:txBody>
          <a:bodyPr>
            <a:normAutofit/>
          </a:bodyPr>
          <a:lstStyle/>
          <a:p>
            <a:r>
              <a:rPr lang="en-US" sz="3600" u="sng" dirty="0" smtClean="0">
                <a:solidFill>
                  <a:schemeClr val="accent1">
                    <a:lumMod val="75000"/>
                  </a:schemeClr>
                </a:solidFill>
                <a:effectLst>
                  <a:outerShdw blurRad="38100" dist="38100" dir="2700000" algn="tl">
                    <a:srgbClr val="000000">
                      <a:alpha val="43137"/>
                    </a:srgbClr>
                  </a:outerShdw>
                </a:effectLst>
              </a:rPr>
              <a:t> IT for HR Planning</a:t>
            </a:r>
          </a:p>
        </p:txBody>
      </p:sp>
      <p:sp>
        <p:nvSpPr>
          <p:cNvPr id="3" name="Content Placeholder 2"/>
          <p:cNvSpPr>
            <a:spLocks noGrp="1"/>
          </p:cNvSpPr>
          <p:nvPr>
            <p:ph idx="1"/>
          </p:nvPr>
        </p:nvSpPr>
        <p:spPr/>
        <p:txBody>
          <a:bodyPr>
            <a:noAutofit/>
          </a:bodyPr>
          <a:lstStyle/>
          <a:p>
            <a:r>
              <a:rPr lang="en-US" sz="2200" dirty="0" smtClean="0">
                <a:latin typeface="Arial" pitchFamily="34" charset="0"/>
                <a:cs typeface="Arial" pitchFamily="34" charset="0"/>
              </a:rPr>
              <a:t>Some technology applications are highly responsive to the particular requirements of HR planning:</a:t>
            </a:r>
          </a:p>
          <a:p>
            <a:pPr marL="457200" indent="-457200">
              <a:buFont typeface="+mj-lt"/>
              <a:buAutoNum type="arabicPeriod"/>
            </a:pPr>
            <a:r>
              <a:rPr lang="en-US" sz="2200" b="1" dirty="0" smtClean="0">
                <a:latin typeface="Arial" pitchFamily="34" charset="0"/>
                <a:cs typeface="Arial" pitchFamily="34" charset="0"/>
              </a:rPr>
              <a:t>Workforce Analytics</a:t>
            </a:r>
          </a:p>
          <a:p>
            <a:pPr marL="457200" indent="-457200">
              <a:buNone/>
            </a:pPr>
            <a:r>
              <a:rPr lang="en-US" sz="2200" b="1" dirty="0" smtClean="0">
                <a:latin typeface="Arial" pitchFamily="34" charset="0"/>
                <a:cs typeface="Arial" pitchFamily="34" charset="0"/>
              </a:rPr>
              <a:t>	</a:t>
            </a:r>
            <a:r>
              <a:rPr lang="en-US" sz="2000" dirty="0" smtClean="0">
                <a:latin typeface="Arial" pitchFamily="34" charset="0"/>
                <a:cs typeface="Arial" pitchFamily="34" charset="0"/>
              </a:rPr>
              <a:t>Workforce analytics applications address the challenge of getting business intelligence for strategic decision making. business intelligence: the applications and technologies for gathering, storing, analyzing, and providing access to data to help users make better business decisions.</a:t>
            </a:r>
            <a:r>
              <a:rPr lang="en-US" sz="2200" dirty="0" smtClean="0">
                <a:latin typeface="Arial" pitchFamily="34" charset="0"/>
                <a:cs typeface="Arial" pitchFamily="34" charset="0"/>
              </a:rPr>
              <a:t/>
            </a:r>
            <a:br>
              <a:rPr lang="en-US" sz="2200" dirty="0" smtClean="0">
                <a:latin typeface="Arial" pitchFamily="34" charset="0"/>
                <a:cs typeface="Arial" pitchFamily="34" charset="0"/>
              </a:rPr>
            </a:br>
            <a:r>
              <a:rPr lang="en-US" sz="2200" dirty="0" smtClean="0">
                <a:solidFill>
                  <a:schemeClr val="accent2">
                    <a:lumMod val="75000"/>
                  </a:schemeClr>
                </a:solidFill>
                <a:latin typeface="Arial" pitchFamily="34" charset="0"/>
                <a:cs typeface="Arial" pitchFamily="34" charset="0"/>
              </a:rPr>
              <a:t>Best applications provide:</a:t>
            </a:r>
          </a:p>
          <a:p>
            <a:pPr marL="822960" lvl="1" indent="-457200"/>
            <a:r>
              <a:rPr lang="en-US" sz="2000" dirty="0" smtClean="0">
                <a:latin typeface="Arial" pitchFamily="34" charset="0"/>
                <a:cs typeface="Arial" pitchFamily="34" charset="0"/>
              </a:rPr>
              <a:t>on-demand access to workforce performance</a:t>
            </a:r>
          </a:p>
          <a:p>
            <a:pPr marL="822960" lvl="1" indent="-457200"/>
            <a:r>
              <a:rPr lang="en-US" sz="2000" dirty="0" smtClean="0">
                <a:latin typeface="Arial" pitchFamily="34" charset="0"/>
                <a:cs typeface="Arial" pitchFamily="34" charset="0"/>
              </a:rPr>
              <a:t>dashboards that place information at the manager's fingertips</a:t>
            </a:r>
          </a:p>
          <a:p>
            <a:pPr marL="822960" lvl="1" indent="-457200"/>
            <a:r>
              <a:rPr lang="en-US" sz="2000" dirty="0" smtClean="0">
                <a:latin typeface="Arial" pitchFamily="34" charset="0"/>
                <a:cs typeface="Arial" pitchFamily="34" charset="0"/>
              </a:rPr>
              <a:t>enabling root cause analysis</a:t>
            </a:r>
          </a:p>
          <a:p>
            <a:pPr marL="822960" lvl="1" indent="-457200"/>
            <a:r>
              <a:rPr lang="en-US" sz="2000" dirty="0" smtClean="0">
                <a:latin typeface="Arial" pitchFamily="34" charset="0"/>
                <a:cs typeface="Arial" pitchFamily="34" charset="0"/>
              </a:rPr>
              <a:t>Comparisons</a:t>
            </a:r>
          </a:p>
          <a:p>
            <a:pPr marL="822960" lvl="1" indent="-457200"/>
            <a:r>
              <a:rPr lang="en-US" sz="2000" dirty="0" smtClean="0">
                <a:latin typeface="Arial" pitchFamily="34" charset="0"/>
                <a:cs typeface="Arial" pitchFamily="34" charset="0"/>
              </a:rPr>
              <a:t>trending</a:t>
            </a:r>
            <a:r>
              <a:rPr lang="en-US" sz="2200" dirty="0" smtClean="0">
                <a:latin typeface="Arial" pitchFamily="34" charset="0"/>
                <a:cs typeface="Arial" pitchFamily="34" charset="0"/>
              </a:rPr>
              <a:t/>
            </a:r>
            <a:br>
              <a:rPr lang="en-US" sz="2200" dirty="0" smtClean="0">
                <a:latin typeface="Arial" pitchFamily="34" charset="0"/>
                <a:cs typeface="Arial" pitchFamily="34" charset="0"/>
              </a:rPr>
            </a:br>
            <a:endParaRPr lang="en-US" sz="22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215</TotalTime>
  <Words>701</Words>
  <Application>Microsoft Office PowerPoint</Application>
  <PresentationFormat>On-screen Show (4:3)</PresentationFormat>
  <Paragraphs>131</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Constantia</vt:lpstr>
      <vt:lpstr>Wingdings 2</vt:lpstr>
      <vt:lpstr>Flow</vt:lpstr>
      <vt:lpstr>Chapter- 09</vt:lpstr>
      <vt:lpstr>IT and HRM</vt:lpstr>
      <vt:lpstr>PowerPoint Presentation</vt:lpstr>
      <vt:lpstr>PowerPoint Presentation</vt:lpstr>
      <vt:lpstr>New Service Delivery Models</vt:lpstr>
      <vt:lpstr>Web-Based HR</vt:lpstr>
      <vt:lpstr>Enterprise portals</vt:lpstr>
      <vt:lpstr>Self-service</vt:lpstr>
      <vt:lpstr> IT for HR Planning</vt:lpstr>
      <vt:lpstr>PowerPoint Presentation</vt:lpstr>
      <vt:lpstr>PowerPoint Presentation</vt:lpstr>
      <vt:lpstr>PowerPoint Presentation</vt:lpstr>
      <vt:lpstr>Different Solutions for Different Needs</vt:lpstr>
      <vt:lpstr>PowerPoint Presentation</vt:lpstr>
      <vt:lpstr>PowerPoint Presentation</vt:lpstr>
      <vt:lpstr>Selecting Technology Solutions for HRM</vt:lpstr>
      <vt:lpstr>PowerPoint Presentation</vt:lpstr>
      <vt:lpstr>PowerPoint Presentation</vt:lpstr>
      <vt:lpstr>Implementing and Evaluating Technology</vt:lpstr>
      <vt:lpstr>PowerPoint Presentation</vt:lpstr>
      <vt:lpstr>Evaluating HR Technology</vt:lpstr>
      <vt:lpstr>Looking Ahead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Chapter- 08</dc:title>
  <dc:creator>Tuhin</dc:creator>
  <cp:lastModifiedBy>Dr rahim</cp:lastModifiedBy>
  <cp:revision>24</cp:revision>
  <dcterms:created xsi:type="dcterms:W3CDTF">2006-08-16T00:00:00Z</dcterms:created>
  <dcterms:modified xsi:type="dcterms:W3CDTF">2020-08-10T04:42:22Z</dcterms:modified>
</cp:coreProperties>
</file>