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6" r:id="rId9"/>
    <p:sldId id="260" r:id="rId10"/>
    <p:sldId id="261" r:id="rId11"/>
    <p:sldId id="262"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0" d="100"/>
          <a:sy n="60" d="100"/>
        </p:scale>
        <p:origin x="4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BA0ED6-1BA8-4945-AFE7-E8182F18EE6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869078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BA0ED6-1BA8-4945-AFE7-E8182F18EE6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370169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BA0ED6-1BA8-4945-AFE7-E8182F18EE6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276950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BA0ED6-1BA8-4945-AFE7-E8182F18EE6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4545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BA0ED6-1BA8-4945-AFE7-E8182F18EE6B}"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93752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BA0ED6-1BA8-4945-AFE7-E8182F18EE6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379019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BA0ED6-1BA8-4945-AFE7-E8182F18EE6B}"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175632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BA0ED6-1BA8-4945-AFE7-E8182F18EE6B}" type="datetimeFigureOut">
              <a:rPr lang="en-US" smtClean="0"/>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3698351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A0ED6-1BA8-4945-AFE7-E8182F18EE6B}"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365503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A0ED6-1BA8-4945-AFE7-E8182F18EE6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326108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BA0ED6-1BA8-4945-AFE7-E8182F18EE6B}"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6735E-B5A3-4C5C-9957-22DCAE06B085}" type="slidenum">
              <a:rPr lang="en-US" smtClean="0"/>
              <a:t>‹#›</a:t>
            </a:fld>
            <a:endParaRPr lang="en-US"/>
          </a:p>
        </p:txBody>
      </p:sp>
    </p:spTree>
    <p:extLst>
      <p:ext uri="{BB962C8B-B14F-4D97-AF65-F5344CB8AC3E}">
        <p14:creationId xmlns:p14="http://schemas.microsoft.com/office/powerpoint/2010/main" val="2738207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BA0ED6-1BA8-4945-AFE7-E8182F18EE6B}" type="datetimeFigureOut">
              <a:rPr lang="en-US" smtClean="0"/>
              <a:t>12/4/2017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6735E-B5A3-4C5C-9957-22DCAE06B085}" type="slidenum">
              <a:rPr lang="en-US" smtClean="0"/>
              <a:t>‹#›</a:t>
            </a:fld>
            <a:endParaRPr lang="en-US"/>
          </a:p>
        </p:txBody>
      </p:sp>
    </p:spTree>
    <p:extLst>
      <p:ext uri="{BB962C8B-B14F-4D97-AF65-F5344CB8AC3E}">
        <p14:creationId xmlns:p14="http://schemas.microsoft.com/office/powerpoint/2010/main" val="868125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6366"/>
            <a:ext cx="9144000" cy="5661508"/>
          </a:xfrm>
        </p:spPr>
        <p:txBody>
          <a:bodyPr>
            <a:noAutofit/>
          </a:bodyPr>
          <a:lstStyle/>
          <a:p>
            <a:r>
              <a:rPr lang="en-US" sz="4000" dirty="0" smtClean="0">
                <a:solidFill>
                  <a:srgbClr val="FF0000"/>
                </a:solidFill>
              </a:rPr>
              <a:t>Welcome </a:t>
            </a:r>
            <a:br>
              <a:rPr lang="en-US" sz="4000" dirty="0" smtClean="0">
                <a:solidFill>
                  <a:srgbClr val="FF0000"/>
                </a:solidFill>
              </a:rPr>
            </a:br>
            <a:r>
              <a:rPr lang="en-US" sz="4000" dirty="0">
                <a:solidFill>
                  <a:srgbClr val="FF0000"/>
                </a:solidFill>
              </a:rPr>
              <a:t/>
            </a:r>
            <a:br>
              <a:rPr lang="en-US" sz="4000" dirty="0">
                <a:solidFill>
                  <a:srgbClr val="FF0000"/>
                </a:solidFill>
              </a:rPr>
            </a:br>
            <a:r>
              <a:rPr lang="en-US" sz="4000" dirty="0" smtClean="0">
                <a:solidFill>
                  <a:srgbClr val="FF0000"/>
                </a:solidFill>
              </a:rPr>
              <a:t>To</a:t>
            </a:r>
            <a:br>
              <a:rPr lang="en-US" sz="4000" dirty="0" smtClean="0">
                <a:solidFill>
                  <a:srgbClr val="FF0000"/>
                </a:solidFill>
              </a:rPr>
            </a:br>
            <a:r>
              <a:rPr lang="en-US" sz="4000" dirty="0">
                <a:solidFill>
                  <a:srgbClr val="FF0000"/>
                </a:solidFill>
              </a:rPr>
              <a:t/>
            </a:r>
            <a:br>
              <a:rPr lang="en-US" sz="4000" dirty="0">
                <a:solidFill>
                  <a:srgbClr val="FF0000"/>
                </a:solidFill>
              </a:rPr>
            </a:br>
            <a:r>
              <a:rPr lang="en-US" sz="4000" dirty="0" smtClean="0">
                <a:solidFill>
                  <a:srgbClr val="FF0000"/>
                </a:solidFill>
              </a:rPr>
              <a:t>Discussion</a:t>
            </a:r>
            <a:br>
              <a:rPr lang="en-US" sz="4000" dirty="0" smtClean="0">
                <a:solidFill>
                  <a:srgbClr val="FF0000"/>
                </a:solidFill>
              </a:rPr>
            </a:br>
            <a:r>
              <a:rPr lang="en-US" sz="4000" dirty="0">
                <a:solidFill>
                  <a:srgbClr val="FF0000"/>
                </a:solidFill>
              </a:rPr>
              <a:t/>
            </a:r>
            <a:br>
              <a:rPr lang="en-US" sz="4000" dirty="0">
                <a:solidFill>
                  <a:srgbClr val="FF0000"/>
                </a:solidFill>
              </a:rPr>
            </a:br>
            <a:r>
              <a:rPr lang="en-US" sz="4000" dirty="0" smtClean="0">
                <a:solidFill>
                  <a:srgbClr val="FF0000"/>
                </a:solidFill>
              </a:rPr>
              <a:t>On</a:t>
            </a:r>
            <a:br>
              <a:rPr lang="en-US" sz="4000" dirty="0" smtClean="0">
                <a:solidFill>
                  <a:srgbClr val="FF0000"/>
                </a:solidFill>
              </a:rPr>
            </a:br>
            <a:r>
              <a:rPr lang="en-US" sz="4000" dirty="0" smtClean="0">
                <a:solidFill>
                  <a:srgbClr val="FF0000"/>
                </a:solidFill>
              </a:rPr>
              <a:t>Virtual Organization </a:t>
            </a:r>
            <a:endParaRPr lang="en-US" sz="4000" dirty="0">
              <a:solidFill>
                <a:srgbClr val="FF0000"/>
              </a:solidFill>
            </a:endParaRPr>
          </a:p>
        </p:txBody>
      </p:sp>
      <p:sp>
        <p:nvSpPr>
          <p:cNvPr id="3" name="Subtitle 2"/>
          <p:cNvSpPr>
            <a:spLocks noGrp="1"/>
          </p:cNvSpPr>
          <p:nvPr>
            <p:ph type="subTitle" idx="1"/>
          </p:nvPr>
        </p:nvSpPr>
        <p:spPr>
          <a:xfrm>
            <a:off x="1524000" y="224589"/>
            <a:ext cx="9144000" cy="6384758"/>
          </a:xfrm>
        </p:spPr>
        <p:txBody>
          <a:bodyPr/>
          <a:lstStyle/>
          <a:p>
            <a:endParaRPr lang="en-US" dirty="0"/>
          </a:p>
        </p:txBody>
      </p:sp>
    </p:spTree>
    <p:extLst>
      <p:ext uri="{BB962C8B-B14F-4D97-AF65-F5344CB8AC3E}">
        <p14:creationId xmlns:p14="http://schemas.microsoft.com/office/powerpoint/2010/main" val="3272017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dirty="0">
                <a:solidFill>
                  <a:srgbClr val="00B050"/>
                </a:solidFill>
              </a:rPr>
              <a:t>5. Multi-disciplinary (virtual) teams</a:t>
            </a:r>
          </a:p>
          <a:p>
            <a:pPr marL="0" indent="0" fontAlgn="base">
              <a:buNone/>
            </a:pPr>
            <a:r>
              <a:rPr lang="en-US" dirty="0">
                <a:solidFill>
                  <a:srgbClr val="00B050"/>
                </a:solidFill>
              </a:rPr>
              <a:t>6. Vague </a:t>
            </a:r>
            <a:r>
              <a:rPr lang="en-US" dirty="0" smtClean="0">
                <a:solidFill>
                  <a:srgbClr val="00B050"/>
                </a:solidFill>
              </a:rPr>
              <a:t>organizational </a:t>
            </a:r>
            <a:r>
              <a:rPr lang="en-US" dirty="0">
                <a:solidFill>
                  <a:srgbClr val="00B050"/>
                </a:solidFill>
              </a:rPr>
              <a:t>boundaries</a:t>
            </a:r>
          </a:p>
          <a:p>
            <a:pPr marL="0" indent="0" fontAlgn="base">
              <a:buNone/>
            </a:pPr>
            <a:r>
              <a:rPr lang="en-US" dirty="0">
                <a:solidFill>
                  <a:srgbClr val="00B050"/>
                </a:solidFill>
              </a:rPr>
              <a:t>7. Goal orientation</a:t>
            </a:r>
          </a:p>
          <a:p>
            <a:pPr marL="0" indent="0" fontAlgn="base">
              <a:buNone/>
            </a:pPr>
            <a:r>
              <a:rPr lang="en-US" dirty="0">
                <a:solidFill>
                  <a:srgbClr val="00B050"/>
                </a:solidFill>
              </a:rPr>
              <a:t>8. Customer orientation</a:t>
            </a:r>
          </a:p>
          <a:p>
            <a:pPr marL="0" indent="0" fontAlgn="base">
              <a:buNone/>
            </a:pPr>
            <a:r>
              <a:rPr lang="en-US" dirty="0">
                <a:solidFill>
                  <a:srgbClr val="00B050"/>
                </a:solidFill>
              </a:rPr>
              <a:t>9. Home-work</a:t>
            </a:r>
          </a:p>
          <a:p>
            <a:pPr marL="0" indent="0" fontAlgn="base">
              <a:buNone/>
            </a:pPr>
            <a:r>
              <a:rPr lang="en-US" dirty="0">
                <a:solidFill>
                  <a:srgbClr val="00B050"/>
                </a:solidFill>
              </a:rPr>
              <a:t>10. Absence of apparent structure</a:t>
            </a:r>
          </a:p>
        </p:txBody>
      </p:sp>
    </p:spTree>
    <p:extLst>
      <p:ext uri="{BB962C8B-B14F-4D97-AF65-F5344CB8AC3E}">
        <p14:creationId xmlns:p14="http://schemas.microsoft.com/office/powerpoint/2010/main" val="1757468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dirty="0">
                <a:solidFill>
                  <a:srgbClr val="00B050"/>
                </a:solidFill>
              </a:rPr>
              <a:t>11. Sharing of information</a:t>
            </a:r>
          </a:p>
          <a:p>
            <a:pPr marL="0" indent="0" fontAlgn="base">
              <a:buNone/>
            </a:pPr>
            <a:r>
              <a:rPr lang="en-US" dirty="0">
                <a:solidFill>
                  <a:srgbClr val="00B050"/>
                </a:solidFill>
              </a:rPr>
              <a:t>12. Staffed by knowledge workers.</a:t>
            </a:r>
          </a:p>
          <a:p>
            <a:pPr marL="0" indent="0" fontAlgn="base">
              <a:buNone/>
            </a:pPr>
            <a:endParaRPr lang="en-US" dirty="0" smtClean="0">
              <a:solidFill>
                <a:srgbClr val="00B050"/>
              </a:solidFill>
            </a:endParaRPr>
          </a:p>
          <a:p>
            <a:pPr marL="0" indent="0" fontAlgn="base">
              <a:buNone/>
            </a:pPr>
            <a:r>
              <a:rPr lang="en-US" dirty="0" smtClean="0">
                <a:solidFill>
                  <a:srgbClr val="00B050"/>
                </a:solidFill>
              </a:rPr>
              <a:t>In </a:t>
            </a:r>
            <a:r>
              <a:rPr lang="en-US" dirty="0">
                <a:solidFill>
                  <a:srgbClr val="00B050"/>
                </a:solidFill>
              </a:rPr>
              <a:t>fact, this list of the characteristics of virtual </a:t>
            </a:r>
            <a:r>
              <a:rPr lang="en-US" dirty="0" err="1">
                <a:solidFill>
                  <a:srgbClr val="00B050"/>
                </a:solidFill>
              </a:rPr>
              <a:t>organisation</a:t>
            </a:r>
            <a:r>
              <a:rPr lang="en-US" dirty="0">
                <a:solidFill>
                  <a:srgbClr val="00B050"/>
                </a:solidFill>
              </a:rPr>
              <a:t> is not an exhaustive one but illustra­tive only. One can add more characteristics to this list.</a:t>
            </a:r>
          </a:p>
          <a:p>
            <a:endParaRPr lang="en-US" dirty="0"/>
          </a:p>
        </p:txBody>
      </p:sp>
    </p:spTree>
    <p:extLst>
      <p:ext uri="{BB962C8B-B14F-4D97-AF65-F5344CB8AC3E}">
        <p14:creationId xmlns:p14="http://schemas.microsoft.com/office/powerpoint/2010/main" val="365247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Benefits of Virtual Organization</a:t>
            </a:r>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B050"/>
                </a:solidFill>
              </a:rPr>
              <a:t>Lower  overhead costs</a:t>
            </a:r>
          </a:p>
          <a:p>
            <a:pPr marL="514350" indent="-514350">
              <a:buAutoNum type="arabicPeriod"/>
            </a:pPr>
            <a:endParaRPr lang="en-US" dirty="0">
              <a:solidFill>
                <a:srgbClr val="00B050"/>
              </a:solidFill>
            </a:endParaRPr>
          </a:p>
          <a:p>
            <a:pPr marL="514350" indent="-514350">
              <a:buAutoNum type="arabicPeriod"/>
            </a:pPr>
            <a:r>
              <a:rPr lang="en-US" dirty="0" smtClean="0">
                <a:solidFill>
                  <a:srgbClr val="00B050"/>
                </a:solidFill>
              </a:rPr>
              <a:t>More satisfied employees</a:t>
            </a:r>
          </a:p>
          <a:p>
            <a:pPr marL="0" indent="0">
              <a:buNone/>
            </a:pPr>
            <a:endParaRPr lang="en-US" dirty="0">
              <a:solidFill>
                <a:srgbClr val="00B050"/>
              </a:solidFill>
            </a:endParaRPr>
          </a:p>
          <a:p>
            <a:pPr marL="514350" indent="-514350">
              <a:buAutoNum type="arabicPeriod"/>
            </a:pPr>
            <a:endParaRPr lang="en-US" dirty="0" smtClean="0">
              <a:solidFill>
                <a:srgbClr val="00B050"/>
              </a:solidFill>
            </a:endParaRPr>
          </a:p>
          <a:p>
            <a:pPr marL="0" indent="0">
              <a:buNone/>
            </a:pPr>
            <a:r>
              <a:rPr lang="en-US" dirty="0" smtClean="0">
                <a:solidFill>
                  <a:srgbClr val="00B050"/>
                </a:solidFill>
              </a:rPr>
              <a:t>3. Higher scalability </a:t>
            </a:r>
            <a:endParaRPr lang="en-US" dirty="0">
              <a:solidFill>
                <a:srgbClr val="00B050"/>
              </a:solidFill>
            </a:endParaRPr>
          </a:p>
        </p:txBody>
      </p:sp>
    </p:spTree>
    <p:extLst>
      <p:ext uri="{BB962C8B-B14F-4D97-AF65-F5344CB8AC3E}">
        <p14:creationId xmlns:p14="http://schemas.microsoft.com/office/powerpoint/2010/main" val="360788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Disadvantages  of Virtual Organization </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solidFill>
                  <a:srgbClr val="00B050"/>
                </a:solidFill>
              </a:rPr>
              <a:t>1.Less cohesiveness</a:t>
            </a:r>
          </a:p>
          <a:p>
            <a:pPr marL="0" indent="0">
              <a:buNone/>
            </a:pPr>
            <a:endParaRPr lang="en-US" dirty="0">
              <a:solidFill>
                <a:srgbClr val="00B050"/>
              </a:solidFill>
            </a:endParaRPr>
          </a:p>
          <a:p>
            <a:pPr marL="0" indent="0">
              <a:buNone/>
            </a:pPr>
            <a:r>
              <a:rPr lang="en-US" dirty="0" smtClean="0">
                <a:solidFill>
                  <a:srgbClr val="00B050"/>
                </a:solidFill>
              </a:rPr>
              <a:t>2. Lack of  camaraderie</a:t>
            </a:r>
          </a:p>
          <a:p>
            <a:pPr marL="0" indent="0">
              <a:buNone/>
            </a:pPr>
            <a:endParaRPr lang="en-US" dirty="0">
              <a:solidFill>
                <a:srgbClr val="00B050"/>
              </a:solidFill>
            </a:endParaRPr>
          </a:p>
          <a:p>
            <a:pPr marL="0" indent="0">
              <a:buNone/>
            </a:pPr>
            <a:r>
              <a:rPr lang="en-US" dirty="0" smtClean="0">
                <a:solidFill>
                  <a:srgbClr val="00B050"/>
                </a:solidFill>
              </a:rPr>
              <a:t>3. Risk to reputation</a:t>
            </a:r>
          </a:p>
          <a:p>
            <a:pPr marL="0" indent="0">
              <a:buNone/>
            </a:pPr>
            <a:endParaRPr lang="en-US" dirty="0">
              <a:solidFill>
                <a:srgbClr val="00B050"/>
              </a:solidFill>
            </a:endParaRPr>
          </a:p>
          <a:p>
            <a:pPr marL="0" indent="0">
              <a:buNone/>
            </a:pPr>
            <a:r>
              <a:rPr lang="en-US" dirty="0" smtClean="0">
                <a:solidFill>
                  <a:srgbClr val="00B050"/>
                </a:solidFill>
              </a:rPr>
              <a:t>4. Security and compliance issues</a:t>
            </a:r>
            <a:endParaRPr lang="en-US" dirty="0">
              <a:solidFill>
                <a:srgbClr val="00B050"/>
              </a:solidFill>
            </a:endParaRPr>
          </a:p>
        </p:txBody>
      </p:sp>
    </p:spTree>
    <p:extLst>
      <p:ext uri="{BB962C8B-B14F-4D97-AF65-F5344CB8AC3E}">
        <p14:creationId xmlns:p14="http://schemas.microsoft.com/office/powerpoint/2010/main" val="424063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Types of Virtual Organizations</a:t>
            </a:r>
          </a:p>
        </p:txBody>
      </p:sp>
      <p:sp>
        <p:nvSpPr>
          <p:cNvPr id="3" name="Content Placeholder 2"/>
          <p:cNvSpPr>
            <a:spLocks noGrp="1"/>
          </p:cNvSpPr>
          <p:nvPr>
            <p:ph idx="1"/>
          </p:nvPr>
        </p:nvSpPr>
        <p:spPr/>
        <p:txBody>
          <a:bodyPr/>
          <a:lstStyle/>
          <a:p>
            <a:pPr marL="0" indent="0" fontAlgn="base">
              <a:buNone/>
            </a:pPr>
            <a:r>
              <a:rPr lang="en-US" b="1" dirty="0">
                <a:solidFill>
                  <a:srgbClr val="00B050"/>
                </a:solidFill>
              </a:rPr>
              <a:t>Depending on the degree or spectrum of </a:t>
            </a:r>
            <a:r>
              <a:rPr lang="en-US" b="1" dirty="0" smtClean="0">
                <a:solidFill>
                  <a:srgbClr val="00B050"/>
                </a:solidFill>
              </a:rPr>
              <a:t>virtually, </a:t>
            </a:r>
            <a:r>
              <a:rPr lang="en-US" b="1" dirty="0">
                <a:solidFill>
                  <a:srgbClr val="00B050"/>
                </a:solidFill>
              </a:rPr>
              <a:t>virtual </a:t>
            </a:r>
            <a:r>
              <a:rPr lang="en-US" b="1" dirty="0" smtClean="0">
                <a:solidFill>
                  <a:srgbClr val="00B050"/>
                </a:solidFill>
              </a:rPr>
              <a:t>organizations </a:t>
            </a:r>
            <a:r>
              <a:rPr lang="en-US" b="1" dirty="0">
                <a:solidFill>
                  <a:srgbClr val="00B050"/>
                </a:solidFill>
              </a:rPr>
              <a:t>can be classified into three broad types as follows:</a:t>
            </a:r>
            <a:endParaRPr lang="en-US" dirty="0">
              <a:solidFill>
                <a:srgbClr val="00B050"/>
              </a:solidFill>
            </a:endParaRPr>
          </a:p>
          <a:p>
            <a:pPr marL="0" indent="0" fontAlgn="base">
              <a:buNone/>
            </a:pPr>
            <a:r>
              <a:rPr lang="en-US" dirty="0">
                <a:solidFill>
                  <a:srgbClr val="00B050"/>
                </a:solidFill>
              </a:rPr>
              <a:t>1. Telecommuters</a:t>
            </a:r>
          </a:p>
          <a:p>
            <a:pPr marL="0" indent="0" fontAlgn="base">
              <a:buNone/>
            </a:pPr>
            <a:r>
              <a:rPr lang="en-US" dirty="0">
                <a:solidFill>
                  <a:srgbClr val="00B050"/>
                </a:solidFill>
              </a:rPr>
              <a:t>2. Outsourcing employees/competencies</a:t>
            </a:r>
          </a:p>
          <a:p>
            <a:pPr marL="0" indent="0" fontAlgn="base">
              <a:buNone/>
            </a:pPr>
            <a:r>
              <a:rPr lang="en-US" dirty="0">
                <a:solidFill>
                  <a:srgbClr val="00B050"/>
                </a:solidFill>
              </a:rPr>
              <a:t>3. Completely virtual</a:t>
            </a:r>
          </a:p>
          <a:p>
            <a:pPr marL="0" indent="0">
              <a:buNone/>
            </a:pPr>
            <a:endParaRPr lang="en-US" dirty="0">
              <a:solidFill>
                <a:srgbClr val="00B050"/>
              </a:solidFill>
            </a:endParaRPr>
          </a:p>
        </p:txBody>
      </p:sp>
    </p:spTree>
    <p:extLst>
      <p:ext uri="{BB962C8B-B14F-4D97-AF65-F5344CB8AC3E}">
        <p14:creationId xmlns:p14="http://schemas.microsoft.com/office/powerpoint/2010/main" val="2959033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Establishing  a Virtual Organization</a:t>
            </a:r>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solidFill>
                  <a:srgbClr val="00B050"/>
                </a:solidFill>
              </a:rPr>
              <a:t>On July 2, 2010, the U.S. Russia Center for Entrepreneurship conducted its most recent meeting of the St. Petersburg Entrepreneurship Group on “Virtual Organizations: How to Create and Manage Them.” According to Wikipedia, a “virtual organization” refers to an organization that exists as a commercial, charitable, educational or other entity that has no geographic center and operates via the Internet. Participants of the event shared their experiences in creating, managing and developing virtual companies.</a:t>
            </a:r>
          </a:p>
          <a:p>
            <a:pPr marL="0" indent="0" algn="just">
              <a:buNone/>
            </a:pPr>
            <a:endParaRPr lang="en-US" dirty="0">
              <a:solidFill>
                <a:srgbClr val="00B050"/>
              </a:solidFill>
            </a:endParaRPr>
          </a:p>
          <a:p>
            <a:pPr marL="0" indent="0" algn="just">
              <a:buNone/>
            </a:pPr>
            <a:r>
              <a:rPr lang="en-US" b="1" dirty="0" smtClean="0">
                <a:solidFill>
                  <a:srgbClr val="00B050"/>
                </a:solidFill>
              </a:rPr>
              <a:t>1.  The </a:t>
            </a:r>
            <a:r>
              <a:rPr lang="en-US" b="1" dirty="0">
                <a:solidFill>
                  <a:srgbClr val="00B050"/>
                </a:solidFill>
              </a:rPr>
              <a:t>Human </a:t>
            </a:r>
            <a:r>
              <a:rPr lang="en-US" b="1" dirty="0" smtClean="0">
                <a:solidFill>
                  <a:srgbClr val="00B050"/>
                </a:solidFill>
              </a:rPr>
              <a:t>Factor</a:t>
            </a:r>
          </a:p>
          <a:p>
            <a:pPr marL="0" indent="0" algn="just">
              <a:buNone/>
            </a:pPr>
            <a:endParaRPr lang="en-US" dirty="0">
              <a:solidFill>
                <a:srgbClr val="00B050"/>
              </a:solidFill>
            </a:endParaRPr>
          </a:p>
          <a:p>
            <a:pPr marL="0" indent="0" algn="just">
              <a:buNone/>
            </a:pPr>
            <a:r>
              <a:rPr lang="en-US" b="1" dirty="0" smtClean="0">
                <a:solidFill>
                  <a:srgbClr val="00B050"/>
                </a:solidFill>
              </a:rPr>
              <a:t>2. IT </a:t>
            </a:r>
            <a:r>
              <a:rPr lang="en-US" b="1" dirty="0">
                <a:solidFill>
                  <a:srgbClr val="00B050"/>
                </a:solidFill>
              </a:rPr>
              <a:t>Solutions</a:t>
            </a:r>
            <a:endParaRPr lang="en-US" dirty="0">
              <a:solidFill>
                <a:srgbClr val="00B050"/>
              </a:solidFill>
            </a:endParaRPr>
          </a:p>
          <a:p>
            <a:pPr marL="0" indent="0" algn="just">
              <a:buNone/>
            </a:pPr>
            <a:r>
              <a:rPr lang="en-US" b="1" dirty="0">
                <a:solidFill>
                  <a:srgbClr val="00B050"/>
                </a:solidFill>
              </a:rPr>
              <a:t> </a:t>
            </a:r>
            <a:endParaRPr lang="en-US" dirty="0">
              <a:solidFill>
                <a:srgbClr val="00B050"/>
              </a:solidFill>
            </a:endParaRPr>
          </a:p>
          <a:p>
            <a:pPr marL="0" indent="0" algn="just">
              <a:buNone/>
            </a:pPr>
            <a:r>
              <a:rPr lang="en-US" b="1" dirty="0" smtClean="0">
                <a:solidFill>
                  <a:srgbClr val="00B050"/>
                </a:solidFill>
              </a:rPr>
              <a:t>3. Outsourcing </a:t>
            </a:r>
            <a:r>
              <a:rPr lang="en-US" b="1" dirty="0">
                <a:solidFill>
                  <a:srgbClr val="00B050"/>
                </a:solidFill>
              </a:rPr>
              <a:t>as a Virtualization Trend</a:t>
            </a:r>
            <a:endParaRPr lang="en-US" dirty="0">
              <a:solidFill>
                <a:srgbClr val="00B050"/>
              </a:solidFill>
            </a:endParaRPr>
          </a:p>
          <a:p>
            <a:pPr marL="0" indent="0">
              <a:buNone/>
            </a:pPr>
            <a:endParaRPr lang="en-US" dirty="0"/>
          </a:p>
        </p:txBody>
      </p:sp>
    </p:spTree>
    <p:extLst>
      <p:ext uri="{BB962C8B-B14F-4D97-AF65-F5344CB8AC3E}">
        <p14:creationId xmlns:p14="http://schemas.microsoft.com/office/powerpoint/2010/main" val="218321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Objectives of Virtual Organization </a:t>
            </a:r>
            <a:endParaRPr lang="en-US"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B050"/>
                </a:solidFill>
              </a:rPr>
              <a:t>Allow </a:t>
            </a:r>
            <a:r>
              <a:rPr lang="en-US" dirty="0">
                <a:solidFill>
                  <a:srgbClr val="00B050"/>
                </a:solidFill>
              </a:rPr>
              <a:t>program to be written without memory constraints </a:t>
            </a:r>
            <a:endParaRPr lang="en-US" dirty="0" smtClean="0">
              <a:solidFill>
                <a:srgbClr val="00B050"/>
              </a:solidFill>
            </a:endParaRPr>
          </a:p>
          <a:p>
            <a:pPr marL="514350" indent="-514350">
              <a:buAutoNum type="arabicPeriod"/>
            </a:pPr>
            <a:r>
              <a:rPr lang="en-US" dirty="0" smtClean="0">
                <a:solidFill>
                  <a:srgbClr val="00B050"/>
                </a:solidFill>
              </a:rPr>
              <a:t>program </a:t>
            </a:r>
            <a:r>
              <a:rPr lang="en-US" dirty="0">
                <a:solidFill>
                  <a:srgbClr val="00B050"/>
                </a:solidFill>
              </a:rPr>
              <a:t>can exceed the size of the main memory </a:t>
            </a:r>
            <a:endParaRPr lang="en-US" dirty="0" smtClean="0">
              <a:solidFill>
                <a:srgbClr val="00B050"/>
              </a:solidFill>
            </a:endParaRPr>
          </a:p>
          <a:p>
            <a:pPr marL="514350" indent="-514350">
              <a:buAutoNum type="arabicPeriod"/>
            </a:pPr>
            <a:r>
              <a:rPr lang="en-US" dirty="0" smtClean="0">
                <a:solidFill>
                  <a:srgbClr val="00B050"/>
                </a:solidFill>
              </a:rPr>
              <a:t>Many </a:t>
            </a:r>
            <a:r>
              <a:rPr lang="en-US" dirty="0">
                <a:solidFill>
                  <a:srgbClr val="00B050"/>
                </a:solidFill>
              </a:rPr>
              <a:t>Programs sharing DRAM Memory so that context switches can occur </a:t>
            </a:r>
            <a:endParaRPr lang="en-US" dirty="0" smtClean="0">
              <a:solidFill>
                <a:srgbClr val="00B050"/>
              </a:solidFill>
            </a:endParaRPr>
          </a:p>
          <a:p>
            <a:pPr marL="514350" indent="-514350">
              <a:buAutoNum type="arabicPeriod"/>
            </a:pPr>
            <a:r>
              <a:rPr lang="en-US" dirty="0" smtClean="0">
                <a:solidFill>
                  <a:srgbClr val="00B050"/>
                </a:solidFill>
              </a:rPr>
              <a:t>Relocation</a:t>
            </a:r>
            <a:r>
              <a:rPr lang="en-US" dirty="0">
                <a:solidFill>
                  <a:srgbClr val="00B050"/>
                </a:solidFill>
              </a:rPr>
              <a:t>: Parts of the program can be placed at different locations in the memory instead of a big chunk  Virtual Memory</a:t>
            </a:r>
            <a:r>
              <a:rPr lang="en-US" dirty="0" smtClean="0">
                <a:solidFill>
                  <a:srgbClr val="00B050"/>
                </a:solidFill>
              </a:rPr>
              <a:t>:</a:t>
            </a:r>
          </a:p>
          <a:p>
            <a:pPr marL="0" indent="0">
              <a:buNone/>
            </a:pPr>
            <a:r>
              <a:rPr lang="en-US" dirty="0" smtClean="0">
                <a:solidFill>
                  <a:srgbClr val="00B050"/>
                </a:solidFill>
              </a:rPr>
              <a:t> </a:t>
            </a:r>
            <a:r>
              <a:rPr lang="en-US" dirty="0">
                <a:solidFill>
                  <a:srgbClr val="00B050"/>
                </a:solidFill>
              </a:rPr>
              <a:t>I. Main Memory holds many programs running at same time (processes) </a:t>
            </a:r>
            <a:endParaRPr lang="en-US" dirty="0" smtClean="0">
              <a:solidFill>
                <a:srgbClr val="00B050"/>
              </a:solidFill>
            </a:endParaRPr>
          </a:p>
          <a:p>
            <a:pPr marL="0" indent="0">
              <a:buNone/>
            </a:pPr>
            <a:r>
              <a:rPr lang="en-US" dirty="0" smtClean="0">
                <a:solidFill>
                  <a:srgbClr val="00B050"/>
                </a:solidFill>
              </a:rPr>
              <a:t>II</a:t>
            </a:r>
            <a:r>
              <a:rPr lang="en-US" dirty="0">
                <a:solidFill>
                  <a:srgbClr val="00B050"/>
                </a:solidFill>
              </a:rPr>
              <a:t>. use Main Memory as a kind of “cache” for disk</a:t>
            </a:r>
          </a:p>
        </p:txBody>
      </p:sp>
    </p:spTree>
    <p:extLst>
      <p:ext uri="{BB962C8B-B14F-4D97-AF65-F5344CB8AC3E}">
        <p14:creationId xmlns:p14="http://schemas.microsoft.com/office/powerpoint/2010/main" val="2357725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Managing the Virtual Organization </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solidFill>
                  <a:srgbClr val="00B050"/>
                </a:solidFill>
              </a:rPr>
              <a:t>1. A decreased </a:t>
            </a:r>
            <a:r>
              <a:rPr lang="en-US" dirty="0">
                <a:solidFill>
                  <a:srgbClr val="00B050"/>
                </a:solidFill>
              </a:rPr>
              <a:t>dependence on a command-and-control style of leadership;</a:t>
            </a:r>
          </a:p>
          <a:p>
            <a:pPr marL="0" indent="0">
              <a:buNone/>
            </a:pPr>
            <a:r>
              <a:rPr lang="en-US" dirty="0" smtClean="0">
                <a:solidFill>
                  <a:srgbClr val="00B050"/>
                </a:solidFill>
              </a:rPr>
              <a:t>2.  A breakdown </a:t>
            </a:r>
            <a:r>
              <a:rPr lang="en-US" dirty="0">
                <a:solidFill>
                  <a:srgbClr val="00B050"/>
                </a:solidFill>
              </a:rPr>
              <a:t>of hierarchies and a changed management system;</a:t>
            </a:r>
          </a:p>
          <a:p>
            <a:pPr marL="0" indent="0">
              <a:buNone/>
            </a:pPr>
            <a:r>
              <a:rPr lang="en-US" dirty="0" smtClean="0">
                <a:solidFill>
                  <a:srgbClr val="00B050"/>
                </a:solidFill>
              </a:rPr>
              <a:t>3. An  </a:t>
            </a:r>
            <a:r>
              <a:rPr lang="en-US" dirty="0">
                <a:solidFill>
                  <a:srgbClr val="00B050"/>
                </a:solidFill>
              </a:rPr>
              <a:t>increasing commitment to virtual technologies;</a:t>
            </a:r>
          </a:p>
          <a:p>
            <a:pPr marL="0" indent="0">
              <a:buNone/>
            </a:pPr>
            <a:r>
              <a:rPr lang="en-US" dirty="0" smtClean="0">
                <a:solidFill>
                  <a:srgbClr val="00B050"/>
                </a:solidFill>
              </a:rPr>
              <a:t>4. Reliance </a:t>
            </a:r>
            <a:r>
              <a:rPr lang="en-US" dirty="0">
                <a:solidFill>
                  <a:srgbClr val="00B050"/>
                </a:solidFill>
              </a:rPr>
              <a:t>on teamwork;</a:t>
            </a:r>
          </a:p>
          <a:p>
            <a:pPr marL="0" indent="0">
              <a:buNone/>
            </a:pPr>
            <a:endParaRPr lang="en-US" dirty="0"/>
          </a:p>
        </p:txBody>
      </p:sp>
    </p:spTree>
    <p:extLst>
      <p:ext uri="{BB962C8B-B14F-4D97-AF65-F5344CB8AC3E}">
        <p14:creationId xmlns:p14="http://schemas.microsoft.com/office/powerpoint/2010/main" val="2696049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rgbClr val="00B050"/>
                </a:solidFill>
              </a:rPr>
              <a:t>5. </a:t>
            </a:r>
            <a:r>
              <a:rPr lang="en-US" dirty="0" smtClean="0">
                <a:solidFill>
                  <a:srgbClr val="00B050"/>
                </a:solidFill>
              </a:rPr>
              <a:t>Greater </a:t>
            </a:r>
            <a:r>
              <a:rPr lang="en-US" dirty="0">
                <a:solidFill>
                  <a:srgbClr val="00B050"/>
                </a:solidFill>
              </a:rPr>
              <a:t>flexibility;</a:t>
            </a:r>
          </a:p>
          <a:p>
            <a:pPr marL="0" indent="0">
              <a:buNone/>
            </a:pPr>
            <a:r>
              <a:rPr lang="en-US" dirty="0">
                <a:solidFill>
                  <a:srgbClr val="00B050"/>
                </a:solidFill>
              </a:rPr>
              <a:t>6. </a:t>
            </a:r>
            <a:r>
              <a:rPr lang="en-US" dirty="0" smtClean="0">
                <a:solidFill>
                  <a:srgbClr val="00B050"/>
                </a:solidFill>
              </a:rPr>
              <a:t>Knowledge </a:t>
            </a:r>
            <a:r>
              <a:rPr lang="en-US" dirty="0">
                <a:solidFill>
                  <a:srgbClr val="00B050"/>
                </a:solidFill>
              </a:rPr>
              <a:t>centres that interact largely through mutual interest and electronic - rather than authority - systems. </a:t>
            </a:r>
          </a:p>
          <a:p>
            <a:pPr marL="0" indent="0">
              <a:buNone/>
            </a:pPr>
            <a:r>
              <a:rPr lang="en-US" dirty="0">
                <a:solidFill>
                  <a:srgbClr val="00B050"/>
                </a:solidFill>
              </a:rPr>
              <a:t>These are attributes of a virtual management system.</a:t>
            </a:r>
          </a:p>
          <a:p>
            <a:endParaRPr lang="en-US" dirty="0"/>
          </a:p>
        </p:txBody>
      </p:sp>
    </p:spTree>
    <p:extLst>
      <p:ext uri="{BB962C8B-B14F-4D97-AF65-F5344CB8AC3E}">
        <p14:creationId xmlns:p14="http://schemas.microsoft.com/office/powerpoint/2010/main" val="877044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smtClean="0"/>
              <a:t> </a:t>
            </a:r>
            <a:r>
              <a:rPr lang="en-US" sz="3600" dirty="0" smtClean="0">
                <a:solidFill>
                  <a:srgbClr val="FF0000"/>
                </a:solidFill>
              </a:rPr>
              <a:t>Thank you  </a:t>
            </a:r>
          </a:p>
          <a:p>
            <a:pPr marL="0" indent="0" algn="ctr">
              <a:buNone/>
            </a:pPr>
            <a:endParaRPr lang="en-US" sz="3600" dirty="0">
              <a:solidFill>
                <a:srgbClr val="FF0000"/>
              </a:solidFill>
            </a:endParaRPr>
          </a:p>
          <a:p>
            <a:pPr marL="0" indent="0" algn="ctr">
              <a:buNone/>
            </a:pPr>
            <a:r>
              <a:rPr lang="en-US" sz="3600" dirty="0" smtClean="0">
                <a:solidFill>
                  <a:srgbClr val="FF0000"/>
                </a:solidFill>
              </a:rPr>
              <a:t>For</a:t>
            </a:r>
          </a:p>
          <a:p>
            <a:pPr marL="0" indent="0" algn="ctr">
              <a:buNone/>
            </a:pPr>
            <a:endParaRPr lang="en-US" sz="3600" dirty="0">
              <a:solidFill>
                <a:srgbClr val="FF0000"/>
              </a:solidFill>
            </a:endParaRPr>
          </a:p>
          <a:p>
            <a:pPr marL="0" indent="0" algn="ctr">
              <a:buNone/>
            </a:pPr>
            <a:r>
              <a:rPr lang="en-US" sz="3600" dirty="0" smtClean="0">
                <a:solidFill>
                  <a:srgbClr val="FF0000"/>
                </a:solidFill>
              </a:rPr>
              <a:t>Attending </a:t>
            </a:r>
          </a:p>
          <a:p>
            <a:pPr marL="0" indent="0" algn="ctr">
              <a:buNone/>
            </a:pPr>
            <a:endParaRPr lang="en-US" sz="3600" dirty="0">
              <a:solidFill>
                <a:srgbClr val="FF0000"/>
              </a:solidFill>
            </a:endParaRPr>
          </a:p>
          <a:p>
            <a:pPr marL="0" indent="0" algn="ctr">
              <a:buNone/>
            </a:pPr>
            <a:r>
              <a:rPr lang="en-US" sz="3600" dirty="0" smtClean="0">
                <a:solidFill>
                  <a:srgbClr val="FF0000"/>
                </a:solidFill>
              </a:rPr>
              <a:t>This Session </a:t>
            </a:r>
            <a:endParaRPr lang="en-US" sz="3600" dirty="0">
              <a:solidFill>
                <a:srgbClr val="FF0000"/>
              </a:solidFill>
            </a:endParaRPr>
          </a:p>
        </p:txBody>
      </p:sp>
    </p:spTree>
    <p:extLst>
      <p:ext uri="{BB962C8B-B14F-4D97-AF65-F5344CB8AC3E}">
        <p14:creationId xmlns:p14="http://schemas.microsoft.com/office/powerpoint/2010/main" val="1226410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Issues for Discussion</a:t>
            </a:r>
            <a:endParaRPr lang="en-US"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B050"/>
                </a:solidFill>
              </a:rPr>
              <a:t>Definition of Virtual Organization.</a:t>
            </a:r>
          </a:p>
          <a:p>
            <a:pPr marL="514350" indent="-514350">
              <a:buAutoNum type="arabicPeriod"/>
            </a:pPr>
            <a:r>
              <a:rPr lang="en-US" dirty="0" smtClean="0">
                <a:solidFill>
                  <a:srgbClr val="00B050"/>
                </a:solidFill>
              </a:rPr>
              <a:t>Characteristics of Virtual Organization.</a:t>
            </a:r>
          </a:p>
          <a:p>
            <a:pPr marL="514350" indent="-514350">
              <a:buAutoNum type="arabicPeriod"/>
            </a:pPr>
            <a:r>
              <a:rPr lang="en-US" dirty="0" smtClean="0">
                <a:solidFill>
                  <a:srgbClr val="00B050"/>
                </a:solidFill>
              </a:rPr>
              <a:t>Benefits of Virtual Organization.</a:t>
            </a:r>
          </a:p>
          <a:p>
            <a:pPr marL="514350" indent="-514350">
              <a:buAutoNum type="arabicPeriod"/>
            </a:pPr>
            <a:r>
              <a:rPr lang="en-US" dirty="0" smtClean="0">
                <a:solidFill>
                  <a:srgbClr val="00B050"/>
                </a:solidFill>
              </a:rPr>
              <a:t>Disadvantages of Virtual Organization. </a:t>
            </a:r>
          </a:p>
          <a:p>
            <a:pPr marL="514350" indent="-514350">
              <a:buAutoNum type="arabicPeriod"/>
            </a:pPr>
            <a:r>
              <a:rPr lang="en-US" dirty="0" smtClean="0">
                <a:solidFill>
                  <a:srgbClr val="00B050"/>
                </a:solidFill>
              </a:rPr>
              <a:t>Types of Virtual Organizations.  </a:t>
            </a:r>
          </a:p>
          <a:p>
            <a:pPr marL="514350" indent="-514350">
              <a:buAutoNum type="arabicPeriod"/>
            </a:pPr>
            <a:r>
              <a:rPr lang="en-US" dirty="0" smtClean="0">
                <a:solidFill>
                  <a:srgbClr val="00B050"/>
                </a:solidFill>
              </a:rPr>
              <a:t>Establishing  a Virtual Organization.</a:t>
            </a:r>
          </a:p>
          <a:p>
            <a:pPr marL="514350" indent="-514350">
              <a:buAutoNum type="arabicPeriod"/>
            </a:pPr>
            <a:r>
              <a:rPr lang="en-US" dirty="0" smtClean="0">
                <a:solidFill>
                  <a:srgbClr val="00B050"/>
                </a:solidFill>
              </a:rPr>
              <a:t>Objectives of Virtual Organization.</a:t>
            </a:r>
          </a:p>
          <a:p>
            <a:pPr marL="514350" indent="-514350">
              <a:buAutoNum type="arabicPeriod"/>
            </a:pPr>
            <a:r>
              <a:rPr lang="en-US" dirty="0" smtClean="0">
                <a:solidFill>
                  <a:srgbClr val="00B050"/>
                </a:solidFill>
              </a:rPr>
              <a:t>Managing the Virtual  Organization.</a:t>
            </a:r>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1734685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Definition of Virtual Organization</a:t>
            </a:r>
          </a:p>
        </p:txBody>
      </p:sp>
      <p:sp>
        <p:nvSpPr>
          <p:cNvPr id="3" name="Content Placeholder 2"/>
          <p:cNvSpPr>
            <a:spLocks noGrp="1"/>
          </p:cNvSpPr>
          <p:nvPr>
            <p:ph idx="1"/>
          </p:nvPr>
        </p:nvSpPr>
        <p:spPr/>
        <p:txBody>
          <a:bodyPr/>
          <a:lstStyle/>
          <a:p>
            <a:pPr marL="0" indent="0" algn="just">
              <a:buNone/>
            </a:pPr>
            <a:r>
              <a:rPr lang="en-US" dirty="0" smtClean="0">
                <a:solidFill>
                  <a:srgbClr val="00B050"/>
                </a:solidFill>
              </a:rPr>
              <a:t>The </a:t>
            </a:r>
            <a:r>
              <a:rPr lang="en-US" dirty="0">
                <a:solidFill>
                  <a:srgbClr val="00B050"/>
                </a:solidFill>
              </a:rPr>
              <a:t>virtual organization is a new and dynamic form of organization which is threatening to challenge more conventional forms of business organization. The benefits of this form of working are enormous, but these organizations can be very complex to manage. Managing in Virtual Organizations explores and simplifies the challenges of managing virtually and explains how the virtual firm can best be employed. Starting from the basic building blocks of these organizations - technology, knowledge and virtual </a:t>
            </a:r>
            <a:r>
              <a:rPr lang="en-US" dirty="0" smtClean="0">
                <a:solidFill>
                  <a:srgbClr val="00B050"/>
                </a:solidFill>
              </a:rPr>
              <a:t>'space‘.</a:t>
            </a:r>
            <a:endParaRPr lang="en-US" dirty="0">
              <a:solidFill>
                <a:srgbClr val="00B050"/>
              </a:solidFill>
            </a:endParaRPr>
          </a:p>
        </p:txBody>
      </p:sp>
    </p:spTree>
    <p:extLst>
      <p:ext uri="{BB962C8B-B14F-4D97-AF65-F5344CB8AC3E}">
        <p14:creationId xmlns:p14="http://schemas.microsoft.com/office/powerpoint/2010/main" val="177017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00B050"/>
                </a:solidFill>
              </a:rPr>
              <a:t>People</a:t>
            </a:r>
            <a:endParaRPr lang="en-US" dirty="0">
              <a:solidFill>
                <a:srgbClr val="00B050"/>
              </a:solidFill>
            </a:endParaRPr>
          </a:p>
          <a:p>
            <a:pPr marL="514350" indent="-514350">
              <a:buAutoNum type="arabicPeriod"/>
            </a:pPr>
            <a:r>
              <a:rPr lang="en-US" dirty="0" smtClean="0">
                <a:solidFill>
                  <a:srgbClr val="00B050"/>
                </a:solidFill>
              </a:rPr>
              <a:t> </a:t>
            </a:r>
            <a:r>
              <a:rPr lang="en-US" dirty="0">
                <a:solidFill>
                  <a:srgbClr val="00B050"/>
                </a:solidFill>
              </a:rPr>
              <a:t>K</a:t>
            </a:r>
            <a:r>
              <a:rPr lang="en-US" dirty="0" smtClean="0">
                <a:solidFill>
                  <a:srgbClr val="00B050"/>
                </a:solidFill>
              </a:rPr>
              <a:t>nowledge </a:t>
            </a:r>
          </a:p>
          <a:p>
            <a:pPr marL="514350" indent="-514350">
              <a:buAutoNum type="arabicPeriod"/>
            </a:pPr>
            <a:r>
              <a:rPr lang="en-US" dirty="0">
                <a:solidFill>
                  <a:srgbClr val="00B050"/>
                </a:solidFill>
              </a:rPr>
              <a:t>M</a:t>
            </a:r>
            <a:r>
              <a:rPr lang="en-US" dirty="0" smtClean="0">
                <a:solidFill>
                  <a:srgbClr val="00B050"/>
                </a:solidFill>
              </a:rPr>
              <a:t>achines</a:t>
            </a:r>
            <a:endParaRPr lang="en-US" dirty="0">
              <a:solidFill>
                <a:srgbClr val="00B050"/>
              </a:solidFill>
            </a:endParaRPr>
          </a:p>
        </p:txBody>
      </p:sp>
    </p:spTree>
    <p:extLst>
      <p:ext uri="{BB962C8B-B14F-4D97-AF65-F5344CB8AC3E}">
        <p14:creationId xmlns:p14="http://schemas.microsoft.com/office/powerpoint/2010/main" val="88812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fontAlgn="base">
              <a:buNone/>
            </a:pPr>
            <a:r>
              <a:rPr lang="en-US" dirty="0">
                <a:solidFill>
                  <a:srgbClr val="00B050"/>
                </a:solidFill>
              </a:rPr>
              <a:t>This new form of </a:t>
            </a:r>
            <a:r>
              <a:rPr lang="en-US" dirty="0" smtClean="0">
                <a:solidFill>
                  <a:srgbClr val="00B050"/>
                </a:solidFill>
              </a:rPr>
              <a:t>organization, </a:t>
            </a:r>
            <a:r>
              <a:rPr lang="en-US" dirty="0">
                <a:solidFill>
                  <a:srgbClr val="00B050"/>
                </a:solidFill>
              </a:rPr>
              <a:t>i.e., ‘virtual </a:t>
            </a:r>
            <a:r>
              <a:rPr lang="en-US" dirty="0" smtClean="0">
                <a:solidFill>
                  <a:srgbClr val="00B050"/>
                </a:solidFill>
              </a:rPr>
              <a:t>organization’ </a:t>
            </a:r>
            <a:r>
              <a:rPr lang="en-US" dirty="0">
                <a:solidFill>
                  <a:srgbClr val="00B050"/>
                </a:solidFill>
              </a:rPr>
              <a:t>emerged in 1990 and is also known as digital </a:t>
            </a:r>
            <a:r>
              <a:rPr lang="en-US" dirty="0" smtClean="0">
                <a:solidFill>
                  <a:srgbClr val="00B050"/>
                </a:solidFill>
              </a:rPr>
              <a:t>organization, </a:t>
            </a:r>
            <a:r>
              <a:rPr lang="en-US" dirty="0">
                <a:solidFill>
                  <a:srgbClr val="00B050"/>
                </a:solidFill>
              </a:rPr>
              <a:t>network </a:t>
            </a:r>
            <a:r>
              <a:rPr lang="en-US" dirty="0" smtClean="0">
                <a:solidFill>
                  <a:srgbClr val="00B050"/>
                </a:solidFill>
              </a:rPr>
              <a:t>organization </a:t>
            </a:r>
            <a:r>
              <a:rPr lang="en-US" dirty="0">
                <a:solidFill>
                  <a:srgbClr val="00B050"/>
                </a:solidFill>
              </a:rPr>
              <a:t>or modular </a:t>
            </a:r>
            <a:r>
              <a:rPr lang="en-US" dirty="0" smtClean="0">
                <a:solidFill>
                  <a:srgbClr val="00B050"/>
                </a:solidFill>
              </a:rPr>
              <a:t>organization. </a:t>
            </a:r>
            <a:r>
              <a:rPr lang="en-US" dirty="0">
                <a:solidFill>
                  <a:srgbClr val="00B050"/>
                </a:solidFill>
              </a:rPr>
              <a:t>Simply speaking, a virtual </a:t>
            </a:r>
            <a:r>
              <a:rPr lang="en-US" dirty="0" smtClean="0">
                <a:solidFill>
                  <a:srgbClr val="00B050"/>
                </a:solidFill>
              </a:rPr>
              <a:t>organization </a:t>
            </a:r>
            <a:r>
              <a:rPr lang="en-US" dirty="0">
                <a:solidFill>
                  <a:srgbClr val="00B050"/>
                </a:solidFill>
              </a:rPr>
              <a:t>is a network of cooperation made possible by, what is called ICT, i.e. Information and Communication Technology, which is flexible and comes to meet the dynamics of the market.</a:t>
            </a:r>
          </a:p>
          <a:p>
            <a:endParaRPr lang="en-US" dirty="0"/>
          </a:p>
        </p:txBody>
      </p:sp>
    </p:spTree>
    <p:extLst>
      <p:ext uri="{BB962C8B-B14F-4D97-AF65-F5344CB8AC3E}">
        <p14:creationId xmlns:p14="http://schemas.microsoft.com/office/powerpoint/2010/main" val="1897857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a:solidFill>
                  <a:srgbClr val="00B050"/>
                </a:solidFill>
              </a:rPr>
              <a:t>Alterna­tively speaking, the virtual </a:t>
            </a:r>
            <a:r>
              <a:rPr lang="en-US" dirty="0" smtClean="0">
                <a:solidFill>
                  <a:srgbClr val="00B050"/>
                </a:solidFill>
              </a:rPr>
              <a:t>organization </a:t>
            </a:r>
            <a:r>
              <a:rPr lang="en-US" dirty="0">
                <a:solidFill>
                  <a:srgbClr val="00B050"/>
                </a:solidFill>
              </a:rPr>
              <a:t>is a social network in which all the horizontal and vertical boundaries are removed. In this sense, it is a boundary less </a:t>
            </a:r>
            <a:r>
              <a:rPr lang="en-US" dirty="0" smtClean="0">
                <a:solidFill>
                  <a:srgbClr val="00B050"/>
                </a:solidFill>
              </a:rPr>
              <a:t>organization. </a:t>
            </a:r>
            <a:r>
              <a:rPr lang="en-US" dirty="0">
                <a:solidFill>
                  <a:srgbClr val="00B050"/>
                </a:solidFill>
              </a:rPr>
              <a:t>It consists of individual’s working out of physically dispersed work places, or even individuals working from mobile devices and not tied to any particular workspace. The ICT is the backbone of virtual </a:t>
            </a:r>
            <a:r>
              <a:rPr lang="en-US" dirty="0" smtClean="0">
                <a:solidFill>
                  <a:srgbClr val="00B050"/>
                </a:solidFill>
              </a:rPr>
              <a:t>organization.</a:t>
            </a:r>
            <a:endParaRPr lang="en-US" dirty="0">
              <a:solidFill>
                <a:srgbClr val="00B050"/>
              </a:solidFill>
            </a:endParaRPr>
          </a:p>
          <a:p>
            <a:pPr marL="0" indent="0" algn="just">
              <a:buNone/>
            </a:pPr>
            <a:endParaRPr lang="en-US" dirty="0">
              <a:solidFill>
                <a:srgbClr val="00B050"/>
              </a:solidFill>
            </a:endParaRPr>
          </a:p>
        </p:txBody>
      </p:sp>
    </p:spTree>
    <p:extLst>
      <p:ext uri="{BB962C8B-B14F-4D97-AF65-F5344CB8AC3E}">
        <p14:creationId xmlns:p14="http://schemas.microsoft.com/office/powerpoint/2010/main" val="271606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6168" y="1690688"/>
            <a:ext cx="10515600" cy="4351338"/>
          </a:xfrm>
        </p:spPr>
        <p:txBody>
          <a:bodyPr/>
          <a:lstStyle/>
          <a:p>
            <a:pPr marL="0" indent="0" algn="just">
              <a:buNone/>
            </a:pPr>
            <a:r>
              <a:rPr lang="en-US" dirty="0">
                <a:solidFill>
                  <a:srgbClr val="00B050"/>
                </a:solidFill>
              </a:rPr>
              <a:t>It is the ICT that coordinates the activities, combines the workers’ skills and resources with an objective to achieve the common goal set by a virtual </a:t>
            </a:r>
            <a:r>
              <a:rPr lang="en-US" dirty="0" smtClean="0">
                <a:solidFill>
                  <a:srgbClr val="00B050"/>
                </a:solidFill>
              </a:rPr>
              <a:t>organization. </a:t>
            </a:r>
            <a:r>
              <a:rPr lang="en-US" dirty="0">
                <a:solidFill>
                  <a:srgbClr val="00B050"/>
                </a:solidFill>
              </a:rPr>
              <a:t>Managers in these </a:t>
            </a:r>
            <a:r>
              <a:rPr lang="en-US" dirty="0" smtClean="0">
                <a:solidFill>
                  <a:srgbClr val="00B050"/>
                </a:solidFill>
              </a:rPr>
              <a:t>organizations </a:t>
            </a:r>
            <a:r>
              <a:rPr lang="en-US" dirty="0">
                <a:solidFill>
                  <a:srgbClr val="00B050"/>
                </a:solidFill>
              </a:rPr>
              <a:t>coordinate and control external relations with the help of computer network links. The virtual form of </a:t>
            </a:r>
            <a:r>
              <a:rPr lang="en-US" dirty="0" smtClean="0">
                <a:solidFill>
                  <a:srgbClr val="00B050"/>
                </a:solidFill>
              </a:rPr>
              <a:t>organization </a:t>
            </a:r>
            <a:r>
              <a:rPr lang="en-US" dirty="0">
                <a:solidFill>
                  <a:srgbClr val="00B050"/>
                </a:solidFill>
              </a:rPr>
              <a:t>is increasing in India also. Nike, Reebok, Puma, Dell Computers, HLL, etc., are the prominent companies working virtually.</a:t>
            </a:r>
          </a:p>
          <a:p>
            <a:pPr algn="just"/>
            <a:endParaRPr lang="en-US" dirty="0"/>
          </a:p>
        </p:txBody>
      </p:sp>
    </p:spTree>
    <p:extLst>
      <p:ext uri="{BB962C8B-B14F-4D97-AF65-F5344CB8AC3E}">
        <p14:creationId xmlns:p14="http://schemas.microsoft.com/office/powerpoint/2010/main" val="982086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fontAlgn="base">
              <a:buNone/>
            </a:pPr>
            <a:r>
              <a:rPr lang="en-US" dirty="0">
                <a:solidFill>
                  <a:srgbClr val="00B050"/>
                </a:solidFill>
              </a:rPr>
              <a:t>While considering the issue of flexibility, </a:t>
            </a:r>
            <a:r>
              <a:rPr lang="en-US" dirty="0" smtClean="0">
                <a:solidFill>
                  <a:srgbClr val="00B050"/>
                </a:solidFill>
              </a:rPr>
              <a:t>organizations </a:t>
            </a:r>
            <a:r>
              <a:rPr lang="en-US" dirty="0">
                <a:solidFill>
                  <a:srgbClr val="00B050"/>
                </a:solidFill>
              </a:rPr>
              <a:t>may have several options like flexi-time, part-time work, job-sharing, and home-based working. Here, one of the most important issues in­volved is attaining flexibility to respond to changes – both internal and external – is determining the extent of control or the amount of autonomy the virtual </a:t>
            </a:r>
            <a:r>
              <a:rPr lang="en-US" dirty="0" smtClean="0">
                <a:solidFill>
                  <a:srgbClr val="00B050"/>
                </a:solidFill>
              </a:rPr>
              <a:t>organizations </a:t>
            </a:r>
            <a:r>
              <a:rPr lang="en-US" dirty="0">
                <a:solidFill>
                  <a:srgbClr val="00B050"/>
                </a:solidFill>
              </a:rPr>
              <a:t>will impose on their members.</a:t>
            </a:r>
          </a:p>
        </p:txBody>
      </p:sp>
    </p:spTree>
    <p:extLst>
      <p:ext uri="{BB962C8B-B14F-4D97-AF65-F5344CB8AC3E}">
        <p14:creationId xmlns:p14="http://schemas.microsoft.com/office/powerpoint/2010/main" val="127773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Characteristics of Virtual Organization</a:t>
            </a:r>
          </a:p>
        </p:txBody>
      </p:sp>
      <p:sp>
        <p:nvSpPr>
          <p:cNvPr id="3" name="Content Placeholder 2"/>
          <p:cNvSpPr>
            <a:spLocks noGrp="1"/>
          </p:cNvSpPr>
          <p:nvPr>
            <p:ph idx="1"/>
          </p:nvPr>
        </p:nvSpPr>
        <p:spPr/>
        <p:txBody>
          <a:bodyPr>
            <a:normAutofit/>
          </a:bodyPr>
          <a:lstStyle/>
          <a:p>
            <a:pPr marL="0" indent="0" fontAlgn="base">
              <a:buNone/>
            </a:pPr>
            <a:r>
              <a:rPr lang="en-US" b="1" dirty="0">
                <a:solidFill>
                  <a:srgbClr val="00B050"/>
                </a:solidFill>
              </a:rPr>
              <a:t>A virtual organization has the following characteristics:</a:t>
            </a:r>
            <a:endParaRPr lang="en-US" dirty="0">
              <a:solidFill>
                <a:srgbClr val="00B050"/>
              </a:solidFill>
            </a:endParaRPr>
          </a:p>
          <a:p>
            <a:pPr marL="0" indent="0" fontAlgn="base">
              <a:buNone/>
            </a:pPr>
            <a:r>
              <a:rPr lang="en-US" dirty="0">
                <a:solidFill>
                  <a:srgbClr val="00B050"/>
                </a:solidFill>
              </a:rPr>
              <a:t>1. Flat organization</a:t>
            </a:r>
          </a:p>
          <a:p>
            <a:pPr marL="0" indent="0" fontAlgn="base">
              <a:buNone/>
            </a:pPr>
            <a:r>
              <a:rPr lang="en-US" dirty="0">
                <a:solidFill>
                  <a:srgbClr val="00B050"/>
                </a:solidFill>
              </a:rPr>
              <a:t>2. Dynamic</a:t>
            </a:r>
          </a:p>
          <a:p>
            <a:pPr marL="0" indent="0" fontAlgn="base">
              <a:buNone/>
            </a:pPr>
            <a:r>
              <a:rPr lang="en-US" dirty="0">
                <a:solidFill>
                  <a:srgbClr val="00B050"/>
                </a:solidFill>
              </a:rPr>
              <a:t>3. Informal communication</a:t>
            </a:r>
          </a:p>
          <a:p>
            <a:pPr marL="0" indent="0" fontAlgn="base">
              <a:buNone/>
            </a:pPr>
            <a:r>
              <a:rPr lang="en-US" dirty="0">
                <a:solidFill>
                  <a:srgbClr val="00B050"/>
                </a:solidFill>
              </a:rPr>
              <a:t>4. Power flexibility</a:t>
            </a:r>
          </a:p>
          <a:p>
            <a:pPr marL="0" indent="0" fontAlgn="base">
              <a:buNone/>
            </a:pPr>
            <a:endParaRPr lang="en-US" dirty="0">
              <a:solidFill>
                <a:srgbClr val="00B050"/>
              </a:solidFill>
            </a:endParaRPr>
          </a:p>
          <a:p>
            <a:pPr marL="0" indent="0">
              <a:buNone/>
            </a:pPr>
            <a:endParaRPr lang="en-US" dirty="0"/>
          </a:p>
        </p:txBody>
      </p:sp>
    </p:spTree>
    <p:extLst>
      <p:ext uri="{BB962C8B-B14F-4D97-AF65-F5344CB8AC3E}">
        <p14:creationId xmlns:p14="http://schemas.microsoft.com/office/powerpoint/2010/main" val="1049965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845</Words>
  <Application>Microsoft Office PowerPoint</Application>
  <PresentationFormat>Widescreen</PresentationFormat>
  <Paragraphs>85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Welcome   To  Discussion  On Virtual Organization </vt:lpstr>
      <vt:lpstr>Issues for Discussion</vt:lpstr>
      <vt:lpstr>Definition of Virtual Organization</vt:lpstr>
      <vt:lpstr>PowerPoint Presentation</vt:lpstr>
      <vt:lpstr>PowerPoint Presentation</vt:lpstr>
      <vt:lpstr>PowerPoint Presentation</vt:lpstr>
      <vt:lpstr>PowerPoint Presentation</vt:lpstr>
      <vt:lpstr>PowerPoint Presentation</vt:lpstr>
      <vt:lpstr>Characteristics of Virtual Organization</vt:lpstr>
      <vt:lpstr>PowerPoint Presentation</vt:lpstr>
      <vt:lpstr>PowerPoint Presentation</vt:lpstr>
      <vt:lpstr>Benefits of Virtual Organization</vt:lpstr>
      <vt:lpstr>Disadvantages  of Virtual Organization </vt:lpstr>
      <vt:lpstr>Types of Virtual Organizations</vt:lpstr>
      <vt:lpstr>Establishing  a Virtual Organization</vt:lpstr>
      <vt:lpstr>Objectives of Virtual Organization </vt:lpstr>
      <vt:lpstr>Managing the Virtual Organization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Discussion  On  Introduction</dc:title>
  <dc:creator>Rahim</dc:creator>
  <cp:lastModifiedBy>Rahim</cp:lastModifiedBy>
  <cp:revision>18</cp:revision>
  <dcterms:created xsi:type="dcterms:W3CDTF">2017-05-18T13:51:18Z</dcterms:created>
  <dcterms:modified xsi:type="dcterms:W3CDTF">2017-12-04T04:05:23Z</dcterms:modified>
</cp:coreProperties>
</file>