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0" r:id="rId2"/>
    <p:sldId id="258" r:id="rId3"/>
    <p:sldId id="257" r:id="rId4"/>
    <p:sldId id="256" r:id="rId5"/>
    <p:sldId id="259" r:id="rId6"/>
    <p:sldId id="260"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02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FCE257-8C88-433D-9682-153D13E82187}" type="datetimeFigureOut">
              <a:rPr lang="en-US" smtClean="0"/>
              <a:t>12/6/2022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E169FF-91E2-4866-A16C-CA6A3DFA95BD}" type="slidenum">
              <a:rPr lang="en-US" smtClean="0"/>
              <a:t>‹#›</a:t>
            </a:fld>
            <a:endParaRPr lang="en-US"/>
          </a:p>
        </p:txBody>
      </p:sp>
    </p:spTree>
    <p:extLst>
      <p:ext uri="{BB962C8B-B14F-4D97-AF65-F5344CB8AC3E}">
        <p14:creationId xmlns:p14="http://schemas.microsoft.com/office/powerpoint/2010/main" val="569667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5A01C9-092D-45D9-BBAC-B9AF54DB2E1A}"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CAA0A-5460-49B9-86DD-32B3FD1FCCC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A01C9-092D-45D9-BBAC-B9AF54DB2E1A}"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CAA0A-5460-49B9-86DD-32B3FD1FCCC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A01C9-092D-45D9-BBAC-B9AF54DB2E1A}"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CAA0A-5460-49B9-86DD-32B3FD1FCCC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A01C9-092D-45D9-BBAC-B9AF54DB2E1A}"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CAA0A-5460-49B9-86DD-32B3FD1FCCC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5A01C9-092D-45D9-BBAC-B9AF54DB2E1A}"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CCAA0A-5460-49B9-86DD-32B3FD1FCCC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5A01C9-092D-45D9-BBAC-B9AF54DB2E1A}"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CCAA0A-5460-49B9-86DD-32B3FD1FCCC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5A01C9-092D-45D9-BBAC-B9AF54DB2E1A}" type="datetimeFigureOut">
              <a:rPr lang="en-US" smtClean="0"/>
              <a:t>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CCAA0A-5460-49B9-86DD-32B3FD1FCCC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5A01C9-092D-45D9-BBAC-B9AF54DB2E1A}" type="datetimeFigureOut">
              <a:rPr lang="en-US" smtClean="0"/>
              <a:t>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CCAA0A-5460-49B9-86DD-32B3FD1FCCC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5A01C9-092D-45D9-BBAC-B9AF54DB2E1A}" type="datetimeFigureOut">
              <a:rPr lang="en-US" smtClean="0"/>
              <a:t>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CCAA0A-5460-49B9-86DD-32B3FD1FCCC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5A01C9-092D-45D9-BBAC-B9AF54DB2E1A}"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CCAA0A-5460-49B9-86DD-32B3FD1FCCCC}"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E5A01C9-092D-45D9-BBAC-B9AF54DB2E1A}" type="datetimeFigureOut">
              <a:rPr lang="en-US" smtClean="0"/>
              <a:t>12/6/2022</a:t>
            </a:fld>
            <a:endParaRPr lang="en-US"/>
          </a:p>
        </p:txBody>
      </p:sp>
      <p:sp>
        <p:nvSpPr>
          <p:cNvPr id="9" name="Slide Number Placeholder 8"/>
          <p:cNvSpPr>
            <a:spLocks noGrp="1"/>
          </p:cNvSpPr>
          <p:nvPr>
            <p:ph type="sldNum" sz="quarter" idx="11"/>
          </p:nvPr>
        </p:nvSpPr>
        <p:spPr/>
        <p:txBody>
          <a:bodyPr/>
          <a:lstStyle/>
          <a:p>
            <a:fld id="{1ECCAA0A-5460-49B9-86DD-32B3FD1FCCCC}"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ECCAA0A-5460-49B9-86DD-32B3FD1FCCCC}"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E5A01C9-092D-45D9-BBAC-B9AF54DB2E1A}" type="datetimeFigureOut">
              <a:rPr lang="en-US" smtClean="0"/>
              <a:t>12/6/2022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1" y="1143000"/>
            <a:ext cx="5029200" cy="1211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314583" y="533400"/>
            <a:ext cx="3905236" cy="369332"/>
          </a:xfrm>
          <a:prstGeom prst="rect">
            <a:avLst/>
          </a:prstGeom>
        </p:spPr>
        <p:txBody>
          <a:bodyPr wrap="none">
            <a:spAutoFit/>
          </a:bodyPr>
          <a:lstStyle/>
          <a:p>
            <a:r>
              <a:rPr lang="en-US" dirty="0">
                <a:effectLst>
                  <a:outerShdw blurRad="38100" dist="38100" dir="2700000" algn="tl">
                    <a:srgbClr val="000000">
                      <a:alpha val="43137"/>
                    </a:srgbClr>
                  </a:outerShdw>
                </a:effectLst>
                <a:latin typeface="Imprint MT Shadow" pitchFamily="82" charset="0"/>
                <a:cs typeface="Times New Roman" pitchFamily="18" charset="0"/>
              </a:rPr>
              <a:t>WELCOME TO PRESENTATION</a:t>
            </a:r>
            <a:endParaRPr lang="en-US" dirty="0"/>
          </a:p>
        </p:txBody>
      </p:sp>
      <p:sp>
        <p:nvSpPr>
          <p:cNvPr id="4" name="Rectangle 3"/>
          <p:cNvSpPr/>
          <p:nvPr/>
        </p:nvSpPr>
        <p:spPr>
          <a:xfrm>
            <a:off x="1768998" y="2590800"/>
            <a:ext cx="4572000" cy="646331"/>
          </a:xfrm>
          <a:prstGeom prst="rect">
            <a:avLst/>
          </a:prstGeom>
        </p:spPr>
        <p:txBody>
          <a:bodyPr>
            <a:spAutoFit/>
          </a:bodyPr>
          <a:lstStyle/>
          <a:p>
            <a:r>
              <a:rPr lang="en-US" b="1" dirty="0"/>
              <a:t>Course Title: </a:t>
            </a:r>
            <a:r>
              <a:rPr lang="en-US" dirty="0"/>
              <a:t>Advance </a:t>
            </a:r>
            <a:r>
              <a:rPr lang="en-US" dirty="0" smtClean="0"/>
              <a:t>Textile Management</a:t>
            </a:r>
            <a:endParaRPr lang="en-US" dirty="0"/>
          </a:p>
          <a:p>
            <a:r>
              <a:rPr lang="en-US" b="1" dirty="0"/>
              <a:t>Course code: </a:t>
            </a:r>
            <a:r>
              <a:rPr lang="en-US" dirty="0" smtClean="0"/>
              <a:t>TE-511</a:t>
            </a:r>
            <a:endParaRPr lang="en-US" b="1" dirty="0"/>
          </a:p>
        </p:txBody>
      </p:sp>
      <p:sp>
        <p:nvSpPr>
          <p:cNvPr id="5" name="Rectangle 4"/>
          <p:cNvSpPr/>
          <p:nvPr/>
        </p:nvSpPr>
        <p:spPr>
          <a:xfrm>
            <a:off x="2286000" y="3105835"/>
            <a:ext cx="4572000" cy="1138773"/>
          </a:xfrm>
          <a:prstGeom prst="rect">
            <a:avLst/>
          </a:prstGeom>
        </p:spPr>
        <p:txBody>
          <a:bodyPr>
            <a:spAutoFit/>
          </a:bodyPr>
          <a:lstStyle/>
          <a:p>
            <a:pPr algn="ctr"/>
            <a:endParaRPr lang="en-US" b="1" dirty="0">
              <a:latin typeface="Times New Roman" pitchFamily="18" charset="0"/>
              <a:cs typeface="Times New Roman" pitchFamily="18" charset="0"/>
            </a:endParaRPr>
          </a:p>
          <a:p>
            <a:pPr algn="ctr"/>
            <a:r>
              <a:rPr lang="en-US" sz="1600" b="1" dirty="0" smtClean="0">
                <a:latin typeface="Times New Roman" pitchFamily="18" charset="0"/>
                <a:cs typeface="Times New Roman" pitchFamily="18" charset="0"/>
              </a:rPr>
              <a:t>Course Title: </a:t>
            </a:r>
            <a:r>
              <a:rPr lang="en-US" sz="1600" dirty="0" smtClean="0"/>
              <a:t>AT </a:t>
            </a:r>
            <a:r>
              <a:rPr lang="en-US" sz="1600" dirty="0"/>
              <a:t>A GALANCE OF </a:t>
            </a:r>
            <a:r>
              <a:rPr lang="en-US" sz="1600" dirty="0" smtClean="0"/>
              <a:t>EPPYLION GROUP</a:t>
            </a:r>
          </a:p>
          <a:p>
            <a:pPr algn="ctr"/>
            <a:r>
              <a:rPr lang="en-US" sz="1600" b="1" dirty="0">
                <a:latin typeface="Times New Roman" pitchFamily="18" charset="0"/>
                <a:cs typeface="Times New Roman" pitchFamily="18" charset="0"/>
              </a:rPr>
              <a:t>Date : 30 Nov, 2022</a:t>
            </a:r>
          </a:p>
          <a:p>
            <a:pPr algn="ctr"/>
            <a:endParaRPr lang="en-US" sz="1600" b="1" dirty="0">
              <a:latin typeface="Times New Roman" pitchFamily="18" charset="0"/>
              <a:cs typeface="Times New Roman" pitchFamily="18" charset="0"/>
            </a:endParaRPr>
          </a:p>
        </p:txBody>
      </p:sp>
      <p:sp>
        <p:nvSpPr>
          <p:cNvPr id="7" name="Rectangle 6"/>
          <p:cNvSpPr/>
          <p:nvPr/>
        </p:nvSpPr>
        <p:spPr>
          <a:xfrm>
            <a:off x="304800" y="4572000"/>
            <a:ext cx="4114800" cy="1477328"/>
          </a:xfrm>
          <a:prstGeom prst="rect">
            <a:avLst/>
          </a:prstGeom>
        </p:spPr>
        <p:txBody>
          <a:bodyPr wrap="square">
            <a:spAutoFit/>
          </a:bodyPr>
          <a:lstStyle/>
          <a:p>
            <a:r>
              <a:rPr lang="en-US" b="1" dirty="0"/>
              <a:t>SUBMITTED TO: </a:t>
            </a:r>
            <a:endParaRPr lang="en-US" dirty="0"/>
          </a:p>
          <a:p>
            <a:r>
              <a:rPr lang="en-US" b="1" dirty="0" err="1"/>
              <a:t>Asit</a:t>
            </a:r>
            <a:r>
              <a:rPr lang="en-US" b="1" dirty="0"/>
              <a:t> Gush</a:t>
            </a:r>
            <a:r>
              <a:rPr lang="en-US" dirty="0"/>
              <a:t/>
            </a:r>
            <a:br>
              <a:rPr lang="en-US" dirty="0"/>
            </a:br>
            <a:r>
              <a:rPr lang="en-US" dirty="0" smtClean="0"/>
              <a:t>Assistant </a:t>
            </a:r>
            <a:r>
              <a:rPr lang="en-US" dirty="0"/>
              <a:t>Professor </a:t>
            </a:r>
          </a:p>
          <a:p>
            <a:r>
              <a:rPr lang="en-US" dirty="0"/>
              <a:t>Department of Textile Engineering </a:t>
            </a:r>
          </a:p>
          <a:p>
            <a:r>
              <a:rPr lang="en-US" dirty="0"/>
              <a:t>Daffodil International University </a:t>
            </a:r>
            <a:endParaRPr lang="en-US" dirty="0"/>
          </a:p>
        </p:txBody>
      </p:sp>
      <p:sp>
        <p:nvSpPr>
          <p:cNvPr id="9" name="Rectangle 8"/>
          <p:cNvSpPr/>
          <p:nvPr/>
        </p:nvSpPr>
        <p:spPr>
          <a:xfrm>
            <a:off x="5029200" y="4648200"/>
            <a:ext cx="3352800" cy="923330"/>
          </a:xfrm>
          <a:prstGeom prst="rect">
            <a:avLst/>
          </a:prstGeom>
        </p:spPr>
        <p:txBody>
          <a:bodyPr wrap="square">
            <a:spAutoFit/>
          </a:bodyPr>
          <a:lstStyle/>
          <a:p>
            <a:r>
              <a:rPr lang="en-US" b="1" dirty="0"/>
              <a:t>SUBMITTID BY: </a:t>
            </a:r>
          </a:p>
          <a:p>
            <a:r>
              <a:rPr lang="en-US" b="1" dirty="0"/>
              <a:t>Name </a:t>
            </a:r>
            <a:r>
              <a:rPr lang="en-US" dirty="0" err="1"/>
              <a:t>Mahamudul</a:t>
            </a:r>
            <a:r>
              <a:rPr lang="en-US" dirty="0"/>
              <a:t> Hasan </a:t>
            </a:r>
          </a:p>
          <a:p>
            <a:r>
              <a:rPr lang="en-US" b="1" dirty="0"/>
              <a:t>Student ID </a:t>
            </a:r>
            <a:r>
              <a:rPr lang="en-US" dirty="0"/>
              <a:t>- 0242220014123005 </a:t>
            </a:r>
            <a:endParaRPr lang="en-US" dirty="0"/>
          </a:p>
        </p:txBody>
      </p:sp>
    </p:spTree>
    <p:extLst>
      <p:ext uri="{BB962C8B-B14F-4D97-AF65-F5344CB8AC3E}">
        <p14:creationId xmlns:p14="http://schemas.microsoft.com/office/powerpoint/2010/main" val="1075360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USER\Desktop\2012-12-02-12-05-50-24-.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2800" y="2019579"/>
            <a:ext cx="2657475" cy="1094105"/>
          </a:xfrm>
          <a:prstGeom prst="rect">
            <a:avLst/>
          </a:prstGeom>
          <a:noFill/>
          <a:ln>
            <a:noFill/>
          </a:ln>
        </p:spPr>
      </p:pic>
      <p:sp>
        <p:nvSpPr>
          <p:cNvPr id="3" name="Rectangle 2"/>
          <p:cNvSpPr/>
          <p:nvPr/>
        </p:nvSpPr>
        <p:spPr>
          <a:xfrm>
            <a:off x="2209800" y="228600"/>
            <a:ext cx="5410200" cy="1754326"/>
          </a:xfrm>
          <a:prstGeom prst="rect">
            <a:avLst/>
          </a:prstGeom>
        </p:spPr>
        <p:txBody>
          <a:bodyPr wrap="square">
            <a:spAutoFit/>
          </a:bodyPr>
          <a:lstStyle/>
          <a:p>
            <a:r>
              <a:rPr lang="en-US" b="1" dirty="0"/>
              <a:t>Regular employment</a:t>
            </a:r>
            <a:endParaRPr lang="en-US" dirty="0"/>
          </a:p>
          <a:p>
            <a:r>
              <a:rPr lang="en-US" dirty="0" err="1"/>
              <a:t>Epyllion</a:t>
            </a:r>
            <a:r>
              <a:rPr lang="en-US" dirty="0"/>
              <a:t> Group shall fulfill the responsibility regarding the rights of workers recognized employment relationship established through local law and practice and must try to confront the legal obligations arising from established employment relationship.</a:t>
            </a:r>
          </a:p>
        </p:txBody>
      </p:sp>
      <p:sp>
        <p:nvSpPr>
          <p:cNvPr id="4" name="Rectangle 3"/>
          <p:cNvSpPr/>
          <p:nvPr/>
        </p:nvSpPr>
        <p:spPr>
          <a:xfrm>
            <a:off x="2492648" y="3244334"/>
            <a:ext cx="5279752" cy="1477328"/>
          </a:xfrm>
          <a:prstGeom prst="rect">
            <a:avLst/>
          </a:prstGeom>
        </p:spPr>
        <p:txBody>
          <a:bodyPr wrap="square">
            <a:spAutoFit/>
          </a:bodyPr>
          <a:lstStyle/>
          <a:p>
            <a:r>
              <a:rPr lang="en-US" b="1" dirty="0"/>
              <a:t>Prohibition of sexual harassment &amp; </a:t>
            </a:r>
            <a:r>
              <a:rPr lang="en-US" b="1" dirty="0" err="1" smtClean="0"/>
              <a:t>abuse</a:t>
            </a:r>
            <a:r>
              <a:rPr lang="en-US" dirty="0" err="1"/>
              <a:t>Epyllion</a:t>
            </a:r>
            <a:r>
              <a:rPr lang="en-US" dirty="0"/>
              <a:t> Group shall provide a workplace environment which is free of any sexual and/or other form of harassment, abuse and any corporal punishment.</a:t>
            </a:r>
          </a:p>
          <a:p>
            <a:endParaRPr lang="en-US" dirty="0"/>
          </a:p>
        </p:txBody>
      </p:sp>
      <p:pic>
        <p:nvPicPr>
          <p:cNvPr id="5" name="Picture 4" descr="C:\Users\USER\Desktop\epyllion-logo.gif"/>
          <p:cNvPicPr/>
          <p:nvPr/>
        </p:nvPicPr>
        <p:blipFill>
          <a:blip r:embed="rId3">
            <a:extLst>
              <a:ext uri="{28A0092B-C50C-407E-A947-70E740481C1C}">
                <a14:useLocalDpi xmlns:a14="http://schemas.microsoft.com/office/drawing/2010/main" val="0"/>
              </a:ext>
            </a:extLst>
          </a:blip>
          <a:srcRect/>
          <a:stretch>
            <a:fillRect/>
          </a:stretch>
        </p:blipFill>
        <p:spPr bwMode="auto">
          <a:xfrm>
            <a:off x="6477000" y="228600"/>
            <a:ext cx="1295400" cy="228600"/>
          </a:xfrm>
          <a:prstGeom prst="rect">
            <a:avLst/>
          </a:prstGeom>
          <a:noFill/>
          <a:ln>
            <a:noFill/>
          </a:ln>
        </p:spPr>
      </p:pic>
    </p:spTree>
    <p:extLst>
      <p:ext uri="{BB962C8B-B14F-4D97-AF65-F5344CB8AC3E}">
        <p14:creationId xmlns:p14="http://schemas.microsoft.com/office/powerpoint/2010/main" val="410798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6400" y="1397675"/>
            <a:ext cx="6096000" cy="2031325"/>
          </a:xfrm>
          <a:prstGeom prst="rect">
            <a:avLst/>
          </a:prstGeom>
        </p:spPr>
        <p:txBody>
          <a:bodyPr wrap="square">
            <a:spAutoFit/>
          </a:bodyPr>
          <a:lstStyle/>
          <a:p>
            <a:r>
              <a:rPr lang="en-US" b="1" dirty="0"/>
              <a:t>Health &amp; workplace safety </a:t>
            </a:r>
            <a:r>
              <a:rPr lang="en-US" dirty="0" err="1"/>
              <a:t>Epyllion</a:t>
            </a:r>
            <a:r>
              <a:rPr lang="en-US" dirty="0"/>
              <a:t> Group shall ensure healthy work environment for all. The company shall provide a safe and healthy workplace setting to prevent accidents and injury to health arising out of linked with or occurring in course of work or as a result of the operation of employers’ facilities. Company shall adopt responsible measures to mitigate negative impacts that the workplace has on the environment</a:t>
            </a:r>
          </a:p>
        </p:txBody>
      </p:sp>
      <p:pic>
        <p:nvPicPr>
          <p:cNvPr id="3" name="Picture 2" descr="C:\Users\USER\Desktop\epyllion-logo.gif"/>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Tree>
    <p:extLst>
      <p:ext uri="{BB962C8B-B14F-4D97-AF65-F5344CB8AC3E}">
        <p14:creationId xmlns:p14="http://schemas.microsoft.com/office/powerpoint/2010/main" val="3929333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37486"/>
            <a:ext cx="8915400" cy="4801314"/>
          </a:xfrm>
          <a:prstGeom prst="rect">
            <a:avLst/>
          </a:prstGeom>
        </p:spPr>
        <p:txBody>
          <a:bodyPr wrap="square">
            <a:spAutoFit/>
          </a:bodyPr>
          <a:lstStyle/>
          <a:p>
            <a:r>
              <a:rPr lang="en-US" b="1" dirty="0"/>
              <a:t>Acceptance or Giving of Gift &amp; Benefits</a:t>
            </a:r>
            <a:endParaRPr lang="en-US" dirty="0"/>
          </a:p>
          <a:p>
            <a:r>
              <a:rPr lang="en-US" dirty="0"/>
              <a:t> </a:t>
            </a:r>
          </a:p>
          <a:p>
            <a:r>
              <a:rPr lang="en-US" dirty="0"/>
              <a:t>a. No employee should ask for or encourage the offer for personal benefits or gifts;</a:t>
            </a:r>
          </a:p>
          <a:p>
            <a:r>
              <a:rPr lang="en-US" dirty="0"/>
              <a:t> and impartiality, or that of the Department, into question;</a:t>
            </a:r>
          </a:p>
          <a:p>
            <a:r>
              <a:rPr lang="en-US" dirty="0"/>
              <a:t>b. A gift or benefit may not be kept or used for personal benefit and should be politely refused. If unavoidable, must be reported to the Department Head and such gifts are the property of the Department, or in return for favorable treatment of the donor may be guilty of misconduct;</a:t>
            </a:r>
          </a:p>
          <a:p>
            <a:r>
              <a:rPr lang="en-US" dirty="0"/>
              <a:t>c. No employee shall provide any gift to any stakeholder for his personal benefit;</a:t>
            </a:r>
          </a:p>
          <a:p>
            <a:r>
              <a:rPr lang="en-US" dirty="0"/>
              <a:t>d. Due to business requirement, if any gift is allowed as per approval of competent authority that will not be considered as personal benefitted gift.</a:t>
            </a:r>
          </a:p>
          <a:p>
            <a:r>
              <a:rPr lang="en-US" dirty="0"/>
              <a:t>e. Following acts will be treated as gift:</a:t>
            </a:r>
          </a:p>
          <a:p>
            <a:r>
              <a:rPr lang="en-US" dirty="0"/>
              <a:t> </a:t>
            </a:r>
          </a:p>
          <a:p>
            <a:r>
              <a:rPr lang="en-US" dirty="0"/>
              <a:t> </a:t>
            </a:r>
          </a:p>
          <a:p>
            <a:r>
              <a:rPr lang="en-US" dirty="0"/>
              <a:t>- Cash, gift certificates, or a gift of package</a:t>
            </a:r>
          </a:p>
          <a:p>
            <a:r>
              <a:rPr lang="en-US" dirty="0"/>
              <a:t>- Tickets to any events or ticket for travelling other than business contract</a:t>
            </a:r>
          </a:p>
          <a:p>
            <a:r>
              <a:rPr lang="en-US" dirty="0"/>
              <a:t>- A loan, unless it is from a regular financial institution on normal terms</a:t>
            </a:r>
          </a:p>
        </p:txBody>
      </p:sp>
      <p:pic>
        <p:nvPicPr>
          <p:cNvPr id="3" name="Picture 2" descr="C:\Users\USER\Desktop\epyllion-logo.gif"/>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Tree>
    <p:extLst>
      <p:ext uri="{BB962C8B-B14F-4D97-AF65-F5344CB8AC3E}">
        <p14:creationId xmlns:p14="http://schemas.microsoft.com/office/powerpoint/2010/main" val="1264084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2136339"/>
            <a:ext cx="6477000" cy="2031325"/>
          </a:xfrm>
          <a:prstGeom prst="rect">
            <a:avLst/>
          </a:prstGeom>
        </p:spPr>
        <p:txBody>
          <a:bodyPr wrap="square">
            <a:spAutoFit/>
          </a:bodyPr>
          <a:lstStyle/>
          <a:p>
            <a:r>
              <a:rPr lang="en-US" dirty="0"/>
              <a:t>Conclusion: </a:t>
            </a:r>
          </a:p>
          <a:p>
            <a:r>
              <a:rPr lang="en-US" dirty="0" err="1"/>
              <a:t>Epyllion</a:t>
            </a:r>
            <a:r>
              <a:rPr lang="en-US" dirty="0"/>
              <a:t> Group started its journey as a house of Readymade Garments (RMG) engaged in manufacturing and exporting of Knit Apparels since 1994 and has been considered today as one of the biggest conglomerates with substantial establishment of its backward linkage of all kinds of knit garments, textile, wet processing &amp; garments accessories</a:t>
            </a:r>
          </a:p>
        </p:txBody>
      </p:sp>
      <p:pic>
        <p:nvPicPr>
          <p:cNvPr id="3" name="Picture 2" descr="C:\Users\USER\Desktop\2012-12-02-12-05-49-43-.jpg"/>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81000"/>
            <a:ext cx="3469777" cy="1628775"/>
          </a:xfrm>
          <a:prstGeom prst="rect">
            <a:avLst/>
          </a:prstGeom>
          <a:noFill/>
          <a:ln>
            <a:noFill/>
          </a:ln>
        </p:spPr>
      </p:pic>
      <p:pic>
        <p:nvPicPr>
          <p:cNvPr id="4" name="Picture 3" descr="C:\Users\USER\Desktop\epyllion-logo.gif"/>
          <p:cNvPicPr/>
          <p:nvPr/>
        </p:nvPicPr>
        <p:blipFill>
          <a:blip r:embed="rId3">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Tree>
    <p:extLst>
      <p:ext uri="{BB962C8B-B14F-4D97-AF65-F5344CB8AC3E}">
        <p14:creationId xmlns:p14="http://schemas.microsoft.com/office/powerpoint/2010/main" val="4191076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3060539" y="4876800"/>
            <a:ext cx="1676400" cy="1138239"/>
          </a:xfrm>
          <a:prstGeom prst="horizontalScroll">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1000"/>
              </a:spcAft>
              <a:tabLst>
                <a:tab pos="1062355" algn="l"/>
              </a:tabLst>
            </a:pPr>
            <a:r>
              <a:rPr lang="en-US" sz="1800" dirty="0">
                <a:effectLst/>
                <a:latin typeface="Calibri"/>
                <a:ea typeface="Calibri"/>
                <a:cs typeface="Times New Roman"/>
              </a:rPr>
              <a:t>        </a:t>
            </a:r>
            <a:r>
              <a:rPr lang="en-US" sz="2250" dirty="0">
                <a:effectLst/>
                <a:latin typeface="Arial"/>
                <a:ea typeface="Calibri"/>
                <a:cs typeface="Times New Roman"/>
              </a:rPr>
              <a:t>THANKS</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Calibri"/>
                <a:ea typeface="Calibri"/>
                <a:cs typeface="Times New Roman"/>
              </a:rPr>
              <a:t> </a:t>
            </a:r>
          </a:p>
        </p:txBody>
      </p:sp>
      <p:pic>
        <p:nvPicPr>
          <p:cNvPr id="3" name="Picture 2" descr="C:\Users\USER\Desktop\epyllion-logo.gif"/>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
        <p:nvSpPr>
          <p:cNvPr id="4" name="Rectangle 3"/>
          <p:cNvSpPr/>
          <p:nvPr/>
        </p:nvSpPr>
        <p:spPr>
          <a:xfrm>
            <a:off x="685800" y="1859341"/>
            <a:ext cx="5943600" cy="2585323"/>
          </a:xfrm>
          <a:prstGeom prst="rect">
            <a:avLst/>
          </a:prstGeom>
        </p:spPr>
        <p:txBody>
          <a:bodyPr wrap="square">
            <a:spAutoFit/>
          </a:bodyPr>
          <a:lstStyle/>
          <a:p>
            <a:r>
              <a:rPr lang="en-US" dirty="0"/>
              <a:t>References:</a:t>
            </a:r>
            <a:br>
              <a:rPr lang="en-US" dirty="0"/>
            </a:br>
            <a:r>
              <a:rPr lang="en-US" dirty="0"/>
              <a:t>1. www.fibre2fashion.com-web/</a:t>
            </a:r>
            <a:br>
              <a:rPr lang="en-US" dirty="0"/>
            </a:br>
            <a:r>
              <a:rPr lang="en-US" dirty="0"/>
              <a:t>2. https://textilelearner.net/category/technical-textile/</a:t>
            </a:r>
            <a:br>
              <a:rPr lang="en-US" dirty="0"/>
            </a:br>
            <a:r>
              <a:rPr lang="en-US" dirty="0"/>
              <a:t>3. Crown, E.M. (2001, December). Investigation of Flame </a:t>
            </a:r>
            <a:r>
              <a:rPr lang="en-US" dirty="0" err="1"/>
              <a:t>Retardance</a:t>
            </a:r>
            <a:r>
              <a:rPr lang="en-US" dirty="0"/>
              <a:t> in Nuclear</a:t>
            </a:r>
            <a:br>
              <a:rPr lang="en-US" dirty="0"/>
            </a:br>
            <a:r>
              <a:rPr lang="en-US" dirty="0"/>
              <a:t>Biological Chemical (NBC) Protective Clothing</a:t>
            </a:r>
            <a:br>
              <a:rPr lang="en-US" dirty="0"/>
            </a:br>
            <a:r>
              <a:rPr lang="en-US" dirty="0"/>
              <a:t>4. </a:t>
            </a:r>
            <a:r>
              <a:rPr lang="en-US" dirty="0" err="1"/>
              <a:t>onzalez</a:t>
            </a:r>
            <a:r>
              <a:rPr lang="en-US" dirty="0"/>
              <a:t>, J.A., King, M.W., &amp; </a:t>
            </a:r>
            <a:r>
              <a:rPr lang="en-US" dirty="0" err="1"/>
              <a:t>Dhir</a:t>
            </a:r>
            <a:r>
              <a:rPr lang="en-US" dirty="0"/>
              <a:t>, A. (2000). Thermal protective textiles/</a:t>
            </a:r>
            <a:br>
              <a:rPr lang="en-US" dirty="0"/>
            </a:br>
            <a:r>
              <a:rPr lang="en-US" dirty="0"/>
              <a:t>5. </a:t>
            </a:r>
            <a:r>
              <a:rPr lang="en-US" dirty="0" err="1"/>
              <a:t>MarketsandMarkets</a:t>
            </a:r>
            <a:r>
              <a:rPr lang="en-US" dirty="0"/>
              <a:t> Analysis</a:t>
            </a:r>
            <a:endParaRPr lang="en-US" dirty="0"/>
          </a:p>
        </p:txBody>
      </p:sp>
    </p:spTree>
    <p:extLst>
      <p:ext uri="{BB962C8B-B14F-4D97-AF65-F5344CB8AC3E}">
        <p14:creationId xmlns:p14="http://schemas.microsoft.com/office/powerpoint/2010/main" val="4262859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anim calcmode="lin" valueType="num">
                                      <p:cBhvr>
                                        <p:cTn id="13" dur="2000" fill="hold"/>
                                        <p:tgtEl>
                                          <p:spTgt spid="3"/>
                                        </p:tgtEl>
                                        <p:attrNameLst>
                                          <p:attrName>ppt_w</p:attrName>
                                        </p:attrNameLst>
                                      </p:cBhvr>
                                      <p:tavLst>
                                        <p:tav tm="0" fmla="#ppt_w*sin(2.5*pi*$)">
                                          <p:val>
                                            <p:fltVal val="0"/>
                                          </p:val>
                                        </p:tav>
                                        <p:tav tm="100000">
                                          <p:val>
                                            <p:fltVal val="1"/>
                                          </p:val>
                                        </p:tav>
                                      </p:tavLst>
                                    </p:anim>
                                    <p:anim calcmode="lin" valueType="num">
                                      <p:cBhvr>
                                        <p:cTn id="14"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3003938"/>
            <a:ext cx="7772400" cy="584775"/>
          </a:xfrm>
          <a:prstGeom prst="rect">
            <a:avLst/>
          </a:prstGeom>
        </p:spPr>
        <p:txBody>
          <a:bodyPr>
            <a:spAutoFit/>
          </a:bodyPr>
          <a:lstStyle/>
          <a:p>
            <a:r>
              <a:rPr lang="en-US" sz="3200" dirty="0" smtClean="0"/>
              <a:t>PRESENTATION BY MAHAMUDUL HASAN</a:t>
            </a:r>
            <a:endParaRPr lang="en-US" sz="3200" dirty="0"/>
          </a:p>
        </p:txBody>
      </p:sp>
      <p:sp>
        <p:nvSpPr>
          <p:cNvPr id="3" name="Subtitle 2"/>
          <p:cNvSpPr>
            <a:spLocks noGrp="1"/>
          </p:cNvSpPr>
          <p:nvPr>
            <p:ph type="subTitle" idx="1"/>
          </p:nvPr>
        </p:nvSpPr>
        <p:spPr/>
        <p:txBody>
          <a:bodyPr/>
          <a:lstStyle/>
          <a:p>
            <a:r>
              <a:rPr lang="en-US" b="1" dirty="0" smtClean="0"/>
              <a:t>MAHAMUDUL HASAN STUDENT ID-0242220014123005</a:t>
            </a:r>
            <a:endParaRPr lang="en-US" b="1" dirty="0"/>
          </a:p>
        </p:txBody>
      </p:sp>
      <p:pic>
        <p:nvPicPr>
          <p:cNvPr id="4" name="Picture 3" descr="C:\Users\USER\Desktop\epyllion-logo.gif"/>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Tree>
    <p:extLst>
      <p:ext uri="{BB962C8B-B14F-4D97-AF65-F5344CB8AC3E}">
        <p14:creationId xmlns:p14="http://schemas.microsoft.com/office/powerpoint/2010/main" val="265691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1"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2000"/>
                                        <p:tgtEl>
                                          <p:spTgt spid="4"/>
                                        </p:tgtEl>
                                      </p:cBhvr>
                                    </p:animEffect>
                                    <p:anim calcmode="lin" valueType="num">
                                      <p:cBhvr>
                                        <p:cTn id="33" dur="2000" fill="hold"/>
                                        <p:tgtEl>
                                          <p:spTgt spid="4"/>
                                        </p:tgtEl>
                                        <p:attrNameLst>
                                          <p:attrName>ppt_w</p:attrName>
                                        </p:attrNameLst>
                                      </p:cBhvr>
                                      <p:tavLst>
                                        <p:tav tm="0" fmla="#ppt_w*sin(2.5*pi*$)">
                                          <p:val>
                                            <p:fltVal val="0"/>
                                          </p:val>
                                        </p:tav>
                                        <p:tav tm="100000">
                                          <p:val>
                                            <p:fltVal val="1"/>
                                          </p:val>
                                        </p:tav>
                                      </p:tavLst>
                                    </p:anim>
                                    <p:anim calcmode="lin" valueType="num">
                                      <p:cBhvr>
                                        <p:cTn id="34"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TITAL</a:t>
            </a:r>
            <a:r>
              <a:rPr lang="en-US" dirty="0" smtClean="0"/>
              <a:t>: AT A GALANCE OF EPPYLION GROUP</a:t>
            </a:r>
            <a:endParaRPr lang="en-US" dirty="0"/>
          </a:p>
        </p:txBody>
      </p:sp>
      <p:pic>
        <p:nvPicPr>
          <p:cNvPr id="3" name="Picture 2" descr="C:\Users\USER\Desktop\epyllion-logo.gif"/>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Tree>
    <p:extLst>
      <p:ext uri="{BB962C8B-B14F-4D97-AF65-F5344CB8AC3E}">
        <p14:creationId xmlns:p14="http://schemas.microsoft.com/office/powerpoint/2010/main" val="225400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anim calcmode="lin" valueType="num">
                                      <p:cBhvr>
                                        <p:cTn id="12" dur="2000" fill="hold"/>
                                        <p:tgtEl>
                                          <p:spTgt spid="3"/>
                                        </p:tgtEl>
                                        <p:attrNameLst>
                                          <p:attrName>ppt_w</p:attrName>
                                        </p:attrNameLst>
                                      </p:cBhvr>
                                      <p:tavLst>
                                        <p:tav tm="0" fmla="#ppt_w*sin(2.5*pi*$)">
                                          <p:val>
                                            <p:fltVal val="0"/>
                                          </p:val>
                                        </p:tav>
                                        <p:tav tm="100000">
                                          <p:val>
                                            <p:fltVal val="1"/>
                                          </p:val>
                                        </p:tav>
                                      </p:tavLst>
                                    </p:anim>
                                    <p:anim calcmode="lin" valueType="num">
                                      <p:cBhvr>
                                        <p:cTn id="13"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219200"/>
            <a:ext cx="6934200" cy="5410200"/>
          </a:xfrm>
        </p:spPr>
        <p:txBody>
          <a:bodyPr>
            <a:normAutofit fontScale="90000"/>
          </a:bodyPr>
          <a:lstStyle/>
          <a:p>
            <a:r>
              <a:rPr lang="en-US" dirty="0"/>
              <a:t> </a:t>
            </a:r>
            <a:br>
              <a:rPr lang="en-US" dirty="0"/>
            </a:br>
            <a:r>
              <a:rPr lang="en-US" dirty="0" smtClean="0"/>
              <a:t>            </a:t>
            </a:r>
            <a:r>
              <a:rPr lang="en-US" sz="1600" b="1" u="sng" dirty="0" smtClean="0"/>
              <a:t>Acknowledgement</a:t>
            </a:r>
            <a:r>
              <a:rPr lang="en-US" sz="1600" dirty="0"/>
              <a:t/>
            </a:r>
            <a:br>
              <a:rPr lang="en-US" sz="1600" dirty="0"/>
            </a:br>
            <a:r>
              <a:rPr lang="en-US" sz="1600" dirty="0"/>
              <a:t> </a:t>
            </a:r>
            <a:br>
              <a:rPr lang="en-US" sz="1600" dirty="0"/>
            </a:br>
            <a:r>
              <a:rPr lang="en-US" sz="1600" b="1" dirty="0"/>
              <a:t>        </a:t>
            </a:r>
            <a:r>
              <a:rPr lang="en-US" sz="1600" b="1" dirty="0" smtClean="0"/>
              <a:t>I </a:t>
            </a:r>
            <a:r>
              <a:rPr lang="en-US" sz="1600" b="1" dirty="0"/>
              <a:t>am very much grateful to my honorable course teacher, </a:t>
            </a:r>
            <a:r>
              <a:rPr lang="en-US" sz="1600" b="1" dirty="0" err="1"/>
              <a:t>Asit</a:t>
            </a:r>
            <a:r>
              <a:rPr lang="en-US" sz="1600" b="1" dirty="0"/>
              <a:t> Gush</a:t>
            </a:r>
            <a:r>
              <a:rPr lang="en-US" sz="1600" dirty="0"/>
              <a:t/>
            </a:r>
            <a:br>
              <a:rPr lang="en-US" sz="1600" dirty="0"/>
            </a:br>
            <a:r>
              <a:rPr lang="en-US" sz="1600" b="1" dirty="0"/>
              <a:t>        Assistant Professor - Department of Textile Engineering </a:t>
            </a:r>
            <a:r>
              <a:rPr lang="en-US" sz="1600" dirty="0"/>
              <a:t>for her continuous</a:t>
            </a:r>
            <a:br>
              <a:rPr lang="en-US" sz="1600" dirty="0"/>
            </a:br>
            <a:r>
              <a:rPr lang="en-US" sz="1600" b="1" dirty="0"/>
              <a:t>        patience, learned direction, continual support, energetic supervision,</a:t>
            </a:r>
            <a:r>
              <a:rPr lang="en-US" sz="1600" dirty="0"/>
              <a:t/>
            </a:r>
            <a:br>
              <a:rPr lang="en-US" sz="1600" dirty="0"/>
            </a:br>
            <a:r>
              <a:rPr lang="en-US" sz="1600" b="1" dirty="0"/>
              <a:t>        constructive criticism, valuable advice, all have inspire me </a:t>
            </a:r>
            <a:r>
              <a:rPr lang="en-US" sz="1600" b="1" dirty="0" smtClean="0"/>
              <a:t>to write this</a:t>
            </a:r>
            <a:r>
              <a:rPr lang="en-US" sz="1600" dirty="0" smtClean="0"/>
              <a:t/>
            </a:r>
            <a:br>
              <a:rPr lang="en-US" sz="1600" dirty="0" smtClean="0"/>
            </a:br>
            <a:r>
              <a:rPr lang="en-US" sz="1600" b="1" dirty="0" smtClean="0"/>
              <a:t>        assignment </a:t>
            </a:r>
            <a:r>
              <a:rPr lang="en-US" sz="1600" b="1" dirty="0"/>
              <a:t>on a perfect way.</a:t>
            </a:r>
            <a:r>
              <a:rPr lang="en-US" sz="1600" dirty="0"/>
              <a:t/>
            </a:r>
            <a:br>
              <a:rPr lang="en-US" sz="1600" dirty="0"/>
            </a:br>
            <a:r>
              <a:rPr lang="en-US" sz="1600" b="1" dirty="0"/>
              <a:t> </a:t>
            </a:r>
            <a:r>
              <a:rPr lang="en-US" sz="1600" dirty="0"/>
              <a:t/>
            </a:r>
            <a:br>
              <a:rPr lang="en-US" sz="1600" dirty="0"/>
            </a:br>
            <a:r>
              <a:rPr lang="en-US" sz="1600" b="1" dirty="0"/>
              <a:t> </a:t>
            </a:r>
            <a:r>
              <a:rPr lang="en-US" sz="1600" dirty="0"/>
              <a:t/>
            </a:r>
            <a:br>
              <a:rPr lang="en-US" sz="1600" dirty="0"/>
            </a:br>
            <a:r>
              <a:rPr lang="en-US" sz="1600" b="1" dirty="0"/>
              <a:t>        I would like to give special thanks to my group mate of this Assignment named</a:t>
            </a:r>
            <a:r>
              <a:rPr lang="en-US" sz="1600" dirty="0"/>
              <a:t/>
            </a:r>
            <a:br>
              <a:rPr lang="en-US" sz="1600" dirty="0"/>
            </a:br>
            <a:r>
              <a:rPr lang="en-US" sz="1600" b="1" dirty="0"/>
              <a:t>        </a:t>
            </a:r>
            <a:r>
              <a:rPr lang="en-US" sz="1600" b="1" dirty="0" err="1"/>
              <a:t>Mahamudul</a:t>
            </a:r>
            <a:r>
              <a:rPr lang="en-US" sz="1600" b="1" dirty="0"/>
              <a:t> Hassan  for providing the right information about</a:t>
            </a:r>
            <a:r>
              <a:rPr lang="en-US" sz="1600" dirty="0"/>
              <a:t/>
            </a:r>
            <a:br>
              <a:rPr lang="en-US" sz="1600" dirty="0"/>
            </a:br>
            <a:r>
              <a:rPr lang="en-US" sz="1600" b="1" dirty="0"/>
              <a:t>       I’m highly delighted to</a:t>
            </a:r>
            <a:r>
              <a:rPr lang="en-US" sz="1600" dirty="0"/>
              <a:t/>
            </a:r>
            <a:br>
              <a:rPr lang="en-US" sz="1600" dirty="0"/>
            </a:br>
            <a:r>
              <a:rPr lang="en-US" sz="1600" b="1" dirty="0"/>
              <a:t>       </a:t>
            </a:r>
            <a:r>
              <a:rPr lang="en-US" sz="1600" dirty="0" err="1"/>
              <a:t>Epylloin</a:t>
            </a:r>
            <a:r>
              <a:rPr lang="en-US" sz="1600" dirty="0"/>
              <a:t> Group</a:t>
            </a:r>
            <a:r>
              <a:rPr lang="en-US" sz="1600" b="1" dirty="0"/>
              <a:t> express our regards &amp; gratitude to honorable </a:t>
            </a:r>
            <a:r>
              <a:rPr lang="en-US" sz="1600" b="1" dirty="0" err="1"/>
              <a:t>Asit</a:t>
            </a:r>
            <a:r>
              <a:rPr lang="en-US" sz="1600" b="1" dirty="0"/>
              <a:t> Gush for</a:t>
            </a:r>
            <a:r>
              <a:rPr lang="en-US" sz="1600" dirty="0"/>
              <a:t/>
            </a:r>
            <a:br>
              <a:rPr lang="en-US" sz="1600" dirty="0"/>
            </a:br>
            <a:r>
              <a:rPr lang="en-US" sz="1600" b="1" dirty="0"/>
              <a:t>       providing her best support. She is very much friendly and cooperative person.</a:t>
            </a:r>
            <a:r>
              <a:rPr lang="en-US" sz="1600" dirty="0"/>
              <a:t/>
            </a:r>
            <a:br>
              <a:rPr lang="en-US" sz="1600" dirty="0"/>
            </a:br>
            <a:r>
              <a:rPr lang="en-US" sz="1600" b="1" dirty="0"/>
              <a:t> </a:t>
            </a:r>
            <a:r>
              <a:rPr lang="en-US" sz="1600" dirty="0"/>
              <a:t/>
            </a:r>
            <a:br>
              <a:rPr lang="en-US" sz="1600" dirty="0"/>
            </a:br>
            <a:r>
              <a:rPr lang="en-US" dirty="0"/>
              <a:t> </a:t>
            </a:r>
            <a:br>
              <a:rPr lang="en-US" dirty="0"/>
            </a:br>
            <a:endParaRPr lang="en-US" dirty="0"/>
          </a:p>
        </p:txBody>
      </p:sp>
      <p:pic>
        <p:nvPicPr>
          <p:cNvPr id="4" name="Picture 3" descr="C:\Users\USER\Desktop\epyllion-logo.gif"/>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Tree>
    <p:extLst>
      <p:ext uri="{BB962C8B-B14F-4D97-AF65-F5344CB8AC3E}">
        <p14:creationId xmlns:p14="http://schemas.microsoft.com/office/powerpoint/2010/main" val="287247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ppt_w</p:attrName>
                                        </p:attrNameLst>
                                      </p:cBhvr>
                                      <p:tavLst>
                                        <p:tav tm="0" fmla="#ppt_w*sin(2.5*pi*$)">
                                          <p:val>
                                            <p:fltVal val="0"/>
                                          </p:val>
                                        </p:tav>
                                        <p:tav tm="100000">
                                          <p:val>
                                            <p:fltVal val="1"/>
                                          </p:val>
                                        </p:tav>
                                      </p:tavLst>
                                    </p:anim>
                                    <p:anim calcmode="lin" valueType="num">
                                      <p:cBhvr>
                                        <p:cTn id="14"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1066801"/>
            <a:ext cx="6781800" cy="3416320"/>
          </a:xfrm>
          <a:prstGeom prst="rect">
            <a:avLst/>
          </a:prstGeom>
        </p:spPr>
        <p:txBody>
          <a:bodyPr wrap="square">
            <a:spAutoFit/>
          </a:bodyPr>
          <a:lstStyle/>
          <a:p>
            <a:r>
              <a:rPr lang="en-US" b="1" dirty="0" err="1"/>
              <a:t>Epyllion</a:t>
            </a:r>
            <a:r>
              <a:rPr lang="en-US" b="1" dirty="0"/>
              <a:t> Group</a:t>
            </a:r>
            <a:endParaRPr lang="en-US" dirty="0"/>
          </a:p>
          <a:p>
            <a:r>
              <a:rPr lang="en-US" b="1" dirty="0"/>
              <a:t>HISTORY</a:t>
            </a:r>
            <a:endParaRPr lang="en-US" dirty="0"/>
          </a:p>
          <a:p>
            <a:r>
              <a:rPr lang="en-US" dirty="0" err="1"/>
              <a:t>Epyllion</a:t>
            </a:r>
            <a:r>
              <a:rPr lang="en-US" dirty="0"/>
              <a:t> Group started its journey as a house of Readymade Garments (RMG) engaged in manufacturing and exporting of Knit Apparels since 1994 and has been considered today as one of the biggest conglomerates with substantial establishment of its backward linkage of all kinds of knit garments, textile, wet processing &amp; garments accessories. It has the state of art vertically integrated garments manufacturing facility which ensures one stop service to the buyers. We have established ourselves as an important garments manufacturer for a number of renowned brand apparels of Europe, USA &amp; Australia</a:t>
            </a:r>
          </a:p>
        </p:txBody>
      </p:sp>
      <p:pic>
        <p:nvPicPr>
          <p:cNvPr id="4" name="Picture 3" descr="C:\Users\USER\Desktop\epyllion-logo.gif"/>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Tree>
    <p:extLst>
      <p:ext uri="{BB962C8B-B14F-4D97-AF65-F5344CB8AC3E}">
        <p14:creationId xmlns:p14="http://schemas.microsoft.com/office/powerpoint/2010/main" val="29563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ChangeArrowheads="1"/>
          </p:cNvSpPr>
          <p:nvPr/>
        </p:nvSpPr>
        <p:spPr bwMode="auto">
          <a:xfrm>
            <a:off x="2590800" y="828654"/>
            <a:ext cx="51054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Compliance with all laws and regulations</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Epyllion</a:t>
            </a:r>
            <a:r>
              <a:rPr kumimoji="0" lang="en-US" alt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Group shall comply with all laws and regulations of the country where it operates and ratified international conventions.</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Prohibition of child labor</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Epyllion</a:t>
            </a:r>
            <a:r>
              <a:rPr kumimoji="0" lang="en-US" alt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Group shall not recruit any employee below the mentioned age restricted by the local law.</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Prohibition of forced labor</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Epyllion</a:t>
            </a:r>
            <a:r>
              <a:rPr kumimoji="0" lang="en-US" alt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Group shall not force any employees for work rather they should be given the opportunity of voluntary work accomplishment.</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pic>
        <p:nvPicPr>
          <p:cNvPr id="1030" name="Picture 4" descr="2012-12-02-12-05-49-5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4038600"/>
            <a:ext cx="177165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C:\Users\USER\Desktop\epyllion-logo.gif"/>
          <p:cNvPicPr/>
          <p:nvPr/>
        </p:nvPicPr>
        <p:blipFill>
          <a:blip r:embed="rId3">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Tree>
    <p:extLst>
      <p:ext uri="{BB962C8B-B14F-4D97-AF65-F5344CB8AC3E}">
        <p14:creationId xmlns:p14="http://schemas.microsoft.com/office/powerpoint/2010/main" val="3227426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ChangeArrowheads="1"/>
          </p:cNvSpPr>
          <p:nvPr/>
        </p:nvSpPr>
        <p:spPr bwMode="auto">
          <a:xfrm>
            <a:off x="2590800" y="828654"/>
            <a:ext cx="51054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Compliance with all laws and regulations</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Epyllion</a:t>
            </a:r>
            <a:r>
              <a:rPr kumimoji="0" lang="en-US" alt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Group shall comply with all laws and regulations of the country where it operates and ratified international conventions.</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Prohibition of child labor</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Epyllion</a:t>
            </a:r>
            <a:r>
              <a:rPr kumimoji="0" lang="en-US" alt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Group shall not recruit any employee below the mentioned age restricted by the local law.</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Prohibition of forced labor</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Epyllion</a:t>
            </a:r>
            <a:r>
              <a:rPr kumimoji="0" lang="en-US" alt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Group shall not force any employees for work rather they should be given the opportunity of voluntary work accomplishment.</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pic>
        <p:nvPicPr>
          <p:cNvPr id="1030" name="Picture 4" descr="2012-12-02-12-05-49-5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4038600"/>
            <a:ext cx="177165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C:\Users\USER\Desktop\epyllion-logo.gif"/>
          <p:cNvPicPr/>
          <p:nvPr/>
        </p:nvPicPr>
        <p:blipFill>
          <a:blip r:embed="rId3">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Tree>
    <p:extLst>
      <p:ext uri="{BB962C8B-B14F-4D97-AF65-F5344CB8AC3E}">
        <p14:creationId xmlns:p14="http://schemas.microsoft.com/office/powerpoint/2010/main" val="345277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889844"/>
            <a:ext cx="6400800" cy="3693319"/>
          </a:xfrm>
          <a:prstGeom prst="rect">
            <a:avLst/>
          </a:prstGeom>
        </p:spPr>
        <p:txBody>
          <a:bodyPr wrap="square">
            <a:spAutoFit/>
          </a:bodyPr>
          <a:lstStyle/>
          <a:p>
            <a:r>
              <a:rPr lang="en-US" b="1" dirty="0"/>
              <a:t>Hours of Work</a:t>
            </a:r>
            <a:endParaRPr lang="en-US" dirty="0"/>
          </a:p>
          <a:p>
            <a:r>
              <a:rPr lang="en-US" dirty="0" err="1"/>
              <a:t>Epyllion</a:t>
            </a:r>
            <a:r>
              <a:rPr lang="en-US" dirty="0"/>
              <a:t> Group shall not require workers to work more than the regular and overtime hours allowed by Bangladesh Labor Act, 2006 and Bangladesh Labor Rules, 2015.The regular work week shall not exceed 48 hours and workers shall be granted at least 1(one) day off for every seventh calendar day. In </a:t>
            </a:r>
            <a:r>
              <a:rPr lang="en-US" dirty="0" err="1"/>
              <a:t>Epyllion</a:t>
            </a:r>
            <a:r>
              <a:rPr lang="en-US" dirty="0"/>
              <a:t> worker may work up to 10(ten) hours in a day and overtime work week shall not exceed 12 hours. Provided that the total working hours of such worker shall not exceed60 (sixty) hours in a week, and on the average 56(fifty-six) hours per week in a year. All overtime work shall be voluntary. </a:t>
            </a:r>
            <a:r>
              <a:rPr lang="en-US" dirty="0" err="1"/>
              <a:t>Epyllion</a:t>
            </a:r>
            <a:r>
              <a:rPr lang="en-US" dirty="0"/>
              <a:t> shall not request overtime on a regular basis and shall compensate all overtime work at the rate of twice of worker’s ordinary rate of basic wage.</a:t>
            </a:r>
          </a:p>
        </p:txBody>
      </p:sp>
      <p:pic>
        <p:nvPicPr>
          <p:cNvPr id="4" name="Picture 3" descr="C:\Users\USER\Desktop\epyllion-logo.gif"/>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Tree>
    <p:extLst>
      <p:ext uri="{BB962C8B-B14F-4D97-AF65-F5344CB8AC3E}">
        <p14:creationId xmlns:p14="http://schemas.microsoft.com/office/powerpoint/2010/main" val="4214702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028343"/>
            <a:ext cx="7010400" cy="3139321"/>
          </a:xfrm>
          <a:prstGeom prst="rect">
            <a:avLst/>
          </a:prstGeom>
        </p:spPr>
        <p:txBody>
          <a:bodyPr wrap="square">
            <a:spAutoFit/>
          </a:bodyPr>
          <a:lstStyle/>
          <a:p>
            <a:r>
              <a:rPr lang="en-US" b="1" dirty="0"/>
              <a:t>Compensation and Benefits</a:t>
            </a:r>
            <a:endParaRPr lang="en-US" dirty="0"/>
          </a:p>
          <a:p>
            <a:r>
              <a:rPr lang="en-US" dirty="0" err="1"/>
              <a:t>Epyllion</a:t>
            </a:r>
            <a:r>
              <a:rPr lang="en-US" dirty="0"/>
              <a:t> Group shall pay at least the minimum wages comply with all legal requirements (Bangladesh Labor Act, 2006, Declared Latest Minimum Wage Gazette in Bangladesh &amp; Bangladesh Labor Rules, 2015) on wages. The wages of a worker shall be paid before the expiry of the seventh working days following the last day of the wage period in respect of which the wages are payable. Where the employment of a worker is terminated by retirement or by his retrenchment, discharge, removal by the </a:t>
            </a:r>
            <a:r>
              <a:rPr lang="en-US" dirty="0" err="1"/>
              <a:t>Epyllion</a:t>
            </a:r>
            <a:r>
              <a:rPr lang="en-US" dirty="0"/>
              <a:t> or otherwise, all wages payable to worker’s shall be paid before the expiry of the 30 (thirty) working days following the day of termination of worker’s employment</a:t>
            </a:r>
          </a:p>
        </p:txBody>
      </p:sp>
      <p:pic>
        <p:nvPicPr>
          <p:cNvPr id="3" name="Picture 2" descr="C:\Users\USER\Desktop\epyllion-logo.gif"/>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33400"/>
            <a:ext cx="1295400" cy="228600"/>
          </a:xfrm>
          <a:prstGeom prst="rect">
            <a:avLst/>
          </a:prstGeom>
          <a:noFill/>
          <a:ln>
            <a:noFill/>
          </a:ln>
        </p:spPr>
      </p:pic>
    </p:spTree>
    <p:extLst>
      <p:ext uri="{BB962C8B-B14F-4D97-AF65-F5344CB8AC3E}">
        <p14:creationId xmlns:p14="http://schemas.microsoft.com/office/powerpoint/2010/main" val="48308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64</TotalTime>
  <Words>776</Words>
  <Application>Microsoft Office PowerPoint</Application>
  <PresentationFormat>On-screen Show (4:3)</PresentationFormat>
  <Paragraphs>60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Adjacency</vt:lpstr>
      <vt:lpstr>PowerPoint Presentation</vt:lpstr>
      <vt:lpstr>PRESENTATION BY MAHAMUDUL HASAN</vt:lpstr>
      <vt:lpstr>      TITAL: AT A GALANCE OF EPPYLION GROUP</vt:lpstr>
      <vt:lpstr>              Acknowledgement           I am very much grateful to my honorable course teacher, Asit Gush         Assistant Professor - Department of Textile Engineering for her continuous         patience, learned direction, continual support, energetic supervision,         constructive criticism, valuable advice, all have inspire me to write this         assignment on a perfect way.             I would like to give special thanks to my group mate of this Assignment named         Mahamudul Hassan  for providing the right information about        I’m highly delighted to        Epylloin Group express our regards &amp; gratitude to honorable Asit Gush for        providing her best support. She is very much friendly and cooperative person.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BY MAHAMUDUL HASAN</dc:title>
  <dc:creator>USER</dc:creator>
  <cp:lastModifiedBy>USER</cp:lastModifiedBy>
  <cp:revision>7</cp:revision>
  <dcterms:created xsi:type="dcterms:W3CDTF">2022-11-19T09:36:57Z</dcterms:created>
  <dcterms:modified xsi:type="dcterms:W3CDTF">2022-12-06T11:09:53Z</dcterms:modified>
</cp:coreProperties>
</file>