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9" r:id="rId4"/>
    <p:sldId id="318" r:id="rId5"/>
    <p:sldId id="319" r:id="rId6"/>
    <p:sldId id="320" r:id="rId7"/>
    <p:sldId id="321" r:id="rId8"/>
    <p:sldId id="286" r:id="rId9"/>
    <p:sldId id="261" r:id="rId10"/>
    <p:sldId id="322" r:id="rId11"/>
    <p:sldId id="294" r:id="rId12"/>
    <p:sldId id="295" r:id="rId13"/>
    <p:sldId id="327" r:id="rId14"/>
    <p:sldId id="324" r:id="rId15"/>
    <p:sldId id="328" r:id="rId16"/>
    <p:sldId id="329" r:id="rId17"/>
    <p:sldId id="291" r:id="rId18"/>
    <p:sldId id="288" r:id="rId19"/>
    <p:sldId id="289" r:id="rId20"/>
    <p:sldId id="296" r:id="rId21"/>
    <p:sldId id="297" r:id="rId22"/>
    <p:sldId id="273" r:id="rId23"/>
    <p:sldId id="323" r:id="rId24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Dosi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42E02-E660-4E07-A1FA-838B0100BF95}">
  <a:tblStyle styleId="{FE442E02-E660-4E07-A1FA-838B0100B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3604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45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41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908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67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2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01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02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85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94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584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6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0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28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8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39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3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12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7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  <a:endParaRPr lang="en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560978" y="609600"/>
            <a:ext cx="5309699" cy="181845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Mollecular and Cellular Biology</a:t>
            </a:r>
            <a:endParaRPr lang="en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Dosis" panose="020B0604020202020204" charset="0"/>
              </a:rPr>
              <a:t>Lecture – 2 </a:t>
            </a:r>
            <a:endParaRPr lang="en-US" sz="28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61" y="3728709"/>
            <a:ext cx="4807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Dosis" panose="020B0604020202020204" charset="0"/>
              </a:rPr>
              <a:t>Department of CSE, DIU</a:t>
            </a:r>
            <a:endParaRPr lang="en-US" sz="16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026" name="Picture 2" descr="https://i.ytimg.com/vi/1MPRbX7ACh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07" y="0"/>
            <a:ext cx="4372993" cy="41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</a:t>
            </a:r>
            <a:r>
              <a:rPr lang="en" dirty="0" smtClean="0"/>
              <a:t>. Cell Division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277459"/>
            <a:ext cx="6377152" cy="98631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2 types of Cell Division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" dirty="0" smtClean="0"/>
              <a:t>                 -  Mitosis Cell Division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" dirty="0" smtClean="0"/>
              <a:t>                 -  Miosis Cell Division 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397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Mitosis Cell Division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236710" y="1716397"/>
            <a:ext cx="3339731" cy="26013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Happens in Somatic Cells (general body cells)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Cell and chromosome, both gets divided only once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No cross over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Takes part in healing and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" y="1140343"/>
            <a:ext cx="4294598" cy="4003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Meiosis Cell Division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53593" y="1424101"/>
            <a:ext cx="3339731" cy="26013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Happens in Germ Cells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Cell is divided twice, but chromosome only once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Cross over happens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Takes part in formation of gametes and maintenance of chromosome number in the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81" y="1"/>
            <a:ext cx="413021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1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</a:t>
            </a:r>
            <a:r>
              <a:rPr lang="en" dirty="0" smtClean="0"/>
              <a:t>. Nucleic Acid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8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7" dirty="0"/>
              <a:t>Al</a:t>
            </a:r>
            <a:r>
              <a:rPr lang="en-US" spc="-7" dirty="0"/>
              <a:t>l</a:t>
            </a:r>
            <a:r>
              <a:rPr lang="en-US" spc="-3" dirty="0"/>
              <a:t> </a:t>
            </a:r>
            <a:r>
              <a:rPr lang="en-US" spc="-13" dirty="0"/>
              <a:t>Life</a:t>
            </a:r>
            <a:r>
              <a:rPr lang="en-US" spc="-7" dirty="0"/>
              <a:t> </a:t>
            </a:r>
            <a:r>
              <a:rPr lang="en-US" spc="-17" dirty="0"/>
              <a:t>depend</a:t>
            </a:r>
            <a:r>
              <a:rPr lang="en-US" spc="-13" dirty="0"/>
              <a:t>s</a:t>
            </a:r>
            <a:r>
              <a:rPr lang="en-US" spc="-10" dirty="0"/>
              <a:t> </a:t>
            </a:r>
            <a:r>
              <a:rPr lang="en-US" spc="-17" dirty="0"/>
              <a:t>o</a:t>
            </a:r>
            <a:r>
              <a:rPr lang="en-US" spc="-13" dirty="0"/>
              <a:t>n</a:t>
            </a:r>
            <a:r>
              <a:rPr lang="en-US" spc="-3" dirty="0"/>
              <a:t> </a:t>
            </a:r>
            <a:r>
              <a:rPr lang="en-US" spc="-13" dirty="0"/>
              <a:t>3</a:t>
            </a:r>
            <a:r>
              <a:rPr lang="en-US" spc="-7" dirty="0"/>
              <a:t> </a:t>
            </a:r>
            <a:r>
              <a:rPr lang="en-US" spc="-13" dirty="0"/>
              <a:t>critica</a:t>
            </a:r>
            <a:r>
              <a:rPr lang="en-US" spc="-7" dirty="0"/>
              <a:t>l</a:t>
            </a:r>
            <a:r>
              <a:rPr lang="en-US" dirty="0"/>
              <a:t> </a:t>
            </a:r>
            <a:r>
              <a:rPr lang="en-US" spc="-17" dirty="0"/>
              <a:t>molecules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4256"/>
            <a:ext cx="7436546" cy="3321600"/>
          </a:xfrm>
        </p:spPr>
        <p:txBody>
          <a:bodyPr/>
          <a:lstStyle/>
          <a:p>
            <a:pPr marL="234916" indent="-226511">
              <a:buFont typeface="Arial"/>
              <a:buChar char="•"/>
              <a:tabLst>
                <a:tab pos="235336" algn="l"/>
              </a:tabLst>
            </a:pPr>
            <a:r>
              <a:rPr lang="en-US" sz="1721" spc="-13" dirty="0"/>
              <a:t>DNAs</a:t>
            </a:r>
            <a:endParaRPr lang="en-US" sz="1721" dirty="0"/>
          </a:p>
          <a:p>
            <a:pPr marL="499669" lvl="1" indent="-188689">
              <a:spcBef>
                <a:spcPts val="374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3" dirty="0"/>
              <a:t>H</a:t>
            </a:r>
            <a:r>
              <a:rPr lang="en-US" sz="1588" spc="-3" dirty="0"/>
              <a:t>ol</a:t>
            </a:r>
            <a:r>
              <a:rPr lang="en-US" sz="1588" dirty="0"/>
              <a:t>d </a:t>
            </a:r>
            <a:r>
              <a:rPr lang="en-US" sz="1588" spc="-3" dirty="0"/>
              <a:t>informatio</a:t>
            </a:r>
            <a:r>
              <a:rPr lang="en-US" sz="1588" dirty="0"/>
              <a:t>n</a:t>
            </a:r>
            <a:r>
              <a:rPr lang="en-US" sz="1588" spc="3" dirty="0"/>
              <a:t> </a:t>
            </a:r>
            <a:r>
              <a:rPr lang="en-US" sz="1588" spc="-3" dirty="0"/>
              <a:t>o</a:t>
            </a:r>
            <a:r>
              <a:rPr lang="en-US" sz="1588" dirty="0"/>
              <a:t>n </a:t>
            </a:r>
            <a:r>
              <a:rPr lang="en-US" sz="1588" spc="-3" dirty="0"/>
              <a:t>ho</a:t>
            </a:r>
            <a:r>
              <a:rPr lang="en-US" sz="1588" dirty="0"/>
              <a:t>w cell works</a:t>
            </a:r>
          </a:p>
          <a:p>
            <a:pPr marL="234916" indent="-226511">
              <a:spcBef>
                <a:spcPts val="420"/>
              </a:spcBef>
              <a:buFont typeface="Arial"/>
              <a:buChar char="•"/>
              <a:tabLst>
                <a:tab pos="235336" algn="l"/>
              </a:tabLst>
            </a:pPr>
            <a:r>
              <a:rPr lang="en-US" sz="1721" spc="-13" dirty="0"/>
              <a:t>RNAs</a:t>
            </a:r>
            <a:endParaRPr lang="en-US" sz="1721" dirty="0"/>
          </a:p>
          <a:p>
            <a:pPr marL="500089" marR="3362" lvl="1" indent="-189109">
              <a:spcBef>
                <a:spcPts val="374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-13" dirty="0"/>
              <a:t>Ac</a:t>
            </a:r>
            <a:r>
              <a:rPr lang="en-US" sz="1588" spc="-7" dirty="0"/>
              <a:t>t</a:t>
            </a:r>
            <a:r>
              <a:rPr lang="en-US" sz="1588" spc="-3" dirty="0"/>
              <a:t> </a:t>
            </a:r>
            <a:r>
              <a:rPr lang="en-US" sz="1588" spc="-7" dirty="0"/>
              <a:t>to</a:t>
            </a:r>
            <a:r>
              <a:rPr lang="en-US" sz="1588" spc="-3" dirty="0"/>
              <a:t> </a:t>
            </a:r>
            <a:r>
              <a:rPr lang="en-US" sz="1588" dirty="0"/>
              <a:t>transfer</a:t>
            </a:r>
            <a:r>
              <a:rPr lang="en-US" sz="1588" spc="-7" dirty="0"/>
              <a:t> </a:t>
            </a:r>
            <a:r>
              <a:rPr lang="en-US" sz="1588" spc="-3" dirty="0"/>
              <a:t>shor</a:t>
            </a:r>
            <a:r>
              <a:rPr lang="en-US" sz="1588" dirty="0"/>
              <a:t>t</a:t>
            </a:r>
            <a:r>
              <a:rPr lang="en-US" sz="1588" spc="-3" dirty="0"/>
              <a:t> piece</a:t>
            </a:r>
            <a:r>
              <a:rPr lang="en-US" sz="1588" dirty="0"/>
              <a:t>s </a:t>
            </a:r>
            <a:r>
              <a:rPr lang="en-US" sz="1588" spc="-13" dirty="0"/>
              <a:t>o</a:t>
            </a:r>
            <a:r>
              <a:rPr lang="en-US" sz="1588" spc="-7" dirty="0"/>
              <a:t>f</a:t>
            </a:r>
            <a:r>
              <a:rPr lang="en-US" sz="1588" spc="-3" dirty="0"/>
              <a:t> informatio</a:t>
            </a:r>
            <a:r>
              <a:rPr lang="en-US" sz="1588" dirty="0"/>
              <a:t>n </a:t>
            </a:r>
            <a:r>
              <a:rPr lang="en-US" sz="1588" spc="-7" dirty="0"/>
              <a:t>to</a:t>
            </a:r>
            <a:r>
              <a:rPr lang="en-US" sz="1588" spc="-3" dirty="0"/>
              <a:t> different part</a:t>
            </a:r>
            <a:r>
              <a:rPr lang="en-US" sz="1588" dirty="0"/>
              <a:t>s </a:t>
            </a:r>
            <a:r>
              <a:rPr lang="en-US" sz="1588" spc="-13" dirty="0"/>
              <a:t>o</a:t>
            </a:r>
            <a:r>
              <a:rPr lang="en-US" sz="1588" spc="-7" dirty="0"/>
              <a:t>f</a:t>
            </a:r>
            <a:r>
              <a:rPr lang="en-US" sz="1588" dirty="0"/>
              <a:t> cell</a:t>
            </a:r>
          </a:p>
          <a:p>
            <a:pPr marL="499669" lvl="1" indent="-188689">
              <a:spcBef>
                <a:spcPts val="377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-13" dirty="0"/>
              <a:t>P</a:t>
            </a:r>
            <a:r>
              <a:rPr lang="en-US" sz="1588" dirty="0"/>
              <a:t>rovide</a:t>
            </a:r>
            <a:r>
              <a:rPr lang="en-US" sz="1588" spc="-3" dirty="0"/>
              <a:t> </a:t>
            </a:r>
            <a:r>
              <a:rPr lang="en-US" sz="1588" dirty="0"/>
              <a:t>templates</a:t>
            </a:r>
            <a:r>
              <a:rPr lang="en-US" sz="1588" spc="-7" dirty="0"/>
              <a:t> to</a:t>
            </a:r>
            <a:r>
              <a:rPr lang="en-US" sz="1588" dirty="0"/>
              <a:t> synthesize</a:t>
            </a:r>
            <a:r>
              <a:rPr lang="en-US" sz="1588" spc="-3" dirty="0"/>
              <a:t> </a:t>
            </a:r>
            <a:r>
              <a:rPr lang="en-US" sz="1588" dirty="0"/>
              <a:t>into protein</a:t>
            </a:r>
          </a:p>
          <a:p>
            <a:pPr marL="234916" indent="-226511">
              <a:spcBef>
                <a:spcPts val="420"/>
              </a:spcBef>
              <a:buFont typeface="Arial"/>
              <a:buChar char="•"/>
              <a:tabLst>
                <a:tab pos="235336" algn="l"/>
              </a:tabLst>
            </a:pPr>
            <a:r>
              <a:rPr lang="en-US" sz="1721" spc="-13" dirty="0"/>
              <a:t>P</a:t>
            </a:r>
            <a:r>
              <a:rPr lang="en-US" sz="1721" spc="-10" dirty="0"/>
              <a:t>r</a:t>
            </a:r>
            <a:r>
              <a:rPr lang="en-US" sz="1721" spc="-7" dirty="0"/>
              <a:t>o</a:t>
            </a:r>
            <a:r>
              <a:rPr lang="en-US" sz="1721" spc="-10" dirty="0"/>
              <a:t>teins</a:t>
            </a:r>
            <a:endParaRPr lang="en-US" sz="1721" dirty="0"/>
          </a:p>
          <a:p>
            <a:pPr marL="500089" marR="191631" lvl="1" indent="-189109">
              <a:spcBef>
                <a:spcPts val="374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-13" dirty="0"/>
              <a:t>F</a:t>
            </a:r>
            <a:r>
              <a:rPr lang="en-US" sz="1588" spc="-3" dirty="0"/>
              <a:t>or</a:t>
            </a:r>
            <a:r>
              <a:rPr lang="en-US" sz="1588" dirty="0"/>
              <a:t>m </a:t>
            </a:r>
            <a:r>
              <a:rPr lang="en-US" sz="1588" spc="-3" dirty="0"/>
              <a:t>enzyme</a:t>
            </a:r>
            <a:r>
              <a:rPr lang="en-US" sz="1588" dirty="0"/>
              <a:t>s </a:t>
            </a:r>
            <a:r>
              <a:rPr lang="en-US" sz="1588" spc="-7" dirty="0"/>
              <a:t>that</a:t>
            </a:r>
            <a:r>
              <a:rPr lang="en-US" sz="1588" spc="-3" dirty="0"/>
              <a:t> </a:t>
            </a:r>
            <a:r>
              <a:rPr lang="en-US" sz="1588" dirty="0"/>
              <a:t>send</a:t>
            </a:r>
            <a:r>
              <a:rPr lang="en-US" sz="1588" spc="-3" dirty="0"/>
              <a:t> </a:t>
            </a:r>
            <a:r>
              <a:rPr lang="en-US" sz="1588" dirty="0"/>
              <a:t>signals</a:t>
            </a:r>
            <a:r>
              <a:rPr lang="en-US" sz="1588" spc="-3" dirty="0"/>
              <a:t> </a:t>
            </a:r>
            <a:r>
              <a:rPr lang="en-US" sz="1588" spc="-7" dirty="0"/>
              <a:t>to</a:t>
            </a:r>
            <a:r>
              <a:rPr lang="en-US" sz="1588" spc="-3" dirty="0"/>
              <a:t> othe</a:t>
            </a:r>
            <a:r>
              <a:rPr lang="en-US" sz="1588" dirty="0"/>
              <a:t>r cells</a:t>
            </a:r>
            <a:r>
              <a:rPr lang="en-US" sz="1588" spc="-3" dirty="0"/>
              <a:t> and </a:t>
            </a:r>
            <a:r>
              <a:rPr lang="en-US" sz="1588" dirty="0"/>
              <a:t>regulate gene activity</a:t>
            </a:r>
          </a:p>
          <a:p>
            <a:pPr marL="499669" lvl="1" indent="-188689">
              <a:spcBef>
                <a:spcPts val="377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-13" dirty="0"/>
              <a:t>F</a:t>
            </a:r>
            <a:r>
              <a:rPr lang="en-US" sz="1588" spc="-3" dirty="0"/>
              <a:t>or</a:t>
            </a:r>
            <a:r>
              <a:rPr lang="en-US" sz="1588" dirty="0"/>
              <a:t>m </a:t>
            </a:r>
            <a:r>
              <a:rPr lang="en-US" sz="1588" spc="-3" dirty="0"/>
              <a:t>body’</a:t>
            </a:r>
            <a:r>
              <a:rPr lang="en-US" sz="1588" dirty="0"/>
              <a:t>s major</a:t>
            </a:r>
            <a:r>
              <a:rPr lang="en-US" sz="1588" spc="-3" dirty="0"/>
              <a:t> </a:t>
            </a:r>
            <a:r>
              <a:rPr lang="en-US" sz="1588" dirty="0"/>
              <a:t>components</a:t>
            </a:r>
            <a:r>
              <a:rPr lang="en-US" sz="1588" spc="-3" dirty="0"/>
              <a:t> </a:t>
            </a:r>
            <a:r>
              <a:rPr lang="en-US" sz="1588" spc="-7" dirty="0"/>
              <a:t>(e.g.</a:t>
            </a:r>
            <a:r>
              <a:rPr lang="en-US" sz="1588" spc="-3" dirty="0"/>
              <a:t> hair</a:t>
            </a:r>
            <a:r>
              <a:rPr lang="en-US" sz="1588" dirty="0"/>
              <a:t>, skin,</a:t>
            </a:r>
            <a:r>
              <a:rPr lang="en-US" sz="1588" spc="-3" dirty="0"/>
              <a:t> </a:t>
            </a:r>
            <a:r>
              <a:rPr lang="en-US" sz="1588" spc="-10" dirty="0"/>
              <a:t>etc.)</a:t>
            </a:r>
            <a:endParaRPr lang="en-US" sz="1588" dirty="0"/>
          </a:p>
          <a:p>
            <a:pPr marL="499669" lvl="1" indent="-188689">
              <a:spcBef>
                <a:spcPts val="377"/>
              </a:spcBef>
              <a:buFont typeface="Arial"/>
              <a:buChar char="–"/>
              <a:tabLst>
                <a:tab pos="500089" algn="l"/>
              </a:tabLst>
            </a:pPr>
            <a:r>
              <a:rPr lang="en-US" sz="1588" spc="-13" dirty="0"/>
              <a:t>A</a:t>
            </a:r>
            <a:r>
              <a:rPr lang="en-US" sz="1588" dirty="0"/>
              <a:t>re</a:t>
            </a:r>
            <a:r>
              <a:rPr lang="en-US" sz="1588" spc="-3" dirty="0"/>
              <a:t> </a:t>
            </a:r>
            <a:r>
              <a:rPr lang="en-US" sz="1588" dirty="0"/>
              <a:t>life’s laborers!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6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7"/>
            <a:ext cx="3881687" cy="1139999"/>
          </a:xfrm>
        </p:spPr>
        <p:txBody>
          <a:bodyPr/>
          <a:lstStyle/>
          <a:p>
            <a:r>
              <a:rPr lang="en-US" spc="-17" dirty="0"/>
              <a:t>Buildin</a:t>
            </a:r>
            <a:r>
              <a:rPr lang="en-US" spc="-13" dirty="0"/>
              <a:t>g</a:t>
            </a:r>
            <a:r>
              <a:rPr lang="en-US" spc="3" dirty="0"/>
              <a:t> </a:t>
            </a:r>
            <a:r>
              <a:rPr lang="en-US" spc="-17" dirty="0"/>
              <a:t>Block</a:t>
            </a:r>
            <a:r>
              <a:rPr lang="en-US" spc="-13" dirty="0"/>
              <a:t>s</a:t>
            </a:r>
            <a:r>
              <a:rPr lang="en-US" dirty="0"/>
              <a:t> </a:t>
            </a:r>
            <a:r>
              <a:rPr lang="en-US" spc="-17" dirty="0"/>
              <a:t>o</a:t>
            </a:r>
            <a:r>
              <a:rPr lang="en-US" spc="-10" dirty="0"/>
              <a:t>f</a:t>
            </a:r>
            <a:r>
              <a:rPr lang="en-US" spc="-3" dirty="0"/>
              <a:t> </a:t>
            </a:r>
            <a:r>
              <a:rPr lang="en-US" spc="-17" dirty="0"/>
              <a:t>Nuclei</a:t>
            </a:r>
            <a:r>
              <a:rPr lang="en-US" spc="-13" dirty="0"/>
              <a:t>c</a:t>
            </a:r>
            <a:r>
              <a:rPr lang="en-US" dirty="0"/>
              <a:t> </a:t>
            </a:r>
            <a:r>
              <a:rPr lang="en-US" spc="-17" dirty="0"/>
              <a:t>acids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1819389" y="1464315"/>
            <a:ext cx="5323775" cy="552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indent="-226931">
              <a:buFont typeface="Arial"/>
              <a:buChar char="•"/>
              <a:tabLst>
                <a:tab pos="235336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DNA/RNA are polymeric chain on nucleotides</a:t>
            </a:r>
          </a:p>
          <a:p>
            <a:pPr marL="234916" indent="-226511">
              <a:spcBef>
                <a:spcPts val="480"/>
              </a:spcBef>
              <a:buFont typeface="Arial"/>
              <a:buChar char="•"/>
              <a:tabLst>
                <a:tab pos="235336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 parts of Nucleotides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027092" y="2164283"/>
            <a:ext cx="3137402" cy="810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272" indent="-150867">
              <a:buFont typeface="Arial"/>
              <a:buChar char="–"/>
              <a:tabLst>
                <a:tab pos="159692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nitrogenous base,</a:t>
            </a:r>
          </a:p>
          <a:p>
            <a:pPr marL="159272" indent="-150867">
              <a:spcBef>
                <a:spcPts val="318"/>
              </a:spcBef>
              <a:buFont typeface="Arial"/>
              <a:buChar char="–"/>
              <a:tabLst>
                <a:tab pos="159692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five-carbon-atom sugar and</a:t>
            </a:r>
          </a:p>
          <a:p>
            <a:pPr marL="159272" indent="-150867">
              <a:spcBef>
                <a:spcPts val="311"/>
              </a:spcBef>
              <a:buFont typeface="Arial"/>
              <a:buChar char="–"/>
              <a:tabLst>
                <a:tab pos="159692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phosphate group</a:t>
            </a:r>
          </a:p>
        </p:txBody>
      </p:sp>
      <p:sp>
        <p:nvSpPr>
          <p:cNvPr id="7" name="object 5"/>
          <p:cNvSpPr/>
          <p:nvPr/>
        </p:nvSpPr>
        <p:spPr>
          <a:xfrm>
            <a:off x="2809906" y="2936812"/>
            <a:ext cx="1916205" cy="109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8" name="object 6"/>
          <p:cNvSpPr/>
          <p:nvPr/>
        </p:nvSpPr>
        <p:spPr>
          <a:xfrm>
            <a:off x="2785267" y="3893966"/>
            <a:ext cx="3781985" cy="109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</p:spTree>
    <p:extLst>
      <p:ext uri="{BB962C8B-B14F-4D97-AF65-F5344CB8AC3E}">
        <p14:creationId xmlns:p14="http://schemas.microsoft.com/office/powerpoint/2010/main" val="397789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7" dirty="0"/>
              <a:t>Nuclei</a:t>
            </a:r>
            <a:r>
              <a:rPr lang="en-US" spc="-13" dirty="0"/>
              <a:t>c</a:t>
            </a:r>
            <a:r>
              <a:rPr lang="en-US" dirty="0"/>
              <a:t> </a:t>
            </a:r>
            <a:r>
              <a:rPr lang="en-US" spc="-17" dirty="0"/>
              <a:t>acid</a:t>
            </a:r>
            <a:r>
              <a:rPr lang="en-US" spc="-13" dirty="0"/>
              <a:t>s</a:t>
            </a:r>
            <a:r>
              <a:rPr lang="en-US" spc="-3" dirty="0"/>
              <a:t> </a:t>
            </a:r>
            <a:r>
              <a:rPr lang="en-US" spc="-17" dirty="0"/>
              <a:t>Bases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1832208" y="1494369"/>
            <a:ext cx="5129633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marR="3362" indent="-226931">
              <a:buFont typeface="Arial"/>
              <a:buChar char="•"/>
              <a:tabLst>
                <a:tab pos="235336" algn="l"/>
              </a:tabLst>
            </a:pPr>
            <a:r>
              <a:rPr sz="1588" spc="-3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Adenine (A), Guanine (G), Cytosine (C) and Thymine (T), Uracil (U)</a:t>
            </a:r>
          </a:p>
        </p:txBody>
      </p:sp>
      <p:sp>
        <p:nvSpPr>
          <p:cNvPr id="6" name="object 4"/>
          <p:cNvSpPr/>
          <p:nvPr/>
        </p:nvSpPr>
        <p:spPr>
          <a:xfrm>
            <a:off x="2302809" y="2105305"/>
            <a:ext cx="4324069" cy="2735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</p:spTree>
    <p:extLst>
      <p:ext uri="{BB962C8B-B14F-4D97-AF65-F5344CB8AC3E}">
        <p14:creationId xmlns:p14="http://schemas.microsoft.com/office/powerpoint/2010/main" val="341688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3.1 </a:t>
            </a:r>
            <a:r>
              <a:rPr lang="en-US" dirty="0" err="1"/>
              <a:t>Deoxyribo</a:t>
            </a:r>
            <a:r>
              <a:rPr lang="en" dirty="0" smtClean="0"/>
              <a:t>Nucleic Acid (DNA)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Carrier of genetic instructions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DNA Structure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98" y="1045728"/>
            <a:ext cx="3353486" cy="3879354"/>
          </a:xfrm>
          <a:prstGeom prst="rect">
            <a:avLst/>
          </a:prstGeom>
        </p:spPr>
      </p:pic>
      <p:sp>
        <p:nvSpPr>
          <p:cNvPr id="12" name="Shape 112"/>
          <p:cNvSpPr txBox="1">
            <a:spLocks noGrp="1"/>
          </p:cNvSpPr>
          <p:nvPr>
            <p:ph type="body" idx="1"/>
          </p:nvPr>
        </p:nvSpPr>
        <p:spPr>
          <a:xfrm>
            <a:off x="977205" y="1122053"/>
            <a:ext cx="3794492" cy="380302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Double Helix Structure (Watson and Crick, Nature 1953)</a:t>
            </a:r>
          </a:p>
          <a:p>
            <a:endParaRPr lang="en-US" sz="1400" dirty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Two complimentary antiparallel strands, one runs from 5’ to 3’ end and another runs from 3’ to 5’ end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3 major parts – Nitrogenous </a:t>
            </a:r>
            <a:r>
              <a:rPr lang="en-US" sz="1400" dirty="0">
                <a:latin typeface="Dosis" panose="020B0604020202020204" charset="0"/>
              </a:rPr>
              <a:t>B</a:t>
            </a:r>
            <a:r>
              <a:rPr lang="en-US" sz="1400" dirty="0" smtClean="0">
                <a:latin typeface="Dosis" panose="020B0604020202020204" charset="0"/>
              </a:rPr>
              <a:t>ase, 5-Carbon Deoxyribose </a:t>
            </a:r>
            <a:r>
              <a:rPr lang="en-US" sz="1400" dirty="0">
                <a:latin typeface="Dosis" panose="020B0604020202020204" charset="0"/>
              </a:rPr>
              <a:t>S</a:t>
            </a:r>
            <a:r>
              <a:rPr lang="en-US" sz="1400" dirty="0" smtClean="0">
                <a:latin typeface="Dosis" panose="020B0604020202020204" charset="0"/>
              </a:rPr>
              <a:t>ugar and Phosphate </a:t>
            </a:r>
            <a:r>
              <a:rPr lang="en-US" sz="1400" dirty="0">
                <a:latin typeface="Dosis" panose="020B0604020202020204" charset="0"/>
              </a:rPr>
              <a:t>G</a:t>
            </a:r>
            <a:r>
              <a:rPr lang="en-US" sz="1400" dirty="0" smtClean="0">
                <a:latin typeface="Dosis" panose="020B0604020202020204" charset="0"/>
              </a:rPr>
              <a:t>roup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Four nitrogenous bases – Adenine (A), Cytosine (C), Guanine (G), Thymine (T)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A-T is Double Hydrogen Bond and G-C is Triple Hydrogen Bond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DNA is more stable than RNA due to its Deoxyribose Sugar Structure</a:t>
            </a:r>
          </a:p>
          <a:p>
            <a:endParaRPr lang="en-US" sz="1400" dirty="0" smtClean="0">
              <a:latin typeface="Dosis" panose="020B0604020202020204" charset="0"/>
            </a:endParaRPr>
          </a:p>
          <a:p>
            <a:endParaRPr lang="en-US" sz="1400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4" y="512298"/>
            <a:ext cx="2179404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DNA Replication</a:t>
            </a:r>
            <a:endParaRPr lang="en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" y="1303283"/>
            <a:ext cx="4133867" cy="2554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4960624" y="310506"/>
            <a:ext cx="4046741" cy="38621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Initiation</a:t>
            </a:r>
          </a:p>
          <a:p>
            <a:pPr lvl="4">
              <a:buNone/>
            </a:pPr>
            <a:r>
              <a:rPr lang="en-US" sz="1400" dirty="0" smtClean="0">
                <a:latin typeface="Dosis" panose="020B0604020202020204" charset="0"/>
              </a:rPr>
              <a:t>	- Helicase enzyme unwinds DNA strands</a:t>
            </a:r>
          </a:p>
          <a:p>
            <a:pPr lvl="4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Replication fork is created</a:t>
            </a:r>
          </a:p>
          <a:p>
            <a:pPr lvl="4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RNA Primer is created by Primase enzyme</a:t>
            </a:r>
          </a:p>
          <a:p>
            <a:pPr lvl="4">
              <a:buNone/>
            </a:pPr>
            <a:r>
              <a:rPr lang="en-US" sz="1400" b="1" i="1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Primer is starting point of elongation</a:t>
            </a:r>
            <a:endParaRPr lang="en-US" sz="1400" b="1" i="1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Elongation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New DNA Strand grows 1 base at a time as 	   complimentary of leading strand (5’ to 3’)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DNA Polymerase enzyme controls it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Complimentary strand of lagging strand is 	   created in small fragments called Okazaki 	   Fragments (3’ to 5’)</a:t>
            </a:r>
          </a:p>
          <a:p>
            <a:r>
              <a:rPr lang="en-US" sz="1400" dirty="0" smtClean="0">
                <a:latin typeface="Dosis" panose="020B0604020202020204" charset="0"/>
              </a:rPr>
              <a:t>Termination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Exonuclease enzyme removes all the 	 	   primer sequences from new strands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Again, DNA Polymerase fills the gaps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DNA Ligase enzyme seals all the gaps</a:t>
            </a:r>
            <a:endParaRPr lang="en-US" sz="1400" u="sng" dirty="0" smtClean="0">
              <a:latin typeface="Dosis" panose="020B0604020202020204" charset="0"/>
            </a:endParaRPr>
          </a:p>
          <a:p>
            <a:endParaRPr lang="en-US" sz="1400" dirty="0">
              <a:latin typeface="Dosis" panose="020B0604020202020204" charset="0"/>
            </a:endParaRPr>
          </a:p>
        </p:txBody>
      </p:sp>
      <p:sp>
        <p:nvSpPr>
          <p:cNvPr id="13" name="Shape 112"/>
          <p:cNvSpPr txBox="1">
            <a:spLocks/>
          </p:cNvSpPr>
          <p:nvPr/>
        </p:nvSpPr>
        <p:spPr>
          <a:xfrm>
            <a:off x="964293" y="4309242"/>
            <a:ext cx="7766879" cy="599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●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■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None/>
            </a:pPr>
            <a:r>
              <a:rPr lang="en-US" sz="1400" b="1" dirty="0" smtClean="0">
                <a:latin typeface="Dosis" panose="020B0604020202020204" charset="0"/>
              </a:rPr>
              <a:t>* DNA Replication is Semi-Conservative, because, in new sets of DNA, one strand is newly created but the other strand comes from the ancestor.</a:t>
            </a:r>
            <a:endParaRPr lang="en-US" sz="1400" b="1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CONTENTS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2925575" y="1145596"/>
            <a:ext cx="40112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Cell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-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Eukaryotes VS </a:t>
            </a:r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Prokaryotes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Cell Division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- Mitosis VS Meiosis</a:t>
            </a:r>
          </a:p>
          <a:p>
            <a:endParaRPr lang="en-US" dirty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Nucleic Acids</a:t>
            </a:r>
          </a:p>
          <a:p>
            <a:pPr marL="342900" indent="-342900">
              <a:buAutoNum type="arabicPeriod" startAt="3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               3.1. </a:t>
            </a:r>
            <a:r>
              <a:rPr lang="en-US" dirty="0" err="1">
                <a:solidFill>
                  <a:schemeClr val="bg2"/>
                </a:solidFill>
                <a:latin typeface="Dosis" panose="020B0604020202020204" charset="0"/>
              </a:rPr>
              <a:t>Deoxyribo</a:t>
            </a:r>
            <a:r>
              <a:rPr lang="en" dirty="0">
                <a:solidFill>
                  <a:schemeClr val="bg2"/>
                </a:solidFill>
                <a:latin typeface="Dosis" panose="020B0604020202020204" charset="0"/>
              </a:rPr>
              <a:t>Nucleic Acid (DNA</a:t>
            </a:r>
            <a:r>
              <a:rPr lang="en" dirty="0" smtClean="0">
                <a:solidFill>
                  <a:schemeClr val="bg2"/>
                </a:solidFill>
                <a:latin typeface="Dosis" panose="020B0604020202020204" charset="0"/>
              </a:rPr>
              <a:t>)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* DNA Structure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* DNA Replication</a:t>
            </a:r>
          </a:p>
          <a:p>
            <a:pPr lvl="2"/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               3.2. </a:t>
            </a:r>
            <a:r>
              <a:rPr lang="en-US" dirty="0" err="1" smtClean="0">
                <a:solidFill>
                  <a:schemeClr val="bg2"/>
                </a:solidFill>
                <a:latin typeface="Dosis" panose="020B0604020202020204" charset="0"/>
              </a:rPr>
              <a:t>Ribo</a:t>
            </a:r>
            <a:r>
              <a:rPr lang="en" dirty="0">
                <a:solidFill>
                  <a:schemeClr val="bg2"/>
                </a:solidFill>
                <a:latin typeface="Dosis" panose="020B0604020202020204" charset="0"/>
              </a:rPr>
              <a:t>Nucleic Acid </a:t>
            </a:r>
            <a:r>
              <a:rPr lang="en" dirty="0" smtClean="0">
                <a:solidFill>
                  <a:schemeClr val="bg2"/>
                </a:solidFill>
                <a:latin typeface="Dosis" panose="020B0604020202020204" charset="0"/>
              </a:rPr>
              <a:t>(RNA</a:t>
            </a:r>
            <a:r>
              <a:rPr lang="en" dirty="0">
                <a:solidFill>
                  <a:schemeClr val="bg2"/>
                </a:solidFill>
                <a:latin typeface="Dosis" panose="020B0604020202020204" charset="0"/>
              </a:rPr>
              <a:t>) </a:t>
            </a:r>
            <a:endParaRPr lang="en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 * RNA Structure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 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     * Major RNA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3.2 </a:t>
            </a:r>
            <a:r>
              <a:rPr lang="en-US" dirty="0" err="1"/>
              <a:t>Ribo</a:t>
            </a:r>
            <a:r>
              <a:rPr lang="en" dirty="0" smtClean="0"/>
              <a:t>Nucleic Acid (RNA)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Protein Coding and Carrier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1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RNA Structure</a:t>
            </a:r>
            <a:endParaRPr lang="en" dirty="0"/>
          </a:p>
        </p:txBody>
      </p:sp>
      <p:sp>
        <p:nvSpPr>
          <p:cNvPr id="12" name="Shape 112"/>
          <p:cNvSpPr txBox="1">
            <a:spLocks noGrp="1"/>
          </p:cNvSpPr>
          <p:nvPr>
            <p:ph type="body" idx="1"/>
          </p:nvPr>
        </p:nvSpPr>
        <p:spPr>
          <a:xfrm>
            <a:off x="935163" y="1115031"/>
            <a:ext cx="3794492" cy="350474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Single Helix Structure</a:t>
            </a:r>
          </a:p>
          <a:p>
            <a:endParaRPr lang="en-US" sz="1400" dirty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Single Strand which generally runs from 5’ to 3’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3 major parts – Nitrogenous </a:t>
            </a:r>
            <a:r>
              <a:rPr lang="en-US" sz="1400" dirty="0">
                <a:latin typeface="Dosis" panose="020B0604020202020204" charset="0"/>
              </a:rPr>
              <a:t>B</a:t>
            </a:r>
            <a:r>
              <a:rPr lang="en-US" sz="1400" dirty="0" smtClean="0">
                <a:latin typeface="Dosis" panose="020B0604020202020204" charset="0"/>
              </a:rPr>
              <a:t>ase, 5-Carbon Ribose </a:t>
            </a:r>
            <a:r>
              <a:rPr lang="en-US" sz="1400" dirty="0">
                <a:latin typeface="Dosis" panose="020B0604020202020204" charset="0"/>
              </a:rPr>
              <a:t>S</a:t>
            </a:r>
            <a:r>
              <a:rPr lang="en-US" sz="1400" dirty="0" smtClean="0">
                <a:latin typeface="Dosis" panose="020B0604020202020204" charset="0"/>
              </a:rPr>
              <a:t>ugar and Phosphate </a:t>
            </a:r>
            <a:r>
              <a:rPr lang="en-US" sz="1400" dirty="0">
                <a:latin typeface="Dosis" panose="020B0604020202020204" charset="0"/>
              </a:rPr>
              <a:t>G</a:t>
            </a:r>
            <a:r>
              <a:rPr lang="en-US" sz="1400" dirty="0" smtClean="0">
                <a:latin typeface="Dosis" panose="020B0604020202020204" charset="0"/>
              </a:rPr>
              <a:t>roup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Four nitrogenous bases – Adenine (A), Cytosine (C), Guanine (G), Uracil (U)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A-U is Double Hydrogen Bond and G-C is Triple Hydrogen Bond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RNA is less stable than DNA due to its Ribose Sugar’s structure</a:t>
            </a:r>
          </a:p>
          <a:p>
            <a:endParaRPr lang="en-US" sz="1400" dirty="0" smtClean="0">
              <a:latin typeface="Dosis" panose="020B0604020202020204" charset="0"/>
            </a:endParaRPr>
          </a:p>
          <a:p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0" y="308225"/>
            <a:ext cx="3441843" cy="45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RNA Types</a:t>
            </a:r>
            <a:endParaRPr lang="en"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latin typeface="Dosis" panose="020B0604020202020204" charset="0"/>
              </a:rPr>
              <a:t>Messenger RNA (mRNA)</a:t>
            </a:r>
            <a:endParaRPr lang="en" b="1" dirty="0">
              <a:latin typeface="Dosis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>
                <a:latin typeface="Dosis" panose="020B0604020202020204" charset="0"/>
              </a:rPr>
              <a:t>Carries a genes coding message for protein from Nucleus to Ribosome</a:t>
            </a:r>
            <a:endParaRPr lang="en" sz="1200" dirty="0">
              <a:latin typeface="Dosis" panose="020B0604020202020204" charset="0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Transfer RNA (tRNA)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Transfers specific amino acid sequence to ribosome to form Protein</a:t>
            </a:r>
            <a:endParaRPr lang="en" sz="1200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5953478" y="1619250"/>
            <a:ext cx="2507349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Ribosomal RNA (rRNA)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Protein and rRNA combinedly forms ribosome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44425" y="3200400"/>
            <a:ext cx="2430000" cy="14241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Non-Coding RNA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Not translated into protein. Ex – tRNA, rRNA</a:t>
            </a:r>
            <a:endParaRPr lang="en" sz="1200" dirty="0"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398952" y="3200400"/>
            <a:ext cx="2430000" cy="14241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Catalytic RNA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Catalyze chemical reaction. </a:t>
            </a:r>
            <a:endParaRPr lang="en" sz="1200" dirty="0"/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Double Stranded RNA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Contains complementary strands like DNA. Induces gene exrpression.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etfullyfunded.com/wp-content/uploads/2017/08/AdobeStock_1592291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79" y="709979"/>
            <a:ext cx="5476126" cy="36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1. Cell 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" dirty="0" smtClean="0"/>
              <a:t>Let’s learn </a:t>
            </a:r>
            <a:r>
              <a:rPr lang="en" dirty="0"/>
              <a:t>about </a:t>
            </a:r>
            <a:r>
              <a:rPr lang="en" dirty="0" smtClean="0"/>
              <a:t>Eukaryotes, Prokaryotes and Cell Division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842482" y="453106"/>
            <a:ext cx="3321442" cy="35638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8405"/>
            <a:r>
              <a:rPr sz="2316" spc="-17" dirty="0"/>
              <a:t>What </a:t>
            </a:r>
            <a:r>
              <a:rPr sz="2316" spc="-10" dirty="0"/>
              <a:t>is </a:t>
            </a:r>
            <a:r>
              <a:rPr sz="2316" spc="-13" dirty="0"/>
              <a:t>Life </a:t>
            </a:r>
            <a:r>
              <a:rPr sz="2316" spc="-17" dirty="0"/>
              <a:t>made</a:t>
            </a:r>
            <a:r>
              <a:rPr sz="2316" spc="3" dirty="0"/>
              <a:t> </a:t>
            </a:r>
            <a:r>
              <a:rPr sz="2316" spc="-13" dirty="0"/>
              <a:t>of?</a:t>
            </a:r>
            <a:endParaRPr sz="2316" dirty="0"/>
          </a:p>
        </p:txBody>
      </p:sp>
      <p:sp>
        <p:nvSpPr>
          <p:cNvPr id="8" name="object 3"/>
          <p:cNvSpPr/>
          <p:nvPr/>
        </p:nvSpPr>
        <p:spPr>
          <a:xfrm>
            <a:off x="2094371" y="3100454"/>
            <a:ext cx="1611492" cy="168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9" name="object 4"/>
          <p:cNvSpPr/>
          <p:nvPr/>
        </p:nvSpPr>
        <p:spPr>
          <a:xfrm>
            <a:off x="1225497" y="1212351"/>
            <a:ext cx="1211112" cy="154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0" name="object 5"/>
          <p:cNvSpPr/>
          <p:nvPr/>
        </p:nvSpPr>
        <p:spPr>
          <a:xfrm>
            <a:off x="2613889" y="1212351"/>
            <a:ext cx="1211111" cy="1554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1" name="object 6"/>
          <p:cNvSpPr/>
          <p:nvPr/>
        </p:nvSpPr>
        <p:spPr>
          <a:xfrm>
            <a:off x="4106397" y="1212351"/>
            <a:ext cx="1211112" cy="1547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2" name="object 7"/>
          <p:cNvSpPr/>
          <p:nvPr/>
        </p:nvSpPr>
        <p:spPr>
          <a:xfrm>
            <a:off x="5641667" y="1212351"/>
            <a:ext cx="1211112" cy="1562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3" name="object 8"/>
          <p:cNvSpPr/>
          <p:nvPr/>
        </p:nvSpPr>
        <p:spPr>
          <a:xfrm>
            <a:off x="7254878" y="1212351"/>
            <a:ext cx="1248158" cy="1554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4" name="object 9"/>
          <p:cNvSpPr/>
          <p:nvPr/>
        </p:nvSpPr>
        <p:spPr>
          <a:xfrm>
            <a:off x="4106397" y="3099445"/>
            <a:ext cx="1638564" cy="1688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5" name="object 10"/>
          <p:cNvSpPr/>
          <p:nvPr/>
        </p:nvSpPr>
        <p:spPr>
          <a:xfrm>
            <a:off x="6145495" y="3084019"/>
            <a:ext cx="1638564" cy="17037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</p:spTree>
    <p:extLst>
      <p:ext uri="{BB962C8B-B14F-4D97-AF65-F5344CB8AC3E}">
        <p14:creationId xmlns:p14="http://schemas.microsoft.com/office/powerpoint/2010/main" val="306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867199" y="427874"/>
            <a:ext cx="2350985" cy="35638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8405"/>
            <a:r>
              <a:rPr sz="2316" spc="-13" dirty="0"/>
              <a:t>Cells</a:t>
            </a:r>
            <a:endParaRPr sz="2316" dirty="0"/>
          </a:p>
        </p:txBody>
      </p:sp>
      <p:sp>
        <p:nvSpPr>
          <p:cNvPr id="8" name="object 3"/>
          <p:cNvSpPr txBox="1"/>
          <p:nvPr/>
        </p:nvSpPr>
        <p:spPr>
          <a:xfrm>
            <a:off x="1889270" y="945227"/>
            <a:ext cx="4325331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indent="-226931">
              <a:buClr>
                <a:srgbClr val="33339A"/>
              </a:buClr>
              <a:buFont typeface="Arial"/>
              <a:buChar char="•"/>
              <a:tabLst>
                <a:tab pos="235756" algn="l"/>
              </a:tabLst>
            </a:pPr>
            <a:r>
              <a:rPr b="1"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Fundamental working units </a:t>
            </a: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of every living system.</a:t>
            </a:r>
          </a:p>
          <a:p>
            <a:pPr marL="234916" indent="-226511">
              <a:spcBef>
                <a:spcPts val="331"/>
              </a:spcBef>
              <a:buClr>
                <a:srgbClr val="33339A"/>
              </a:buClr>
              <a:buFont typeface="Arial"/>
              <a:buChar char="•"/>
              <a:tabLst>
                <a:tab pos="235336" algn="l"/>
              </a:tabLst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Cell specialization in multi-cellular organism.</a:t>
            </a:r>
          </a:p>
          <a:p>
            <a:pPr marL="235336" indent="-226931">
              <a:spcBef>
                <a:spcPts val="337"/>
              </a:spcBef>
              <a:buClr>
                <a:srgbClr val="33339A"/>
              </a:buClr>
              <a:buFont typeface="Arial"/>
              <a:buChar char="•"/>
              <a:tabLst>
                <a:tab pos="235336" algn="l"/>
              </a:tabLst>
            </a:pPr>
            <a:r>
              <a:rPr b="1"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Tissues</a:t>
            </a: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 are groups of cells for a particular function.</a:t>
            </a:r>
          </a:p>
          <a:p>
            <a:pPr marL="764842" lvl="1" indent="-151287">
              <a:spcBef>
                <a:spcPts val="298"/>
              </a:spcBef>
              <a:buFont typeface="Arial"/>
              <a:buChar char="•"/>
              <a:tabLst>
                <a:tab pos="764842" algn="l"/>
              </a:tabLst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Fourteen major tissue types</a:t>
            </a:r>
          </a:p>
          <a:p>
            <a:pPr marL="916130">
              <a:spcBef>
                <a:spcPts val="268"/>
              </a:spcBef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–  Bone, muscle, nerve etc.</a:t>
            </a:r>
          </a:p>
          <a:p>
            <a:pPr marL="235336" indent="-226931">
              <a:spcBef>
                <a:spcPts val="320"/>
              </a:spcBef>
              <a:buClr>
                <a:srgbClr val="33339A"/>
              </a:buClr>
              <a:buFont typeface="Arial"/>
              <a:buChar char="•"/>
              <a:tabLst>
                <a:tab pos="235336" algn="l"/>
              </a:tabLst>
            </a:pPr>
            <a:r>
              <a:rPr b="1"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Organs</a:t>
            </a: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 are formed</a:t>
            </a:r>
          </a:p>
          <a:p>
            <a:pPr marL="235336" indent="-226931">
              <a:spcBef>
                <a:spcPts val="331"/>
              </a:spcBef>
              <a:buClr>
                <a:srgbClr val="33339A"/>
              </a:buClr>
              <a:buFont typeface="Arial"/>
              <a:buChar char="•"/>
              <a:tabLst>
                <a:tab pos="235336" algn="l"/>
              </a:tabLst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More than 200 different cell types</a:t>
            </a:r>
          </a:p>
          <a:p>
            <a:pPr marL="500089" indent="-189109">
              <a:spcBef>
                <a:spcPts val="324"/>
              </a:spcBef>
              <a:buFont typeface="Arial"/>
              <a:buChar char="–"/>
              <a:tabLst>
                <a:tab pos="500089" algn="l"/>
              </a:tabLst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With lots of variety in every sense</a:t>
            </a:r>
          </a:p>
          <a:p>
            <a:pPr marL="500089" indent="-189109">
              <a:spcBef>
                <a:spcPts val="311"/>
              </a:spcBef>
              <a:buFont typeface="Arial"/>
              <a:buChar char="–"/>
              <a:tabLst>
                <a:tab pos="500089" algn="l"/>
              </a:tabLst>
            </a:pPr>
            <a:r>
              <a:rPr dirty="0">
                <a:solidFill>
                  <a:srgbClr val="415665"/>
                </a:solidFill>
                <a:latin typeface="Dosis" panose="020B0604020202020204" charset="0"/>
                <a:ea typeface="Source Sans Pro"/>
                <a:cs typeface="Source Sans Pro"/>
                <a:sym typeface="Source Sans Pro"/>
              </a:rPr>
              <a:t>But the genetic code is same</a:t>
            </a:r>
          </a:p>
        </p:txBody>
      </p:sp>
      <p:sp>
        <p:nvSpPr>
          <p:cNvPr id="9" name="object 5"/>
          <p:cNvSpPr/>
          <p:nvPr/>
        </p:nvSpPr>
        <p:spPr>
          <a:xfrm>
            <a:off x="1245586" y="3328147"/>
            <a:ext cx="718577" cy="1071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0" name="object 6"/>
          <p:cNvSpPr/>
          <p:nvPr/>
        </p:nvSpPr>
        <p:spPr>
          <a:xfrm>
            <a:off x="4877414" y="3328147"/>
            <a:ext cx="945496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1" name="object 7"/>
          <p:cNvSpPr/>
          <p:nvPr/>
        </p:nvSpPr>
        <p:spPr>
          <a:xfrm>
            <a:off x="2341495" y="3328148"/>
            <a:ext cx="945496" cy="1071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2" name="object 8"/>
          <p:cNvSpPr/>
          <p:nvPr/>
        </p:nvSpPr>
        <p:spPr>
          <a:xfrm>
            <a:off x="3664324" y="3328147"/>
            <a:ext cx="835757" cy="1071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3" name="object 9"/>
          <p:cNvSpPr/>
          <p:nvPr/>
        </p:nvSpPr>
        <p:spPr>
          <a:xfrm>
            <a:off x="6200242" y="3328147"/>
            <a:ext cx="945496" cy="1071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4" name="object 10"/>
          <p:cNvSpPr txBox="1"/>
          <p:nvPr/>
        </p:nvSpPr>
        <p:spPr>
          <a:xfrm>
            <a:off x="1402748" y="4560684"/>
            <a:ext cx="404252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/>
              <a:t>Blood</a:t>
            </a:r>
          </a:p>
        </p:txBody>
      </p:sp>
      <p:sp>
        <p:nvSpPr>
          <p:cNvPr id="15" name="object 11"/>
          <p:cNvSpPr txBox="1"/>
          <p:nvPr/>
        </p:nvSpPr>
        <p:spPr>
          <a:xfrm>
            <a:off x="2602872" y="4560683"/>
            <a:ext cx="370635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/>
              <a:t>Bone</a:t>
            </a:r>
          </a:p>
        </p:txBody>
      </p:sp>
      <p:sp>
        <p:nvSpPr>
          <p:cNvPr id="16" name="object 12"/>
          <p:cNvSpPr txBox="1"/>
          <p:nvPr/>
        </p:nvSpPr>
        <p:spPr>
          <a:xfrm>
            <a:off x="3841616" y="4560683"/>
            <a:ext cx="420641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/>
              <a:t>Nerve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5101811" y="4560683"/>
            <a:ext cx="496701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/>
              <a:t>Muscle</a:t>
            </a:r>
          </a:p>
        </p:txBody>
      </p:sp>
      <p:sp>
        <p:nvSpPr>
          <p:cNvPr id="18" name="object 14"/>
          <p:cNvSpPr txBox="1"/>
          <p:nvPr/>
        </p:nvSpPr>
        <p:spPr>
          <a:xfrm>
            <a:off x="6555118" y="4560682"/>
            <a:ext cx="235744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spc="-7" dirty="0"/>
              <a:t>Fat</a:t>
            </a:r>
            <a:endParaRPr sz="1191" dirty="0"/>
          </a:p>
        </p:txBody>
      </p:sp>
    </p:spTree>
    <p:extLst>
      <p:ext uri="{BB962C8B-B14F-4D97-AF65-F5344CB8AC3E}">
        <p14:creationId xmlns:p14="http://schemas.microsoft.com/office/powerpoint/2010/main" val="35960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027416" y="388783"/>
            <a:ext cx="3126233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8405"/>
            <a:r>
              <a:rPr spc="-13" dirty="0"/>
              <a:t>Life</a:t>
            </a:r>
            <a:r>
              <a:rPr spc="-7" dirty="0"/>
              <a:t> </a:t>
            </a:r>
            <a:r>
              <a:rPr spc="-17" dirty="0"/>
              <a:t>begin</a:t>
            </a:r>
            <a:r>
              <a:rPr spc="-13" dirty="0"/>
              <a:t>s</a:t>
            </a:r>
            <a:r>
              <a:rPr spc="-7" dirty="0"/>
              <a:t> </a:t>
            </a:r>
            <a:r>
              <a:rPr spc="-13" dirty="0"/>
              <a:t>with</a:t>
            </a:r>
            <a:r>
              <a:rPr spc="-7" dirty="0"/>
              <a:t> </a:t>
            </a:r>
            <a:r>
              <a:rPr spc="-13" dirty="0"/>
              <a:t>Cell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151015" y="3600992"/>
            <a:ext cx="5109578" cy="784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marR="3362" indent="-226931">
              <a:buFont typeface="Arial"/>
              <a:buChar char="•"/>
              <a:tabLst>
                <a:tab pos="235336" algn="l"/>
              </a:tabLst>
            </a:pPr>
            <a:r>
              <a:rPr sz="1588" spc="-13" dirty="0"/>
              <a:t>A cell</a:t>
            </a:r>
            <a:r>
              <a:rPr sz="1588" spc="-3" dirty="0"/>
              <a:t> i</a:t>
            </a:r>
            <a:r>
              <a:rPr sz="1588" dirty="0"/>
              <a:t>s the</a:t>
            </a:r>
            <a:r>
              <a:rPr sz="1588" spc="-3" dirty="0"/>
              <a:t> </a:t>
            </a:r>
            <a:r>
              <a:rPr sz="1588" dirty="0"/>
              <a:t>smallest</a:t>
            </a:r>
            <a:r>
              <a:rPr sz="1588" spc="-3" dirty="0"/>
              <a:t> </a:t>
            </a:r>
            <a:r>
              <a:rPr sz="1588" dirty="0"/>
              <a:t>structural</a:t>
            </a:r>
            <a:r>
              <a:rPr sz="1588" spc="-3" dirty="0"/>
              <a:t> uni</a:t>
            </a:r>
            <a:r>
              <a:rPr sz="1588" dirty="0"/>
              <a:t>t </a:t>
            </a:r>
            <a:r>
              <a:rPr sz="1588" spc="-13" dirty="0"/>
              <a:t>o</a:t>
            </a:r>
            <a:r>
              <a:rPr sz="1588" spc="-7" dirty="0"/>
              <a:t>f</a:t>
            </a:r>
            <a:r>
              <a:rPr sz="1588" dirty="0"/>
              <a:t> </a:t>
            </a:r>
            <a:r>
              <a:rPr sz="1588" spc="-3" dirty="0"/>
              <a:t>an organis</a:t>
            </a:r>
            <a:r>
              <a:rPr sz="1588" dirty="0"/>
              <a:t>m </a:t>
            </a:r>
            <a:r>
              <a:rPr sz="1588" spc="-7" dirty="0"/>
              <a:t>that</a:t>
            </a:r>
            <a:r>
              <a:rPr sz="1588" spc="-3" dirty="0"/>
              <a:t> i</a:t>
            </a:r>
            <a:r>
              <a:rPr sz="1588" dirty="0"/>
              <a:t>s capable</a:t>
            </a:r>
            <a:r>
              <a:rPr sz="1588" spc="-3" dirty="0"/>
              <a:t> </a:t>
            </a:r>
            <a:r>
              <a:rPr sz="1588" spc="-13" dirty="0"/>
              <a:t>o</a:t>
            </a:r>
            <a:r>
              <a:rPr sz="1588" spc="-7" dirty="0"/>
              <a:t>f</a:t>
            </a:r>
            <a:r>
              <a:rPr sz="1588" dirty="0"/>
              <a:t> </a:t>
            </a:r>
            <a:r>
              <a:rPr sz="1588" i="1" dirty="0"/>
              <a:t>sustained </a:t>
            </a:r>
            <a:r>
              <a:rPr sz="1588" dirty="0"/>
              <a:t>independent</a:t>
            </a:r>
            <a:r>
              <a:rPr sz="1588" spc="3" dirty="0"/>
              <a:t> </a:t>
            </a:r>
            <a:r>
              <a:rPr sz="1588" dirty="0"/>
              <a:t>functioning</a:t>
            </a:r>
          </a:p>
          <a:p>
            <a:pPr marL="234916" indent="-226511">
              <a:spcBef>
                <a:spcPts val="377"/>
              </a:spcBef>
              <a:buFont typeface="Arial"/>
              <a:buChar char="•"/>
              <a:tabLst>
                <a:tab pos="235336" algn="l"/>
              </a:tabLst>
            </a:pPr>
            <a:r>
              <a:rPr sz="1588" spc="-13" dirty="0"/>
              <a:t>All cells have some common features</a:t>
            </a:r>
            <a:endParaRPr sz="1588" dirty="0"/>
          </a:p>
        </p:txBody>
      </p:sp>
      <p:sp>
        <p:nvSpPr>
          <p:cNvPr id="9" name="object 4"/>
          <p:cNvSpPr/>
          <p:nvPr/>
        </p:nvSpPr>
        <p:spPr>
          <a:xfrm>
            <a:off x="722200" y="1058956"/>
            <a:ext cx="5967208" cy="2168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7"/>
          </a:p>
        </p:txBody>
      </p:sp>
    </p:spTree>
    <p:extLst>
      <p:ext uri="{BB962C8B-B14F-4D97-AF65-F5344CB8AC3E}">
        <p14:creationId xmlns:p14="http://schemas.microsoft.com/office/powerpoint/2010/main" val="1317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77453" y="512298"/>
            <a:ext cx="2032259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2 types of Cells</a:t>
            </a:r>
            <a:endParaRPr lang="en" dirty="0"/>
          </a:p>
        </p:txBody>
      </p:sp>
      <p:sp>
        <p:nvSpPr>
          <p:cNvPr id="6" name="Shape 112"/>
          <p:cNvSpPr txBox="1">
            <a:spLocks noGrp="1"/>
          </p:cNvSpPr>
          <p:nvPr>
            <p:ph type="body" idx="1"/>
          </p:nvPr>
        </p:nvSpPr>
        <p:spPr>
          <a:xfrm>
            <a:off x="1499081" y="1732797"/>
            <a:ext cx="3436741" cy="26013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" sz="2000" dirty="0">
                <a:latin typeface="Dosis" panose="020B0604020202020204" charset="0"/>
              </a:rPr>
              <a:t>Eukaryotic Cells</a:t>
            </a:r>
          </a:p>
          <a:p>
            <a:pPr marL="457200" indent="-457200">
              <a:buFont typeface="+mj-lt"/>
              <a:buAutoNum type="arabicPeriod"/>
            </a:pPr>
            <a:r>
              <a:rPr lang="en" sz="2000" dirty="0">
                <a:latin typeface="Dosis" panose="020B0604020202020204" charset="0"/>
              </a:rPr>
              <a:t>Prokaryotic Cells</a:t>
            </a:r>
            <a:r>
              <a:rPr lang="en-US" sz="2000" dirty="0">
                <a:latin typeface="Dosis" panose="020B0604020202020204" charset="0"/>
              </a:rPr>
              <a:t/>
            </a:r>
            <a:br>
              <a:rPr lang="en-US" sz="2000" dirty="0">
                <a:latin typeface="Dosis" panose="020B0604020202020204" charset="0"/>
              </a:rPr>
            </a:br>
            <a:endParaRPr lang="en-US" sz="2000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032259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Eukaryotic Cells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444358" y="1445121"/>
            <a:ext cx="3436741" cy="26013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Single or Multi Cell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Are called Eukaryotes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Have Nucleus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Have membrane bounded organelles</a:t>
            </a:r>
            <a:br>
              <a:rPr lang="en-US" sz="1400" dirty="0" smtClean="0">
                <a:latin typeface="Dosis" panose="020B0604020202020204" charset="0"/>
              </a:rPr>
            </a:br>
            <a:r>
              <a:rPr lang="en-US" sz="1400" dirty="0" smtClean="0">
                <a:latin typeface="Dosis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Have chromosomes inside Nucleus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Seen in most of the life forms</a:t>
            </a:r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" y="1445121"/>
            <a:ext cx="3833057" cy="28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147873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Prokaryotic Cells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142" y="1418864"/>
            <a:ext cx="3794492" cy="27747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Single Cell organism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Are called Prokaryotes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No Nucleus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No other membrane bounded organelles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One piece of rolled up DNA floating in cellular fluid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Mostly some forms of very ancient Bacteria </a:t>
            </a:r>
          </a:p>
          <a:p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07" y="1773958"/>
            <a:ext cx="3431581" cy="206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1732</TotalTime>
  <Words>478</Words>
  <Application>Microsoft Office PowerPoint</Application>
  <PresentationFormat>On-screen Show (16:9)</PresentationFormat>
  <Paragraphs>139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Source Sans Pro</vt:lpstr>
      <vt:lpstr>Arial</vt:lpstr>
      <vt:lpstr>Dosis</vt:lpstr>
      <vt:lpstr>Cerimon template</vt:lpstr>
      <vt:lpstr>Mollecular and Cellular Biology</vt:lpstr>
      <vt:lpstr>CONTENTS</vt:lpstr>
      <vt:lpstr>1. Cell </vt:lpstr>
      <vt:lpstr>What is Life made of?</vt:lpstr>
      <vt:lpstr>Cells</vt:lpstr>
      <vt:lpstr>Life begins with Cell</vt:lpstr>
      <vt:lpstr>2 types of Cells</vt:lpstr>
      <vt:lpstr>Eukaryotic Cells</vt:lpstr>
      <vt:lpstr>Prokaryotic Cells</vt:lpstr>
      <vt:lpstr>2. Cell Division</vt:lpstr>
      <vt:lpstr>Mitosis Cell Division</vt:lpstr>
      <vt:lpstr>Meiosis Cell Division</vt:lpstr>
      <vt:lpstr>3. Nucleic Acid</vt:lpstr>
      <vt:lpstr>All Life depends on 3 critical molecules</vt:lpstr>
      <vt:lpstr>Building Blocks of Nucleic acids</vt:lpstr>
      <vt:lpstr>Nucleic acids Bases</vt:lpstr>
      <vt:lpstr>3.1 DeoxyriboNucleic Acid (DNA)</vt:lpstr>
      <vt:lpstr>DNA Structure</vt:lpstr>
      <vt:lpstr>DNA Replication</vt:lpstr>
      <vt:lpstr>3.2 RiboNucleic Acid (RNA)</vt:lpstr>
      <vt:lpstr>RNA Structure</vt:lpstr>
      <vt:lpstr>RNA Types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Mollecular and Cellular Biology</dc:title>
  <dc:creator>Nafis Neehal</dc:creator>
  <cp:lastModifiedBy>ASUS</cp:lastModifiedBy>
  <cp:revision>64</cp:revision>
  <dcterms:modified xsi:type="dcterms:W3CDTF">2020-05-05T19:01:01Z</dcterms:modified>
</cp:coreProperties>
</file>