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8" r:id="rId1"/>
  </p:sldMasterIdLst>
  <p:notesMasterIdLst>
    <p:notesMasterId r:id="rId22"/>
  </p:notesMasterIdLst>
  <p:sldIdLst>
    <p:sldId id="342" r:id="rId2"/>
    <p:sldId id="257" r:id="rId3"/>
    <p:sldId id="345" r:id="rId4"/>
    <p:sldId id="312" r:id="rId5"/>
    <p:sldId id="343" r:id="rId6"/>
    <p:sldId id="344" r:id="rId7"/>
    <p:sldId id="348" r:id="rId8"/>
    <p:sldId id="363" r:id="rId9"/>
    <p:sldId id="360" r:id="rId10"/>
    <p:sldId id="361" r:id="rId11"/>
    <p:sldId id="351" r:id="rId12"/>
    <p:sldId id="352" r:id="rId13"/>
    <p:sldId id="353" r:id="rId14"/>
    <p:sldId id="355" r:id="rId15"/>
    <p:sldId id="357" r:id="rId16"/>
    <p:sldId id="358" r:id="rId17"/>
    <p:sldId id="359" r:id="rId18"/>
    <p:sldId id="346" r:id="rId19"/>
    <p:sldId id="347" r:id="rId20"/>
    <p:sldId id="362" r:id="rId21"/>
  </p:sldIdLst>
  <p:sldSz cx="9144000" cy="5143500" type="screen16x9"/>
  <p:notesSz cx="6858000" cy="9144000"/>
  <p:embeddedFontLst>
    <p:embeddedFont>
      <p:font typeface="Source Sans Pro" panose="020B0503030403020204" pitchFamily="34" charset="0"/>
      <p:regular r:id="rId23"/>
      <p:bold r:id="rId24"/>
      <p:italic r:id="rId25"/>
      <p:boldItalic r:id="rId26"/>
    </p:embeddedFont>
    <p:embeddedFont>
      <p:font typeface="Verdana" panose="020B0604030504040204" pitchFamily="34" charset="0"/>
      <p:regular r:id="rId27"/>
      <p:bold r:id="rId28"/>
      <p:italic r:id="rId29"/>
      <p:boldItalic r:id="rId30"/>
    </p:embeddedFont>
    <p:embeddedFont>
      <p:font typeface="Lucida Console" panose="020B0609040504020204" pitchFamily="49" charset="0"/>
      <p:regular r:id="rId31"/>
    </p:embeddedFont>
    <p:embeddedFont>
      <p:font typeface="Comic Sans MS" panose="030F0702030302020204" pitchFamily="66" charset="0"/>
      <p:regular r:id="rId32"/>
      <p:bold r:id="rId33"/>
      <p:italic r:id="rId34"/>
      <p:boldItalic r:id="rId35"/>
    </p:embeddedFont>
    <p:embeddedFont>
      <p:font typeface="Dosis" panose="020B0604020202020204" charset="0"/>
      <p:regular r:id="rId36"/>
      <p:bold r:id="rId3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B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E442E02-E660-4E07-A1FA-838B0100BF95}">
  <a:tblStyle styleId="{FE442E02-E660-4E07-A1FA-838B0100BF95}" styleName="Table_0">
    <a:wholeTbl>
      <a:tcTxStyle>
        <a:font>
          <a:latin typeface="Arial"/>
          <a:ea typeface="Arial"/>
          <a:cs typeface="Arial"/>
        </a:font>
        <a:srgbClr val="000000"/>
      </a:tcTxStyle>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72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4.fntdata"/><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1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33" Type="http://schemas.openxmlformats.org/officeDocument/2006/relationships/font" Target="fonts/font11.fntdata"/><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7.fntdata"/><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32" Type="http://schemas.openxmlformats.org/officeDocument/2006/relationships/font" Target="fonts/font10.fntdata"/><Relationship Id="rId37" Type="http://schemas.openxmlformats.org/officeDocument/2006/relationships/font" Target="fonts/font15.fntdata"/><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font" Target="fonts/font6.fntdata"/><Relationship Id="rId36" Type="http://schemas.openxmlformats.org/officeDocument/2006/relationships/font" Target="fonts/font14.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font" Target="fonts/font5.fntdata"/><Relationship Id="rId30" Type="http://schemas.openxmlformats.org/officeDocument/2006/relationships/font" Target="fonts/font8.fntdata"/><Relationship Id="rId35" Type="http://schemas.openxmlformats.org/officeDocument/2006/relationships/font" Target="fonts/font1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lstStyle>
            <a:lvl1pPr lvl="0">
              <a:spcBef>
                <a:spcPts val="0"/>
              </a:spcBef>
              <a:buChar char="●"/>
              <a:defRPr sz="1100"/>
            </a:lvl1pPr>
            <a:lvl2pPr lvl="1">
              <a:spcBef>
                <a:spcPts val="0"/>
              </a:spcBef>
              <a:buChar char="○"/>
              <a:defRPr sz="1100"/>
            </a:lvl2pPr>
            <a:lvl3pPr lvl="2">
              <a:spcBef>
                <a:spcPts val="0"/>
              </a:spcBef>
              <a:buChar char="■"/>
              <a:defRPr sz="1100"/>
            </a:lvl3pPr>
            <a:lvl4pPr lvl="3">
              <a:spcBef>
                <a:spcPts val="0"/>
              </a:spcBef>
              <a:buChar char="●"/>
              <a:defRPr sz="1100"/>
            </a:lvl4pPr>
            <a:lvl5pPr lvl="4">
              <a:spcBef>
                <a:spcPts val="0"/>
              </a:spcBef>
              <a:buChar char="○"/>
              <a:defRPr sz="1100"/>
            </a:lvl5pPr>
            <a:lvl6pPr lvl="5">
              <a:spcBef>
                <a:spcPts val="0"/>
              </a:spcBef>
              <a:buChar char="■"/>
              <a:defRPr sz="1100"/>
            </a:lvl6pPr>
            <a:lvl7pPr lvl="6">
              <a:spcBef>
                <a:spcPts val="0"/>
              </a:spcBef>
              <a:buChar char="●"/>
              <a:defRPr sz="1100"/>
            </a:lvl7pPr>
            <a:lvl8pPr lvl="7">
              <a:spcBef>
                <a:spcPts val="0"/>
              </a:spcBef>
              <a:buChar char="○"/>
              <a:defRPr sz="1100"/>
            </a:lvl8pPr>
            <a:lvl9pPr lvl="8">
              <a:spcBef>
                <a:spcPts val="0"/>
              </a:spcBef>
              <a:buChar char="■"/>
              <a:defRPr sz="1100"/>
            </a:lvl9pPr>
          </a:lstStyle>
          <a:p>
            <a:endParaRPr/>
          </a:p>
        </p:txBody>
      </p:sp>
    </p:spTree>
    <p:extLst>
      <p:ext uri="{BB962C8B-B14F-4D97-AF65-F5344CB8AC3E}">
        <p14:creationId xmlns:p14="http://schemas.microsoft.com/office/powerpoint/2010/main" val="232037127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Shape 67"/>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9557472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7937864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8340041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37022656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20736353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6252075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122195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769263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802518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Shape 127"/>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444087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916278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453286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23426880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280169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669747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Shape 9"/>
        <p:cNvGrpSpPr/>
        <p:nvPr/>
      </p:nvGrpSpPr>
      <p:grpSpPr>
        <a:xfrm>
          <a:off x="0" y="0"/>
          <a:ext cx="0" cy="0"/>
          <a:chOff x="0" y="0"/>
          <a:chExt cx="0" cy="0"/>
        </a:xfrm>
      </p:grpSpPr>
      <p:sp>
        <p:nvSpPr>
          <p:cNvPr id="10" name="Shape 10"/>
          <p:cNvSpPr/>
          <p:nvPr/>
        </p:nvSpPr>
        <p:spPr>
          <a:xfrm rot="10800000">
            <a:off x="-150" y="4156674"/>
            <a:ext cx="9144000" cy="276600"/>
          </a:xfrm>
          <a:prstGeom prst="rect">
            <a:avLst/>
          </a:prstGeom>
          <a:solidFill>
            <a:srgbClr val="000000">
              <a:alpha val="3460"/>
            </a:srgbClr>
          </a:solidFill>
          <a:ln>
            <a:noFill/>
          </a:ln>
        </p:spPr>
        <p:txBody>
          <a:bodyPr wrap="square" lIns="91425" tIns="91425" rIns="91425" bIns="91425" anchor="ctr" anchorCtr="0">
            <a:noAutofit/>
          </a:bodyPr>
          <a:lstStyle/>
          <a:p>
            <a:pPr lvl="0">
              <a:spcBef>
                <a:spcPts val="0"/>
              </a:spcBef>
              <a:buNone/>
            </a:pPr>
            <a:endParaRPr/>
          </a:p>
        </p:txBody>
      </p:sp>
      <p:sp>
        <p:nvSpPr>
          <p:cNvPr id="11" name="Shape 11"/>
          <p:cNvSpPr/>
          <p:nvPr/>
        </p:nvSpPr>
        <p:spPr>
          <a:xfrm flipH="1">
            <a:off x="-150" y="0"/>
            <a:ext cx="9144000" cy="4156799"/>
          </a:xfrm>
          <a:prstGeom prst="rect">
            <a:avLst/>
          </a:prstGeom>
          <a:solidFill>
            <a:srgbClr val="0DB7C4"/>
          </a:solidFill>
          <a:ln>
            <a:noFill/>
          </a:ln>
        </p:spPr>
        <p:txBody>
          <a:bodyPr wrap="square" lIns="91425" tIns="91425" rIns="91425" bIns="91425" anchor="ctr" anchorCtr="0">
            <a:noAutofit/>
          </a:bodyPr>
          <a:lstStyle/>
          <a:p>
            <a:pPr lvl="0">
              <a:spcBef>
                <a:spcPts val="0"/>
              </a:spcBef>
              <a:buNone/>
            </a:pPr>
            <a:endParaRPr/>
          </a:p>
        </p:txBody>
      </p:sp>
      <p:sp>
        <p:nvSpPr>
          <p:cNvPr id="12" name="Shape 12"/>
          <p:cNvSpPr txBox="1">
            <a:spLocks noGrp="1"/>
          </p:cNvSpPr>
          <p:nvPr>
            <p:ph type="ctrTitle"/>
          </p:nvPr>
        </p:nvSpPr>
        <p:spPr>
          <a:xfrm>
            <a:off x="685800" y="2525225"/>
            <a:ext cx="5309699" cy="1159799"/>
          </a:xfrm>
          <a:prstGeom prst="rect">
            <a:avLst/>
          </a:prstGeom>
        </p:spPr>
        <p:txBody>
          <a:bodyPr wrap="square" lIns="91425" tIns="91425" rIns="91425" bIns="91425" anchor="b" anchorCtr="0"/>
          <a:lstStyle>
            <a:lvl1pPr lvl="0">
              <a:spcBef>
                <a:spcPts val="0"/>
              </a:spcBef>
              <a:buClr>
                <a:srgbClr val="FFFFFF"/>
              </a:buClr>
              <a:buSzPct val="100000"/>
              <a:defRPr sz="6000">
                <a:solidFill>
                  <a:srgbClr val="FFFFFF"/>
                </a:solidFill>
              </a:defRPr>
            </a:lvl1pPr>
            <a:lvl2pPr lvl="1">
              <a:spcBef>
                <a:spcPts val="0"/>
              </a:spcBef>
              <a:buClr>
                <a:srgbClr val="FFFFFF"/>
              </a:buClr>
              <a:buSzPct val="100000"/>
              <a:defRPr sz="6000">
                <a:solidFill>
                  <a:srgbClr val="FFFFFF"/>
                </a:solidFill>
              </a:defRPr>
            </a:lvl2pPr>
            <a:lvl3pPr lvl="2">
              <a:spcBef>
                <a:spcPts val="0"/>
              </a:spcBef>
              <a:buClr>
                <a:srgbClr val="FFFFFF"/>
              </a:buClr>
              <a:buSzPct val="100000"/>
              <a:defRPr sz="6000">
                <a:solidFill>
                  <a:srgbClr val="FFFFFF"/>
                </a:solidFill>
              </a:defRPr>
            </a:lvl3pPr>
            <a:lvl4pPr lvl="3">
              <a:spcBef>
                <a:spcPts val="0"/>
              </a:spcBef>
              <a:buClr>
                <a:srgbClr val="FFFFFF"/>
              </a:buClr>
              <a:buSzPct val="100000"/>
              <a:defRPr sz="6000">
                <a:solidFill>
                  <a:srgbClr val="FFFFFF"/>
                </a:solidFill>
              </a:defRPr>
            </a:lvl4pPr>
            <a:lvl5pPr lvl="4">
              <a:spcBef>
                <a:spcPts val="0"/>
              </a:spcBef>
              <a:buClr>
                <a:srgbClr val="FFFFFF"/>
              </a:buClr>
              <a:buSzPct val="100000"/>
              <a:defRPr sz="6000">
                <a:solidFill>
                  <a:srgbClr val="FFFFFF"/>
                </a:solidFill>
              </a:defRPr>
            </a:lvl5pPr>
            <a:lvl6pPr lvl="5">
              <a:spcBef>
                <a:spcPts val="0"/>
              </a:spcBef>
              <a:buClr>
                <a:srgbClr val="FFFFFF"/>
              </a:buClr>
              <a:buSzPct val="100000"/>
              <a:defRPr sz="6000">
                <a:solidFill>
                  <a:srgbClr val="FFFFFF"/>
                </a:solidFill>
              </a:defRPr>
            </a:lvl6pPr>
            <a:lvl7pPr lvl="6">
              <a:spcBef>
                <a:spcPts val="0"/>
              </a:spcBef>
              <a:buClr>
                <a:srgbClr val="FFFFFF"/>
              </a:buClr>
              <a:buSzPct val="100000"/>
              <a:defRPr sz="6000">
                <a:solidFill>
                  <a:srgbClr val="FFFFFF"/>
                </a:solidFill>
              </a:defRPr>
            </a:lvl7pPr>
            <a:lvl8pPr lvl="7">
              <a:spcBef>
                <a:spcPts val="0"/>
              </a:spcBef>
              <a:buClr>
                <a:srgbClr val="FFFFFF"/>
              </a:buClr>
              <a:buSzPct val="100000"/>
              <a:defRPr sz="6000">
                <a:solidFill>
                  <a:srgbClr val="FFFFFF"/>
                </a:solidFill>
              </a:defRPr>
            </a:lvl8pPr>
            <a:lvl9pPr lvl="8">
              <a:spcBef>
                <a:spcPts val="0"/>
              </a:spcBef>
              <a:buClr>
                <a:srgbClr val="FFFFFF"/>
              </a:buClr>
              <a:buSzPct val="100000"/>
              <a:defRPr sz="6000">
                <a:solidFill>
                  <a:srgbClr val="FFFFFF"/>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Subtitle">
    <p:spTree>
      <p:nvGrpSpPr>
        <p:cNvPr id="1" name="Shape 13"/>
        <p:cNvGrpSpPr/>
        <p:nvPr/>
      </p:nvGrpSpPr>
      <p:grpSpPr>
        <a:xfrm>
          <a:off x="0" y="0"/>
          <a:ext cx="0" cy="0"/>
          <a:chOff x="0" y="0"/>
          <a:chExt cx="0" cy="0"/>
        </a:xfrm>
      </p:grpSpPr>
      <p:sp>
        <p:nvSpPr>
          <p:cNvPr id="14" name="Shape 14"/>
          <p:cNvSpPr/>
          <p:nvPr/>
        </p:nvSpPr>
        <p:spPr>
          <a:xfrm rot="10800000">
            <a:off x="-150" y="3082199"/>
            <a:ext cx="9144000" cy="687600"/>
          </a:xfrm>
          <a:prstGeom prst="rect">
            <a:avLst/>
          </a:prstGeom>
          <a:solidFill>
            <a:srgbClr val="000000">
              <a:alpha val="3460"/>
            </a:srgbClr>
          </a:solidFill>
          <a:ln>
            <a:noFill/>
          </a:ln>
        </p:spPr>
        <p:txBody>
          <a:bodyPr wrap="square" lIns="91425" tIns="91425" rIns="91425" bIns="91425" anchor="ctr" anchorCtr="0">
            <a:noAutofit/>
          </a:bodyPr>
          <a:lstStyle/>
          <a:p>
            <a:pPr lvl="0">
              <a:spcBef>
                <a:spcPts val="0"/>
              </a:spcBef>
              <a:buNone/>
            </a:pPr>
            <a:endParaRPr/>
          </a:p>
        </p:txBody>
      </p:sp>
      <p:sp>
        <p:nvSpPr>
          <p:cNvPr id="15" name="Shape 15"/>
          <p:cNvSpPr/>
          <p:nvPr/>
        </p:nvSpPr>
        <p:spPr>
          <a:xfrm flipH="1">
            <a:off x="-150" y="0"/>
            <a:ext cx="9144000" cy="3082200"/>
          </a:xfrm>
          <a:prstGeom prst="rect">
            <a:avLst/>
          </a:prstGeom>
          <a:solidFill>
            <a:srgbClr val="0DB7C4"/>
          </a:solidFill>
          <a:ln>
            <a:noFill/>
          </a:ln>
        </p:spPr>
        <p:txBody>
          <a:bodyPr wrap="square" lIns="91425" tIns="91425" rIns="91425" bIns="91425" anchor="ctr" anchorCtr="0">
            <a:noAutofit/>
          </a:bodyPr>
          <a:lstStyle/>
          <a:p>
            <a:pPr lvl="0">
              <a:spcBef>
                <a:spcPts val="0"/>
              </a:spcBef>
              <a:buNone/>
            </a:pPr>
            <a:endParaRPr/>
          </a:p>
        </p:txBody>
      </p:sp>
      <p:sp>
        <p:nvSpPr>
          <p:cNvPr id="16" name="Shape 16"/>
          <p:cNvSpPr txBox="1">
            <a:spLocks noGrp="1"/>
          </p:cNvSpPr>
          <p:nvPr>
            <p:ph type="ctrTitle"/>
          </p:nvPr>
        </p:nvSpPr>
        <p:spPr>
          <a:xfrm>
            <a:off x="685800" y="1907658"/>
            <a:ext cx="5008199" cy="1045199"/>
          </a:xfrm>
          <a:prstGeom prst="rect">
            <a:avLst/>
          </a:prstGeom>
        </p:spPr>
        <p:txBody>
          <a:bodyPr wrap="square" lIns="91425" tIns="91425" rIns="91425" bIns="91425" anchor="b" anchorCtr="0"/>
          <a:lstStyle>
            <a:lvl1pPr lvl="0" rtl="0">
              <a:spcBef>
                <a:spcPts val="0"/>
              </a:spcBef>
              <a:buClr>
                <a:srgbClr val="FFFFFF"/>
              </a:buClr>
              <a:buSzPct val="100000"/>
              <a:defRPr sz="4800">
                <a:solidFill>
                  <a:srgbClr val="FFFFFF"/>
                </a:solidFill>
              </a:defRPr>
            </a:lvl1pPr>
            <a:lvl2pPr lvl="1" rtl="0">
              <a:spcBef>
                <a:spcPts val="0"/>
              </a:spcBef>
              <a:buClr>
                <a:srgbClr val="FFFFFF"/>
              </a:buClr>
              <a:buSzPct val="100000"/>
              <a:defRPr sz="4800">
                <a:solidFill>
                  <a:srgbClr val="FFFFFF"/>
                </a:solidFill>
              </a:defRPr>
            </a:lvl2pPr>
            <a:lvl3pPr lvl="2" rtl="0">
              <a:spcBef>
                <a:spcPts val="0"/>
              </a:spcBef>
              <a:buClr>
                <a:srgbClr val="FFFFFF"/>
              </a:buClr>
              <a:buSzPct val="100000"/>
              <a:defRPr sz="4800">
                <a:solidFill>
                  <a:srgbClr val="FFFFFF"/>
                </a:solidFill>
              </a:defRPr>
            </a:lvl3pPr>
            <a:lvl4pPr lvl="3" rtl="0">
              <a:spcBef>
                <a:spcPts val="0"/>
              </a:spcBef>
              <a:buClr>
                <a:srgbClr val="FFFFFF"/>
              </a:buClr>
              <a:buSzPct val="100000"/>
              <a:defRPr sz="4800">
                <a:solidFill>
                  <a:srgbClr val="FFFFFF"/>
                </a:solidFill>
              </a:defRPr>
            </a:lvl4pPr>
            <a:lvl5pPr lvl="4" rtl="0">
              <a:spcBef>
                <a:spcPts val="0"/>
              </a:spcBef>
              <a:buClr>
                <a:srgbClr val="FFFFFF"/>
              </a:buClr>
              <a:buSzPct val="100000"/>
              <a:defRPr sz="4800">
                <a:solidFill>
                  <a:srgbClr val="FFFFFF"/>
                </a:solidFill>
              </a:defRPr>
            </a:lvl5pPr>
            <a:lvl6pPr lvl="5" rtl="0">
              <a:spcBef>
                <a:spcPts val="0"/>
              </a:spcBef>
              <a:buClr>
                <a:srgbClr val="FFFFFF"/>
              </a:buClr>
              <a:buSzPct val="100000"/>
              <a:defRPr sz="4800">
                <a:solidFill>
                  <a:srgbClr val="FFFFFF"/>
                </a:solidFill>
              </a:defRPr>
            </a:lvl6pPr>
            <a:lvl7pPr lvl="6" rtl="0">
              <a:spcBef>
                <a:spcPts val="0"/>
              </a:spcBef>
              <a:buClr>
                <a:srgbClr val="FFFFFF"/>
              </a:buClr>
              <a:buSzPct val="100000"/>
              <a:defRPr sz="4800">
                <a:solidFill>
                  <a:srgbClr val="FFFFFF"/>
                </a:solidFill>
              </a:defRPr>
            </a:lvl7pPr>
            <a:lvl8pPr lvl="7" rtl="0">
              <a:spcBef>
                <a:spcPts val="0"/>
              </a:spcBef>
              <a:buClr>
                <a:srgbClr val="FFFFFF"/>
              </a:buClr>
              <a:buSzPct val="100000"/>
              <a:defRPr sz="4800">
                <a:solidFill>
                  <a:srgbClr val="FFFFFF"/>
                </a:solidFill>
              </a:defRPr>
            </a:lvl8pPr>
            <a:lvl9pPr lvl="8" rtl="0">
              <a:spcBef>
                <a:spcPts val="0"/>
              </a:spcBef>
              <a:buClr>
                <a:srgbClr val="FFFFFF"/>
              </a:buClr>
              <a:buSzPct val="100000"/>
              <a:defRPr sz="4800">
                <a:solidFill>
                  <a:srgbClr val="FFFFFF"/>
                </a:solidFill>
              </a:defRPr>
            </a:lvl9pPr>
          </a:lstStyle>
          <a:p>
            <a:endParaRPr/>
          </a:p>
        </p:txBody>
      </p:sp>
      <p:sp>
        <p:nvSpPr>
          <p:cNvPr id="17" name="Shape 17"/>
          <p:cNvSpPr txBox="1">
            <a:spLocks noGrp="1"/>
          </p:cNvSpPr>
          <p:nvPr>
            <p:ph type="subTitle" idx="1"/>
          </p:nvPr>
        </p:nvSpPr>
        <p:spPr>
          <a:xfrm>
            <a:off x="685800" y="3082250"/>
            <a:ext cx="5008199" cy="687600"/>
          </a:xfrm>
          <a:prstGeom prst="rect">
            <a:avLst/>
          </a:prstGeom>
        </p:spPr>
        <p:txBody>
          <a:bodyPr wrap="square" lIns="91425" tIns="91425" rIns="91425" bIns="91425" anchor="ctr" anchorCtr="0"/>
          <a:lstStyle>
            <a:lvl1pPr lvl="0" rtl="0">
              <a:spcBef>
                <a:spcPts val="0"/>
              </a:spcBef>
              <a:buClr>
                <a:srgbClr val="415665"/>
              </a:buClr>
              <a:buSzPct val="100000"/>
              <a:buNone/>
              <a:defRPr sz="1800"/>
            </a:lvl1pPr>
            <a:lvl2pPr lvl="1" rtl="0">
              <a:spcBef>
                <a:spcPts val="0"/>
              </a:spcBef>
              <a:buClr>
                <a:srgbClr val="415665"/>
              </a:buClr>
              <a:buSzPct val="100000"/>
              <a:buNone/>
              <a:defRPr sz="1800"/>
            </a:lvl2pPr>
            <a:lvl3pPr lvl="2" rtl="0">
              <a:spcBef>
                <a:spcPts val="0"/>
              </a:spcBef>
              <a:buClr>
                <a:srgbClr val="415665"/>
              </a:buClr>
              <a:buSzPct val="100000"/>
              <a:buNone/>
              <a:defRPr sz="1800"/>
            </a:lvl3pPr>
            <a:lvl4pPr lvl="3" rtl="0">
              <a:spcBef>
                <a:spcPts val="0"/>
              </a:spcBef>
              <a:buClr>
                <a:srgbClr val="415665"/>
              </a:buClr>
              <a:buNone/>
              <a:defRPr/>
            </a:lvl4pPr>
            <a:lvl5pPr lvl="4" rtl="0">
              <a:spcBef>
                <a:spcPts val="0"/>
              </a:spcBef>
              <a:buClr>
                <a:srgbClr val="415665"/>
              </a:buClr>
              <a:buNone/>
              <a:defRPr/>
            </a:lvl5pPr>
            <a:lvl6pPr lvl="5" rtl="0">
              <a:spcBef>
                <a:spcPts val="0"/>
              </a:spcBef>
              <a:buClr>
                <a:srgbClr val="415665"/>
              </a:buClr>
              <a:buNone/>
              <a:defRPr/>
            </a:lvl6pPr>
            <a:lvl7pPr lvl="6" rtl="0">
              <a:spcBef>
                <a:spcPts val="0"/>
              </a:spcBef>
              <a:buClr>
                <a:srgbClr val="415665"/>
              </a:buClr>
              <a:buNone/>
              <a:defRPr/>
            </a:lvl7pPr>
            <a:lvl8pPr lvl="7" rtl="0">
              <a:spcBef>
                <a:spcPts val="0"/>
              </a:spcBef>
              <a:buClr>
                <a:srgbClr val="415665"/>
              </a:buClr>
              <a:buNone/>
              <a:defRPr/>
            </a:lvl8pPr>
            <a:lvl9pPr lvl="8" rtl="0">
              <a:spcBef>
                <a:spcPts val="0"/>
              </a:spcBef>
              <a:buClr>
                <a:srgbClr val="415665"/>
              </a:buClr>
              <a:buNone/>
              <a:defRPr/>
            </a:lvl9pPr>
          </a:lstStyle>
          <a:p>
            <a:endParaRPr/>
          </a:p>
        </p:txBody>
      </p:sp>
      <p:sp>
        <p:nvSpPr>
          <p:cNvPr id="18" name="Shape 18"/>
          <p:cNvSpPr txBox="1">
            <a:spLocks noGrp="1"/>
          </p:cNvSpPr>
          <p:nvPr>
            <p:ph type="sldNum" idx="12"/>
          </p:nvPr>
        </p:nvSpPr>
        <p:spPr>
          <a:xfrm>
            <a:off x="-75" y="3420000"/>
            <a:ext cx="669599" cy="1723500"/>
          </a:xfrm>
          <a:prstGeom prst="rect">
            <a:avLst/>
          </a:prstGeom>
        </p:spPr>
        <p:txBody>
          <a:bodyPr wrap="square" lIns="91425" tIns="91425" rIns="91425" bIns="91425" anchor="b" anchorCtr="0">
            <a:noAutofit/>
          </a:bodyPr>
          <a:lstStyle/>
          <a:p>
            <a:pPr lvl="0" rtl="0">
              <a:spcBef>
                <a:spcPts val="0"/>
              </a:spcBef>
              <a:buNone/>
            </a:pPr>
            <a:fld id="{00000000-1234-1234-1234-123412341234}" type="slidenum">
              <a:rPr lang="en">
                <a:solidFill>
                  <a:srgbClr val="0DB7C4"/>
                </a:solidFill>
              </a:rPr>
              <a:t>‹#›</a:t>
            </a:fld>
            <a:endParaRPr lang="en">
              <a:solidFill>
                <a:srgbClr val="0DB7C4"/>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25"/>
        <p:cNvGrpSpPr/>
        <p:nvPr/>
      </p:nvGrpSpPr>
      <p:grpSpPr>
        <a:xfrm>
          <a:off x="0" y="0"/>
          <a:ext cx="0" cy="0"/>
          <a:chOff x="0" y="0"/>
          <a:chExt cx="0" cy="0"/>
        </a:xfrm>
      </p:grpSpPr>
      <p:sp>
        <p:nvSpPr>
          <p:cNvPr id="26" name="Shape 26"/>
          <p:cNvSpPr/>
          <p:nvPr/>
        </p:nvSpPr>
        <p:spPr>
          <a:xfrm flipH="1">
            <a:off x="-74" y="0"/>
            <a:ext cx="669599" cy="5143499"/>
          </a:xfrm>
          <a:prstGeom prst="rect">
            <a:avLst/>
          </a:prstGeom>
          <a:solidFill>
            <a:srgbClr val="000000">
              <a:alpha val="3460"/>
            </a:srgbClr>
          </a:solidFill>
          <a:ln>
            <a:noFill/>
          </a:ln>
        </p:spPr>
        <p:txBody>
          <a:bodyPr wrap="square" lIns="91425" tIns="91425" rIns="91425" bIns="91425" anchor="ctr" anchorCtr="0">
            <a:noAutofit/>
          </a:bodyPr>
          <a:lstStyle/>
          <a:p>
            <a:pPr lvl="0">
              <a:spcBef>
                <a:spcPts val="0"/>
              </a:spcBef>
              <a:buNone/>
            </a:pPr>
            <a:endParaRPr/>
          </a:p>
        </p:txBody>
      </p:sp>
      <p:sp>
        <p:nvSpPr>
          <p:cNvPr id="27" name="Shape 27"/>
          <p:cNvSpPr/>
          <p:nvPr/>
        </p:nvSpPr>
        <p:spPr>
          <a:xfrm flipH="1">
            <a:off x="-74" y="0"/>
            <a:ext cx="669599" cy="1139999"/>
          </a:xfrm>
          <a:prstGeom prst="rect">
            <a:avLst/>
          </a:prstGeom>
          <a:solidFill>
            <a:srgbClr val="0DB7C4"/>
          </a:solidFill>
          <a:ln>
            <a:noFill/>
          </a:ln>
        </p:spPr>
        <p:txBody>
          <a:bodyPr wrap="square" lIns="91425" tIns="91425" rIns="91425" bIns="91425" anchor="ctr" anchorCtr="0">
            <a:noAutofit/>
          </a:bodyPr>
          <a:lstStyle/>
          <a:p>
            <a:pPr lvl="0">
              <a:spcBef>
                <a:spcPts val="0"/>
              </a:spcBef>
              <a:buNone/>
            </a:pPr>
            <a:endParaRPr/>
          </a:p>
        </p:txBody>
      </p:sp>
      <p:sp>
        <p:nvSpPr>
          <p:cNvPr id="28" name="Shape 28"/>
          <p:cNvSpPr txBox="1">
            <a:spLocks noGrp="1"/>
          </p:cNvSpPr>
          <p:nvPr>
            <p:ph type="title"/>
          </p:nvPr>
        </p:nvSpPr>
        <p:spPr>
          <a:xfrm>
            <a:off x="844425" y="5597"/>
            <a:ext cx="3552600" cy="1139999"/>
          </a:xfrm>
          <a:prstGeom prst="rect">
            <a:avLst/>
          </a:prstGeom>
        </p:spPr>
        <p:txBody>
          <a:bodyPr wrap="square"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9" name="Shape 29"/>
          <p:cNvSpPr txBox="1">
            <a:spLocks noGrp="1"/>
          </p:cNvSpPr>
          <p:nvPr>
            <p:ph type="body" idx="1"/>
          </p:nvPr>
        </p:nvSpPr>
        <p:spPr>
          <a:xfrm>
            <a:off x="844425" y="1538075"/>
            <a:ext cx="5169000" cy="3387899"/>
          </a:xfrm>
          <a:prstGeom prst="rect">
            <a:avLst/>
          </a:prstGeom>
        </p:spPr>
        <p:txBody>
          <a:bodyPr wrap="square" lIns="91425" tIns="91425" rIns="91425" bIns="91425" anchor="t" anchorCtr="0"/>
          <a:lstStyle>
            <a:lvl1pPr lvl="0">
              <a:spcBef>
                <a:spcPts val="0"/>
              </a:spcBef>
              <a:buSzPct val="100000"/>
              <a:defRPr sz="2400"/>
            </a:lvl1pPr>
            <a:lvl2pPr lvl="1">
              <a:spcBef>
                <a:spcPts val="0"/>
              </a:spcBef>
              <a:defRPr/>
            </a:lvl2pPr>
            <a:lvl3pPr lvl="2">
              <a:spcBef>
                <a:spcPts val="0"/>
              </a:spcBef>
              <a:defRPr/>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sldNum" idx="12"/>
          </p:nvPr>
        </p:nvSpPr>
        <p:spPr>
          <a:xfrm>
            <a:off x="-75" y="0"/>
            <a:ext cx="669599" cy="1139999"/>
          </a:xfrm>
          <a:prstGeom prst="rect">
            <a:avLst/>
          </a:prstGeom>
        </p:spPr>
        <p:txBody>
          <a:bodyPr wrap="square" lIns="91425" tIns="91425" rIns="91425" bIns="91425" anchor="b"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31"/>
        <p:cNvGrpSpPr/>
        <p:nvPr/>
      </p:nvGrpSpPr>
      <p:grpSpPr>
        <a:xfrm>
          <a:off x="0" y="0"/>
          <a:ext cx="0" cy="0"/>
          <a:chOff x="0" y="0"/>
          <a:chExt cx="0" cy="0"/>
        </a:xfrm>
      </p:grpSpPr>
      <p:sp>
        <p:nvSpPr>
          <p:cNvPr id="32" name="Shape 32"/>
          <p:cNvSpPr/>
          <p:nvPr/>
        </p:nvSpPr>
        <p:spPr>
          <a:xfrm flipH="1">
            <a:off x="-74" y="0"/>
            <a:ext cx="669599" cy="5143499"/>
          </a:xfrm>
          <a:prstGeom prst="rect">
            <a:avLst/>
          </a:prstGeom>
          <a:solidFill>
            <a:srgbClr val="000000">
              <a:alpha val="3460"/>
            </a:srgbClr>
          </a:solidFill>
          <a:ln>
            <a:noFill/>
          </a:ln>
        </p:spPr>
        <p:txBody>
          <a:bodyPr wrap="square" lIns="91425" tIns="91425" rIns="91425" bIns="91425" anchor="ctr" anchorCtr="0">
            <a:noAutofit/>
          </a:bodyPr>
          <a:lstStyle/>
          <a:p>
            <a:pPr lvl="0">
              <a:spcBef>
                <a:spcPts val="0"/>
              </a:spcBef>
              <a:buNone/>
            </a:pPr>
            <a:endParaRPr/>
          </a:p>
        </p:txBody>
      </p:sp>
      <p:sp>
        <p:nvSpPr>
          <p:cNvPr id="33" name="Shape 33"/>
          <p:cNvSpPr/>
          <p:nvPr/>
        </p:nvSpPr>
        <p:spPr>
          <a:xfrm flipH="1">
            <a:off x="-74" y="0"/>
            <a:ext cx="669599" cy="1139999"/>
          </a:xfrm>
          <a:prstGeom prst="rect">
            <a:avLst/>
          </a:prstGeom>
          <a:solidFill>
            <a:srgbClr val="0DB7C4"/>
          </a:solidFill>
          <a:ln>
            <a:noFill/>
          </a:ln>
        </p:spPr>
        <p:txBody>
          <a:bodyPr wrap="square" lIns="91425" tIns="91425" rIns="91425" bIns="91425" anchor="ctr" anchorCtr="0">
            <a:noAutofit/>
          </a:bodyPr>
          <a:lstStyle/>
          <a:p>
            <a:pPr lvl="0">
              <a:spcBef>
                <a:spcPts val="0"/>
              </a:spcBef>
              <a:buNone/>
            </a:pPr>
            <a:endParaRPr/>
          </a:p>
        </p:txBody>
      </p:sp>
      <p:sp>
        <p:nvSpPr>
          <p:cNvPr id="34" name="Shape 34"/>
          <p:cNvSpPr txBox="1">
            <a:spLocks noGrp="1"/>
          </p:cNvSpPr>
          <p:nvPr>
            <p:ph type="title"/>
          </p:nvPr>
        </p:nvSpPr>
        <p:spPr>
          <a:xfrm>
            <a:off x="844425" y="5597"/>
            <a:ext cx="3552600" cy="1139999"/>
          </a:xfrm>
          <a:prstGeom prst="rect">
            <a:avLst/>
          </a:prstGeom>
        </p:spPr>
        <p:txBody>
          <a:bodyPr wrap="square"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5" name="Shape 35"/>
          <p:cNvSpPr txBox="1">
            <a:spLocks noGrp="1"/>
          </p:cNvSpPr>
          <p:nvPr>
            <p:ph type="body" idx="1"/>
          </p:nvPr>
        </p:nvSpPr>
        <p:spPr>
          <a:xfrm>
            <a:off x="844425" y="1534256"/>
            <a:ext cx="2804699" cy="3321600"/>
          </a:xfrm>
          <a:prstGeom prst="rect">
            <a:avLst/>
          </a:prstGeom>
        </p:spPr>
        <p:txBody>
          <a:bodyPr wrap="square" lIns="91425" tIns="91425" rIns="91425" bIns="91425" anchor="t" anchorCtr="0"/>
          <a:lstStyle>
            <a:lvl1pPr lvl="0">
              <a:spcBef>
                <a:spcPts val="0"/>
              </a:spcBef>
              <a:buSzPct val="100000"/>
              <a:defRPr sz="2000"/>
            </a:lvl1pPr>
            <a:lvl2pPr lvl="1">
              <a:spcBef>
                <a:spcPts val="0"/>
              </a:spcBef>
              <a:buSzPct val="100000"/>
              <a:defRPr sz="2000"/>
            </a:lvl2pPr>
            <a:lvl3pPr lvl="2">
              <a:spcBef>
                <a:spcPts val="0"/>
              </a:spcBef>
              <a:buSzPct val="100000"/>
              <a:defRPr sz="2000"/>
            </a:lvl3pPr>
            <a:lvl4pPr lvl="3">
              <a:spcBef>
                <a:spcPts val="0"/>
              </a:spcBef>
              <a:buSzPct val="100000"/>
              <a:defRPr sz="2000"/>
            </a:lvl4pPr>
            <a:lvl5pPr lvl="4">
              <a:spcBef>
                <a:spcPts val="0"/>
              </a:spcBef>
              <a:buSzPct val="100000"/>
              <a:defRPr sz="2000"/>
            </a:lvl5pPr>
            <a:lvl6pPr lvl="5">
              <a:spcBef>
                <a:spcPts val="0"/>
              </a:spcBef>
              <a:buSzPct val="100000"/>
              <a:defRPr sz="2000"/>
            </a:lvl6pPr>
            <a:lvl7pPr lvl="6">
              <a:spcBef>
                <a:spcPts val="0"/>
              </a:spcBef>
              <a:buSzPct val="100000"/>
              <a:defRPr sz="2000"/>
            </a:lvl7pPr>
            <a:lvl8pPr lvl="7">
              <a:spcBef>
                <a:spcPts val="0"/>
              </a:spcBef>
              <a:buSzPct val="100000"/>
              <a:defRPr sz="2000"/>
            </a:lvl8pPr>
            <a:lvl9pPr lvl="8">
              <a:spcBef>
                <a:spcPts val="0"/>
              </a:spcBef>
              <a:buSzPct val="100000"/>
              <a:defRPr sz="2000"/>
            </a:lvl9pPr>
          </a:lstStyle>
          <a:p>
            <a:endParaRPr/>
          </a:p>
        </p:txBody>
      </p:sp>
      <p:sp>
        <p:nvSpPr>
          <p:cNvPr id="36" name="Shape 36"/>
          <p:cNvSpPr txBox="1">
            <a:spLocks noGrp="1"/>
          </p:cNvSpPr>
          <p:nvPr>
            <p:ph type="body" idx="2"/>
          </p:nvPr>
        </p:nvSpPr>
        <p:spPr>
          <a:xfrm>
            <a:off x="3818122" y="1534256"/>
            <a:ext cx="2804699" cy="3321600"/>
          </a:xfrm>
          <a:prstGeom prst="rect">
            <a:avLst/>
          </a:prstGeom>
        </p:spPr>
        <p:txBody>
          <a:bodyPr wrap="square" lIns="91425" tIns="91425" rIns="91425" bIns="91425" anchor="t" anchorCtr="0"/>
          <a:lstStyle>
            <a:lvl1pPr lvl="0">
              <a:spcBef>
                <a:spcPts val="0"/>
              </a:spcBef>
              <a:buSzPct val="100000"/>
              <a:defRPr sz="2000"/>
            </a:lvl1pPr>
            <a:lvl2pPr lvl="1">
              <a:spcBef>
                <a:spcPts val="0"/>
              </a:spcBef>
              <a:buSzPct val="100000"/>
              <a:defRPr sz="2000"/>
            </a:lvl2pPr>
            <a:lvl3pPr lvl="2">
              <a:spcBef>
                <a:spcPts val="0"/>
              </a:spcBef>
              <a:buSzPct val="100000"/>
              <a:defRPr sz="2000"/>
            </a:lvl3pPr>
            <a:lvl4pPr lvl="3">
              <a:spcBef>
                <a:spcPts val="0"/>
              </a:spcBef>
              <a:buSzPct val="100000"/>
              <a:defRPr sz="2000"/>
            </a:lvl4pPr>
            <a:lvl5pPr lvl="4">
              <a:spcBef>
                <a:spcPts val="0"/>
              </a:spcBef>
              <a:buSzPct val="100000"/>
              <a:defRPr sz="2000"/>
            </a:lvl5pPr>
            <a:lvl6pPr lvl="5">
              <a:spcBef>
                <a:spcPts val="0"/>
              </a:spcBef>
              <a:buSzPct val="100000"/>
              <a:defRPr sz="2000"/>
            </a:lvl6pPr>
            <a:lvl7pPr lvl="6">
              <a:spcBef>
                <a:spcPts val="0"/>
              </a:spcBef>
              <a:buSzPct val="100000"/>
              <a:defRPr sz="2000"/>
            </a:lvl7pPr>
            <a:lvl8pPr lvl="7">
              <a:spcBef>
                <a:spcPts val="0"/>
              </a:spcBef>
              <a:buSzPct val="100000"/>
              <a:defRPr sz="2000"/>
            </a:lvl8pPr>
            <a:lvl9pPr lvl="8">
              <a:spcBef>
                <a:spcPts val="0"/>
              </a:spcBef>
              <a:buSzPct val="100000"/>
              <a:defRPr sz="2000"/>
            </a:lvl9pPr>
          </a:lstStyle>
          <a:p>
            <a:endParaRPr/>
          </a:p>
        </p:txBody>
      </p:sp>
      <p:sp>
        <p:nvSpPr>
          <p:cNvPr id="37" name="Shape 37"/>
          <p:cNvSpPr txBox="1">
            <a:spLocks noGrp="1"/>
          </p:cNvSpPr>
          <p:nvPr>
            <p:ph type="sldNum" idx="12"/>
          </p:nvPr>
        </p:nvSpPr>
        <p:spPr>
          <a:xfrm>
            <a:off x="-75" y="0"/>
            <a:ext cx="669599" cy="1139999"/>
          </a:xfrm>
          <a:prstGeom prst="rect">
            <a:avLst/>
          </a:prstGeom>
        </p:spPr>
        <p:txBody>
          <a:bodyPr wrap="square" lIns="91425" tIns="91425" rIns="91425" bIns="91425" anchor="b" anchorCtr="0">
            <a:noAutofit/>
          </a:bodyPr>
          <a:lstStyle/>
          <a:p>
            <a:pPr lvl="0">
              <a:spcBef>
                <a:spcPts val="0"/>
              </a:spcBef>
              <a:buNone/>
            </a:pPr>
            <a:fld id="{00000000-1234-1234-1234-123412341234}" type="slidenum">
              <a:rPr lang="en" sz="2400"/>
              <a:t>‹#›</a:t>
            </a:fld>
            <a:endParaRPr lang="en" sz="24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1"/>
        <p:cNvGrpSpPr/>
        <p:nvPr/>
      </p:nvGrpSpPr>
      <p:grpSpPr>
        <a:xfrm>
          <a:off x="0" y="0"/>
          <a:ext cx="0" cy="0"/>
          <a:chOff x="0" y="0"/>
          <a:chExt cx="0" cy="0"/>
        </a:xfrm>
      </p:grpSpPr>
      <p:sp>
        <p:nvSpPr>
          <p:cNvPr id="62" name="Shape 62"/>
          <p:cNvSpPr/>
          <p:nvPr/>
        </p:nvSpPr>
        <p:spPr>
          <a:xfrm flipH="1">
            <a:off x="-74" y="0"/>
            <a:ext cx="669599" cy="5143499"/>
          </a:xfrm>
          <a:prstGeom prst="rect">
            <a:avLst/>
          </a:prstGeom>
          <a:solidFill>
            <a:srgbClr val="000000">
              <a:alpha val="3460"/>
            </a:srgbClr>
          </a:solidFill>
          <a:ln>
            <a:noFill/>
          </a:ln>
        </p:spPr>
        <p:txBody>
          <a:bodyPr wrap="square" lIns="91425" tIns="91425" rIns="91425" bIns="91425" anchor="ctr" anchorCtr="0">
            <a:noAutofit/>
          </a:bodyPr>
          <a:lstStyle/>
          <a:p>
            <a:pPr lvl="0">
              <a:spcBef>
                <a:spcPts val="0"/>
              </a:spcBef>
              <a:buNone/>
            </a:pPr>
            <a:endParaRPr/>
          </a:p>
        </p:txBody>
      </p:sp>
      <p:sp>
        <p:nvSpPr>
          <p:cNvPr id="63" name="Shape 63"/>
          <p:cNvSpPr/>
          <p:nvPr/>
        </p:nvSpPr>
        <p:spPr>
          <a:xfrm flipH="1">
            <a:off x="-74" y="0"/>
            <a:ext cx="669599" cy="1139999"/>
          </a:xfrm>
          <a:prstGeom prst="rect">
            <a:avLst/>
          </a:prstGeom>
          <a:solidFill>
            <a:srgbClr val="0DB7C4"/>
          </a:solidFill>
          <a:ln>
            <a:noFill/>
          </a:ln>
        </p:spPr>
        <p:txBody>
          <a:bodyPr wrap="square" lIns="91425" tIns="91425" rIns="91425" bIns="91425" anchor="ctr" anchorCtr="0">
            <a:noAutofit/>
          </a:bodyPr>
          <a:lstStyle/>
          <a:p>
            <a:pPr lvl="0">
              <a:spcBef>
                <a:spcPts val="0"/>
              </a:spcBef>
              <a:buNone/>
            </a:pPr>
            <a:endParaRPr/>
          </a:p>
        </p:txBody>
      </p:sp>
      <p:sp>
        <p:nvSpPr>
          <p:cNvPr id="64" name="Shape 64"/>
          <p:cNvSpPr txBox="1">
            <a:spLocks noGrp="1"/>
          </p:cNvSpPr>
          <p:nvPr>
            <p:ph type="sldNum" idx="12"/>
          </p:nvPr>
        </p:nvSpPr>
        <p:spPr>
          <a:xfrm>
            <a:off x="-75" y="0"/>
            <a:ext cx="669599" cy="1139999"/>
          </a:xfrm>
          <a:prstGeom prst="rect">
            <a:avLst/>
          </a:prstGeom>
        </p:spPr>
        <p:txBody>
          <a:bodyPr wrap="square" lIns="91425" tIns="91425" rIns="91425" bIns="91425" anchor="b"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82" b="1" i="0">
                <a:solidFill>
                  <a:srgbClr val="0033CC"/>
                </a:solidFill>
                <a:latin typeface="Comic Sans MS"/>
                <a:cs typeface="Comic Sans MS"/>
              </a:defRPr>
            </a:lvl1pPr>
          </a:lstStyle>
          <a:p>
            <a:endParaRPr/>
          </a:p>
        </p:txBody>
      </p:sp>
      <p:sp>
        <p:nvSpPr>
          <p:cNvPr id="3" name="Holder 3"/>
          <p:cNvSpPr>
            <a:spLocks noGrp="1"/>
          </p:cNvSpPr>
          <p:nvPr>
            <p:ph type="body" idx="1"/>
          </p:nvPr>
        </p:nvSpPr>
        <p:spPr/>
        <p:txBody>
          <a:bodyPr lIns="0" tIns="0" rIns="0" bIns="0"/>
          <a:lstStyle>
            <a:lvl1pPr>
              <a:defRPr sz="1721"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1" y="4783455"/>
            <a:ext cx="2926079" cy="257175"/>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5"/>
            <a:ext cx="2103120" cy="257175"/>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06-May-20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3197166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82" b="1" i="0">
                <a:solidFill>
                  <a:srgbClr val="0033CC"/>
                </a:solidFill>
                <a:latin typeface="Comic Sans MS"/>
                <a:cs typeface="Comic Sans MS"/>
              </a:defRPr>
            </a:lvl1pPr>
          </a:lstStyle>
          <a:p>
            <a:endParaRPr/>
          </a:p>
        </p:txBody>
      </p:sp>
      <p:sp>
        <p:nvSpPr>
          <p:cNvPr id="3" name="Holder 3"/>
          <p:cNvSpPr>
            <a:spLocks noGrp="1"/>
          </p:cNvSpPr>
          <p:nvPr>
            <p:ph sz="half" idx="2"/>
          </p:nvPr>
        </p:nvSpPr>
        <p:spPr>
          <a:xfrm>
            <a:off x="457200" y="1183005"/>
            <a:ext cx="3977640" cy="46166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59" y="1183005"/>
            <a:ext cx="3977640" cy="461665"/>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3108961" y="4783455"/>
            <a:ext cx="2926079" cy="257175"/>
          </a:xfrm>
          <a:prstGeom prst="rect">
            <a:avLst/>
          </a:prstGeom>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a:xfrm>
            <a:off x="457200" y="4783455"/>
            <a:ext cx="2103120" cy="257175"/>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06-May-20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3016630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44425" y="5597"/>
            <a:ext cx="3552600" cy="1139999"/>
          </a:xfrm>
          <a:prstGeom prst="rect">
            <a:avLst/>
          </a:prstGeom>
          <a:noFill/>
          <a:ln>
            <a:noFill/>
          </a:ln>
        </p:spPr>
        <p:txBody>
          <a:bodyPr wrap="square" lIns="91425" tIns="91425" rIns="91425" bIns="91425" anchor="b" anchorCtr="0"/>
          <a:lstStyle>
            <a:lvl1pPr lvl="0">
              <a:spcBef>
                <a:spcPts val="0"/>
              </a:spcBef>
              <a:buClr>
                <a:srgbClr val="0DB7C4"/>
              </a:buClr>
              <a:buSzPct val="100000"/>
              <a:buFont typeface="Dosis"/>
              <a:buNone/>
              <a:defRPr sz="2400">
                <a:solidFill>
                  <a:srgbClr val="0DB7C4"/>
                </a:solidFill>
                <a:latin typeface="Dosis"/>
                <a:ea typeface="Dosis"/>
                <a:cs typeface="Dosis"/>
                <a:sym typeface="Dosis"/>
              </a:defRPr>
            </a:lvl1pPr>
            <a:lvl2pPr lvl="1">
              <a:spcBef>
                <a:spcPts val="0"/>
              </a:spcBef>
              <a:buClr>
                <a:srgbClr val="0DB7C4"/>
              </a:buClr>
              <a:buSzPct val="100000"/>
              <a:buFont typeface="Dosis"/>
              <a:buNone/>
              <a:defRPr sz="2400">
                <a:solidFill>
                  <a:srgbClr val="0DB7C4"/>
                </a:solidFill>
                <a:latin typeface="Dosis"/>
                <a:ea typeface="Dosis"/>
                <a:cs typeface="Dosis"/>
                <a:sym typeface="Dosis"/>
              </a:defRPr>
            </a:lvl2pPr>
            <a:lvl3pPr lvl="2">
              <a:spcBef>
                <a:spcPts val="0"/>
              </a:spcBef>
              <a:buClr>
                <a:srgbClr val="0DB7C4"/>
              </a:buClr>
              <a:buSzPct val="100000"/>
              <a:buFont typeface="Dosis"/>
              <a:buNone/>
              <a:defRPr sz="2400">
                <a:solidFill>
                  <a:srgbClr val="0DB7C4"/>
                </a:solidFill>
                <a:latin typeface="Dosis"/>
                <a:ea typeface="Dosis"/>
                <a:cs typeface="Dosis"/>
                <a:sym typeface="Dosis"/>
              </a:defRPr>
            </a:lvl3pPr>
            <a:lvl4pPr lvl="3">
              <a:spcBef>
                <a:spcPts val="0"/>
              </a:spcBef>
              <a:buClr>
                <a:srgbClr val="0DB7C4"/>
              </a:buClr>
              <a:buSzPct val="100000"/>
              <a:buFont typeface="Dosis"/>
              <a:buNone/>
              <a:defRPr sz="2400">
                <a:solidFill>
                  <a:srgbClr val="0DB7C4"/>
                </a:solidFill>
                <a:latin typeface="Dosis"/>
                <a:ea typeface="Dosis"/>
                <a:cs typeface="Dosis"/>
                <a:sym typeface="Dosis"/>
              </a:defRPr>
            </a:lvl4pPr>
            <a:lvl5pPr lvl="4">
              <a:spcBef>
                <a:spcPts val="0"/>
              </a:spcBef>
              <a:buClr>
                <a:srgbClr val="0DB7C4"/>
              </a:buClr>
              <a:buSzPct val="100000"/>
              <a:buFont typeface="Dosis"/>
              <a:buNone/>
              <a:defRPr sz="2400">
                <a:solidFill>
                  <a:srgbClr val="0DB7C4"/>
                </a:solidFill>
                <a:latin typeface="Dosis"/>
                <a:ea typeface="Dosis"/>
                <a:cs typeface="Dosis"/>
                <a:sym typeface="Dosis"/>
              </a:defRPr>
            </a:lvl5pPr>
            <a:lvl6pPr lvl="5">
              <a:spcBef>
                <a:spcPts val="0"/>
              </a:spcBef>
              <a:buClr>
                <a:srgbClr val="0DB7C4"/>
              </a:buClr>
              <a:buSzPct val="100000"/>
              <a:buFont typeface="Dosis"/>
              <a:buNone/>
              <a:defRPr sz="2400">
                <a:solidFill>
                  <a:srgbClr val="0DB7C4"/>
                </a:solidFill>
                <a:latin typeface="Dosis"/>
                <a:ea typeface="Dosis"/>
                <a:cs typeface="Dosis"/>
                <a:sym typeface="Dosis"/>
              </a:defRPr>
            </a:lvl6pPr>
            <a:lvl7pPr lvl="6">
              <a:spcBef>
                <a:spcPts val="0"/>
              </a:spcBef>
              <a:buClr>
                <a:srgbClr val="0DB7C4"/>
              </a:buClr>
              <a:buSzPct val="100000"/>
              <a:buFont typeface="Dosis"/>
              <a:buNone/>
              <a:defRPr sz="2400">
                <a:solidFill>
                  <a:srgbClr val="0DB7C4"/>
                </a:solidFill>
                <a:latin typeface="Dosis"/>
                <a:ea typeface="Dosis"/>
                <a:cs typeface="Dosis"/>
                <a:sym typeface="Dosis"/>
              </a:defRPr>
            </a:lvl7pPr>
            <a:lvl8pPr lvl="7">
              <a:spcBef>
                <a:spcPts val="0"/>
              </a:spcBef>
              <a:buClr>
                <a:srgbClr val="0DB7C4"/>
              </a:buClr>
              <a:buSzPct val="100000"/>
              <a:buFont typeface="Dosis"/>
              <a:buNone/>
              <a:defRPr sz="2400">
                <a:solidFill>
                  <a:srgbClr val="0DB7C4"/>
                </a:solidFill>
                <a:latin typeface="Dosis"/>
                <a:ea typeface="Dosis"/>
                <a:cs typeface="Dosis"/>
                <a:sym typeface="Dosis"/>
              </a:defRPr>
            </a:lvl8pPr>
            <a:lvl9pPr lvl="8">
              <a:spcBef>
                <a:spcPts val="0"/>
              </a:spcBef>
              <a:buClr>
                <a:srgbClr val="0DB7C4"/>
              </a:buClr>
              <a:buSzPct val="100000"/>
              <a:buFont typeface="Dosis"/>
              <a:buNone/>
              <a:defRPr sz="2400">
                <a:solidFill>
                  <a:srgbClr val="0DB7C4"/>
                </a:solidFill>
                <a:latin typeface="Dosis"/>
                <a:ea typeface="Dosis"/>
                <a:cs typeface="Dosis"/>
                <a:sym typeface="Dosis"/>
              </a:defRPr>
            </a:lvl9pPr>
          </a:lstStyle>
          <a:p>
            <a:endParaRPr/>
          </a:p>
        </p:txBody>
      </p:sp>
      <p:sp>
        <p:nvSpPr>
          <p:cNvPr id="7" name="Shape 7"/>
          <p:cNvSpPr txBox="1">
            <a:spLocks noGrp="1"/>
          </p:cNvSpPr>
          <p:nvPr>
            <p:ph type="body" idx="1"/>
          </p:nvPr>
        </p:nvSpPr>
        <p:spPr>
          <a:xfrm>
            <a:off x="844425" y="1538075"/>
            <a:ext cx="5169000" cy="3387899"/>
          </a:xfrm>
          <a:prstGeom prst="rect">
            <a:avLst/>
          </a:prstGeom>
          <a:noFill/>
          <a:ln>
            <a:noFill/>
          </a:ln>
        </p:spPr>
        <p:txBody>
          <a:bodyPr wrap="square" lIns="91425" tIns="91425" rIns="91425" bIns="91425" anchor="t" anchorCtr="0"/>
          <a:lstStyle>
            <a:lvl1pPr lvl="0">
              <a:spcBef>
                <a:spcPts val="600"/>
              </a:spcBef>
              <a:buClr>
                <a:srgbClr val="0DB7C4"/>
              </a:buClr>
              <a:buSzPct val="100000"/>
              <a:buFont typeface="Source Sans Pro"/>
              <a:buChar char="▹"/>
              <a:defRPr sz="3000">
                <a:solidFill>
                  <a:srgbClr val="415665"/>
                </a:solidFill>
                <a:latin typeface="Source Sans Pro"/>
                <a:ea typeface="Source Sans Pro"/>
                <a:cs typeface="Source Sans Pro"/>
                <a:sym typeface="Source Sans Pro"/>
              </a:defRPr>
            </a:lvl1pPr>
            <a:lvl2pPr lvl="1">
              <a:spcBef>
                <a:spcPts val="480"/>
              </a:spcBef>
              <a:buClr>
                <a:srgbClr val="0DB7C4"/>
              </a:buClr>
              <a:buSzPct val="100000"/>
              <a:buFont typeface="Source Sans Pro"/>
              <a:buChar char="▸"/>
              <a:defRPr sz="2400">
                <a:solidFill>
                  <a:srgbClr val="415665"/>
                </a:solidFill>
                <a:latin typeface="Source Sans Pro"/>
                <a:ea typeface="Source Sans Pro"/>
                <a:cs typeface="Source Sans Pro"/>
                <a:sym typeface="Source Sans Pro"/>
              </a:defRPr>
            </a:lvl2pPr>
            <a:lvl3pPr lvl="2">
              <a:spcBef>
                <a:spcPts val="480"/>
              </a:spcBef>
              <a:buClr>
                <a:srgbClr val="0DB7C4"/>
              </a:buClr>
              <a:buSzPct val="100000"/>
              <a:buFont typeface="Source Sans Pro"/>
              <a:buChar char="⬩"/>
              <a:defRPr sz="2400">
                <a:solidFill>
                  <a:srgbClr val="415665"/>
                </a:solidFill>
                <a:latin typeface="Source Sans Pro"/>
                <a:ea typeface="Source Sans Pro"/>
                <a:cs typeface="Source Sans Pro"/>
                <a:sym typeface="Source Sans Pro"/>
              </a:defRPr>
            </a:lvl3pPr>
            <a:lvl4pPr lvl="3">
              <a:spcBef>
                <a:spcPts val="360"/>
              </a:spcBef>
              <a:buClr>
                <a:srgbClr val="0DB7C4"/>
              </a:buClr>
              <a:buSzPct val="100000"/>
              <a:buFont typeface="Source Sans Pro"/>
              <a:buChar char="⬞"/>
              <a:defRPr sz="1800">
                <a:solidFill>
                  <a:srgbClr val="415665"/>
                </a:solidFill>
                <a:latin typeface="Source Sans Pro"/>
                <a:ea typeface="Source Sans Pro"/>
                <a:cs typeface="Source Sans Pro"/>
                <a:sym typeface="Source Sans Pro"/>
              </a:defRPr>
            </a:lvl4pPr>
            <a:lvl5pPr lvl="4">
              <a:spcBef>
                <a:spcPts val="360"/>
              </a:spcBef>
              <a:buClr>
                <a:srgbClr val="0DB7C4"/>
              </a:buClr>
              <a:buSzPct val="100000"/>
              <a:buFont typeface="Source Sans Pro"/>
              <a:buChar char="○"/>
              <a:defRPr sz="1800">
                <a:solidFill>
                  <a:srgbClr val="415665"/>
                </a:solidFill>
                <a:latin typeface="Source Sans Pro"/>
                <a:ea typeface="Source Sans Pro"/>
                <a:cs typeface="Source Sans Pro"/>
                <a:sym typeface="Source Sans Pro"/>
              </a:defRPr>
            </a:lvl5pPr>
            <a:lvl6pPr lvl="5">
              <a:spcBef>
                <a:spcPts val="360"/>
              </a:spcBef>
              <a:buClr>
                <a:srgbClr val="0DB7C4"/>
              </a:buClr>
              <a:buSzPct val="100000"/>
              <a:buFont typeface="Source Sans Pro"/>
              <a:buChar char="■"/>
              <a:defRPr sz="1800">
                <a:solidFill>
                  <a:srgbClr val="415665"/>
                </a:solidFill>
                <a:latin typeface="Source Sans Pro"/>
                <a:ea typeface="Source Sans Pro"/>
                <a:cs typeface="Source Sans Pro"/>
                <a:sym typeface="Source Sans Pro"/>
              </a:defRPr>
            </a:lvl6pPr>
            <a:lvl7pPr lvl="6">
              <a:spcBef>
                <a:spcPts val="360"/>
              </a:spcBef>
              <a:buClr>
                <a:srgbClr val="0DB7C4"/>
              </a:buClr>
              <a:buSzPct val="100000"/>
              <a:buFont typeface="Source Sans Pro"/>
              <a:buChar char="●"/>
              <a:defRPr sz="1800">
                <a:solidFill>
                  <a:srgbClr val="415665"/>
                </a:solidFill>
                <a:latin typeface="Source Sans Pro"/>
                <a:ea typeface="Source Sans Pro"/>
                <a:cs typeface="Source Sans Pro"/>
                <a:sym typeface="Source Sans Pro"/>
              </a:defRPr>
            </a:lvl7pPr>
            <a:lvl8pPr lvl="7">
              <a:spcBef>
                <a:spcPts val="360"/>
              </a:spcBef>
              <a:buClr>
                <a:srgbClr val="0DB7C4"/>
              </a:buClr>
              <a:buSzPct val="100000"/>
              <a:buFont typeface="Source Sans Pro"/>
              <a:buChar char="○"/>
              <a:defRPr sz="1800">
                <a:solidFill>
                  <a:srgbClr val="415665"/>
                </a:solidFill>
                <a:latin typeface="Source Sans Pro"/>
                <a:ea typeface="Source Sans Pro"/>
                <a:cs typeface="Source Sans Pro"/>
                <a:sym typeface="Source Sans Pro"/>
              </a:defRPr>
            </a:lvl8pPr>
            <a:lvl9pPr lvl="8">
              <a:spcBef>
                <a:spcPts val="360"/>
              </a:spcBef>
              <a:buClr>
                <a:srgbClr val="0DB7C4"/>
              </a:buClr>
              <a:buSzPct val="100000"/>
              <a:buFont typeface="Source Sans Pro"/>
              <a:buChar char="■"/>
              <a:defRPr sz="1800">
                <a:solidFill>
                  <a:srgbClr val="415665"/>
                </a:solidFill>
                <a:latin typeface="Source Sans Pro"/>
                <a:ea typeface="Source Sans Pro"/>
                <a:cs typeface="Source Sans Pro"/>
                <a:sym typeface="Source Sans Pro"/>
              </a:defRPr>
            </a:lvl9pPr>
          </a:lstStyle>
          <a:p>
            <a:endParaRPr/>
          </a:p>
        </p:txBody>
      </p:sp>
      <p:sp>
        <p:nvSpPr>
          <p:cNvPr id="8" name="Shape 8"/>
          <p:cNvSpPr txBox="1">
            <a:spLocks noGrp="1"/>
          </p:cNvSpPr>
          <p:nvPr>
            <p:ph type="sldNum" idx="12"/>
          </p:nvPr>
        </p:nvSpPr>
        <p:spPr>
          <a:xfrm>
            <a:off x="-75" y="0"/>
            <a:ext cx="669599" cy="1139999"/>
          </a:xfrm>
          <a:prstGeom prst="rect">
            <a:avLst/>
          </a:prstGeom>
          <a:noFill/>
          <a:ln>
            <a:noFill/>
          </a:ln>
        </p:spPr>
        <p:txBody>
          <a:bodyPr wrap="square" lIns="91425" tIns="91425" rIns="91425" bIns="91425" anchor="b" anchorCtr="0">
            <a:noAutofit/>
          </a:bodyPr>
          <a:lstStyle/>
          <a:p>
            <a:pPr lvl="0" algn="ctr" rtl="0">
              <a:spcBef>
                <a:spcPts val="0"/>
              </a:spcBef>
              <a:buNone/>
            </a:pPr>
            <a:fld id="{00000000-1234-1234-1234-123412341234}" type="slidenum">
              <a:rPr lang="en" sz="2400">
                <a:solidFill>
                  <a:srgbClr val="FFFFFF"/>
                </a:solidFill>
                <a:latin typeface="Dosis"/>
                <a:ea typeface="Dosis"/>
                <a:cs typeface="Dosis"/>
                <a:sym typeface="Dosis"/>
              </a:rPr>
              <a:t>‹#›</a:t>
            </a:fld>
            <a:endParaRPr lang="en" sz="2400">
              <a:solidFill>
                <a:srgbClr val="FFFFFF"/>
              </a:solidFill>
              <a:latin typeface="Dosis"/>
              <a:ea typeface="Dosis"/>
              <a:cs typeface="Dosis"/>
              <a:sym typeface="Dosis"/>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7" r:id="rId5"/>
    <p:sldLayoutId id="2147483659" r:id="rId6"/>
    <p:sldLayoutId id="2147483660" r:id="rId7"/>
  </p:sldLayoutIdLst>
  <p:transition>
    <p:fade/>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72" name="Shape 72"/>
          <p:cNvSpPr txBox="1">
            <a:spLocks noGrp="1"/>
          </p:cNvSpPr>
          <p:nvPr>
            <p:ph type="ctrTitle"/>
          </p:nvPr>
        </p:nvSpPr>
        <p:spPr>
          <a:xfrm>
            <a:off x="378216" y="656696"/>
            <a:ext cx="4084406" cy="2063737"/>
          </a:xfrm>
          <a:prstGeom prst="rect">
            <a:avLst/>
          </a:prstGeom>
        </p:spPr>
        <p:txBody>
          <a:bodyPr wrap="square" lIns="66552" tIns="66552" rIns="66552" bIns="66552" anchor="b" anchorCtr="0">
            <a:noAutofit/>
          </a:bodyPr>
          <a:lstStyle/>
          <a:p>
            <a:r>
              <a:rPr lang="en" sz="5400" dirty="0">
                <a:latin typeface="Dosis" panose="020B0604020202020204" charset="0"/>
              </a:rPr>
              <a:t>Mulitiple</a:t>
            </a:r>
            <a:br>
              <a:rPr lang="en" sz="5400" dirty="0">
                <a:latin typeface="Dosis" panose="020B0604020202020204" charset="0"/>
              </a:rPr>
            </a:br>
            <a:r>
              <a:rPr lang="en" sz="5400" dirty="0">
                <a:latin typeface="Dosis" panose="020B0604020202020204" charset="0"/>
              </a:rPr>
              <a:t>Sequence </a:t>
            </a:r>
            <a:br>
              <a:rPr lang="en" sz="5400" dirty="0">
                <a:latin typeface="Dosis" panose="020B0604020202020204" charset="0"/>
              </a:rPr>
            </a:br>
            <a:r>
              <a:rPr lang="en" sz="5400" dirty="0">
                <a:latin typeface="Dosis" panose="020B0604020202020204" charset="0"/>
              </a:rPr>
              <a:t>Alignment</a:t>
            </a:r>
          </a:p>
        </p:txBody>
      </p:sp>
      <p:sp>
        <p:nvSpPr>
          <p:cNvPr id="2" name="TextBox 1"/>
          <p:cNvSpPr txBox="1"/>
          <p:nvPr/>
        </p:nvSpPr>
        <p:spPr>
          <a:xfrm>
            <a:off x="353386" y="2865959"/>
            <a:ext cx="3572976" cy="523220"/>
          </a:xfrm>
          <a:prstGeom prst="rect">
            <a:avLst/>
          </a:prstGeom>
          <a:noFill/>
        </p:spPr>
        <p:txBody>
          <a:bodyPr wrap="square" rtlCol="0">
            <a:spAutoFit/>
          </a:bodyPr>
          <a:lstStyle/>
          <a:p>
            <a:r>
              <a:rPr lang="en-US" sz="2800" dirty="0">
                <a:solidFill>
                  <a:schemeClr val="bg1"/>
                </a:solidFill>
                <a:latin typeface="Dosis" panose="020B0604020202020204" charset="0"/>
              </a:rPr>
              <a:t>Lecture – </a:t>
            </a:r>
            <a:r>
              <a:rPr lang="en-US" sz="2800" dirty="0" smtClean="0">
                <a:solidFill>
                  <a:schemeClr val="bg1"/>
                </a:solidFill>
                <a:latin typeface="Dosis" panose="020B0604020202020204" charset="0"/>
              </a:rPr>
              <a:t>6</a:t>
            </a:r>
            <a:endParaRPr lang="en-US" sz="2800" dirty="0">
              <a:solidFill>
                <a:schemeClr val="bg1"/>
              </a:solidFill>
              <a:latin typeface="Dosis" panose="020B0604020202020204" charset="0"/>
            </a:endParaRPr>
          </a:p>
        </p:txBody>
      </p:sp>
      <p:sp>
        <p:nvSpPr>
          <p:cNvPr id="3" name="TextBox 2"/>
          <p:cNvSpPr txBox="1"/>
          <p:nvPr/>
        </p:nvSpPr>
        <p:spPr>
          <a:xfrm>
            <a:off x="390210" y="3534705"/>
            <a:ext cx="3499328" cy="338554"/>
          </a:xfrm>
          <a:prstGeom prst="rect">
            <a:avLst/>
          </a:prstGeom>
          <a:noFill/>
        </p:spPr>
        <p:txBody>
          <a:bodyPr wrap="square" rtlCol="0">
            <a:spAutoFit/>
          </a:bodyPr>
          <a:lstStyle/>
          <a:p>
            <a:r>
              <a:rPr lang="en-US" sz="1600" dirty="0">
                <a:solidFill>
                  <a:schemeClr val="bg1"/>
                </a:solidFill>
                <a:latin typeface="Dosis" panose="020B0604020202020204" charset="0"/>
              </a:rPr>
              <a:t>Department of CSE, DIU</a:t>
            </a:r>
          </a:p>
        </p:txBody>
      </p:sp>
      <p:pic>
        <p:nvPicPr>
          <p:cNvPr id="4" name="Picture 2" descr="https://tse4.mm.bing.net/th?id=OIP.CQBjJex6L2hnh6qr0FngSQHaEL&amp;pid=Api&amp;P=0&amp;w=273&amp;h=1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2852" y="0"/>
            <a:ext cx="4471147" cy="41349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49914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44424" y="5597"/>
            <a:ext cx="5957067" cy="1139999"/>
          </a:xfrm>
        </p:spPr>
        <p:txBody>
          <a:bodyPr/>
          <a:lstStyle/>
          <a:p>
            <a:r>
              <a:rPr lang="en-US" spc="-17" dirty="0" smtClean="0"/>
              <a:t>MSA </a:t>
            </a:r>
            <a:r>
              <a:rPr lang="en-US" spc="-17" dirty="0"/>
              <a:t>for 3 sequences: alignment can end in 7 ways</a:t>
            </a:r>
            <a:br>
              <a:rPr lang="en-US" spc="-17" dirty="0"/>
            </a:br>
            <a:endParaRPr lang="en-US" spc="-17" dirty="0"/>
          </a:p>
        </p:txBody>
      </p:sp>
      <p:sp>
        <p:nvSpPr>
          <p:cNvPr id="9" name="object 2"/>
          <p:cNvSpPr/>
          <p:nvPr/>
        </p:nvSpPr>
        <p:spPr>
          <a:xfrm>
            <a:off x="5378823" y="1462367"/>
            <a:ext cx="302559" cy="806824"/>
          </a:xfrm>
          <a:custGeom>
            <a:avLst/>
            <a:gdLst/>
            <a:ahLst/>
            <a:cxnLst/>
            <a:rect l="l" t="t" r="r" b="b"/>
            <a:pathLst>
              <a:path w="457200" h="1219200">
                <a:moveTo>
                  <a:pt x="0" y="0"/>
                </a:moveTo>
                <a:lnTo>
                  <a:pt x="0" y="1219199"/>
                </a:lnTo>
                <a:lnTo>
                  <a:pt x="457200" y="1219199"/>
                </a:lnTo>
                <a:lnTo>
                  <a:pt x="457200" y="0"/>
                </a:lnTo>
                <a:lnTo>
                  <a:pt x="0" y="0"/>
                </a:lnTo>
                <a:close/>
              </a:path>
            </a:pathLst>
          </a:custGeom>
          <a:solidFill>
            <a:srgbClr val="BBE0E3"/>
          </a:solidFill>
        </p:spPr>
        <p:txBody>
          <a:bodyPr wrap="square" lIns="0" tIns="0" rIns="0" bIns="0" rtlCol="0"/>
          <a:lstStyle/>
          <a:p>
            <a:endParaRPr sz="927"/>
          </a:p>
        </p:txBody>
      </p:sp>
      <p:sp>
        <p:nvSpPr>
          <p:cNvPr id="10" name="object 3"/>
          <p:cNvSpPr/>
          <p:nvPr/>
        </p:nvSpPr>
        <p:spPr>
          <a:xfrm>
            <a:off x="5378823" y="1462367"/>
            <a:ext cx="302559" cy="806824"/>
          </a:xfrm>
          <a:custGeom>
            <a:avLst/>
            <a:gdLst/>
            <a:ahLst/>
            <a:cxnLst/>
            <a:rect l="l" t="t" r="r" b="b"/>
            <a:pathLst>
              <a:path w="457200" h="1219200">
                <a:moveTo>
                  <a:pt x="0" y="0"/>
                </a:moveTo>
                <a:lnTo>
                  <a:pt x="0" y="1219199"/>
                </a:lnTo>
                <a:lnTo>
                  <a:pt x="457200" y="1219199"/>
                </a:lnTo>
                <a:lnTo>
                  <a:pt x="457200" y="0"/>
                </a:lnTo>
                <a:lnTo>
                  <a:pt x="0" y="0"/>
                </a:lnTo>
                <a:close/>
              </a:path>
            </a:pathLst>
          </a:custGeom>
          <a:ln w="9525">
            <a:solidFill>
              <a:srgbClr val="000000"/>
            </a:solidFill>
          </a:ln>
        </p:spPr>
        <p:txBody>
          <a:bodyPr wrap="square" lIns="0" tIns="0" rIns="0" bIns="0" rtlCol="0"/>
          <a:lstStyle/>
          <a:p>
            <a:endParaRPr sz="927"/>
          </a:p>
        </p:txBody>
      </p:sp>
      <p:sp>
        <p:nvSpPr>
          <p:cNvPr id="11" name="object 4"/>
          <p:cNvSpPr txBox="1"/>
          <p:nvPr/>
        </p:nvSpPr>
        <p:spPr>
          <a:xfrm>
            <a:off x="5431435" y="1513988"/>
            <a:ext cx="218935" cy="244362"/>
          </a:xfrm>
          <a:prstGeom prst="rect">
            <a:avLst/>
          </a:prstGeom>
        </p:spPr>
        <p:txBody>
          <a:bodyPr vert="horz" wrap="square" lIns="0" tIns="0" rIns="0" bIns="0" rtlCol="0">
            <a:spAutoFit/>
          </a:bodyPr>
          <a:lstStyle/>
          <a:p>
            <a:pPr marL="8405"/>
            <a:r>
              <a:rPr sz="1588" b="1" dirty="0">
                <a:latin typeface="Courier New"/>
                <a:cs typeface="Courier New"/>
              </a:rPr>
              <a:t>X</a:t>
            </a:r>
            <a:r>
              <a:rPr sz="1588" b="1" baseline="-20833" dirty="0">
                <a:latin typeface="Courier New"/>
                <a:cs typeface="Courier New"/>
              </a:rPr>
              <a:t>i</a:t>
            </a:r>
            <a:endParaRPr sz="1588" baseline="-20833" dirty="0">
              <a:latin typeface="Courier New"/>
              <a:cs typeface="Courier New"/>
            </a:endParaRPr>
          </a:p>
        </p:txBody>
      </p:sp>
      <p:sp>
        <p:nvSpPr>
          <p:cNvPr id="12" name="object 5"/>
          <p:cNvSpPr txBox="1"/>
          <p:nvPr/>
        </p:nvSpPr>
        <p:spPr>
          <a:xfrm>
            <a:off x="5431435" y="1755531"/>
            <a:ext cx="218935" cy="488724"/>
          </a:xfrm>
          <a:prstGeom prst="rect">
            <a:avLst/>
          </a:prstGeom>
        </p:spPr>
        <p:txBody>
          <a:bodyPr vert="horz" wrap="square" lIns="0" tIns="0" rIns="0" bIns="0" rtlCol="0">
            <a:spAutoFit/>
          </a:bodyPr>
          <a:lstStyle/>
          <a:p>
            <a:pPr marL="8405" marR="3362"/>
            <a:r>
              <a:rPr sz="1588" b="1" dirty="0">
                <a:latin typeface="Courier New"/>
                <a:cs typeface="Courier New"/>
              </a:rPr>
              <a:t>Y</a:t>
            </a:r>
            <a:r>
              <a:rPr sz="1588" b="1" baseline="-20833" dirty="0">
                <a:latin typeface="Courier New"/>
                <a:cs typeface="Courier New"/>
              </a:rPr>
              <a:t>j </a:t>
            </a:r>
            <a:r>
              <a:rPr sz="1588" b="1" dirty="0">
                <a:latin typeface="Courier New"/>
                <a:cs typeface="Courier New"/>
              </a:rPr>
              <a:t>W</a:t>
            </a:r>
            <a:r>
              <a:rPr sz="1588" b="1" baseline="-20833" dirty="0">
                <a:latin typeface="Courier New"/>
                <a:cs typeface="Courier New"/>
              </a:rPr>
              <a:t>k</a:t>
            </a:r>
            <a:endParaRPr sz="1588" baseline="-20833" dirty="0">
              <a:latin typeface="Courier New"/>
              <a:cs typeface="Courier New"/>
            </a:endParaRPr>
          </a:p>
        </p:txBody>
      </p:sp>
      <p:sp>
        <p:nvSpPr>
          <p:cNvPr id="14" name="object 8"/>
          <p:cNvSpPr txBox="1"/>
          <p:nvPr/>
        </p:nvSpPr>
        <p:spPr>
          <a:xfrm>
            <a:off x="3200951" y="1665268"/>
            <a:ext cx="380300" cy="733086"/>
          </a:xfrm>
          <a:prstGeom prst="rect">
            <a:avLst/>
          </a:prstGeom>
        </p:spPr>
        <p:txBody>
          <a:bodyPr vert="horz" wrap="square" lIns="0" tIns="0" rIns="0" bIns="0" rtlCol="0">
            <a:spAutoFit/>
          </a:bodyPr>
          <a:lstStyle/>
          <a:p>
            <a:pPr marL="8405" marR="3362" algn="just"/>
            <a:r>
              <a:rPr sz="2382" b="1" baseline="13888" dirty="0">
                <a:latin typeface="Courier New"/>
                <a:cs typeface="Courier New"/>
              </a:rPr>
              <a:t>X</a:t>
            </a:r>
            <a:r>
              <a:rPr sz="1059" b="1" spc="-3" dirty="0">
                <a:latin typeface="Courier New"/>
                <a:cs typeface="Courier New"/>
              </a:rPr>
              <a:t>i-1 </a:t>
            </a:r>
            <a:r>
              <a:rPr sz="2382" b="1" baseline="13888" dirty="0">
                <a:latin typeface="Courier New"/>
                <a:cs typeface="Courier New"/>
              </a:rPr>
              <a:t>Y</a:t>
            </a:r>
            <a:r>
              <a:rPr sz="1059" b="1" spc="-3" dirty="0">
                <a:latin typeface="Courier New"/>
                <a:cs typeface="Courier New"/>
              </a:rPr>
              <a:t>j-1 </a:t>
            </a:r>
            <a:r>
              <a:rPr sz="2382" b="1" baseline="13888" dirty="0">
                <a:latin typeface="Courier New"/>
                <a:cs typeface="Courier New"/>
              </a:rPr>
              <a:t>W</a:t>
            </a:r>
            <a:r>
              <a:rPr sz="1059" b="1" spc="-3" dirty="0">
                <a:latin typeface="Courier New"/>
                <a:cs typeface="Courier New"/>
              </a:rPr>
              <a:t>k-1</a:t>
            </a:r>
            <a:endParaRPr sz="1059">
              <a:latin typeface="Courier New"/>
              <a:cs typeface="Courier New"/>
            </a:endParaRPr>
          </a:p>
        </p:txBody>
      </p:sp>
      <p:sp>
        <p:nvSpPr>
          <p:cNvPr id="15" name="object 9"/>
          <p:cNvSpPr txBox="1"/>
          <p:nvPr/>
        </p:nvSpPr>
        <p:spPr>
          <a:xfrm>
            <a:off x="3685167" y="1665268"/>
            <a:ext cx="218935" cy="733086"/>
          </a:xfrm>
          <a:prstGeom prst="rect">
            <a:avLst/>
          </a:prstGeom>
        </p:spPr>
        <p:txBody>
          <a:bodyPr vert="horz" wrap="square" lIns="0" tIns="0" rIns="0" bIns="0" rtlCol="0">
            <a:spAutoFit/>
          </a:bodyPr>
          <a:lstStyle/>
          <a:p>
            <a:pPr marL="8405" marR="3362" algn="just"/>
            <a:r>
              <a:rPr sz="1588" b="1" dirty="0">
                <a:latin typeface="Courier New"/>
                <a:cs typeface="Courier New"/>
              </a:rPr>
              <a:t>X</a:t>
            </a:r>
            <a:r>
              <a:rPr sz="1588" b="1" baseline="-20833" dirty="0">
                <a:latin typeface="Courier New"/>
                <a:cs typeface="Courier New"/>
              </a:rPr>
              <a:t>i </a:t>
            </a:r>
            <a:r>
              <a:rPr sz="1588" b="1" dirty="0">
                <a:latin typeface="Courier New"/>
                <a:cs typeface="Courier New"/>
              </a:rPr>
              <a:t>Y</a:t>
            </a:r>
            <a:r>
              <a:rPr sz="1588" b="1" baseline="-20833" dirty="0">
                <a:latin typeface="Courier New"/>
                <a:cs typeface="Courier New"/>
              </a:rPr>
              <a:t>j </a:t>
            </a:r>
            <a:r>
              <a:rPr sz="1588" b="1" dirty="0">
                <a:latin typeface="Courier New"/>
                <a:cs typeface="Courier New"/>
              </a:rPr>
              <a:t>W</a:t>
            </a:r>
            <a:r>
              <a:rPr sz="1588" b="1" baseline="-20833" dirty="0">
                <a:latin typeface="Courier New"/>
                <a:cs typeface="Courier New"/>
              </a:rPr>
              <a:t>k</a:t>
            </a:r>
            <a:endParaRPr sz="1588" baseline="-20833" dirty="0">
              <a:latin typeface="Courier New"/>
              <a:cs typeface="Courier New"/>
            </a:endParaRPr>
          </a:p>
        </p:txBody>
      </p:sp>
      <p:sp>
        <p:nvSpPr>
          <p:cNvPr id="16" name="object 10"/>
          <p:cNvSpPr txBox="1"/>
          <p:nvPr/>
        </p:nvSpPr>
        <p:spPr>
          <a:xfrm>
            <a:off x="6387353" y="2117912"/>
            <a:ext cx="302559" cy="743793"/>
          </a:xfrm>
          <a:prstGeom prst="rect">
            <a:avLst/>
          </a:prstGeom>
          <a:solidFill>
            <a:srgbClr val="BBE0E3"/>
          </a:solidFill>
          <a:ln w="9525">
            <a:solidFill>
              <a:srgbClr val="000000"/>
            </a:solidFill>
          </a:ln>
        </p:spPr>
        <p:txBody>
          <a:bodyPr vert="horz" wrap="square" lIns="0" tIns="0" rIns="0" bIns="0" rtlCol="0">
            <a:spAutoFit/>
          </a:bodyPr>
          <a:lstStyle/>
          <a:p>
            <a:pPr marL="57573">
              <a:lnSpc>
                <a:spcPts val="1903"/>
              </a:lnSpc>
            </a:pPr>
            <a:r>
              <a:rPr sz="1588" b="1" dirty="0">
                <a:latin typeface="Courier New"/>
                <a:cs typeface="Courier New"/>
              </a:rPr>
              <a:t>-</a:t>
            </a:r>
            <a:endParaRPr sz="1588" dirty="0">
              <a:latin typeface="Courier New"/>
              <a:cs typeface="Courier New"/>
            </a:endParaRPr>
          </a:p>
          <a:p>
            <a:pPr marL="57573" marR="31518">
              <a:lnSpc>
                <a:spcPts val="1899"/>
              </a:lnSpc>
              <a:spcBef>
                <a:spcPts val="66"/>
              </a:spcBef>
            </a:pPr>
            <a:r>
              <a:rPr sz="1588" b="1" dirty="0">
                <a:latin typeface="Courier New"/>
                <a:cs typeface="Courier New"/>
              </a:rPr>
              <a:t>Y</a:t>
            </a:r>
            <a:r>
              <a:rPr sz="1588" b="1" baseline="-20833" dirty="0">
                <a:latin typeface="Courier New"/>
                <a:cs typeface="Courier New"/>
              </a:rPr>
              <a:t>j </a:t>
            </a:r>
            <a:r>
              <a:rPr sz="1588" b="1" dirty="0">
                <a:latin typeface="Courier New"/>
                <a:cs typeface="Courier New"/>
              </a:rPr>
              <a:t>W</a:t>
            </a:r>
            <a:r>
              <a:rPr sz="1588" b="1" baseline="-20833" dirty="0">
                <a:latin typeface="Courier New"/>
                <a:cs typeface="Courier New"/>
              </a:rPr>
              <a:t>k</a:t>
            </a:r>
            <a:endParaRPr sz="1588" baseline="-20833" dirty="0">
              <a:latin typeface="Courier New"/>
              <a:cs typeface="Courier New"/>
            </a:endParaRPr>
          </a:p>
        </p:txBody>
      </p:sp>
      <p:sp>
        <p:nvSpPr>
          <p:cNvPr id="17" name="object 11"/>
          <p:cNvSpPr txBox="1"/>
          <p:nvPr/>
        </p:nvSpPr>
        <p:spPr>
          <a:xfrm>
            <a:off x="5832662" y="2874309"/>
            <a:ext cx="302559" cy="730969"/>
          </a:xfrm>
          <a:prstGeom prst="rect">
            <a:avLst/>
          </a:prstGeom>
          <a:solidFill>
            <a:srgbClr val="BBE0E3"/>
          </a:solidFill>
          <a:ln w="9525">
            <a:solidFill>
              <a:srgbClr val="000000"/>
            </a:solidFill>
          </a:ln>
        </p:spPr>
        <p:txBody>
          <a:bodyPr vert="horz" wrap="square" lIns="0" tIns="0" rIns="0" bIns="0" rtlCol="0">
            <a:spAutoFit/>
          </a:bodyPr>
          <a:lstStyle/>
          <a:p>
            <a:pPr marL="57573">
              <a:lnSpc>
                <a:spcPts val="1903"/>
              </a:lnSpc>
            </a:pPr>
            <a:r>
              <a:rPr sz="1588" b="1" dirty="0">
                <a:latin typeface="Courier New"/>
                <a:cs typeface="Courier New"/>
              </a:rPr>
              <a:t>X</a:t>
            </a:r>
            <a:r>
              <a:rPr sz="1588" b="1" baseline="-20833" dirty="0">
                <a:latin typeface="Courier New"/>
                <a:cs typeface="Courier New"/>
              </a:rPr>
              <a:t>i</a:t>
            </a:r>
            <a:endParaRPr sz="1588" baseline="-20833">
              <a:latin typeface="Courier New"/>
              <a:cs typeface="Courier New"/>
            </a:endParaRPr>
          </a:p>
          <a:p>
            <a:pPr marL="57573">
              <a:lnSpc>
                <a:spcPts val="1903"/>
              </a:lnSpc>
            </a:pPr>
            <a:r>
              <a:rPr sz="1588" b="1" dirty="0">
                <a:latin typeface="Courier New"/>
                <a:cs typeface="Courier New"/>
              </a:rPr>
              <a:t>-</a:t>
            </a:r>
            <a:endParaRPr sz="1588">
              <a:latin typeface="Courier New"/>
              <a:cs typeface="Courier New"/>
            </a:endParaRPr>
          </a:p>
          <a:p>
            <a:pPr marL="57573">
              <a:lnSpc>
                <a:spcPts val="1903"/>
              </a:lnSpc>
            </a:pPr>
            <a:r>
              <a:rPr sz="1588" b="1" dirty="0">
                <a:latin typeface="Courier New"/>
                <a:cs typeface="Courier New"/>
              </a:rPr>
              <a:t>W</a:t>
            </a:r>
            <a:r>
              <a:rPr sz="1588" b="1" baseline="-20833" dirty="0">
                <a:latin typeface="Courier New"/>
                <a:cs typeface="Courier New"/>
              </a:rPr>
              <a:t>k</a:t>
            </a:r>
            <a:endParaRPr sz="1588" baseline="-20833">
              <a:latin typeface="Courier New"/>
              <a:cs typeface="Courier New"/>
            </a:endParaRPr>
          </a:p>
        </p:txBody>
      </p:sp>
      <p:sp>
        <p:nvSpPr>
          <p:cNvPr id="18" name="object 12"/>
          <p:cNvSpPr txBox="1"/>
          <p:nvPr/>
        </p:nvSpPr>
        <p:spPr>
          <a:xfrm>
            <a:off x="5025838" y="3479427"/>
            <a:ext cx="302559" cy="732380"/>
          </a:xfrm>
          <a:prstGeom prst="rect">
            <a:avLst/>
          </a:prstGeom>
          <a:solidFill>
            <a:srgbClr val="BBE0E3"/>
          </a:solidFill>
          <a:ln w="9525">
            <a:solidFill>
              <a:srgbClr val="000000"/>
            </a:solidFill>
          </a:ln>
        </p:spPr>
        <p:txBody>
          <a:bodyPr vert="horz" wrap="square" lIns="0" tIns="0" rIns="0" bIns="0" rtlCol="0">
            <a:spAutoFit/>
          </a:bodyPr>
          <a:lstStyle/>
          <a:p>
            <a:pPr marL="57573" marR="31518"/>
            <a:r>
              <a:rPr sz="1588" b="1" dirty="0">
                <a:latin typeface="Courier New"/>
                <a:cs typeface="Courier New"/>
              </a:rPr>
              <a:t>X</a:t>
            </a:r>
            <a:r>
              <a:rPr sz="1588" b="1" baseline="-20833" dirty="0">
                <a:latin typeface="Courier New"/>
                <a:cs typeface="Courier New"/>
              </a:rPr>
              <a:t>i </a:t>
            </a:r>
            <a:r>
              <a:rPr sz="1588" b="1" dirty="0">
                <a:latin typeface="Courier New"/>
                <a:cs typeface="Courier New"/>
              </a:rPr>
              <a:t>Y</a:t>
            </a:r>
            <a:r>
              <a:rPr sz="1588" b="1" baseline="-20833" dirty="0">
                <a:latin typeface="Courier New"/>
                <a:cs typeface="Courier New"/>
              </a:rPr>
              <a:t>j</a:t>
            </a:r>
            <a:endParaRPr sz="1588" baseline="-20833">
              <a:latin typeface="Courier New"/>
              <a:cs typeface="Courier New"/>
            </a:endParaRPr>
          </a:p>
          <a:p>
            <a:pPr marL="57573">
              <a:lnSpc>
                <a:spcPts val="1903"/>
              </a:lnSpc>
            </a:pPr>
            <a:r>
              <a:rPr sz="1588" b="1" dirty="0">
                <a:latin typeface="Courier New"/>
                <a:cs typeface="Courier New"/>
              </a:rPr>
              <a:t>-</a:t>
            </a:r>
            <a:endParaRPr sz="1588">
              <a:latin typeface="Courier New"/>
              <a:cs typeface="Courier New"/>
            </a:endParaRPr>
          </a:p>
        </p:txBody>
      </p:sp>
      <p:sp>
        <p:nvSpPr>
          <p:cNvPr id="19" name="object 13"/>
          <p:cNvSpPr txBox="1"/>
          <p:nvPr/>
        </p:nvSpPr>
        <p:spPr>
          <a:xfrm>
            <a:off x="3866029" y="3681133"/>
            <a:ext cx="302559" cy="730969"/>
          </a:xfrm>
          <a:prstGeom prst="rect">
            <a:avLst/>
          </a:prstGeom>
          <a:solidFill>
            <a:srgbClr val="BBE0E3"/>
          </a:solidFill>
          <a:ln w="9525">
            <a:solidFill>
              <a:srgbClr val="000000"/>
            </a:solidFill>
          </a:ln>
        </p:spPr>
        <p:txBody>
          <a:bodyPr vert="horz" wrap="square" lIns="0" tIns="0" rIns="0" bIns="0" rtlCol="0">
            <a:spAutoFit/>
          </a:bodyPr>
          <a:lstStyle/>
          <a:p>
            <a:pPr marL="57573">
              <a:lnSpc>
                <a:spcPts val="1903"/>
              </a:lnSpc>
            </a:pPr>
            <a:r>
              <a:rPr sz="1588" b="1" dirty="0">
                <a:latin typeface="Courier New"/>
                <a:cs typeface="Courier New"/>
              </a:rPr>
              <a:t>-</a:t>
            </a:r>
            <a:endParaRPr sz="1588">
              <a:latin typeface="Courier New"/>
              <a:cs typeface="Courier New"/>
            </a:endParaRPr>
          </a:p>
          <a:p>
            <a:pPr marL="57573">
              <a:lnSpc>
                <a:spcPts val="1903"/>
              </a:lnSpc>
            </a:pPr>
            <a:r>
              <a:rPr sz="1588" b="1" dirty="0">
                <a:latin typeface="Courier New"/>
                <a:cs typeface="Courier New"/>
              </a:rPr>
              <a:t>-</a:t>
            </a:r>
            <a:endParaRPr sz="1588">
              <a:latin typeface="Courier New"/>
              <a:cs typeface="Courier New"/>
            </a:endParaRPr>
          </a:p>
          <a:p>
            <a:pPr marL="57573">
              <a:lnSpc>
                <a:spcPts val="1903"/>
              </a:lnSpc>
            </a:pPr>
            <a:r>
              <a:rPr sz="1588" b="1" dirty="0">
                <a:latin typeface="Courier New"/>
                <a:cs typeface="Courier New"/>
              </a:rPr>
              <a:t>W</a:t>
            </a:r>
            <a:r>
              <a:rPr sz="1588" b="1" baseline="-20833" dirty="0">
                <a:latin typeface="Courier New"/>
                <a:cs typeface="Courier New"/>
              </a:rPr>
              <a:t>k</a:t>
            </a:r>
            <a:endParaRPr sz="1588" baseline="-20833">
              <a:latin typeface="Courier New"/>
              <a:cs typeface="Courier New"/>
            </a:endParaRPr>
          </a:p>
        </p:txBody>
      </p:sp>
      <p:sp>
        <p:nvSpPr>
          <p:cNvPr id="20" name="object 14"/>
          <p:cNvSpPr txBox="1"/>
          <p:nvPr/>
        </p:nvSpPr>
        <p:spPr>
          <a:xfrm>
            <a:off x="2857500" y="3580280"/>
            <a:ext cx="302559" cy="730969"/>
          </a:xfrm>
          <a:prstGeom prst="rect">
            <a:avLst/>
          </a:prstGeom>
          <a:solidFill>
            <a:srgbClr val="BBE0E3"/>
          </a:solidFill>
          <a:ln w="9525">
            <a:solidFill>
              <a:srgbClr val="000000"/>
            </a:solidFill>
          </a:ln>
        </p:spPr>
        <p:txBody>
          <a:bodyPr vert="horz" wrap="square" lIns="0" tIns="0" rIns="0" bIns="0" rtlCol="0">
            <a:spAutoFit/>
          </a:bodyPr>
          <a:lstStyle/>
          <a:p>
            <a:pPr marL="57573">
              <a:lnSpc>
                <a:spcPts val="1903"/>
              </a:lnSpc>
            </a:pPr>
            <a:r>
              <a:rPr sz="1588" b="1" dirty="0">
                <a:latin typeface="Courier New"/>
                <a:cs typeface="Courier New"/>
              </a:rPr>
              <a:t>-</a:t>
            </a:r>
            <a:endParaRPr sz="1588">
              <a:latin typeface="Courier New"/>
              <a:cs typeface="Courier New"/>
            </a:endParaRPr>
          </a:p>
          <a:p>
            <a:pPr marL="57573">
              <a:lnSpc>
                <a:spcPts val="1903"/>
              </a:lnSpc>
            </a:pPr>
            <a:r>
              <a:rPr sz="1588" b="1" dirty="0">
                <a:latin typeface="Courier New"/>
                <a:cs typeface="Courier New"/>
              </a:rPr>
              <a:t>Y</a:t>
            </a:r>
            <a:r>
              <a:rPr sz="1588" b="1" baseline="-20833" dirty="0">
                <a:latin typeface="Courier New"/>
                <a:cs typeface="Courier New"/>
              </a:rPr>
              <a:t>j</a:t>
            </a:r>
            <a:endParaRPr sz="1588" baseline="-20833">
              <a:latin typeface="Courier New"/>
              <a:cs typeface="Courier New"/>
            </a:endParaRPr>
          </a:p>
          <a:p>
            <a:pPr marL="57573">
              <a:lnSpc>
                <a:spcPts val="1903"/>
              </a:lnSpc>
            </a:pPr>
            <a:r>
              <a:rPr sz="1588" b="1" dirty="0">
                <a:latin typeface="Courier New"/>
                <a:cs typeface="Courier New"/>
              </a:rPr>
              <a:t>-</a:t>
            </a:r>
            <a:endParaRPr sz="1588">
              <a:latin typeface="Courier New"/>
              <a:cs typeface="Courier New"/>
            </a:endParaRPr>
          </a:p>
        </p:txBody>
      </p:sp>
      <p:sp>
        <p:nvSpPr>
          <p:cNvPr id="21" name="object 15"/>
          <p:cNvSpPr txBox="1"/>
          <p:nvPr/>
        </p:nvSpPr>
        <p:spPr>
          <a:xfrm>
            <a:off x="2000250" y="3429001"/>
            <a:ext cx="302559" cy="730969"/>
          </a:xfrm>
          <a:prstGeom prst="rect">
            <a:avLst/>
          </a:prstGeom>
          <a:solidFill>
            <a:srgbClr val="BBE0E3"/>
          </a:solidFill>
          <a:ln w="9525">
            <a:solidFill>
              <a:srgbClr val="000000"/>
            </a:solidFill>
          </a:ln>
        </p:spPr>
        <p:txBody>
          <a:bodyPr vert="horz" wrap="square" lIns="0" tIns="0" rIns="0" bIns="0" rtlCol="0">
            <a:spAutoFit/>
          </a:bodyPr>
          <a:lstStyle/>
          <a:p>
            <a:pPr marL="57573">
              <a:lnSpc>
                <a:spcPts val="1903"/>
              </a:lnSpc>
            </a:pPr>
            <a:r>
              <a:rPr sz="1588" b="1" dirty="0">
                <a:latin typeface="Courier New"/>
                <a:cs typeface="Courier New"/>
              </a:rPr>
              <a:t>X</a:t>
            </a:r>
            <a:r>
              <a:rPr sz="1588" b="1" baseline="-20833" dirty="0">
                <a:latin typeface="Courier New"/>
                <a:cs typeface="Courier New"/>
              </a:rPr>
              <a:t>i</a:t>
            </a:r>
            <a:endParaRPr sz="1588" baseline="-20833">
              <a:latin typeface="Courier New"/>
              <a:cs typeface="Courier New"/>
            </a:endParaRPr>
          </a:p>
          <a:p>
            <a:pPr marL="57573">
              <a:lnSpc>
                <a:spcPts val="1903"/>
              </a:lnSpc>
            </a:pPr>
            <a:r>
              <a:rPr sz="1588" b="1" dirty="0">
                <a:latin typeface="Courier New"/>
                <a:cs typeface="Courier New"/>
              </a:rPr>
              <a:t>-</a:t>
            </a:r>
            <a:endParaRPr sz="1588">
              <a:latin typeface="Courier New"/>
              <a:cs typeface="Courier New"/>
            </a:endParaRPr>
          </a:p>
          <a:p>
            <a:pPr marL="57573">
              <a:lnSpc>
                <a:spcPts val="1903"/>
              </a:lnSpc>
            </a:pPr>
            <a:r>
              <a:rPr sz="1588" b="1" dirty="0">
                <a:latin typeface="Courier New"/>
                <a:cs typeface="Courier New"/>
              </a:rPr>
              <a:t>-</a:t>
            </a:r>
            <a:endParaRPr sz="1588">
              <a:latin typeface="Courier New"/>
              <a:cs typeface="Courier New"/>
            </a:endParaRPr>
          </a:p>
        </p:txBody>
      </p:sp>
      <p:sp>
        <p:nvSpPr>
          <p:cNvPr id="22" name="object 16"/>
          <p:cNvSpPr/>
          <p:nvPr/>
        </p:nvSpPr>
        <p:spPr>
          <a:xfrm>
            <a:off x="4014283" y="1792157"/>
            <a:ext cx="1314450" cy="76900"/>
          </a:xfrm>
          <a:custGeom>
            <a:avLst/>
            <a:gdLst/>
            <a:ahLst/>
            <a:cxnLst/>
            <a:rect l="l" t="t" r="r" b="b"/>
            <a:pathLst>
              <a:path w="1986279" h="116205">
                <a:moveTo>
                  <a:pt x="1909744" y="42402"/>
                </a:moveTo>
                <a:lnTo>
                  <a:pt x="1909377" y="33243"/>
                </a:lnTo>
                <a:lnTo>
                  <a:pt x="4572" y="106679"/>
                </a:lnTo>
                <a:lnTo>
                  <a:pt x="762" y="108203"/>
                </a:lnTo>
                <a:lnTo>
                  <a:pt x="0" y="111251"/>
                </a:lnTo>
                <a:lnTo>
                  <a:pt x="1524" y="115061"/>
                </a:lnTo>
                <a:lnTo>
                  <a:pt x="4572" y="115823"/>
                </a:lnTo>
                <a:lnTo>
                  <a:pt x="1909744" y="42402"/>
                </a:lnTo>
                <a:close/>
              </a:path>
              <a:path w="1986279" h="116205">
                <a:moveTo>
                  <a:pt x="1985772" y="35051"/>
                </a:moveTo>
                <a:lnTo>
                  <a:pt x="1908048" y="0"/>
                </a:lnTo>
                <a:lnTo>
                  <a:pt x="1909377" y="33243"/>
                </a:lnTo>
                <a:lnTo>
                  <a:pt x="1921764" y="32765"/>
                </a:lnTo>
                <a:lnTo>
                  <a:pt x="1925574" y="34289"/>
                </a:lnTo>
                <a:lnTo>
                  <a:pt x="1927098" y="37337"/>
                </a:lnTo>
                <a:lnTo>
                  <a:pt x="1927098" y="67382"/>
                </a:lnTo>
                <a:lnTo>
                  <a:pt x="1985772" y="35051"/>
                </a:lnTo>
                <a:close/>
              </a:path>
              <a:path w="1986279" h="116205">
                <a:moveTo>
                  <a:pt x="1927098" y="37337"/>
                </a:moveTo>
                <a:lnTo>
                  <a:pt x="1925574" y="34289"/>
                </a:lnTo>
                <a:lnTo>
                  <a:pt x="1921764" y="32765"/>
                </a:lnTo>
                <a:lnTo>
                  <a:pt x="1909377" y="33243"/>
                </a:lnTo>
                <a:lnTo>
                  <a:pt x="1909744" y="42402"/>
                </a:lnTo>
                <a:lnTo>
                  <a:pt x="1922526" y="41909"/>
                </a:lnTo>
                <a:lnTo>
                  <a:pt x="1925574" y="40385"/>
                </a:lnTo>
                <a:lnTo>
                  <a:pt x="1927098" y="37337"/>
                </a:lnTo>
                <a:close/>
              </a:path>
              <a:path w="1986279" h="116205">
                <a:moveTo>
                  <a:pt x="1927098" y="67382"/>
                </a:moveTo>
                <a:lnTo>
                  <a:pt x="1927098" y="37337"/>
                </a:lnTo>
                <a:lnTo>
                  <a:pt x="1925574" y="40385"/>
                </a:lnTo>
                <a:lnTo>
                  <a:pt x="1922526" y="41909"/>
                </a:lnTo>
                <a:lnTo>
                  <a:pt x="1909744" y="42402"/>
                </a:lnTo>
                <a:lnTo>
                  <a:pt x="1911096" y="76199"/>
                </a:lnTo>
                <a:lnTo>
                  <a:pt x="1927098" y="67382"/>
                </a:lnTo>
                <a:close/>
              </a:path>
            </a:pathLst>
          </a:custGeom>
          <a:solidFill>
            <a:srgbClr val="000000"/>
          </a:solidFill>
        </p:spPr>
        <p:txBody>
          <a:bodyPr wrap="square" lIns="0" tIns="0" rIns="0" bIns="0" rtlCol="0"/>
          <a:lstStyle/>
          <a:p>
            <a:endParaRPr sz="927"/>
          </a:p>
        </p:txBody>
      </p:sp>
      <p:sp>
        <p:nvSpPr>
          <p:cNvPr id="23" name="object 17"/>
          <p:cNvSpPr/>
          <p:nvPr/>
        </p:nvSpPr>
        <p:spPr>
          <a:xfrm>
            <a:off x="4014283" y="2064459"/>
            <a:ext cx="2322979" cy="422742"/>
          </a:xfrm>
          <a:custGeom>
            <a:avLst/>
            <a:gdLst/>
            <a:ahLst/>
            <a:cxnLst/>
            <a:rect l="l" t="t" r="r" b="b"/>
            <a:pathLst>
              <a:path w="3510279" h="638810">
                <a:moveTo>
                  <a:pt x="3435490" y="596747"/>
                </a:moveTo>
                <a:lnTo>
                  <a:pt x="5334" y="0"/>
                </a:lnTo>
                <a:lnTo>
                  <a:pt x="1524" y="761"/>
                </a:lnTo>
                <a:lnTo>
                  <a:pt x="0" y="3809"/>
                </a:lnTo>
                <a:lnTo>
                  <a:pt x="762" y="7619"/>
                </a:lnTo>
                <a:lnTo>
                  <a:pt x="3810" y="9143"/>
                </a:lnTo>
                <a:lnTo>
                  <a:pt x="3433906" y="605880"/>
                </a:lnTo>
                <a:lnTo>
                  <a:pt x="3435490" y="596747"/>
                </a:lnTo>
                <a:close/>
              </a:path>
              <a:path w="3510279" h="638810">
                <a:moveTo>
                  <a:pt x="3451860" y="631491"/>
                </a:moveTo>
                <a:lnTo>
                  <a:pt x="3451860" y="604265"/>
                </a:lnTo>
                <a:lnTo>
                  <a:pt x="3449574" y="607313"/>
                </a:lnTo>
                <a:lnTo>
                  <a:pt x="3446526" y="608075"/>
                </a:lnTo>
                <a:lnTo>
                  <a:pt x="3433906" y="605880"/>
                </a:lnTo>
                <a:lnTo>
                  <a:pt x="3428238" y="638555"/>
                </a:lnTo>
                <a:lnTo>
                  <a:pt x="3451860" y="631491"/>
                </a:lnTo>
                <a:close/>
              </a:path>
              <a:path w="3510279" h="638810">
                <a:moveTo>
                  <a:pt x="3451860" y="604265"/>
                </a:moveTo>
                <a:lnTo>
                  <a:pt x="3451098" y="600455"/>
                </a:lnTo>
                <a:lnTo>
                  <a:pt x="3448050" y="598931"/>
                </a:lnTo>
                <a:lnTo>
                  <a:pt x="3435490" y="596747"/>
                </a:lnTo>
                <a:lnTo>
                  <a:pt x="3433906" y="605880"/>
                </a:lnTo>
                <a:lnTo>
                  <a:pt x="3446526" y="608075"/>
                </a:lnTo>
                <a:lnTo>
                  <a:pt x="3449574" y="607313"/>
                </a:lnTo>
                <a:lnTo>
                  <a:pt x="3451860" y="604265"/>
                </a:lnTo>
                <a:close/>
              </a:path>
              <a:path w="3510279" h="638810">
                <a:moveTo>
                  <a:pt x="3509772" y="614171"/>
                </a:moveTo>
                <a:lnTo>
                  <a:pt x="3441192" y="563879"/>
                </a:lnTo>
                <a:lnTo>
                  <a:pt x="3435490" y="596747"/>
                </a:lnTo>
                <a:lnTo>
                  <a:pt x="3448050" y="598931"/>
                </a:lnTo>
                <a:lnTo>
                  <a:pt x="3451098" y="600455"/>
                </a:lnTo>
                <a:lnTo>
                  <a:pt x="3451860" y="604265"/>
                </a:lnTo>
                <a:lnTo>
                  <a:pt x="3451860" y="631491"/>
                </a:lnTo>
                <a:lnTo>
                  <a:pt x="3509772" y="614171"/>
                </a:lnTo>
                <a:close/>
              </a:path>
            </a:pathLst>
          </a:custGeom>
          <a:solidFill>
            <a:srgbClr val="000000"/>
          </a:solidFill>
        </p:spPr>
        <p:txBody>
          <a:bodyPr wrap="square" lIns="0" tIns="0" rIns="0" bIns="0" rtlCol="0"/>
          <a:lstStyle/>
          <a:p>
            <a:endParaRPr sz="927"/>
          </a:p>
        </p:txBody>
      </p:sp>
      <p:sp>
        <p:nvSpPr>
          <p:cNvPr id="24" name="object 18"/>
          <p:cNvSpPr/>
          <p:nvPr/>
        </p:nvSpPr>
        <p:spPr>
          <a:xfrm>
            <a:off x="4014283" y="2367019"/>
            <a:ext cx="1667435" cy="810606"/>
          </a:xfrm>
          <a:custGeom>
            <a:avLst/>
            <a:gdLst/>
            <a:ahLst/>
            <a:cxnLst/>
            <a:rect l="l" t="t" r="r" b="b"/>
            <a:pathLst>
              <a:path w="2519679" h="1224914">
                <a:moveTo>
                  <a:pt x="2452618" y="1186099"/>
                </a:moveTo>
                <a:lnTo>
                  <a:pt x="6858" y="0"/>
                </a:lnTo>
                <a:lnTo>
                  <a:pt x="3048" y="0"/>
                </a:lnTo>
                <a:lnTo>
                  <a:pt x="0" y="2286"/>
                </a:lnTo>
                <a:lnTo>
                  <a:pt x="0" y="6096"/>
                </a:lnTo>
                <a:lnTo>
                  <a:pt x="2286" y="9144"/>
                </a:lnTo>
                <a:lnTo>
                  <a:pt x="2448428" y="1194669"/>
                </a:lnTo>
                <a:lnTo>
                  <a:pt x="2452618" y="1186099"/>
                </a:lnTo>
                <a:close/>
              </a:path>
              <a:path w="2519679" h="1224914">
                <a:moveTo>
                  <a:pt x="2466594" y="1224241"/>
                </a:moveTo>
                <a:lnTo>
                  <a:pt x="2466594" y="1197863"/>
                </a:lnTo>
                <a:lnTo>
                  <a:pt x="2463546" y="1200911"/>
                </a:lnTo>
                <a:lnTo>
                  <a:pt x="2459736" y="1200149"/>
                </a:lnTo>
                <a:lnTo>
                  <a:pt x="2448428" y="1194669"/>
                </a:lnTo>
                <a:lnTo>
                  <a:pt x="2433828" y="1224533"/>
                </a:lnTo>
                <a:lnTo>
                  <a:pt x="2466594" y="1224241"/>
                </a:lnTo>
                <a:close/>
              </a:path>
              <a:path w="2519679" h="1224914">
                <a:moveTo>
                  <a:pt x="2466594" y="1197863"/>
                </a:moveTo>
                <a:lnTo>
                  <a:pt x="2466594" y="1194815"/>
                </a:lnTo>
                <a:lnTo>
                  <a:pt x="2464307" y="1191767"/>
                </a:lnTo>
                <a:lnTo>
                  <a:pt x="2452618" y="1186099"/>
                </a:lnTo>
                <a:lnTo>
                  <a:pt x="2448428" y="1194669"/>
                </a:lnTo>
                <a:lnTo>
                  <a:pt x="2459736" y="1200149"/>
                </a:lnTo>
                <a:lnTo>
                  <a:pt x="2463546" y="1200911"/>
                </a:lnTo>
                <a:lnTo>
                  <a:pt x="2466594" y="1197863"/>
                </a:lnTo>
                <a:close/>
              </a:path>
              <a:path w="2519679" h="1224914">
                <a:moveTo>
                  <a:pt x="2519172" y="1223771"/>
                </a:moveTo>
                <a:lnTo>
                  <a:pt x="2467355" y="1155953"/>
                </a:lnTo>
                <a:lnTo>
                  <a:pt x="2452618" y="1186099"/>
                </a:lnTo>
                <a:lnTo>
                  <a:pt x="2464307" y="1191767"/>
                </a:lnTo>
                <a:lnTo>
                  <a:pt x="2466594" y="1194815"/>
                </a:lnTo>
                <a:lnTo>
                  <a:pt x="2466594" y="1224241"/>
                </a:lnTo>
                <a:lnTo>
                  <a:pt x="2519172" y="1223771"/>
                </a:lnTo>
                <a:close/>
              </a:path>
            </a:pathLst>
          </a:custGeom>
          <a:solidFill>
            <a:srgbClr val="000000"/>
          </a:solidFill>
        </p:spPr>
        <p:txBody>
          <a:bodyPr wrap="square" lIns="0" tIns="0" rIns="0" bIns="0" rtlCol="0"/>
          <a:lstStyle/>
          <a:p>
            <a:endParaRPr sz="927"/>
          </a:p>
        </p:txBody>
      </p:sp>
      <p:sp>
        <p:nvSpPr>
          <p:cNvPr id="25" name="object 19"/>
          <p:cNvSpPr/>
          <p:nvPr/>
        </p:nvSpPr>
        <p:spPr>
          <a:xfrm>
            <a:off x="3661298" y="2568724"/>
            <a:ext cx="1264024" cy="1062318"/>
          </a:xfrm>
          <a:custGeom>
            <a:avLst/>
            <a:gdLst/>
            <a:ahLst/>
            <a:cxnLst/>
            <a:rect l="l" t="t" r="r" b="b"/>
            <a:pathLst>
              <a:path w="1910079" h="1605279">
                <a:moveTo>
                  <a:pt x="1854050" y="1552339"/>
                </a:moveTo>
                <a:lnTo>
                  <a:pt x="7620" y="762"/>
                </a:lnTo>
                <a:lnTo>
                  <a:pt x="3810" y="0"/>
                </a:lnTo>
                <a:lnTo>
                  <a:pt x="762" y="1524"/>
                </a:lnTo>
                <a:lnTo>
                  <a:pt x="0" y="5334"/>
                </a:lnTo>
                <a:lnTo>
                  <a:pt x="1524" y="8382"/>
                </a:lnTo>
                <a:lnTo>
                  <a:pt x="1848132" y="1559350"/>
                </a:lnTo>
                <a:lnTo>
                  <a:pt x="1854050" y="1552339"/>
                </a:lnTo>
                <a:close/>
              </a:path>
              <a:path w="1910079" h="1605279">
                <a:moveTo>
                  <a:pt x="1865376" y="1594229"/>
                </a:moveTo>
                <a:lnTo>
                  <a:pt x="1865376" y="1563624"/>
                </a:lnTo>
                <a:lnTo>
                  <a:pt x="1864614" y="1566672"/>
                </a:lnTo>
                <a:lnTo>
                  <a:pt x="1861566" y="1568958"/>
                </a:lnTo>
                <a:lnTo>
                  <a:pt x="1857756" y="1567434"/>
                </a:lnTo>
                <a:lnTo>
                  <a:pt x="1848132" y="1559350"/>
                </a:lnTo>
                <a:lnTo>
                  <a:pt x="1826514" y="1584960"/>
                </a:lnTo>
                <a:lnTo>
                  <a:pt x="1865376" y="1594229"/>
                </a:lnTo>
                <a:close/>
              </a:path>
              <a:path w="1910079" h="1605279">
                <a:moveTo>
                  <a:pt x="1865376" y="1563624"/>
                </a:moveTo>
                <a:lnTo>
                  <a:pt x="1863852" y="1560576"/>
                </a:lnTo>
                <a:lnTo>
                  <a:pt x="1854050" y="1552339"/>
                </a:lnTo>
                <a:lnTo>
                  <a:pt x="1848132" y="1559350"/>
                </a:lnTo>
                <a:lnTo>
                  <a:pt x="1857756" y="1567434"/>
                </a:lnTo>
                <a:lnTo>
                  <a:pt x="1861566" y="1568958"/>
                </a:lnTo>
                <a:lnTo>
                  <a:pt x="1864614" y="1566672"/>
                </a:lnTo>
                <a:lnTo>
                  <a:pt x="1865376" y="1563624"/>
                </a:lnTo>
                <a:close/>
              </a:path>
              <a:path w="1910079" h="1605279">
                <a:moveTo>
                  <a:pt x="1909572" y="1604772"/>
                </a:moveTo>
                <a:lnTo>
                  <a:pt x="1876044" y="1526286"/>
                </a:lnTo>
                <a:lnTo>
                  <a:pt x="1854050" y="1552339"/>
                </a:lnTo>
                <a:lnTo>
                  <a:pt x="1863852" y="1560576"/>
                </a:lnTo>
                <a:lnTo>
                  <a:pt x="1865376" y="1563624"/>
                </a:lnTo>
                <a:lnTo>
                  <a:pt x="1865376" y="1594229"/>
                </a:lnTo>
                <a:lnTo>
                  <a:pt x="1909572" y="1604772"/>
                </a:lnTo>
                <a:close/>
              </a:path>
            </a:pathLst>
          </a:custGeom>
          <a:solidFill>
            <a:srgbClr val="000000"/>
          </a:solidFill>
        </p:spPr>
        <p:txBody>
          <a:bodyPr wrap="square" lIns="0" tIns="0" rIns="0" bIns="0" rtlCol="0"/>
          <a:lstStyle/>
          <a:p>
            <a:endParaRPr sz="927"/>
          </a:p>
        </p:txBody>
      </p:sp>
      <p:sp>
        <p:nvSpPr>
          <p:cNvPr id="26" name="object 20"/>
          <p:cNvSpPr/>
          <p:nvPr/>
        </p:nvSpPr>
        <p:spPr>
          <a:xfrm>
            <a:off x="3257886" y="2568724"/>
            <a:ext cx="709332" cy="1062318"/>
          </a:xfrm>
          <a:custGeom>
            <a:avLst/>
            <a:gdLst/>
            <a:ahLst/>
            <a:cxnLst/>
            <a:rect l="l" t="t" r="r" b="b"/>
            <a:pathLst>
              <a:path w="1071879" h="1605279">
                <a:moveTo>
                  <a:pt x="1033195" y="1538749"/>
                </a:moveTo>
                <a:lnTo>
                  <a:pt x="8382" y="2286"/>
                </a:lnTo>
                <a:lnTo>
                  <a:pt x="5334" y="0"/>
                </a:lnTo>
                <a:lnTo>
                  <a:pt x="2286" y="762"/>
                </a:lnTo>
                <a:lnTo>
                  <a:pt x="0" y="3810"/>
                </a:lnTo>
                <a:lnTo>
                  <a:pt x="762" y="6858"/>
                </a:lnTo>
                <a:lnTo>
                  <a:pt x="1025489" y="1543949"/>
                </a:lnTo>
                <a:lnTo>
                  <a:pt x="1033195" y="1538749"/>
                </a:lnTo>
                <a:close/>
              </a:path>
              <a:path w="1071879" h="1605279">
                <a:moveTo>
                  <a:pt x="1040892" y="1587489"/>
                </a:moveTo>
                <a:lnTo>
                  <a:pt x="1040892" y="1552956"/>
                </a:lnTo>
                <a:lnTo>
                  <a:pt x="1038606" y="1556004"/>
                </a:lnTo>
                <a:lnTo>
                  <a:pt x="1035557" y="1556766"/>
                </a:lnTo>
                <a:lnTo>
                  <a:pt x="1032509" y="1554480"/>
                </a:lnTo>
                <a:lnTo>
                  <a:pt x="1025489" y="1543949"/>
                </a:lnTo>
                <a:lnTo>
                  <a:pt x="997457" y="1562862"/>
                </a:lnTo>
                <a:lnTo>
                  <a:pt x="1040892" y="1587489"/>
                </a:lnTo>
                <a:close/>
              </a:path>
              <a:path w="1071879" h="1605279">
                <a:moveTo>
                  <a:pt x="1040892" y="1552956"/>
                </a:moveTo>
                <a:lnTo>
                  <a:pt x="1040130" y="1549146"/>
                </a:lnTo>
                <a:lnTo>
                  <a:pt x="1033195" y="1538749"/>
                </a:lnTo>
                <a:lnTo>
                  <a:pt x="1025489" y="1543949"/>
                </a:lnTo>
                <a:lnTo>
                  <a:pt x="1032509" y="1554480"/>
                </a:lnTo>
                <a:lnTo>
                  <a:pt x="1035557" y="1556766"/>
                </a:lnTo>
                <a:lnTo>
                  <a:pt x="1038606" y="1556004"/>
                </a:lnTo>
                <a:lnTo>
                  <a:pt x="1040892" y="1552956"/>
                </a:lnTo>
                <a:close/>
              </a:path>
              <a:path w="1071879" h="1605279">
                <a:moveTo>
                  <a:pt x="1071371" y="1604772"/>
                </a:moveTo>
                <a:lnTo>
                  <a:pt x="1060704" y="1520189"/>
                </a:lnTo>
                <a:lnTo>
                  <a:pt x="1033195" y="1538749"/>
                </a:lnTo>
                <a:lnTo>
                  <a:pt x="1040130" y="1549146"/>
                </a:lnTo>
                <a:lnTo>
                  <a:pt x="1040892" y="1552956"/>
                </a:lnTo>
                <a:lnTo>
                  <a:pt x="1040892" y="1587489"/>
                </a:lnTo>
                <a:lnTo>
                  <a:pt x="1071371" y="1604772"/>
                </a:lnTo>
                <a:close/>
              </a:path>
            </a:pathLst>
          </a:custGeom>
          <a:solidFill>
            <a:srgbClr val="000000"/>
          </a:solidFill>
        </p:spPr>
        <p:txBody>
          <a:bodyPr wrap="square" lIns="0" tIns="0" rIns="0" bIns="0" rtlCol="0"/>
          <a:lstStyle/>
          <a:p>
            <a:endParaRPr sz="927"/>
          </a:p>
        </p:txBody>
      </p:sp>
      <p:sp>
        <p:nvSpPr>
          <p:cNvPr id="27" name="object 21"/>
          <p:cNvSpPr/>
          <p:nvPr/>
        </p:nvSpPr>
        <p:spPr>
          <a:xfrm>
            <a:off x="2933140" y="2568724"/>
            <a:ext cx="50426" cy="961465"/>
          </a:xfrm>
          <a:custGeom>
            <a:avLst/>
            <a:gdLst/>
            <a:ahLst/>
            <a:cxnLst/>
            <a:rect l="l" t="t" r="r" b="b"/>
            <a:pathLst>
              <a:path w="76200" h="1452879">
                <a:moveTo>
                  <a:pt x="76200" y="1376172"/>
                </a:moveTo>
                <a:lnTo>
                  <a:pt x="0" y="1376172"/>
                </a:lnTo>
                <a:lnTo>
                  <a:pt x="33527" y="1443227"/>
                </a:lnTo>
                <a:lnTo>
                  <a:pt x="33527" y="1389126"/>
                </a:lnTo>
                <a:lnTo>
                  <a:pt x="35051" y="1392174"/>
                </a:lnTo>
                <a:lnTo>
                  <a:pt x="38100" y="1393698"/>
                </a:lnTo>
                <a:lnTo>
                  <a:pt x="41148" y="1392174"/>
                </a:lnTo>
                <a:lnTo>
                  <a:pt x="42672" y="1389126"/>
                </a:lnTo>
                <a:lnTo>
                  <a:pt x="42672" y="1443227"/>
                </a:lnTo>
                <a:lnTo>
                  <a:pt x="76200" y="1376172"/>
                </a:lnTo>
                <a:close/>
              </a:path>
              <a:path w="76200" h="1452879">
                <a:moveTo>
                  <a:pt x="42672" y="1376172"/>
                </a:moveTo>
                <a:lnTo>
                  <a:pt x="42672" y="4572"/>
                </a:lnTo>
                <a:lnTo>
                  <a:pt x="41148" y="1524"/>
                </a:lnTo>
                <a:lnTo>
                  <a:pt x="38100" y="0"/>
                </a:lnTo>
                <a:lnTo>
                  <a:pt x="35051" y="1524"/>
                </a:lnTo>
                <a:lnTo>
                  <a:pt x="33527" y="4572"/>
                </a:lnTo>
                <a:lnTo>
                  <a:pt x="33527" y="1376172"/>
                </a:lnTo>
                <a:lnTo>
                  <a:pt x="42672" y="1376172"/>
                </a:lnTo>
                <a:close/>
              </a:path>
              <a:path w="76200" h="1452879">
                <a:moveTo>
                  <a:pt x="42672" y="1443227"/>
                </a:moveTo>
                <a:lnTo>
                  <a:pt x="42672" y="1389126"/>
                </a:lnTo>
                <a:lnTo>
                  <a:pt x="41148" y="1392174"/>
                </a:lnTo>
                <a:lnTo>
                  <a:pt x="38100" y="1393698"/>
                </a:lnTo>
                <a:lnTo>
                  <a:pt x="35051" y="1392174"/>
                </a:lnTo>
                <a:lnTo>
                  <a:pt x="33527" y="1389126"/>
                </a:lnTo>
                <a:lnTo>
                  <a:pt x="33527" y="1443227"/>
                </a:lnTo>
                <a:lnTo>
                  <a:pt x="38100" y="1452372"/>
                </a:lnTo>
                <a:lnTo>
                  <a:pt x="42672" y="1443227"/>
                </a:lnTo>
                <a:close/>
              </a:path>
            </a:pathLst>
          </a:custGeom>
          <a:solidFill>
            <a:srgbClr val="000000"/>
          </a:solidFill>
        </p:spPr>
        <p:txBody>
          <a:bodyPr wrap="square" lIns="0" tIns="0" rIns="0" bIns="0" rtlCol="0"/>
          <a:lstStyle/>
          <a:p>
            <a:endParaRPr sz="927"/>
          </a:p>
        </p:txBody>
      </p:sp>
      <p:sp>
        <p:nvSpPr>
          <p:cNvPr id="28" name="object 22"/>
          <p:cNvSpPr/>
          <p:nvPr/>
        </p:nvSpPr>
        <p:spPr>
          <a:xfrm>
            <a:off x="2150016" y="2518298"/>
            <a:ext cx="408034" cy="860612"/>
          </a:xfrm>
          <a:custGeom>
            <a:avLst/>
            <a:gdLst/>
            <a:ahLst/>
            <a:cxnLst/>
            <a:rect l="l" t="t" r="r" b="b"/>
            <a:pathLst>
              <a:path w="616585" h="1300479">
                <a:moveTo>
                  <a:pt x="30541" y="1229059"/>
                </a:moveTo>
                <a:lnTo>
                  <a:pt x="0" y="1214627"/>
                </a:lnTo>
                <a:lnTo>
                  <a:pt x="2286" y="1299972"/>
                </a:lnTo>
                <a:lnTo>
                  <a:pt x="25146" y="1282047"/>
                </a:lnTo>
                <a:lnTo>
                  <a:pt x="25146" y="1240536"/>
                </a:lnTo>
                <a:lnTo>
                  <a:pt x="30541" y="1229059"/>
                </a:lnTo>
                <a:close/>
              </a:path>
              <a:path w="616585" h="1300479">
                <a:moveTo>
                  <a:pt x="38874" y="1232997"/>
                </a:moveTo>
                <a:lnTo>
                  <a:pt x="30541" y="1229059"/>
                </a:lnTo>
                <a:lnTo>
                  <a:pt x="25146" y="1240536"/>
                </a:lnTo>
                <a:lnTo>
                  <a:pt x="25146" y="1244346"/>
                </a:lnTo>
                <a:lnTo>
                  <a:pt x="27432" y="1246632"/>
                </a:lnTo>
                <a:lnTo>
                  <a:pt x="31242" y="1246632"/>
                </a:lnTo>
                <a:lnTo>
                  <a:pt x="33528" y="1244346"/>
                </a:lnTo>
                <a:lnTo>
                  <a:pt x="38874" y="1232997"/>
                </a:lnTo>
                <a:close/>
              </a:path>
              <a:path w="616585" h="1300479">
                <a:moveTo>
                  <a:pt x="69342" y="1247394"/>
                </a:moveTo>
                <a:lnTo>
                  <a:pt x="38874" y="1232997"/>
                </a:lnTo>
                <a:lnTo>
                  <a:pt x="33528" y="1244346"/>
                </a:lnTo>
                <a:lnTo>
                  <a:pt x="31242" y="1246632"/>
                </a:lnTo>
                <a:lnTo>
                  <a:pt x="27432" y="1246632"/>
                </a:lnTo>
                <a:lnTo>
                  <a:pt x="25146" y="1244346"/>
                </a:lnTo>
                <a:lnTo>
                  <a:pt x="25146" y="1282047"/>
                </a:lnTo>
                <a:lnTo>
                  <a:pt x="69342" y="1247394"/>
                </a:lnTo>
                <a:close/>
              </a:path>
              <a:path w="616585" h="1300479">
                <a:moveTo>
                  <a:pt x="616458" y="6858"/>
                </a:moveTo>
                <a:lnTo>
                  <a:pt x="616458" y="3048"/>
                </a:lnTo>
                <a:lnTo>
                  <a:pt x="614172" y="0"/>
                </a:lnTo>
                <a:lnTo>
                  <a:pt x="610362" y="0"/>
                </a:lnTo>
                <a:lnTo>
                  <a:pt x="607313" y="2286"/>
                </a:lnTo>
                <a:lnTo>
                  <a:pt x="30541" y="1229059"/>
                </a:lnTo>
                <a:lnTo>
                  <a:pt x="38874" y="1232997"/>
                </a:lnTo>
                <a:lnTo>
                  <a:pt x="616458" y="6858"/>
                </a:lnTo>
                <a:close/>
              </a:path>
            </a:pathLst>
          </a:custGeom>
          <a:solidFill>
            <a:srgbClr val="000000"/>
          </a:solidFill>
        </p:spPr>
        <p:txBody>
          <a:bodyPr wrap="square" lIns="0" tIns="0" rIns="0" bIns="0" rtlCol="0"/>
          <a:lstStyle/>
          <a:p>
            <a:endParaRPr sz="927"/>
          </a:p>
        </p:txBody>
      </p:sp>
      <p:graphicFrame>
        <p:nvGraphicFramePr>
          <p:cNvPr id="29" name="object 7"/>
          <p:cNvGraphicFramePr>
            <a:graphicFrameLocks noGrp="1"/>
          </p:cNvGraphicFramePr>
          <p:nvPr>
            <p:extLst>
              <p:ext uri="{D42A27DB-BD31-4B8C-83A1-F6EECF244321}">
                <p14:modId xmlns:p14="http://schemas.microsoft.com/office/powerpoint/2010/main" val="1661024975"/>
              </p:ext>
            </p:extLst>
          </p:nvPr>
        </p:nvGraphicFramePr>
        <p:xfrm>
          <a:off x="1798543" y="1563221"/>
          <a:ext cx="1684395" cy="872209"/>
        </p:xfrm>
        <a:graphic>
          <a:graphicData uri="http://schemas.openxmlformats.org/drawingml/2006/table">
            <a:tbl>
              <a:tblPr firstRow="1" bandRow="1">
                <a:tableStyleId>{2D5ABB26-0587-4C30-8999-92F81FD0307C}</a:tableStyleId>
              </a:tblPr>
              <a:tblGrid>
                <a:gridCol w="802598"/>
                <a:gridCol w="309993"/>
                <a:gridCol w="309708"/>
                <a:gridCol w="262096"/>
              </a:tblGrid>
              <a:tr h="348399">
                <a:tc>
                  <a:txBody>
                    <a:bodyPr/>
                    <a:lstStyle/>
                    <a:p>
                      <a:pPr marL="549275">
                        <a:lnSpc>
                          <a:spcPct val="100000"/>
                        </a:lnSpc>
                      </a:pPr>
                      <a:r>
                        <a:rPr sz="1600" b="1" dirty="0">
                          <a:latin typeface="Courier New"/>
                          <a:cs typeface="Courier New"/>
                        </a:rPr>
                        <a:t>X</a:t>
                      </a:r>
                      <a:r>
                        <a:rPr sz="1600" b="1" baseline="-20833" dirty="0">
                          <a:latin typeface="Courier New"/>
                          <a:cs typeface="Courier New"/>
                        </a:rPr>
                        <a:t>1</a:t>
                      </a:r>
                      <a:endParaRPr sz="1600" baseline="-20833" dirty="0">
                        <a:latin typeface="Courier New"/>
                        <a:cs typeface="Courier New"/>
                      </a:endParaRPr>
                    </a:p>
                  </a:txBody>
                  <a:tcPr marL="0" marR="0" marT="0" marB="0"/>
                </a:tc>
                <a:tc>
                  <a:txBody>
                    <a:bodyPr/>
                    <a:lstStyle/>
                    <a:p>
                      <a:pPr marL="90805">
                        <a:lnSpc>
                          <a:spcPct val="100000"/>
                        </a:lnSpc>
                      </a:pPr>
                      <a:r>
                        <a:rPr sz="1600" b="1" dirty="0">
                          <a:latin typeface="Courier New"/>
                          <a:cs typeface="Courier New"/>
                        </a:rPr>
                        <a:t>.</a:t>
                      </a:r>
                      <a:endParaRPr sz="1600" dirty="0">
                        <a:latin typeface="Courier New"/>
                        <a:cs typeface="Courier New"/>
                      </a:endParaRPr>
                    </a:p>
                  </a:txBody>
                  <a:tcPr marL="0" marR="0" marT="0" marB="0"/>
                </a:tc>
                <a:tc>
                  <a:txBody>
                    <a:bodyPr/>
                    <a:lstStyle/>
                    <a:p>
                      <a:pPr marL="90805">
                        <a:lnSpc>
                          <a:spcPct val="100000"/>
                        </a:lnSpc>
                      </a:pPr>
                      <a:r>
                        <a:rPr sz="1600" b="1" dirty="0">
                          <a:latin typeface="Courier New"/>
                          <a:cs typeface="Courier New"/>
                        </a:rPr>
                        <a:t>.</a:t>
                      </a:r>
                      <a:endParaRPr sz="1600">
                        <a:latin typeface="Courier New"/>
                        <a:cs typeface="Courier New"/>
                      </a:endParaRPr>
                    </a:p>
                  </a:txBody>
                  <a:tcPr marL="0" marR="0" marT="0" marB="0"/>
                </a:tc>
                <a:tc>
                  <a:txBody>
                    <a:bodyPr/>
                    <a:lstStyle/>
                    <a:p>
                      <a:pPr marL="90805">
                        <a:lnSpc>
                          <a:spcPct val="100000"/>
                        </a:lnSpc>
                      </a:pPr>
                      <a:r>
                        <a:rPr sz="1600" b="1" dirty="0">
                          <a:latin typeface="Courier New"/>
                          <a:cs typeface="Courier New"/>
                        </a:rPr>
                        <a:t>.</a:t>
                      </a:r>
                      <a:endParaRPr sz="1600">
                        <a:latin typeface="Courier New"/>
                        <a:cs typeface="Courier New"/>
                      </a:endParaRPr>
                    </a:p>
                  </a:txBody>
                  <a:tcPr marL="0" marR="0" marT="0" marB="0"/>
                </a:tc>
              </a:tr>
              <a:tr h="242047">
                <a:tc>
                  <a:txBody>
                    <a:bodyPr/>
                    <a:lstStyle/>
                    <a:p>
                      <a:pPr marL="549275">
                        <a:lnSpc>
                          <a:spcPct val="100000"/>
                        </a:lnSpc>
                      </a:pPr>
                      <a:r>
                        <a:rPr sz="1600" b="1" dirty="0">
                          <a:latin typeface="Courier New"/>
                          <a:cs typeface="Courier New"/>
                        </a:rPr>
                        <a:t>Y</a:t>
                      </a:r>
                      <a:r>
                        <a:rPr sz="1600" b="1" baseline="-20833" dirty="0">
                          <a:latin typeface="Courier New"/>
                          <a:cs typeface="Courier New"/>
                        </a:rPr>
                        <a:t>1</a:t>
                      </a:r>
                      <a:endParaRPr sz="1600" baseline="-20833">
                        <a:latin typeface="Courier New"/>
                        <a:cs typeface="Courier New"/>
                      </a:endParaRPr>
                    </a:p>
                  </a:txBody>
                  <a:tcPr marL="0" marR="0" marT="0" marB="0"/>
                </a:tc>
                <a:tc>
                  <a:txBody>
                    <a:bodyPr/>
                    <a:lstStyle/>
                    <a:p>
                      <a:pPr marL="90805">
                        <a:lnSpc>
                          <a:spcPct val="100000"/>
                        </a:lnSpc>
                      </a:pPr>
                      <a:r>
                        <a:rPr sz="1600" b="1" dirty="0" smtClean="0">
                          <a:latin typeface="Courier New"/>
                          <a:cs typeface="Courier New"/>
                        </a:rPr>
                        <a:t>.</a:t>
                      </a:r>
                      <a:endParaRPr sz="1600" dirty="0">
                        <a:latin typeface="Courier New"/>
                        <a:cs typeface="Courier New"/>
                      </a:endParaRPr>
                    </a:p>
                  </a:txBody>
                  <a:tcPr marL="0" marR="0" marT="0" marB="0"/>
                </a:tc>
                <a:tc>
                  <a:txBody>
                    <a:bodyPr/>
                    <a:lstStyle/>
                    <a:p>
                      <a:pPr marL="90805">
                        <a:lnSpc>
                          <a:spcPct val="100000"/>
                        </a:lnSpc>
                      </a:pPr>
                      <a:r>
                        <a:rPr sz="1600" b="1" dirty="0">
                          <a:latin typeface="Courier New"/>
                          <a:cs typeface="Courier New"/>
                        </a:rPr>
                        <a:t>.</a:t>
                      </a:r>
                      <a:endParaRPr sz="1600">
                        <a:latin typeface="Courier New"/>
                        <a:cs typeface="Courier New"/>
                      </a:endParaRPr>
                    </a:p>
                  </a:txBody>
                  <a:tcPr marL="0" marR="0" marT="0" marB="0"/>
                </a:tc>
                <a:tc>
                  <a:txBody>
                    <a:bodyPr/>
                    <a:lstStyle/>
                    <a:p>
                      <a:pPr marL="90805">
                        <a:lnSpc>
                          <a:spcPct val="100000"/>
                        </a:lnSpc>
                      </a:pPr>
                      <a:r>
                        <a:rPr sz="1600" b="1" dirty="0">
                          <a:latin typeface="Courier New"/>
                          <a:cs typeface="Courier New"/>
                        </a:rPr>
                        <a:t>.</a:t>
                      </a:r>
                      <a:endParaRPr sz="1600">
                        <a:latin typeface="Courier New"/>
                        <a:cs typeface="Courier New"/>
                      </a:endParaRPr>
                    </a:p>
                  </a:txBody>
                  <a:tcPr marL="0" marR="0" marT="0" marB="0"/>
                </a:tc>
              </a:tr>
              <a:tr h="279970">
                <a:tc>
                  <a:txBody>
                    <a:bodyPr/>
                    <a:lstStyle/>
                    <a:p>
                      <a:pPr marL="549275">
                        <a:lnSpc>
                          <a:spcPct val="100000"/>
                        </a:lnSpc>
                      </a:pPr>
                      <a:r>
                        <a:rPr sz="1600" b="1" dirty="0">
                          <a:latin typeface="Courier New"/>
                          <a:cs typeface="Courier New"/>
                        </a:rPr>
                        <a:t>W</a:t>
                      </a:r>
                      <a:r>
                        <a:rPr sz="1600" b="1" baseline="-20833" dirty="0">
                          <a:latin typeface="Courier New"/>
                          <a:cs typeface="Courier New"/>
                        </a:rPr>
                        <a:t>1</a:t>
                      </a:r>
                      <a:endParaRPr sz="1600" baseline="-20833">
                        <a:latin typeface="Courier New"/>
                        <a:cs typeface="Courier New"/>
                      </a:endParaRPr>
                    </a:p>
                  </a:txBody>
                  <a:tcPr marL="0" marR="0" marT="0" marB="0"/>
                </a:tc>
                <a:tc>
                  <a:txBody>
                    <a:bodyPr/>
                    <a:lstStyle/>
                    <a:p>
                      <a:pPr marL="90805">
                        <a:lnSpc>
                          <a:spcPct val="100000"/>
                        </a:lnSpc>
                      </a:pPr>
                      <a:r>
                        <a:rPr sz="1600" b="1" dirty="0">
                          <a:latin typeface="Courier New"/>
                          <a:cs typeface="Courier New"/>
                        </a:rPr>
                        <a:t>.</a:t>
                      </a:r>
                      <a:endParaRPr sz="1600">
                        <a:latin typeface="Courier New"/>
                        <a:cs typeface="Courier New"/>
                      </a:endParaRPr>
                    </a:p>
                  </a:txBody>
                  <a:tcPr marL="0" marR="0" marT="0" marB="0"/>
                </a:tc>
                <a:tc>
                  <a:txBody>
                    <a:bodyPr/>
                    <a:lstStyle/>
                    <a:p>
                      <a:pPr marL="90805">
                        <a:lnSpc>
                          <a:spcPct val="100000"/>
                        </a:lnSpc>
                      </a:pPr>
                      <a:r>
                        <a:rPr sz="1600" b="1" dirty="0">
                          <a:latin typeface="Courier New"/>
                          <a:cs typeface="Courier New"/>
                        </a:rPr>
                        <a:t>.</a:t>
                      </a:r>
                      <a:endParaRPr sz="1600">
                        <a:latin typeface="Courier New"/>
                        <a:cs typeface="Courier New"/>
                      </a:endParaRPr>
                    </a:p>
                  </a:txBody>
                  <a:tcPr marL="0" marR="0" marT="0" marB="0"/>
                </a:tc>
                <a:tc>
                  <a:txBody>
                    <a:bodyPr/>
                    <a:lstStyle/>
                    <a:p>
                      <a:pPr marL="90805">
                        <a:lnSpc>
                          <a:spcPct val="100000"/>
                        </a:lnSpc>
                      </a:pPr>
                      <a:r>
                        <a:rPr sz="1600" b="1" dirty="0">
                          <a:latin typeface="Courier New"/>
                          <a:cs typeface="Courier New"/>
                        </a:rPr>
                        <a:t>.</a:t>
                      </a:r>
                      <a:endParaRPr sz="1600" dirty="0">
                        <a:latin typeface="Courier New"/>
                        <a:cs typeface="Courier New"/>
                      </a:endParaRPr>
                    </a:p>
                  </a:txBody>
                  <a:tcPr marL="0" marR="0" marT="0" marB="0"/>
                </a:tc>
              </a:tr>
            </a:tbl>
          </a:graphicData>
        </a:graphic>
      </p:graphicFrame>
    </p:spTree>
    <p:extLst>
      <p:ext uri="{BB962C8B-B14F-4D97-AF65-F5344CB8AC3E}">
        <p14:creationId xmlns:p14="http://schemas.microsoft.com/office/powerpoint/2010/main" val="1703712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44425" y="257925"/>
            <a:ext cx="3390390" cy="454883"/>
          </a:xfrm>
          <a:prstGeom prst="rect">
            <a:avLst/>
          </a:prstGeom>
        </p:spPr>
        <p:txBody>
          <a:bodyPr vert="horz" wrap="square" lIns="0" tIns="84724" rIns="0" bIns="0" rtlCol="0" anchor="b" anchorCtr="0">
            <a:spAutoFit/>
          </a:bodyPr>
          <a:lstStyle/>
          <a:p>
            <a:pPr marL="8405"/>
            <a:r>
              <a:rPr spc="-3" dirty="0"/>
              <a:t>Alignin</a:t>
            </a:r>
            <a:r>
              <a:rPr dirty="0"/>
              <a:t>g</a:t>
            </a:r>
            <a:r>
              <a:rPr spc="13" dirty="0"/>
              <a:t> </a:t>
            </a:r>
            <a:r>
              <a:rPr dirty="0"/>
              <a:t>Three</a:t>
            </a:r>
            <a:r>
              <a:rPr spc="-3" dirty="0"/>
              <a:t> Sequences</a:t>
            </a:r>
          </a:p>
        </p:txBody>
      </p:sp>
      <p:sp>
        <p:nvSpPr>
          <p:cNvPr id="3" name="object 3"/>
          <p:cNvSpPr txBox="1"/>
          <p:nvPr/>
        </p:nvSpPr>
        <p:spPr>
          <a:xfrm>
            <a:off x="1750302" y="3062635"/>
            <a:ext cx="2655374" cy="1491947"/>
          </a:xfrm>
          <a:prstGeom prst="rect">
            <a:avLst/>
          </a:prstGeom>
        </p:spPr>
        <p:txBody>
          <a:bodyPr vert="horz" wrap="square" lIns="0" tIns="0" rIns="0" bIns="0" rtlCol="0">
            <a:spAutoFit/>
          </a:bodyPr>
          <a:lstStyle/>
          <a:p>
            <a:pPr marL="235336" marR="139521" indent="-226931">
              <a:lnSpc>
                <a:spcPts val="1860"/>
              </a:lnSpc>
              <a:buFont typeface="Arial"/>
              <a:buChar char="•"/>
              <a:tabLst>
                <a:tab pos="235336" algn="l"/>
              </a:tabLst>
            </a:pPr>
            <a:r>
              <a:rPr sz="1721" spc="-13" dirty="0"/>
              <a:t>Same </a:t>
            </a:r>
            <a:r>
              <a:rPr sz="1721" spc="-10" dirty="0"/>
              <a:t>strategy as aligning</a:t>
            </a:r>
            <a:r>
              <a:rPr sz="1721" spc="3" dirty="0"/>
              <a:t> </a:t>
            </a:r>
            <a:r>
              <a:rPr sz="1721" spc="-10" dirty="0"/>
              <a:t>two</a:t>
            </a:r>
            <a:r>
              <a:rPr sz="1721" dirty="0"/>
              <a:t> </a:t>
            </a:r>
            <a:r>
              <a:rPr sz="1721" spc="-10" dirty="0"/>
              <a:t>sequences</a:t>
            </a:r>
            <a:endParaRPr sz="1721"/>
          </a:p>
          <a:p>
            <a:pPr marL="235336" marR="3362" indent="-226931">
              <a:lnSpc>
                <a:spcPct val="90100"/>
              </a:lnSpc>
              <a:spcBef>
                <a:spcPts val="387"/>
              </a:spcBef>
              <a:buFont typeface="Arial"/>
              <a:buChar char="•"/>
              <a:tabLst>
                <a:tab pos="235336" algn="l"/>
              </a:tabLst>
            </a:pPr>
            <a:r>
              <a:rPr sz="1721" spc="-13" dirty="0"/>
              <a:t>Use </a:t>
            </a:r>
            <a:r>
              <a:rPr sz="1721" spc="-10" dirty="0"/>
              <a:t>a 3-D “Manhattan Cube”,</a:t>
            </a:r>
            <a:r>
              <a:rPr sz="1721" spc="3" dirty="0"/>
              <a:t> </a:t>
            </a:r>
            <a:r>
              <a:rPr sz="1721" spc="-10" dirty="0"/>
              <a:t>with</a:t>
            </a:r>
            <a:r>
              <a:rPr sz="1721" spc="3" dirty="0"/>
              <a:t> </a:t>
            </a:r>
            <a:r>
              <a:rPr sz="1721" spc="-10" dirty="0"/>
              <a:t>each</a:t>
            </a:r>
            <a:r>
              <a:rPr sz="1721" spc="3" dirty="0"/>
              <a:t> </a:t>
            </a:r>
            <a:r>
              <a:rPr sz="1721" spc="-10" dirty="0"/>
              <a:t>axis representing</a:t>
            </a:r>
            <a:r>
              <a:rPr sz="1721" spc="3" dirty="0"/>
              <a:t> </a:t>
            </a:r>
            <a:r>
              <a:rPr sz="1721" spc="-10" dirty="0"/>
              <a:t>a</a:t>
            </a:r>
            <a:r>
              <a:rPr sz="1721" spc="3" dirty="0"/>
              <a:t> </a:t>
            </a:r>
            <a:r>
              <a:rPr sz="1721" spc="-10" dirty="0"/>
              <a:t>sequence</a:t>
            </a:r>
            <a:r>
              <a:rPr sz="1721" spc="-7" dirty="0"/>
              <a:t> to</a:t>
            </a:r>
            <a:r>
              <a:rPr sz="1721" dirty="0"/>
              <a:t> </a:t>
            </a:r>
            <a:r>
              <a:rPr sz="1721" spc="-10" dirty="0"/>
              <a:t>align</a:t>
            </a:r>
            <a:endParaRPr sz="1721"/>
          </a:p>
        </p:txBody>
      </p:sp>
      <p:sp>
        <p:nvSpPr>
          <p:cNvPr id="4" name="object 4"/>
          <p:cNvSpPr/>
          <p:nvPr/>
        </p:nvSpPr>
        <p:spPr>
          <a:xfrm>
            <a:off x="4622427" y="1260662"/>
            <a:ext cx="2056980" cy="2056980"/>
          </a:xfrm>
          <a:custGeom>
            <a:avLst/>
            <a:gdLst/>
            <a:ahLst/>
            <a:cxnLst/>
            <a:rect l="l" t="t" r="r" b="b"/>
            <a:pathLst>
              <a:path w="3108325" h="3108325">
                <a:moveTo>
                  <a:pt x="0" y="0"/>
                </a:moveTo>
                <a:lnTo>
                  <a:pt x="0" y="3108198"/>
                </a:lnTo>
                <a:lnTo>
                  <a:pt x="3108198" y="3108197"/>
                </a:lnTo>
                <a:lnTo>
                  <a:pt x="3108198" y="0"/>
                </a:lnTo>
                <a:lnTo>
                  <a:pt x="0" y="0"/>
                </a:lnTo>
                <a:close/>
              </a:path>
            </a:pathLst>
          </a:custGeom>
          <a:ln w="50800">
            <a:solidFill>
              <a:srgbClr val="000000"/>
            </a:solidFill>
          </a:ln>
        </p:spPr>
        <p:txBody>
          <a:bodyPr wrap="square" lIns="0" tIns="0" rIns="0" bIns="0" rtlCol="0"/>
          <a:lstStyle/>
          <a:p>
            <a:endParaRPr sz="927"/>
          </a:p>
        </p:txBody>
      </p:sp>
      <p:sp>
        <p:nvSpPr>
          <p:cNvPr id="5" name="object 5"/>
          <p:cNvSpPr/>
          <p:nvPr/>
        </p:nvSpPr>
        <p:spPr>
          <a:xfrm>
            <a:off x="4622427" y="1432111"/>
            <a:ext cx="2056980" cy="0"/>
          </a:xfrm>
          <a:custGeom>
            <a:avLst/>
            <a:gdLst/>
            <a:ahLst/>
            <a:cxnLst/>
            <a:rect l="l" t="t" r="r" b="b"/>
            <a:pathLst>
              <a:path w="3108325">
                <a:moveTo>
                  <a:pt x="0" y="0"/>
                </a:moveTo>
                <a:lnTo>
                  <a:pt x="3108198" y="0"/>
                </a:lnTo>
              </a:path>
            </a:pathLst>
          </a:custGeom>
          <a:ln w="9525">
            <a:solidFill>
              <a:srgbClr val="808080"/>
            </a:solidFill>
          </a:ln>
        </p:spPr>
        <p:txBody>
          <a:bodyPr wrap="square" lIns="0" tIns="0" rIns="0" bIns="0" rtlCol="0"/>
          <a:lstStyle/>
          <a:p>
            <a:endParaRPr sz="927"/>
          </a:p>
        </p:txBody>
      </p:sp>
      <p:sp>
        <p:nvSpPr>
          <p:cNvPr id="6" name="object 6"/>
          <p:cNvSpPr/>
          <p:nvPr/>
        </p:nvSpPr>
        <p:spPr>
          <a:xfrm>
            <a:off x="4622427" y="1603058"/>
            <a:ext cx="2228429" cy="0"/>
          </a:xfrm>
          <a:custGeom>
            <a:avLst/>
            <a:gdLst/>
            <a:ahLst/>
            <a:cxnLst/>
            <a:rect l="l" t="t" r="r" b="b"/>
            <a:pathLst>
              <a:path w="3367404">
                <a:moveTo>
                  <a:pt x="3367278" y="0"/>
                </a:moveTo>
                <a:lnTo>
                  <a:pt x="0" y="0"/>
                </a:lnTo>
              </a:path>
            </a:pathLst>
          </a:custGeom>
          <a:ln w="9525">
            <a:solidFill>
              <a:srgbClr val="808080"/>
            </a:solidFill>
          </a:ln>
        </p:spPr>
        <p:txBody>
          <a:bodyPr wrap="square" lIns="0" tIns="0" rIns="0" bIns="0" rtlCol="0"/>
          <a:lstStyle/>
          <a:p>
            <a:endParaRPr sz="927"/>
          </a:p>
        </p:txBody>
      </p:sp>
      <p:sp>
        <p:nvSpPr>
          <p:cNvPr id="7" name="object 7"/>
          <p:cNvSpPr/>
          <p:nvPr/>
        </p:nvSpPr>
        <p:spPr>
          <a:xfrm>
            <a:off x="4622426" y="1774507"/>
            <a:ext cx="2399460" cy="0"/>
          </a:xfrm>
          <a:custGeom>
            <a:avLst/>
            <a:gdLst/>
            <a:ahLst/>
            <a:cxnLst/>
            <a:rect l="l" t="t" r="r" b="b"/>
            <a:pathLst>
              <a:path w="3625850">
                <a:moveTo>
                  <a:pt x="3625596" y="0"/>
                </a:moveTo>
                <a:lnTo>
                  <a:pt x="0" y="0"/>
                </a:lnTo>
              </a:path>
            </a:pathLst>
          </a:custGeom>
          <a:ln w="9525">
            <a:solidFill>
              <a:srgbClr val="808080"/>
            </a:solidFill>
          </a:ln>
        </p:spPr>
        <p:txBody>
          <a:bodyPr wrap="square" lIns="0" tIns="0" rIns="0" bIns="0" rtlCol="0"/>
          <a:lstStyle/>
          <a:p>
            <a:endParaRPr sz="927"/>
          </a:p>
        </p:txBody>
      </p:sp>
      <p:sp>
        <p:nvSpPr>
          <p:cNvPr id="8" name="object 8"/>
          <p:cNvSpPr/>
          <p:nvPr/>
        </p:nvSpPr>
        <p:spPr>
          <a:xfrm>
            <a:off x="4622427" y="1946462"/>
            <a:ext cx="2570909" cy="0"/>
          </a:xfrm>
          <a:custGeom>
            <a:avLst/>
            <a:gdLst/>
            <a:ahLst/>
            <a:cxnLst/>
            <a:rect l="l" t="t" r="r" b="b"/>
            <a:pathLst>
              <a:path w="3884929">
                <a:moveTo>
                  <a:pt x="3884676" y="0"/>
                </a:moveTo>
                <a:lnTo>
                  <a:pt x="0" y="0"/>
                </a:lnTo>
              </a:path>
            </a:pathLst>
          </a:custGeom>
          <a:ln w="9525">
            <a:solidFill>
              <a:srgbClr val="808080"/>
            </a:solidFill>
          </a:ln>
        </p:spPr>
        <p:txBody>
          <a:bodyPr wrap="square" lIns="0" tIns="0" rIns="0" bIns="0" rtlCol="0"/>
          <a:lstStyle/>
          <a:p>
            <a:endParaRPr sz="927"/>
          </a:p>
        </p:txBody>
      </p:sp>
      <p:sp>
        <p:nvSpPr>
          <p:cNvPr id="9" name="object 9"/>
          <p:cNvSpPr/>
          <p:nvPr/>
        </p:nvSpPr>
        <p:spPr>
          <a:xfrm>
            <a:off x="4622427" y="2117912"/>
            <a:ext cx="2570909" cy="0"/>
          </a:xfrm>
          <a:custGeom>
            <a:avLst/>
            <a:gdLst/>
            <a:ahLst/>
            <a:cxnLst/>
            <a:rect l="l" t="t" r="r" b="b"/>
            <a:pathLst>
              <a:path w="3884929">
                <a:moveTo>
                  <a:pt x="3884676" y="0"/>
                </a:moveTo>
                <a:lnTo>
                  <a:pt x="0" y="0"/>
                </a:lnTo>
              </a:path>
            </a:pathLst>
          </a:custGeom>
          <a:ln w="9525">
            <a:solidFill>
              <a:srgbClr val="808080"/>
            </a:solidFill>
          </a:ln>
        </p:spPr>
        <p:txBody>
          <a:bodyPr wrap="square" lIns="0" tIns="0" rIns="0" bIns="0" rtlCol="0"/>
          <a:lstStyle/>
          <a:p>
            <a:endParaRPr sz="927"/>
          </a:p>
        </p:txBody>
      </p:sp>
      <p:sp>
        <p:nvSpPr>
          <p:cNvPr id="10" name="object 10"/>
          <p:cNvSpPr/>
          <p:nvPr/>
        </p:nvSpPr>
        <p:spPr>
          <a:xfrm>
            <a:off x="4622427" y="2289361"/>
            <a:ext cx="2570909" cy="0"/>
          </a:xfrm>
          <a:custGeom>
            <a:avLst/>
            <a:gdLst/>
            <a:ahLst/>
            <a:cxnLst/>
            <a:rect l="l" t="t" r="r" b="b"/>
            <a:pathLst>
              <a:path w="3884929">
                <a:moveTo>
                  <a:pt x="3884676" y="0"/>
                </a:moveTo>
                <a:lnTo>
                  <a:pt x="0" y="0"/>
                </a:lnTo>
              </a:path>
            </a:pathLst>
          </a:custGeom>
          <a:ln w="9525">
            <a:solidFill>
              <a:srgbClr val="808080"/>
            </a:solidFill>
          </a:ln>
        </p:spPr>
        <p:txBody>
          <a:bodyPr wrap="square" lIns="0" tIns="0" rIns="0" bIns="0" rtlCol="0"/>
          <a:lstStyle/>
          <a:p>
            <a:endParaRPr sz="927"/>
          </a:p>
        </p:txBody>
      </p:sp>
      <p:sp>
        <p:nvSpPr>
          <p:cNvPr id="11" name="object 11"/>
          <p:cNvSpPr/>
          <p:nvPr/>
        </p:nvSpPr>
        <p:spPr>
          <a:xfrm>
            <a:off x="4622427" y="2460307"/>
            <a:ext cx="2570909" cy="0"/>
          </a:xfrm>
          <a:custGeom>
            <a:avLst/>
            <a:gdLst/>
            <a:ahLst/>
            <a:cxnLst/>
            <a:rect l="l" t="t" r="r" b="b"/>
            <a:pathLst>
              <a:path w="3884929">
                <a:moveTo>
                  <a:pt x="3884676" y="0"/>
                </a:moveTo>
                <a:lnTo>
                  <a:pt x="0" y="0"/>
                </a:lnTo>
              </a:path>
            </a:pathLst>
          </a:custGeom>
          <a:ln w="9525">
            <a:solidFill>
              <a:srgbClr val="808080"/>
            </a:solidFill>
          </a:ln>
        </p:spPr>
        <p:txBody>
          <a:bodyPr wrap="square" lIns="0" tIns="0" rIns="0" bIns="0" rtlCol="0"/>
          <a:lstStyle/>
          <a:p>
            <a:endParaRPr sz="927"/>
          </a:p>
        </p:txBody>
      </p:sp>
      <p:sp>
        <p:nvSpPr>
          <p:cNvPr id="12" name="object 12"/>
          <p:cNvSpPr/>
          <p:nvPr/>
        </p:nvSpPr>
        <p:spPr>
          <a:xfrm>
            <a:off x="4622427" y="2631758"/>
            <a:ext cx="2570909" cy="0"/>
          </a:xfrm>
          <a:custGeom>
            <a:avLst/>
            <a:gdLst/>
            <a:ahLst/>
            <a:cxnLst/>
            <a:rect l="l" t="t" r="r" b="b"/>
            <a:pathLst>
              <a:path w="3884929">
                <a:moveTo>
                  <a:pt x="3884676" y="0"/>
                </a:moveTo>
                <a:lnTo>
                  <a:pt x="0" y="0"/>
                </a:lnTo>
              </a:path>
            </a:pathLst>
          </a:custGeom>
          <a:ln w="9525">
            <a:solidFill>
              <a:srgbClr val="808080"/>
            </a:solidFill>
          </a:ln>
        </p:spPr>
        <p:txBody>
          <a:bodyPr wrap="square" lIns="0" tIns="0" rIns="0" bIns="0" rtlCol="0"/>
          <a:lstStyle/>
          <a:p>
            <a:endParaRPr sz="927"/>
          </a:p>
        </p:txBody>
      </p:sp>
      <p:sp>
        <p:nvSpPr>
          <p:cNvPr id="13" name="object 13"/>
          <p:cNvSpPr/>
          <p:nvPr/>
        </p:nvSpPr>
        <p:spPr>
          <a:xfrm>
            <a:off x="4622427" y="2802703"/>
            <a:ext cx="2570909" cy="0"/>
          </a:xfrm>
          <a:custGeom>
            <a:avLst/>
            <a:gdLst/>
            <a:ahLst/>
            <a:cxnLst/>
            <a:rect l="l" t="t" r="r" b="b"/>
            <a:pathLst>
              <a:path w="3884929">
                <a:moveTo>
                  <a:pt x="3884676" y="0"/>
                </a:moveTo>
                <a:lnTo>
                  <a:pt x="0" y="0"/>
                </a:lnTo>
              </a:path>
            </a:pathLst>
          </a:custGeom>
          <a:ln w="9525">
            <a:solidFill>
              <a:srgbClr val="808080"/>
            </a:solidFill>
          </a:ln>
        </p:spPr>
        <p:txBody>
          <a:bodyPr wrap="square" lIns="0" tIns="0" rIns="0" bIns="0" rtlCol="0"/>
          <a:lstStyle/>
          <a:p>
            <a:endParaRPr sz="927"/>
          </a:p>
        </p:txBody>
      </p:sp>
      <p:sp>
        <p:nvSpPr>
          <p:cNvPr id="14" name="object 14"/>
          <p:cNvSpPr/>
          <p:nvPr/>
        </p:nvSpPr>
        <p:spPr>
          <a:xfrm>
            <a:off x="4622427" y="2974153"/>
            <a:ext cx="2570909" cy="0"/>
          </a:xfrm>
          <a:custGeom>
            <a:avLst/>
            <a:gdLst/>
            <a:ahLst/>
            <a:cxnLst/>
            <a:rect l="l" t="t" r="r" b="b"/>
            <a:pathLst>
              <a:path w="3884929">
                <a:moveTo>
                  <a:pt x="3884676" y="0"/>
                </a:moveTo>
                <a:lnTo>
                  <a:pt x="0" y="0"/>
                </a:lnTo>
              </a:path>
            </a:pathLst>
          </a:custGeom>
          <a:ln w="9525">
            <a:solidFill>
              <a:srgbClr val="808080"/>
            </a:solidFill>
          </a:ln>
        </p:spPr>
        <p:txBody>
          <a:bodyPr wrap="square" lIns="0" tIns="0" rIns="0" bIns="0" rtlCol="0"/>
          <a:lstStyle/>
          <a:p>
            <a:endParaRPr sz="927"/>
          </a:p>
        </p:txBody>
      </p:sp>
      <p:sp>
        <p:nvSpPr>
          <p:cNvPr id="15" name="object 15"/>
          <p:cNvSpPr/>
          <p:nvPr/>
        </p:nvSpPr>
        <p:spPr>
          <a:xfrm>
            <a:off x="4622427" y="3145099"/>
            <a:ext cx="2570909" cy="0"/>
          </a:xfrm>
          <a:custGeom>
            <a:avLst/>
            <a:gdLst/>
            <a:ahLst/>
            <a:cxnLst/>
            <a:rect l="l" t="t" r="r" b="b"/>
            <a:pathLst>
              <a:path w="3884929">
                <a:moveTo>
                  <a:pt x="3884676" y="0"/>
                </a:moveTo>
                <a:lnTo>
                  <a:pt x="0" y="0"/>
                </a:lnTo>
              </a:path>
            </a:pathLst>
          </a:custGeom>
          <a:ln w="9525">
            <a:solidFill>
              <a:srgbClr val="808080"/>
            </a:solidFill>
          </a:ln>
        </p:spPr>
        <p:txBody>
          <a:bodyPr wrap="square" lIns="0" tIns="0" rIns="0" bIns="0" rtlCol="0"/>
          <a:lstStyle/>
          <a:p>
            <a:endParaRPr sz="927"/>
          </a:p>
        </p:txBody>
      </p:sp>
      <p:sp>
        <p:nvSpPr>
          <p:cNvPr id="16" name="object 16"/>
          <p:cNvSpPr/>
          <p:nvPr/>
        </p:nvSpPr>
        <p:spPr>
          <a:xfrm>
            <a:off x="4793876" y="1260662"/>
            <a:ext cx="0" cy="2056980"/>
          </a:xfrm>
          <a:custGeom>
            <a:avLst/>
            <a:gdLst/>
            <a:ahLst/>
            <a:cxnLst/>
            <a:rect l="l" t="t" r="r" b="b"/>
            <a:pathLst>
              <a:path h="3108325">
                <a:moveTo>
                  <a:pt x="0" y="3108198"/>
                </a:moveTo>
                <a:lnTo>
                  <a:pt x="0" y="0"/>
                </a:lnTo>
              </a:path>
            </a:pathLst>
          </a:custGeom>
          <a:ln w="9525">
            <a:solidFill>
              <a:srgbClr val="808080"/>
            </a:solidFill>
          </a:ln>
        </p:spPr>
        <p:txBody>
          <a:bodyPr wrap="square" lIns="0" tIns="0" rIns="0" bIns="0" rtlCol="0"/>
          <a:lstStyle/>
          <a:p>
            <a:endParaRPr sz="927"/>
          </a:p>
        </p:txBody>
      </p:sp>
      <p:sp>
        <p:nvSpPr>
          <p:cNvPr id="17" name="object 17"/>
          <p:cNvSpPr/>
          <p:nvPr/>
        </p:nvSpPr>
        <p:spPr>
          <a:xfrm>
            <a:off x="4964822" y="1260662"/>
            <a:ext cx="0" cy="2228429"/>
          </a:xfrm>
          <a:custGeom>
            <a:avLst/>
            <a:gdLst/>
            <a:ahLst/>
            <a:cxnLst/>
            <a:rect l="l" t="t" r="r" b="b"/>
            <a:pathLst>
              <a:path h="3367404">
                <a:moveTo>
                  <a:pt x="0" y="0"/>
                </a:moveTo>
                <a:lnTo>
                  <a:pt x="0" y="3367278"/>
                </a:lnTo>
              </a:path>
            </a:pathLst>
          </a:custGeom>
          <a:ln w="9525">
            <a:solidFill>
              <a:srgbClr val="808080"/>
            </a:solidFill>
          </a:ln>
        </p:spPr>
        <p:txBody>
          <a:bodyPr wrap="square" lIns="0" tIns="0" rIns="0" bIns="0" rtlCol="0"/>
          <a:lstStyle/>
          <a:p>
            <a:endParaRPr sz="927"/>
          </a:p>
        </p:txBody>
      </p:sp>
      <p:sp>
        <p:nvSpPr>
          <p:cNvPr id="18" name="object 18"/>
          <p:cNvSpPr/>
          <p:nvPr/>
        </p:nvSpPr>
        <p:spPr>
          <a:xfrm>
            <a:off x="5136272" y="1260662"/>
            <a:ext cx="0" cy="2399460"/>
          </a:xfrm>
          <a:custGeom>
            <a:avLst/>
            <a:gdLst/>
            <a:ahLst/>
            <a:cxnLst/>
            <a:rect l="l" t="t" r="r" b="b"/>
            <a:pathLst>
              <a:path h="3625850">
                <a:moveTo>
                  <a:pt x="0" y="0"/>
                </a:moveTo>
                <a:lnTo>
                  <a:pt x="0" y="3625596"/>
                </a:lnTo>
              </a:path>
            </a:pathLst>
          </a:custGeom>
          <a:ln w="9525">
            <a:solidFill>
              <a:srgbClr val="808080"/>
            </a:solidFill>
          </a:ln>
        </p:spPr>
        <p:txBody>
          <a:bodyPr wrap="square" lIns="0" tIns="0" rIns="0" bIns="0" rtlCol="0"/>
          <a:lstStyle/>
          <a:p>
            <a:endParaRPr sz="927"/>
          </a:p>
        </p:txBody>
      </p:sp>
      <p:sp>
        <p:nvSpPr>
          <p:cNvPr id="19" name="object 19"/>
          <p:cNvSpPr/>
          <p:nvPr/>
        </p:nvSpPr>
        <p:spPr>
          <a:xfrm>
            <a:off x="5307218" y="1260662"/>
            <a:ext cx="0" cy="2399460"/>
          </a:xfrm>
          <a:custGeom>
            <a:avLst/>
            <a:gdLst/>
            <a:ahLst/>
            <a:cxnLst/>
            <a:rect l="l" t="t" r="r" b="b"/>
            <a:pathLst>
              <a:path h="3625850">
                <a:moveTo>
                  <a:pt x="0" y="0"/>
                </a:moveTo>
                <a:lnTo>
                  <a:pt x="0" y="3625595"/>
                </a:lnTo>
              </a:path>
            </a:pathLst>
          </a:custGeom>
          <a:ln w="9525">
            <a:solidFill>
              <a:srgbClr val="808080"/>
            </a:solidFill>
          </a:ln>
        </p:spPr>
        <p:txBody>
          <a:bodyPr wrap="square" lIns="0" tIns="0" rIns="0" bIns="0" rtlCol="0"/>
          <a:lstStyle/>
          <a:p>
            <a:endParaRPr sz="927"/>
          </a:p>
        </p:txBody>
      </p:sp>
      <p:sp>
        <p:nvSpPr>
          <p:cNvPr id="20" name="object 20"/>
          <p:cNvSpPr/>
          <p:nvPr/>
        </p:nvSpPr>
        <p:spPr>
          <a:xfrm>
            <a:off x="5478668" y="1260662"/>
            <a:ext cx="0" cy="2399460"/>
          </a:xfrm>
          <a:custGeom>
            <a:avLst/>
            <a:gdLst/>
            <a:ahLst/>
            <a:cxnLst/>
            <a:rect l="l" t="t" r="r" b="b"/>
            <a:pathLst>
              <a:path h="3625850">
                <a:moveTo>
                  <a:pt x="0" y="0"/>
                </a:moveTo>
                <a:lnTo>
                  <a:pt x="0" y="3625595"/>
                </a:lnTo>
              </a:path>
            </a:pathLst>
          </a:custGeom>
          <a:ln w="9525">
            <a:solidFill>
              <a:srgbClr val="808080"/>
            </a:solidFill>
          </a:ln>
        </p:spPr>
        <p:txBody>
          <a:bodyPr wrap="square" lIns="0" tIns="0" rIns="0" bIns="0" rtlCol="0"/>
          <a:lstStyle/>
          <a:p>
            <a:endParaRPr sz="927"/>
          </a:p>
        </p:txBody>
      </p:sp>
      <p:sp>
        <p:nvSpPr>
          <p:cNvPr id="21" name="object 21"/>
          <p:cNvSpPr/>
          <p:nvPr/>
        </p:nvSpPr>
        <p:spPr>
          <a:xfrm>
            <a:off x="5651126" y="1260662"/>
            <a:ext cx="0" cy="2570909"/>
          </a:xfrm>
          <a:custGeom>
            <a:avLst/>
            <a:gdLst/>
            <a:ahLst/>
            <a:cxnLst/>
            <a:rect l="l" t="t" r="r" b="b"/>
            <a:pathLst>
              <a:path h="3884929">
                <a:moveTo>
                  <a:pt x="0" y="0"/>
                </a:moveTo>
                <a:lnTo>
                  <a:pt x="0" y="3884675"/>
                </a:lnTo>
              </a:path>
            </a:pathLst>
          </a:custGeom>
          <a:ln w="9525">
            <a:solidFill>
              <a:srgbClr val="808080"/>
            </a:solidFill>
          </a:ln>
        </p:spPr>
        <p:txBody>
          <a:bodyPr wrap="square" lIns="0" tIns="0" rIns="0" bIns="0" rtlCol="0"/>
          <a:lstStyle/>
          <a:p>
            <a:endParaRPr sz="927"/>
          </a:p>
        </p:txBody>
      </p:sp>
      <p:sp>
        <p:nvSpPr>
          <p:cNvPr id="22" name="object 22"/>
          <p:cNvSpPr/>
          <p:nvPr/>
        </p:nvSpPr>
        <p:spPr>
          <a:xfrm>
            <a:off x="5822072" y="1260662"/>
            <a:ext cx="0" cy="2570909"/>
          </a:xfrm>
          <a:custGeom>
            <a:avLst/>
            <a:gdLst/>
            <a:ahLst/>
            <a:cxnLst/>
            <a:rect l="l" t="t" r="r" b="b"/>
            <a:pathLst>
              <a:path h="3884929">
                <a:moveTo>
                  <a:pt x="0" y="0"/>
                </a:moveTo>
                <a:lnTo>
                  <a:pt x="0" y="3884675"/>
                </a:lnTo>
              </a:path>
            </a:pathLst>
          </a:custGeom>
          <a:ln w="9525">
            <a:solidFill>
              <a:srgbClr val="808080"/>
            </a:solidFill>
          </a:ln>
        </p:spPr>
        <p:txBody>
          <a:bodyPr wrap="square" lIns="0" tIns="0" rIns="0" bIns="0" rtlCol="0"/>
          <a:lstStyle/>
          <a:p>
            <a:endParaRPr sz="927"/>
          </a:p>
        </p:txBody>
      </p:sp>
      <p:sp>
        <p:nvSpPr>
          <p:cNvPr id="23" name="object 23"/>
          <p:cNvSpPr/>
          <p:nvPr/>
        </p:nvSpPr>
        <p:spPr>
          <a:xfrm>
            <a:off x="5993522" y="1260662"/>
            <a:ext cx="0" cy="2570909"/>
          </a:xfrm>
          <a:custGeom>
            <a:avLst/>
            <a:gdLst/>
            <a:ahLst/>
            <a:cxnLst/>
            <a:rect l="l" t="t" r="r" b="b"/>
            <a:pathLst>
              <a:path h="3884929">
                <a:moveTo>
                  <a:pt x="0" y="0"/>
                </a:moveTo>
                <a:lnTo>
                  <a:pt x="0" y="3884675"/>
                </a:lnTo>
              </a:path>
            </a:pathLst>
          </a:custGeom>
          <a:ln w="9525">
            <a:solidFill>
              <a:srgbClr val="808080"/>
            </a:solidFill>
          </a:ln>
        </p:spPr>
        <p:txBody>
          <a:bodyPr wrap="square" lIns="0" tIns="0" rIns="0" bIns="0" rtlCol="0"/>
          <a:lstStyle/>
          <a:p>
            <a:endParaRPr sz="927"/>
          </a:p>
        </p:txBody>
      </p:sp>
      <p:sp>
        <p:nvSpPr>
          <p:cNvPr id="24" name="object 24"/>
          <p:cNvSpPr/>
          <p:nvPr/>
        </p:nvSpPr>
        <p:spPr>
          <a:xfrm>
            <a:off x="6164467" y="1260662"/>
            <a:ext cx="0" cy="2399460"/>
          </a:xfrm>
          <a:custGeom>
            <a:avLst/>
            <a:gdLst/>
            <a:ahLst/>
            <a:cxnLst/>
            <a:rect l="l" t="t" r="r" b="b"/>
            <a:pathLst>
              <a:path h="3625850">
                <a:moveTo>
                  <a:pt x="0" y="0"/>
                </a:moveTo>
                <a:lnTo>
                  <a:pt x="0" y="3625595"/>
                </a:lnTo>
              </a:path>
            </a:pathLst>
          </a:custGeom>
          <a:ln w="9525">
            <a:solidFill>
              <a:srgbClr val="808080"/>
            </a:solidFill>
          </a:ln>
        </p:spPr>
        <p:txBody>
          <a:bodyPr wrap="square" lIns="0" tIns="0" rIns="0" bIns="0" rtlCol="0"/>
          <a:lstStyle/>
          <a:p>
            <a:endParaRPr sz="927"/>
          </a:p>
        </p:txBody>
      </p:sp>
      <p:sp>
        <p:nvSpPr>
          <p:cNvPr id="25" name="object 25"/>
          <p:cNvSpPr/>
          <p:nvPr/>
        </p:nvSpPr>
        <p:spPr>
          <a:xfrm>
            <a:off x="6335918" y="1260662"/>
            <a:ext cx="0" cy="2399460"/>
          </a:xfrm>
          <a:custGeom>
            <a:avLst/>
            <a:gdLst/>
            <a:ahLst/>
            <a:cxnLst/>
            <a:rect l="l" t="t" r="r" b="b"/>
            <a:pathLst>
              <a:path h="3625850">
                <a:moveTo>
                  <a:pt x="0" y="0"/>
                </a:moveTo>
                <a:lnTo>
                  <a:pt x="0" y="3625595"/>
                </a:lnTo>
              </a:path>
            </a:pathLst>
          </a:custGeom>
          <a:ln w="9525">
            <a:solidFill>
              <a:srgbClr val="808080"/>
            </a:solidFill>
          </a:ln>
        </p:spPr>
        <p:txBody>
          <a:bodyPr wrap="square" lIns="0" tIns="0" rIns="0" bIns="0" rtlCol="0"/>
          <a:lstStyle/>
          <a:p>
            <a:endParaRPr sz="927"/>
          </a:p>
        </p:txBody>
      </p:sp>
      <p:sp>
        <p:nvSpPr>
          <p:cNvPr id="26" name="object 26"/>
          <p:cNvSpPr/>
          <p:nvPr/>
        </p:nvSpPr>
        <p:spPr>
          <a:xfrm>
            <a:off x="6506863" y="1260662"/>
            <a:ext cx="0" cy="2056980"/>
          </a:xfrm>
          <a:custGeom>
            <a:avLst/>
            <a:gdLst/>
            <a:ahLst/>
            <a:cxnLst/>
            <a:rect l="l" t="t" r="r" b="b"/>
            <a:pathLst>
              <a:path h="3108325">
                <a:moveTo>
                  <a:pt x="0" y="3108197"/>
                </a:moveTo>
                <a:lnTo>
                  <a:pt x="0" y="0"/>
                </a:lnTo>
              </a:path>
            </a:pathLst>
          </a:custGeom>
          <a:ln w="9525">
            <a:solidFill>
              <a:srgbClr val="808080"/>
            </a:solidFill>
          </a:ln>
        </p:spPr>
        <p:txBody>
          <a:bodyPr wrap="square" lIns="0" tIns="0" rIns="0" bIns="0" rtlCol="0"/>
          <a:lstStyle/>
          <a:p>
            <a:endParaRPr sz="927"/>
          </a:p>
        </p:txBody>
      </p:sp>
      <p:sp>
        <p:nvSpPr>
          <p:cNvPr id="27" name="object 27"/>
          <p:cNvSpPr/>
          <p:nvPr/>
        </p:nvSpPr>
        <p:spPr>
          <a:xfrm>
            <a:off x="4793876" y="1432111"/>
            <a:ext cx="2056980" cy="2056980"/>
          </a:xfrm>
          <a:custGeom>
            <a:avLst/>
            <a:gdLst/>
            <a:ahLst/>
            <a:cxnLst/>
            <a:rect l="l" t="t" r="r" b="b"/>
            <a:pathLst>
              <a:path w="3108325" h="3108325">
                <a:moveTo>
                  <a:pt x="0" y="0"/>
                </a:moveTo>
                <a:lnTo>
                  <a:pt x="0" y="3108198"/>
                </a:lnTo>
                <a:lnTo>
                  <a:pt x="3108198" y="3108197"/>
                </a:lnTo>
                <a:lnTo>
                  <a:pt x="3108198" y="0"/>
                </a:lnTo>
                <a:lnTo>
                  <a:pt x="0" y="0"/>
                </a:lnTo>
                <a:close/>
              </a:path>
            </a:pathLst>
          </a:custGeom>
          <a:ln w="9525">
            <a:solidFill>
              <a:srgbClr val="808080"/>
            </a:solidFill>
          </a:ln>
        </p:spPr>
        <p:txBody>
          <a:bodyPr wrap="square" lIns="0" tIns="0" rIns="0" bIns="0" rtlCol="0"/>
          <a:lstStyle/>
          <a:p>
            <a:endParaRPr sz="927"/>
          </a:p>
        </p:txBody>
      </p:sp>
      <p:sp>
        <p:nvSpPr>
          <p:cNvPr id="28" name="object 28"/>
          <p:cNvSpPr/>
          <p:nvPr/>
        </p:nvSpPr>
        <p:spPr>
          <a:xfrm>
            <a:off x="4793876" y="2975162"/>
            <a:ext cx="2056980" cy="0"/>
          </a:xfrm>
          <a:custGeom>
            <a:avLst/>
            <a:gdLst/>
            <a:ahLst/>
            <a:cxnLst/>
            <a:rect l="l" t="t" r="r" b="b"/>
            <a:pathLst>
              <a:path w="3108325">
                <a:moveTo>
                  <a:pt x="3108198" y="0"/>
                </a:moveTo>
                <a:lnTo>
                  <a:pt x="0" y="0"/>
                </a:lnTo>
              </a:path>
            </a:pathLst>
          </a:custGeom>
          <a:ln w="9525">
            <a:solidFill>
              <a:srgbClr val="808080"/>
            </a:solidFill>
          </a:ln>
        </p:spPr>
        <p:txBody>
          <a:bodyPr wrap="square" lIns="0" tIns="0" rIns="0" bIns="0" rtlCol="0"/>
          <a:lstStyle/>
          <a:p>
            <a:endParaRPr sz="927"/>
          </a:p>
        </p:txBody>
      </p:sp>
      <p:sp>
        <p:nvSpPr>
          <p:cNvPr id="29" name="object 29"/>
          <p:cNvSpPr/>
          <p:nvPr/>
        </p:nvSpPr>
        <p:spPr>
          <a:xfrm>
            <a:off x="4793876" y="3146611"/>
            <a:ext cx="2228010" cy="0"/>
          </a:xfrm>
          <a:custGeom>
            <a:avLst/>
            <a:gdLst/>
            <a:ahLst/>
            <a:cxnLst/>
            <a:rect l="l" t="t" r="r" b="b"/>
            <a:pathLst>
              <a:path w="3366770">
                <a:moveTo>
                  <a:pt x="3366516" y="0"/>
                </a:moveTo>
                <a:lnTo>
                  <a:pt x="0" y="0"/>
                </a:lnTo>
              </a:path>
            </a:pathLst>
          </a:custGeom>
          <a:ln w="9525">
            <a:solidFill>
              <a:srgbClr val="808080"/>
            </a:solidFill>
          </a:ln>
        </p:spPr>
        <p:txBody>
          <a:bodyPr wrap="square" lIns="0" tIns="0" rIns="0" bIns="0" rtlCol="0"/>
          <a:lstStyle/>
          <a:p>
            <a:endParaRPr sz="927"/>
          </a:p>
        </p:txBody>
      </p:sp>
      <p:sp>
        <p:nvSpPr>
          <p:cNvPr id="30" name="object 30"/>
          <p:cNvSpPr/>
          <p:nvPr/>
        </p:nvSpPr>
        <p:spPr>
          <a:xfrm>
            <a:off x="4793876" y="3317557"/>
            <a:ext cx="2399460" cy="0"/>
          </a:xfrm>
          <a:custGeom>
            <a:avLst/>
            <a:gdLst/>
            <a:ahLst/>
            <a:cxnLst/>
            <a:rect l="l" t="t" r="r" b="b"/>
            <a:pathLst>
              <a:path w="3625850">
                <a:moveTo>
                  <a:pt x="3625596" y="0"/>
                </a:moveTo>
                <a:lnTo>
                  <a:pt x="0" y="0"/>
                </a:lnTo>
              </a:path>
            </a:pathLst>
          </a:custGeom>
          <a:ln w="9525">
            <a:solidFill>
              <a:srgbClr val="808080"/>
            </a:solidFill>
          </a:ln>
        </p:spPr>
        <p:txBody>
          <a:bodyPr wrap="square" lIns="0" tIns="0" rIns="0" bIns="0" rtlCol="0"/>
          <a:lstStyle/>
          <a:p>
            <a:endParaRPr sz="927"/>
          </a:p>
        </p:txBody>
      </p:sp>
      <p:sp>
        <p:nvSpPr>
          <p:cNvPr id="31" name="object 31"/>
          <p:cNvSpPr/>
          <p:nvPr/>
        </p:nvSpPr>
        <p:spPr>
          <a:xfrm>
            <a:off x="5479676" y="1432111"/>
            <a:ext cx="0" cy="2399460"/>
          </a:xfrm>
          <a:custGeom>
            <a:avLst/>
            <a:gdLst/>
            <a:ahLst/>
            <a:cxnLst/>
            <a:rect l="l" t="t" r="r" b="b"/>
            <a:pathLst>
              <a:path h="3625850">
                <a:moveTo>
                  <a:pt x="0" y="0"/>
                </a:moveTo>
                <a:lnTo>
                  <a:pt x="0" y="3625595"/>
                </a:lnTo>
              </a:path>
            </a:pathLst>
          </a:custGeom>
          <a:ln w="9525">
            <a:solidFill>
              <a:srgbClr val="808080"/>
            </a:solidFill>
          </a:ln>
        </p:spPr>
        <p:txBody>
          <a:bodyPr wrap="square" lIns="0" tIns="0" rIns="0" bIns="0" rtlCol="0"/>
          <a:lstStyle/>
          <a:p>
            <a:endParaRPr sz="927"/>
          </a:p>
        </p:txBody>
      </p:sp>
      <p:sp>
        <p:nvSpPr>
          <p:cNvPr id="32" name="object 32"/>
          <p:cNvSpPr/>
          <p:nvPr/>
        </p:nvSpPr>
        <p:spPr>
          <a:xfrm>
            <a:off x="6336926" y="1432111"/>
            <a:ext cx="0" cy="2399460"/>
          </a:xfrm>
          <a:custGeom>
            <a:avLst/>
            <a:gdLst/>
            <a:ahLst/>
            <a:cxnLst/>
            <a:rect l="l" t="t" r="r" b="b"/>
            <a:pathLst>
              <a:path h="3625850">
                <a:moveTo>
                  <a:pt x="0" y="0"/>
                </a:moveTo>
                <a:lnTo>
                  <a:pt x="0" y="3625595"/>
                </a:lnTo>
              </a:path>
            </a:pathLst>
          </a:custGeom>
          <a:ln w="9525">
            <a:solidFill>
              <a:srgbClr val="808080"/>
            </a:solidFill>
          </a:ln>
        </p:spPr>
        <p:txBody>
          <a:bodyPr wrap="square" lIns="0" tIns="0" rIns="0" bIns="0" rtlCol="0"/>
          <a:lstStyle/>
          <a:p>
            <a:endParaRPr sz="927"/>
          </a:p>
        </p:txBody>
      </p:sp>
      <p:sp>
        <p:nvSpPr>
          <p:cNvPr id="33" name="object 33"/>
          <p:cNvSpPr/>
          <p:nvPr/>
        </p:nvSpPr>
        <p:spPr>
          <a:xfrm>
            <a:off x="6508376" y="1432111"/>
            <a:ext cx="0" cy="2399460"/>
          </a:xfrm>
          <a:custGeom>
            <a:avLst/>
            <a:gdLst/>
            <a:ahLst/>
            <a:cxnLst/>
            <a:rect l="l" t="t" r="r" b="b"/>
            <a:pathLst>
              <a:path h="3625850">
                <a:moveTo>
                  <a:pt x="0" y="0"/>
                </a:moveTo>
                <a:lnTo>
                  <a:pt x="0" y="3625595"/>
                </a:lnTo>
              </a:path>
            </a:pathLst>
          </a:custGeom>
          <a:ln w="9525">
            <a:solidFill>
              <a:srgbClr val="808080"/>
            </a:solidFill>
          </a:ln>
        </p:spPr>
        <p:txBody>
          <a:bodyPr wrap="square" lIns="0" tIns="0" rIns="0" bIns="0" rtlCol="0"/>
          <a:lstStyle/>
          <a:p>
            <a:endParaRPr sz="927"/>
          </a:p>
        </p:txBody>
      </p:sp>
      <p:sp>
        <p:nvSpPr>
          <p:cNvPr id="34" name="object 34"/>
          <p:cNvSpPr/>
          <p:nvPr/>
        </p:nvSpPr>
        <p:spPr>
          <a:xfrm>
            <a:off x="6679322" y="1432111"/>
            <a:ext cx="0" cy="2399460"/>
          </a:xfrm>
          <a:custGeom>
            <a:avLst/>
            <a:gdLst/>
            <a:ahLst/>
            <a:cxnLst/>
            <a:rect l="l" t="t" r="r" b="b"/>
            <a:pathLst>
              <a:path h="3625850">
                <a:moveTo>
                  <a:pt x="0" y="0"/>
                </a:moveTo>
                <a:lnTo>
                  <a:pt x="0" y="3625595"/>
                </a:lnTo>
              </a:path>
            </a:pathLst>
          </a:custGeom>
          <a:ln w="9525">
            <a:solidFill>
              <a:srgbClr val="808080"/>
            </a:solidFill>
          </a:ln>
        </p:spPr>
        <p:txBody>
          <a:bodyPr wrap="square" lIns="0" tIns="0" rIns="0" bIns="0" rtlCol="0"/>
          <a:lstStyle/>
          <a:p>
            <a:endParaRPr sz="927"/>
          </a:p>
        </p:txBody>
      </p:sp>
      <p:sp>
        <p:nvSpPr>
          <p:cNvPr id="35" name="object 35"/>
          <p:cNvSpPr/>
          <p:nvPr/>
        </p:nvSpPr>
        <p:spPr>
          <a:xfrm>
            <a:off x="4793876" y="1432111"/>
            <a:ext cx="2056980" cy="2056980"/>
          </a:xfrm>
          <a:custGeom>
            <a:avLst/>
            <a:gdLst/>
            <a:ahLst/>
            <a:cxnLst/>
            <a:rect l="l" t="t" r="r" b="b"/>
            <a:pathLst>
              <a:path w="3108325" h="3108325">
                <a:moveTo>
                  <a:pt x="0" y="0"/>
                </a:moveTo>
                <a:lnTo>
                  <a:pt x="0" y="3108198"/>
                </a:lnTo>
                <a:lnTo>
                  <a:pt x="3108198" y="3108197"/>
                </a:lnTo>
                <a:lnTo>
                  <a:pt x="3108198" y="0"/>
                </a:lnTo>
                <a:lnTo>
                  <a:pt x="0" y="0"/>
                </a:lnTo>
                <a:close/>
              </a:path>
            </a:pathLst>
          </a:custGeom>
          <a:ln w="9525">
            <a:solidFill>
              <a:srgbClr val="808080"/>
            </a:solidFill>
          </a:ln>
        </p:spPr>
        <p:txBody>
          <a:bodyPr wrap="square" lIns="0" tIns="0" rIns="0" bIns="0" rtlCol="0"/>
          <a:lstStyle/>
          <a:p>
            <a:endParaRPr sz="927"/>
          </a:p>
        </p:txBody>
      </p:sp>
      <p:sp>
        <p:nvSpPr>
          <p:cNvPr id="36" name="object 36"/>
          <p:cNvSpPr/>
          <p:nvPr/>
        </p:nvSpPr>
        <p:spPr>
          <a:xfrm>
            <a:off x="4964822" y="1603058"/>
            <a:ext cx="2056980" cy="2056980"/>
          </a:xfrm>
          <a:custGeom>
            <a:avLst/>
            <a:gdLst/>
            <a:ahLst/>
            <a:cxnLst/>
            <a:rect l="l" t="t" r="r" b="b"/>
            <a:pathLst>
              <a:path w="3108325" h="3108325">
                <a:moveTo>
                  <a:pt x="0" y="0"/>
                </a:moveTo>
                <a:lnTo>
                  <a:pt x="0" y="3108198"/>
                </a:lnTo>
                <a:lnTo>
                  <a:pt x="3108198" y="3108197"/>
                </a:lnTo>
                <a:lnTo>
                  <a:pt x="3108198" y="0"/>
                </a:lnTo>
                <a:lnTo>
                  <a:pt x="0" y="0"/>
                </a:lnTo>
                <a:close/>
              </a:path>
            </a:pathLst>
          </a:custGeom>
          <a:ln w="9525">
            <a:solidFill>
              <a:srgbClr val="808080"/>
            </a:solidFill>
          </a:ln>
        </p:spPr>
        <p:txBody>
          <a:bodyPr wrap="square" lIns="0" tIns="0" rIns="0" bIns="0" rtlCol="0"/>
          <a:lstStyle/>
          <a:p>
            <a:endParaRPr sz="927"/>
          </a:p>
        </p:txBody>
      </p:sp>
      <p:sp>
        <p:nvSpPr>
          <p:cNvPr id="37" name="object 37"/>
          <p:cNvSpPr/>
          <p:nvPr/>
        </p:nvSpPr>
        <p:spPr>
          <a:xfrm>
            <a:off x="4964822" y="1945453"/>
            <a:ext cx="2056980" cy="0"/>
          </a:xfrm>
          <a:custGeom>
            <a:avLst/>
            <a:gdLst/>
            <a:ahLst/>
            <a:cxnLst/>
            <a:rect l="l" t="t" r="r" b="b"/>
            <a:pathLst>
              <a:path w="3108325">
                <a:moveTo>
                  <a:pt x="3108198" y="0"/>
                </a:moveTo>
                <a:lnTo>
                  <a:pt x="0" y="0"/>
                </a:lnTo>
              </a:path>
            </a:pathLst>
          </a:custGeom>
          <a:ln w="9525">
            <a:solidFill>
              <a:srgbClr val="808080"/>
            </a:solidFill>
          </a:ln>
        </p:spPr>
        <p:txBody>
          <a:bodyPr wrap="square" lIns="0" tIns="0" rIns="0" bIns="0" rtlCol="0"/>
          <a:lstStyle/>
          <a:p>
            <a:endParaRPr sz="927"/>
          </a:p>
        </p:txBody>
      </p:sp>
      <p:sp>
        <p:nvSpPr>
          <p:cNvPr id="38" name="object 38"/>
          <p:cNvSpPr/>
          <p:nvPr/>
        </p:nvSpPr>
        <p:spPr>
          <a:xfrm>
            <a:off x="4964822" y="3489008"/>
            <a:ext cx="2228429" cy="0"/>
          </a:xfrm>
          <a:custGeom>
            <a:avLst/>
            <a:gdLst/>
            <a:ahLst/>
            <a:cxnLst/>
            <a:rect l="l" t="t" r="r" b="b"/>
            <a:pathLst>
              <a:path w="3367404">
                <a:moveTo>
                  <a:pt x="3367278" y="0"/>
                </a:moveTo>
                <a:lnTo>
                  <a:pt x="0" y="0"/>
                </a:lnTo>
              </a:path>
            </a:pathLst>
          </a:custGeom>
          <a:ln w="9525">
            <a:solidFill>
              <a:srgbClr val="808080"/>
            </a:solidFill>
          </a:ln>
        </p:spPr>
        <p:txBody>
          <a:bodyPr wrap="square" lIns="0" tIns="0" rIns="0" bIns="0" rtlCol="0"/>
          <a:lstStyle/>
          <a:p>
            <a:endParaRPr sz="927"/>
          </a:p>
        </p:txBody>
      </p:sp>
      <p:sp>
        <p:nvSpPr>
          <p:cNvPr id="39" name="object 39"/>
          <p:cNvSpPr/>
          <p:nvPr/>
        </p:nvSpPr>
        <p:spPr>
          <a:xfrm>
            <a:off x="6850772" y="1603058"/>
            <a:ext cx="0" cy="2228429"/>
          </a:xfrm>
          <a:custGeom>
            <a:avLst/>
            <a:gdLst/>
            <a:ahLst/>
            <a:cxnLst/>
            <a:rect l="l" t="t" r="r" b="b"/>
            <a:pathLst>
              <a:path h="3367404">
                <a:moveTo>
                  <a:pt x="0" y="0"/>
                </a:moveTo>
                <a:lnTo>
                  <a:pt x="0" y="3367277"/>
                </a:lnTo>
              </a:path>
            </a:pathLst>
          </a:custGeom>
          <a:ln w="9525">
            <a:solidFill>
              <a:srgbClr val="808080"/>
            </a:solidFill>
          </a:ln>
        </p:spPr>
        <p:txBody>
          <a:bodyPr wrap="square" lIns="0" tIns="0" rIns="0" bIns="0" rtlCol="0"/>
          <a:lstStyle/>
          <a:p>
            <a:endParaRPr sz="927"/>
          </a:p>
        </p:txBody>
      </p:sp>
      <p:sp>
        <p:nvSpPr>
          <p:cNvPr id="40" name="object 40"/>
          <p:cNvSpPr/>
          <p:nvPr/>
        </p:nvSpPr>
        <p:spPr>
          <a:xfrm>
            <a:off x="4964822" y="1603058"/>
            <a:ext cx="2056980" cy="2056980"/>
          </a:xfrm>
          <a:custGeom>
            <a:avLst/>
            <a:gdLst/>
            <a:ahLst/>
            <a:cxnLst/>
            <a:rect l="l" t="t" r="r" b="b"/>
            <a:pathLst>
              <a:path w="3108325" h="3108325">
                <a:moveTo>
                  <a:pt x="0" y="0"/>
                </a:moveTo>
                <a:lnTo>
                  <a:pt x="0" y="3108198"/>
                </a:lnTo>
                <a:lnTo>
                  <a:pt x="3108198" y="3108197"/>
                </a:lnTo>
                <a:lnTo>
                  <a:pt x="3108198" y="0"/>
                </a:lnTo>
                <a:lnTo>
                  <a:pt x="0" y="0"/>
                </a:lnTo>
                <a:close/>
              </a:path>
            </a:pathLst>
          </a:custGeom>
          <a:ln w="9525">
            <a:solidFill>
              <a:srgbClr val="808080"/>
            </a:solidFill>
          </a:ln>
        </p:spPr>
        <p:txBody>
          <a:bodyPr wrap="square" lIns="0" tIns="0" rIns="0" bIns="0" rtlCol="0"/>
          <a:lstStyle/>
          <a:p>
            <a:endParaRPr sz="927"/>
          </a:p>
        </p:txBody>
      </p:sp>
      <p:sp>
        <p:nvSpPr>
          <p:cNvPr id="41" name="object 41"/>
          <p:cNvSpPr/>
          <p:nvPr/>
        </p:nvSpPr>
        <p:spPr>
          <a:xfrm>
            <a:off x="5136272" y="1774507"/>
            <a:ext cx="2056980" cy="2056980"/>
          </a:xfrm>
          <a:custGeom>
            <a:avLst/>
            <a:gdLst/>
            <a:ahLst/>
            <a:cxnLst/>
            <a:rect l="l" t="t" r="r" b="b"/>
            <a:pathLst>
              <a:path w="3108325" h="3108325">
                <a:moveTo>
                  <a:pt x="0" y="0"/>
                </a:moveTo>
                <a:lnTo>
                  <a:pt x="0" y="3108198"/>
                </a:lnTo>
                <a:lnTo>
                  <a:pt x="3108198" y="3108198"/>
                </a:lnTo>
                <a:lnTo>
                  <a:pt x="3108198" y="0"/>
                </a:lnTo>
                <a:lnTo>
                  <a:pt x="0" y="0"/>
                </a:lnTo>
                <a:close/>
              </a:path>
            </a:pathLst>
          </a:custGeom>
          <a:ln w="50800">
            <a:solidFill>
              <a:srgbClr val="000000"/>
            </a:solidFill>
          </a:ln>
        </p:spPr>
        <p:txBody>
          <a:bodyPr wrap="square" lIns="0" tIns="0" rIns="0" bIns="0" rtlCol="0"/>
          <a:lstStyle/>
          <a:p>
            <a:endParaRPr sz="927"/>
          </a:p>
        </p:txBody>
      </p:sp>
      <p:sp>
        <p:nvSpPr>
          <p:cNvPr id="42" name="object 42"/>
          <p:cNvSpPr/>
          <p:nvPr/>
        </p:nvSpPr>
        <p:spPr>
          <a:xfrm>
            <a:off x="5136272" y="3659953"/>
            <a:ext cx="2056980" cy="0"/>
          </a:xfrm>
          <a:custGeom>
            <a:avLst/>
            <a:gdLst/>
            <a:ahLst/>
            <a:cxnLst/>
            <a:rect l="l" t="t" r="r" b="b"/>
            <a:pathLst>
              <a:path w="3108325">
                <a:moveTo>
                  <a:pt x="0" y="0"/>
                </a:moveTo>
                <a:lnTo>
                  <a:pt x="3108198" y="0"/>
                </a:lnTo>
              </a:path>
            </a:pathLst>
          </a:custGeom>
          <a:ln w="9525">
            <a:solidFill>
              <a:srgbClr val="808080"/>
            </a:solidFill>
          </a:ln>
        </p:spPr>
        <p:txBody>
          <a:bodyPr wrap="square" lIns="0" tIns="0" rIns="0" bIns="0" rtlCol="0"/>
          <a:lstStyle/>
          <a:p>
            <a:endParaRPr sz="927"/>
          </a:p>
        </p:txBody>
      </p:sp>
      <p:sp>
        <p:nvSpPr>
          <p:cNvPr id="43" name="object 43"/>
          <p:cNvSpPr/>
          <p:nvPr/>
        </p:nvSpPr>
        <p:spPr>
          <a:xfrm>
            <a:off x="5308226" y="1774507"/>
            <a:ext cx="0" cy="2056980"/>
          </a:xfrm>
          <a:custGeom>
            <a:avLst/>
            <a:gdLst/>
            <a:ahLst/>
            <a:cxnLst/>
            <a:rect l="l" t="t" r="r" b="b"/>
            <a:pathLst>
              <a:path h="3108325">
                <a:moveTo>
                  <a:pt x="0" y="3108197"/>
                </a:moveTo>
                <a:lnTo>
                  <a:pt x="0" y="0"/>
                </a:lnTo>
              </a:path>
            </a:pathLst>
          </a:custGeom>
          <a:ln w="9525">
            <a:solidFill>
              <a:srgbClr val="808080"/>
            </a:solidFill>
          </a:ln>
        </p:spPr>
        <p:txBody>
          <a:bodyPr wrap="square" lIns="0" tIns="0" rIns="0" bIns="0" rtlCol="0"/>
          <a:lstStyle/>
          <a:p>
            <a:endParaRPr sz="927"/>
          </a:p>
        </p:txBody>
      </p:sp>
      <p:sp>
        <p:nvSpPr>
          <p:cNvPr id="44" name="object 44"/>
          <p:cNvSpPr/>
          <p:nvPr/>
        </p:nvSpPr>
        <p:spPr>
          <a:xfrm>
            <a:off x="6165476" y="1774507"/>
            <a:ext cx="0" cy="2056980"/>
          </a:xfrm>
          <a:custGeom>
            <a:avLst/>
            <a:gdLst/>
            <a:ahLst/>
            <a:cxnLst/>
            <a:rect l="l" t="t" r="r" b="b"/>
            <a:pathLst>
              <a:path h="3108325">
                <a:moveTo>
                  <a:pt x="0" y="3108197"/>
                </a:moveTo>
                <a:lnTo>
                  <a:pt x="0" y="0"/>
                </a:lnTo>
              </a:path>
            </a:pathLst>
          </a:custGeom>
          <a:ln w="9525">
            <a:solidFill>
              <a:srgbClr val="808080"/>
            </a:solidFill>
          </a:ln>
        </p:spPr>
        <p:txBody>
          <a:bodyPr wrap="square" lIns="0" tIns="0" rIns="0" bIns="0" rtlCol="0"/>
          <a:lstStyle/>
          <a:p>
            <a:endParaRPr sz="927"/>
          </a:p>
        </p:txBody>
      </p:sp>
      <p:sp>
        <p:nvSpPr>
          <p:cNvPr id="45" name="object 45"/>
          <p:cNvSpPr/>
          <p:nvPr/>
        </p:nvSpPr>
        <p:spPr>
          <a:xfrm>
            <a:off x="7021717" y="1774507"/>
            <a:ext cx="0" cy="2056980"/>
          </a:xfrm>
          <a:custGeom>
            <a:avLst/>
            <a:gdLst/>
            <a:ahLst/>
            <a:cxnLst/>
            <a:rect l="l" t="t" r="r" b="b"/>
            <a:pathLst>
              <a:path h="3108325">
                <a:moveTo>
                  <a:pt x="0" y="3108197"/>
                </a:moveTo>
                <a:lnTo>
                  <a:pt x="0" y="0"/>
                </a:lnTo>
              </a:path>
            </a:pathLst>
          </a:custGeom>
          <a:ln w="9525">
            <a:solidFill>
              <a:srgbClr val="808080"/>
            </a:solidFill>
          </a:ln>
        </p:spPr>
        <p:txBody>
          <a:bodyPr wrap="square" lIns="0" tIns="0" rIns="0" bIns="0" rtlCol="0"/>
          <a:lstStyle/>
          <a:p>
            <a:endParaRPr sz="927"/>
          </a:p>
        </p:txBody>
      </p:sp>
      <p:sp>
        <p:nvSpPr>
          <p:cNvPr id="46" name="object 46"/>
          <p:cNvSpPr/>
          <p:nvPr/>
        </p:nvSpPr>
        <p:spPr>
          <a:xfrm>
            <a:off x="6679322" y="1260662"/>
            <a:ext cx="513930" cy="513930"/>
          </a:xfrm>
          <a:custGeom>
            <a:avLst/>
            <a:gdLst/>
            <a:ahLst/>
            <a:cxnLst/>
            <a:rect l="l" t="t" r="r" b="b"/>
            <a:pathLst>
              <a:path w="776604" h="776605">
                <a:moveTo>
                  <a:pt x="0" y="0"/>
                </a:moveTo>
                <a:lnTo>
                  <a:pt x="776477" y="776477"/>
                </a:lnTo>
              </a:path>
            </a:pathLst>
          </a:custGeom>
          <a:ln w="50800">
            <a:solidFill>
              <a:srgbClr val="000000"/>
            </a:solidFill>
          </a:ln>
        </p:spPr>
        <p:txBody>
          <a:bodyPr wrap="square" lIns="0" tIns="0" rIns="0" bIns="0" rtlCol="0"/>
          <a:lstStyle/>
          <a:p>
            <a:endParaRPr sz="927"/>
          </a:p>
        </p:txBody>
      </p:sp>
      <p:sp>
        <p:nvSpPr>
          <p:cNvPr id="47" name="object 47"/>
          <p:cNvSpPr/>
          <p:nvPr/>
        </p:nvSpPr>
        <p:spPr>
          <a:xfrm>
            <a:off x="6679322" y="3317557"/>
            <a:ext cx="513930" cy="513930"/>
          </a:xfrm>
          <a:custGeom>
            <a:avLst/>
            <a:gdLst/>
            <a:ahLst/>
            <a:cxnLst/>
            <a:rect l="l" t="t" r="r" b="b"/>
            <a:pathLst>
              <a:path w="776604" h="776604">
                <a:moveTo>
                  <a:pt x="0" y="0"/>
                </a:moveTo>
                <a:lnTo>
                  <a:pt x="776477" y="776477"/>
                </a:lnTo>
              </a:path>
            </a:pathLst>
          </a:custGeom>
          <a:ln w="50800">
            <a:solidFill>
              <a:srgbClr val="000000"/>
            </a:solidFill>
          </a:ln>
        </p:spPr>
        <p:txBody>
          <a:bodyPr wrap="square" lIns="0" tIns="0" rIns="0" bIns="0" rtlCol="0"/>
          <a:lstStyle/>
          <a:p>
            <a:endParaRPr sz="927"/>
          </a:p>
        </p:txBody>
      </p:sp>
      <p:sp>
        <p:nvSpPr>
          <p:cNvPr id="48" name="object 48"/>
          <p:cNvSpPr/>
          <p:nvPr/>
        </p:nvSpPr>
        <p:spPr>
          <a:xfrm>
            <a:off x="4622427" y="3317557"/>
            <a:ext cx="513930" cy="513930"/>
          </a:xfrm>
          <a:custGeom>
            <a:avLst/>
            <a:gdLst/>
            <a:ahLst/>
            <a:cxnLst/>
            <a:rect l="l" t="t" r="r" b="b"/>
            <a:pathLst>
              <a:path w="776604" h="776604">
                <a:moveTo>
                  <a:pt x="0" y="0"/>
                </a:moveTo>
                <a:lnTo>
                  <a:pt x="776477" y="776477"/>
                </a:lnTo>
              </a:path>
            </a:pathLst>
          </a:custGeom>
          <a:ln w="50800">
            <a:solidFill>
              <a:srgbClr val="000000"/>
            </a:solidFill>
          </a:ln>
        </p:spPr>
        <p:txBody>
          <a:bodyPr wrap="square" lIns="0" tIns="0" rIns="0" bIns="0" rtlCol="0"/>
          <a:lstStyle/>
          <a:p>
            <a:endParaRPr sz="927"/>
          </a:p>
        </p:txBody>
      </p:sp>
      <p:sp>
        <p:nvSpPr>
          <p:cNvPr id="49" name="object 49"/>
          <p:cNvSpPr/>
          <p:nvPr/>
        </p:nvSpPr>
        <p:spPr>
          <a:xfrm>
            <a:off x="6335918" y="1432111"/>
            <a:ext cx="515190" cy="514350"/>
          </a:xfrm>
          <a:custGeom>
            <a:avLst/>
            <a:gdLst/>
            <a:ahLst/>
            <a:cxnLst/>
            <a:rect l="l" t="t" r="r" b="b"/>
            <a:pathLst>
              <a:path w="778509" h="777239">
                <a:moveTo>
                  <a:pt x="0" y="0"/>
                </a:moveTo>
                <a:lnTo>
                  <a:pt x="778001" y="777239"/>
                </a:lnTo>
              </a:path>
            </a:pathLst>
          </a:custGeom>
          <a:ln w="9525">
            <a:solidFill>
              <a:srgbClr val="808080"/>
            </a:solidFill>
          </a:ln>
        </p:spPr>
        <p:txBody>
          <a:bodyPr wrap="square" lIns="0" tIns="0" rIns="0" bIns="0" rtlCol="0"/>
          <a:lstStyle/>
          <a:p>
            <a:endParaRPr sz="927"/>
          </a:p>
        </p:txBody>
      </p:sp>
      <p:sp>
        <p:nvSpPr>
          <p:cNvPr id="50" name="object 50"/>
          <p:cNvSpPr/>
          <p:nvPr/>
        </p:nvSpPr>
        <p:spPr>
          <a:xfrm>
            <a:off x="6506863" y="1432111"/>
            <a:ext cx="515190" cy="514350"/>
          </a:xfrm>
          <a:custGeom>
            <a:avLst/>
            <a:gdLst/>
            <a:ahLst/>
            <a:cxnLst/>
            <a:rect l="l" t="t" r="r" b="b"/>
            <a:pathLst>
              <a:path w="778509" h="777239">
                <a:moveTo>
                  <a:pt x="0" y="0"/>
                </a:moveTo>
                <a:lnTo>
                  <a:pt x="778001" y="777239"/>
                </a:lnTo>
              </a:path>
            </a:pathLst>
          </a:custGeom>
          <a:ln w="9525">
            <a:solidFill>
              <a:srgbClr val="808080"/>
            </a:solidFill>
          </a:ln>
        </p:spPr>
        <p:txBody>
          <a:bodyPr wrap="square" lIns="0" tIns="0" rIns="0" bIns="0" rtlCol="0"/>
          <a:lstStyle/>
          <a:p>
            <a:endParaRPr sz="927"/>
          </a:p>
        </p:txBody>
      </p:sp>
      <p:sp>
        <p:nvSpPr>
          <p:cNvPr id="51" name="object 51"/>
          <p:cNvSpPr/>
          <p:nvPr/>
        </p:nvSpPr>
        <p:spPr>
          <a:xfrm>
            <a:off x="4622427" y="1260662"/>
            <a:ext cx="513930" cy="513930"/>
          </a:xfrm>
          <a:custGeom>
            <a:avLst/>
            <a:gdLst/>
            <a:ahLst/>
            <a:cxnLst/>
            <a:rect l="l" t="t" r="r" b="b"/>
            <a:pathLst>
              <a:path w="776604" h="776605">
                <a:moveTo>
                  <a:pt x="0" y="0"/>
                </a:moveTo>
                <a:lnTo>
                  <a:pt x="776477" y="776477"/>
                </a:lnTo>
              </a:path>
            </a:pathLst>
          </a:custGeom>
          <a:ln w="50800">
            <a:solidFill>
              <a:srgbClr val="000000"/>
            </a:solidFill>
          </a:ln>
        </p:spPr>
        <p:txBody>
          <a:bodyPr wrap="square" lIns="0" tIns="0" rIns="0" bIns="0" rtlCol="0"/>
          <a:lstStyle/>
          <a:p>
            <a:endParaRPr sz="927"/>
          </a:p>
        </p:txBody>
      </p:sp>
      <p:sp>
        <p:nvSpPr>
          <p:cNvPr id="52" name="object 52"/>
          <p:cNvSpPr/>
          <p:nvPr/>
        </p:nvSpPr>
        <p:spPr>
          <a:xfrm>
            <a:off x="6164468" y="1432111"/>
            <a:ext cx="515190" cy="514350"/>
          </a:xfrm>
          <a:custGeom>
            <a:avLst/>
            <a:gdLst/>
            <a:ahLst/>
            <a:cxnLst/>
            <a:rect l="l" t="t" r="r" b="b"/>
            <a:pathLst>
              <a:path w="778509" h="777239">
                <a:moveTo>
                  <a:pt x="0" y="0"/>
                </a:moveTo>
                <a:lnTo>
                  <a:pt x="778001" y="777239"/>
                </a:lnTo>
              </a:path>
            </a:pathLst>
          </a:custGeom>
          <a:ln w="9525">
            <a:solidFill>
              <a:srgbClr val="808080"/>
            </a:solidFill>
          </a:ln>
        </p:spPr>
        <p:txBody>
          <a:bodyPr wrap="square" lIns="0" tIns="0" rIns="0" bIns="0" rtlCol="0"/>
          <a:lstStyle/>
          <a:p>
            <a:endParaRPr sz="927"/>
          </a:p>
        </p:txBody>
      </p:sp>
      <p:sp>
        <p:nvSpPr>
          <p:cNvPr id="53" name="object 53"/>
          <p:cNvSpPr/>
          <p:nvPr/>
        </p:nvSpPr>
        <p:spPr>
          <a:xfrm>
            <a:off x="5822072" y="1432111"/>
            <a:ext cx="513930" cy="514350"/>
          </a:xfrm>
          <a:custGeom>
            <a:avLst/>
            <a:gdLst/>
            <a:ahLst/>
            <a:cxnLst/>
            <a:rect l="l" t="t" r="r" b="b"/>
            <a:pathLst>
              <a:path w="776604" h="777239">
                <a:moveTo>
                  <a:pt x="0" y="0"/>
                </a:moveTo>
                <a:lnTo>
                  <a:pt x="776477" y="777239"/>
                </a:lnTo>
              </a:path>
            </a:pathLst>
          </a:custGeom>
          <a:ln w="9525">
            <a:solidFill>
              <a:srgbClr val="808080"/>
            </a:solidFill>
          </a:ln>
        </p:spPr>
        <p:txBody>
          <a:bodyPr wrap="square" lIns="0" tIns="0" rIns="0" bIns="0" rtlCol="0"/>
          <a:lstStyle/>
          <a:p>
            <a:endParaRPr sz="927"/>
          </a:p>
        </p:txBody>
      </p:sp>
      <p:sp>
        <p:nvSpPr>
          <p:cNvPr id="54" name="object 54"/>
          <p:cNvSpPr/>
          <p:nvPr/>
        </p:nvSpPr>
        <p:spPr>
          <a:xfrm>
            <a:off x="5993522" y="1432111"/>
            <a:ext cx="513510" cy="514350"/>
          </a:xfrm>
          <a:custGeom>
            <a:avLst/>
            <a:gdLst/>
            <a:ahLst/>
            <a:cxnLst/>
            <a:rect l="l" t="t" r="r" b="b"/>
            <a:pathLst>
              <a:path w="775970" h="777239">
                <a:moveTo>
                  <a:pt x="0" y="0"/>
                </a:moveTo>
                <a:lnTo>
                  <a:pt x="775716" y="777239"/>
                </a:lnTo>
              </a:path>
            </a:pathLst>
          </a:custGeom>
          <a:ln w="9525">
            <a:solidFill>
              <a:srgbClr val="808080"/>
            </a:solidFill>
          </a:ln>
        </p:spPr>
        <p:txBody>
          <a:bodyPr wrap="square" lIns="0" tIns="0" rIns="0" bIns="0" rtlCol="0"/>
          <a:lstStyle/>
          <a:p>
            <a:endParaRPr sz="927"/>
          </a:p>
        </p:txBody>
      </p:sp>
      <p:sp>
        <p:nvSpPr>
          <p:cNvPr id="55" name="object 55"/>
          <p:cNvSpPr/>
          <p:nvPr/>
        </p:nvSpPr>
        <p:spPr>
          <a:xfrm>
            <a:off x="5651126" y="1432111"/>
            <a:ext cx="513510" cy="514350"/>
          </a:xfrm>
          <a:custGeom>
            <a:avLst/>
            <a:gdLst/>
            <a:ahLst/>
            <a:cxnLst/>
            <a:rect l="l" t="t" r="r" b="b"/>
            <a:pathLst>
              <a:path w="775970" h="777239">
                <a:moveTo>
                  <a:pt x="0" y="0"/>
                </a:moveTo>
                <a:lnTo>
                  <a:pt x="775716" y="777239"/>
                </a:lnTo>
              </a:path>
            </a:pathLst>
          </a:custGeom>
          <a:ln w="9525">
            <a:solidFill>
              <a:srgbClr val="808080"/>
            </a:solidFill>
          </a:ln>
        </p:spPr>
        <p:txBody>
          <a:bodyPr wrap="square" lIns="0" tIns="0" rIns="0" bIns="0" rtlCol="0"/>
          <a:lstStyle/>
          <a:p>
            <a:endParaRPr sz="927"/>
          </a:p>
        </p:txBody>
      </p:sp>
      <p:sp>
        <p:nvSpPr>
          <p:cNvPr id="56" name="object 56"/>
          <p:cNvSpPr/>
          <p:nvPr/>
        </p:nvSpPr>
        <p:spPr>
          <a:xfrm>
            <a:off x="5308227" y="1432111"/>
            <a:ext cx="513930" cy="514350"/>
          </a:xfrm>
          <a:custGeom>
            <a:avLst/>
            <a:gdLst/>
            <a:ahLst/>
            <a:cxnLst/>
            <a:rect l="l" t="t" r="r" b="b"/>
            <a:pathLst>
              <a:path w="776604" h="777239">
                <a:moveTo>
                  <a:pt x="0" y="0"/>
                </a:moveTo>
                <a:lnTo>
                  <a:pt x="776477" y="777239"/>
                </a:lnTo>
              </a:path>
            </a:pathLst>
          </a:custGeom>
          <a:ln w="9525">
            <a:solidFill>
              <a:srgbClr val="808080"/>
            </a:solidFill>
          </a:ln>
        </p:spPr>
        <p:txBody>
          <a:bodyPr wrap="square" lIns="0" tIns="0" rIns="0" bIns="0" rtlCol="0"/>
          <a:lstStyle/>
          <a:p>
            <a:endParaRPr sz="927"/>
          </a:p>
        </p:txBody>
      </p:sp>
      <p:sp>
        <p:nvSpPr>
          <p:cNvPr id="57" name="object 57"/>
          <p:cNvSpPr/>
          <p:nvPr/>
        </p:nvSpPr>
        <p:spPr>
          <a:xfrm>
            <a:off x="5479677" y="1432111"/>
            <a:ext cx="513930" cy="514350"/>
          </a:xfrm>
          <a:custGeom>
            <a:avLst/>
            <a:gdLst/>
            <a:ahLst/>
            <a:cxnLst/>
            <a:rect l="l" t="t" r="r" b="b"/>
            <a:pathLst>
              <a:path w="776604" h="777239">
                <a:moveTo>
                  <a:pt x="0" y="0"/>
                </a:moveTo>
                <a:lnTo>
                  <a:pt x="776477" y="777239"/>
                </a:lnTo>
              </a:path>
            </a:pathLst>
          </a:custGeom>
          <a:ln w="9525">
            <a:solidFill>
              <a:srgbClr val="808080"/>
            </a:solidFill>
          </a:ln>
        </p:spPr>
        <p:txBody>
          <a:bodyPr wrap="square" lIns="0" tIns="0" rIns="0" bIns="0" rtlCol="0"/>
          <a:lstStyle/>
          <a:p>
            <a:endParaRPr sz="927"/>
          </a:p>
        </p:txBody>
      </p:sp>
      <p:sp>
        <p:nvSpPr>
          <p:cNvPr id="58" name="object 58"/>
          <p:cNvSpPr/>
          <p:nvPr/>
        </p:nvSpPr>
        <p:spPr>
          <a:xfrm>
            <a:off x="5136272" y="1432111"/>
            <a:ext cx="515190" cy="514350"/>
          </a:xfrm>
          <a:custGeom>
            <a:avLst/>
            <a:gdLst/>
            <a:ahLst/>
            <a:cxnLst/>
            <a:rect l="l" t="t" r="r" b="b"/>
            <a:pathLst>
              <a:path w="778509" h="777239">
                <a:moveTo>
                  <a:pt x="0" y="0"/>
                </a:moveTo>
                <a:lnTo>
                  <a:pt x="778001" y="777239"/>
                </a:lnTo>
              </a:path>
            </a:pathLst>
          </a:custGeom>
          <a:ln w="9525">
            <a:solidFill>
              <a:srgbClr val="808080"/>
            </a:solidFill>
          </a:ln>
        </p:spPr>
        <p:txBody>
          <a:bodyPr wrap="square" lIns="0" tIns="0" rIns="0" bIns="0" rtlCol="0"/>
          <a:lstStyle/>
          <a:p>
            <a:endParaRPr sz="927"/>
          </a:p>
        </p:txBody>
      </p:sp>
      <p:sp>
        <p:nvSpPr>
          <p:cNvPr id="59" name="object 59"/>
          <p:cNvSpPr/>
          <p:nvPr/>
        </p:nvSpPr>
        <p:spPr>
          <a:xfrm>
            <a:off x="4964822" y="1260662"/>
            <a:ext cx="515190" cy="513930"/>
          </a:xfrm>
          <a:custGeom>
            <a:avLst/>
            <a:gdLst/>
            <a:ahLst/>
            <a:cxnLst/>
            <a:rect l="l" t="t" r="r" b="b"/>
            <a:pathLst>
              <a:path w="778510" h="776605">
                <a:moveTo>
                  <a:pt x="0" y="0"/>
                </a:moveTo>
                <a:lnTo>
                  <a:pt x="778001" y="776477"/>
                </a:lnTo>
              </a:path>
            </a:pathLst>
          </a:custGeom>
          <a:ln w="9524">
            <a:solidFill>
              <a:srgbClr val="808080"/>
            </a:solidFill>
          </a:ln>
        </p:spPr>
        <p:txBody>
          <a:bodyPr wrap="square" lIns="0" tIns="0" rIns="0" bIns="0" rtlCol="0"/>
          <a:lstStyle/>
          <a:p>
            <a:endParaRPr sz="927"/>
          </a:p>
        </p:txBody>
      </p:sp>
      <p:sp>
        <p:nvSpPr>
          <p:cNvPr id="60" name="object 60"/>
          <p:cNvSpPr/>
          <p:nvPr/>
        </p:nvSpPr>
        <p:spPr>
          <a:xfrm>
            <a:off x="5136272" y="1260662"/>
            <a:ext cx="515190" cy="513930"/>
          </a:xfrm>
          <a:custGeom>
            <a:avLst/>
            <a:gdLst/>
            <a:ahLst/>
            <a:cxnLst/>
            <a:rect l="l" t="t" r="r" b="b"/>
            <a:pathLst>
              <a:path w="778509" h="776605">
                <a:moveTo>
                  <a:pt x="0" y="0"/>
                </a:moveTo>
                <a:lnTo>
                  <a:pt x="778001" y="776477"/>
                </a:lnTo>
              </a:path>
            </a:pathLst>
          </a:custGeom>
          <a:ln w="9524">
            <a:solidFill>
              <a:srgbClr val="808080"/>
            </a:solidFill>
          </a:ln>
        </p:spPr>
        <p:txBody>
          <a:bodyPr wrap="square" lIns="0" tIns="0" rIns="0" bIns="0" rtlCol="0"/>
          <a:lstStyle/>
          <a:p>
            <a:endParaRPr sz="927"/>
          </a:p>
        </p:txBody>
      </p:sp>
      <p:sp>
        <p:nvSpPr>
          <p:cNvPr id="61" name="object 61"/>
          <p:cNvSpPr/>
          <p:nvPr/>
        </p:nvSpPr>
        <p:spPr>
          <a:xfrm>
            <a:off x="4793876" y="1260662"/>
            <a:ext cx="514350" cy="513930"/>
          </a:xfrm>
          <a:custGeom>
            <a:avLst/>
            <a:gdLst/>
            <a:ahLst/>
            <a:cxnLst/>
            <a:rect l="l" t="t" r="r" b="b"/>
            <a:pathLst>
              <a:path w="777239" h="776605">
                <a:moveTo>
                  <a:pt x="0" y="0"/>
                </a:moveTo>
                <a:lnTo>
                  <a:pt x="777240" y="776477"/>
                </a:lnTo>
              </a:path>
            </a:pathLst>
          </a:custGeom>
          <a:ln w="9525">
            <a:solidFill>
              <a:srgbClr val="808080"/>
            </a:solidFill>
          </a:ln>
        </p:spPr>
        <p:txBody>
          <a:bodyPr wrap="square" lIns="0" tIns="0" rIns="0" bIns="0" rtlCol="0"/>
          <a:lstStyle/>
          <a:p>
            <a:endParaRPr sz="927"/>
          </a:p>
        </p:txBody>
      </p:sp>
      <p:sp>
        <p:nvSpPr>
          <p:cNvPr id="62" name="object 62"/>
          <p:cNvSpPr/>
          <p:nvPr/>
        </p:nvSpPr>
        <p:spPr>
          <a:xfrm>
            <a:off x="5479677" y="1260662"/>
            <a:ext cx="513930" cy="513930"/>
          </a:xfrm>
          <a:custGeom>
            <a:avLst/>
            <a:gdLst/>
            <a:ahLst/>
            <a:cxnLst/>
            <a:rect l="l" t="t" r="r" b="b"/>
            <a:pathLst>
              <a:path w="776604" h="776605">
                <a:moveTo>
                  <a:pt x="0" y="0"/>
                </a:moveTo>
                <a:lnTo>
                  <a:pt x="776477" y="776477"/>
                </a:lnTo>
              </a:path>
            </a:pathLst>
          </a:custGeom>
          <a:ln w="9525">
            <a:solidFill>
              <a:srgbClr val="808080"/>
            </a:solidFill>
          </a:ln>
        </p:spPr>
        <p:txBody>
          <a:bodyPr wrap="square" lIns="0" tIns="0" rIns="0" bIns="0" rtlCol="0"/>
          <a:lstStyle/>
          <a:p>
            <a:endParaRPr sz="927"/>
          </a:p>
        </p:txBody>
      </p:sp>
      <p:sp>
        <p:nvSpPr>
          <p:cNvPr id="63" name="object 63"/>
          <p:cNvSpPr/>
          <p:nvPr/>
        </p:nvSpPr>
        <p:spPr>
          <a:xfrm>
            <a:off x="5651126" y="1260662"/>
            <a:ext cx="513510" cy="513930"/>
          </a:xfrm>
          <a:custGeom>
            <a:avLst/>
            <a:gdLst/>
            <a:ahLst/>
            <a:cxnLst/>
            <a:rect l="l" t="t" r="r" b="b"/>
            <a:pathLst>
              <a:path w="775970" h="776605">
                <a:moveTo>
                  <a:pt x="0" y="0"/>
                </a:moveTo>
                <a:lnTo>
                  <a:pt x="775716" y="776477"/>
                </a:lnTo>
              </a:path>
            </a:pathLst>
          </a:custGeom>
          <a:ln w="9525">
            <a:solidFill>
              <a:srgbClr val="808080"/>
            </a:solidFill>
          </a:ln>
        </p:spPr>
        <p:txBody>
          <a:bodyPr wrap="square" lIns="0" tIns="0" rIns="0" bIns="0" rtlCol="0"/>
          <a:lstStyle/>
          <a:p>
            <a:endParaRPr sz="927"/>
          </a:p>
        </p:txBody>
      </p:sp>
      <p:sp>
        <p:nvSpPr>
          <p:cNvPr id="64" name="object 64"/>
          <p:cNvSpPr/>
          <p:nvPr/>
        </p:nvSpPr>
        <p:spPr>
          <a:xfrm>
            <a:off x="5308227" y="1260662"/>
            <a:ext cx="513930" cy="513930"/>
          </a:xfrm>
          <a:custGeom>
            <a:avLst/>
            <a:gdLst/>
            <a:ahLst/>
            <a:cxnLst/>
            <a:rect l="l" t="t" r="r" b="b"/>
            <a:pathLst>
              <a:path w="776604" h="776605">
                <a:moveTo>
                  <a:pt x="0" y="0"/>
                </a:moveTo>
                <a:lnTo>
                  <a:pt x="776477" y="776477"/>
                </a:lnTo>
              </a:path>
            </a:pathLst>
          </a:custGeom>
          <a:ln w="9525">
            <a:solidFill>
              <a:srgbClr val="808080"/>
            </a:solidFill>
          </a:ln>
        </p:spPr>
        <p:txBody>
          <a:bodyPr wrap="square" lIns="0" tIns="0" rIns="0" bIns="0" rtlCol="0"/>
          <a:lstStyle/>
          <a:p>
            <a:endParaRPr sz="927"/>
          </a:p>
        </p:txBody>
      </p:sp>
      <p:sp>
        <p:nvSpPr>
          <p:cNvPr id="65" name="object 65"/>
          <p:cNvSpPr/>
          <p:nvPr/>
        </p:nvSpPr>
        <p:spPr>
          <a:xfrm>
            <a:off x="5993522" y="1260662"/>
            <a:ext cx="513510" cy="513930"/>
          </a:xfrm>
          <a:custGeom>
            <a:avLst/>
            <a:gdLst/>
            <a:ahLst/>
            <a:cxnLst/>
            <a:rect l="l" t="t" r="r" b="b"/>
            <a:pathLst>
              <a:path w="775970" h="776605">
                <a:moveTo>
                  <a:pt x="0" y="0"/>
                </a:moveTo>
                <a:lnTo>
                  <a:pt x="775716" y="776477"/>
                </a:lnTo>
              </a:path>
            </a:pathLst>
          </a:custGeom>
          <a:ln w="9525">
            <a:solidFill>
              <a:srgbClr val="808080"/>
            </a:solidFill>
          </a:ln>
        </p:spPr>
        <p:txBody>
          <a:bodyPr wrap="square" lIns="0" tIns="0" rIns="0" bIns="0" rtlCol="0"/>
          <a:lstStyle/>
          <a:p>
            <a:endParaRPr sz="927"/>
          </a:p>
        </p:txBody>
      </p:sp>
      <p:sp>
        <p:nvSpPr>
          <p:cNvPr id="66" name="object 66"/>
          <p:cNvSpPr/>
          <p:nvPr/>
        </p:nvSpPr>
        <p:spPr>
          <a:xfrm>
            <a:off x="6164468" y="1260662"/>
            <a:ext cx="515190" cy="513930"/>
          </a:xfrm>
          <a:custGeom>
            <a:avLst/>
            <a:gdLst/>
            <a:ahLst/>
            <a:cxnLst/>
            <a:rect l="l" t="t" r="r" b="b"/>
            <a:pathLst>
              <a:path w="778509" h="776605">
                <a:moveTo>
                  <a:pt x="0" y="0"/>
                </a:moveTo>
                <a:lnTo>
                  <a:pt x="778001" y="776477"/>
                </a:lnTo>
              </a:path>
            </a:pathLst>
          </a:custGeom>
          <a:ln w="9524">
            <a:solidFill>
              <a:srgbClr val="808080"/>
            </a:solidFill>
          </a:ln>
        </p:spPr>
        <p:txBody>
          <a:bodyPr wrap="square" lIns="0" tIns="0" rIns="0" bIns="0" rtlCol="0"/>
          <a:lstStyle/>
          <a:p>
            <a:endParaRPr sz="927"/>
          </a:p>
        </p:txBody>
      </p:sp>
      <p:sp>
        <p:nvSpPr>
          <p:cNvPr id="67" name="object 67"/>
          <p:cNvSpPr/>
          <p:nvPr/>
        </p:nvSpPr>
        <p:spPr>
          <a:xfrm>
            <a:off x="5822072" y="1260662"/>
            <a:ext cx="513930" cy="513930"/>
          </a:xfrm>
          <a:custGeom>
            <a:avLst/>
            <a:gdLst/>
            <a:ahLst/>
            <a:cxnLst/>
            <a:rect l="l" t="t" r="r" b="b"/>
            <a:pathLst>
              <a:path w="776604" h="776605">
                <a:moveTo>
                  <a:pt x="0" y="0"/>
                </a:moveTo>
                <a:lnTo>
                  <a:pt x="776477" y="776477"/>
                </a:lnTo>
              </a:path>
            </a:pathLst>
          </a:custGeom>
          <a:ln w="9525">
            <a:solidFill>
              <a:srgbClr val="808080"/>
            </a:solidFill>
          </a:ln>
        </p:spPr>
        <p:txBody>
          <a:bodyPr wrap="square" lIns="0" tIns="0" rIns="0" bIns="0" rtlCol="0"/>
          <a:lstStyle/>
          <a:p>
            <a:endParaRPr sz="927"/>
          </a:p>
        </p:txBody>
      </p:sp>
      <p:sp>
        <p:nvSpPr>
          <p:cNvPr id="68" name="object 68"/>
          <p:cNvSpPr/>
          <p:nvPr/>
        </p:nvSpPr>
        <p:spPr>
          <a:xfrm>
            <a:off x="6506863" y="1260662"/>
            <a:ext cx="515190" cy="513930"/>
          </a:xfrm>
          <a:custGeom>
            <a:avLst/>
            <a:gdLst/>
            <a:ahLst/>
            <a:cxnLst/>
            <a:rect l="l" t="t" r="r" b="b"/>
            <a:pathLst>
              <a:path w="778509" h="776605">
                <a:moveTo>
                  <a:pt x="0" y="0"/>
                </a:moveTo>
                <a:lnTo>
                  <a:pt x="778001" y="776477"/>
                </a:lnTo>
              </a:path>
            </a:pathLst>
          </a:custGeom>
          <a:ln w="9524">
            <a:solidFill>
              <a:srgbClr val="808080"/>
            </a:solidFill>
          </a:ln>
        </p:spPr>
        <p:txBody>
          <a:bodyPr wrap="square" lIns="0" tIns="0" rIns="0" bIns="0" rtlCol="0"/>
          <a:lstStyle/>
          <a:p>
            <a:endParaRPr sz="927"/>
          </a:p>
        </p:txBody>
      </p:sp>
      <p:sp>
        <p:nvSpPr>
          <p:cNvPr id="69" name="object 69"/>
          <p:cNvSpPr/>
          <p:nvPr/>
        </p:nvSpPr>
        <p:spPr>
          <a:xfrm>
            <a:off x="6335918" y="1260662"/>
            <a:ext cx="515190" cy="513930"/>
          </a:xfrm>
          <a:custGeom>
            <a:avLst/>
            <a:gdLst/>
            <a:ahLst/>
            <a:cxnLst/>
            <a:rect l="l" t="t" r="r" b="b"/>
            <a:pathLst>
              <a:path w="778509" h="776605">
                <a:moveTo>
                  <a:pt x="0" y="0"/>
                </a:moveTo>
                <a:lnTo>
                  <a:pt x="778001" y="776477"/>
                </a:lnTo>
              </a:path>
            </a:pathLst>
          </a:custGeom>
          <a:ln w="9524">
            <a:solidFill>
              <a:srgbClr val="808080"/>
            </a:solidFill>
          </a:ln>
        </p:spPr>
        <p:txBody>
          <a:bodyPr wrap="square" lIns="0" tIns="0" rIns="0" bIns="0" rtlCol="0"/>
          <a:lstStyle/>
          <a:p>
            <a:endParaRPr sz="927"/>
          </a:p>
        </p:txBody>
      </p:sp>
      <p:sp>
        <p:nvSpPr>
          <p:cNvPr id="70" name="object 70"/>
          <p:cNvSpPr/>
          <p:nvPr/>
        </p:nvSpPr>
        <p:spPr>
          <a:xfrm>
            <a:off x="4793876" y="3145099"/>
            <a:ext cx="514350" cy="515190"/>
          </a:xfrm>
          <a:custGeom>
            <a:avLst/>
            <a:gdLst/>
            <a:ahLst/>
            <a:cxnLst/>
            <a:rect l="l" t="t" r="r" b="b"/>
            <a:pathLst>
              <a:path w="777239" h="778510">
                <a:moveTo>
                  <a:pt x="0" y="0"/>
                </a:moveTo>
                <a:lnTo>
                  <a:pt x="777240" y="778001"/>
                </a:lnTo>
              </a:path>
            </a:pathLst>
          </a:custGeom>
          <a:ln w="9525">
            <a:solidFill>
              <a:srgbClr val="808080"/>
            </a:solidFill>
          </a:ln>
        </p:spPr>
        <p:txBody>
          <a:bodyPr wrap="square" lIns="0" tIns="0" rIns="0" bIns="0" rtlCol="0"/>
          <a:lstStyle/>
          <a:p>
            <a:endParaRPr sz="927"/>
          </a:p>
        </p:txBody>
      </p:sp>
      <p:sp>
        <p:nvSpPr>
          <p:cNvPr id="71" name="object 71"/>
          <p:cNvSpPr/>
          <p:nvPr/>
        </p:nvSpPr>
        <p:spPr>
          <a:xfrm>
            <a:off x="4964822" y="3145099"/>
            <a:ext cx="515190" cy="515190"/>
          </a:xfrm>
          <a:custGeom>
            <a:avLst/>
            <a:gdLst/>
            <a:ahLst/>
            <a:cxnLst/>
            <a:rect l="l" t="t" r="r" b="b"/>
            <a:pathLst>
              <a:path w="778510" h="778510">
                <a:moveTo>
                  <a:pt x="0" y="0"/>
                </a:moveTo>
                <a:lnTo>
                  <a:pt x="778001" y="778001"/>
                </a:lnTo>
              </a:path>
            </a:pathLst>
          </a:custGeom>
          <a:ln w="9525">
            <a:solidFill>
              <a:srgbClr val="808080"/>
            </a:solidFill>
          </a:ln>
        </p:spPr>
        <p:txBody>
          <a:bodyPr wrap="square" lIns="0" tIns="0" rIns="0" bIns="0" rtlCol="0"/>
          <a:lstStyle/>
          <a:p>
            <a:endParaRPr sz="927"/>
          </a:p>
        </p:txBody>
      </p:sp>
      <p:sp>
        <p:nvSpPr>
          <p:cNvPr id="72" name="object 72"/>
          <p:cNvSpPr/>
          <p:nvPr/>
        </p:nvSpPr>
        <p:spPr>
          <a:xfrm>
            <a:off x="4622427" y="3145099"/>
            <a:ext cx="513930" cy="515190"/>
          </a:xfrm>
          <a:custGeom>
            <a:avLst/>
            <a:gdLst/>
            <a:ahLst/>
            <a:cxnLst/>
            <a:rect l="l" t="t" r="r" b="b"/>
            <a:pathLst>
              <a:path w="776604" h="778510">
                <a:moveTo>
                  <a:pt x="0" y="0"/>
                </a:moveTo>
                <a:lnTo>
                  <a:pt x="776477" y="778001"/>
                </a:lnTo>
              </a:path>
            </a:pathLst>
          </a:custGeom>
          <a:ln w="9524">
            <a:solidFill>
              <a:srgbClr val="808080"/>
            </a:solidFill>
          </a:ln>
        </p:spPr>
        <p:txBody>
          <a:bodyPr wrap="square" lIns="0" tIns="0" rIns="0" bIns="0" rtlCol="0"/>
          <a:lstStyle/>
          <a:p>
            <a:endParaRPr sz="927"/>
          </a:p>
        </p:txBody>
      </p:sp>
      <p:sp>
        <p:nvSpPr>
          <p:cNvPr id="73" name="object 73"/>
          <p:cNvSpPr/>
          <p:nvPr/>
        </p:nvSpPr>
        <p:spPr>
          <a:xfrm>
            <a:off x="5308227" y="3145099"/>
            <a:ext cx="513930" cy="515190"/>
          </a:xfrm>
          <a:custGeom>
            <a:avLst/>
            <a:gdLst/>
            <a:ahLst/>
            <a:cxnLst/>
            <a:rect l="l" t="t" r="r" b="b"/>
            <a:pathLst>
              <a:path w="776604" h="778510">
                <a:moveTo>
                  <a:pt x="0" y="0"/>
                </a:moveTo>
                <a:lnTo>
                  <a:pt x="776477" y="778001"/>
                </a:lnTo>
              </a:path>
            </a:pathLst>
          </a:custGeom>
          <a:ln w="9524">
            <a:solidFill>
              <a:srgbClr val="808080"/>
            </a:solidFill>
          </a:ln>
        </p:spPr>
        <p:txBody>
          <a:bodyPr wrap="square" lIns="0" tIns="0" rIns="0" bIns="0" rtlCol="0"/>
          <a:lstStyle/>
          <a:p>
            <a:endParaRPr sz="927"/>
          </a:p>
        </p:txBody>
      </p:sp>
      <p:sp>
        <p:nvSpPr>
          <p:cNvPr id="74" name="object 74"/>
          <p:cNvSpPr/>
          <p:nvPr/>
        </p:nvSpPr>
        <p:spPr>
          <a:xfrm>
            <a:off x="5479677" y="3145099"/>
            <a:ext cx="513930" cy="515190"/>
          </a:xfrm>
          <a:custGeom>
            <a:avLst/>
            <a:gdLst/>
            <a:ahLst/>
            <a:cxnLst/>
            <a:rect l="l" t="t" r="r" b="b"/>
            <a:pathLst>
              <a:path w="776604" h="778510">
                <a:moveTo>
                  <a:pt x="0" y="0"/>
                </a:moveTo>
                <a:lnTo>
                  <a:pt x="776477" y="778001"/>
                </a:lnTo>
              </a:path>
            </a:pathLst>
          </a:custGeom>
          <a:ln w="9524">
            <a:solidFill>
              <a:srgbClr val="808080"/>
            </a:solidFill>
          </a:ln>
        </p:spPr>
        <p:txBody>
          <a:bodyPr wrap="square" lIns="0" tIns="0" rIns="0" bIns="0" rtlCol="0"/>
          <a:lstStyle/>
          <a:p>
            <a:endParaRPr sz="927"/>
          </a:p>
        </p:txBody>
      </p:sp>
      <p:sp>
        <p:nvSpPr>
          <p:cNvPr id="75" name="object 75"/>
          <p:cNvSpPr/>
          <p:nvPr/>
        </p:nvSpPr>
        <p:spPr>
          <a:xfrm>
            <a:off x="5136272" y="3145099"/>
            <a:ext cx="515190" cy="515190"/>
          </a:xfrm>
          <a:custGeom>
            <a:avLst/>
            <a:gdLst/>
            <a:ahLst/>
            <a:cxnLst/>
            <a:rect l="l" t="t" r="r" b="b"/>
            <a:pathLst>
              <a:path w="778509" h="778510">
                <a:moveTo>
                  <a:pt x="0" y="0"/>
                </a:moveTo>
                <a:lnTo>
                  <a:pt x="778001" y="778001"/>
                </a:lnTo>
              </a:path>
            </a:pathLst>
          </a:custGeom>
          <a:ln w="9525">
            <a:solidFill>
              <a:srgbClr val="808080"/>
            </a:solidFill>
          </a:ln>
        </p:spPr>
        <p:txBody>
          <a:bodyPr wrap="square" lIns="0" tIns="0" rIns="0" bIns="0" rtlCol="0"/>
          <a:lstStyle/>
          <a:p>
            <a:endParaRPr sz="927"/>
          </a:p>
        </p:txBody>
      </p:sp>
      <p:sp>
        <p:nvSpPr>
          <p:cNvPr id="76" name="object 76"/>
          <p:cNvSpPr/>
          <p:nvPr/>
        </p:nvSpPr>
        <p:spPr>
          <a:xfrm>
            <a:off x="5822072" y="3145099"/>
            <a:ext cx="513930" cy="515190"/>
          </a:xfrm>
          <a:custGeom>
            <a:avLst/>
            <a:gdLst/>
            <a:ahLst/>
            <a:cxnLst/>
            <a:rect l="l" t="t" r="r" b="b"/>
            <a:pathLst>
              <a:path w="776604" h="778510">
                <a:moveTo>
                  <a:pt x="0" y="0"/>
                </a:moveTo>
                <a:lnTo>
                  <a:pt x="776477" y="778001"/>
                </a:lnTo>
              </a:path>
            </a:pathLst>
          </a:custGeom>
          <a:ln w="9524">
            <a:solidFill>
              <a:srgbClr val="808080"/>
            </a:solidFill>
          </a:ln>
        </p:spPr>
        <p:txBody>
          <a:bodyPr wrap="square" lIns="0" tIns="0" rIns="0" bIns="0" rtlCol="0"/>
          <a:lstStyle/>
          <a:p>
            <a:endParaRPr sz="927"/>
          </a:p>
        </p:txBody>
      </p:sp>
      <p:sp>
        <p:nvSpPr>
          <p:cNvPr id="77" name="object 77"/>
          <p:cNvSpPr/>
          <p:nvPr/>
        </p:nvSpPr>
        <p:spPr>
          <a:xfrm>
            <a:off x="5993522" y="3145099"/>
            <a:ext cx="513510" cy="515190"/>
          </a:xfrm>
          <a:custGeom>
            <a:avLst/>
            <a:gdLst/>
            <a:ahLst/>
            <a:cxnLst/>
            <a:rect l="l" t="t" r="r" b="b"/>
            <a:pathLst>
              <a:path w="775970" h="778510">
                <a:moveTo>
                  <a:pt x="0" y="0"/>
                </a:moveTo>
                <a:lnTo>
                  <a:pt x="775716" y="778001"/>
                </a:lnTo>
              </a:path>
            </a:pathLst>
          </a:custGeom>
          <a:ln w="9525">
            <a:solidFill>
              <a:srgbClr val="808080"/>
            </a:solidFill>
          </a:ln>
        </p:spPr>
        <p:txBody>
          <a:bodyPr wrap="square" lIns="0" tIns="0" rIns="0" bIns="0" rtlCol="0"/>
          <a:lstStyle/>
          <a:p>
            <a:endParaRPr sz="927"/>
          </a:p>
        </p:txBody>
      </p:sp>
      <p:sp>
        <p:nvSpPr>
          <p:cNvPr id="78" name="object 78"/>
          <p:cNvSpPr/>
          <p:nvPr/>
        </p:nvSpPr>
        <p:spPr>
          <a:xfrm>
            <a:off x="5651126" y="3145099"/>
            <a:ext cx="513510" cy="515190"/>
          </a:xfrm>
          <a:custGeom>
            <a:avLst/>
            <a:gdLst/>
            <a:ahLst/>
            <a:cxnLst/>
            <a:rect l="l" t="t" r="r" b="b"/>
            <a:pathLst>
              <a:path w="775970" h="778510">
                <a:moveTo>
                  <a:pt x="0" y="0"/>
                </a:moveTo>
                <a:lnTo>
                  <a:pt x="775716" y="778001"/>
                </a:lnTo>
              </a:path>
            </a:pathLst>
          </a:custGeom>
          <a:ln w="9525">
            <a:solidFill>
              <a:srgbClr val="808080"/>
            </a:solidFill>
          </a:ln>
        </p:spPr>
        <p:txBody>
          <a:bodyPr wrap="square" lIns="0" tIns="0" rIns="0" bIns="0" rtlCol="0"/>
          <a:lstStyle/>
          <a:p>
            <a:endParaRPr sz="927"/>
          </a:p>
        </p:txBody>
      </p:sp>
      <p:sp>
        <p:nvSpPr>
          <p:cNvPr id="79" name="object 79"/>
          <p:cNvSpPr/>
          <p:nvPr/>
        </p:nvSpPr>
        <p:spPr>
          <a:xfrm>
            <a:off x="6335918" y="3145099"/>
            <a:ext cx="515190" cy="515190"/>
          </a:xfrm>
          <a:custGeom>
            <a:avLst/>
            <a:gdLst/>
            <a:ahLst/>
            <a:cxnLst/>
            <a:rect l="l" t="t" r="r" b="b"/>
            <a:pathLst>
              <a:path w="778509" h="778510">
                <a:moveTo>
                  <a:pt x="0" y="0"/>
                </a:moveTo>
                <a:lnTo>
                  <a:pt x="778001" y="778001"/>
                </a:lnTo>
              </a:path>
            </a:pathLst>
          </a:custGeom>
          <a:ln w="9525">
            <a:solidFill>
              <a:srgbClr val="808080"/>
            </a:solidFill>
          </a:ln>
        </p:spPr>
        <p:txBody>
          <a:bodyPr wrap="square" lIns="0" tIns="0" rIns="0" bIns="0" rtlCol="0"/>
          <a:lstStyle/>
          <a:p>
            <a:endParaRPr sz="927"/>
          </a:p>
        </p:txBody>
      </p:sp>
      <p:sp>
        <p:nvSpPr>
          <p:cNvPr id="80" name="object 80"/>
          <p:cNvSpPr/>
          <p:nvPr/>
        </p:nvSpPr>
        <p:spPr>
          <a:xfrm>
            <a:off x="6164468" y="3145099"/>
            <a:ext cx="515190" cy="515190"/>
          </a:xfrm>
          <a:custGeom>
            <a:avLst/>
            <a:gdLst/>
            <a:ahLst/>
            <a:cxnLst/>
            <a:rect l="l" t="t" r="r" b="b"/>
            <a:pathLst>
              <a:path w="778509" h="778510">
                <a:moveTo>
                  <a:pt x="0" y="0"/>
                </a:moveTo>
                <a:lnTo>
                  <a:pt x="778001" y="778001"/>
                </a:lnTo>
              </a:path>
            </a:pathLst>
          </a:custGeom>
          <a:ln w="9525">
            <a:solidFill>
              <a:srgbClr val="808080"/>
            </a:solidFill>
          </a:ln>
        </p:spPr>
        <p:txBody>
          <a:bodyPr wrap="square" lIns="0" tIns="0" rIns="0" bIns="0" rtlCol="0"/>
          <a:lstStyle/>
          <a:p>
            <a:endParaRPr sz="927"/>
          </a:p>
        </p:txBody>
      </p:sp>
      <p:sp>
        <p:nvSpPr>
          <p:cNvPr id="81" name="object 81"/>
          <p:cNvSpPr/>
          <p:nvPr/>
        </p:nvSpPr>
        <p:spPr>
          <a:xfrm>
            <a:off x="4793876" y="2974153"/>
            <a:ext cx="514350" cy="515190"/>
          </a:xfrm>
          <a:custGeom>
            <a:avLst/>
            <a:gdLst/>
            <a:ahLst/>
            <a:cxnLst/>
            <a:rect l="l" t="t" r="r" b="b"/>
            <a:pathLst>
              <a:path w="777239" h="778510">
                <a:moveTo>
                  <a:pt x="0" y="0"/>
                </a:moveTo>
                <a:lnTo>
                  <a:pt x="777240" y="778001"/>
                </a:lnTo>
              </a:path>
            </a:pathLst>
          </a:custGeom>
          <a:ln w="9525">
            <a:solidFill>
              <a:srgbClr val="808080"/>
            </a:solidFill>
          </a:ln>
        </p:spPr>
        <p:txBody>
          <a:bodyPr wrap="square" lIns="0" tIns="0" rIns="0" bIns="0" rtlCol="0"/>
          <a:lstStyle/>
          <a:p>
            <a:endParaRPr sz="927"/>
          </a:p>
        </p:txBody>
      </p:sp>
      <p:sp>
        <p:nvSpPr>
          <p:cNvPr id="82" name="object 82"/>
          <p:cNvSpPr/>
          <p:nvPr/>
        </p:nvSpPr>
        <p:spPr>
          <a:xfrm>
            <a:off x="4964822" y="2974153"/>
            <a:ext cx="515190" cy="515190"/>
          </a:xfrm>
          <a:custGeom>
            <a:avLst/>
            <a:gdLst/>
            <a:ahLst/>
            <a:cxnLst/>
            <a:rect l="l" t="t" r="r" b="b"/>
            <a:pathLst>
              <a:path w="778510" h="778510">
                <a:moveTo>
                  <a:pt x="0" y="0"/>
                </a:moveTo>
                <a:lnTo>
                  <a:pt x="778001" y="778001"/>
                </a:lnTo>
              </a:path>
            </a:pathLst>
          </a:custGeom>
          <a:ln w="9525">
            <a:solidFill>
              <a:srgbClr val="808080"/>
            </a:solidFill>
          </a:ln>
        </p:spPr>
        <p:txBody>
          <a:bodyPr wrap="square" lIns="0" tIns="0" rIns="0" bIns="0" rtlCol="0"/>
          <a:lstStyle/>
          <a:p>
            <a:endParaRPr sz="927"/>
          </a:p>
        </p:txBody>
      </p:sp>
      <p:sp>
        <p:nvSpPr>
          <p:cNvPr id="83" name="object 83"/>
          <p:cNvSpPr/>
          <p:nvPr/>
        </p:nvSpPr>
        <p:spPr>
          <a:xfrm>
            <a:off x="4622427" y="2974153"/>
            <a:ext cx="513930" cy="515190"/>
          </a:xfrm>
          <a:custGeom>
            <a:avLst/>
            <a:gdLst/>
            <a:ahLst/>
            <a:cxnLst/>
            <a:rect l="l" t="t" r="r" b="b"/>
            <a:pathLst>
              <a:path w="776604" h="778510">
                <a:moveTo>
                  <a:pt x="0" y="0"/>
                </a:moveTo>
                <a:lnTo>
                  <a:pt x="776477" y="778001"/>
                </a:lnTo>
              </a:path>
            </a:pathLst>
          </a:custGeom>
          <a:ln w="9524">
            <a:solidFill>
              <a:srgbClr val="808080"/>
            </a:solidFill>
          </a:ln>
        </p:spPr>
        <p:txBody>
          <a:bodyPr wrap="square" lIns="0" tIns="0" rIns="0" bIns="0" rtlCol="0"/>
          <a:lstStyle/>
          <a:p>
            <a:endParaRPr sz="927"/>
          </a:p>
        </p:txBody>
      </p:sp>
      <p:sp>
        <p:nvSpPr>
          <p:cNvPr id="84" name="object 84"/>
          <p:cNvSpPr/>
          <p:nvPr/>
        </p:nvSpPr>
        <p:spPr>
          <a:xfrm>
            <a:off x="5308227" y="2974153"/>
            <a:ext cx="513930" cy="515190"/>
          </a:xfrm>
          <a:custGeom>
            <a:avLst/>
            <a:gdLst/>
            <a:ahLst/>
            <a:cxnLst/>
            <a:rect l="l" t="t" r="r" b="b"/>
            <a:pathLst>
              <a:path w="776604" h="778510">
                <a:moveTo>
                  <a:pt x="0" y="0"/>
                </a:moveTo>
                <a:lnTo>
                  <a:pt x="776477" y="778001"/>
                </a:lnTo>
              </a:path>
            </a:pathLst>
          </a:custGeom>
          <a:ln w="9524">
            <a:solidFill>
              <a:srgbClr val="808080"/>
            </a:solidFill>
          </a:ln>
        </p:spPr>
        <p:txBody>
          <a:bodyPr wrap="square" lIns="0" tIns="0" rIns="0" bIns="0" rtlCol="0"/>
          <a:lstStyle/>
          <a:p>
            <a:endParaRPr sz="927"/>
          </a:p>
        </p:txBody>
      </p:sp>
      <p:sp>
        <p:nvSpPr>
          <p:cNvPr id="85" name="object 85"/>
          <p:cNvSpPr/>
          <p:nvPr/>
        </p:nvSpPr>
        <p:spPr>
          <a:xfrm>
            <a:off x="5479677" y="2974153"/>
            <a:ext cx="513930" cy="515190"/>
          </a:xfrm>
          <a:custGeom>
            <a:avLst/>
            <a:gdLst/>
            <a:ahLst/>
            <a:cxnLst/>
            <a:rect l="l" t="t" r="r" b="b"/>
            <a:pathLst>
              <a:path w="776604" h="778510">
                <a:moveTo>
                  <a:pt x="0" y="0"/>
                </a:moveTo>
                <a:lnTo>
                  <a:pt x="776477" y="778001"/>
                </a:lnTo>
              </a:path>
            </a:pathLst>
          </a:custGeom>
          <a:ln w="9524">
            <a:solidFill>
              <a:srgbClr val="808080"/>
            </a:solidFill>
          </a:ln>
        </p:spPr>
        <p:txBody>
          <a:bodyPr wrap="square" lIns="0" tIns="0" rIns="0" bIns="0" rtlCol="0"/>
          <a:lstStyle/>
          <a:p>
            <a:endParaRPr sz="927"/>
          </a:p>
        </p:txBody>
      </p:sp>
      <p:sp>
        <p:nvSpPr>
          <p:cNvPr id="86" name="object 86"/>
          <p:cNvSpPr/>
          <p:nvPr/>
        </p:nvSpPr>
        <p:spPr>
          <a:xfrm>
            <a:off x="5136272" y="2974153"/>
            <a:ext cx="515190" cy="515190"/>
          </a:xfrm>
          <a:custGeom>
            <a:avLst/>
            <a:gdLst/>
            <a:ahLst/>
            <a:cxnLst/>
            <a:rect l="l" t="t" r="r" b="b"/>
            <a:pathLst>
              <a:path w="778509" h="778510">
                <a:moveTo>
                  <a:pt x="0" y="0"/>
                </a:moveTo>
                <a:lnTo>
                  <a:pt x="778001" y="778001"/>
                </a:lnTo>
              </a:path>
            </a:pathLst>
          </a:custGeom>
          <a:ln w="9525">
            <a:solidFill>
              <a:srgbClr val="808080"/>
            </a:solidFill>
          </a:ln>
        </p:spPr>
        <p:txBody>
          <a:bodyPr wrap="square" lIns="0" tIns="0" rIns="0" bIns="0" rtlCol="0"/>
          <a:lstStyle/>
          <a:p>
            <a:endParaRPr sz="927"/>
          </a:p>
        </p:txBody>
      </p:sp>
      <p:sp>
        <p:nvSpPr>
          <p:cNvPr id="87" name="object 87"/>
          <p:cNvSpPr/>
          <p:nvPr/>
        </p:nvSpPr>
        <p:spPr>
          <a:xfrm>
            <a:off x="5822072" y="2974153"/>
            <a:ext cx="513930" cy="515190"/>
          </a:xfrm>
          <a:custGeom>
            <a:avLst/>
            <a:gdLst/>
            <a:ahLst/>
            <a:cxnLst/>
            <a:rect l="l" t="t" r="r" b="b"/>
            <a:pathLst>
              <a:path w="776604" h="778510">
                <a:moveTo>
                  <a:pt x="0" y="0"/>
                </a:moveTo>
                <a:lnTo>
                  <a:pt x="776477" y="778001"/>
                </a:lnTo>
              </a:path>
            </a:pathLst>
          </a:custGeom>
          <a:ln w="9524">
            <a:solidFill>
              <a:srgbClr val="808080"/>
            </a:solidFill>
          </a:ln>
        </p:spPr>
        <p:txBody>
          <a:bodyPr wrap="square" lIns="0" tIns="0" rIns="0" bIns="0" rtlCol="0"/>
          <a:lstStyle/>
          <a:p>
            <a:endParaRPr sz="927"/>
          </a:p>
        </p:txBody>
      </p:sp>
      <p:sp>
        <p:nvSpPr>
          <p:cNvPr id="88" name="object 88"/>
          <p:cNvSpPr/>
          <p:nvPr/>
        </p:nvSpPr>
        <p:spPr>
          <a:xfrm>
            <a:off x="5993522" y="2974153"/>
            <a:ext cx="513510" cy="515190"/>
          </a:xfrm>
          <a:custGeom>
            <a:avLst/>
            <a:gdLst/>
            <a:ahLst/>
            <a:cxnLst/>
            <a:rect l="l" t="t" r="r" b="b"/>
            <a:pathLst>
              <a:path w="775970" h="778510">
                <a:moveTo>
                  <a:pt x="0" y="0"/>
                </a:moveTo>
                <a:lnTo>
                  <a:pt x="775716" y="778001"/>
                </a:lnTo>
              </a:path>
            </a:pathLst>
          </a:custGeom>
          <a:ln w="9525">
            <a:solidFill>
              <a:srgbClr val="808080"/>
            </a:solidFill>
          </a:ln>
        </p:spPr>
        <p:txBody>
          <a:bodyPr wrap="square" lIns="0" tIns="0" rIns="0" bIns="0" rtlCol="0"/>
          <a:lstStyle/>
          <a:p>
            <a:endParaRPr sz="927"/>
          </a:p>
        </p:txBody>
      </p:sp>
      <p:sp>
        <p:nvSpPr>
          <p:cNvPr id="89" name="object 89"/>
          <p:cNvSpPr/>
          <p:nvPr/>
        </p:nvSpPr>
        <p:spPr>
          <a:xfrm>
            <a:off x="5651126" y="2974153"/>
            <a:ext cx="513510" cy="515190"/>
          </a:xfrm>
          <a:custGeom>
            <a:avLst/>
            <a:gdLst/>
            <a:ahLst/>
            <a:cxnLst/>
            <a:rect l="l" t="t" r="r" b="b"/>
            <a:pathLst>
              <a:path w="775970" h="778510">
                <a:moveTo>
                  <a:pt x="0" y="0"/>
                </a:moveTo>
                <a:lnTo>
                  <a:pt x="775716" y="778001"/>
                </a:lnTo>
              </a:path>
            </a:pathLst>
          </a:custGeom>
          <a:ln w="9525">
            <a:solidFill>
              <a:srgbClr val="808080"/>
            </a:solidFill>
          </a:ln>
        </p:spPr>
        <p:txBody>
          <a:bodyPr wrap="square" lIns="0" tIns="0" rIns="0" bIns="0" rtlCol="0"/>
          <a:lstStyle/>
          <a:p>
            <a:endParaRPr sz="927"/>
          </a:p>
        </p:txBody>
      </p:sp>
      <p:sp>
        <p:nvSpPr>
          <p:cNvPr id="90" name="object 90"/>
          <p:cNvSpPr/>
          <p:nvPr/>
        </p:nvSpPr>
        <p:spPr>
          <a:xfrm>
            <a:off x="6335918" y="2974153"/>
            <a:ext cx="515190" cy="515190"/>
          </a:xfrm>
          <a:custGeom>
            <a:avLst/>
            <a:gdLst/>
            <a:ahLst/>
            <a:cxnLst/>
            <a:rect l="l" t="t" r="r" b="b"/>
            <a:pathLst>
              <a:path w="778509" h="778510">
                <a:moveTo>
                  <a:pt x="0" y="0"/>
                </a:moveTo>
                <a:lnTo>
                  <a:pt x="778001" y="778001"/>
                </a:lnTo>
              </a:path>
            </a:pathLst>
          </a:custGeom>
          <a:ln w="9525">
            <a:solidFill>
              <a:srgbClr val="808080"/>
            </a:solidFill>
          </a:ln>
        </p:spPr>
        <p:txBody>
          <a:bodyPr wrap="square" lIns="0" tIns="0" rIns="0" bIns="0" rtlCol="0"/>
          <a:lstStyle/>
          <a:p>
            <a:endParaRPr sz="927"/>
          </a:p>
        </p:txBody>
      </p:sp>
      <p:sp>
        <p:nvSpPr>
          <p:cNvPr id="91" name="object 91"/>
          <p:cNvSpPr/>
          <p:nvPr/>
        </p:nvSpPr>
        <p:spPr>
          <a:xfrm>
            <a:off x="6164468" y="2974153"/>
            <a:ext cx="515190" cy="515190"/>
          </a:xfrm>
          <a:custGeom>
            <a:avLst/>
            <a:gdLst/>
            <a:ahLst/>
            <a:cxnLst/>
            <a:rect l="l" t="t" r="r" b="b"/>
            <a:pathLst>
              <a:path w="778509" h="778510">
                <a:moveTo>
                  <a:pt x="0" y="0"/>
                </a:moveTo>
                <a:lnTo>
                  <a:pt x="778001" y="778001"/>
                </a:lnTo>
              </a:path>
            </a:pathLst>
          </a:custGeom>
          <a:ln w="9525">
            <a:solidFill>
              <a:srgbClr val="808080"/>
            </a:solidFill>
          </a:ln>
        </p:spPr>
        <p:txBody>
          <a:bodyPr wrap="square" lIns="0" tIns="0" rIns="0" bIns="0" rtlCol="0"/>
          <a:lstStyle/>
          <a:p>
            <a:endParaRPr sz="927"/>
          </a:p>
        </p:txBody>
      </p:sp>
      <p:sp>
        <p:nvSpPr>
          <p:cNvPr id="92" name="object 92"/>
          <p:cNvSpPr/>
          <p:nvPr/>
        </p:nvSpPr>
        <p:spPr>
          <a:xfrm>
            <a:off x="4793876" y="2802703"/>
            <a:ext cx="514350" cy="515190"/>
          </a:xfrm>
          <a:custGeom>
            <a:avLst/>
            <a:gdLst/>
            <a:ahLst/>
            <a:cxnLst/>
            <a:rect l="l" t="t" r="r" b="b"/>
            <a:pathLst>
              <a:path w="777239" h="778510">
                <a:moveTo>
                  <a:pt x="0" y="0"/>
                </a:moveTo>
                <a:lnTo>
                  <a:pt x="777240" y="778001"/>
                </a:lnTo>
              </a:path>
            </a:pathLst>
          </a:custGeom>
          <a:ln w="9525">
            <a:solidFill>
              <a:srgbClr val="808080"/>
            </a:solidFill>
          </a:ln>
        </p:spPr>
        <p:txBody>
          <a:bodyPr wrap="square" lIns="0" tIns="0" rIns="0" bIns="0" rtlCol="0"/>
          <a:lstStyle/>
          <a:p>
            <a:endParaRPr sz="927"/>
          </a:p>
        </p:txBody>
      </p:sp>
      <p:sp>
        <p:nvSpPr>
          <p:cNvPr id="93" name="object 93"/>
          <p:cNvSpPr/>
          <p:nvPr/>
        </p:nvSpPr>
        <p:spPr>
          <a:xfrm>
            <a:off x="4964822" y="2802703"/>
            <a:ext cx="515190" cy="515190"/>
          </a:xfrm>
          <a:custGeom>
            <a:avLst/>
            <a:gdLst/>
            <a:ahLst/>
            <a:cxnLst/>
            <a:rect l="l" t="t" r="r" b="b"/>
            <a:pathLst>
              <a:path w="778510" h="778510">
                <a:moveTo>
                  <a:pt x="0" y="0"/>
                </a:moveTo>
                <a:lnTo>
                  <a:pt x="778001" y="778001"/>
                </a:lnTo>
              </a:path>
            </a:pathLst>
          </a:custGeom>
          <a:ln w="9525">
            <a:solidFill>
              <a:srgbClr val="808080"/>
            </a:solidFill>
          </a:ln>
        </p:spPr>
        <p:txBody>
          <a:bodyPr wrap="square" lIns="0" tIns="0" rIns="0" bIns="0" rtlCol="0"/>
          <a:lstStyle/>
          <a:p>
            <a:endParaRPr sz="927"/>
          </a:p>
        </p:txBody>
      </p:sp>
      <p:sp>
        <p:nvSpPr>
          <p:cNvPr id="94" name="object 94"/>
          <p:cNvSpPr/>
          <p:nvPr/>
        </p:nvSpPr>
        <p:spPr>
          <a:xfrm>
            <a:off x="4622427" y="2802703"/>
            <a:ext cx="513930" cy="515190"/>
          </a:xfrm>
          <a:custGeom>
            <a:avLst/>
            <a:gdLst/>
            <a:ahLst/>
            <a:cxnLst/>
            <a:rect l="l" t="t" r="r" b="b"/>
            <a:pathLst>
              <a:path w="776604" h="778510">
                <a:moveTo>
                  <a:pt x="0" y="0"/>
                </a:moveTo>
                <a:lnTo>
                  <a:pt x="776477" y="778001"/>
                </a:lnTo>
              </a:path>
            </a:pathLst>
          </a:custGeom>
          <a:ln w="9524">
            <a:solidFill>
              <a:srgbClr val="808080"/>
            </a:solidFill>
          </a:ln>
        </p:spPr>
        <p:txBody>
          <a:bodyPr wrap="square" lIns="0" tIns="0" rIns="0" bIns="0" rtlCol="0"/>
          <a:lstStyle/>
          <a:p>
            <a:endParaRPr sz="927"/>
          </a:p>
        </p:txBody>
      </p:sp>
      <p:sp>
        <p:nvSpPr>
          <p:cNvPr id="95" name="object 95"/>
          <p:cNvSpPr/>
          <p:nvPr/>
        </p:nvSpPr>
        <p:spPr>
          <a:xfrm>
            <a:off x="5308227" y="2802703"/>
            <a:ext cx="513930" cy="515190"/>
          </a:xfrm>
          <a:custGeom>
            <a:avLst/>
            <a:gdLst/>
            <a:ahLst/>
            <a:cxnLst/>
            <a:rect l="l" t="t" r="r" b="b"/>
            <a:pathLst>
              <a:path w="776604" h="778510">
                <a:moveTo>
                  <a:pt x="0" y="0"/>
                </a:moveTo>
                <a:lnTo>
                  <a:pt x="776477" y="778001"/>
                </a:lnTo>
              </a:path>
            </a:pathLst>
          </a:custGeom>
          <a:ln w="9524">
            <a:solidFill>
              <a:srgbClr val="808080"/>
            </a:solidFill>
          </a:ln>
        </p:spPr>
        <p:txBody>
          <a:bodyPr wrap="square" lIns="0" tIns="0" rIns="0" bIns="0" rtlCol="0"/>
          <a:lstStyle/>
          <a:p>
            <a:endParaRPr sz="927"/>
          </a:p>
        </p:txBody>
      </p:sp>
      <p:sp>
        <p:nvSpPr>
          <p:cNvPr id="96" name="object 96"/>
          <p:cNvSpPr/>
          <p:nvPr/>
        </p:nvSpPr>
        <p:spPr>
          <a:xfrm>
            <a:off x="5479677" y="2802703"/>
            <a:ext cx="513930" cy="515190"/>
          </a:xfrm>
          <a:custGeom>
            <a:avLst/>
            <a:gdLst/>
            <a:ahLst/>
            <a:cxnLst/>
            <a:rect l="l" t="t" r="r" b="b"/>
            <a:pathLst>
              <a:path w="776604" h="778510">
                <a:moveTo>
                  <a:pt x="0" y="0"/>
                </a:moveTo>
                <a:lnTo>
                  <a:pt x="776477" y="778001"/>
                </a:lnTo>
              </a:path>
            </a:pathLst>
          </a:custGeom>
          <a:ln w="9524">
            <a:solidFill>
              <a:srgbClr val="808080"/>
            </a:solidFill>
          </a:ln>
        </p:spPr>
        <p:txBody>
          <a:bodyPr wrap="square" lIns="0" tIns="0" rIns="0" bIns="0" rtlCol="0"/>
          <a:lstStyle/>
          <a:p>
            <a:endParaRPr sz="927"/>
          </a:p>
        </p:txBody>
      </p:sp>
      <p:sp>
        <p:nvSpPr>
          <p:cNvPr id="97" name="object 97"/>
          <p:cNvSpPr/>
          <p:nvPr/>
        </p:nvSpPr>
        <p:spPr>
          <a:xfrm>
            <a:off x="5136272" y="2802703"/>
            <a:ext cx="515190" cy="515190"/>
          </a:xfrm>
          <a:custGeom>
            <a:avLst/>
            <a:gdLst/>
            <a:ahLst/>
            <a:cxnLst/>
            <a:rect l="l" t="t" r="r" b="b"/>
            <a:pathLst>
              <a:path w="778509" h="778510">
                <a:moveTo>
                  <a:pt x="0" y="0"/>
                </a:moveTo>
                <a:lnTo>
                  <a:pt x="778001" y="778001"/>
                </a:lnTo>
              </a:path>
            </a:pathLst>
          </a:custGeom>
          <a:ln w="9525">
            <a:solidFill>
              <a:srgbClr val="808080"/>
            </a:solidFill>
          </a:ln>
        </p:spPr>
        <p:txBody>
          <a:bodyPr wrap="square" lIns="0" tIns="0" rIns="0" bIns="0" rtlCol="0"/>
          <a:lstStyle/>
          <a:p>
            <a:endParaRPr sz="927"/>
          </a:p>
        </p:txBody>
      </p:sp>
      <p:sp>
        <p:nvSpPr>
          <p:cNvPr id="98" name="object 98"/>
          <p:cNvSpPr/>
          <p:nvPr/>
        </p:nvSpPr>
        <p:spPr>
          <a:xfrm>
            <a:off x="5822072" y="2802703"/>
            <a:ext cx="513930" cy="515190"/>
          </a:xfrm>
          <a:custGeom>
            <a:avLst/>
            <a:gdLst/>
            <a:ahLst/>
            <a:cxnLst/>
            <a:rect l="l" t="t" r="r" b="b"/>
            <a:pathLst>
              <a:path w="776604" h="778510">
                <a:moveTo>
                  <a:pt x="0" y="0"/>
                </a:moveTo>
                <a:lnTo>
                  <a:pt x="776477" y="778001"/>
                </a:lnTo>
              </a:path>
            </a:pathLst>
          </a:custGeom>
          <a:ln w="9524">
            <a:solidFill>
              <a:srgbClr val="808080"/>
            </a:solidFill>
          </a:ln>
        </p:spPr>
        <p:txBody>
          <a:bodyPr wrap="square" lIns="0" tIns="0" rIns="0" bIns="0" rtlCol="0"/>
          <a:lstStyle/>
          <a:p>
            <a:endParaRPr sz="927"/>
          </a:p>
        </p:txBody>
      </p:sp>
      <p:sp>
        <p:nvSpPr>
          <p:cNvPr id="99" name="object 99"/>
          <p:cNvSpPr/>
          <p:nvPr/>
        </p:nvSpPr>
        <p:spPr>
          <a:xfrm>
            <a:off x="5993522" y="2802703"/>
            <a:ext cx="513510" cy="515190"/>
          </a:xfrm>
          <a:custGeom>
            <a:avLst/>
            <a:gdLst/>
            <a:ahLst/>
            <a:cxnLst/>
            <a:rect l="l" t="t" r="r" b="b"/>
            <a:pathLst>
              <a:path w="775970" h="778510">
                <a:moveTo>
                  <a:pt x="0" y="0"/>
                </a:moveTo>
                <a:lnTo>
                  <a:pt x="775716" y="778001"/>
                </a:lnTo>
              </a:path>
            </a:pathLst>
          </a:custGeom>
          <a:ln w="9525">
            <a:solidFill>
              <a:srgbClr val="808080"/>
            </a:solidFill>
          </a:ln>
        </p:spPr>
        <p:txBody>
          <a:bodyPr wrap="square" lIns="0" tIns="0" rIns="0" bIns="0" rtlCol="0"/>
          <a:lstStyle/>
          <a:p>
            <a:endParaRPr sz="927"/>
          </a:p>
        </p:txBody>
      </p:sp>
      <p:sp>
        <p:nvSpPr>
          <p:cNvPr id="100" name="object 100"/>
          <p:cNvSpPr/>
          <p:nvPr/>
        </p:nvSpPr>
        <p:spPr>
          <a:xfrm>
            <a:off x="5651126" y="2802703"/>
            <a:ext cx="513510" cy="515190"/>
          </a:xfrm>
          <a:custGeom>
            <a:avLst/>
            <a:gdLst/>
            <a:ahLst/>
            <a:cxnLst/>
            <a:rect l="l" t="t" r="r" b="b"/>
            <a:pathLst>
              <a:path w="775970" h="778510">
                <a:moveTo>
                  <a:pt x="0" y="0"/>
                </a:moveTo>
                <a:lnTo>
                  <a:pt x="775716" y="778001"/>
                </a:lnTo>
              </a:path>
            </a:pathLst>
          </a:custGeom>
          <a:ln w="9525">
            <a:solidFill>
              <a:srgbClr val="808080"/>
            </a:solidFill>
          </a:ln>
        </p:spPr>
        <p:txBody>
          <a:bodyPr wrap="square" lIns="0" tIns="0" rIns="0" bIns="0" rtlCol="0"/>
          <a:lstStyle/>
          <a:p>
            <a:endParaRPr sz="927"/>
          </a:p>
        </p:txBody>
      </p:sp>
      <p:sp>
        <p:nvSpPr>
          <p:cNvPr id="101" name="object 101"/>
          <p:cNvSpPr/>
          <p:nvPr/>
        </p:nvSpPr>
        <p:spPr>
          <a:xfrm>
            <a:off x="6335918" y="2802703"/>
            <a:ext cx="515190" cy="515190"/>
          </a:xfrm>
          <a:custGeom>
            <a:avLst/>
            <a:gdLst/>
            <a:ahLst/>
            <a:cxnLst/>
            <a:rect l="l" t="t" r="r" b="b"/>
            <a:pathLst>
              <a:path w="778509" h="778510">
                <a:moveTo>
                  <a:pt x="0" y="0"/>
                </a:moveTo>
                <a:lnTo>
                  <a:pt x="778001" y="778001"/>
                </a:lnTo>
              </a:path>
            </a:pathLst>
          </a:custGeom>
          <a:ln w="9525">
            <a:solidFill>
              <a:srgbClr val="808080"/>
            </a:solidFill>
          </a:ln>
        </p:spPr>
        <p:txBody>
          <a:bodyPr wrap="square" lIns="0" tIns="0" rIns="0" bIns="0" rtlCol="0"/>
          <a:lstStyle/>
          <a:p>
            <a:endParaRPr sz="927"/>
          </a:p>
        </p:txBody>
      </p:sp>
      <p:sp>
        <p:nvSpPr>
          <p:cNvPr id="102" name="object 102"/>
          <p:cNvSpPr/>
          <p:nvPr/>
        </p:nvSpPr>
        <p:spPr>
          <a:xfrm>
            <a:off x="6164468" y="2802703"/>
            <a:ext cx="515190" cy="515190"/>
          </a:xfrm>
          <a:custGeom>
            <a:avLst/>
            <a:gdLst/>
            <a:ahLst/>
            <a:cxnLst/>
            <a:rect l="l" t="t" r="r" b="b"/>
            <a:pathLst>
              <a:path w="778509" h="778510">
                <a:moveTo>
                  <a:pt x="0" y="0"/>
                </a:moveTo>
                <a:lnTo>
                  <a:pt x="778001" y="778001"/>
                </a:lnTo>
              </a:path>
            </a:pathLst>
          </a:custGeom>
          <a:ln w="9525">
            <a:solidFill>
              <a:srgbClr val="808080"/>
            </a:solidFill>
          </a:ln>
        </p:spPr>
        <p:txBody>
          <a:bodyPr wrap="square" lIns="0" tIns="0" rIns="0" bIns="0" rtlCol="0"/>
          <a:lstStyle/>
          <a:p>
            <a:endParaRPr sz="927"/>
          </a:p>
        </p:txBody>
      </p:sp>
      <p:sp>
        <p:nvSpPr>
          <p:cNvPr id="103" name="object 103"/>
          <p:cNvSpPr/>
          <p:nvPr/>
        </p:nvSpPr>
        <p:spPr>
          <a:xfrm>
            <a:off x="4793876" y="2289361"/>
            <a:ext cx="514350" cy="513510"/>
          </a:xfrm>
          <a:custGeom>
            <a:avLst/>
            <a:gdLst/>
            <a:ahLst/>
            <a:cxnLst/>
            <a:rect l="l" t="t" r="r" b="b"/>
            <a:pathLst>
              <a:path w="777239" h="775970">
                <a:moveTo>
                  <a:pt x="0" y="0"/>
                </a:moveTo>
                <a:lnTo>
                  <a:pt x="777240" y="775715"/>
                </a:lnTo>
              </a:path>
            </a:pathLst>
          </a:custGeom>
          <a:ln w="9525">
            <a:solidFill>
              <a:srgbClr val="808080"/>
            </a:solidFill>
          </a:ln>
        </p:spPr>
        <p:txBody>
          <a:bodyPr wrap="square" lIns="0" tIns="0" rIns="0" bIns="0" rtlCol="0"/>
          <a:lstStyle/>
          <a:p>
            <a:endParaRPr sz="927"/>
          </a:p>
        </p:txBody>
      </p:sp>
      <p:sp>
        <p:nvSpPr>
          <p:cNvPr id="104" name="object 104"/>
          <p:cNvSpPr/>
          <p:nvPr/>
        </p:nvSpPr>
        <p:spPr>
          <a:xfrm>
            <a:off x="4964822" y="2289361"/>
            <a:ext cx="515190" cy="513510"/>
          </a:xfrm>
          <a:custGeom>
            <a:avLst/>
            <a:gdLst/>
            <a:ahLst/>
            <a:cxnLst/>
            <a:rect l="l" t="t" r="r" b="b"/>
            <a:pathLst>
              <a:path w="778510" h="775970">
                <a:moveTo>
                  <a:pt x="0" y="0"/>
                </a:moveTo>
                <a:lnTo>
                  <a:pt x="778001" y="775715"/>
                </a:lnTo>
              </a:path>
            </a:pathLst>
          </a:custGeom>
          <a:ln w="9525">
            <a:solidFill>
              <a:srgbClr val="808080"/>
            </a:solidFill>
          </a:ln>
        </p:spPr>
        <p:txBody>
          <a:bodyPr wrap="square" lIns="0" tIns="0" rIns="0" bIns="0" rtlCol="0"/>
          <a:lstStyle/>
          <a:p>
            <a:endParaRPr sz="927"/>
          </a:p>
        </p:txBody>
      </p:sp>
      <p:sp>
        <p:nvSpPr>
          <p:cNvPr id="105" name="object 105"/>
          <p:cNvSpPr/>
          <p:nvPr/>
        </p:nvSpPr>
        <p:spPr>
          <a:xfrm>
            <a:off x="4622427" y="2289361"/>
            <a:ext cx="513930" cy="513510"/>
          </a:xfrm>
          <a:custGeom>
            <a:avLst/>
            <a:gdLst/>
            <a:ahLst/>
            <a:cxnLst/>
            <a:rect l="l" t="t" r="r" b="b"/>
            <a:pathLst>
              <a:path w="776604" h="775970">
                <a:moveTo>
                  <a:pt x="0" y="0"/>
                </a:moveTo>
                <a:lnTo>
                  <a:pt x="776477" y="775716"/>
                </a:lnTo>
              </a:path>
            </a:pathLst>
          </a:custGeom>
          <a:ln w="9525">
            <a:solidFill>
              <a:srgbClr val="808080"/>
            </a:solidFill>
          </a:ln>
        </p:spPr>
        <p:txBody>
          <a:bodyPr wrap="square" lIns="0" tIns="0" rIns="0" bIns="0" rtlCol="0"/>
          <a:lstStyle/>
          <a:p>
            <a:endParaRPr sz="927"/>
          </a:p>
        </p:txBody>
      </p:sp>
      <p:sp>
        <p:nvSpPr>
          <p:cNvPr id="106" name="object 106"/>
          <p:cNvSpPr/>
          <p:nvPr/>
        </p:nvSpPr>
        <p:spPr>
          <a:xfrm>
            <a:off x="5308227" y="2289361"/>
            <a:ext cx="513930" cy="513510"/>
          </a:xfrm>
          <a:custGeom>
            <a:avLst/>
            <a:gdLst/>
            <a:ahLst/>
            <a:cxnLst/>
            <a:rect l="l" t="t" r="r" b="b"/>
            <a:pathLst>
              <a:path w="776604" h="775970">
                <a:moveTo>
                  <a:pt x="0" y="0"/>
                </a:moveTo>
                <a:lnTo>
                  <a:pt x="776477" y="775716"/>
                </a:lnTo>
              </a:path>
            </a:pathLst>
          </a:custGeom>
          <a:ln w="9525">
            <a:solidFill>
              <a:srgbClr val="808080"/>
            </a:solidFill>
          </a:ln>
        </p:spPr>
        <p:txBody>
          <a:bodyPr wrap="square" lIns="0" tIns="0" rIns="0" bIns="0" rtlCol="0"/>
          <a:lstStyle/>
          <a:p>
            <a:endParaRPr sz="927"/>
          </a:p>
        </p:txBody>
      </p:sp>
      <p:sp>
        <p:nvSpPr>
          <p:cNvPr id="107" name="object 107"/>
          <p:cNvSpPr/>
          <p:nvPr/>
        </p:nvSpPr>
        <p:spPr>
          <a:xfrm>
            <a:off x="5479677" y="2289361"/>
            <a:ext cx="513930" cy="513510"/>
          </a:xfrm>
          <a:custGeom>
            <a:avLst/>
            <a:gdLst/>
            <a:ahLst/>
            <a:cxnLst/>
            <a:rect l="l" t="t" r="r" b="b"/>
            <a:pathLst>
              <a:path w="776604" h="775970">
                <a:moveTo>
                  <a:pt x="0" y="0"/>
                </a:moveTo>
                <a:lnTo>
                  <a:pt x="776477" y="775716"/>
                </a:lnTo>
              </a:path>
            </a:pathLst>
          </a:custGeom>
          <a:ln w="9525">
            <a:solidFill>
              <a:srgbClr val="808080"/>
            </a:solidFill>
          </a:ln>
        </p:spPr>
        <p:txBody>
          <a:bodyPr wrap="square" lIns="0" tIns="0" rIns="0" bIns="0" rtlCol="0"/>
          <a:lstStyle/>
          <a:p>
            <a:endParaRPr sz="927"/>
          </a:p>
        </p:txBody>
      </p:sp>
      <p:sp>
        <p:nvSpPr>
          <p:cNvPr id="108" name="object 108"/>
          <p:cNvSpPr/>
          <p:nvPr/>
        </p:nvSpPr>
        <p:spPr>
          <a:xfrm>
            <a:off x="5136272" y="2289361"/>
            <a:ext cx="515190" cy="513510"/>
          </a:xfrm>
          <a:custGeom>
            <a:avLst/>
            <a:gdLst/>
            <a:ahLst/>
            <a:cxnLst/>
            <a:rect l="l" t="t" r="r" b="b"/>
            <a:pathLst>
              <a:path w="778509" h="775970">
                <a:moveTo>
                  <a:pt x="0" y="0"/>
                </a:moveTo>
                <a:lnTo>
                  <a:pt x="778001" y="775715"/>
                </a:lnTo>
              </a:path>
            </a:pathLst>
          </a:custGeom>
          <a:ln w="9525">
            <a:solidFill>
              <a:srgbClr val="808080"/>
            </a:solidFill>
          </a:ln>
        </p:spPr>
        <p:txBody>
          <a:bodyPr wrap="square" lIns="0" tIns="0" rIns="0" bIns="0" rtlCol="0"/>
          <a:lstStyle/>
          <a:p>
            <a:endParaRPr sz="927"/>
          </a:p>
        </p:txBody>
      </p:sp>
      <p:sp>
        <p:nvSpPr>
          <p:cNvPr id="109" name="object 109"/>
          <p:cNvSpPr/>
          <p:nvPr/>
        </p:nvSpPr>
        <p:spPr>
          <a:xfrm>
            <a:off x="5822072" y="2289361"/>
            <a:ext cx="513930" cy="513510"/>
          </a:xfrm>
          <a:custGeom>
            <a:avLst/>
            <a:gdLst/>
            <a:ahLst/>
            <a:cxnLst/>
            <a:rect l="l" t="t" r="r" b="b"/>
            <a:pathLst>
              <a:path w="776604" h="775970">
                <a:moveTo>
                  <a:pt x="0" y="0"/>
                </a:moveTo>
                <a:lnTo>
                  <a:pt x="776477" y="775716"/>
                </a:lnTo>
              </a:path>
            </a:pathLst>
          </a:custGeom>
          <a:ln w="9525">
            <a:solidFill>
              <a:srgbClr val="808080"/>
            </a:solidFill>
          </a:ln>
        </p:spPr>
        <p:txBody>
          <a:bodyPr wrap="square" lIns="0" tIns="0" rIns="0" bIns="0" rtlCol="0"/>
          <a:lstStyle/>
          <a:p>
            <a:endParaRPr sz="927"/>
          </a:p>
        </p:txBody>
      </p:sp>
      <p:sp>
        <p:nvSpPr>
          <p:cNvPr id="110" name="object 110"/>
          <p:cNvSpPr/>
          <p:nvPr/>
        </p:nvSpPr>
        <p:spPr>
          <a:xfrm>
            <a:off x="5993522" y="2289361"/>
            <a:ext cx="513510" cy="513510"/>
          </a:xfrm>
          <a:custGeom>
            <a:avLst/>
            <a:gdLst/>
            <a:ahLst/>
            <a:cxnLst/>
            <a:rect l="l" t="t" r="r" b="b"/>
            <a:pathLst>
              <a:path w="775970" h="775970">
                <a:moveTo>
                  <a:pt x="0" y="0"/>
                </a:moveTo>
                <a:lnTo>
                  <a:pt x="775716" y="775716"/>
                </a:lnTo>
              </a:path>
            </a:pathLst>
          </a:custGeom>
          <a:ln w="9525">
            <a:solidFill>
              <a:srgbClr val="808080"/>
            </a:solidFill>
          </a:ln>
        </p:spPr>
        <p:txBody>
          <a:bodyPr wrap="square" lIns="0" tIns="0" rIns="0" bIns="0" rtlCol="0"/>
          <a:lstStyle/>
          <a:p>
            <a:endParaRPr sz="927"/>
          </a:p>
        </p:txBody>
      </p:sp>
      <p:sp>
        <p:nvSpPr>
          <p:cNvPr id="111" name="object 111"/>
          <p:cNvSpPr/>
          <p:nvPr/>
        </p:nvSpPr>
        <p:spPr>
          <a:xfrm>
            <a:off x="5651126" y="2289361"/>
            <a:ext cx="513510" cy="513510"/>
          </a:xfrm>
          <a:custGeom>
            <a:avLst/>
            <a:gdLst/>
            <a:ahLst/>
            <a:cxnLst/>
            <a:rect l="l" t="t" r="r" b="b"/>
            <a:pathLst>
              <a:path w="775970" h="775970">
                <a:moveTo>
                  <a:pt x="0" y="0"/>
                </a:moveTo>
                <a:lnTo>
                  <a:pt x="775716" y="775716"/>
                </a:lnTo>
              </a:path>
            </a:pathLst>
          </a:custGeom>
          <a:ln w="9525">
            <a:solidFill>
              <a:srgbClr val="808080"/>
            </a:solidFill>
          </a:ln>
        </p:spPr>
        <p:txBody>
          <a:bodyPr wrap="square" lIns="0" tIns="0" rIns="0" bIns="0" rtlCol="0"/>
          <a:lstStyle/>
          <a:p>
            <a:endParaRPr sz="927"/>
          </a:p>
        </p:txBody>
      </p:sp>
      <p:sp>
        <p:nvSpPr>
          <p:cNvPr id="112" name="object 112"/>
          <p:cNvSpPr/>
          <p:nvPr/>
        </p:nvSpPr>
        <p:spPr>
          <a:xfrm>
            <a:off x="6335918" y="2289361"/>
            <a:ext cx="515190" cy="513510"/>
          </a:xfrm>
          <a:custGeom>
            <a:avLst/>
            <a:gdLst/>
            <a:ahLst/>
            <a:cxnLst/>
            <a:rect l="l" t="t" r="r" b="b"/>
            <a:pathLst>
              <a:path w="778509" h="775970">
                <a:moveTo>
                  <a:pt x="0" y="0"/>
                </a:moveTo>
                <a:lnTo>
                  <a:pt x="778001" y="775716"/>
                </a:lnTo>
              </a:path>
            </a:pathLst>
          </a:custGeom>
          <a:ln w="9525">
            <a:solidFill>
              <a:srgbClr val="808080"/>
            </a:solidFill>
          </a:ln>
        </p:spPr>
        <p:txBody>
          <a:bodyPr wrap="square" lIns="0" tIns="0" rIns="0" bIns="0" rtlCol="0"/>
          <a:lstStyle/>
          <a:p>
            <a:endParaRPr sz="927"/>
          </a:p>
        </p:txBody>
      </p:sp>
      <p:sp>
        <p:nvSpPr>
          <p:cNvPr id="113" name="object 113"/>
          <p:cNvSpPr/>
          <p:nvPr/>
        </p:nvSpPr>
        <p:spPr>
          <a:xfrm>
            <a:off x="6164468" y="2289361"/>
            <a:ext cx="515190" cy="513510"/>
          </a:xfrm>
          <a:custGeom>
            <a:avLst/>
            <a:gdLst/>
            <a:ahLst/>
            <a:cxnLst/>
            <a:rect l="l" t="t" r="r" b="b"/>
            <a:pathLst>
              <a:path w="778509" h="775970">
                <a:moveTo>
                  <a:pt x="0" y="0"/>
                </a:moveTo>
                <a:lnTo>
                  <a:pt x="778001" y="775716"/>
                </a:lnTo>
              </a:path>
            </a:pathLst>
          </a:custGeom>
          <a:ln w="9525">
            <a:solidFill>
              <a:srgbClr val="808080"/>
            </a:solidFill>
          </a:ln>
        </p:spPr>
        <p:txBody>
          <a:bodyPr wrap="square" lIns="0" tIns="0" rIns="0" bIns="0" rtlCol="0"/>
          <a:lstStyle/>
          <a:p>
            <a:endParaRPr sz="927"/>
          </a:p>
        </p:txBody>
      </p:sp>
      <p:sp>
        <p:nvSpPr>
          <p:cNvPr id="114" name="object 114"/>
          <p:cNvSpPr/>
          <p:nvPr/>
        </p:nvSpPr>
        <p:spPr>
          <a:xfrm>
            <a:off x="4793876" y="2460307"/>
            <a:ext cx="514350" cy="513930"/>
          </a:xfrm>
          <a:custGeom>
            <a:avLst/>
            <a:gdLst/>
            <a:ahLst/>
            <a:cxnLst/>
            <a:rect l="l" t="t" r="r" b="b"/>
            <a:pathLst>
              <a:path w="777239" h="776604">
                <a:moveTo>
                  <a:pt x="0" y="0"/>
                </a:moveTo>
                <a:lnTo>
                  <a:pt x="777240" y="776477"/>
                </a:lnTo>
              </a:path>
            </a:pathLst>
          </a:custGeom>
          <a:ln w="9525">
            <a:solidFill>
              <a:srgbClr val="808080"/>
            </a:solidFill>
          </a:ln>
        </p:spPr>
        <p:txBody>
          <a:bodyPr wrap="square" lIns="0" tIns="0" rIns="0" bIns="0" rtlCol="0"/>
          <a:lstStyle/>
          <a:p>
            <a:endParaRPr sz="927"/>
          </a:p>
        </p:txBody>
      </p:sp>
      <p:sp>
        <p:nvSpPr>
          <p:cNvPr id="115" name="object 115"/>
          <p:cNvSpPr/>
          <p:nvPr/>
        </p:nvSpPr>
        <p:spPr>
          <a:xfrm>
            <a:off x="4964822" y="2460307"/>
            <a:ext cx="515190" cy="513930"/>
          </a:xfrm>
          <a:custGeom>
            <a:avLst/>
            <a:gdLst/>
            <a:ahLst/>
            <a:cxnLst/>
            <a:rect l="l" t="t" r="r" b="b"/>
            <a:pathLst>
              <a:path w="778510" h="776604">
                <a:moveTo>
                  <a:pt x="0" y="0"/>
                </a:moveTo>
                <a:lnTo>
                  <a:pt x="778001" y="776477"/>
                </a:lnTo>
              </a:path>
            </a:pathLst>
          </a:custGeom>
          <a:ln w="9525">
            <a:solidFill>
              <a:srgbClr val="808080"/>
            </a:solidFill>
          </a:ln>
        </p:spPr>
        <p:txBody>
          <a:bodyPr wrap="square" lIns="0" tIns="0" rIns="0" bIns="0" rtlCol="0"/>
          <a:lstStyle/>
          <a:p>
            <a:endParaRPr sz="927"/>
          </a:p>
        </p:txBody>
      </p:sp>
      <p:sp>
        <p:nvSpPr>
          <p:cNvPr id="116" name="object 116"/>
          <p:cNvSpPr/>
          <p:nvPr/>
        </p:nvSpPr>
        <p:spPr>
          <a:xfrm>
            <a:off x="4622427" y="2460307"/>
            <a:ext cx="513930" cy="513930"/>
          </a:xfrm>
          <a:custGeom>
            <a:avLst/>
            <a:gdLst/>
            <a:ahLst/>
            <a:cxnLst/>
            <a:rect l="l" t="t" r="r" b="b"/>
            <a:pathLst>
              <a:path w="776604" h="776604">
                <a:moveTo>
                  <a:pt x="0" y="0"/>
                </a:moveTo>
                <a:lnTo>
                  <a:pt x="776477" y="776477"/>
                </a:lnTo>
              </a:path>
            </a:pathLst>
          </a:custGeom>
          <a:ln w="9525">
            <a:solidFill>
              <a:srgbClr val="808080"/>
            </a:solidFill>
          </a:ln>
        </p:spPr>
        <p:txBody>
          <a:bodyPr wrap="square" lIns="0" tIns="0" rIns="0" bIns="0" rtlCol="0"/>
          <a:lstStyle/>
          <a:p>
            <a:endParaRPr sz="927"/>
          </a:p>
        </p:txBody>
      </p:sp>
      <p:sp>
        <p:nvSpPr>
          <p:cNvPr id="117" name="object 117"/>
          <p:cNvSpPr/>
          <p:nvPr/>
        </p:nvSpPr>
        <p:spPr>
          <a:xfrm>
            <a:off x="5308227" y="2460307"/>
            <a:ext cx="513930" cy="513930"/>
          </a:xfrm>
          <a:custGeom>
            <a:avLst/>
            <a:gdLst/>
            <a:ahLst/>
            <a:cxnLst/>
            <a:rect l="l" t="t" r="r" b="b"/>
            <a:pathLst>
              <a:path w="776604" h="776604">
                <a:moveTo>
                  <a:pt x="0" y="0"/>
                </a:moveTo>
                <a:lnTo>
                  <a:pt x="776477" y="776477"/>
                </a:lnTo>
              </a:path>
            </a:pathLst>
          </a:custGeom>
          <a:ln w="9525">
            <a:solidFill>
              <a:srgbClr val="808080"/>
            </a:solidFill>
          </a:ln>
        </p:spPr>
        <p:txBody>
          <a:bodyPr wrap="square" lIns="0" tIns="0" rIns="0" bIns="0" rtlCol="0"/>
          <a:lstStyle/>
          <a:p>
            <a:endParaRPr sz="927"/>
          </a:p>
        </p:txBody>
      </p:sp>
      <p:sp>
        <p:nvSpPr>
          <p:cNvPr id="118" name="object 118"/>
          <p:cNvSpPr/>
          <p:nvPr/>
        </p:nvSpPr>
        <p:spPr>
          <a:xfrm>
            <a:off x="5479677" y="2460307"/>
            <a:ext cx="513930" cy="513930"/>
          </a:xfrm>
          <a:custGeom>
            <a:avLst/>
            <a:gdLst/>
            <a:ahLst/>
            <a:cxnLst/>
            <a:rect l="l" t="t" r="r" b="b"/>
            <a:pathLst>
              <a:path w="776604" h="776604">
                <a:moveTo>
                  <a:pt x="0" y="0"/>
                </a:moveTo>
                <a:lnTo>
                  <a:pt x="776477" y="776477"/>
                </a:lnTo>
              </a:path>
            </a:pathLst>
          </a:custGeom>
          <a:ln w="9525">
            <a:solidFill>
              <a:srgbClr val="808080"/>
            </a:solidFill>
          </a:ln>
        </p:spPr>
        <p:txBody>
          <a:bodyPr wrap="square" lIns="0" tIns="0" rIns="0" bIns="0" rtlCol="0"/>
          <a:lstStyle/>
          <a:p>
            <a:endParaRPr sz="927"/>
          </a:p>
        </p:txBody>
      </p:sp>
      <p:sp>
        <p:nvSpPr>
          <p:cNvPr id="119" name="object 119"/>
          <p:cNvSpPr/>
          <p:nvPr/>
        </p:nvSpPr>
        <p:spPr>
          <a:xfrm>
            <a:off x="5136272" y="2460307"/>
            <a:ext cx="515190" cy="513930"/>
          </a:xfrm>
          <a:custGeom>
            <a:avLst/>
            <a:gdLst/>
            <a:ahLst/>
            <a:cxnLst/>
            <a:rect l="l" t="t" r="r" b="b"/>
            <a:pathLst>
              <a:path w="778509" h="776604">
                <a:moveTo>
                  <a:pt x="0" y="0"/>
                </a:moveTo>
                <a:lnTo>
                  <a:pt x="778001" y="776477"/>
                </a:lnTo>
              </a:path>
            </a:pathLst>
          </a:custGeom>
          <a:ln w="9525">
            <a:solidFill>
              <a:srgbClr val="808080"/>
            </a:solidFill>
          </a:ln>
        </p:spPr>
        <p:txBody>
          <a:bodyPr wrap="square" lIns="0" tIns="0" rIns="0" bIns="0" rtlCol="0"/>
          <a:lstStyle/>
          <a:p>
            <a:endParaRPr sz="927"/>
          </a:p>
        </p:txBody>
      </p:sp>
      <p:sp>
        <p:nvSpPr>
          <p:cNvPr id="120" name="object 120"/>
          <p:cNvSpPr/>
          <p:nvPr/>
        </p:nvSpPr>
        <p:spPr>
          <a:xfrm>
            <a:off x="5822072" y="2460307"/>
            <a:ext cx="513930" cy="513930"/>
          </a:xfrm>
          <a:custGeom>
            <a:avLst/>
            <a:gdLst/>
            <a:ahLst/>
            <a:cxnLst/>
            <a:rect l="l" t="t" r="r" b="b"/>
            <a:pathLst>
              <a:path w="776604" h="776604">
                <a:moveTo>
                  <a:pt x="0" y="0"/>
                </a:moveTo>
                <a:lnTo>
                  <a:pt x="776477" y="776477"/>
                </a:lnTo>
              </a:path>
            </a:pathLst>
          </a:custGeom>
          <a:ln w="9525">
            <a:solidFill>
              <a:srgbClr val="808080"/>
            </a:solidFill>
          </a:ln>
        </p:spPr>
        <p:txBody>
          <a:bodyPr wrap="square" lIns="0" tIns="0" rIns="0" bIns="0" rtlCol="0"/>
          <a:lstStyle/>
          <a:p>
            <a:endParaRPr sz="927"/>
          </a:p>
        </p:txBody>
      </p:sp>
      <p:sp>
        <p:nvSpPr>
          <p:cNvPr id="121" name="object 121"/>
          <p:cNvSpPr/>
          <p:nvPr/>
        </p:nvSpPr>
        <p:spPr>
          <a:xfrm>
            <a:off x="5993522" y="2460307"/>
            <a:ext cx="513510" cy="513930"/>
          </a:xfrm>
          <a:custGeom>
            <a:avLst/>
            <a:gdLst/>
            <a:ahLst/>
            <a:cxnLst/>
            <a:rect l="l" t="t" r="r" b="b"/>
            <a:pathLst>
              <a:path w="775970" h="776604">
                <a:moveTo>
                  <a:pt x="0" y="0"/>
                </a:moveTo>
                <a:lnTo>
                  <a:pt x="775716" y="776477"/>
                </a:lnTo>
              </a:path>
            </a:pathLst>
          </a:custGeom>
          <a:ln w="9525">
            <a:solidFill>
              <a:srgbClr val="808080"/>
            </a:solidFill>
          </a:ln>
        </p:spPr>
        <p:txBody>
          <a:bodyPr wrap="square" lIns="0" tIns="0" rIns="0" bIns="0" rtlCol="0"/>
          <a:lstStyle/>
          <a:p>
            <a:endParaRPr sz="927"/>
          </a:p>
        </p:txBody>
      </p:sp>
      <p:sp>
        <p:nvSpPr>
          <p:cNvPr id="122" name="object 122"/>
          <p:cNvSpPr/>
          <p:nvPr/>
        </p:nvSpPr>
        <p:spPr>
          <a:xfrm>
            <a:off x="5651126" y="2460307"/>
            <a:ext cx="513510" cy="513930"/>
          </a:xfrm>
          <a:custGeom>
            <a:avLst/>
            <a:gdLst/>
            <a:ahLst/>
            <a:cxnLst/>
            <a:rect l="l" t="t" r="r" b="b"/>
            <a:pathLst>
              <a:path w="775970" h="776604">
                <a:moveTo>
                  <a:pt x="0" y="0"/>
                </a:moveTo>
                <a:lnTo>
                  <a:pt x="775716" y="776477"/>
                </a:lnTo>
              </a:path>
            </a:pathLst>
          </a:custGeom>
          <a:ln w="9525">
            <a:solidFill>
              <a:srgbClr val="808080"/>
            </a:solidFill>
          </a:ln>
        </p:spPr>
        <p:txBody>
          <a:bodyPr wrap="square" lIns="0" tIns="0" rIns="0" bIns="0" rtlCol="0"/>
          <a:lstStyle/>
          <a:p>
            <a:endParaRPr sz="927"/>
          </a:p>
        </p:txBody>
      </p:sp>
      <p:sp>
        <p:nvSpPr>
          <p:cNvPr id="123" name="object 123"/>
          <p:cNvSpPr/>
          <p:nvPr/>
        </p:nvSpPr>
        <p:spPr>
          <a:xfrm>
            <a:off x="6335918" y="2460307"/>
            <a:ext cx="515190" cy="513930"/>
          </a:xfrm>
          <a:custGeom>
            <a:avLst/>
            <a:gdLst/>
            <a:ahLst/>
            <a:cxnLst/>
            <a:rect l="l" t="t" r="r" b="b"/>
            <a:pathLst>
              <a:path w="778509" h="776604">
                <a:moveTo>
                  <a:pt x="0" y="0"/>
                </a:moveTo>
                <a:lnTo>
                  <a:pt x="778001" y="776477"/>
                </a:lnTo>
              </a:path>
            </a:pathLst>
          </a:custGeom>
          <a:ln w="9524">
            <a:solidFill>
              <a:srgbClr val="808080"/>
            </a:solidFill>
          </a:ln>
        </p:spPr>
        <p:txBody>
          <a:bodyPr wrap="square" lIns="0" tIns="0" rIns="0" bIns="0" rtlCol="0"/>
          <a:lstStyle/>
          <a:p>
            <a:endParaRPr sz="927"/>
          </a:p>
        </p:txBody>
      </p:sp>
      <p:sp>
        <p:nvSpPr>
          <p:cNvPr id="124" name="object 124"/>
          <p:cNvSpPr/>
          <p:nvPr/>
        </p:nvSpPr>
        <p:spPr>
          <a:xfrm>
            <a:off x="6164468" y="2460307"/>
            <a:ext cx="515190" cy="513930"/>
          </a:xfrm>
          <a:custGeom>
            <a:avLst/>
            <a:gdLst/>
            <a:ahLst/>
            <a:cxnLst/>
            <a:rect l="l" t="t" r="r" b="b"/>
            <a:pathLst>
              <a:path w="778509" h="776604">
                <a:moveTo>
                  <a:pt x="0" y="0"/>
                </a:moveTo>
                <a:lnTo>
                  <a:pt x="778001" y="776477"/>
                </a:lnTo>
              </a:path>
            </a:pathLst>
          </a:custGeom>
          <a:ln w="9524">
            <a:solidFill>
              <a:srgbClr val="808080"/>
            </a:solidFill>
          </a:ln>
        </p:spPr>
        <p:txBody>
          <a:bodyPr wrap="square" lIns="0" tIns="0" rIns="0" bIns="0" rtlCol="0"/>
          <a:lstStyle/>
          <a:p>
            <a:endParaRPr sz="927"/>
          </a:p>
        </p:txBody>
      </p:sp>
      <p:sp>
        <p:nvSpPr>
          <p:cNvPr id="125" name="object 125"/>
          <p:cNvSpPr/>
          <p:nvPr/>
        </p:nvSpPr>
        <p:spPr>
          <a:xfrm>
            <a:off x="2504515" y="1462368"/>
            <a:ext cx="1058956" cy="907676"/>
          </a:xfrm>
          <a:custGeom>
            <a:avLst/>
            <a:gdLst/>
            <a:ahLst/>
            <a:cxnLst/>
            <a:rect l="l" t="t" r="r" b="b"/>
            <a:pathLst>
              <a:path w="1600200" h="1371600">
                <a:moveTo>
                  <a:pt x="0" y="0"/>
                </a:moveTo>
                <a:lnTo>
                  <a:pt x="0" y="1371600"/>
                </a:lnTo>
                <a:lnTo>
                  <a:pt x="1600200" y="1371600"/>
                </a:lnTo>
                <a:lnTo>
                  <a:pt x="1600200" y="0"/>
                </a:lnTo>
                <a:lnTo>
                  <a:pt x="0" y="0"/>
                </a:lnTo>
                <a:close/>
              </a:path>
            </a:pathLst>
          </a:custGeom>
          <a:ln w="9525">
            <a:solidFill>
              <a:srgbClr val="000000"/>
            </a:solidFill>
          </a:ln>
        </p:spPr>
        <p:txBody>
          <a:bodyPr wrap="square" lIns="0" tIns="0" rIns="0" bIns="0" rtlCol="0"/>
          <a:lstStyle/>
          <a:p>
            <a:endParaRPr sz="927"/>
          </a:p>
        </p:txBody>
      </p:sp>
      <p:sp>
        <p:nvSpPr>
          <p:cNvPr id="126" name="object 126"/>
          <p:cNvSpPr txBox="1"/>
          <p:nvPr/>
        </p:nvSpPr>
        <p:spPr>
          <a:xfrm>
            <a:off x="2960538" y="1165576"/>
            <a:ext cx="171030" cy="244362"/>
          </a:xfrm>
          <a:prstGeom prst="rect">
            <a:avLst/>
          </a:prstGeom>
        </p:spPr>
        <p:txBody>
          <a:bodyPr vert="horz" wrap="square" lIns="0" tIns="0" rIns="0" bIns="0" rtlCol="0">
            <a:spAutoFit/>
          </a:bodyPr>
          <a:lstStyle/>
          <a:p>
            <a:pPr marL="8405"/>
            <a:r>
              <a:rPr sz="1588" b="1" dirty="0">
                <a:latin typeface="Verdana"/>
                <a:cs typeface="Verdana"/>
              </a:rPr>
              <a:t>V</a:t>
            </a:r>
            <a:endParaRPr sz="1588">
              <a:latin typeface="Verdana"/>
              <a:cs typeface="Verdana"/>
            </a:endParaRPr>
          </a:p>
        </p:txBody>
      </p:sp>
      <p:sp>
        <p:nvSpPr>
          <p:cNvPr id="127" name="object 127"/>
          <p:cNvSpPr txBox="1"/>
          <p:nvPr/>
        </p:nvSpPr>
        <p:spPr>
          <a:xfrm>
            <a:off x="2204141" y="1766155"/>
            <a:ext cx="244568" cy="244362"/>
          </a:xfrm>
          <a:prstGeom prst="rect">
            <a:avLst/>
          </a:prstGeom>
        </p:spPr>
        <p:txBody>
          <a:bodyPr vert="horz" wrap="square" lIns="0" tIns="0" rIns="0" bIns="0" rtlCol="0">
            <a:spAutoFit/>
          </a:bodyPr>
          <a:lstStyle/>
          <a:p>
            <a:pPr marL="8405"/>
            <a:r>
              <a:rPr sz="1588" b="1" dirty="0">
                <a:latin typeface="Verdana"/>
                <a:cs typeface="Verdana"/>
              </a:rPr>
              <a:t>W</a:t>
            </a:r>
            <a:endParaRPr sz="1588">
              <a:latin typeface="Verdana"/>
              <a:cs typeface="Verdana"/>
            </a:endParaRPr>
          </a:p>
        </p:txBody>
      </p:sp>
      <p:sp>
        <p:nvSpPr>
          <p:cNvPr id="128" name="object 128"/>
          <p:cNvSpPr/>
          <p:nvPr/>
        </p:nvSpPr>
        <p:spPr>
          <a:xfrm>
            <a:off x="2454307" y="1411941"/>
            <a:ext cx="100853" cy="100433"/>
          </a:xfrm>
          <a:custGeom>
            <a:avLst/>
            <a:gdLst/>
            <a:ahLst/>
            <a:cxnLst/>
            <a:rect l="l" t="t" r="r" b="b"/>
            <a:pathLst>
              <a:path w="152400" h="151764">
                <a:moveTo>
                  <a:pt x="151985" y="79766"/>
                </a:moveTo>
                <a:lnTo>
                  <a:pt x="140884" y="37620"/>
                </a:lnTo>
                <a:lnTo>
                  <a:pt x="111810" y="9175"/>
                </a:lnTo>
                <a:lnTo>
                  <a:pt x="75868" y="0"/>
                </a:lnTo>
                <a:lnTo>
                  <a:pt x="61412" y="1385"/>
                </a:lnTo>
                <a:lnTo>
                  <a:pt x="24472" y="20066"/>
                </a:lnTo>
                <a:lnTo>
                  <a:pt x="2677" y="55035"/>
                </a:lnTo>
                <a:lnTo>
                  <a:pt x="0" y="69089"/>
                </a:lnTo>
                <a:lnTo>
                  <a:pt x="1159" y="85014"/>
                </a:lnTo>
                <a:lnTo>
                  <a:pt x="18052" y="124445"/>
                </a:lnTo>
                <a:lnTo>
                  <a:pt x="50255" y="147874"/>
                </a:lnTo>
                <a:lnTo>
                  <a:pt x="63323" y="151352"/>
                </a:lnTo>
                <a:lnTo>
                  <a:pt x="80234" y="150491"/>
                </a:lnTo>
                <a:lnTo>
                  <a:pt x="121444" y="135177"/>
                </a:lnTo>
                <a:lnTo>
                  <a:pt x="146129" y="105159"/>
                </a:lnTo>
                <a:lnTo>
                  <a:pt x="151985" y="79766"/>
                </a:lnTo>
                <a:close/>
              </a:path>
            </a:pathLst>
          </a:custGeom>
          <a:solidFill>
            <a:srgbClr val="000000"/>
          </a:solidFill>
        </p:spPr>
        <p:txBody>
          <a:bodyPr wrap="square" lIns="0" tIns="0" rIns="0" bIns="0" rtlCol="0"/>
          <a:lstStyle/>
          <a:p>
            <a:endParaRPr sz="927"/>
          </a:p>
        </p:txBody>
      </p:sp>
      <p:sp>
        <p:nvSpPr>
          <p:cNvPr id="129" name="object 129"/>
          <p:cNvSpPr/>
          <p:nvPr/>
        </p:nvSpPr>
        <p:spPr>
          <a:xfrm>
            <a:off x="2454307" y="1411941"/>
            <a:ext cx="100853" cy="100433"/>
          </a:xfrm>
          <a:custGeom>
            <a:avLst/>
            <a:gdLst/>
            <a:ahLst/>
            <a:cxnLst/>
            <a:rect l="l" t="t" r="r" b="b"/>
            <a:pathLst>
              <a:path w="152400" h="151764">
                <a:moveTo>
                  <a:pt x="75868" y="0"/>
                </a:moveTo>
                <a:lnTo>
                  <a:pt x="35452" y="11680"/>
                </a:lnTo>
                <a:lnTo>
                  <a:pt x="7823" y="42005"/>
                </a:lnTo>
                <a:lnTo>
                  <a:pt x="0" y="69089"/>
                </a:lnTo>
                <a:lnTo>
                  <a:pt x="1159" y="85014"/>
                </a:lnTo>
                <a:lnTo>
                  <a:pt x="18052" y="124445"/>
                </a:lnTo>
                <a:lnTo>
                  <a:pt x="50255" y="147874"/>
                </a:lnTo>
                <a:lnTo>
                  <a:pt x="63323" y="151352"/>
                </a:lnTo>
                <a:lnTo>
                  <a:pt x="80234" y="150491"/>
                </a:lnTo>
                <a:lnTo>
                  <a:pt x="121444" y="135177"/>
                </a:lnTo>
                <a:lnTo>
                  <a:pt x="146129" y="105159"/>
                </a:lnTo>
                <a:lnTo>
                  <a:pt x="151985" y="79766"/>
                </a:lnTo>
                <a:lnTo>
                  <a:pt x="150689" y="64548"/>
                </a:lnTo>
                <a:lnTo>
                  <a:pt x="132863" y="26335"/>
                </a:lnTo>
                <a:lnTo>
                  <a:pt x="99265" y="3723"/>
                </a:lnTo>
                <a:lnTo>
                  <a:pt x="75868" y="0"/>
                </a:lnTo>
                <a:close/>
              </a:path>
            </a:pathLst>
          </a:custGeom>
          <a:ln w="9525">
            <a:solidFill>
              <a:srgbClr val="000000"/>
            </a:solidFill>
          </a:ln>
        </p:spPr>
        <p:txBody>
          <a:bodyPr wrap="square" lIns="0" tIns="0" rIns="0" bIns="0" rtlCol="0"/>
          <a:lstStyle/>
          <a:p>
            <a:endParaRPr sz="927"/>
          </a:p>
        </p:txBody>
      </p:sp>
      <p:sp>
        <p:nvSpPr>
          <p:cNvPr id="130" name="object 130"/>
          <p:cNvSpPr/>
          <p:nvPr/>
        </p:nvSpPr>
        <p:spPr>
          <a:xfrm>
            <a:off x="3513263" y="2319618"/>
            <a:ext cx="100853" cy="100433"/>
          </a:xfrm>
          <a:custGeom>
            <a:avLst/>
            <a:gdLst/>
            <a:ahLst/>
            <a:cxnLst/>
            <a:rect l="l" t="t" r="r" b="b"/>
            <a:pathLst>
              <a:path w="152400" h="151764">
                <a:moveTo>
                  <a:pt x="151985" y="79766"/>
                </a:moveTo>
                <a:lnTo>
                  <a:pt x="140884" y="37620"/>
                </a:lnTo>
                <a:lnTo>
                  <a:pt x="111810" y="9175"/>
                </a:lnTo>
                <a:lnTo>
                  <a:pt x="75868" y="0"/>
                </a:lnTo>
                <a:lnTo>
                  <a:pt x="61412" y="1385"/>
                </a:lnTo>
                <a:lnTo>
                  <a:pt x="24472" y="20066"/>
                </a:lnTo>
                <a:lnTo>
                  <a:pt x="2677" y="55035"/>
                </a:lnTo>
                <a:lnTo>
                  <a:pt x="0" y="69089"/>
                </a:lnTo>
                <a:lnTo>
                  <a:pt x="1159" y="85014"/>
                </a:lnTo>
                <a:lnTo>
                  <a:pt x="18052" y="124445"/>
                </a:lnTo>
                <a:lnTo>
                  <a:pt x="50255" y="147874"/>
                </a:lnTo>
                <a:lnTo>
                  <a:pt x="63323" y="151352"/>
                </a:lnTo>
                <a:lnTo>
                  <a:pt x="80234" y="150491"/>
                </a:lnTo>
                <a:lnTo>
                  <a:pt x="121444" y="135177"/>
                </a:lnTo>
                <a:lnTo>
                  <a:pt x="146129" y="105159"/>
                </a:lnTo>
                <a:lnTo>
                  <a:pt x="151985" y="79766"/>
                </a:lnTo>
                <a:close/>
              </a:path>
            </a:pathLst>
          </a:custGeom>
          <a:solidFill>
            <a:srgbClr val="000000"/>
          </a:solidFill>
        </p:spPr>
        <p:txBody>
          <a:bodyPr wrap="square" lIns="0" tIns="0" rIns="0" bIns="0" rtlCol="0"/>
          <a:lstStyle/>
          <a:p>
            <a:endParaRPr sz="927"/>
          </a:p>
        </p:txBody>
      </p:sp>
      <p:sp>
        <p:nvSpPr>
          <p:cNvPr id="131" name="object 131"/>
          <p:cNvSpPr/>
          <p:nvPr/>
        </p:nvSpPr>
        <p:spPr>
          <a:xfrm>
            <a:off x="3513263" y="2319618"/>
            <a:ext cx="100853" cy="100433"/>
          </a:xfrm>
          <a:custGeom>
            <a:avLst/>
            <a:gdLst/>
            <a:ahLst/>
            <a:cxnLst/>
            <a:rect l="l" t="t" r="r" b="b"/>
            <a:pathLst>
              <a:path w="152400" h="151764">
                <a:moveTo>
                  <a:pt x="75868" y="0"/>
                </a:moveTo>
                <a:lnTo>
                  <a:pt x="35452" y="11680"/>
                </a:lnTo>
                <a:lnTo>
                  <a:pt x="7823" y="42005"/>
                </a:lnTo>
                <a:lnTo>
                  <a:pt x="0" y="69089"/>
                </a:lnTo>
                <a:lnTo>
                  <a:pt x="1159" y="85014"/>
                </a:lnTo>
                <a:lnTo>
                  <a:pt x="18052" y="124445"/>
                </a:lnTo>
                <a:lnTo>
                  <a:pt x="50255" y="147874"/>
                </a:lnTo>
                <a:lnTo>
                  <a:pt x="63323" y="151352"/>
                </a:lnTo>
                <a:lnTo>
                  <a:pt x="80234" y="150491"/>
                </a:lnTo>
                <a:lnTo>
                  <a:pt x="121444" y="135177"/>
                </a:lnTo>
                <a:lnTo>
                  <a:pt x="146129" y="105159"/>
                </a:lnTo>
                <a:lnTo>
                  <a:pt x="151985" y="79766"/>
                </a:lnTo>
                <a:lnTo>
                  <a:pt x="150689" y="64548"/>
                </a:lnTo>
                <a:lnTo>
                  <a:pt x="132863" y="26335"/>
                </a:lnTo>
                <a:lnTo>
                  <a:pt x="99265" y="3723"/>
                </a:lnTo>
                <a:lnTo>
                  <a:pt x="75868" y="0"/>
                </a:lnTo>
                <a:close/>
              </a:path>
            </a:pathLst>
          </a:custGeom>
          <a:ln w="9525">
            <a:solidFill>
              <a:srgbClr val="000000"/>
            </a:solidFill>
          </a:ln>
        </p:spPr>
        <p:txBody>
          <a:bodyPr wrap="square" lIns="0" tIns="0" rIns="0" bIns="0" rtlCol="0"/>
          <a:lstStyle/>
          <a:p>
            <a:endParaRPr sz="927"/>
          </a:p>
        </p:txBody>
      </p:sp>
      <p:sp>
        <p:nvSpPr>
          <p:cNvPr id="132" name="object 132"/>
          <p:cNvSpPr/>
          <p:nvPr/>
        </p:nvSpPr>
        <p:spPr>
          <a:xfrm>
            <a:off x="2655794" y="1462368"/>
            <a:ext cx="0" cy="907676"/>
          </a:xfrm>
          <a:custGeom>
            <a:avLst/>
            <a:gdLst/>
            <a:ahLst/>
            <a:cxnLst/>
            <a:rect l="l" t="t" r="r" b="b"/>
            <a:pathLst>
              <a:path h="1371600">
                <a:moveTo>
                  <a:pt x="0" y="0"/>
                </a:moveTo>
                <a:lnTo>
                  <a:pt x="0" y="1371600"/>
                </a:lnTo>
              </a:path>
            </a:pathLst>
          </a:custGeom>
          <a:ln w="9525">
            <a:solidFill>
              <a:srgbClr val="000000"/>
            </a:solidFill>
          </a:ln>
        </p:spPr>
        <p:txBody>
          <a:bodyPr wrap="square" lIns="0" tIns="0" rIns="0" bIns="0" rtlCol="0"/>
          <a:lstStyle/>
          <a:p>
            <a:endParaRPr sz="927"/>
          </a:p>
        </p:txBody>
      </p:sp>
      <p:sp>
        <p:nvSpPr>
          <p:cNvPr id="133" name="object 133"/>
          <p:cNvSpPr/>
          <p:nvPr/>
        </p:nvSpPr>
        <p:spPr>
          <a:xfrm>
            <a:off x="2807074" y="1462368"/>
            <a:ext cx="0" cy="907676"/>
          </a:xfrm>
          <a:custGeom>
            <a:avLst/>
            <a:gdLst/>
            <a:ahLst/>
            <a:cxnLst/>
            <a:rect l="l" t="t" r="r" b="b"/>
            <a:pathLst>
              <a:path h="1371600">
                <a:moveTo>
                  <a:pt x="0" y="0"/>
                </a:moveTo>
                <a:lnTo>
                  <a:pt x="0" y="1371600"/>
                </a:lnTo>
              </a:path>
            </a:pathLst>
          </a:custGeom>
          <a:ln w="9525">
            <a:solidFill>
              <a:srgbClr val="000000"/>
            </a:solidFill>
          </a:ln>
        </p:spPr>
        <p:txBody>
          <a:bodyPr wrap="square" lIns="0" tIns="0" rIns="0" bIns="0" rtlCol="0"/>
          <a:lstStyle/>
          <a:p>
            <a:endParaRPr sz="927"/>
          </a:p>
        </p:txBody>
      </p:sp>
      <p:sp>
        <p:nvSpPr>
          <p:cNvPr id="134" name="object 134"/>
          <p:cNvSpPr/>
          <p:nvPr/>
        </p:nvSpPr>
        <p:spPr>
          <a:xfrm>
            <a:off x="2958353" y="1462368"/>
            <a:ext cx="0" cy="907676"/>
          </a:xfrm>
          <a:custGeom>
            <a:avLst/>
            <a:gdLst/>
            <a:ahLst/>
            <a:cxnLst/>
            <a:rect l="l" t="t" r="r" b="b"/>
            <a:pathLst>
              <a:path h="1371600">
                <a:moveTo>
                  <a:pt x="0" y="0"/>
                </a:moveTo>
                <a:lnTo>
                  <a:pt x="0" y="1371600"/>
                </a:lnTo>
              </a:path>
            </a:pathLst>
          </a:custGeom>
          <a:ln w="9525">
            <a:solidFill>
              <a:srgbClr val="000000"/>
            </a:solidFill>
          </a:ln>
        </p:spPr>
        <p:txBody>
          <a:bodyPr wrap="square" lIns="0" tIns="0" rIns="0" bIns="0" rtlCol="0"/>
          <a:lstStyle/>
          <a:p>
            <a:endParaRPr sz="927"/>
          </a:p>
        </p:txBody>
      </p:sp>
      <p:sp>
        <p:nvSpPr>
          <p:cNvPr id="135" name="object 135"/>
          <p:cNvSpPr/>
          <p:nvPr/>
        </p:nvSpPr>
        <p:spPr>
          <a:xfrm>
            <a:off x="3109632" y="1462368"/>
            <a:ext cx="0" cy="907676"/>
          </a:xfrm>
          <a:custGeom>
            <a:avLst/>
            <a:gdLst/>
            <a:ahLst/>
            <a:cxnLst/>
            <a:rect l="l" t="t" r="r" b="b"/>
            <a:pathLst>
              <a:path h="1371600">
                <a:moveTo>
                  <a:pt x="0" y="0"/>
                </a:moveTo>
                <a:lnTo>
                  <a:pt x="0" y="1371600"/>
                </a:lnTo>
              </a:path>
            </a:pathLst>
          </a:custGeom>
          <a:ln w="9525">
            <a:solidFill>
              <a:srgbClr val="000000"/>
            </a:solidFill>
          </a:ln>
        </p:spPr>
        <p:txBody>
          <a:bodyPr wrap="square" lIns="0" tIns="0" rIns="0" bIns="0" rtlCol="0"/>
          <a:lstStyle/>
          <a:p>
            <a:endParaRPr sz="927"/>
          </a:p>
        </p:txBody>
      </p:sp>
      <p:sp>
        <p:nvSpPr>
          <p:cNvPr id="136" name="object 136"/>
          <p:cNvSpPr/>
          <p:nvPr/>
        </p:nvSpPr>
        <p:spPr>
          <a:xfrm>
            <a:off x="3260912" y="1462368"/>
            <a:ext cx="0" cy="907676"/>
          </a:xfrm>
          <a:custGeom>
            <a:avLst/>
            <a:gdLst/>
            <a:ahLst/>
            <a:cxnLst/>
            <a:rect l="l" t="t" r="r" b="b"/>
            <a:pathLst>
              <a:path h="1371600">
                <a:moveTo>
                  <a:pt x="0" y="0"/>
                </a:moveTo>
                <a:lnTo>
                  <a:pt x="0" y="1371600"/>
                </a:lnTo>
              </a:path>
            </a:pathLst>
          </a:custGeom>
          <a:ln w="9525">
            <a:solidFill>
              <a:srgbClr val="000000"/>
            </a:solidFill>
          </a:ln>
        </p:spPr>
        <p:txBody>
          <a:bodyPr wrap="square" lIns="0" tIns="0" rIns="0" bIns="0" rtlCol="0"/>
          <a:lstStyle/>
          <a:p>
            <a:endParaRPr sz="927"/>
          </a:p>
        </p:txBody>
      </p:sp>
      <p:sp>
        <p:nvSpPr>
          <p:cNvPr id="137" name="object 137"/>
          <p:cNvSpPr/>
          <p:nvPr/>
        </p:nvSpPr>
        <p:spPr>
          <a:xfrm>
            <a:off x="3412191" y="1462368"/>
            <a:ext cx="0" cy="907676"/>
          </a:xfrm>
          <a:custGeom>
            <a:avLst/>
            <a:gdLst/>
            <a:ahLst/>
            <a:cxnLst/>
            <a:rect l="l" t="t" r="r" b="b"/>
            <a:pathLst>
              <a:path h="1371600">
                <a:moveTo>
                  <a:pt x="0" y="0"/>
                </a:moveTo>
                <a:lnTo>
                  <a:pt x="0" y="1371600"/>
                </a:lnTo>
              </a:path>
            </a:pathLst>
          </a:custGeom>
          <a:ln w="9525">
            <a:solidFill>
              <a:srgbClr val="000000"/>
            </a:solidFill>
          </a:ln>
        </p:spPr>
        <p:txBody>
          <a:bodyPr wrap="square" lIns="0" tIns="0" rIns="0" bIns="0" rtlCol="0"/>
          <a:lstStyle/>
          <a:p>
            <a:endParaRPr sz="927"/>
          </a:p>
        </p:txBody>
      </p:sp>
      <p:sp>
        <p:nvSpPr>
          <p:cNvPr id="138" name="object 138"/>
          <p:cNvSpPr/>
          <p:nvPr/>
        </p:nvSpPr>
        <p:spPr>
          <a:xfrm>
            <a:off x="2504515" y="1613647"/>
            <a:ext cx="1058956" cy="0"/>
          </a:xfrm>
          <a:custGeom>
            <a:avLst/>
            <a:gdLst/>
            <a:ahLst/>
            <a:cxnLst/>
            <a:rect l="l" t="t" r="r" b="b"/>
            <a:pathLst>
              <a:path w="1600200">
                <a:moveTo>
                  <a:pt x="0" y="0"/>
                </a:moveTo>
                <a:lnTo>
                  <a:pt x="1600200" y="0"/>
                </a:lnTo>
              </a:path>
            </a:pathLst>
          </a:custGeom>
          <a:ln w="9525">
            <a:solidFill>
              <a:srgbClr val="000000"/>
            </a:solidFill>
          </a:ln>
        </p:spPr>
        <p:txBody>
          <a:bodyPr wrap="square" lIns="0" tIns="0" rIns="0" bIns="0" rtlCol="0"/>
          <a:lstStyle/>
          <a:p>
            <a:endParaRPr sz="927"/>
          </a:p>
        </p:txBody>
      </p:sp>
      <p:sp>
        <p:nvSpPr>
          <p:cNvPr id="139" name="object 139"/>
          <p:cNvSpPr/>
          <p:nvPr/>
        </p:nvSpPr>
        <p:spPr>
          <a:xfrm>
            <a:off x="2504515" y="1764926"/>
            <a:ext cx="1058956" cy="0"/>
          </a:xfrm>
          <a:custGeom>
            <a:avLst/>
            <a:gdLst/>
            <a:ahLst/>
            <a:cxnLst/>
            <a:rect l="l" t="t" r="r" b="b"/>
            <a:pathLst>
              <a:path w="1600200">
                <a:moveTo>
                  <a:pt x="0" y="0"/>
                </a:moveTo>
                <a:lnTo>
                  <a:pt x="1600200" y="0"/>
                </a:lnTo>
              </a:path>
            </a:pathLst>
          </a:custGeom>
          <a:ln w="9525">
            <a:solidFill>
              <a:srgbClr val="000000"/>
            </a:solidFill>
          </a:ln>
        </p:spPr>
        <p:txBody>
          <a:bodyPr wrap="square" lIns="0" tIns="0" rIns="0" bIns="0" rtlCol="0"/>
          <a:lstStyle/>
          <a:p>
            <a:endParaRPr sz="927"/>
          </a:p>
        </p:txBody>
      </p:sp>
      <p:sp>
        <p:nvSpPr>
          <p:cNvPr id="140" name="object 140"/>
          <p:cNvSpPr/>
          <p:nvPr/>
        </p:nvSpPr>
        <p:spPr>
          <a:xfrm>
            <a:off x="2504515" y="1916206"/>
            <a:ext cx="1058956" cy="0"/>
          </a:xfrm>
          <a:custGeom>
            <a:avLst/>
            <a:gdLst/>
            <a:ahLst/>
            <a:cxnLst/>
            <a:rect l="l" t="t" r="r" b="b"/>
            <a:pathLst>
              <a:path w="1600200">
                <a:moveTo>
                  <a:pt x="0" y="0"/>
                </a:moveTo>
                <a:lnTo>
                  <a:pt x="1600200" y="0"/>
                </a:lnTo>
              </a:path>
            </a:pathLst>
          </a:custGeom>
          <a:ln w="9525">
            <a:solidFill>
              <a:srgbClr val="000000"/>
            </a:solidFill>
          </a:ln>
        </p:spPr>
        <p:txBody>
          <a:bodyPr wrap="square" lIns="0" tIns="0" rIns="0" bIns="0" rtlCol="0"/>
          <a:lstStyle/>
          <a:p>
            <a:endParaRPr sz="927"/>
          </a:p>
        </p:txBody>
      </p:sp>
      <p:sp>
        <p:nvSpPr>
          <p:cNvPr id="141" name="object 141"/>
          <p:cNvSpPr/>
          <p:nvPr/>
        </p:nvSpPr>
        <p:spPr>
          <a:xfrm>
            <a:off x="2504515" y="2067485"/>
            <a:ext cx="1058956" cy="0"/>
          </a:xfrm>
          <a:custGeom>
            <a:avLst/>
            <a:gdLst/>
            <a:ahLst/>
            <a:cxnLst/>
            <a:rect l="l" t="t" r="r" b="b"/>
            <a:pathLst>
              <a:path w="1600200">
                <a:moveTo>
                  <a:pt x="0" y="0"/>
                </a:moveTo>
                <a:lnTo>
                  <a:pt x="1600199" y="0"/>
                </a:lnTo>
              </a:path>
            </a:pathLst>
          </a:custGeom>
          <a:ln w="9525">
            <a:solidFill>
              <a:srgbClr val="000000"/>
            </a:solidFill>
          </a:ln>
        </p:spPr>
        <p:txBody>
          <a:bodyPr wrap="square" lIns="0" tIns="0" rIns="0" bIns="0" rtlCol="0"/>
          <a:lstStyle/>
          <a:p>
            <a:endParaRPr sz="927"/>
          </a:p>
        </p:txBody>
      </p:sp>
      <p:sp>
        <p:nvSpPr>
          <p:cNvPr id="142" name="object 142"/>
          <p:cNvSpPr/>
          <p:nvPr/>
        </p:nvSpPr>
        <p:spPr>
          <a:xfrm>
            <a:off x="2504515" y="2218765"/>
            <a:ext cx="1058956" cy="0"/>
          </a:xfrm>
          <a:custGeom>
            <a:avLst/>
            <a:gdLst/>
            <a:ahLst/>
            <a:cxnLst/>
            <a:rect l="l" t="t" r="r" b="b"/>
            <a:pathLst>
              <a:path w="1600200">
                <a:moveTo>
                  <a:pt x="0" y="0"/>
                </a:moveTo>
                <a:lnTo>
                  <a:pt x="1600199" y="0"/>
                </a:lnTo>
              </a:path>
            </a:pathLst>
          </a:custGeom>
          <a:ln w="9525">
            <a:solidFill>
              <a:srgbClr val="000000"/>
            </a:solidFill>
          </a:ln>
        </p:spPr>
        <p:txBody>
          <a:bodyPr wrap="square" lIns="0" tIns="0" rIns="0" bIns="0" rtlCol="0"/>
          <a:lstStyle/>
          <a:p>
            <a:endParaRPr sz="927"/>
          </a:p>
        </p:txBody>
      </p:sp>
      <p:sp>
        <p:nvSpPr>
          <p:cNvPr id="143" name="object 143"/>
          <p:cNvSpPr txBox="1"/>
          <p:nvPr/>
        </p:nvSpPr>
        <p:spPr>
          <a:xfrm>
            <a:off x="2405846" y="2625810"/>
            <a:ext cx="1296381" cy="244362"/>
          </a:xfrm>
          <a:prstGeom prst="rect">
            <a:avLst/>
          </a:prstGeom>
        </p:spPr>
        <p:txBody>
          <a:bodyPr vert="horz" wrap="square" lIns="0" tIns="0" rIns="0" bIns="0" rtlCol="0">
            <a:spAutoFit/>
          </a:bodyPr>
          <a:lstStyle/>
          <a:p>
            <a:pPr marL="8405"/>
            <a:r>
              <a:rPr sz="1588" dirty="0"/>
              <a:t>2-D edit graph</a:t>
            </a:r>
            <a:endParaRPr sz="1588"/>
          </a:p>
        </p:txBody>
      </p:sp>
      <p:sp>
        <p:nvSpPr>
          <p:cNvPr id="144" name="object 144"/>
          <p:cNvSpPr/>
          <p:nvPr/>
        </p:nvSpPr>
        <p:spPr>
          <a:xfrm>
            <a:off x="2504515" y="1462368"/>
            <a:ext cx="1058956" cy="907676"/>
          </a:xfrm>
          <a:custGeom>
            <a:avLst/>
            <a:gdLst/>
            <a:ahLst/>
            <a:cxnLst/>
            <a:rect l="l" t="t" r="r" b="b"/>
            <a:pathLst>
              <a:path w="1600200" h="1371600">
                <a:moveTo>
                  <a:pt x="0" y="0"/>
                </a:moveTo>
                <a:lnTo>
                  <a:pt x="457200" y="457200"/>
                </a:lnTo>
                <a:lnTo>
                  <a:pt x="685800" y="457200"/>
                </a:lnTo>
                <a:lnTo>
                  <a:pt x="914400" y="685800"/>
                </a:lnTo>
                <a:lnTo>
                  <a:pt x="914400" y="914400"/>
                </a:lnTo>
                <a:lnTo>
                  <a:pt x="1143000" y="1143000"/>
                </a:lnTo>
                <a:lnTo>
                  <a:pt x="1371600" y="1143000"/>
                </a:lnTo>
                <a:lnTo>
                  <a:pt x="1600200" y="1371600"/>
                </a:lnTo>
              </a:path>
            </a:pathLst>
          </a:custGeom>
          <a:ln w="38100">
            <a:solidFill>
              <a:srgbClr val="0000FF"/>
            </a:solidFill>
          </a:ln>
        </p:spPr>
        <p:txBody>
          <a:bodyPr wrap="square" lIns="0" tIns="0" rIns="0" bIns="0" rtlCol="0"/>
          <a:lstStyle/>
          <a:p>
            <a:endParaRPr sz="927"/>
          </a:p>
        </p:txBody>
      </p:sp>
      <p:sp>
        <p:nvSpPr>
          <p:cNvPr id="145" name="object 145"/>
          <p:cNvSpPr txBox="1"/>
          <p:nvPr/>
        </p:nvSpPr>
        <p:spPr>
          <a:xfrm>
            <a:off x="5431435" y="4037751"/>
            <a:ext cx="1296381" cy="244362"/>
          </a:xfrm>
          <a:prstGeom prst="rect">
            <a:avLst/>
          </a:prstGeom>
        </p:spPr>
        <p:txBody>
          <a:bodyPr vert="horz" wrap="square" lIns="0" tIns="0" rIns="0" bIns="0" rtlCol="0">
            <a:spAutoFit/>
          </a:bodyPr>
          <a:lstStyle/>
          <a:p>
            <a:pPr marL="8405"/>
            <a:r>
              <a:rPr sz="1588" dirty="0"/>
              <a:t>3-D edit graph</a:t>
            </a:r>
            <a:endParaRPr sz="1588"/>
          </a:p>
        </p:txBody>
      </p:sp>
      <p:sp>
        <p:nvSpPr>
          <p:cNvPr id="146" name="object 146"/>
          <p:cNvSpPr txBox="1"/>
          <p:nvPr/>
        </p:nvSpPr>
        <p:spPr>
          <a:xfrm>
            <a:off x="5508084" y="1014296"/>
            <a:ext cx="171030" cy="244362"/>
          </a:xfrm>
          <a:prstGeom prst="rect">
            <a:avLst/>
          </a:prstGeom>
        </p:spPr>
        <p:txBody>
          <a:bodyPr vert="horz" wrap="square" lIns="0" tIns="0" rIns="0" bIns="0" rtlCol="0">
            <a:spAutoFit/>
          </a:bodyPr>
          <a:lstStyle/>
          <a:p>
            <a:pPr marL="8405"/>
            <a:r>
              <a:rPr sz="1588" b="1" dirty="0">
                <a:latin typeface="Verdana"/>
                <a:cs typeface="Verdana"/>
              </a:rPr>
              <a:t>V</a:t>
            </a:r>
            <a:endParaRPr sz="1588">
              <a:latin typeface="Verdana"/>
              <a:cs typeface="Verdana"/>
            </a:endParaRPr>
          </a:p>
        </p:txBody>
      </p:sp>
      <p:sp>
        <p:nvSpPr>
          <p:cNvPr id="147" name="object 147"/>
          <p:cNvSpPr txBox="1"/>
          <p:nvPr/>
        </p:nvSpPr>
        <p:spPr>
          <a:xfrm>
            <a:off x="4234815" y="2073252"/>
            <a:ext cx="244568" cy="244362"/>
          </a:xfrm>
          <a:prstGeom prst="rect">
            <a:avLst/>
          </a:prstGeom>
        </p:spPr>
        <p:txBody>
          <a:bodyPr vert="horz" wrap="square" lIns="0" tIns="0" rIns="0" bIns="0" rtlCol="0">
            <a:spAutoFit/>
          </a:bodyPr>
          <a:lstStyle/>
          <a:p>
            <a:pPr marL="8405"/>
            <a:r>
              <a:rPr sz="1588" b="1" dirty="0">
                <a:latin typeface="Verdana"/>
                <a:cs typeface="Verdana"/>
              </a:rPr>
              <a:t>W</a:t>
            </a:r>
            <a:endParaRPr sz="1588">
              <a:latin typeface="Verdana"/>
              <a:cs typeface="Verdana"/>
            </a:endParaRPr>
          </a:p>
        </p:txBody>
      </p:sp>
      <p:sp>
        <p:nvSpPr>
          <p:cNvPr id="148" name="object 148"/>
          <p:cNvSpPr txBox="1"/>
          <p:nvPr/>
        </p:nvSpPr>
        <p:spPr>
          <a:xfrm>
            <a:off x="4523759" y="3686899"/>
            <a:ext cx="171030" cy="244362"/>
          </a:xfrm>
          <a:prstGeom prst="rect">
            <a:avLst/>
          </a:prstGeom>
        </p:spPr>
        <p:txBody>
          <a:bodyPr vert="horz" wrap="square" lIns="0" tIns="0" rIns="0" bIns="0" rtlCol="0">
            <a:spAutoFit/>
          </a:bodyPr>
          <a:lstStyle/>
          <a:p>
            <a:pPr marL="8405"/>
            <a:r>
              <a:rPr sz="1588" b="1" dirty="0">
                <a:latin typeface="Verdana"/>
                <a:cs typeface="Verdana"/>
              </a:rPr>
              <a:t>X</a:t>
            </a:r>
            <a:endParaRPr sz="1588">
              <a:latin typeface="Verdana"/>
              <a:cs typeface="Verdana"/>
            </a:endParaRPr>
          </a:p>
        </p:txBody>
      </p:sp>
    </p:spTree>
    <p:extLst>
      <p:ext uri="{BB962C8B-B14F-4D97-AF65-F5344CB8AC3E}">
        <p14:creationId xmlns:p14="http://schemas.microsoft.com/office/powerpoint/2010/main" val="1552242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60860" rIns="0" bIns="0" rtlCol="0" anchor="b" anchorCtr="0">
            <a:spAutoFit/>
          </a:bodyPr>
          <a:lstStyle/>
          <a:p>
            <a:pPr marL="8405"/>
            <a:r>
              <a:rPr sz="2118" spc="-13" dirty="0"/>
              <a:t>Dynamic</a:t>
            </a:r>
            <a:r>
              <a:rPr sz="2118" spc="-7" dirty="0"/>
              <a:t> </a:t>
            </a:r>
            <a:r>
              <a:rPr sz="2118" spc="-13" dirty="0"/>
              <a:t>programming </a:t>
            </a:r>
            <a:r>
              <a:rPr sz="2118" spc="-17" dirty="0"/>
              <a:t>fo</a:t>
            </a:r>
            <a:r>
              <a:rPr sz="2118" spc="-13" dirty="0"/>
              <a:t>r</a:t>
            </a:r>
            <a:r>
              <a:rPr sz="2118" spc="3" dirty="0"/>
              <a:t> </a:t>
            </a:r>
            <a:r>
              <a:rPr sz="2118" spc="-13" dirty="0"/>
              <a:t>3</a:t>
            </a:r>
            <a:r>
              <a:rPr sz="2118" dirty="0"/>
              <a:t> </a:t>
            </a:r>
            <a:r>
              <a:rPr sz="2118" spc="-13" dirty="0"/>
              <a:t>sequences</a:t>
            </a:r>
            <a:endParaRPr sz="2118" dirty="0"/>
          </a:p>
        </p:txBody>
      </p:sp>
      <p:sp>
        <p:nvSpPr>
          <p:cNvPr id="54" name="Text Placeholder 53"/>
          <p:cNvSpPr>
            <a:spLocks noGrp="1"/>
          </p:cNvSpPr>
          <p:nvPr>
            <p:ph type="body" idx="1"/>
          </p:nvPr>
        </p:nvSpPr>
        <p:spPr/>
        <p:txBody>
          <a:bodyPr/>
          <a:lstStyle/>
          <a:p>
            <a:r>
              <a:rPr lang="en-US" sz="1456" dirty="0"/>
              <a:t>Each alignment is a path through the dynamic programming matrix</a:t>
            </a:r>
          </a:p>
          <a:p>
            <a:endParaRPr lang="en-US" dirty="0"/>
          </a:p>
        </p:txBody>
      </p:sp>
      <p:sp>
        <p:nvSpPr>
          <p:cNvPr id="3" name="object 3"/>
          <p:cNvSpPr txBox="1"/>
          <p:nvPr/>
        </p:nvSpPr>
        <p:spPr>
          <a:xfrm>
            <a:off x="5532288" y="2726562"/>
            <a:ext cx="1203511" cy="861326"/>
          </a:xfrm>
          <a:prstGeom prst="rect">
            <a:avLst/>
          </a:prstGeom>
        </p:spPr>
        <p:txBody>
          <a:bodyPr vert="horz" wrap="square" lIns="0" tIns="0" rIns="0" bIns="0" rtlCol="0">
            <a:spAutoFit/>
          </a:bodyPr>
          <a:lstStyle/>
          <a:p>
            <a:pPr marL="8405">
              <a:tabLst>
                <a:tab pos="260130" algn="l"/>
                <a:tab pos="512276" algn="l"/>
                <a:tab pos="764422" algn="l"/>
              </a:tabLst>
            </a:pPr>
            <a:r>
              <a:rPr sz="1588" spc="-13" dirty="0">
                <a:solidFill>
                  <a:srgbClr val="9A33FF"/>
                </a:solidFill>
                <a:latin typeface="Comic Sans MS"/>
                <a:cs typeface="Comic Sans MS"/>
              </a:rPr>
              <a:t>V	S	N	</a:t>
            </a:r>
            <a:r>
              <a:rPr sz="1588" spc="-17" dirty="0">
                <a:solidFill>
                  <a:srgbClr val="9A33FF"/>
                </a:solidFill>
                <a:latin typeface="Comic Sans MS"/>
                <a:cs typeface="Comic Sans MS"/>
              </a:rPr>
              <a:t>—</a:t>
            </a:r>
            <a:r>
              <a:rPr sz="1588" spc="106" dirty="0">
                <a:solidFill>
                  <a:srgbClr val="9A33FF"/>
                </a:solidFill>
                <a:latin typeface="Comic Sans MS"/>
                <a:cs typeface="Comic Sans MS"/>
              </a:rPr>
              <a:t> </a:t>
            </a:r>
            <a:r>
              <a:rPr sz="1588" dirty="0">
                <a:solidFill>
                  <a:srgbClr val="9A33FF"/>
                </a:solidFill>
                <a:latin typeface="Comic Sans MS"/>
                <a:cs typeface="Comic Sans MS"/>
              </a:rPr>
              <a:t>S</a:t>
            </a:r>
            <a:endParaRPr sz="1588">
              <a:latin typeface="Comic Sans MS"/>
              <a:cs typeface="Comic Sans MS"/>
            </a:endParaRPr>
          </a:p>
          <a:p>
            <a:pPr marL="260551" indent="-252146">
              <a:spcBef>
                <a:spcPts val="476"/>
              </a:spcBef>
              <a:buClr>
                <a:srgbClr val="33339A"/>
              </a:buClr>
              <a:buFont typeface="Comic Sans MS"/>
              <a:buChar char="—"/>
              <a:tabLst>
                <a:tab pos="260551" algn="l"/>
                <a:tab pos="512276" algn="l"/>
                <a:tab pos="764422" algn="l"/>
                <a:tab pos="1016568" algn="l"/>
              </a:tabLst>
            </a:pPr>
            <a:r>
              <a:rPr sz="1588" dirty="0">
                <a:solidFill>
                  <a:srgbClr val="33339A"/>
                </a:solidFill>
                <a:latin typeface="Comic Sans MS"/>
                <a:cs typeface="Comic Sans MS"/>
              </a:rPr>
              <a:t>S	</a:t>
            </a:r>
            <a:r>
              <a:rPr sz="1588" spc="-13" dirty="0">
                <a:solidFill>
                  <a:srgbClr val="33339A"/>
                </a:solidFill>
                <a:latin typeface="Comic Sans MS"/>
                <a:cs typeface="Comic Sans MS"/>
              </a:rPr>
              <a:t>N</a:t>
            </a:r>
            <a:r>
              <a:rPr sz="1588" dirty="0">
                <a:solidFill>
                  <a:srgbClr val="33339A"/>
                </a:solidFill>
                <a:latin typeface="Comic Sans MS"/>
                <a:cs typeface="Comic Sans MS"/>
              </a:rPr>
              <a:t>	A	</a:t>
            </a:r>
            <a:r>
              <a:rPr sz="1588" spc="-17" dirty="0">
                <a:solidFill>
                  <a:srgbClr val="33339A"/>
                </a:solidFill>
                <a:latin typeface="Comic Sans MS"/>
                <a:cs typeface="Comic Sans MS"/>
              </a:rPr>
              <a:t>—</a:t>
            </a:r>
            <a:endParaRPr sz="1588">
              <a:latin typeface="Comic Sans MS"/>
              <a:cs typeface="Comic Sans MS"/>
            </a:endParaRPr>
          </a:p>
          <a:p>
            <a:pPr marL="260551" indent="-252146">
              <a:spcBef>
                <a:spcPts val="476"/>
              </a:spcBef>
              <a:buClr>
                <a:srgbClr val="33339A"/>
              </a:buClr>
              <a:buFont typeface="Comic Sans MS"/>
              <a:buChar char="—"/>
              <a:tabLst>
                <a:tab pos="260971" algn="l"/>
                <a:tab pos="1016568" algn="l"/>
              </a:tabLst>
            </a:pPr>
            <a:r>
              <a:rPr sz="1588" spc="-17" dirty="0">
                <a:solidFill>
                  <a:srgbClr val="008000"/>
                </a:solidFill>
                <a:latin typeface="Comic Sans MS"/>
                <a:cs typeface="Comic Sans MS"/>
              </a:rPr>
              <a:t>—</a:t>
            </a:r>
            <a:r>
              <a:rPr sz="1588" spc="106" dirty="0">
                <a:solidFill>
                  <a:srgbClr val="008000"/>
                </a:solidFill>
                <a:latin typeface="Comic Sans MS"/>
                <a:cs typeface="Comic Sans MS"/>
              </a:rPr>
              <a:t> </a:t>
            </a:r>
            <a:r>
              <a:rPr sz="1588" spc="-17" dirty="0">
                <a:solidFill>
                  <a:srgbClr val="008000"/>
                </a:solidFill>
                <a:latin typeface="Comic Sans MS"/>
                <a:cs typeface="Comic Sans MS"/>
              </a:rPr>
              <a:t>—</a:t>
            </a:r>
            <a:r>
              <a:rPr sz="1588" spc="106" dirty="0">
                <a:solidFill>
                  <a:srgbClr val="008000"/>
                </a:solidFill>
                <a:latin typeface="Comic Sans MS"/>
                <a:cs typeface="Comic Sans MS"/>
              </a:rPr>
              <a:t> </a:t>
            </a:r>
            <a:r>
              <a:rPr sz="1588" dirty="0">
                <a:solidFill>
                  <a:srgbClr val="008000"/>
                </a:solidFill>
                <a:latin typeface="Comic Sans MS"/>
                <a:cs typeface="Comic Sans MS"/>
              </a:rPr>
              <a:t>A	S</a:t>
            </a:r>
            <a:endParaRPr sz="1588">
              <a:latin typeface="Comic Sans MS"/>
              <a:cs typeface="Comic Sans MS"/>
            </a:endParaRPr>
          </a:p>
        </p:txBody>
      </p:sp>
      <p:sp>
        <p:nvSpPr>
          <p:cNvPr id="4" name="object 4"/>
          <p:cNvSpPr/>
          <p:nvPr/>
        </p:nvSpPr>
        <p:spPr>
          <a:xfrm>
            <a:off x="3328988" y="2751268"/>
            <a:ext cx="0" cy="1265284"/>
          </a:xfrm>
          <a:custGeom>
            <a:avLst/>
            <a:gdLst/>
            <a:ahLst/>
            <a:cxnLst/>
            <a:rect l="l" t="t" r="r" b="b"/>
            <a:pathLst>
              <a:path h="1911985">
                <a:moveTo>
                  <a:pt x="0" y="0"/>
                </a:moveTo>
                <a:lnTo>
                  <a:pt x="0" y="1911857"/>
                </a:lnTo>
              </a:path>
            </a:pathLst>
          </a:custGeom>
          <a:ln w="9525">
            <a:solidFill>
              <a:srgbClr val="000000"/>
            </a:solidFill>
          </a:ln>
        </p:spPr>
        <p:txBody>
          <a:bodyPr wrap="square" lIns="0" tIns="0" rIns="0" bIns="0" rtlCol="0"/>
          <a:lstStyle/>
          <a:p>
            <a:endParaRPr sz="927"/>
          </a:p>
        </p:txBody>
      </p:sp>
      <p:sp>
        <p:nvSpPr>
          <p:cNvPr id="5" name="object 5"/>
          <p:cNvSpPr/>
          <p:nvPr/>
        </p:nvSpPr>
        <p:spPr>
          <a:xfrm>
            <a:off x="3750553" y="2751268"/>
            <a:ext cx="0" cy="1265284"/>
          </a:xfrm>
          <a:custGeom>
            <a:avLst/>
            <a:gdLst/>
            <a:ahLst/>
            <a:cxnLst/>
            <a:rect l="l" t="t" r="r" b="b"/>
            <a:pathLst>
              <a:path h="1911985">
                <a:moveTo>
                  <a:pt x="0" y="0"/>
                </a:moveTo>
                <a:lnTo>
                  <a:pt x="0" y="1911857"/>
                </a:lnTo>
              </a:path>
            </a:pathLst>
          </a:custGeom>
          <a:ln w="9525">
            <a:solidFill>
              <a:srgbClr val="000000"/>
            </a:solidFill>
          </a:ln>
        </p:spPr>
        <p:txBody>
          <a:bodyPr wrap="square" lIns="0" tIns="0" rIns="0" bIns="0" rtlCol="0"/>
          <a:lstStyle/>
          <a:p>
            <a:endParaRPr sz="927"/>
          </a:p>
        </p:txBody>
      </p:sp>
      <p:sp>
        <p:nvSpPr>
          <p:cNvPr id="6" name="object 6"/>
          <p:cNvSpPr/>
          <p:nvPr/>
        </p:nvSpPr>
        <p:spPr>
          <a:xfrm>
            <a:off x="4171613" y="2751268"/>
            <a:ext cx="0" cy="1265284"/>
          </a:xfrm>
          <a:custGeom>
            <a:avLst/>
            <a:gdLst/>
            <a:ahLst/>
            <a:cxnLst/>
            <a:rect l="l" t="t" r="r" b="b"/>
            <a:pathLst>
              <a:path h="1911985">
                <a:moveTo>
                  <a:pt x="0" y="0"/>
                </a:moveTo>
                <a:lnTo>
                  <a:pt x="0" y="1911857"/>
                </a:lnTo>
              </a:path>
            </a:pathLst>
          </a:custGeom>
          <a:ln w="9525">
            <a:solidFill>
              <a:srgbClr val="000000"/>
            </a:solidFill>
          </a:ln>
        </p:spPr>
        <p:txBody>
          <a:bodyPr wrap="square" lIns="0" tIns="0" rIns="0" bIns="0" rtlCol="0"/>
          <a:lstStyle/>
          <a:p>
            <a:endParaRPr sz="927"/>
          </a:p>
        </p:txBody>
      </p:sp>
      <p:sp>
        <p:nvSpPr>
          <p:cNvPr id="7" name="object 7"/>
          <p:cNvSpPr/>
          <p:nvPr/>
        </p:nvSpPr>
        <p:spPr>
          <a:xfrm>
            <a:off x="3609862" y="2470897"/>
            <a:ext cx="0" cy="1264864"/>
          </a:xfrm>
          <a:custGeom>
            <a:avLst/>
            <a:gdLst/>
            <a:ahLst/>
            <a:cxnLst/>
            <a:rect l="l" t="t" r="r" b="b"/>
            <a:pathLst>
              <a:path h="1911350">
                <a:moveTo>
                  <a:pt x="0" y="0"/>
                </a:moveTo>
                <a:lnTo>
                  <a:pt x="0" y="1911096"/>
                </a:lnTo>
              </a:path>
            </a:pathLst>
          </a:custGeom>
          <a:ln w="9525">
            <a:solidFill>
              <a:srgbClr val="00FFFF"/>
            </a:solidFill>
          </a:ln>
        </p:spPr>
        <p:txBody>
          <a:bodyPr wrap="square" lIns="0" tIns="0" rIns="0" bIns="0" rtlCol="0"/>
          <a:lstStyle/>
          <a:p>
            <a:endParaRPr sz="927"/>
          </a:p>
        </p:txBody>
      </p:sp>
      <p:sp>
        <p:nvSpPr>
          <p:cNvPr id="8" name="object 8"/>
          <p:cNvSpPr/>
          <p:nvPr/>
        </p:nvSpPr>
        <p:spPr>
          <a:xfrm>
            <a:off x="4031932" y="2470897"/>
            <a:ext cx="0" cy="1264864"/>
          </a:xfrm>
          <a:custGeom>
            <a:avLst/>
            <a:gdLst/>
            <a:ahLst/>
            <a:cxnLst/>
            <a:rect l="l" t="t" r="r" b="b"/>
            <a:pathLst>
              <a:path h="1911350">
                <a:moveTo>
                  <a:pt x="0" y="0"/>
                </a:moveTo>
                <a:lnTo>
                  <a:pt x="0" y="1911096"/>
                </a:lnTo>
              </a:path>
            </a:pathLst>
          </a:custGeom>
          <a:ln w="9525">
            <a:solidFill>
              <a:srgbClr val="00FFFF"/>
            </a:solidFill>
          </a:ln>
        </p:spPr>
        <p:txBody>
          <a:bodyPr wrap="square" lIns="0" tIns="0" rIns="0" bIns="0" rtlCol="0"/>
          <a:lstStyle/>
          <a:p>
            <a:endParaRPr sz="927"/>
          </a:p>
        </p:txBody>
      </p:sp>
      <p:sp>
        <p:nvSpPr>
          <p:cNvPr id="9" name="object 9"/>
          <p:cNvSpPr/>
          <p:nvPr/>
        </p:nvSpPr>
        <p:spPr>
          <a:xfrm>
            <a:off x="3188298" y="2470897"/>
            <a:ext cx="1686345" cy="1264864"/>
          </a:xfrm>
          <a:custGeom>
            <a:avLst/>
            <a:gdLst/>
            <a:ahLst/>
            <a:cxnLst/>
            <a:rect l="l" t="t" r="r" b="b"/>
            <a:pathLst>
              <a:path w="2548254" h="1911350">
                <a:moveTo>
                  <a:pt x="0" y="0"/>
                </a:moveTo>
                <a:lnTo>
                  <a:pt x="0" y="1911096"/>
                </a:lnTo>
                <a:lnTo>
                  <a:pt x="2548127" y="1911096"/>
                </a:lnTo>
                <a:lnTo>
                  <a:pt x="2548127" y="0"/>
                </a:lnTo>
              </a:path>
            </a:pathLst>
          </a:custGeom>
          <a:ln w="9525">
            <a:solidFill>
              <a:srgbClr val="00FFFF"/>
            </a:solidFill>
          </a:ln>
        </p:spPr>
        <p:txBody>
          <a:bodyPr wrap="square" lIns="0" tIns="0" rIns="0" bIns="0" rtlCol="0"/>
          <a:lstStyle/>
          <a:p>
            <a:endParaRPr sz="927"/>
          </a:p>
        </p:txBody>
      </p:sp>
      <p:sp>
        <p:nvSpPr>
          <p:cNvPr id="10" name="object 10"/>
          <p:cNvSpPr/>
          <p:nvPr/>
        </p:nvSpPr>
        <p:spPr>
          <a:xfrm>
            <a:off x="3188298" y="2470897"/>
            <a:ext cx="1686345" cy="0"/>
          </a:xfrm>
          <a:custGeom>
            <a:avLst/>
            <a:gdLst/>
            <a:ahLst/>
            <a:cxnLst/>
            <a:rect l="l" t="t" r="r" b="b"/>
            <a:pathLst>
              <a:path w="2548254">
                <a:moveTo>
                  <a:pt x="0" y="0"/>
                </a:moveTo>
                <a:lnTo>
                  <a:pt x="2548127" y="0"/>
                </a:lnTo>
              </a:path>
            </a:pathLst>
          </a:custGeom>
          <a:ln w="9525">
            <a:solidFill>
              <a:srgbClr val="00FFFF"/>
            </a:solidFill>
          </a:ln>
        </p:spPr>
        <p:txBody>
          <a:bodyPr wrap="square" lIns="0" tIns="0" rIns="0" bIns="0" rtlCol="0"/>
          <a:lstStyle/>
          <a:p>
            <a:endParaRPr sz="927"/>
          </a:p>
        </p:txBody>
      </p:sp>
      <p:sp>
        <p:nvSpPr>
          <p:cNvPr id="11" name="object 11"/>
          <p:cNvSpPr/>
          <p:nvPr/>
        </p:nvSpPr>
        <p:spPr>
          <a:xfrm>
            <a:off x="3188298" y="2891958"/>
            <a:ext cx="1686345" cy="0"/>
          </a:xfrm>
          <a:custGeom>
            <a:avLst/>
            <a:gdLst/>
            <a:ahLst/>
            <a:cxnLst/>
            <a:rect l="l" t="t" r="r" b="b"/>
            <a:pathLst>
              <a:path w="2548254">
                <a:moveTo>
                  <a:pt x="0" y="0"/>
                </a:moveTo>
                <a:lnTo>
                  <a:pt x="2548127" y="0"/>
                </a:lnTo>
              </a:path>
            </a:pathLst>
          </a:custGeom>
          <a:ln w="9525">
            <a:solidFill>
              <a:srgbClr val="00FFFF"/>
            </a:solidFill>
          </a:ln>
        </p:spPr>
        <p:txBody>
          <a:bodyPr wrap="square" lIns="0" tIns="0" rIns="0" bIns="0" rtlCol="0"/>
          <a:lstStyle/>
          <a:p>
            <a:endParaRPr sz="927"/>
          </a:p>
        </p:txBody>
      </p:sp>
      <p:sp>
        <p:nvSpPr>
          <p:cNvPr id="12" name="object 12"/>
          <p:cNvSpPr/>
          <p:nvPr/>
        </p:nvSpPr>
        <p:spPr>
          <a:xfrm>
            <a:off x="3188298" y="3314532"/>
            <a:ext cx="1686345" cy="0"/>
          </a:xfrm>
          <a:custGeom>
            <a:avLst/>
            <a:gdLst/>
            <a:ahLst/>
            <a:cxnLst/>
            <a:rect l="l" t="t" r="r" b="b"/>
            <a:pathLst>
              <a:path w="2548254">
                <a:moveTo>
                  <a:pt x="0" y="0"/>
                </a:moveTo>
                <a:lnTo>
                  <a:pt x="2548127" y="0"/>
                </a:lnTo>
              </a:path>
            </a:pathLst>
          </a:custGeom>
          <a:ln w="9525">
            <a:solidFill>
              <a:srgbClr val="00FFFF"/>
            </a:solidFill>
          </a:ln>
        </p:spPr>
        <p:txBody>
          <a:bodyPr wrap="square" lIns="0" tIns="0" rIns="0" bIns="0" rtlCol="0"/>
          <a:lstStyle/>
          <a:p>
            <a:endParaRPr sz="927"/>
          </a:p>
        </p:txBody>
      </p:sp>
      <p:sp>
        <p:nvSpPr>
          <p:cNvPr id="13" name="object 13"/>
          <p:cNvSpPr/>
          <p:nvPr/>
        </p:nvSpPr>
        <p:spPr>
          <a:xfrm>
            <a:off x="4453497" y="2470897"/>
            <a:ext cx="0" cy="1264864"/>
          </a:xfrm>
          <a:custGeom>
            <a:avLst/>
            <a:gdLst/>
            <a:ahLst/>
            <a:cxnLst/>
            <a:rect l="l" t="t" r="r" b="b"/>
            <a:pathLst>
              <a:path h="1911350">
                <a:moveTo>
                  <a:pt x="0" y="0"/>
                </a:moveTo>
                <a:lnTo>
                  <a:pt x="0" y="1911096"/>
                </a:lnTo>
              </a:path>
            </a:pathLst>
          </a:custGeom>
          <a:ln w="9525">
            <a:solidFill>
              <a:srgbClr val="00FFFF"/>
            </a:solidFill>
          </a:ln>
        </p:spPr>
        <p:txBody>
          <a:bodyPr wrap="square" lIns="0" tIns="0" rIns="0" bIns="0" rtlCol="0"/>
          <a:lstStyle/>
          <a:p>
            <a:endParaRPr sz="927"/>
          </a:p>
        </p:txBody>
      </p:sp>
      <p:sp>
        <p:nvSpPr>
          <p:cNvPr id="14" name="object 14"/>
          <p:cNvSpPr/>
          <p:nvPr/>
        </p:nvSpPr>
        <p:spPr>
          <a:xfrm>
            <a:off x="3470181" y="2611586"/>
            <a:ext cx="0" cy="1264024"/>
          </a:xfrm>
          <a:custGeom>
            <a:avLst/>
            <a:gdLst/>
            <a:ahLst/>
            <a:cxnLst/>
            <a:rect l="l" t="t" r="r" b="b"/>
            <a:pathLst>
              <a:path h="1910079">
                <a:moveTo>
                  <a:pt x="0" y="0"/>
                </a:moveTo>
                <a:lnTo>
                  <a:pt x="0" y="1909572"/>
                </a:lnTo>
              </a:path>
            </a:pathLst>
          </a:custGeom>
          <a:ln w="9525">
            <a:solidFill>
              <a:srgbClr val="0033CC"/>
            </a:solidFill>
          </a:ln>
        </p:spPr>
        <p:txBody>
          <a:bodyPr wrap="square" lIns="0" tIns="0" rIns="0" bIns="0" rtlCol="0"/>
          <a:lstStyle/>
          <a:p>
            <a:endParaRPr sz="927"/>
          </a:p>
        </p:txBody>
      </p:sp>
      <p:sp>
        <p:nvSpPr>
          <p:cNvPr id="15" name="object 15"/>
          <p:cNvSpPr/>
          <p:nvPr/>
        </p:nvSpPr>
        <p:spPr>
          <a:xfrm>
            <a:off x="3891243" y="2611586"/>
            <a:ext cx="0" cy="1264024"/>
          </a:xfrm>
          <a:custGeom>
            <a:avLst/>
            <a:gdLst/>
            <a:ahLst/>
            <a:cxnLst/>
            <a:rect l="l" t="t" r="r" b="b"/>
            <a:pathLst>
              <a:path h="1910079">
                <a:moveTo>
                  <a:pt x="0" y="0"/>
                </a:moveTo>
                <a:lnTo>
                  <a:pt x="0" y="1909572"/>
                </a:lnTo>
              </a:path>
            </a:pathLst>
          </a:custGeom>
          <a:ln w="9525">
            <a:solidFill>
              <a:srgbClr val="0033CC"/>
            </a:solidFill>
          </a:ln>
        </p:spPr>
        <p:txBody>
          <a:bodyPr wrap="square" lIns="0" tIns="0" rIns="0" bIns="0" rtlCol="0"/>
          <a:lstStyle/>
          <a:p>
            <a:endParaRPr sz="927"/>
          </a:p>
        </p:txBody>
      </p:sp>
      <p:sp>
        <p:nvSpPr>
          <p:cNvPr id="16" name="object 16"/>
          <p:cNvSpPr/>
          <p:nvPr/>
        </p:nvSpPr>
        <p:spPr>
          <a:xfrm>
            <a:off x="3048617" y="2611586"/>
            <a:ext cx="1685505" cy="1264024"/>
          </a:xfrm>
          <a:custGeom>
            <a:avLst/>
            <a:gdLst/>
            <a:ahLst/>
            <a:cxnLst/>
            <a:rect l="l" t="t" r="r" b="b"/>
            <a:pathLst>
              <a:path w="2546985" h="1910079">
                <a:moveTo>
                  <a:pt x="0" y="0"/>
                </a:moveTo>
                <a:lnTo>
                  <a:pt x="0" y="1909572"/>
                </a:lnTo>
                <a:lnTo>
                  <a:pt x="2546603" y="1909572"/>
                </a:lnTo>
                <a:lnTo>
                  <a:pt x="2546603" y="0"/>
                </a:lnTo>
              </a:path>
            </a:pathLst>
          </a:custGeom>
          <a:ln w="9525">
            <a:solidFill>
              <a:srgbClr val="0033CC"/>
            </a:solidFill>
          </a:ln>
        </p:spPr>
        <p:txBody>
          <a:bodyPr wrap="square" lIns="0" tIns="0" rIns="0" bIns="0" rtlCol="0"/>
          <a:lstStyle/>
          <a:p>
            <a:endParaRPr sz="927"/>
          </a:p>
        </p:txBody>
      </p:sp>
      <p:sp>
        <p:nvSpPr>
          <p:cNvPr id="17" name="object 17"/>
          <p:cNvSpPr/>
          <p:nvPr/>
        </p:nvSpPr>
        <p:spPr>
          <a:xfrm>
            <a:off x="3048617" y="2611586"/>
            <a:ext cx="1685505" cy="0"/>
          </a:xfrm>
          <a:custGeom>
            <a:avLst/>
            <a:gdLst/>
            <a:ahLst/>
            <a:cxnLst/>
            <a:rect l="l" t="t" r="r" b="b"/>
            <a:pathLst>
              <a:path w="2546985">
                <a:moveTo>
                  <a:pt x="0" y="0"/>
                </a:moveTo>
                <a:lnTo>
                  <a:pt x="2546603" y="0"/>
                </a:lnTo>
              </a:path>
            </a:pathLst>
          </a:custGeom>
          <a:ln w="9525">
            <a:solidFill>
              <a:srgbClr val="0033CC"/>
            </a:solidFill>
          </a:ln>
        </p:spPr>
        <p:txBody>
          <a:bodyPr wrap="square" lIns="0" tIns="0" rIns="0" bIns="0" rtlCol="0"/>
          <a:lstStyle/>
          <a:p>
            <a:endParaRPr sz="927"/>
          </a:p>
        </p:txBody>
      </p:sp>
      <p:sp>
        <p:nvSpPr>
          <p:cNvPr id="18" name="object 18"/>
          <p:cNvSpPr/>
          <p:nvPr/>
        </p:nvSpPr>
        <p:spPr>
          <a:xfrm>
            <a:off x="3048617" y="3033152"/>
            <a:ext cx="1685505" cy="0"/>
          </a:xfrm>
          <a:custGeom>
            <a:avLst/>
            <a:gdLst/>
            <a:ahLst/>
            <a:cxnLst/>
            <a:rect l="l" t="t" r="r" b="b"/>
            <a:pathLst>
              <a:path w="2546985">
                <a:moveTo>
                  <a:pt x="0" y="0"/>
                </a:moveTo>
                <a:lnTo>
                  <a:pt x="2546603" y="0"/>
                </a:lnTo>
              </a:path>
            </a:pathLst>
          </a:custGeom>
          <a:ln w="9525">
            <a:solidFill>
              <a:srgbClr val="0033CC"/>
            </a:solidFill>
          </a:ln>
        </p:spPr>
        <p:txBody>
          <a:bodyPr wrap="square" lIns="0" tIns="0" rIns="0" bIns="0" rtlCol="0"/>
          <a:lstStyle/>
          <a:p>
            <a:endParaRPr sz="927"/>
          </a:p>
        </p:txBody>
      </p:sp>
      <p:sp>
        <p:nvSpPr>
          <p:cNvPr id="19" name="object 19"/>
          <p:cNvSpPr/>
          <p:nvPr/>
        </p:nvSpPr>
        <p:spPr>
          <a:xfrm>
            <a:off x="3048617" y="3454213"/>
            <a:ext cx="1685505" cy="0"/>
          </a:xfrm>
          <a:custGeom>
            <a:avLst/>
            <a:gdLst/>
            <a:ahLst/>
            <a:cxnLst/>
            <a:rect l="l" t="t" r="r" b="b"/>
            <a:pathLst>
              <a:path w="2546985">
                <a:moveTo>
                  <a:pt x="0" y="0"/>
                </a:moveTo>
                <a:lnTo>
                  <a:pt x="2546603" y="0"/>
                </a:lnTo>
              </a:path>
            </a:pathLst>
          </a:custGeom>
          <a:ln w="9525">
            <a:solidFill>
              <a:srgbClr val="0033CC"/>
            </a:solidFill>
          </a:ln>
        </p:spPr>
        <p:txBody>
          <a:bodyPr wrap="square" lIns="0" tIns="0" rIns="0" bIns="0" rtlCol="0"/>
          <a:lstStyle/>
          <a:p>
            <a:endParaRPr sz="927"/>
          </a:p>
        </p:txBody>
      </p:sp>
      <p:sp>
        <p:nvSpPr>
          <p:cNvPr id="20" name="object 20"/>
          <p:cNvSpPr/>
          <p:nvPr/>
        </p:nvSpPr>
        <p:spPr>
          <a:xfrm>
            <a:off x="4312304" y="2611586"/>
            <a:ext cx="0" cy="1264024"/>
          </a:xfrm>
          <a:custGeom>
            <a:avLst/>
            <a:gdLst/>
            <a:ahLst/>
            <a:cxnLst/>
            <a:rect l="l" t="t" r="r" b="b"/>
            <a:pathLst>
              <a:path h="1910079">
                <a:moveTo>
                  <a:pt x="0" y="0"/>
                </a:moveTo>
                <a:lnTo>
                  <a:pt x="0" y="1909572"/>
                </a:lnTo>
              </a:path>
            </a:pathLst>
          </a:custGeom>
          <a:ln w="9525">
            <a:solidFill>
              <a:srgbClr val="0033CC"/>
            </a:solidFill>
          </a:ln>
        </p:spPr>
        <p:txBody>
          <a:bodyPr wrap="square" lIns="0" tIns="0" rIns="0" bIns="0" rtlCol="0"/>
          <a:lstStyle/>
          <a:p>
            <a:endParaRPr sz="927"/>
          </a:p>
        </p:txBody>
      </p:sp>
      <p:sp>
        <p:nvSpPr>
          <p:cNvPr id="21" name="object 21"/>
          <p:cNvSpPr/>
          <p:nvPr/>
        </p:nvSpPr>
        <p:spPr>
          <a:xfrm>
            <a:off x="2907927" y="2470897"/>
            <a:ext cx="280707" cy="280707"/>
          </a:xfrm>
          <a:custGeom>
            <a:avLst/>
            <a:gdLst/>
            <a:ahLst/>
            <a:cxnLst/>
            <a:rect l="l" t="t" r="r" b="b"/>
            <a:pathLst>
              <a:path w="424180" h="424179">
                <a:moveTo>
                  <a:pt x="423672" y="0"/>
                </a:moveTo>
                <a:lnTo>
                  <a:pt x="0" y="423672"/>
                </a:lnTo>
              </a:path>
            </a:pathLst>
          </a:custGeom>
          <a:ln w="9525">
            <a:solidFill>
              <a:srgbClr val="000000"/>
            </a:solidFill>
          </a:ln>
        </p:spPr>
        <p:txBody>
          <a:bodyPr wrap="square" lIns="0" tIns="0" rIns="0" bIns="0" rtlCol="0"/>
          <a:lstStyle/>
          <a:p>
            <a:endParaRPr sz="927"/>
          </a:p>
        </p:txBody>
      </p:sp>
      <p:sp>
        <p:nvSpPr>
          <p:cNvPr id="22" name="object 22"/>
          <p:cNvSpPr/>
          <p:nvPr/>
        </p:nvSpPr>
        <p:spPr>
          <a:xfrm>
            <a:off x="4594188" y="2470897"/>
            <a:ext cx="280707" cy="280707"/>
          </a:xfrm>
          <a:custGeom>
            <a:avLst/>
            <a:gdLst/>
            <a:ahLst/>
            <a:cxnLst/>
            <a:rect l="l" t="t" r="r" b="b"/>
            <a:pathLst>
              <a:path w="424179" h="424179">
                <a:moveTo>
                  <a:pt x="423672" y="0"/>
                </a:moveTo>
                <a:lnTo>
                  <a:pt x="0" y="423672"/>
                </a:lnTo>
              </a:path>
            </a:pathLst>
          </a:custGeom>
          <a:ln w="9525">
            <a:solidFill>
              <a:srgbClr val="000000"/>
            </a:solidFill>
          </a:ln>
        </p:spPr>
        <p:txBody>
          <a:bodyPr wrap="square" lIns="0" tIns="0" rIns="0" bIns="0" rtlCol="0"/>
          <a:lstStyle/>
          <a:p>
            <a:endParaRPr sz="927"/>
          </a:p>
        </p:txBody>
      </p:sp>
      <p:sp>
        <p:nvSpPr>
          <p:cNvPr id="23" name="object 23"/>
          <p:cNvSpPr/>
          <p:nvPr/>
        </p:nvSpPr>
        <p:spPr>
          <a:xfrm>
            <a:off x="4594188" y="2891958"/>
            <a:ext cx="280707" cy="281967"/>
          </a:xfrm>
          <a:custGeom>
            <a:avLst/>
            <a:gdLst/>
            <a:ahLst/>
            <a:cxnLst/>
            <a:rect l="l" t="t" r="r" b="b"/>
            <a:pathLst>
              <a:path w="424179" h="426085">
                <a:moveTo>
                  <a:pt x="423672" y="0"/>
                </a:moveTo>
                <a:lnTo>
                  <a:pt x="0" y="425957"/>
                </a:lnTo>
              </a:path>
            </a:pathLst>
          </a:custGeom>
          <a:ln w="9525">
            <a:solidFill>
              <a:srgbClr val="000000"/>
            </a:solidFill>
          </a:ln>
        </p:spPr>
        <p:txBody>
          <a:bodyPr wrap="square" lIns="0" tIns="0" rIns="0" bIns="0" rtlCol="0"/>
          <a:lstStyle/>
          <a:p>
            <a:endParaRPr sz="927"/>
          </a:p>
        </p:txBody>
      </p:sp>
      <p:sp>
        <p:nvSpPr>
          <p:cNvPr id="24" name="object 24"/>
          <p:cNvSpPr/>
          <p:nvPr/>
        </p:nvSpPr>
        <p:spPr>
          <a:xfrm>
            <a:off x="4594188" y="3313523"/>
            <a:ext cx="280707" cy="281548"/>
          </a:xfrm>
          <a:custGeom>
            <a:avLst/>
            <a:gdLst/>
            <a:ahLst/>
            <a:cxnLst/>
            <a:rect l="l" t="t" r="r" b="b"/>
            <a:pathLst>
              <a:path w="424179" h="425450">
                <a:moveTo>
                  <a:pt x="423672" y="0"/>
                </a:moveTo>
                <a:lnTo>
                  <a:pt x="0" y="425196"/>
                </a:lnTo>
              </a:path>
            </a:pathLst>
          </a:custGeom>
          <a:ln w="9525">
            <a:solidFill>
              <a:srgbClr val="000000"/>
            </a:solidFill>
          </a:ln>
        </p:spPr>
        <p:txBody>
          <a:bodyPr wrap="square" lIns="0" tIns="0" rIns="0" bIns="0" rtlCol="0"/>
          <a:lstStyle/>
          <a:p>
            <a:endParaRPr sz="927"/>
          </a:p>
        </p:txBody>
      </p:sp>
      <p:sp>
        <p:nvSpPr>
          <p:cNvPr id="25" name="object 25"/>
          <p:cNvSpPr/>
          <p:nvPr/>
        </p:nvSpPr>
        <p:spPr>
          <a:xfrm>
            <a:off x="4594188" y="3735593"/>
            <a:ext cx="280707" cy="281128"/>
          </a:xfrm>
          <a:custGeom>
            <a:avLst/>
            <a:gdLst/>
            <a:ahLst/>
            <a:cxnLst/>
            <a:rect l="l" t="t" r="r" b="b"/>
            <a:pathLst>
              <a:path w="424179" h="424814">
                <a:moveTo>
                  <a:pt x="423671" y="0"/>
                </a:moveTo>
                <a:lnTo>
                  <a:pt x="0" y="424433"/>
                </a:lnTo>
              </a:path>
            </a:pathLst>
          </a:custGeom>
          <a:ln w="9524">
            <a:solidFill>
              <a:srgbClr val="000000"/>
            </a:solidFill>
          </a:ln>
        </p:spPr>
        <p:txBody>
          <a:bodyPr wrap="square" lIns="0" tIns="0" rIns="0" bIns="0" rtlCol="0"/>
          <a:lstStyle/>
          <a:p>
            <a:endParaRPr sz="927"/>
          </a:p>
        </p:txBody>
      </p:sp>
      <p:sp>
        <p:nvSpPr>
          <p:cNvPr id="26" name="object 26"/>
          <p:cNvSpPr/>
          <p:nvPr/>
        </p:nvSpPr>
        <p:spPr>
          <a:xfrm>
            <a:off x="3328988" y="2470897"/>
            <a:ext cx="281967" cy="280707"/>
          </a:xfrm>
          <a:custGeom>
            <a:avLst/>
            <a:gdLst/>
            <a:ahLst/>
            <a:cxnLst/>
            <a:rect l="l" t="t" r="r" b="b"/>
            <a:pathLst>
              <a:path w="426085" h="424179">
                <a:moveTo>
                  <a:pt x="425957" y="0"/>
                </a:moveTo>
                <a:lnTo>
                  <a:pt x="0" y="423672"/>
                </a:lnTo>
              </a:path>
            </a:pathLst>
          </a:custGeom>
          <a:ln w="9525">
            <a:solidFill>
              <a:srgbClr val="000000"/>
            </a:solidFill>
          </a:ln>
        </p:spPr>
        <p:txBody>
          <a:bodyPr wrap="square" lIns="0" tIns="0" rIns="0" bIns="0" rtlCol="0"/>
          <a:lstStyle/>
          <a:p>
            <a:endParaRPr sz="927"/>
          </a:p>
        </p:txBody>
      </p:sp>
      <p:sp>
        <p:nvSpPr>
          <p:cNvPr id="27" name="object 27"/>
          <p:cNvSpPr/>
          <p:nvPr/>
        </p:nvSpPr>
        <p:spPr>
          <a:xfrm>
            <a:off x="3750553" y="2470897"/>
            <a:ext cx="281548" cy="280707"/>
          </a:xfrm>
          <a:custGeom>
            <a:avLst/>
            <a:gdLst/>
            <a:ahLst/>
            <a:cxnLst/>
            <a:rect l="l" t="t" r="r" b="b"/>
            <a:pathLst>
              <a:path w="425450" h="424179">
                <a:moveTo>
                  <a:pt x="425196" y="0"/>
                </a:moveTo>
                <a:lnTo>
                  <a:pt x="0" y="423672"/>
                </a:lnTo>
              </a:path>
            </a:pathLst>
          </a:custGeom>
          <a:ln w="9525">
            <a:solidFill>
              <a:srgbClr val="000000"/>
            </a:solidFill>
          </a:ln>
        </p:spPr>
        <p:txBody>
          <a:bodyPr wrap="square" lIns="0" tIns="0" rIns="0" bIns="0" rtlCol="0"/>
          <a:lstStyle/>
          <a:p>
            <a:endParaRPr sz="927"/>
          </a:p>
        </p:txBody>
      </p:sp>
      <p:sp>
        <p:nvSpPr>
          <p:cNvPr id="28" name="object 28"/>
          <p:cNvSpPr/>
          <p:nvPr/>
        </p:nvSpPr>
        <p:spPr>
          <a:xfrm>
            <a:off x="4171613" y="2470897"/>
            <a:ext cx="281967" cy="280707"/>
          </a:xfrm>
          <a:custGeom>
            <a:avLst/>
            <a:gdLst/>
            <a:ahLst/>
            <a:cxnLst/>
            <a:rect l="l" t="t" r="r" b="b"/>
            <a:pathLst>
              <a:path w="426085" h="424179">
                <a:moveTo>
                  <a:pt x="425957" y="0"/>
                </a:moveTo>
                <a:lnTo>
                  <a:pt x="0" y="423672"/>
                </a:lnTo>
              </a:path>
            </a:pathLst>
          </a:custGeom>
          <a:ln w="9525">
            <a:solidFill>
              <a:srgbClr val="000000"/>
            </a:solidFill>
          </a:ln>
        </p:spPr>
        <p:txBody>
          <a:bodyPr wrap="square" lIns="0" tIns="0" rIns="0" bIns="0" rtlCol="0"/>
          <a:lstStyle/>
          <a:p>
            <a:endParaRPr sz="927"/>
          </a:p>
        </p:txBody>
      </p:sp>
      <p:sp>
        <p:nvSpPr>
          <p:cNvPr id="29" name="object 29"/>
          <p:cNvSpPr/>
          <p:nvPr/>
        </p:nvSpPr>
        <p:spPr>
          <a:xfrm>
            <a:off x="2907927" y="2891958"/>
            <a:ext cx="280707" cy="281967"/>
          </a:xfrm>
          <a:custGeom>
            <a:avLst/>
            <a:gdLst/>
            <a:ahLst/>
            <a:cxnLst/>
            <a:rect l="l" t="t" r="r" b="b"/>
            <a:pathLst>
              <a:path w="424180" h="426085">
                <a:moveTo>
                  <a:pt x="423672" y="0"/>
                </a:moveTo>
                <a:lnTo>
                  <a:pt x="0" y="425957"/>
                </a:lnTo>
              </a:path>
            </a:pathLst>
          </a:custGeom>
          <a:ln w="9525">
            <a:solidFill>
              <a:srgbClr val="99CC00"/>
            </a:solidFill>
          </a:ln>
        </p:spPr>
        <p:txBody>
          <a:bodyPr wrap="square" lIns="0" tIns="0" rIns="0" bIns="0" rtlCol="0"/>
          <a:lstStyle/>
          <a:p>
            <a:endParaRPr sz="927"/>
          </a:p>
        </p:txBody>
      </p:sp>
      <p:sp>
        <p:nvSpPr>
          <p:cNvPr id="30" name="object 30"/>
          <p:cNvSpPr/>
          <p:nvPr/>
        </p:nvSpPr>
        <p:spPr>
          <a:xfrm>
            <a:off x="2907927" y="3313523"/>
            <a:ext cx="280707" cy="281548"/>
          </a:xfrm>
          <a:custGeom>
            <a:avLst/>
            <a:gdLst/>
            <a:ahLst/>
            <a:cxnLst/>
            <a:rect l="l" t="t" r="r" b="b"/>
            <a:pathLst>
              <a:path w="424180" h="425450">
                <a:moveTo>
                  <a:pt x="423672" y="0"/>
                </a:moveTo>
                <a:lnTo>
                  <a:pt x="0" y="425196"/>
                </a:lnTo>
              </a:path>
            </a:pathLst>
          </a:custGeom>
          <a:ln w="9525">
            <a:solidFill>
              <a:srgbClr val="99CC00"/>
            </a:solidFill>
          </a:ln>
        </p:spPr>
        <p:txBody>
          <a:bodyPr wrap="square" lIns="0" tIns="0" rIns="0" bIns="0" rtlCol="0"/>
          <a:lstStyle/>
          <a:p>
            <a:endParaRPr sz="927"/>
          </a:p>
        </p:txBody>
      </p:sp>
      <p:sp>
        <p:nvSpPr>
          <p:cNvPr id="31" name="object 31"/>
          <p:cNvSpPr/>
          <p:nvPr/>
        </p:nvSpPr>
        <p:spPr>
          <a:xfrm>
            <a:off x="2907927" y="3735593"/>
            <a:ext cx="280707" cy="281128"/>
          </a:xfrm>
          <a:custGeom>
            <a:avLst/>
            <a:gdLst/>
            <a:ahLst/>
            <a:cxnLst/>
            <a:rect l="l" t="t" r="r" b="b"/>
            <a:pathLst>
              <a:path w="424180" h="424814">
                <a:moveTo>
                  <a:pt x="423672" y="0"/>
                </a:moveTo>
                <a:lnTo>
                  <a:pt x="0" y="424433"/>
                </a:lnTo>
              </a:path>
            </a:pathLst>
          </a:custGeom>
          <a:ln w="9525">
            <a:solidFill>
              <a:srgbClr val="99CC00"/>
            </a:solidFill>
          </a:ln>
        </p:spPr>
        <p:txBody>
          <a:bodyPr wrap="square" lIns="0" tIns="0" rIns="0" bIns="0" rtlCol="0"/>
          <a:lstStyle/>
          <a:p>
            <a:endParaRPr sz="927"/>
          </a:p>
        </p:txBody>
      </p:sp>
      <p:sp>
        <p:nvSpPr>
          <p:cNvPr id="32" name="object 32"/>
          <p:cNvSpPr/>
          <p:nvPr/>
        </p:nvSpPr>
        <p:spPr>
          <a:xfrm>
            <a:off x="3328988" y="3735593"/>
            <a:ext cx="281967" cy="281128"/>
          </a:xfrm>
          <a:custGeom>
            <a:avLst/>
            <a:gdLst/>
            <a:ahLst/>
            <a:cxnLst/>
            <a:rect l="l" t="t" r="r" b="b"/>
            <a:pathLst>
              <a:path w="426085" h="424814">
                <a:moveTo>
                  <a:pt x="425957" y="0"/>
                </a:moveTo>
                <a:lnTo>
                  <a:pt x="0" y="424433"/>
                </a:lnTo>
              </a:path>
            </a:pathLst>
          </a:custGeom>
          <a:ln w="9525">
            <a:solidFill>
              <a:srgbClr val="99CC00"/>
            </a:solidFill>
          </a:ln>
        </p:spPr>
        <p:txBody>
          <a:bodyPr wrap="square" lIns="0" tIns="0" rIns="0" bIns="0" rtlCol="0"/>
          <a:lstStyle/>
          <a:p>
            <a:endParaRPr sz="927"/>
          </a:p>
        </p:txBody>
      </p:sp>
      <p:sp>
        <p:nvSpPr>
          <p:cNvPr id="33" name="object 33"/>
          <p:cNvSpPr/>
          <p:nvPr/>
        </p:nvSpPr>
        <p:spPr>
          <a:xfrm>
            <a:off x="3750553" y="3735593"/>
            <a:ext cx="281548" cy="281128"/>
          </a:xfrm>
          <a:custGeom>
            <a:avLst/>
            <a:gdLst/>
            <a:ahLst/>
            <a:cxnLst/>
            <a:rect l="l" t="t" r="r" b="b"/>
            <a:pathLst>
              <a:path w="425450" h="424814">
                <a:moveTo>
                  <a:pt x="425195" y="0"/>
                </a:moveTo>
                <a:lnTo>
                  <a:pt x="0" y="424433"/>
                </a:lnTo>
              </a:path>
            </a:pathLst>
          </a:custGeom>
          <a:ln w="9525">
            <a:solidFill>
              <a:srgbClr val="99CC00"/>
            </a:solidFill>
          </a:ln>
        </p:spPr>
        <p:txBody>
          <a:bodyPr wrap="square" lIns="0" tIns="0" rIns="0" bIns="0" rtlCol="0"/>
          <a:lstStyle/>
          <a:p>
            <a:endParaRPr sz="927"/>
          </a:p>
        </p:txBody>
      </p:sp>
      <p:sp>
        <p:nvSpPr>
          <p:cNvPr id="34" name="object 34"/>
          <p:cNvSpPr/>
          <p:nvPr/>
        </p:nvSpPr>
        <p:spPr>
          <a:xfrm>
            <a:off x="4171613" y="3735593"/>
            <a:ext cx="281967" cy="281128"/>
          </a:xfrm>
          <a:custGeom>
            <a:avLst/>
            <a:gdLst/>
            <a:ahLst/>
            <a:cxnLst/>
            <a:rect l="l" t="t" r="r" b="b"/>
            <a:pathLst>
              <a:path w="426085" h="424814">
                <a:moveTo>
                  <a:pt x="425957" y="0"/>
                </a:moveTo>
                <a:lnTo>
                  <a:pt x="0" y="424433"/>
                </a:lnTo>
              </a:path>
            </a:pathLst>
          </a:custGeom>
          <a:ln w="9525">
            <a:solidFill>
              <a:srgbClr val="99CC00"/>
            </a:solidFill>
          </a:ln>
        </p:spPr>
        <p:txBody>
          <a:bodyPr wrap="square" lIns="0" tIns="0" rIns="0" bIns="0" rtlCol="0"/>
          <a:lstStyle/>
          <a:p>
            <a:endParaRPr sz="927"/>
          </a:p>
        </p:txBody>
      </p:sp>
      <p:sp>
        <p:nvSpPr>
          <p:cNvPr id="35" name="object 35"/>
          <p:cNvSpPr/>
          <p:nvPr/>
        </p:nvSpPr>
        <p:spPr>
          <a:xfrm>
            <a:off x="3328988" y="2891958"/>
            <a:ext cx="281967" cy="281967"/>
          </a:xfrm>
          <a:custGeom>
            <a:avLst/>
            <a:gdLst/>
            <a:ahLst/>
            <a:cxnLst/>
            <a:rect l="l" t="t" r="r" b="b"/>
            <a:pathLst>
              <a:path w="426085" h="426085">
                <a:moveTo>
                  <a:pt x="425957" y="0"/>
                </a:moveTo>
                <a:lnTo>
                  <a:pt x="0" y="425957"/>
                </a:lnTo>
              </a:path>
            </a:pathLst>
          </a:custGeom>
          <a:ln w="9525">
            <a:solidFill>
              <a:srgbClr val="99CC00"/>
            </a:solidFill>
          </a:ln>
        </p:spPr>
        <p:txBody>
          <a:bodyPr wrap="square" lIns="0" tIns="0" rIns="0" bIns="0" rtlCol="0"/>
          <a:lstStyle/>
          <a:p>
            <a:endParaRPr sz="927"/>
          </a:p>
        </p:txBody>
      </p:sp>
      <p:sp>
        <p:nvSpPr>
          <p:cNvPr id="36" name="object 36"/>
          <p:cNvSpPr/>
          <p:nvPr/>
        </p:nvSpPr>
        <p:spPr>
          <a:xfrm>
            <a:off x="3750553" y="2891958"/>
            <a:ext cx="281548" cy="281967"/>
          </a:xfrm>
          <a:custGeom>
            <a:avLst/>
            <a:gdLst/>
            <a:ahLst/>
            <a:cxnLst/>
            <a:rect l="l" t="t" r="r" b="b"/>
            <a:pathLst>
              <a:path w="425450" h="426085">
                <a:moveTo>
                  <a:pt x="425196" y="0"/>
                </a:moveTo>
                <a:lnTo>
                  <a:pt x="0" y="425957"/>
                </a:lnTo>
              </a:path>
            </a:pathLst>
          </a:custGeom>
          <a:ln w="9525">
            <a:solidFill>
              <a:srgbClr val="99CC00"/>
            </a:solidFill>
          </a:ln>
        </p:spPr>
        <p:txBody>
          <a:bodyPr wrap="square" lIns="0" tIns="0" rIns="0" bIns="0" rtlCol="0"/>
          <a:lstStyle/>
          <a:p>
            <a:endParaRPr sz="927"/>
          </a:p>
        </p:txBody>
      </p:sp>
      <p:sp>
        <p:nvSpPr>
          <p:cNvPr id="37" name="object 37"/>
          <p:cNvSpPr/>
          <p:nvPr/>
        </p:nvSpPr>
        <p:spPr>
          <a:xfrm>
            <a:off x="4171613" y="2891958"/>
            <a:ext cx="281967" cy="281967"/>
          </a:xfrm>
          <a:custGeom>
            <a:avLst/>
            <a:gdLst/>
            <a:ahLst/>
            <a:cxnLst/>
            <a:rect l="l" t="t" r="r" b="b"/>
            <a:pathLst>
              <a:path w="426085" h="426085">
                <a:moveTo>
                  <a:pt x="425957" y="0"/>
                </a:moveTo>
                <a:lnTo>
                  <a:pt x="0" y="425957"/>
                </a:lnTo>
              </a:path>
            </a:pathLst>
          </a:custGeom>
          <a:ln w="9525">
            <a:solidFill>
              <a:srgbClr val="99CC00"/>
            </a:solidFill>
          </a:ln>
        </p:spPr>
        <p:txBody>
          <a:bodyPr wrap="square" lIns="0" tIns="0" rIns="0" bIns="0" rtlCol="0"/>
          <a:lstStyle/>
          <a:p>
            <a:endParaRPr sz="927"/>
          </a:p>
        </p:txBody>
      </p:sp>
      <p:sp>
        <p:nvSpPr>
          <p:cNvPr id="38" name="object 38"/>
          <p:cNvSpPr/>
          <p:nvPr/>
        </p:nvSpPr>
        <p:spPr>
          <a:xfrm>
            <a:off x="4171613" y="3313523"/>
            <a:ext cx="281967" cy="281548"/>
          </a:xfrm>
          <a:custGeom>
            <a:avLst/>
            <a:gdLst/>
            <a:ahLst/>
            <a:cxnLst/>
            <a:rect l="l" t="t" r="r" b="b"/>
            <a:pathLst>
              <a:path w="426085" h="425450">
                <a:moveTo>
                  <a:pt x="425957" y="0"/>
                </a:moveTo>
                <a:lnTo>
                  <a:pt x="0" y="425196"/>
                </a:lnTo>
              </a:path>
            </a:pathLst>
          </a:custGeom>
          <a:ln w="9525">
            <a:solidFill>
              <a:srgbClr val="99CC00"/>
            </a:solidFill>
          </a:ln>
        </p:spPr>
        <p:txBody>
          <a:bodyPr wrap="square" lIns="0" tIns="0" rIns="0" bIns="0" rtlCol="0"/>
          <a:lstStyle/>
          <a:p>
            <a:endParaRPr sz="927"/>
          </a:p>
        </p:txBody>
      </p:sp>
      <p:sp>
        <p:nvSpPr>
          <p:cNvPr id="39" name="object 39"/>
          <p:cNvSpPr/>
          <p:nvPr/>
        </p:nvSpPr>
        <p:spPr>
          <a:xfrm>
            <a:off x="3750553" y="3313523"/>
            <a:ext cx="281548" cy="281548"/>
          </a:xfrm>
          <a:custGeom>
            <a:avLst/>
            <a:gdLst/>
            <a:ahLst/>
            <a:cxnLst/>
            <a:rect l="l" t="t" r="r" b="b"/>
            <a:pathLst>
              <a:path w="425450" h="425450">
                <a:moveTo>
                  <a:pt x="425196" y="0"/>
                </a:moveTo>
                <a:lnTo>
                  <a:pt x="0" y="425196"/>
                </a:lnTo>
              </a:path>
            </a:pathLst>
          </a:custGeom>
          <a:ln w="9525">
            <a:solidFill>
              <a:srgbClr val="99CC00"/>
            </a:solidFill>
          </a:ln>
        </p:spPr>
        <p:txBody>
          <a:bodyPr wrap="square" lIns="0" tIns="0" rIns="0" bIns="0" rtlCol="0"/>
          <a:lstStyle/>
          <a:p>
            <a:endParaRPr sz="927"/>
          </a:p>
        </p:txBody>
      </p:sp>
      <p:sp>
        <p:nvSpPr>
          <p:cNvPr id="40" name="object 40"/>
          <p:cNvSpPr/>
          <p:nvPr/>
        </p:nvSpPr>
        <p:spPr>
          <a:xfrm>
            <a:off x="3328988" y="3313523"/>
            <a:ext cx="281967" cy="281548"/>
          </a:xfrm>
          <a:custGeom>
            <a:avLst/>
            <a:gdLst/>
            <a:ahLst/>
            <a:cxnLst/>
            <a:rect l="l" t="t" r="r" b="b"/>
            <a:pathLst>
              <a:path w="426085" h="425450">
                <a:moveTo>
                  <a:pt x="425957" y="0"/>
                </a:moveTo>
                <a:lnTo>
                  <a:pt x="0" y="425196"/>
                </a:lnTo>
              </a:path>
            </a:pathLst>
          </a:custGeom>
          <a:ln w="9525">
            <a:solidFill>
              <a:srgbClr val="99CC00"/>
            </a:solidFill>
          </a:ln>
        </p:spPr>
        <p:txBody>
          <a:bodyPr wrap="square" lIns="0" tIns="0" rIns="0" bIns="0" rtlCol="0"/>
          <a:lstStyle/>
          <a:p>
            <a:endParaRPr sz="927"/>
          </a:p>
        </p:txBody>
      </p:sp>
      <p:sp>
        <p:nvSpPr>
          <p:cNvPr id="41" name="object 41"/>
          <p:cNvSpPr/>
          <p:nvPr/>
        </p:nvSpPr>
        <p:spPr>
          <a:xfrm>
            <a:off x="2907927" y="2751268"/>
            <a:ext cx="1686345" cy="1265284"/>
          </a:xfrm>
          <a:custGeom>
            <a:avLst/>
            <a:gdLst/>
            <a:ahLst/>
            <a:cxnLst/>
            <a:rect l="l" t="t" r="r" b="b"/>
            <a:pathLst>
              <a:path w="2548254" h="1911985">
                <a:moveTo>
                  <a:pt x="0" y="0"/>
                </a:moveTo>
                <a:lnTo>
                  <a:pt x="0" y="1911857"/>
                </a:lnTo>
                <a:lnTo>
                  <a:pt x="2548128" y="1911857"/>
                </a:lnTo>
                <a:lnTo>
                  <a:pt x="2548127" y="0"/>
                </a:lnTo>
                <a:lnTo>
                  <a:pt x="0" y="0"/>
                </a:lnTo>
                <a:close/>
              </a:path>
            </a:pathLst>
          </a:custGeom>
          <a:ln w="9525">
            <a:solidFill>
              <a:srgbClr val="000000"/>
            </a:solidFill>
          </a:ln>
        </p:spPr>
        <p:txBody>
          <a:bodyPr wrap="square" lIns="0" tIns="0" rIns="0" bIns="0" rtlCol="0"/>
          <a:lstStyle/>
          <a:p>
            <a:endParaRPr sz="927"/>
          </a:p>
        </p:txBody>
      </p:sp>
      <p:sp>
        <p:nvSpPr>
          <p:cNvPr id="42" name="object 42"/>
          <p:cNvSpPr/>
          <p:nvPr/>
        </p:nvSpPr>
        <p:spPr>
          <a:xfrm>
            <a:off x="2907927" y="3173842"/>
            <a:ext cx="1686345" cy="0"/>
          </a:xfrm>
          <a:custGeom>
            <a:avLst/>
            <a:gdLst/>
            <a:ahLst/>
            <a:cxnLst/>
            <a:rect l="l" t="t" r="r" b="b"/>
            <a:pathLst>
              <a:path w="2548254">
                <a:moveTo>
                  <a:pt x="0" y="0"/>
                </a:moveTo>
                <a:lnTo>
                  <a:pt x="2548127" y="0"/>
                </a:lnTo>
              </a:path>
            </a:pathLst>
          </a:custGeom>
          <a:ln w="9525">
            <a:solidFill>
              <a:srgbClr val="000000"/>
            </a:solidFill>
          </a:ln>
        </p:spPr>
        <p:txBody>
          <a:bodyPr wrap="square" lIns="0" tIns="0" rIns="0" bIns="0" rtlCol="0"/>
          <a:lstStyle/>
          <a:p>
            <a:endParaRPr sz="927"/>
          </a:p>
        </p:txBody>
      </p:sp>
      <p:sp>
        <p:nvSpPr>
          <p:cNvPr id="43" name="object 43"/>
          <p:cNvSpPr/>
          <p:nvPr/>
        </p:nvSpPr>
        <p:spPr>
          <a:xfrm>
            <a:off x="2907927" y="3594902"/>
            <a:ext cx="1686345" cy="0"/>
          </a:xfrm>
          <a:custGeom>
            <a:avLst/>
            <a:gdLst/>
            <a:ahLst/>
            <a:cxnLst/>
            <a:rect l="l" t="t" r="r" b="b"/>
            <a:pathLst>
              <a:path w="2548254">
                <a:moveTo>
                  <a:pt x="0" y="0"/>
                </a:moveTo>
                <a:lnTo>
                  <a:pt x="2548127" y="0"/>
                </a:lnTo>
              </a:path>
            </a:pathLst>
          </a:custGeom>
          <a:ln w="9525">
            <a:solidFill>
              <a:srgbClr val="000000"/>
            </a:solidFill>
          </a:ln>
        </p:spPr>
        <p:txBody>
          <a:bodyPr wrap="square" lIns="0" tIns="0" rIns="0" bIns="0" rtlCol="0"/>
          <a:lstStyle/>
          <a:p>
            <a:endParaRPr sz="927"/>
          </a:p>
        </p:txBody>
      </p:sp>
      <p:sp>
        <p:nvSpPr>
          <p:cNvPr id="44" name="object 44"/>
          <p:cNvSpPr/>
          <p:nvPr/>
        </p:nvSpPr>
        <p:spPr>
          <a:xfrm>
            <a:off x="2908935" y="3993272"/>
            <a:ext cx="417279" cy="50426"/>
          </a:xfrm>
          <a:custGeom>
            <a:avLst/>
            <a:gdLst/>
            <a:ahLst/>
            <a:cxnLst/>
            <a:rect l="l" t="t" r="r" b="b"/>
            <a:pathLst>
              <a:path w="630555" h="76200">
                <a:moveTo>
                  <a:pt x="566927" y="47244"/>
                </a:moveTo>
                <a:lnTo>
                  <a:pt x="566927" y="28194"/>
                </a:lnTo>
                <a:lnTo>
                  <a:pt x="0" y="28194"/>
                </a:lnTo>
                <a:lnTo>
                  <a:pt x="0" y="47244"/>
                </a:lnTo>
                <a:lnTo>
                  <a:pt x="566927" y="47244"/>
                </a:lnTo>
                <a:close/>
              </a:path>
              <a:path w="630555" h="76200">
                <a:moveTo>
                  <a:pt x="630174" y="38100"/>
                </a:moveTo>
                <a:lnTo>
                  <a:pt x="553974" y="0"/>
                </a:lnTo>
                <a:lnTo>
                  <a:pt x="553974" y="28194"/>
                </a:lnTo>
                <a:lnTo>
                  <a:pt x="566927" y="28194"/>
                </a:lnTo>
                <a:lnTo>
                  <a:pt x="566927" y="69723"/>
                </a:lnTo>
                <a:lnTo>
                  <a:pt x="630174" y="38100"/>
                </a:lnTo>
                <a:close/>
              </a:path>
              <a:path w="630555" h="76200">
                <a:moveTo>
                  <a:pt x="566927" y="69723"/>
                </a:moveTo>
                <a:lnTo>
                  <a:pt x="566927" y="47244"/>
                </a:lnTo>
                <a:lnTo>
                  <a:pt x="553974" y="47244"/>
                </a:lnTo>
                <a:lnTo>
                  <a:pt x="553974" y="76200"/>
                </a:lnTo>
                <a:lnTo>
                  <a:pt x="566927" y="69723"/>
                </a:lnTo>
                <a:close/>
              </a:path>
            </a:pathLst>
          </a:custGeom>
          <a:solidFill>
            <a:srgbClr val="FF0000"/>
          </a:solidFill>
        </p:spPr>
        <p:txBody>
          <a:bodyPr wrap="square" lIns="0" tIns="0" rIns="0" bIns="0" rtlCol="0"/>
          <a:lstStyle/>
          <a:p>
            <a:endParaRPr sz="927"/>
          </a:p>
        </p:txBody>
      </p:sp>
      <p:sp>
        <p:nvSpPr>
          <p:cNvPr id="45" name="object 45"/>
          <p:cNvSpPr/>
          <p:nvPr/>
        </p:nvSpPr>
        <p:spPr>
          <a:xfrm>
            <a:off x="3321423" y="3589861"/>
            <a:ext cx="432407" cy="433247"/>
          </a:xfrm>
          <a:custGeom>
            <a:avLst/>
            <a:gdLst/>
            <a:ahLst/>
            <a:cxnLst/>
            <a:rect l="l" t="t" r="r" b="b"/>
            <a:pathLst>
              <a:path w="653414" h="654685">
                <a:moveTo>
                  <a:pt x="606182" y="60590"/>
                </a:moveTo>
                <a:lnTo>
                  <a:pt x="592466" y="46874"/>
                </a:lnTo>
                <a:lnTo>
                  <a:pt x="0" y="640842"/>
                </a:lnTo>
                <a:lnTo>
                  <a:pt x="13716" y="654558"/>
                </a:lnTo>
                <a:lnTo>
                  <a:pt x="606182" y="60590"/>
                </a:lnTo>
                <a:close/>
              </a:path>
              <a:path w="653414" h="654685">
                <a:moveTo>
                  <a:pt x="653033" y="0"/>
                </a:moveTo>
                <a:lnTo>
                  <a:pt x="572261" y="26670"/>
                </a:lnTo>
                <a:lnTo>
                  <a:pt x="592466" y="46874"/>
                </a:lnTo>
                <a:lnTo>
                  <a:pt x="601218" y="38100"/>
                </a:lnTo>
                <a:lnTo>
                  <a:pt x="614933" y="51816"/>
                </a:lnTo>
                <a:lnTo>
                  <a:pt x="614933" y="69342"/>
                </a:lnTo>
                <a:lnTo>
                  <a:pt x="626363" y="80772"/>
                </a:lnTo>
                <a:lnTo>
                  <a:pt x="653033" y="0"/>
                </a:lnTo>
                <a:close/>
              </a:path>
              <a:path w="653414" h="654685">
                <a:moveTo>
                  <a:pt x="614933" y="51816"/>
                </a:moveTo>
                <a:lnTo>
                  <a:pt x="601218" y="38100"/>
                </a:lnTo>
                <a:lnTo>
                  <a:pt x="592466" y="46874"/>
                </a:lnTo>
                <a:lnTo>
                  <a:pt x="606182" y="60590"/>
                </a:lnTo>
                <a:lnTo>
                  <a:pt x="614933" y="51816"/>
                </a:lnTo>
                <a:close/>
              </a:path>
              <a:path w="653414" h="654685">
                <a:moveTo>
                  <a:pt x="614933" y="69342"/>
                </a:moveTo>
                <a:lnTo>
                  <a:pt x="614933" y="51816"/>
                </a:lnTo>
                <a:lnTo>
                  <a:pt x="606182" y="60590"/>
                </a:lnTo>
                <a:lnTo>
                  <a:pt x="614933" y="69342"/>
                </a:lnTo>
                <a:close/>
              </a:path>
            </a:pathLst>
          </a:custGeom>
          <a:solidFill>
            <a:srgbClr val="FF0000"/>
          </a:solidFill>
        </p:spPr>
        <p:txBody>
          <a:bodyPr wrap="square" lIns="0" tIns="0" rIns="0" bIns="0" rtlCol="0"/>
          <a:lstStyle/>
          <a:p>
            <a:endParaRPr sz="927"/>
          </a:p>
        </p:txBody>
      </p:sp>
      <p:sp>
        <p:nvSpPr>
          <p:cNvPr id="46" name="object 46"/>
          <p:cNvSpPr/>
          <p:nvPr/>
        </p:nvSpPr>
        <p:spPr>
          <a:xfrm>
            <a:off x="4163545" y="2612595"/>
            <a:ext cx="163045" cy="563935"/>
          </a:xfrm>
          <a:custGeom>
            <a:avLst/>
            <a:gdLst/>
            <a:ahLst/>
            <a:cxnLst/>
            <a:rect l="l" t="t" r="r" b="b"/>
            <a:pathLst>
              <a:path w="246379" h="852170">
                <a:moveTo>
                  <a:pt x="218466" y="76691"/>
                </a:moveTo>
                <a:lnTo>
                  <a:pt x="200213" y="71986"/>
                </a:lnTo>
                <a:lnTo>
                  <a:pt x="0" y="847343"/>
                </a:lnTo>
                <a:lnTo>
                  <a:pt x="18287" y="851915"/>
                </a:lnTo>
                <a:lnTo>
                  <a:pt x="218466" y="76691"/>
                </a:lnTo>
                <a:close/>
              </a:path>
              <a:path w="246379" h="852170">
                <a:moveTo>
                  <a:pt x="246125" y="83819"/>
                </a:moveTo>
                <a:lnTo>
                  <a:pt x="228600" y="0"/>
                </a:lnTo>
                <a:lnTo>
                  <a:pt x="172212" y="64769"/>
                </a:lnTo>
                <a:lnTo>
                  <a:pt x="200213" y="71986"/>
                </a:lnTo>
                <a:lnTo>
                  <a:pt x="203454" y="59436"/>
                </a:lnTo>
                <a:lnTo>
                  <a:pt x="221742" y="64007"/>
                </a:lnTo>
                <a:lnTo>
                  <a:pt x="221742" y="77535"/>
                </a:lnTo>
                <a:lnTo>
                  <a:pt x="246125" y="83819"/>
                </a:lnTo>
                <a:close/>
              </a:path>
              <a:path w="246379" h="852170">
                <a:moveTo>
                  <a:pt x="221742" y="64007"/>
                </a:moveTo>
                <a:lnTo>
                  <a:pt x="203454" y="59436"/>
                </a:lnTo>
                <a:lnTo>
                  <a:pt x="200213" y="71986"/>
                </a:lnTo>
                <a:lnTo>
                  <a:pt x="218466" y="76691"/>
                </a:lnTo>
                <a:lnTo>
                  <a:pt x="221742" y="64007"/>
                </a:lnTo>
                <a:close/>
              </a:path>
              <a:path w="246379" h="852170">
                <a:moveTo>
                  <a:pt x="221742" y="77535"/>
                </a:moveTo>
                <a:lnTo>
                  <a:pt x="221742" y="64007"/>
                </a:lnTo>
                <a:lnTo>
                  <a:pt x="218466" y="76691"/>
                </a:lnTo>
                <a:lnTo>
                  <a:pt x="221742" y="77535"/>
                </a:lnTo>
                <a:close/>
              </a:path>
            </a:pathLst>
          </a:custGeom>
          <a:solidFill>
            <a:srgbClr val="FF0000"/>
          </a:solidFill>
        </p:spPr>
        <p:txBody>
          <a:bodyPr wrap="square" lIns="0" tIns="0" rIns="0" bIns="0" rtlCol="0"/>
          <a:lstStyle/>
          <a:p>
            <a:endParaRPr sz="927"/>
          </a:p>
        </p:txBody>
      </p:sp>
      <p:sp>
        <p:nvSpPr>
          <p:cNvPr id="47" name="object 47"/>
          <p:cNvSpPr/>
          <p:nvPr/>
        </p:nvSpPr>
        <p:spPr>
          <a:xfrm>
            <a:off x="4304740" y="2470897"/>
            <a:ext cx="573181" cy="147918"/>
          </a:xfrm>
          <a:custGeom>
            <a:avLst/>
            <a:gdLst/>
            <a:ahLst/>
            <a:cxnLst/>
            <a:rect l="l" t="t" r="r" b="b"/>
            <a:pathLst>
              <a:path w="866139" h="223520">
                <a:moveTo>
                  <a:pt x="793715" y="46233"/>
                </a:moveTo>
                <a:lnTo>
                  <a:pt x="789587" y="27846"/>
                </a:lnTo>
                <a:lnTo>
                  <a:pt x="0" y="204977"/>
                </a:lnTo>
                <a:lnTo>
                  <a:pt x="4572" y="223265"/>
                </a:lnTo>
                <a:lnTo>
                  <a:pt x="793715" y="46233"/>
                </a:lnTo>
                <a:close/>
              </a:path>
              <a:path w="866139" h="223520">
                <a:moveTo>
                  <a:pt x="865632" y="20574"/>
                </a:moveTo>
                <a:lnTo>
                  <a:pt x="783336" y="0"/>
                </a:lnTo>
                <a:lnTo>
                  <a:pt x="789587" y="27846"/>
                </a:lnTo>
                <a:lnTo>
                  <a:pt x="801624" y="25146"/>
                </a:lnTo>
                <a:lnTo>
                  <a:pt x="806196" y="43434"/>
                </a:lnTo>
                <a:lnTo>
                  <a:pt x="806196" y="69643"/>
                </a:lnTo>
                <a:lnTo>
                  <a:pt x="865632" y="20574"/>
                </a:lnTo>
                <a:close/>
              </a:path>
              <a:path w="866139" h="223520">
                <a:moveTo>
                  <a:pt x="806196" y="43434"/>
                </a:moveTo>
                <a:lnTo>
                  <a:pt x="801624" y="25146"/>
                </a:lnTo>
                <a:lnTo>
                  <a:pt x="789587" y="27846"/>
                </a:lnTo>
                <a:lnTo>
                  <a:pt x="793715" y="46233"/>
                </a:lnTo>
                <a:lnTo>
                  <a:pt x="806196" y="43434"/>
                </a:lnTo>
                <a:close/>
              </a:path>
              <a:path w="866139" h="223520">
                <a:moveTo>
                  <a:pt x="806196" y="69643"/>
                </a:moveTo>
                <a:lnTo>
                  <a:pt x="806196" y="43434"/>
                </a:lnTo>
                <a:lnTo>
                  <a:pt x="793715" y="46233"/>
                </a:lnTo>
                <a:lnTo>
                  <a:pt x="800100" y="74675"/>
                </a:lnTo>
                <a:lnTo>
                  <a:pt x="806196" y="69643"/>
                </a:lnTo>
                <a:close/>
              </a:path>
            </a:pathLst>
          </a:custGeom>
          <a:solidFill>
            <a:srgbClr val="FF0000"/>
          </a:solidFill>
        </p:spPr>
        <p:txBody>
          <a:bodyPr wrap="square" lIns="0" tIns="0" rIns="0" bIns="0" rtlCol="0"/>
          <a:lstStyle/>
          <a:p>
            <a:endParaRPr sz="927"/>
          </a:p>
        </p:txBody>
      </p:sp>
      <p:sp>
        <p:nvSpPr>
          <p:cNvPr id="48" name="object 48"/>
          <p:cNvSpPr/>
          <p:nvPr/>
        </p:nvSpPr>
        <p:spPr>
          <a:xfrm>
            <a:off x="3748031" y="3174851"/>
            <a:ext cx="421901" cy="430726"/>
          </a:xfrm>
          <a:custGeom>
            <a:avLst/>
            <a:gdLst/>
            <a:ahLst/>
            <a:cxnLst/>
            <a:rect l="l" t="t" r="r" b="b"/>
            <a:pathLst>
              <a:path w="637539" h="650875">
                <a:moveTo>
                  <a:pt x="590746" y="60960"/>
                </a:moveTo>
                <a:lnTo>
                  <a:pt x="577221" y="47811"/>
                </a:lnTo>
                <a:lnTo>
                  <a:pt x="0" y="637794"/>
                </a:lnTo>
                <a:lnTo>
                  <a:pt x="13716" y="650748"/>
                </a:lnTo>
                <a:lnTo>
                  <a:pt x="590746" y="60960"/>
                </a:lnTo>
                <a:close/>
              </a:path>
              <a:path w="637539" h="650875">
                <a:moveTo>
                  <a:pt x="637032" y="0"/>
                </a:moveTo>
                <a:lnTo>
                  <a:pt x="556260" y="27432"/>
                </a:lnTo>
                <a:lnTo>
                  <a:pt x="577221" y="47811"/>
                </a:lnTo>
                <a:lnTo>
                  <a:pt x="585978" y="38862"/>
                </a:lnTo>
                <a:lnTo>
                  <a:pt x="599694" y="51815"/>
                </a:lnTo>
                <a:lnTo>
                  <a:pt x="599694" y="69659"/>
                </a:lnTo>
                <a:lnTo>
                  <a:pt x="611124" y="80772"/>
                </a:lnTo>
                <a:lnTo>
                  <a:pt x="637032" y="0"/>
                </a:lnTo>
                <a:close/>
              </a:path>
              <a:path w="637539" h="650875">
                <a:moveTo>
                  <a:pt x="599694" y="51815"/>
                </a:moveTo>
                <a:lnTo>
                  <a:pt x="585978" y="38862"/>
                </a:lnTo>
                <a:lnTo>
                  <a:pt x="577221" y="47811"/>
                </a:lnTo>
                <a:lnTo>
                  <a:pt x="590746" y="60960"/>
                </a:lnTo>
                <a:lnTo>
                  <a:pt x="599694" y="51815"/>
                </a:lnTo>
                <a:close/>
              </a:path>
              <a:path w="637539" h="650875">
                <a:moveTo>
                  <a:pt x="599694" y="69659"/>
                </a:moveTo>
                <a:lnTo>
                  <a:pt x="599694" y="51815"/>
                </a:lnTo>
                <a:lnTo>
                  <a:pt x="590746" y="60960"/>
                </a:lnTo>
                <a:lnTo>
                  <a:pt x="599694" y="69659"/>
                </a:lnTo>
                <a:close/>
              </a:path>
            </a:pathLst>
          </a:custGeom>
          <a:solidFill>
            <a:srgbClr val="FF0000"/>
          </a:solidFill>
        </p:spPr>
        <p:txBody>
          <a:bodyPr wrap="square" lIns="0" tIns="0" rIns="0" bIns="0" rtlCol="0"/>
          <a:lstStyle/>
          <a:p>
            <a:endParaRPr sz="927"/>
          </a:p>
        </p:txBody>
      </p:sp>
      <p:sp>
        <p:nvSpPr>
          <p:cNvPr id="49" name="object 49"/>
          <p:cNvSpPr txBox="1"/>
          <p:nvPr/>
        </p:nvSpPr>
        <p:spPr>
          <a:xfrm>
            <a:off x="3010964" y="4088077"/>
            <a:ext cx="1467831" cy="244362"/>
          </a:xfrm>
          <a:prstGeom prst="rect">
            <a:avLst/>
          </a:prstGeom>
        </p:spPr>
        <p:txBody>
          <a:bodyPr vert="horz" wrap="square" lIns="0" tIns="0" rIns="0" bIns="0" rtlCol="0">
            <a:spAutoFit/>
          </a:bodyPr>
          <a:lstStyle/>
          <a:p>
            <a:pPr marL="8405">
              <a:tabLst>
                <a:tab pos="411418" algn="l"/>
                <a:tab pos="865280" algn="l"/>
                <a:tab pos="1319142" algn="l"/>
              </a:tabLst>
            </a:pPr>
            <a:r>
              <a:rPr sz="1588" spc="-13" dirty="0">
                <a:solidFill>
                  <a:srgbClr val="9A33FF"/>
                </a:solidFill>
                <a:latin typeface="Comic Sans MS"/>
                <a:cs typeface="Comic Sans MS"/>
              </a:rPr>
              <a:t>V	S	N	S</a:t>
            </a:r>
            <a:endParaRPr sz="1588">
              <a:latin typeface="Comic Sans MS"/>
              <a:cs typeface="Comic Sans MS"/>
            </a:endParaRPr>
          </a:p>
        </p:txBody>
      </p:sp>
      <p:sp>
        <p:nvSpPr>
          <p:cNvPr id="50" name="object 50"/>
          <p:cNvSpPr txBox="1"/>
          <p:nvPr/>
        </p:nvSpPr>
        <p:spPr>
          <a:xfrm>
            <a:off x="2657979" y="2877842"/>
            <a:ext cx="177753" cy="1224181"/>
          </a:xfrm>
          <a:prstGeom prst="rect">
            <a:avLst/>
          </a:prstGeom>
        </p:spPr>
        <p:txBody>
          <a:bodyPr vert="horz" wrap="square" lIns="0" tIns="0" rIns="0" bIns="0" rtlCol="0">
            <a:spAutoFit/>
          </a:bodyPr>
          <a:lstStyle/>
          <a:p>
            <a:pPr marL="8405" marR="3362" algn="just">
              <a:lnSpc>
                <a:spcPct val="166700"/>
              </a:lnSpc>
            </a:pPr>
            <a:r>
              <a:rPr sz="1588" dirty="0">
                <a:solidFill>
                  <a:srgbClr val="33339A"/>
                </a:solidFill>
                <a:latin typeface="Comic Sans MS"/>
                <a:cs typeface="Comic Sans MS"/>
              </a:rPr>
              <a:t>A </a:t>
            </a:r>
            <a:r>
              <a:rPr sz="1588" spc="-13" dirty="0">
                <a:solidFill>
                  <a:srgbClr val="33339A"/>
                </a:solidFill>
                <a:latin typeface="Comic Sans MS"/>
                <a:cs typeface="Comic Sans MS"/>
              </a:rPr>
              <a:t>N</a:t>
            </a:r>
            <a:r>
              <a:rPr sz="1588" spc="-7" dirty="0">
                <a:solidFill>
                  <a:srgbClr val="33339A"/>
                </a:solidFill>
                <a:latin typeface="Comic Sans MS"/>
                <a:cs typeface="Comic Sans MS"/>
              </a:rPr>
              <a:t> S</a:t>
            </a:r>
            <a:endParaRPr sz="1588">
              <a:latin typeface="Comic Sans MS"/>
              <a:cs typeface="Comic Sans MS"/>
            </a:endParaRPr>
          </a:p>
        </p:txBody>
      </p:sp>
      <p:sp>
        <p:nvSpPr>
          <p:cNvPr id="51" name="object 51"/>
          <p:cNvSpPr/>
          <p:nvPr/>
        </p:nvSpPr>
        <p:spPr>
          <a:xfrm>
            <a:off x="2703194" y="4034117"/>
            <a:ext cx="205068" cy="205068"/>
          </a:xfrm>
          <a:custGeom>
            <a:avLst/>
            <a:gdLst/>
            <a:ahLst/>
            <a:cxnLst/>
            <a:rect l="l" t="t" r="r" b="b"/>
            <a:pathLst>
              <a:path w="309880" h="309879">
                <a:moveTo>
                  <a:pt x="258698" y="56768"/>
                </a:moveTo>
                <a:lnTo>
                  <a:pt x="252235" y="50305"/>
                </a:lnTo>
                <a:lnTo>
                  <a:pt x="1524" y="301751"/>
                </a:lnTo>
                <a:lnTo>
                  <a:pt x="0" y="304800"/>
                </a:lnTo>
                <a:lnTo>
                  <a:pt x="1524" y="307848"/>
                </a:lnTo>
                <a:lnTo>
                  <a:pt x="4572" y="309372"/>
                </a:lnTo>
                <a:lnTo>
                  <a:pt x="7620" y="307848"/>
                </a:lnTo>
                <a:lnTo>
                  <a:pt x="258698" y="56768"/>
                </a:lnTo>
                <a:close/>
              </a:path>
              <a:path w="309880" h="309879">
                <a:moveTo>
                  <a:pt x="309372" y="0"/>
                </a:moveTo>
                <a:lnTo>
                  <a:pt x="228600" y="26670"/>
                </a:lnTo>
                <a:lnTo>
                  <a:pt x="252235" y="50305"/>
                </a:lnTo>
                <a:lnTo>
                  <a:pt x="261366" y="41148"/>
                </a:lnTo>
                <a:lnTo>
                  <a:pt x="264414" y="40386"/>
                </a:lnTo>
                <a:lnTo>
                  <a:pt x="267462" y="41148"/>
                </a:lnTo>
                <a:lnTo>
                  <a:pt x="268986" y="44958"/>
                </a:lnTo>
                <a:lnTo>
                  <a:pt x="268986" y="67055"/>
                </a:lnTo>
                <a:lnTo>
                  <a:pt x="282702" y="80772"/>
                </a:lnTo>
                <a:lnTo>
                  <a:pt x="309372" y="0"/>
                </a:lnTo>
                <a:close/>
              </a:path>
              <a:path w="309880" h="309879">
                <a:moveTo>
                  <a:pt x="268986" y="44958"/>
                </a:moveTo>
                <a:lnTo>
                  <a:pt x="267462" y="41148"/>
                </a:lnTo>
                <a:lnTo>
                  <a:pt x="264414" y="40386"/>
                </a:lnTo>
                <a:lnTo>
                  <a:pt x="261366" y="41148"/>
                </a:lnTo>
                <a:lnTo>
                  <a:pt x="252235" y="50305"/>
                </a:lnTo>
                <a:lnTo>
                  <a:pt x="258698" y="56768"/>
                </a:lnTo>
                <a:lnTo>
                  <a:pt x="267462" y="48005"/>
                </a:lnTo>
                <a:lnTo>
                  <a:pt x="268986" y="44958"/>
                </a:lnTo>
                <a:close/>
              </a:path>
              <a:path w="309880" h="309879">
                <a:moveTo>
                  <a:pt x="268986" y="67055"/>
                </a:moveTo>
                <a:lnTo>
                  <a:pt x="268986" y="44958"/>
                </a:lnTo>
                <a:lnTo>
                  <a:pt x="267462" y="48005"/>
                </a:lnTo>
                <a:lnTo>
                  <a:pt x="258698" y="56768"/>
                </a:lnTo>
                <a:lnTo>
                  <a:pt x="268986" y="67055"/>
                </a:lnTo>
                <a:close/>
              </a:path>
            </a:pathLst>
          </a:custGeom>
          <a:solidFill>
            <a:srgbClr val="FF0000"/>
          </a:solidFill>
        </p:spPr>
        <p:txBody>
          <a:bodyPr wrap="square" lIns="0" tIns="0" rIns="0" bIns="0" rtlCol="0"/>
          <a:lstStyle/>
          <a:p>
            <a:endParaRPr sz="927"/>
          </a:p>
        </p:txBody>
      </p:sp>
      <p:sp>
        <p:nvSpPr>
          <p:cNvPr id="53" name="object 53"/>
          <p:cNvSpPr txBox="1"/>
          <p:nvPr/>
        </p:nvSpPr>
        <p:spPr>
          <a:xfrm>
            <a:off x="2204141" y="4133452"/>
            <a:ext cx="458040" cy="203774"/>
          </a:xfrm>
          <a:prstGeom prst="rect">
            <a:avLst/>
          </a:prstGeom>
        </p:spPr>
        <p:txBody>
          <a:bodyPr vert="horz" wrap="square" lIns="0" tIns="0" rIns="0" bIns="0" rtlCol="0">
            <a:spAutoFit/>
          </a:bodyPr>
          <a:lstStyle/>
          <a:p>
            <a:pPr marL="8405"/>
            <a:r>
              <a:rPr sz="1324" spc="-13" dirty="0">
                <a:solidFill>
                  <a:srgbClr val="FF0000"/>
                </a:solidFill>
                <a:latin typeface="Comic Sans MS"/>
                <a:cs typeface="Comic Sans MS"/>
              </a:rPr>
              <a:t>Start</a:t>
            </a:r>
            <a:endParaRPr sz="1324">
              <a:latin typeface="Comic Sans MS"/>
              <a:cs typeface="Comic Sans MS"/>
            </a:endParaRPr>
          </a:p>
        </p:txBody>
      </p:sp>
    </p:spTree>
    <p:extLst>
      <p:ext uri="{BB962C8B-B14F-4D97-AF65-F5344CB8AC3E}">
        <p14:creationId xmlns:p14="http://schemas.microsoft.com/office/powerpoint/2010/main" val="7836208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56642" y="249247"/>
            <a:ext cx="3612615" cy="449108"/>
          </a:xfrm>
          <a:prstGeom prst="rect">
            <a:avLst/>
          </a:prstGeom>
        </p:spPr>
        <p:txBody>
          <a:bodyPr vert="horz" wrap="square" lIns="0" tIns="142251" rIns="0" bIns="0" rtlCol="0" anchor="b" anchorCtr="0">
            <a:spAutoFit/>
          </a:bodyPr>
          <a:lstStyle/>
          <a:p>
            <a:pPr marL="8405"/>
            <a:r>
              <a:rPr sz="1985" spc="-3" dirty="0"/>
              <a:t>2-</a:t>
            </a:r>
            <a:r>
              <a:rPr sz="1985" dirty="0"/>
              <a:t>D </a:t>
            </a:r>
            <a:r>
              <a:rPr sz="1985" spc="-10" dirty="0"/>
              <a:t>cell</a:t>
            </a:r>
            <a:r>
              <a:rPr sz="1985" spc="-7" dirty="0"/>
              <a:t> </a:t>
            </a:r>
            <a:r>
              <a:rPr sz="1985" spc="-3" dirty="0"/>
              <a:t>versu</a:t>
            </a:r>
            <a:r>
              <a:rPr sz="1985" dirty="0"/>
              <a:t>s</a:t>
            </a:r>
            <a:r>
              <a:rPr sz="1985" spc="3" dirty="0"/>
              <a:t> </a:t>
            </a:r>
            <a:r>
              <a:rPr lang="en-US" sz="1985" spc="-3" dirty="0"/>
              <a:t>3</a:t>
            </a:r>
            <a:r>
              <a:rPr sz="1985" spc="-3" dirty="0"/>
              <a:t>-</a:t>
            </a:r>
            <a:r>
              <a:rPr sz="1985" dirty="0"/>
              <a:t>D </a:t>
            </a:r>
            <a:r>
              <a:rPr sz="1985" spc="-3" dirty="0"/>
              <a:t>Alignmen</a:t>
            </a:r>
            <a:r>
              <a:rPr sz="1985" dirty="0"/>
              <a:t>t</a:t>
            </a:r>
            <a:r>
              <a:rPr sz="1985" spc="10" dirty="0"/>
              <a:t> </a:t>
            </a:r>
            <a:r>
              <a:rPr sz="1985" spc="-10" dirty="0"/>
              <a:t>Cell</a:t>
            </a:r>
            <a:endParaRPr sz="1985" dirty="0"/>
          </a:p>
        </p:txBody>
      </p:sp>
      <p:sp>
        <p:nvSpPr>
          <p:cNvPr id="3" name="object 3"/>
          <p:cNvSpPr/>
          <p:nvPr/>
        </p:nvSpPr>
        <p:spPr>
          <a:xfrm>
            <a:off x="1949823" y="1311088"/>
            <a:ext cx="2420471" cy="2420471"/>
          </a:xfrm>
          <a:custGeom>
            <a:avLst/>
            <a:gdLst/>
            <a:ahLst/>
            <a:cxnLst/>
            <a:rect l="l" t="t" r="r" b="b"/>
            <a:pathLst>
              <a:path w="3657600" h="3657600">
                <a:moveTo>
                  <a:pt x="0" y="0"/>
                </a:moveTo>
                <a:lnTo>
                  <a:pt x="0" y="3657600"/>
                </a:lnTo>
                <a:lnTo>
                  <a:pt x="3657600" y="3657600"/>
                </a:lnTo>
                <a:lnTo>
                  <a:pt x="3657600" y="0"/>
                </a:lnTo>
                <a:lnTo>
                  <a:pt x="0" y="0"/>
                </a:lnTo>
                <a:close/>
              </a:path>
            </a:pathLst>
          </a:custGeom>
          <a:ln w="50800">
            <a:solidFill>
              <a:srgbClr val="000000"/>
            </a:solidFill>
          </a:ln>
        </p:spPr>
        <p:txBody>
          <a:bodyPr wrap="square" lIns="0" tIns="0" rIns="0" bIns="0" rtlCol="0"/>
          <a:lstStyle/>
          <a:p>
            <a:endParaRPr sz="927"/>
          </a:p>
        </p:txBody>
      </p:sp>
      <p:sp>
        <p:nvSpPr>
          <p:cNvPr id="4" name="object 4"/>
          <p:cNvSpPr/>
          <p:nvPr/>
        </p:nvSpPr>
        <p:spPr>
          <a:xfrm>
            <a:off x="4350124" y="1305037"/>
            <a:ext cx="781190" cy="2578053"/>
          </a:xfrm>
          <a:custGeom>
            <a:avLst/>
            <a:gdLst/>
            <a:ahLst/>
            <a:cxnLst/>
            <a:rect l="l" t="t" r="r" b="b"/>
            <a:pathLst>
              <a:path w="1180464" h="3895725">
                <a:moveTo>
                  <a:pt x="1150178" y="3703797"/>
                </a:moveTo>
                <a:lnTo>
                  <a:pt x="60959" y="0"/>
                </a:lnTo>
                <a:lnTo>
                  <a:pt x="0" y="18287"/>
                </a:lnTo>
                <a:lnTo>
                  <a:pt x="1089115" y="3721734"/>
                </a:lnTo>
                <a:lnTo>
                  <a:pt x="1150178" y="3703797"/>
                </a:lnTo>
                <a:close/>
              </a:path>
              <a:path w="1180464" h="3895725">
                <a:moveTo>
                  <a:pt x="1159002" y="3874633"/>
                </a:moveTo>
                <a:lnTo>
                  <a:pt x="1159002" y="3733800"/>
                </a:lnTo>
                <a:lnTo>
                  <a:pt x="1098041" y="3752088"/>
                </a:lnTo>
                <a:lnTo>
                  <a:pt x="1089115" y="3721734"/>
                </a:lnTo>
                <a:lnTo>
                  <a:pt x="1058417" y="3730752"/>
                </a:lnTo>
                <a:lnTo>
                  <a:pt x="1159002" y="3874633"/>
                </a:lnTo>
                <a:close/>
              </a:path>
              <a:path w="1180464" h="3895725">
                <a:moveTo>
                  <a:pt x="1159002" y="3733800"/>
                </a:moveTo>
                <a:lnTo>
                  <a:pt x="1150178" y="3703797"/>
                </a:lnTo>
                <a:lnTo>
                  <a:pt x="1089115" y="3721734"/>
                </a:lnTo>
                <a:lnTo>
                  <a:pt x="1098041" y="3752088"/>
                </a:lnTo>
                <a:lnTo>
                  <a:pt x="1159002" y="3733800"/>
                </a:lnTo>
                <a:close/>
              </a:path>
              <a:path w="1180464" h="3895725">
                <a:moveTo>
                  <a:pt x="1180338" y="3694938"/>
                </a:moveTo>
                <a:lnTo>
                  <a:pt x="1150178" y="3703797"/>
                </a:lnTo>
                <a:lnTo>
                  <a:pt x="1159002" y="3733800"/>
                </a:lnTo>
                <a:lnTo>
                  <a:pt x="1159002" y="3874633"/>
                </a:lnTo>
                <a:lnTo>
                  <a:pt x="1173479" y="3895344"/>
                </a:lnTo>
                <a:lnTo>
                  <a:pt x="1180338" y="3694938"/>
                </a:lnTo>
                <a:close/>
              </a:path>
            </a:pathLst>
          </a:custGeom>
          <a:solidFill>
            <a:srgbClr val="00FF00"/>
          </a:solidFill>
        </p:spPr>
        <p:txBody>
          <a:bodyPr wrap="square" lIns="0" tIns="0" rIns="0" bIns="0" rtlCol="0"/>
          <a:lstStyle/>
          <a:p>
            <a:endParaRPr sz="927"/>
          </a:p>
        </p:txBody>
      </p:sp>
      <p:sp>
        <p:nvSpPr>
          <p:cNvPr id="5" name="object 5"/>
          <p:cNvSpPr/>
          <p:nvPr/>
        </p:nvSpPr>
        <p:spPr>
          <a:xfrm>
            <a:off x="1935704" y="1295456"/>
            <a:ext cx="2888596" cy="2587718"/>
          </a:xfrm>
          <a:custGeom>
            <a:avLst/>
            <a:gdLst/>
            <a:ahLst/>
            <a:cxnLst/>
            <a:rect l="l" t="t" r="r" b="b"/>
            <a:pathLst>
              <a:path w="4364990" h="3910329">
                <a:moveTo>
                  <a:pt x="4243922" y="3758774"/>
                </a:moveTo>
                <a:lnTo>
                  <a:pt x="42672" y="0"/>
                </a:lnTo>
                <a:lnTo>
                  <a:pt x="0" y="47244"/>
                </a:lnTo>
                <a:lnTo>
                  <a:pt x="4201461" y="3806207"/>
                </a:lnTo>
                <a:lnTo>
                  <a:pt x="4243922" y="3758774"/>
                </a:lnTo>
                <a:close/>
              </a:path>
              <a:path w="4364990" h="3910329">
                <a:moveTo>
                  <a:pt x="4267962" y="3867833"/>
                </a:moveTo>
                <a:lnTo>
                  <a:pt x="4267962" y="3780282"/>
                </a:lnTo>
                <a:lnTo>
                  <a:pt x="4225290" y="3827526"/>
                </a:lnTo>
                <a:lnTo>
                  <a:pt x="4201461" y="3806207"/>
                </a:lnTo>
                <a:lnTo>
                  <a:pt x="4180332" y="3829812"/>
                </a:lnTo>
                <a:lnTo>
                  <a:pt x="4267962" y="3867833"/>
                </a:lnTo>
                <a:close/>
              </a:path>
              <a:path w="4364990" h="3910329">
                <a:moveTo>
                  <a:pt x="4267962" y="3780282"/>
                </a:moveTo>
                <a:lnTo>
                  <a:pt x="4243922" y="3758774"/>
                </a:lnTo>
                <a:lnTo>
                  <a:pt x="4201461" y="3806207"/>
                </a:lnTo>
                <a:lnTo>
                  <a:pt x="4225290" y="3827526"/>
                </a:lnTo>
                <a:lnTo>
                  <a:pt x="4267962" y="3780282"/>
                </a:lnTo>
                <a:close/>
              </a:path>
              <a:path w="4364990" h="3910329">
                <a:moveTo>
                  <a:pt x="4364736" y="3909822"/>
                </a:moveTo>
                <a:lnTo>
                  <a:pt x="4264914" y="3735324"/>
                </a:lnTo>
                <a:lnTo>
                  <a:pt x="4243922" y="3758774"/>
                </a:lnTo>
                <a:lnTo>
                  <a:pt x="4267962" y="3780282"/>
                </a:lnTo>
                <a:lnTo>
                  <a:pt x="4267962" y="3867833"/>
                </a:lnTo>
                <a:lnTo>
                  <a:pt x="4364736" y="3909822"/>
                </a:lnTo>
                <a:close/>
              </a:path>
            </a:pathLst>
          </a:custGeom>
          <a:solidFill>
            <a:srgbClr val="00FF00"/>
          </a:solidFill>
        </p:spPr>
        <p:txBody>
          <a:bodyPr wrap="square" lIns="0" tIns="0" rIns="0" bIns="0" rtlCol="0"/>
          <a:lstStyle/>
          <a:p>
            <a:endParaRPr sz="927"/>
          </a:p>
        </p:txBody>
      </p:sp>
      <p:sp>
        <p:nvSpPr>
          <p:cNvPr id="6" name="object 6"/>
          <p:cNvSpPr/>
          <p:nvPr/>
        </p:nvSpPr>
        <p:spPr>
          <a:xfrm>
            <a:off x="1947301" y="3710884"/>
            <a:ext cx="2826404" cy="400050"/>
          </a:xfrm>
          <a:custGeom>
            <a:avLst/>
            <a:gdLst/>
            <a:ahLst/>
            <a:cxnLst/>
            <a:rect l="l" t="t" r="r" b="b"/>
            <a:pathLst>
              <a:path w="4271010" h="604520">
                <a:moveTo>
                  <a:pt x="4085809" y="509679"/>
                </a:moveTo>
                <a:lnTo>
                  <a:pt x="7619" y="0"/>
                </a:lnTo>
                <a:lnTo>
                  <a:pt x="0" y="62483"/>
                </a:lnTo>
                <a:lnTo>
                  <a:pt x="4078280" y="572174"/>
                </a:lnTo>
                <a:lnTo>
                  <a:pt x="4085809" y="509679"/>
                </a:lnTo>
                <a:close/>
              </a:path>
              <a:path w="4271010" h="604520">
                <a:moveTo>
                  <a:pt x="4117086" y="595665"/>
                </a:moveTo>
                <a:lnTo>
                  <a:pt x="4117086" y="513588"/>
                </a:lnTo>
                <a:lnTo>
                  <a:pt x="4109466" y="576071"/>
                </a:lnTo>
                <a:lnTo>
                  <a:pt x="4078280" y="572174"/>
                </a:lnTo>
                <a:lnTo>
                  <a:pt x="4074414" y="604265"/>
                </a:lnTo>
                <a:lnTo>
                  <a:pt x="4117086" y="595665"/>
                </a:lnTo>
                <a:close/>
              </a:path>
              <a:path w="4271010" h="604520">
                <a:moveTo>
                  <a:pt x="4117086" y="513588"/>
                </a:moveTo>
                <a:lnTo>
                  <a:pt x="4085809" y="509679"/>
                </a:lnTo>
                <a:lnTo>
                  <a:pt x="4078280" y="572174"/>
                </a:lnTo>
                <a:lnTo>
                  <a:pt x="4109466" y="576071"/>
                </a:lnTo>
                <a:lnTo>
                  <a:pt x="4117086" y="513588"/>
                </a:lnTo>
                <a:close/>
              </a:path>
              <a:path w="4271010" h="604520">
                <a:moveTo>
                  <a:pt x="4271010" y="564641"/>
                </a:moveTo>
                <a:lnTo>
                  <a:pt x="4089654" y="477774"/>
                </a:lnTo>
                <a:lnTo>
                  <a:pt x="4085809" y="509679"/>
                </a:lnTo>
                <a:lnTo>
                  <a:pt x="4117086" y="513588"/>
                </a:lnTo>
                <a:lnTo>
                  <a:pt x="4117086" y="595665"/>
                </a:lnTo>
                <a:lnTo>
                  <a:pt x="4271010" y="564641"/>
                </a:lnTo>
                <a:close/>
              </a:path>
            </a:pathLst>
          </a:custGeom>
          <a:solidFill>
            <a:srgbClr val="00FF00"/>
          </a:solidFill>
        </p:spPr>
        <p:txBody>
          <a:bodyPr wrap="square" lIns="0" tIns="0" rIns="0" bIns="0" rtlCol="0"/>
          <a:lstStyle/>
          <a:p>
            <a:endParaRPr sz="927"/>
          </a:p>
        </p:txBody>
      </p:sp>
      <p:sp>
        <p:nvSpPr>
          <p:cNvPr id="7" name="object 7"/>
          <p:cNvSpPr/>
          <p:nvPr/>
        </p:nvSpPr>
        <p:spPr>
          <a:xfrm>
            <a:off x="2807073" y="1764926"/>
            <a:ext cx="2420471" cy="2420471"/>
          </a:xfrm>
          <a:custGeom>
            <a:avLst/>
            <a:gdLst/>
            <a:ahLst/>
            <a:cxnLst/>
            <a:rect l="l" t="t" r="r" b="b"/>
            <a:pathLst>
              <a:path w="3657600" h="3657600">
                <a:moveTo>
                  <a:pt x="0" y="0"/>
                </a:moveTo>
                <a:lnTo>
                  <a:pt x="0" y="3657600"/>
                </a:lnTo>
                <a:lnTo>
                  <a:pt x="3657600" y="3657599"/>
                </a:lnTo>
                <a:lnTo>
                  <a:pt x="3657600" y="0"/>
                </a:lnTo>
                <a:lnTo>
                  <a:pt x="0" y="0"/>
                </a:lnTo>
                <a:close/>
              </a:path>
            </a:pathLst>
          </a:custGeom>
          <a:ln w="50800">
            <a:solidFill>
              <a:srgbClr val="000000"/>
            </a:solidFill>
          </a:ln>
        </p:spPr>
        <p:txBody>
          <a:bodyPr wrap="square" lIns="0" tIns="0" rIns="0" bIns="0" rtlCol="0"/>
          <a:lstStyle/>
          <a:p>
            <a:endParaRPr sz="927"/>
          </a:p>
        </p:txBody>
      </p:sp>
      <p:sp>
        <p:nvSpPr>
          <p:cNvPr id="8" name="object 8"/>
          <p:cNvSpPr/>
          <p:nvPr/>
        </p:nvSpPr>
        <p:spPr>
          <a:xfrm>
            <a:off x="4370294" y="3731559"/>
            <a:ext cx="857250" cy="453838"/>
          </a:xfrm>
          <a:custGeom>
            <a:avLst/>
            <a:gdLst/>
            <a:ahLst/>
            <a:cxnLst/>
            <a:rect l="l" t="t" r="r" b="b"/>
            <a:pathLst>
              <a:path w="1295400" h="685800">
                <a:moveTo>
                  <a:pt x="0" y="0"/>
                </a:moveTo>
                <a:lnTo>
                  <a:pt x="1295400" y="685799"/>
                </a:lnTo>
              </a:path>
            </a:pathLst>
          </a:custGeom>
          <a:ln w="50799">
            <a:solidFill>
              <a:srgbClr val="000000"/>
            </a:solidFill>
          </a:ln>
        </p:spPr>
        <p:txBody>
          <a:bodyPr wrap="square" lIns="0" tIns="0" rIns="0" bIns="0" rtlCol="0"/>
          <a:lstStyle/>
          <a:p>
            <a:endParaRPr sz="927"/>
          </a:p>
        </p:txBody>
      </p:sp>
      <p:sp>
        <p:nvSpPr>
          <p:cNvPr id="9" name="object 9"/>
          <p:cNvSpPr/>
          <p:nvPr/>
        </p:nvSpPr>
        <p:spPr>
          <a:xfrm>
            <a:off x="1949824" y="3731559"/>
            <a:ext cx="857250" cy="453838"/>
          </a:xfrm>
          <a:custGeom>
            <a:avLst/>
            <a:gdLst/>
            <a:ahLst/>
            <a:cxnLst/>
            <a:rect l="l" t="t" r="r" b="b"/>
            <a:pathLst>
              <a:path w="1295400" h="685800">
                <a:moveTo>
                  <a:pt x="0" y="0"/>
                </a:moveTo>
                <a:lnTo>
                  <a:pt x="1295400" y="685800"/>
                </a:lnTo>
              </a:path>
            </a:pathLst>
          </a:custGeom>
          <a:ln w="50800">
            <a:solidFill>
              <a:srgbClr val="000000"/>
            </a:solidFill>
          </a:ln>
        </p:spPr>
        <p:txBody>
          <a:bodyPr wrap="square" lIns="0" tIns="0" rIns="0" bIns="0" rtlCol="0"/>
          <a:lstStyle/>
          <a:p>
            <a:endParaRPr sz="927"/>
          </a:p>
        </p:txBody>
      </p:sp>
      <p:sp>
        <p:nvSpPr>
          <p:cNvPr id="10" name="object 10"/>
          <p:cNvSpPr/>
          <p:nvPr/>
        </p:nvSpPr>
        <p:spPr>
          <a:xfrm>
            <a:off x="4370294" y="1311088"/>
            <a:ext cx="857250" cy="453838"/>
          </a:xfrm>
          <a:custGeom>
            <a:avLst/>
            <a:gdLst/>
            <a:ahLst/>
            <a:cxnLst/>
            <a:rect l="l" t="t" r="r" b="b"/>
            <a:pathLst>
              <a:path w="1295400" h="685800">
                <a:moveTo>
                  <a:pt x="0" y="0"/>
                </a:moveTo>
                <a:lnTo>
                  <a:pt x="1295400" y="685799"/>
                </a:lnTo>
              </a:path>
            </a:pathLst>
          </a:custGeom>
          <a:ln w="50800">
            <a:solidFill>
              <a:srgbClr val="000000"/>
            </a:solidFill>
          </a:ln>
        </p:spPr>
        <p:txBody>
          <a:bodyPr wrap="square" lIns="0" tIns="0" rIns="0" bIns="0" rtlCol="0"/>
          <a:lstStyle/>
          <a:p>
            <a:endParaRPr sz="927"/>
          </a:p>
        </p:txBody>
      </p:sp>
      <p:sp>
        <p:nvSpPr>
          <p:cNvPr id="11" name="object 11"/>
          <p:cNvSpPr/>
          <p:nvPr/>
        </p:nvSpPr>
        <p:spPr>
          <a:xfrm>
            <a:off x="1949824" y="1311088"/>
            <a:ext cx="857250" cy="453838"/>
          </a:xfrm>
          <a:custGeom>
            <a:avLst/>
            <a:gdLst/>
            <a:ahLst/>
            <a:cxnLst/>
            <a:rect l="l" t="t" r="r" b="b"/>
            <a:pathLst>
              <a:path w="1295400" h="685800">
                <a:moveTo>
                  <a:pt x="0" y="0"/>
                </a:moveTo>
                <a:lnTo>
                  <a:pt x="1295399" y="685800"/>
                </a:lnTo>
              </a:path>
            </a:pathLst>
          </a:custGeom>
          <a:ln w="50800">
            <a:solidFill>
              <a:srgbClr val="000000"/>
            </a:solidFill>
          </a:ln>
        </p:spPr>
        <p:txBody>
          <a:bodyPr wrap="square" lIns="0" tIns="0" rIns="0" bIns="0" rtlCol="0"/>
          <a:lstStyle/>
          <a:p>
            <a:endParaRPr sz="927"/>
          </a:p>
        </p:txBody>
      </p:sp>
      <p:sp>
        <p:nvSpPr>
          <p:cNvPr id="12" name="object 12"/>
          <p:cNvSpPr/>
          <p:nvPr/>
        </p:nvSpPr>
        <p:spPr>
          <a:xfrm>
            <a:off x="4360713" y="3712901"/>
            <a:ext cx="513930" cy="271042"/>
          </a:xfrm>
          <a:custGeom>
            <a:avLst/>
            <a:gdLst/>
            <a:ahLst/>
            <a:cxnLst/>
            <a:rect l="l" t="t" r="r" b="b"/>
            <a:pathLst>
              <a:path w="776604" h="409575">
                <a:moveTo>
                  <a:pt x="620350" y="296060"/>
                </a:moveTo>
                <a:lnTo>
                  <a:pt x="28955" y="0"/>
                </a:lnTo>
                <a:lnTo>
                  <a:pt x="0" y="56388"/>
                </a:lnTo>
                <a:lnTo>
                  <a:pt x="591998" y="352387"/>
                </a:lnTo>
                <a:lnTo>
                  <a:pt x="620350" y="296060"/>
                </a:lnTo>
                <a:close/>
              </a:path>
              <a:path w="776604" h="409575">
                <a:moveTo>
                  <a:pt x="648462" y="391046"/>
                </a:moveTo>
                <a:lnTo>
                  <a:pt x="648462" y="310134"/>
                </a:lnTo>
                <a:lnTo>
                  <a:pt x="620268" y="366522"/>
                </a:lnTo>
                <a:lnTo>
                  <a:pt x="591998" y="352387"/>
                </a:lnTo>
                <a:lnTo>
                  <a:pt x="577596" y="381000"/>
                </a:lnTo>
                <a:lnTo>
                  <a:pt x="648462" y="391046"/>
                </a:lnTo>
                <a:close/>
              </a:path>
              <a:path w="776604" h="409575">
                <a:moveTo>
                  <a:pt x="648462" y="310134"/>
                </a:moveTo>
                <a:lnTo>
                  <a:pt x="620350" y="296060"/>
                </a:lnTo>
                <a:lnTo>
                  <a:pt x="591998" y="352387"/>
                </a:lnTo>
                <a:lnTo>
                  <a:pt x="620268" y="366522"/>
                </a:lnTo>
                <a:lnTo>
                  <a:pt x="648462" y="310134"/>
                </a:lnTo>
                <a:close/>
              </a:path>
              <a:path w="776604" h="409575">
                <a:moveTo>
                  <a:pt x="776478" y="409194"/>
                </a:moveTo>
                <a:lnTo>
                  <a:pt x="634745" y="267462"/>
                </a:lnTo>
                <a:lnTo>
                  <a:pt x="620350" y="296060"/>
                </a:lnTo>
                <a:lnTo>
                  <a:pt x="648462" y="310134"/>
                </a:lnTo>
                <a:lnTo>
                  <a:pt x="648462" y="391046"/>
                </a:lnTo>
                <a:lnTo>
                  <a:pt x="776478" y="409194"/>
                </a:lnTo>
                <a:close/>
              </a:path>
            </a:pathLst>
          </a:custGeom>
          <a:solidFill>
            <a:srgbClr val="00FF00"/>
          </a:solidFill>
        </p:spPr>
        <p:txBody>
          <a:bodyPr wrap="square" lIns="0" tIns="0" rIns="0" bIns="0" rtlCol="0"/>
          <a:lstStyle/>
          <a:p>
            <a:endParaRPr sz="927"/>
          </a:p>
        </p:txBody>
      </p:sp>
      <p:sp>
        <p:nvSpPr>
          <p:cNvPr id="13" name="object 13"/>
          <p:cNvSpPr/>
          <p:nvPr/>
        </p:nvSpPr>
        <p:spPr>
          <a:xfrm>
            <a:off x="2807074" y="4143542"/>
            <a:ext cx="2067485" cy="84044"/>
          </a:xfrm>
          <a:custGeom>
            <a:avLst/>
            <a:gdLst/>
            <a:ahLst/>
            <a:cxnLst/>
            <a:rect l="l" t="t" r="r" b="b"/>
            <a:pathLst>
              <a:path w="3124200" h="127000">
                <a:moveTo>
                  <a:pt x="2965704" y="95250"/>
                </a:moveTo>
                <a:lnTo>
                  <a:pt x="2965704" y="31241"/>
                </a:lnTo>
                <a:lnTo>
                  <a:pt x="0" y="31241"/>
                </a:lnTo>
                <a:lnTo>
                  <a:pt x="0" y="95250"/>
                </a:lnTo>
                <a:lnTo>
                  <a:pt x="2965704" y="95250"/>
                </a:lnTo>
                <a:close/>
              </a:path>
              <a:path w="3124200" h="127000">
                <a:moveTo>
                  <a:pt x="3124200" y="63246"/>
                </a:moveTo>
                <a:lnTo>
                  <a:pt x="2933700" y="0"/>
                </a:lnTo>
                <a:lnTo>
                  <a:pt x="2933700" y="31241"/>
                </a:lnTo>
                <a:lnTo>
                  <a:pt x="2965704" y="31241"/>
                </a:lnTo>
                <a:lnTo>
                  <a:pt x="2965704" y="115866"/>
                </a:lnTo>
                <a:lnTo>
                  <a:pt x="3124200" y="63246"/>
                </a:lnTo>
                <a:close/>
              </a:path>
              <a:path w="3124200" h="127000">
                <a:moveTo>
                  <a:pt x="2965704" y="115866"/>
                </a:moveTo>
                <a:lnTo>
                  <a:pt x="2965704" y="95250"/>
                </a:lnTo>
                <a:lnTo>
                  <a:pt x="2933700" y="95250"/>
                </a:lnTo>
                <a:lnTo>
                  <a:pt x="2933700" y="126492"/>
                </a:lnTo>
                <a:lnTo>
                  <a:pt x="2965704" y="115866"/>
                </a:lnTo>
                <a:close/>
              </a:path>
            </a:pathLst>
          </a:custGeom>
          <a:solidFill>
            <a:srgbClr val="00FF00"/>
          </a:solidFill>
        </p:spPr>
        <p:txBody>
          <a:bodyPr wrap="square" lIns="0" tIns="0" rIns="0" bIns="0" rtlCol="0"/>
          <a:lstStyle/>
          <a:p>
            <a:endParaRPr sz="927"/>
          </a:p>
        </p:txBody>
      </p:sp>
      <p:sp>
        <p:nvSpPr>
          <p:cNvPr id="14" name="object 14"/>
          <p:cNvSpPr/>
          <p:nvPr/>
        </p:nvSpPr>
        <p:spPr>
          <a:xfrm>
            <a:off x="5185690" y="1764927"/>
            <a:ext cx="84044" cy="2067485"/>
          </a:xfrm>
          <a:custGeom>
            <a:avLst/>
            <a:gdLst/>
            <a:ahLst/>
            <a:cxnLst/>
            <a:rect l="l" t="t" r="r" b="b"/>
            <a:pathLst>
              <a:path w="127000" h="3124200">
                <a:moveTo>
                  <a:pt x="126492" y="2933699"/>
                </a:moveTo>
                <a:lnTo>
                  <a:pt x="0" y="2933699"/>
                </a:lnTo>
                <a:lnTo>
                  <a:pt x="31241" y="3027802"/>
                </a:lnTo>
                <a:lnTo>
                  <a:pt x="31241" y="2965703"/>
                </a:lnTo>
                <a:lnTo>
                  <a:pt x="95250" y="2965703"/>
                </a:lnTo>
                <a:lnTo>
                  <a:pt x="95250" y="3027802"/>
                </a:lnTo>
                <a:lnTo>
                  <a:pt x="126492" y="2933699"/>
                </a:lnTo>
                <a:close/>
              </a:path>
              <a:path w="127000" h="3124200">
                <a:moveTo>
                  <a:pt x="95250" y="2933699"/>
                </a:moveTo>
                <a:lnTo>
                  <a:pt x="95250" y="0"/>
                </a:lnTo>
                <a:lnTo>
                  <a:pt x="31241" y="0"/>
                </a:lnTo>
                <a:lnTo>
                  <a:pt x="31241" y="2933699"/>
                </a:lnTo>
                <a:lnTo>
                  <a:pt x="95250" y="2933699"/>
                </a:lnTo>
                <a:close/>
              </a:path>
              <a:path w="127000" h="3124200">
                <a:moveTo>
                  <a:pt x="95250" y="3027802"/>
                </a:moveTo>
                <a:lnTo>
                  <a:pt x="95250" y="2965703"/>
                </a:lnTo>
                <a:lnTo>
                  <a:pt x="31241" y="2965703"/>
                </a:lnTo>
                <a:lnTo>
                  <a:pt x="31241" y="3027802"/>
                </a:lnTo>
                <a:lnTo>
                  <a:pt x="63246" y="3124199"/>
                </a:lnTo>
                <a:lnTo>
                  <a:pt x="95250" y="3027802"/>
                </a:lnTo>
                <a:close/>
              </a:path>
            </a:pathLst>
          </a:custGeom>
          <a:solidFill>
            <a:srgbClr val="00FF00"/>
          </a:solidFill>
        </p:spPr>
        <p:txBody>
          <a:bodyPr wrap="square" lIns="0" tIns="0" rIns="0" bIns="0" rtlCol="0"/>
          <a:lstStyle/>
          <a:p>
            <a:endParaRPr sz="927"/>
          </a:p>
        </p:txBody>
      </p:sp>
      <p:sp>
        <p:nvSpPr>
          <p:cNvPr id="15" name="object 15"/>
          <p:cNvSpPr/>
          <p:nvPr/>
        </p:nvSpPr>
        <p:spPr>
          <a:xfrm>
            <a:off x="2792450" y="1750303"/>
            <a:ext cx="2233472" cy="2233472"/>
          </a:xfrm>
          <a:custGeom>
            <a:avLst/>
            <a:gdLst/>
            <a:ahLst/>
            <a:cxnLst/>
            <a:rect l="l" t="t" r="r" b="b"/>
            <a:pathLst>
              <a:path w="3375025" h="3375025">
                <a:moveTo>
                  <a:pt x="3262500" y="3217547"/>
                </a:moveTo>
                <a:lnTo>
                  <a:pt x="44196" y="0"/>
                </a:lnTo>
                <a:lnTo>
                  <a:pt x="0" y="44196"/>
                </a:lnTo>
                <a:lnTo>
                  <a:pt x="3217547" y="3262500"/>
                </a:lnTo>
                <a:lnTo>
                  <a:pt x="3262500" y="3217547"/>
                </a:lnTo>
                <a:close/>
              </a:path>
              <a:path w="3375025" h="3375025">
                <a:moveTo>
                  <a:pt x="3284982" y="3329940"/>
                </a:moveTo>
                <a:lnTo>
                  <a:pt x="3284982" y="3240024"/>
                </a:lnTo>
                <a:lnTo>
                  <a:pt x="3240024" y="3284982"/>
                </a:lnTo>
                <a:lnTo>
                  <a:pt x="3217547" y="3262500"/>
                </a:lnTo>
                <a:lnTo>
                  <a:pt x="3195066" y="3284982"/>
                </a:lnTo>
                <a:lnTo>
                  <a:pt x="3284982" y="3329940"/>
                </a:lnTo>
                <a:close/>
              </a:path>
              <a:path w="3375025" h="3375025">
                <a:moveTo>
                  <a:pt x="3284982" y="3240024"/>
                </a:moveTo>
                <a:lnTo>
                  <a:pt x="3262500" y="3217547"/>
                </a:lnTo>
                <a:lnTo>
                  <a:pt x="3217547" y="3262500"/>
                </a:lnTo>
                <a:lnTo>
                  <a:pt x="3240024" y="3284982"/>
                </a:lnTo>
                <a:lnTo>
                  <a:pt x="3284982" y="3240024"/>
                </a:lnTo>
                <a:close/>
              </a:path>
              <a:path w="3375025" h="3375025">
                <a:moveTo>
                  <a:pt x="3374898" y="3374898"/>
                </a:moveTo>
                <a:lnTo>
                  <a:pt x="3284982" y="3195066"/>
                </a:lnTo>
                <a:lnTo>
                  <a:pt x="3262500" y="3217547"/>
                </a:lnTo>
                <a:lnTo>
                  <a:pt x="3284982" y="3240024"/>
                </a:lnTo>
                <a:lnTo>
                  <a:pt x="3284982" y="3329940"/>
                </a:lnTo>
                <a:lnTo>
                  <a:pt x="3374898" y="3374898"/>
                </a:lnTo>
                <a:close/>
              </a:path>
            </a:pathLst>
          </a:custGeom>
          <a:solidFill>
            <a:srgbClr val="00FF00"/>
          </a:solidFill>
        </p:spPr>
        <p:txBody>
          <a:bodyPr wrap="square" lIns="0" tIns="0" rIns="0" bIns="0" rtlCol="0"/>
          <a:lstStyle/>
          <a:p>
            <a:endParaRPr sz="927"/>
          </a:p>
        </p:txBody>
      </p:sp>
      <p:sp>
        <p:nvSpPr>
          <p:cNvPr id="16" name="object 16"/>
          <p:cNvSpPr/>
          <p:nvPr/>
        </p:nvSpPr>
        <p:spPr>
          <a:xfrm>
            <a:off x="5933515" y="1220824"/>
            <a:ext cx="1512794" cy="1512794"/>
          </a:xfrm>
          <a:custGeom>
            <a:avLst/>
            <a:gdLst/>
            <a:ahLst/>
            <a:cxnLst/>
            <a:rect l="l" t="t" r="r" b="b"/>
            <a:pathLst>
              <a:path w="2286000" h="2286000">
                <a:moveTo>
                  <a:pt x="0" y="0"/>
                </a:moveTo>
                <a:lnTo>
                  <a:pt x="0" y="2286000"/>
                </a:lnTo>
                <a:lnTo>
                  <a:pt x="2286000" y="2286000"/>
                </a:lnTo>
                <a:lnTo>
                  <a:pt x="2286000" y="0"/>
                </a:lnTo>
                <a:lnTo>
                  <a:pt x="0" y="0"/>
                </a:lnTo>
                <a:close/>
              </a:path>
            </a:pathLst>
          </a:custGeom>
          <a:ln w="50800">
            <a:solidFill>
              <a:srgbClr val="000000"/>
            </a:solidFill>
          </a:ln>
        </p:spPr>
        <p:txBody>
          <a:bodyPr wrap="square" lIns="0" tIns="0" rIns="0" bIns="0" rtlCol="0"/>
          <a:lstStyle/>
          <a:p>
            <a:endParaRPr sz="927"/>
          </a:p>
        </p:txBody>
      </p:sp>
      <p:sp>
        <p:nvSpPr>
          <p:cNvPr id="17" name="object 17"/>
          <p:cNvSpPr/>
          <p:nvPr/>
        </p:nvSpPr>
        <p:spPr>
          <a:xfrm>
            <a:off x="7404455" y="1220824"/>
            <a:ext cx="84044" cy="1210235"/>
          </a:xfrm>
          <a:custGeom>
            <a:avLst/>
            <a:gdLst/>
            <a:ahLst/>
            <a:cxnLst/>
            <a:rect l="l" t="t" r="r" b="b"/>
            <a:pathLst>
              <a:path w="127000" h="1828800">
                <a:moveTo>
                  <a:pt x="126492" y="1638300"/>
                </a:moveTo>
                <a:lnTo>
                  <a:pt x="0" y="1638300"/>
                </a:lnTo>
                <a:lnTo>
                  <a:pt x="31242" y="1732402"/>
                </a:lnTo>
                <a:lnTo>
                  <a:pt x="31242" y="1669542"/>
                </a:lnTo>
                <a:lnTo>
                  <a:pt x="95250" y="1669542"/>
                </a:lnTo>
                <a:lnTo>
                  <a:pt x="95250" y="1732402"/>
                </a:lnTo>
                <a:lnTo>
                  <a:pt x="126492" y="1638300"/>
                </a:lnTo>
                <a:close/>
              </a:path>
              <a:path w="127000" h="1828800">
                <a:moveTo>
                  <a:pt x="95250" y="1638300"/>
                </a:moveTo>
                <a:lnTo>
                  <a:pt x="95250" y="0"/>
                </a:lnTo>
                <a:lnTo>
                  <a:pt x="31242" y="0"/>
                </a:lnTo>
                <a:lnTo>
                  <a:pt x="31242" y="1638300"/>
                </a:lnTo>
                <a:lnTo>
                  <a:pt x="95250" y="1638300"/>
                </a:lnTo>
                <a:close/>
              </a:path>
              <a:path w="127000" h="1828800">
                <a:moveTo>
                  <a:pt x="95250" y="1732402"/>
                </a:moveTo>
                <a:lnTo>
                  <a:pt x="95250" y="1669542"/>
                </a:lnTo>
                <a:lnTo>
                  <a:pt x="31242" y="1669542"/>
                </a:lnTo>
                <a:lnTo>
                  <a:pt x="31242" y="1732402"/>
                </a:lnTo>
                <a:lnTo>
                  <a:pt x="63246" y="1828800"/>
                </a:lnTo>
                <a:lnTo>
                  <a:pt x="95250" y="1732402"/>
                </a:lnTo>
                <a:close/>
              </a:path>
            </a:pathLst>
          </a:custGeom>
          <a:solidFill>
            <a:srgbClr val="00FF00"/>
          </a:solidFill>
        </p:spPr>
        <p:txBody>
          <a:bodyPr wrap="square" lIns="0" tIns="0" rIns="0" bIns="0" rtlCol="0"/>
          <a:lstStyle/>
          <a:p>
            <a:endParaRPr sz="927"/>
          </a:p>
        </p:txBody>
      </p:sp>
      <p:sp>
        <p:nvSpPr>
          <p:cNvPr id="18" name="object 18"/>
          <p:cNvSpPr/>
          <p:nvPr/>
        </p:nvSpPr>
        <p:spPr>
          <a:xfrm>
            <a:off x="5918891" y="1205697"/>
            <a:ext cx="1325796" cy="1275790"/>
          </a:xfrm>
          <a:custGeom>
            <a:avLst/>
            <a:gdLst/>
            <a:ahLst/>
            <a:cxnLst/>
            <a:rect l="l" t="t" r="r" b="b"/>
            <a:pathLst>
              <a:path w="2003425" h="1927860">
                <a:moveTo>
                  <a:pt x="1888268" y="1772568"/>
                </a:moveTo>
                <a:lnTo>
                  <a:pt x="44196" y="0"/>
                </a:lnTo>
                <a:lnTo>
                  <a:pt x="0" y="45719"/>
                </a:lnTo>
                <a:lnTo>
                  <a:pt x="1844263" y="1818470"/>
                </a:lnTo>
                <a:lnTo>
                  <a:pt x="1888268" y="1772568"/>
                </a:lnTo>
                <a:close/>
              </a:path>
              <a:path w="2003425" h="1927860">
                <a:moveTo>
                  <a:pt x="1911096" y="1884083"/>
                </a:moveTo>
                <a:lnTo>
                  <a:pt x="1911096" y="1794509"/>
                </a:lnTo>
                <a:lnTo>
                  <a:pt x="1866900" y="1840229"/>
                </a:lnTo>
                <a:lnTo>
                  <a:pt x="1844263" y="1818470"/>
                </a:lnTo>
                <a:lnTo>
                  <a:pt x="1821942" y="1841753"/>
                </a:lnTo>
                <a:lnTo>
                  <a:pt x="1911096" y="1884083"/>
                </a:lnTo>
                <a:close/>
              </a:path>
              <a:path w="2003425" h="1927860">
                <a:moveTo>
                  <a:pt x="1911096" y="1794509"/>
                </a:moveTo>
                <a:lnTo>
                  <a:pt x="1888268" y="1772568"/>
                </a:lnTo>
                <a:lnTo>
                  <a:pt x="1844263" y="1818470"/>
                </a:lnTo>
                <a:lnTo>
                  <a:pt x="1866900" y="1840229"/>
                </a:lnTo>
                <a:lnTo>
                  <a:pt x="1911096" y="1794509"/>
                </a:lnTo>
                <a:close/>
              </a:path>
              <a:path w="2003425" h="1927860">
                <a:moveTo>
                  <a:pt x="2003298" y="1927859"/>
                </a:moveTo>
                <a:lnTo>
                  <a:pt x="1910333" y="1749552"/>
                </a:lnTo>
                <a:lnTo>
                  <a:pt x="1888268" y="1772568"/>
                </a:lnTo>
                <a:lnTo>
                  <a:pt x="1911096" y="1794509"/>
                </a:lnTo>
                <a:lnTo>
                  <a:pt x="1911096" y="1884083"/>
                </a:lnTo>
                <a:lnTo>
                  <a:pt x="2003298" y="1927859"/>
                </a:lnTo>
                <a:close/>
              </a:path>
            </a:pathLst>
          </a:custGeom>
          <a:solidFill>
            <a:srgbClr val="00FF00"/>
          </a:solidFill>
        </p:spPr>
        <p:txBody>
          <a:bodyPr wrap="square" lIns="0" tIns="0" rIns="0" bIns="0" rtlCol="0"/>
          <a:lstStyle/>
          <a:p>
            <a:endParaRPr sz="927"/>
          </a:p>
        </p:txBody>
      </p:sp>
      <p:sp>
        <p:nvSpPr>
          <p:cNvPr id="19" name="object 19"/>
          <p:cNvSpPr/>
          <p:nvPr/>
        </p:nvSpPr>
        <p:spPr>
          <a:xfrm>
            <a:off x="5933515" y="2691261"/>
            <a:ext cx="1210235" cy="84464"/>
          </a:xfrm>
          <a:custGeom>
            <a:avLst/>
            <a:gdLst/>
            <a:ahLst/>
            <a:cxnLst/>
            <a:rect l="l" t="t" r="r" b="b"/>
            <a:pathLst>
              <a:path w="1828800" h="127635">
                <a:moveTo>
                  <a:pt x="1670303" y="95250"/>
                </a:moveTo>
                <a:lnTo>
                  <a:pt x="1670303" y="32003"/>
                </a:lnTo>
                <a:lnTo>
                  <a:pt x="0" y="32003"/>
                </a:lnTo>
                <a:lnTo>
                  <a:pt x="0" y="95250"/>
                </a:lnTo>
                <a:lnTo>
                  <a:pt x="1670303" y="95250"/>
                </a:lnTo>
                <a:close/>
              </a:path>
              <a:path w="1828800" h="127635">
                <a:moveTo>
                  <a:pt x="1828800" y="64007"/>
                </a:moveTo>
                <a:lnTo>
                  <a:pt x="1638300" y="0"/>
                </a:lnTo>
                <a:lnTo>
                  <a:pt x="1638300" y="32003"/>
                </a:lnTo>
                <a:lnTo>
                  <a:pt x="1670303" y="32003"/>
                </a:lnTo>
                <a:lnTo>
                  <a:pt x="1670303" y="116628"/>
                </a:lnTo>
                <a:lnTo>
                  <a:pt x="1828800" y="64007"/>
                </a:lnTo>
                <a:close/>
              </a:path>
              <a:path w="1828800" h="127635">
                <a:moveTo>
                  <a:pt x="1670303" y="116628"/>
                </a:moveTo>
                <a:lnTo>
                  <a:pt x="1670303" y="95250"/>
                </a:lnTo>
                <a:lnTo>
                  <a:pt x="1638300" y="95250"/>
                </a:lnTo>
                <a:lnTo>
                  <a:pt x="1638300" y="127253"/>
                </a:lnTo>
                <a:lnTo>
                  <a:pt x="1670303" y="116628"/>
                </a:lnTo>
                <a:close/>
              </a:path>
            </a:pathLst>
          </a:custGeom>
          <a:solidFill>
            <a:srgbClr val="00FF00"/>
          </a:solidFill>
        </p:spPr>
        <p:txBody>
          <a:bodyPr wrap="square" lIns="0" tIns="0" rIns="0" bIns="0" rtlCol="0"/>
          <a:lstStyle/>
          <a:p>
            <a:endParaRPr sz="927"/>
          </a:p>
        </p:txBody>
      </p:sp>
      <p:sp>
        <p:nvSpPr>
          <p:cNvPr id="20" name="object 20"/>
          <p:cNvSpPr txBox="1"/>
          <p:nvPr/>
        </p:nvSpPr>
        <p:spPr>
          <a:xfrm>
            <a:off x="5986127" y="3846132"/>
            <a:ext cx="1542630" cy="488724"/>
          </a:xfrm>
          <a:prstGeom prst="rect">
            <a:avLst/>
          </a:prstGeom>
        </p:spPr>
        <p:txBody>
          <a:bodyPr vert="horz" wrap="square" lIns="0" tIns="0" rIns="0" bIns="0" rtlCol="0">
            <a:spAutoFit/>
          </a:bodyPr>
          <a:lstStyle/>
          <a:p>
            <a:pPr marL="8405" marR="3362"/>
            <a:r>
              <a:rPr sz="1588" spc="-10" dirty="0"/>
              <a:t>In</a:t>
            </a:r>
            <a:r>
              <a:rPr sz="1588" spc="-3" dirty="0"/>
              <a:t> </a:t>
            </a:r>
            <a:r>
              <a:rPr sz="1588" b="1" dirty="0">
                <a:solidFill>
                  <a:srgbClr val="FF0000"/>
                </a:solidFill>
              </a:rPr>
              <a:t>3-D</a:t>
            </a:r>
            <a:r>
              <a:rPr sz="1588" spc="-7" dirty="0"/>
              <a:t>,</a:t>
            </a:r>
            <a:r>
              <a:rPr sz="1588" dirty="0"/>
              <a:t> 7</a:t>
            </a:r>
            <a:r>
              <a:rPr sz="1588" spc="-3" dirty="0"/>
              <a:t> edges </a:t>
            </a:r>
            <a:r>
              <a:rPr sz="1588" dirty="0"/>
              <a:t>in each unit cube</a:t>
            </a:r>
            <a:endParaRPr sz="1588"/>
          </a:p>
        </p:txBody>
      </p:sp>
      <p:sp>
        <p:nvSpPr>
          <p:cNvPr id="21" name="object 21"/>
          <p:cNvSpPr txBox="1"/>
          <p:nvPr/>
        </p:nvSpPr>
        <p:spPr>
          <a:xfrm>
            <a:off x="5986126" y="2888029"/>
            <a:ext cx="1395973" cy="733086"/>
          </a:xfrm>
          <a:prstGeom prst="rect">
            <a:avLst/>
          </a:prstGeom>
        </p:spPr>
        <p:txBody>
          <a:bodyPr vert="horz" wrap="square" lIns="0" tIns="0" rIns="0" bIns="0" rtlCol="0">
            <a:spAutoFit/>
          </a:bodyPr>
          <a:lstStyle/>
          <a:p>
            <a:pPr marL="8405" marR="3362"/>
            <a:r>
              <a:rPr sz="1588" spc="-10" dirty="0"/>
              <a:t>In</a:t>
            </a:r>
            <a:r>
              <a:rPr sz="1588" spc="-3" dirty="0"/>
              <a:t> </a:t>
            </a:r>
            <a:r>
              <a:rPr sz="1588" b="1" dirty="0">
                <a:solidFill>
                  <a:srgbClr val="FF0000"/>
                </a:solidFill>
              </a:rPr>
              <a:t>2-D</a:t>
            </a:r>
            <a:r>
              <a:rPr sz="1588" spc="-7" dirty="0"/>
              <a:t>,</a:t>
            </a:r>
            <a:r>
              <a:rPr sz="1588" dirty="0"/>
              <a:t> 3</a:t>
            </a:r>
            <a:r>
              <a:rPr sz="1588" spc="-3" dirty="0"/>
              <a:t> edges </a:t>
            </a:r>
            <a:r>
              <a:rPr sz="1588" dirty="0"/>
              <a:t>in each unit square</a:t>
            </a:r>
            <a:endParaRPr sz="1588"/>
          </a:p>
        </p:txBody>
      </p:sp>
      <p:sp>
        <p:nvSpPr>
          <p:cNvPr id="22" name="object 22"/>
          <p:cNvSpPr txBox="1"/>
          <p:nvPr/>
        </p:nvSpPr>
        <p:spPr>
          <a:xfrm>
            <a:off x="1699876" y="1054872"/>
            <a:ext cx="3219310" cy="183255"/>
          </a:xfrm>
          <a:prstGeom prst="rect">
            <a:avLst/>
          </a:prstGeom>
        </p:spPr>
        <p:txBody>
          <a:bodyPr vert="horz" wrap="square" lIns="0" tIns="0" rIns="0" bIns="0" rtlCol="0">
            <a:spAutoFit/>
          </a:bodyPr>
          <a:lstStyle/>
          <a:p>
            <a:pPr marL="8405">
              <a:tabLst>
                <a:tab pos="2529443" algn="l"/>
              </a:tabLst>
            </a:pPr>
            <a:r>
              <a:rPr sz="1191" i="1" dirty="0">
                <a:latin typeface="Times New Roman"/>
                <a:cs typeface="Times New Roman"/>
              </a:rPr>
              <a:t>C(i-1,j-1,k-1)	C(i-1,j,k-1)</a:t>
            </a:r>
            <a:endParaRPr sz="1191">
              <a:latin typeface="Times New Roman"/>
              <a:cs typeface="Times New Roman"/>
            </a:endParaRPr>
          </a:p>
        </p:txBody>
      </p:sp>
      <p:sp>
        <p:nvSpPr>
          <p:cNvPr id="23" name="object 23"/>
          <p:cNvSpPr txBox="1"/>
          <p:nvPr/>
        </p:nvSpPr>
        <p:spPr>
          <a:xfrm>
            <a:off x="2708411" y="4282176"/>
            <a:ext cx="571920" cy="183255"/>
          </a:xfrm>
          <a:prstGeom prst="rect">
            <a:avLst/>
          </a:prstGeom>
        </p:spPr>
        <p:txBody>
          <a:bodyPr vert="horz" wrap="square" lIns="0" tIns="0" rIns="0" bIns="0" rtlCol="0">
            <a:spAutoFit/>
          </a:bodyPr>
          <a:lstStyle/>
          <a:p>
            <a:pPr marL="8405"/>
            <a:r>
              <a:rPr sz="1191" i="1" dirty="0">
                <a:latin typeface="Times New Roman"/>
                <a:cs typeface="Times New Roman"/>
              </a:rPr>
              <a:t>C(i,j-1,k)</a:t>
            </a:r>
            <a:endParaRPr sz="1191">
              <a:latin typeface="Times New Roman"/>
              <a:cs typeface="Times New Roman"/>
            </a:endParaRPr>
          </a:p>
        </p:txBody>
      </p:sp>
      <p:sp>
        <p:nvSpPr>
          <p:cNvPr id="24" name="object 24"/>
          <p:cNvSpPr txBox="1"/>
          <p:nvPr/>
        </p:nvSpPr>
        <p:spPr>
          <a:xfrm>
            <a:off x="2809269" y="1559146"/>
            <a:ext cx="697986" cy="183255"/>
          </a:xfrm>
          <a:prstGeom prst="rect">
            <a:avLst/>
          </a:prstGeom>
        </p:spPr>
        <p:txBody>
          <a:bodyPr vert="horz" wrap="square" lIns="0" tIns="0" rIns="0" bIns="0" rtlCol="0">
            <a:spAutoFit/>
          </a:bodyPr>
          <a:lstStyle/>
          <a:p>
            <a:pPr marL="8405"/>
            <a:r>
              <a:rPr sz="1191" i="1" dirty="0">
                <a:latin typeface="Times New Roman"/>
                <a:cs typeface="Times New Roman"/>
              </a:rPr>
              <a:t>C(i-1,j-1,k)</a:t>
            </a:r>
            <a:endParaRPr sz="1191">
              <a:latin typeface="Times New Roman"/>
              <a:cs typeface="Times New Roman"/>
            </a:endParaRPr>
          </a:p>
        </p:txBody>
      </p:sp>
      <p:sp>
        <p:nvSpPr>
          <p:cNvPr id="25" name="object 25"/>
          <p:cNvSpPr txBox="1"/>
          <p:nvPr/>
        </p:nvSpPr>
        <p:spPr>
          <a:xfrm>
            <a:off x="4977601" y="1458289"/>
            <a:ext cx="609320" cy="183255"/>
          </a:xfrm>
          <a:prstGeom prst="rect">
            <a:avLst/>
          </a:prstGeom>
        </p:spPr>
        <p:txBody>
          <a:bodyPr vert="horz" wrap="square" lIns="0" tIns="0" rIns="0" bIns="0" rtlCol="0">
            <a:spAutoFit/>
          </a:bodyPr>
          <a:lstStyle/>
          <a:p>
            <a:pPr marL="8405"/>
            <a:r>
              <a:rPr sz="1191" i="1" dirty="0">
                <a:latin typeface="Times New Roman"/>
                <a:cs typeface="Times New Roman"/>
              </a:rPr>
              <a:t>C (i-1,j,k)</a:t>
            </a:r>
            <a:endParaRPr sz="1191">
              <a:latin typeface="Times New Roman"/>
              <a:cs typeface="Times New Roman"/>
            </a:endParaRPr>
          </a:p>
        </p:txBody>
      </p:sp>
      <p:sp>
        <p:nvSpPr>
          <p:cNvPr id="26" name="object 26"/>
          <p:cNvSpPr txBox="1"/>
          <p:nvPr/>
        </p:nvSpPr>
        <p:spPr>
          <a:xfrm>
            <a:off x="4977602" y="4267547"/>
            <a:ext cx="445014" cy="183255"/>
          </a:xfrm>
          <a:prstGeom prst="rect">
            <a:avLst/>
          </a:prstGeom>
        </p:spPr>
        <p:txBody>
          <a:bodyPr vert="horz" wrap="square" lIns="0" tIns="0" rIns="0" bIns="0" rtlCol="0">
            <a:spAutoFit/>
          </a:bodyPr>
          <a:lstStyle/>
          <a:p>
            <a:pPr marL="8405"/>
            <a:r>
              <a:rPr sz="1191" i="1" spc="-3" dirty="0">
                <a:latin typeface="Times New Roman"/>
                <a:cs typeface="Times New Roman"/>
              </a:rPr>
              <a:t>C(i,j,k)</a:t>
            </a:r>
            <a:endParaRPr sz="1191">
              <a:latin typeface="Times New Roman"/>
              <a:cs typeface="Times New Roman"/>
            </a:endParaRPr>
          </a:p>
        </p:txBody>
      </p:sp>
      <p:sp>
        <p:nvSpPr>
          <p:cNvPr id="27" name="object 27"/>
          <p:cNvSpPr txBox="1"/>
          <p:nvPr/>
        </p:nvSpPr>
        <p:spPr>
          <a:xfrm>
            <a:off x="3733586" y="3525763"/>
            <a:ext cx="572340" cy="183255"/>
          </a:xfrm>
          <a:prstGeom prst="rect">
            <a:avLst/>
          </a:prstGeom>
        </p:spPr>
        <p:txBody>
          <a:bodyPr vert="horz" wrap="square" lIns="0" tIns="0" rIns="0" bIns="0" rtlCol="0">
            <a:spAutoFit/>
          </a:bodyPr>
          <a:lstStyle/>
          <a:p>
            <a:pPr marL="8405"/>
            <a:r>
              <a:rPr sz="1191" i="1" dirty="0">
                <a:latin typeface="Times New Roman"/>
                <a:cs typeface="Times New Roman"/>
              </a:rPr>
              <a:t>C(i,j,k-1)</a:t>
            </a:r>
            <a:endParaRPr sz="1191">
              <a:latin typeface="Times New Roman"/>
              <a:cs typeface="Times New Roman"/>
            </a:endParaRPr>
          </a:p>
        </p:txBody>
      </p:sp>
      <p:sp>
        <p:nvSpPr>
          <p:cNvPr id="28" name="object 28"/>
          <p:cNvSpPr txBox="1"/>
          <p:nvPr/>
        </p:nvSpPr>
        <p:spPr>
          <a:xfrm>
            <a:off x="1995885" y="3517186"/>
            <a:ext cx="697986" cy="183255"/>
          </a:xfrm>
          <a:prstGeom prst="rect">
            <a:avLst/>
          </a:prstGeom>
        </p:spPr>
        <p:txBody>
          <a:bodyPr vert="horz" wrap="square" lIns="0" tIns="0" rIns="0" bIns="0" rtlCol="0">
            <a:spAutoFit/>
          </a:bodyPr>
          <a:lstStyle/>
          <a:p>
            <a:pPr marL="8405"/>
            <a:r>
              <a:rPr sz="1191" i="1" dirty="0">
                <a:latin typeface="Times New Roman"/>
                <a:cs typeface="Times New Roman"/>
              </a:rPr>
              <a:t>C(i,j-1,k-1)</a:t>
            </a:r>
            <a:endParaRPr sz="1191">
              <a:latin typeface="Times New Roman"/>
              <a:cs typeface="Times New Roman"/>
            </a:endParaRPr>
          </a:p>
        </p:txBody>
      </p:sp>
      <p:sp>
        <p:nvSpPr>
          <p:cNvPr id="29" name="object 29"/>
          <p:cNvSpPr txBox="1"/>
          <p:nvPr/>
        </p:nvSpPr>
        <p:spPr>
          <a:xfrm>
            <a:off x="2153715" y="4541915"/>
            <a:ext cx="4810265" cy="244362"/>
          </a:xfrm>
          <a:prstGeom prst="rect">
            <a:avLst/>
          </a:prstGeom>
        </p:spPr>
        <p:txBody>
          <a:bodyPr vert="horz" wrap="square" lIns="0" tIns="0" rIns="0" bIns="0" rtlCol="0">
            <a:spAutoFit/>
          </a:bodyPr>
          <a:lstStyle/>
          <a:p>
            <a:pPr marL="8405"/>
            <a:r>
              <a:rPr sz="1588" spc="-10" dirty="0">
                <a:solidFill>
                  <a:srgbClr val="FF3300"/>
                </a:solidFill>
                <a:latin typeface="Comic Sans MS"/>
                <a:cs typeface="Comic Sans MS"/>
              </a:rPr>
              <a:t>Enumerate</a:t>
            </a:r>
            <a:r>
              <a:rPr sz="1588" spc="-13" dirty="0">
                <a:solidFill>
                  <a:srgbClr val="FF3300"/>
                </a:solidFill>
                <a:latin typeface="Comic Sans MS"/>
                <a:cs typeface="Comic Sans MS"/>
              </a:rPr>
              <a:t> </a:t>
            </a:r>
            <a:r>
              <a:rPr sz="1588" spc="-7" dirty="0">
                <a:solidFill>
                  <a:srgbClr val="FF3300"/>
                </a:solidFill>
                <a:latin typeface="Comic Sans MS"/>
                <a:cs typeface="Comic Sans MS"/>
              </a:rPr>
              <a:t>all</a:t>
            </a:r>
            <a:r>
              <a:rPr sz="1588" spc="-3" dirty="0">
                <a:solidFill>
                  <a:srgbClr val="FF3300"/>
                </a:solidFill>
                <a:latin typeface="Comic Sans MS"/>
                <a:cs typeface="Comic Sans MS"/>
              </a:rPr>
              <a:t> </a:t>
            </a:r>
            <a:r>
              <a:rPr sz="1588" dirty="0">
                <a:solidFill>
                  <a:srgbClr val="FF3300"/>
                </a:solidFill>
                <a:latin typeface="Comic Sans MS"/>
                <a:cs typeface="Comic Sans MS"/>
              </a:rPr>
              <a:t>possibilities</a:t>
            </a:r>
            <a:r>
              <a:rPr sz="1588" spc="-17" dirty="0">
                <a:solidFill>
                  <a:srgbClr val="FF3300"/>
                </a:solidFill>
                <a:latin typeface="Comic Sans MS"/>
                <a:cs typeface="Comic Sans MS"/>
              </a:rPr>
              <a:t> </a:t>
            </a:r>
            <a:r>
              <a:rPr sz="1588" dirty="0">
                <a:solidFill>
                  <a:srgbClr val="FF3300"/>
                </a:solidFill>
                <a:latin typeface="Comic Sans MS"/>
                <a:cs typeface="Comic Sans MS"/>
              </a:rPr>
              <a:t>and</a:t>
            </a:r>
            <a:r>
              <a:rPr sz="1588" spc="-3" dirty="0">
                <a:solidFill>
                  <a:srgbClr val="FF3300"/>
                </a:solidFill>
                <a:latin typeface="Comic Sans MS"/>
                <a:cs typeface="Comic Sans MS"/>
              </a:rPr>
              <a:t> </a:t>
            </a:r>
            <a:r>
              <a:rPr sz="1588" spc="-10" dirty="0">
                <a:solidFill>
                  <a:srgbClr val="FF3300"/>
                </a:solidFill>
                <a:latin typeface="Comic Sans MS"/>
                <a:cs typeface="Comic Sans MS"/>
              </a:rPr>
              <a:t>choose</a:t>
            </a:r>
            <a:r>
              <a:rPr sz="1588" spc="-7" dirty="0">
                <a:solidFill>
                  <a:srgbClr val="FF3300"/>
                </a:solidFill>
                <a:latin typeface="Comic Sans MS"/>
                <a:cs typeface="Comic Sans MS"/>
              </a:rPr>
              <a:t> </a:t>
            </a:r>
            <a:r>
              <a:rPr sz="1588" spc="-13" dirty="0">
                <a:solidFill>
                  <a:srgbClr val="FF3300"/>
                </a:solidFill>
                <a:latin typeface="Comic Sans MS"/>
                <a:cs typeface="Comic Sans MS"/>
              </a:rPr>
              <a:t>th</a:t>
            </a:r>
            <a:r>
              <a:rPr sz="1588" spc="-10" dirty="0">
                <a:solidFill>
                  <a:srgbClr val="FF3300"/>
                </a:solidFill>
                <a:latin typeface="Comic Sans MS"/>
                <a:cs typeface="Comic Sans MS"/>
              </a:rPr>
              <a:t>e</a:t>
            </a:r>
            <a:r>
              <a:rPr sz="1588" dirty="0">
                <a:solidFill>
                  <a:srgbClr val="FF3300"/>
                </a:solidFill>
                <a:latin typeface="Comic Sans MS"/>
                <a:cs typeface="Comic Sans MS"/>
              </a:rPr>
              <a:t> </a:t>
            </a:r>
            <a:r>
              <a:rPr sz="1588" spc="-3" dirty="0">
                <a:solidFill>
                  <a:srgbClr val="FF3300"/>
                </a:solidFill>
                <a:latin typeface="Comic Sans MS"/>
                <a:cs typeface="Comic Sans MS"/>
              </a:rPr>
              <a:t>bes</a:t>
            </a:r>
            <a:r>
              <a:rPr sz="1588" dirty="0">
                <a:solidFill>
                  <a:srgbClr val="FF3300"/>
                </a:solidFill>
                <a:latin typeface="Comic Sans MS"/>
                <a:cs typeface="Comic Sans MS"/>
              </a:rPr>
              <a:t>t </a:t>
            </a:r>
            <a:r>
              <a:rPr sz="1588" spc="-3" dirty="0">
                <a:solidFill>
                  <a:srgbClr val="FF3300"/>
                </a:solidFill>
                <a:latin typeface="Comic Sans MS"/>
                <a:cs typeface="Comic Sans MS"/>
              </a:rPr>
              <a:t>one</a:t>
            </a:r>
            <a:endParaRPr sz="1588">
              <a:latin typeface="Comic Sans MS"/>
              <a:cs typeface="Comic Sans MS"/>
            </a:endParaRPr>
          </a:p>
        </p:txBody>
      </p:sp>
      <p:sp>
        <p:nvSpPr>
          <p:cNvPr id="30" name="object 30"/>
          <p:cNvSpPr txBox="1"/>
          <p:nvPr/>
        </p:nvSpPr>
        <p:spPr>
          <a:xfrm>
            <a:off x="5765258" y="1004460"/>
            <a:ext cx="630751" cy="183255"/>
          </a:xfrm>
          <a:prstGeom prst="rect">
            <a:avLst/>
          </a:prstGeom>
        </p:spPr>
        <p:txBody>
          <a:bodyPr vert="horz" wrap="square" lIns="0" tIns="0" rIns="0" bIns="0" rtlCol="0">
            <a:spAutoFit/>
          </a:bodyPr>
          <a:lstStyle/>
          <a:p>
            <a:pPr marL="8405"/>
            <a:r>
              <a:rPr sz="1191" i="1" dirty="0">
                <a:latin typeface="Times New Roman"/>
                <a:cs typeface="Times New Roman"/>
              </a:rPr>
              <a:t>C (i-1,j-1)</a:t>
            </a:r>
            <a:endParaRPr sz="1191">
              <a:latin typeface="Times New Roman"/>
              <a:cs typeface="Times New Roman"/>
            </a:endParaRPr>
          </a:p>
        </p:txBody>
      </p:sp>
      <p:sp>
        <p:nvSpPr>
          <p:cNvPr id="31" name="object 31"/>
          <p:cNvSpPr txBox="1"/>
          <p:nvPr/>
        </p:nvSpPr>
        <p:spPr>
          <a:xfrm>
            <a:off x="6965403" y="1003447"/>
            <a:ext cx="504265" cy="183255"/>
          </a:xfrm>
          <a:prstGeom prst="rect">
            <a:avLst/>
          </a:prstGeom>
        </p:spPr>
        <p:txBody>
          <a:bodyPr vert="horz" wrap="square" lIns="0" tIns="0" rIns="0" bIns="0" rtlCol="0">
            <a:spAutoFit/>
          </a:bodyPr>
          <a:lstStyle/>
          <a:p>
            <a:pPr marL="8405"/>
            <a:r>
              <a:rPr sz="1191" i="1" dirty="0">
                <a:latin typeface="Times New Roman"/>
                <a:cs typeface="Times New Roman"/>
              </a:rPr>
              <a:t>C</a:t>
            </a:r>
            <a:r>
              <a:rPr sz="1191" i="1" spc="-3" dirty="0">
                <a:latin typeface="Times New Roman"/>
                <a:cs typeface="Times New Roman"/>
              </a:rPr>
              <a:t> (i-1,j)</a:t>
            </a:r>
            <a:endParaRPr sz="1191">
              <a:latin typeface="Times New Roman"/>
              <a:cs typeface="Times New Roman"/>
            </a:endParaRPr>
          </a:p>
        </p:txBody>
      </p:sp>
      <p:sp>
        <p:nvSpPr>
          <p:cNvPr id="32" name="object 32"/>
          <p:cNvSpPr txBox="1"/>
          <p:nvPr/>
        </p:nvSpPr>
        <p:spPr>
          <a:xfrm>
            <a:off x="5994688" y="2523306"/>
            <a:ext cx="504265" cy="183255"/>
          </a:xfrm>
          <a:prstGeom prst="rect">
            <a:avLst/>
          </a:prstGeom>
        </p:spPr>
        <p:txBody>
          <a:bodyPr vert="horz" wrap="square" lIns="0" tIns="0" rIns="0" bIns="0" rtlCol="0">
            <a:spAutoFit/>
          </a:bodyPr>
          <a:lstStyle/>
          <a:p>
            <a:pPr marL="8405"/>
            <a:r>
              <a:rPr sz="1191" i="1" dirty="0">
                <a:latin typeface="Times New Roman"/>
                <a:cs typeface="Times New Roman"/>
              </a:rPr>
              <a:t>C</a:t>
            </a:r>
            <a:r>
              <a:rPr sz="1191" i="1" spc="-3" dirty="0">
                <a:latin typeface="Times New Roman"/>
                <a:cs typeface="Times New Roman"/>
              </a:rPr>
              <a:t> (i,j-1)</a:t>
            </a:r>
            <a:endParaRPr sz="1191">
              <a:latin typeface="Times New Roman"/>
              <a:cs typeface="Times New Roman"/>
            </a:endParaRPr>
          </a:p>
        </p:txBody>
      </p:sp>
    </p:spTree>
    <p:extLst>
      <p:ext uri="{BB962C8B-B14F-4D97-AF65-F5344CB8AC3E}">
        <p14:creationId xmlns:p14="http://schemas.microsoft.com/office/powerpoint/2010/main" val="2291193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60860" rIns="0" bIns="0" rtlCol="0" anchor="b" anchorCtr="0">
            <a:spAutoFit/>
          </a:bodyPr>
          <a:lstStyle/>
          <a:p>
            <a:pPr marL="8405"/>
            <a:r>
              <a:rPr sz="2118" spc="-13" dirty="0"/>
              <a:t>Dynamic</a:t>
            </a:r>
            <a:r>
              <a:rPr sz="2118" spc="-7" dirty="0"/>
              <a:t> </a:t>
            </a:r>
            <a:r>
              <a:rPr sz="2118" spc="-13" dirty="0"/>
              <a:t>Programming msa:</a:t>
            </a:r>
            <a:r>
              <a:rPr sz="2118" dirty="0"/>
              <a:t> </a:t>
            </a:r>
            <a:r>
              <a:rPr sz="2118" spc="-13" dirty="0"/>
              <a:t>General</a:t>
            </a:r>
            <a:r>
              <a:rPr sz="2118" spc="-10" dirty="0"/>
              <a:t> </a:t>
            </a:r>
            <a:r>
              <a:rPr sz="2118" spc="-13" dirty="0"/>
              <a:t>Case</a:t>
            </a:r>
            <a:endParaRPr sz="2118"/>
          </a:p>
        </p:txBody>
      </p:sp>
      <p:sp>
        <p:nvSpPr>
          <p:cNvPr id="4" name="Text Placeholder 3"/>
          <p:cNvSpPr>
            <a:spLocks noGrp="1"/>
          </p:cNvSpPr>
          <p:nvPr>
            <p:ph type="body" idx="1"/>
          </p:nvPr>
        </p:nvSpPr>
        <p:spPr>
          <a:xfrm>
            <a:off x="844425" y="1534256"/>
            <a:ext cx="6275566" cy="3321600"/>
          </a:xfrm>
        </p:spPr>
        <p:txBody>
          <a:bodyPr/>
          <a:lstStyle/>
          <a:p>
            <a:pPr marL="235336" marR="274839" indent="-226931">
              <a:lnSpc>
                <a:spcPts val="1787"/>
              </a:lnSpc>
              <a:buFont typeface="Arial"/>
              <a:buChar char="•"/>
              <a:tabLst>
                <a:tab pos="235336" algn="l"/>
              </a:tabLst>
            </a:pPr>
            <a:r>
              <a:rPr lang="en-US" sz="1655" spc="-3" dirty="0"/>
              <a:t>F</a:t>
            </a:r>
            <a:r>
              <a:rPr lang="en-US" sz="1655" dirty="0"/>
              <a:t>or </a:t>
            </a:r>
            <a:r>
              <a:rPr lang="en-US" sz="1655" i="1" dirty="0"/>
              <a:t>k </a:t>
            </a:r>
            <a:r>
              <a:rPr lang="en-US" sz="1655" spc="-3" dirty="0"/>
              <a:t>sequence</a:t>
            </a:r>
            <a:r>
              <a:rPr lang="en-US" sz="1655" dirty="0"/>
              <a:t>s</a:t>
            </a:r>
            <a:r>
              <a:rPr lang="en-US" sz="1655" spc="-3" dirty="0"/>
              <a:t> o</a:t>
            </a:r>
            <a:r>
              <a:rPr lang="en-US" sz="1655" dirty="0"/>
              <a:t>f </a:t>
            </a:r>
            <a:r>
              <a:rPr lang="en-US" sz="1655" spc="-3" dirty="0"/>
              <a:t>lengt</a:t>
            </a:r>
            <a:r>
              <a:rPr lang="en-US" sz="1655" dirty="0"/>
              <a:t>h </a:t>
            </a:r>
            <a:r>
              <a:rPr lang="en-US" sz="1655" i="1" dirty="0"/>
              <a:t>n,</a:t>
            </a:r>
            <a:r>
              <a:rPr lang="en-US" sz="1655" i="1" spc="3" dirty="0"/>
              <a:t> </a:t>
            </a:r>
            <a:r>
              <a:rPr lang="en-US" sz="1655" spc="-3" dirty="0"/>
              <a:t>dynami</a:t>
            </a:r>
            <a:r>
              <a:rPr lang="en-US" sz="1655" dirty="0"/>
              <a:t>c </a:t>
            </a:r>
            <a:r>
              <a:rPr lang="en-US" sz="1655" spc="-3" dirty="0"/>
              <a:t>programming algorith</a:t>
            </a:r>
            <a:r>
              <a:rPr lang="en-US" sz="1655" dirty="0"/>
              <a:t>m</a:t>
            </a:r>
            <a:r>
              <a:rPr lang="en-US" sz="1655" spc="3" dirty="0"/>
              <a:t> </a:t>
            </a:r>
            <a:r>
              <a:rPr lang="en-US" sz="1655" spc="-3" dirty="0"/>
              <a:t>doe</a:t>
            </a:r>
            <a:r>
              <a:rPr lang="en-US" sz="1655" dirty="0"/>
              <a:t>s </a:t>
            </a:r>
            <a:r>
              <a:rPr lang="en-US" sz="1655" spc="-3" dirty="0"/>
              <a:t>(2</a:t>
            </a:r>
            <a:r>
              <a:rPr lang="en-US" sz="1688" i="1" spc="-10" baseline="26143" dirty="0"/>
              <a:t>k</a:t>
            </a:r>
            <a:r>
              <a:rPr lang="en-US" sz="1655" dirty="0"/>
              <a:t>-1) </a:t>
            </a:r>
            <a:r>
              <a:rPr lang="en-US" sz="1655" dirty="0" err="1"/>
              <a:t>n</a:t>
            </a:r>
            <a:r>
              <a:rPr lang="en-US" sz="1688" i="1" spc="-10" baseline="26143" dirty="0" err="1"/>
              <a:t>k</a:t>
            </a:r>
            <a:r>
              <a:rPr lang="en-US" sz="1688" i="1" baseline="26143" dirty="0"/>
              <a:t> </a:t>
            </a:r>
            <a:r>
              <a:rPr lang="en-US" sz="1655" spc="-3" dirty="0"/>
              <a:t>operations</a:t>
            </a:r>
            <a:endParaRPr lang="en-US" sz="1655" dirty="0"/>
          </a:p>
          <a:p>
            <a:pPr marL="500089" marR="3362" lvl="1" indent="-189109">
              <a:lnSpc>
                <a:spcPts val="1714"/>
              </a:lnSpc>
              <a:spcBef>
                <a:spcPts val="364"/>
              </a:spcBef>
              <a:buFont typeface="Arial"/>
              <a:buChar char="–"/>
              <a:tabLst>
                <a:tab pos="500089" algn="l"/>
              </a:tabLst>
            </a:pPr>
            <a:r>
              <a:rPr lang="en-US" sz="1588" spc="-13" dirty="0"/>
              <a:t>E</a:t>
            </a:r>
            <a:r>
              <a:rPr lang="en-US" sz="1588" dirty="0"/>
              <a:t>xample:</a:t>
            </a:r>
            <a:r>
              <a:rPr lang="en-US" sz="1588" spc="-3" dirty="0"/>
              <a:t> </a:t>
            </a:r>
            <a:r>
              <a:rPr lang="en-US" sz="1588" dirty="0"/>
              <a:t>6 sequences</a:t>
            </a:r>
            <a:r>
              <a:rPr lang="en-US" sz="1588" spc="-3" dirty="0"/>
              <a:t> </a:t>
            </a:r>
            <a:r>
              <a:rPr lang="en-US" sz="1588" spc="-7" dirty="0"/>
              <a:t>of</a:t>
            </a:r>
            <a:r>
              <a:rPr lang="en-US" sz="1588" dirty="0"/>
              <a:t> length 100 require</a:t>
            </a:r>
            <a:r>
              <a:rPr lang="en-US" sz="1588" spc="-7" dirty="0"/>
              <a:t> </a:t>
            </a:r>
            <a:r>
              <a:rPr lang="en-US" sz="1588" spc="-3" dirty="0"/>
              <a:t>6</a:t>
            </a:r>
            <a:r>
              <a:rPr lang="en-US" sz="1588" dirty="0"/>
              <a:t>.4X1</a:t>
            </a:r>
            <a:r>
              <a:rPr lang="en-US" sz="1588" spc="3" dirty="0"/>
              <a:t>0</a:t>
            </a:r>
            <a:r>
              <a:rPr lang="en-US" sz="1588" spc="-5" baseline="24305" dirty="0"/>
              <a:t>13 </a:t>
            </a:r>
            <a:r>
              <a:rPr lang="en-US" sz="1588" dirty="0"/>
              <a:t>calculations</a:t>
            </a:r>
          </a:p>
          <a:p>
            <a:pPr marL="234916" indent="-226511">
              <a:spcBef>
                <a:spcPts val="185"/>
              </a:spcBef>
              <a:buFont typeface="Arial"/>
              <a:buChar char="•"/>
              <a:tabLst>
                <a:tab pos="235336" algn="l"/>
              </a:tabLst>
            </a:pPr>
            <a:r>
              <a:rPr lang="en-US" sz="1655" spc="-7" dirty="0"/>
              <a:t>S</a:t>
            </a:r>
            <a:r>
              <a:rPr lang="en-US" sz="1655" spc="-3" dirty="0"/>
              <a:t>pac</a:t>
            </a:r>
            <a:r>
              <a:rPr lang="en-US" sz="1655" dirty="0"/>
              <a:t>e for table</a:t>
            </a:r>
            <a:r>
              <a:rPr lang="en-US" sz="1655" spc="-3" dirty="0"/>
              <a:t> i</a:t>
            </a:r>
            <a:r>
              <a:rPr lang="en-US" sz="1655" dirty="0"/>
              <a:t>s</a:t>
            </a:r>
            <a:r>
              <a:rPr lang="en-US" sz="1655" spc="-3" dirty="0"/>
              <a:t> </a:t>
            </a:r>
            <a:r>
              <a:rPr lang="en-US" sz="1655" i="1" dirty="0" err="1"/>
              <a:t>n</a:t>
            </a:r>
            <a:r>
              <a:rPr lang="en-US" sz="1688" i="1" spc="-10" baseline="26143" dirty="0" err="1"/>
              <a:t>k</a:t>
            </a:r>
            <a:endParaRPr lang="en-US" sz="1688" baseline="26143" dirty="0"/>
          </a:p>
          <a:p>
            <a:pPr>
              <a:spcBef>
                <a:spcPts val="20"/>
              </a:spcBef>
              <a:buFont typeface="Arial"/>
              <a:buChar char="•"/>
            </a:pPr>
            <a:endParaRPr lang="en-US" sz="2250" dirty="0">
              <a:latin typeface="Times New Roman"/>
              <a:cs typeface="Times New Roman"/>
            </a:endParaRPr>
          </a:p>
          <a:p>
            <a:pPr marL="235336" marR="76484" indent="-226931">
              <a:lnSpc>
                <a:spcPts val="1787"/>
              </a:lnSpc>
              <a:buFont typeface="Arial"/>
              <a:buChar char="•"/>
              <a:tabLst>
                <a:tab pos="235336" algn="l"/>
              </a:tabLst>
            </a:pPr>
            <a:r>
              <a:rPr lang="en-US" sz="1655" b="1" spc="-3" dirty="0"/>
              <a:t>Conclusion</a:t>
            </a:r>
            <a:r>
              <a:rPr lang="en-US" sz="1655" b="1" dirty="0"/>
              <a:t>: </a:t>
            </a:r>
            <a:r>
              <a:rPr lang="en-US" sz="1655" spc="-3" dirty="0"/>
              <a:t>dynami</a:t>
            </a:r>
            <a:r>
              <a:rPr lang="en-US" sz="1655" dirty="0"/>
              <a:t>c </a:t>
            </a:r>
            <a:r>
              <a:rPr lang="en-US" sz="1655" spc="-3" dirty="0"/>
              <a:t>programmin</a:t>
            </a:r>
            <a:r>
              <a:rPr lang="en-US" sz="1655" dirty="0"/>
              <a:t>g</a:t>
            </a:r>
            <a:r>
              <a:rPr lang="en-US" sz="1655" spc="3" dirty="0"/>
              <a:t> </a:t>
            </a:r>
            <a:r>
              <a:rPr lang="en-US" sz="1655" spc="-3" dirty="0"/>
              <a:t>approac</a:t>
            </a:r>
            <a:r>
              <a:rPr lang="en-US" sz="1655" dirty="0"/>
              <a:t>h for </a:t>
            </a:r>
            <a:r>
              <a:rPr lang="en-US" sz="1655" spc="-3" dirty="0"/>
              <a:t>alignmen</a:t>
            </a:r>
            <a:r>
              <a:rPr lang="en-US" sz="1655" dirty="0"/>
              <a:t>t </a:t>
            </a:r>
            <a:r>
              <a:rPr lang="en-US" sz="1655" spc="-3" dirty="0"/>
              <a:t>betwee</a:t>
            </a:r>
            <a:r>
              <a:rPr lang="en-US" sz="1655" dirty="0"/>
              <a:t>n </a:t>
            </a:r>
            <a:r>
              <a:rPr lang="en-US" sz="1655" spc="-3" dirty="0"/>
              <a:t>tw</a:t>
            </a:r>
            <a:r>
              <a:rPr lang="en-US" sz="1655" dirty="0"/>
              <a:t>o</a:t>
            </a:r>
            <a:r>
              <a:rPr lang="en-US" sz="1655" spc="-3" dirty="0"/>
              <a:t> sequence</a:t>
            </a:r>
            <a:r>
              <a:rPr lang="en-US" sz="1655" dirty="0"/>
              <a:t>s</a:t>
            </a:r>
            <a:r>
              <a:rPr lang="en-US" sz="1655" spc="-3" dirty="0"/>
              <a:t> i</a:t>
            </a:r>
            <a:r>
              <a:rPr lang="en-US" sz="1655" dirty="0"/>
              <a:t>s </a:t>
            </a:r>
            <a:r>
              <a:rPr lang="en-US" sz="1655" spc="-3" dirty="0"/>
              <a:t>easil</a:t>
            </a:r>
            <a:r>
              <a:rPr lang="en-US" sz="1655" dirty="0"/>
              <a:t>y </a:t>
            </a:r>
            <a:r>
              <a:rPr lang="en-US" sz="1655" spc="-3" dirty="0"/>
              <a:t>extended </a:t>
            </a:r>
            <a:r>
              <a:rPr lang="en-US" sz="1655" dirty="0"/>
              <a:t>to </a:t>
            </a:r>
            <a:r>
              <a:rPr lang="en-US" sz="1655" b="1" i="1" dirty="0"/>
              <a:t>k </a:t>
            </a:r>
            <a:r>
              <a:rPr lang="en-US" sz="1655" spc="-3" dirty="0"/>
              <a:t>sequence</a:t>
            </a:r>
            <a:r>
              <a:rPr lang="en-US" sz="1655" dirty="0"/>
              <a:t>s</a:t>
            </a:r>
            <a:r>
              <a:rPr lang="en-US" sz="1655" spc="-3" dirty="0"/>
              <a:t> bu</a:t>
            </a:r>
            <a:r>
              <a:rPr lang="en-US" sz="1655" dirty="0"/>
              <a:t>t </a:t>
            </a:r>
            <a:r>
              <a:rPr lang="en-US" sz="1655" spc="-3" dirty="0"/>
              <a:t>i</a:t>
            </a:r>
            <a:r>
              <a:rPr lang="en-US" sz="1655" dirty="0"/>
              <a:t>t</a:t>
            </a:r>
            <a:r>
              <a:rPr lang="en-US" sz="1655" spc="-3" dirty="0"/>
              <a:t> i</a:t>
            </a:r>
            <a:r>
              <a:rPr lang="en-US" sz="1655" dirty="0"/>
              <a:t>s</a:t>
            </a:r>
            <a:r>
              <a:rPr lang="en-US" sz="1655" spc="-3" dirty="0"/>
              <a:t> impractica</a:t>
            </a:r>
            <a:r>
              <a:rPr lang="en-US" sz="1655" dirty="0"/>
              <a:t>l</a:t>
            </a:r>
            <a:r>
              <a:rPr lang="en-US" sz="1655" spc="3" dirty="0"/>
              <a:t> </a:t>
            </a:r>
            <a:r>
              <a:rPr lang="en-US" sz="1655" spc="-3" dirty="0"/>
              <a:t>du</a:t>
            </a:r>
            <a:r>
              <a:rPr lang="en-US" sz="1655" dirty="0"/>
              <a:t>e</a:t>
            </a:r>
            <a:r>
              <a:rPr lang="en-US" sz="1655" spc="-3" dirty="0"/>
              <a:t> t</a:t>
            </a:r>
            <a:r>
              <a:rPr lang="en-US" sz="1655" dirty="0"/>
              <a:t>o</a:t>
            </a:r>
            <a:r>
              <a:rPr lang="en-US" sz="1655" spc="-3" dirty="0"/>
              <a:t> exponential runnin</a:t>
            </a:r>
            <a:r>
              <a:rPr lang="en-US" sz="1655" dirty="0"/>
              <a:t>g</a:t>
            </a:r>
            <a:r>
              <a:rPr lang="en-US" sz="1655" spc="-3" dirty="0"/>
              <a:t> time</a:t>
            </a:r>
            <a:endParaRPr lang="en-US" sz="1655" dirty="0"/>
          </a:p>
          <a:p>
            <a:endParaRPr lang="en-US" dirty="0"/>
          </a:p>
        </p:txBody>
      </p:sp>
    </p:spTree>
    <p:extLst>
      <p:ext uri="{BB962C8B-B14F-4D97-AF65-F5344CB8AC3E}">
        <p14:creationId xmlns:p14="http://schemas.microsoft.com/office/powerpoint/2010/main" val="2146512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801384" y="220764"/>
            <a:ext cx="4181582" cy="517513"/>
          </a:xfrm>
          <a:prstGeom prst="rect">
            <a:avLst/>
          </a:prstGeom>
        </p:spPr>
        <p:txBody>
          <a:bodyPr vert="horz" wrap="square" lIns="0" tIns="146748" rIns="0" bIns="0" rtlCol="0" anchor="b" anchorCtr="0">
            <a:spAutoFit/>
          </a:bodyPr>
          <a:lstStyle/>
          <a:p>
            <a:pPr marL="8405"/>
            <a:r>
              <a:rPr dirty="0"/>
              <a:t>Greedy</a:t>
            </a:r>
            <a:r>
              <a:rPr spc="-10" dirty="0"/>
              <a:t> </a:t>
            </a:r>
            <a:r>
              <a:rPr spc="-17" dirty="0"/>
              <a:t>Approach</a:t>
            </a:r>
            <a:r>
              <a:rPr spc="-13" dirty="0"/>
              <a:t>:</a:t>
            </a:r>
            <a:r>
              <a:rPr spc="17" dirty="0"/>
              <a:t> </a:t>
            </a:r>
            <a:r>
              <a:rPr spc="-17" dirty="0"/>
              <a:t>Example</a:t>
            </a:r>
          </a:p>
        </p:txBody>
      </p:sp>
      <p:sp>
        <p:nvSpPr>
          <p:cNvPr id="3" name="object 3"/>
          <p:cNvSpPr txBox="1"/>
          <p:nvPr/>
        </p:nvSpPr>
        <p:spPr>
          <a:xfrm>
            <a:off x="1901582" y="1133676"/>
            <a:ext cx="3434043" cy="2203552"/>
          </a:xfrm>
          <a:prstGeom prst="rect">
            <a:avLst/>
          </a:prstGeom>
        </p:spPr>
        <p:txBody>
          <a:bodyPr vert="horz" wrap="square" lIns="0" tIns="0" rIns="0" bIns="0" rtlCol="0">
            <a:spAutoFit/>
          </a:bodyPr>
          <a:lstStyle/>
          <a:p>
            <a:pPr marL="234916" indent="-226511">
              <a:buFont typeface="Arial"/>
              <a:buChar char="•"/>
              <a:tabLst>
                <a:tab pos="235336" algn="l"/>
              </a:tabLst>
            </a:pPr>
            <a:r>
              <a:rPr sz="1985" spc="-3" dirty="0"/>
              <a:t>Conside</a:t>
            </a:r>
            <a:r>
              <a:rPr sz="1985" dirty="0"/>
              <a:t>r </a:t>
            </a:r>
            <a:r>
              <a:rPr sz="1985" spc="-3" dirty="0"/>
              <a:t>thes</a:t>
            </a:r>
            <a:r>
              <a:rPr sz="1985" dirty="0"/>
              <a:t>e</a:t>
            </a:r>
            <a:r>
              <a:rPr sz="1985" spc="-7" dirty="0"/>
              <a:t> </a:t>
            </a:r>
            <a:r>
              <a:rPr sz="1985" dirty="0"/>
              <a:t>4</a:t>
            </a:r>
            <a:r>
              <a:rPr sz="1985" spc="-3" dirty="0"/>
              <a:t> sequences</a:t>
            </a:r>
            <a:endParaRPr sz="1985"/>
          </a:p>
          <a:p>
            <a:pPr>
              <a:lnSpc>
                <a:spcPct val="100000"/>
              </a:lnSpc>
            </a:pPr>
            <a:endParaRPr sz="1985">
              <a:latin typeface="Times New Roman"/>
              <a:cs typeface="Times New Roman"/>
            </a:endParaRPr>
          </a:p>
          <a:p>
            <a:pPr>
              <a:spcBef>
                <a:spcPts val="30"/>
              </a:spcBef>
            </a:pPr>
            <a:endParaRPr sz="2349">
              <a:latin typeface="Times New Roman"/>
              <a:cs typeface="Times New Roman"/>
            </a:endParaRPr>
          </a:p>
          <a:p>
            <a:pPr marL="1073301" marR="835443" algn="just">
              <a:lnSpc>
                <a:spcPts val="2382"/>
              </a:lnSpc>
            </a:pPr>
            <a:r>
              <a:rPr sz="2085" i="1" spc="-63" dirty="0">
                <a:latin typeface="Lucida Console"/>
                <a:cs typeface="Lucida Console"/>
              </a:rPr>
              <a:t>s1 </a:t>
            </a:r>
            <a:r>
              <a:rPr sz="2085" i="1" spc="-149" dirty="0">
                <a:latin typeface="Lucida Console"/>
                <a:cs typeface="Lucida Console"/>
              </a:rPr>
              <a:t> </a:t>
            </a:r>
            <a:r>
              <a:rPr sz="1985" dirty="0">
                <a:latin typeface="Lucida Console"/>
                <a:cs typeface="Lucida Console"/>
              </a:rPr>
              <a:t>GATTCA </a:t>
            </a:r>
            <a:r>
              <a:rPr sz="2085" i="1" spc="-63" dirty="0">
                <a:latin typeface="Lucida Console"/>
                <a:cs typeface="Lucida Console"/>
              </a:rPr>
              <a:t>s2</a:t>
            </a:r>
            <a:r>
              <a:rPr sz="2085" i="1" dirty="0">
                <a:latin typeface="Lucida Console"/>
                <a:cs typeface="Lucida Console"/>
              </a:rPr>
              <a:t> </a:t>
            </a:r>
            <a:r>
              <a:rPr sz="2085" i="1" spc="-149" dirty="0">
                <a:latin typeface="Lucida Console"/>
                <a:cs typeface="Lucida Console"/>
              </a:rPr>
              <a:t> </a:t>
            </a:r>
            <a:r>
              <a:rPr sz="1985" dirty="0">
                <a:latin typeface="Lucida Console"/>
                <a:cs typeface="Lucida Console"/>
              </a:rPr>
              <a:t>GTCTGA </a:t>
            </a:r>
            <a:r>
              <a:rPr sz="2085" i="1" spc="-63" dirty="0">
                <a:latin typeface="Lucida Console"/>
                <a:cs typeface="Lucida Console"/>
              </a:rPr>
              <a:t>s3</a:t>
            </a:r>
            <a:r>
              <a:rPr sz="2085" i="1" dirty="0">
                <a:latin typeface="Lucida Console"/>
                <a:cs typeface="Lucida Console"/>
              </a:rPr>
              <a:t> </a:t>
            </a:r>
            <a:r>
              <a:rPr sz="2085" i="1" spc="-149" dirty="0">
                <a:latin typeface="Lucida Console"/>
                <a:cs typeface="Lucida Console"/>
              </a:rPr>
              <a:t> </a:t>
            </a:r>
            <a:r>
              <a:rPr sz="1985" dirty="0">
                <a:latin typeface="Lucida Console"/>
                <a:cs typeface="Lucida Console"/>
              </a:rPr>
              <a:t>GATATT </a:t>
            </a:r>
            <a:r>
              <a:rPr sz="2085" i="1" spc="-63" dirty="0">
                <a:latin typeface="Lucida Console"/>
                <a:cs typeface="Lucida Console"/>
              </a:rPr>
              <a:t>s4</a:t>
            </a:r>
            <a:r>
              <a:rPr sz="2085" i="1" dirty="0">
                <a:latin typeface="Lucida Console"/>
                <a:cs typeface="Lucida Console"/>
              </a:rPr>
              <a:t> </a:t>
            </a:r>
            <a:r>
              <a:rPr sz="2085" i="1" spc="-149" dirty="0">
                <a:latin typeface="Lucida Console"/>
                <a:cs typeface="Lucida Console"/>
              </a:rPr>
              <a:t> </a:t>
            </a:r>
            <a:r>
              <a:rPr sz="1985" dirty="0">
                <a:latin typeface="Lucida Console"/>
                <a:cs typeface="Lucida Console"/>
              </a:rPr>
              <a:t>GTCAGC</a:t>
            </a:r>
            <a:endParaRPr sz="1985">
              <a:latin typeface="Lucida Console"/>
              <a:cs typeface="Lucida Console"/>
            </a:endParaRPr>
          </a:p>
        </p:txBody>
      </p:sp>
    </p:spTree>
    <p:extLst>
      <p:ext uri="{BB962C8B-B14F-4D97-AF65-F5344CB8AC3E}">
        <p14:creationId xmlns:p14="http://schemas.microsoft.com/office/powerpoint/2010/main" val="1198945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1901582" y="1133676"/>
            <a:ext cx="4466945" cy="305468"/>
          </a:xfrm>
          <a:prstGeom prst="rect">
            <a:avLst/>
          </a:prstGeom>
        </p:spPr>
        <p:txBody>
          <a:bodyPr vert="horz" wrap="square" lIns="0" tIns="0" rIns="0" bIns="0" rtlCol="0">
            <a:spAutoFit/>
          </a:bodyPr>
          <a:lstStyle/>
          <a:p>
            <a:pPr marL="234916" indent="-226511">
              <a:buFont typeface="Arial"/>
              <a:buChar char="•"/>
              <a:tabLst>
                <a:tab pos="235336" algn="l"/>
                <a:tab pos="1818812" algn="l"/>
              </a:tabLst>
            </a:pPr>
            <a:r>
              <a:rPr sz="1985" spc="-17" dirty="0"/>
              <a:t>T</a:t>
            </a:r>
            <a:r>
              <a:rPr sz="1985" spc="-3" dirty="0"/>
              <a:t>her</a:t>
            </a:r>
            <a:r>
              <a:rPr sz="1985" dirty="0"/>
              <a:t>e </a:t>
            </a:r>
            <a:r>
              <a:rPr sz="1985" spc="-3" dirty="0" smtClean="0"/>
              <a:t>ar</a:t>
            </a:r>
            <a:r>
              <a:rPr sz="1985" dirty="0" smtClean="0"/>
              <a:t>e</a:t>
            </a:r>
            <a:r>
              <a:rPr lang="en-US" sz="1985" dirty="0"/>
              <a:t> </a:t>
            </a:r>
            <a:r>
              <a:rPr sz="1985" dirty="0" smtClean="0"/>
              <a:t>6</a:t>
            </a:r>
            <a:r>
              <a:rPr sz="1985" spc="-3" dirty="0" smtClean="0"/>
              <a:t> </a:t>
            </a:r>
            <a:r>
              <a:rPr sz="1985" spc="-3" dirty="0"/>
              <a:t>possibl</a:t>
            </a:r>
            <a:r>
              <a:rPr sz="1985" dirty="0"/>
              <a:t>e </a:t>
            </a:r>
            <a:r>
              <a:rPr sz="1985" spc="-3" dirty="0"/>
              <a:t>alignments</a:t>
            </a:r>
            <a:endParaRPr sz="1985" dirty="0"/>
          </a:p>
        </p:txBody>
      </p:sp>
      <p:sp>
        <p:nvSpPr>
          <p:cNvPr id="8" name="object 8"/>
          <p:cNvSpPr txBox="1"/>
          <p:nvPr/>
        </p:nvSpPr>
        <p:spPr>
          <a:xfrm>
            <a:off x="1952009" y="2311779"/>
            <a:ext cx="2353656" cy="436017"/>
          </a:xfrm>
          <a:prstGeom prst="rect">
            <a:avLst/>
          </a:prstGeom>
        </p:spPr>
        <p:txBody>
          <a:bodyPr vert="horz" wrap="square" lIns="0" tIns="0" rIns="0" bIns="0" rtlCol="0">
            <a:spAutoFit/>
          </a:bodyPr>
          <a:lstStyle/>
          <a:p>
            <a:pPr marL="8405">
              <a:lnSpc>
                <a:spcPts val="1711"/>
              </a:lnSpc>
              <a:tabLst>
                <a:tab pos="432850" algn="l"/>
              </a:tabLst>
            </a:pPr>
            <a:r>
              <a:rPr sz="1456" i="1" spc="-46" dirty="0">
                <a:latin typeface="Lucida Console"/>
                <a:cs typeface="Lucida Console"/>
              </a:rPr>
              <a:t>s2	</a:t>
            </a:r>
            <a:r>
              <a:rPr sz="1390" b="1" spc="-3" dirty="0">
                <a:solidFill>
                  <a:srgbClr val="FF0000"/>
                </a:solidFill>
                <a:latin typeface="Lucida Console"/>
                <a:cs typeface="Lucida Console"/>
              </a:rPr>
              <a:t>GTC</a:t>
            </a:r>
            <a:r>
              <a:rPr sz="1390" spc="-7" dirty="0">
                <a:latin typeface="Lucida Console"/>
                <a:cs typeface="Lucida Console"/>
              </a:rPr>
              <a:t>T</a:t>
            </a:r>
            <a:r>
              <a:rPr sz="1390" b="1" spc="-3" dirty="0">
                <a:solidFill>
                  <a:srgbClr val="FF0000"/>
                </a:solidFill>
                <a:latin typeface="Lucida Console"/>
                <a:cs typeface="Lucida Console"/>
              </a:rPr>
              <a:t>G</a:t>
            </a:r>
            <a:r>
              <a:rPr sz="1390" dirty="0">
                <a:latin typeface="Lucida Console"/>
                <a:cs typeface="Lucida Console"/>
              </a:rPr>
              <a:t>A</a:t>
            </a:r>
            <a:endParaRPr sz="1390">
              <a:latin typeface="Lucida Console"/>
              <a:cs typeface="Lucida Console"/>
            </a:endParaRPr>
          </a:p>
          <a:p>
            <a:pPr marL="8405">
              <a:lnSpc>
                <a:spcPts val="1711"/>
              </a:lnSpc>
              <a:tabLst>
                <a:tab pos="432850" algn="l"/>
              </a:tabLst>
            </a:pPr>
            <a:r>
              <a:rPr sz="1456" i="1" spc="-46" dirty="0">
                <a:latin typeface="Lucida Console"/>
                <a:cs typeface="Lucida Console"/>
              </a:rPr>
              <a:t>s4	</a:t>
            </a:r>
            <a:r>
              <a:rPr sz="1390" b="1" spc="-3" dirty="0">
                <a:solidFill>
                  <a:srgbClr val="FF0000"/>
                </a:solidFill>
                <a:latin typeface="Lucida Console"/>
                <a:cs typeface="Lucida Console"/>
              </a:rPr>
              <a:t>GTC</a:t>
            </a:r>
            <a:r>
              <a:rPr sz="1390" spc="-7" dirty="0">
                <a:latin typeface="Lucida Console"/>
                <a:cs typeface="Lucida Console"/>
              </a:rPr>
              <a:t>A</a:t>
            </a:r>
            <a:r>
              <a:rPr sz="1390" b="1" spc="-3" dirty="0">
                <a:solidFill>
                  <a:srgbClr val="FF0000"/>
                </a:solidFill>
                <a:latin typeface="Lucida Console"/>
                <a:cs typeface="Lucida Console"/>
              </a:rPr>
              <a:t>G</a:t>
            </a:r>
            <a:r>
              <a:rPr sz="1390" dirty="0">
                <a:latin typeface="Lucida Console"/>
                <a:cs typeface="Lucida Console"/>
              </a:rPr>
              <a:t>C</a:t>
            </a:r>
            <a:r>
              <a:rPr sz="1390" spc="-7" dirty="0">
                <a:latin typeface="Lucida Console"/>
                <a:cs typeface="Lucida Console"/>
              </a:rPr>
              <a:t> </a:t>
            </a:r>
            <a:r>
              <a:rPr sz="1390" spc="-3" dirty="0">
                <a:latin typeface="Lucida Console"/>
                <a:cs typeface="Lucida Console"/>
              </a:rPr>
              <a:t>(scor</a:t>
            </a:r>
            <a:r>
              <a:rPr sz="1390" dirty="0">
                <a:latin typeface="Lucida Console"/>
                <a:cs typeface="Lucida Console"/>
              </a:rPr>
              <a:t>e</a:t>
            </a:r>
            <a:r>
              <a:rPr sz="1390" spc="-7" dirty="0">
                <a:latin typeface="Lucida Console"/>
                <a:cs typeface="Lucida Console"/>
              </a:rPr>
              <a:t> </a:t>
            </a:r>
            <a:r>
              <a:rPr sz="1390" dirty="0">
                <a:latin typeface="Lucida Console"/>
                <a:cs typeface="Lucida Console"/>
              </a:rPr>
              <a:t>=</a:t>
            </a:r>
            <a:r>
              <a:rPr sz="1390" spc="-7" dirty="0">
                <a:latin typeface="Lucida Console"/>
                <a:cs typeface="Lucida Console"/>
              </a:rPr>
              <a:t> </a:t>
            </a:r>
            <a:r>
              <a:rPr sz="1390" spc="-3" dirty="0">
                <a:latin typeface="Lucida Console"/>
                <a:cs typeface="Lucida Console"/>
              </a:rPr>
              <a:t>2)</a:t>
            </a:r>
            <a:endParaRPr sz="1390">
              <a:latin typeface="Lucida Console"/>
              <a:cs typeface="Lucida Console"/>
            </a:endParaRPr>
          </a:p>
        </p:txBody>
      </p:sp>
      <p:sp>
        <p:nvSpPr>
          <p:cNvPr id="9" name="object 9"/>
          <p:cNvSpPr txBox="1"/>
          <p:nvPr/>
        </p:nvSpPr>
        <p:spPr>
          <a:xfrm>
            <a:off x="1952009" y="2948666"/>
            <a:ext cx="1185022" cy="436017"/>
          </a:xfrm>
          <a:prstGeom prst="rect">
            <a:avLst/>
          </a:prstGeom>
        </p:spPr>
        <p:txBody>
          <a:bodyPr vert="horz" wrap="square" lIns="0" tIns="0" rIns="0" bIns="0" rtlCol="0">
            <a:spAutoFit/>
          </a:bodyPr>
          <a:lstStyle/>
          <a:p>
            <a:pPr marL="8405">
              <a:lnSpc>
                <a:spcPts val="1711"/>
              </a:lnSpc>
              <a:tabLst>
                <a:tab pos="432850" algn="l"/>
              </a:tabLst>
            </a:pPr>
            <a:r>
              <a:rPr sz="1456" i="1" spc="-46" dirty="0">
                <a:latin typeface="Lucida Console"/>
                <a:cs typeface="Lucida Console"/>
              </a:rPr>
              <a:t>s1	</a:t>
            </a:r>
            <a:r>
              <a:rPr sz="1390" b="1" spc="-3" dirty="0">
                <a:solidFill>
                  <a:srgbClr val="FF0000"/>
                </a:solidFill>
                <a:latin typeface="Lucida Console"/>
                <a:cs typeface="Lucida Console"/>
              </a:rPr>
              <a:t>G</a:t>
            </a:r>
            <a:r>
              <a:rPr sz="1390" spc="-7" dirty="0">
                <a:latin typeface="Lucida Console"/>
                <a:cs typeface="Lucida Console"/>
              </a:rPr>
              <a:t>A</a:t>
            </a:r>
            <a:r>
              <a:rPr sz="1390" b="1" spc="-3" dirty="0">
                <a:solidFill>
                  <a:srgbClr val="FF0000"/>
                </a:solidFill>
                <a:latin typeface="Lucida Console"/>
                <a:cs typeface="Lucida Console"/>
              </a:rPr>
              <a:t>T</a:t>
            </a:r>
            <a:r>
              <a:rPr sz="1390" spc="-7" dirty="0">
                <a:latin typeface="Lucida Console"/>
                <a:cs typeface="Lucida Console"/>
              </a:rPr>
              <a:t>-</a:t>
            </a:r>
            <a:r>
              <a:rPr sz="1390" b="1" spc="-3" dirty="0">
                <a:solidFill>
                  <a:srgbClr val="FF0000"/>
                </a:solidFill>
                <a:latin typeface="Lucida Console"/>
                <a:cs typeface="Lucida Console"/>
              </a:rPr>
              <a:t>T</a:t>
            </a:r>
            <a:r>
              <a:rPr sz="1390" spc="-7" dirty="0">
                <a:latin typeface="Lucida Console"/>
                <a:cs typeface="Lucida Console"/>
              </a:rPr>
              <a:t>C</a:t>
            </a:r>
            <a:r>
              <a:rPr sz="1390" b="1" dirty="0">
                <a:solidFill>
                  <a:srgbClr val="FF0000"/>
                </a:solidFill>
                <a:latin typeface="Lucida Console"/>
                <a:cs typeface="Lucida Console"/>
              </a:rPr>
              <a:t>A</a:t>
            </a:r>
            <a:endParaRPr sz="1390">
              <a:latin typeface="Lucida Console"/>
              <a:cs typeface="Lucida Console"/>
            </a:endParaRPr>
          </a:p>
          <a:p>
            <a:pPr marL="8405">
              <a:lnSpc>
                <a:spcPts val="1711"/>
              </a:lnSpc>
              <a:tabLst>
                <a:tab pos="432850" algn="l"/>
              </a:tabLst>
            </a:pPr>
            <a:r>
              <a:rPr sz="1456" i="1" spc="-46" dirty="0">
                <a:latin typeface="Lucida Console"/>
                <a:cs typeface="Lucida Console"/>
              </a:rPr>
              <a:t>s2	</a:t>
            </a:r>
            <a:r>
              <a:rPr sz="1390" b="1" spc="-3" dirty="0">
                <a:solidFill>
                  <a:srgbClr val="FF0000"/>
                </a:solidFill>
                <a:latin typeface="Lucida Console"/>
                <a:cs typeface="Lucida Console"/>
              </a:rPr>
              <a:t>G</a:t>
            </a:r>
            <a:r>
              <a:rPr sz="1390" spc="-7" dirty="0">
                <a:latin typeface="Lucida Console"/>
                <a:cs typeface="Lucida Console"/>
              </a:rPr>
              <a:t>-</a:t>
            </a:r>
            <a:r>
              <a:rPr sz="1390" b="1" spc="-3" dirty="0">
                <a:solidFill>
                  <a:srgbClr val="FF0000"/>
                </a:solidFill>
                <a:latin typeface="Lucida Console"/>
                <a:cs typeface="Lucida Console"/>
              </a:rPr>
              <a:t>T</a:t>
            </a:r>
            <a:r>
              <a:rPr sz="1390" spc="-7" dirty="0">
                <a:latin typeface="Lucida Console"/>
                <a:cs typeface="Lucida Console"/>
              </a:rPr>
              <a:t>C</a:t>
            </a:r>
            <a:r>
              <a:rPr sz="1390" b="1" spc="-3" dirty="0">
                <a:solidFill>
                  <a:srgbClr val="FF0000"/>
                </a:solidFill>
                <a:latin typeface="Lucida Console"/>
                <a:cs typeface="Lucida Console"/>
              </a:rPr>
              <a:t>T</a:t>
            </a:r>
            <a:r>
              <a:rPr sz="1390" spc="-7" dirty="0">
                <a:latin typeface="Lucida Console"/>
                <a:cs typeface="Lucida Console"/>
              </a:rPr>
              <a:t>G</a:t>
            </a:r>
            <a:r>
              <a:rPr sz="1390" b="1" dirty="0">
                <a:solidFill>
                  <a:srgbClr val="FF0000"/>
                </a:solidFill>
                <a:latin typeface="Lucida Console"/>
                <a:cs typeface="Lucida Console"/>
              </a:rPr>
              <a:t>A</a:t>
            </a:r>
            <a:endParaRPr sz="1390">
              <a:latin typeface="Lucida Console"/>
              <a:cs typeface="Lucida Console"/>
            </a:endParaRPr>
          </a:p>
        </p:txBody>
      </p:sp>
      <p:sp>
        <p:nvSpPr>
          <p:cNvPr id="10" name="object 10"/>
          <p:cNvSpPr txBox="1"/>
          <p:nvPr/>
        </p:nvSpPr>
        <p:spPr>
          <a:xfrm>
            <a:off x="3225812" y="3168880"/>
            <a:ext cx="1185442" cy="213905"/>
          </a:xfrm>
          <a:prstGeom prst="rect">
            <a:avLst/>
          </a:prstGeom>
        </p:spPr>
        <p:txBody>
          <a:bodyPr vert="horz" wrap="square" lIns="0" tIns="0" rIns="0" bIns="0" rtlCol="0">
            <a:spAutoFit/>
          </a:bodyPr>
          <a:lstStyle/>
          <a:p>
            <a:pPr marL="8405"/>
            <a:r>
              <a:rPr sz="1390" spc="-3" dirty="0">
                <a:latin typeface="Lucida Console"/>
                <a:cs typeface="Lucida Console"/>
              </a:rPr>
              <a:t>(scor</a:t>
            </a:r>
            <a:r>
              <a:rPr sz="1390" dirty="0">
                <a:latin typeface="Lucida Console"/>
                <a:cs typeface="Lucida Console"/>
              </a:rPr>
              <a:t>e</a:t>
            </a:r>
            <a:r>
              <a:rPr sz="1390" spc="-3" dirty="0">
                <a:latin typeface="Lucida Console"/>
                <a:cs typeface="Lucida Console"/>
              </a:rPr>
              <a:t> </a:t>
            </a:r>
            <a:r>
              <a:rPr sz="1390" dirty="0">
                <a:latin typeface="Lucida Console"/>
                <a:cs typeface="Lucida Console"/>
              </a:rPr>
              <a:t>=</a:t>
            </a:r>
            <a:r>
              <a:rPr sz="1390" spc="-3" dirty="0">
                <a:latin typeface="Lucida Console"/>
                <a:cs typeface="Lucida Console"/>
              </a:rPr>
              <a:t> 1)</a:t>
            </a:r>
            <a:endParaRPr sz="1390">
              <a:latin typeface="Lucida Console"/>
              <a:cs typeface="Lucida Console"/>
            </a:endParaRPr>
          </a:p>
        </p:txBody>
      </p:sp>
      <p:sp>
        <p:nvSpPr>
          <p:cNvPr id="11" name="object 11"/>
          <p:cNvSpPr txBox="1"/>
          <p:nvPr/>
        </p:nvSpPr>
        <p:spPr>
          <a:xfrm>
            <a:off x="1952009" y="3585048"/>
            <a:ext cx="1185022" cy="436017"/>
          </a:xfrm>
          <a:prstGeom prst="rect">
            <a:avLst/>
          </a:prstGeom>
        </p:spPr>
        <p:txBody>
          <a:bodyPr vert="horz" wrap="square" lIns="0" tIns="0" rIns="0" bIns="0" rtlCol="0">
            <a:spAutoFit/>
          </a:bodyPr>
          <a:lstStyle/>
          <a:p>
            <a:pPr marL="8405">
              <a:lnSpc>
                <a:spcPts val="1711"/>
              </a:lnSpc>
              <a:tabLst>
                <a:tab pos="432850" algn="l"/>
              </a:tabLst>
            </a:pPr>
            <a:r>
              <a:rPr sz="1456" i="1" spc="-46" dirty="0">
                <a:latin typeface="Lucida Console"/>
                <a:cs typeface="Lucida Console"/>
              </a:rPr>
              <a:t>s1	</a:t>
            </a:r>
            <a:r>
              <a:rPr sz="1390" b="1" spc="-3" dirty="0">
                <a:solidFill>
                  <a:srgbClr val="FF0000"/>
                </a:solidFill>
                <a:latin typeface="Lucida Console"/>
                <a:cs typeface="Lucida Console"/>
              </a:rPr>
              <a:t>GAT</a:t>
            </a:r>
            <a:r>
              <a:rPr sz="1390" spc="-7" dirty="0">
                <a:latin typeface="Lucida Console"/>
                <a:cs typeface="Lucida Console"/>
              </a:rPr>
              <a:t>-</a:t>
            </a:r>
            <a:r>
              <a:rPr sz="1390" b="1" spc="-3" dirty="0">
                <a:solidFill>
                  <a:srgbClr val="FF0000"/>
                </a:solidFill>
                <a:latin typeface="Lucida Console"/>
                <a:cs typeface="Lucida Console"/>
              </a:rPr>
              <a:t>T</a:t>
            </a:r>
            <a:r>
              <a:rPr sz="1390" spc="-7" dirty="0">
                <a:latin typeface="Lucida Console"/>
                <a:cs typeface="Lucida Console"/>
              </a:rPr>
              <a:t>C</a:t>
            </a:r>
            <a:r>
              <a:rPr sz="1390" b="1" dirty="0">
                <a:solidFill>
                  <a:srgbClr val="FF0000"/>
                </a:solidFill>
                <a:latin typeface="Lucida Console"/>
                <a:cs typeface="Lucida Console"/>
              </a:rPr>
              <a:t>A</a:t>
            </a:r>
            <a:endParaRPr sz="1390">
              <a:latin typeface="Lucida Console"/>
              <a:cs typeface="Lucida Console"/>
            </a:endParaRPr>
          </a:p>
          <a:p>
            <a:pPr marL="8405">
              <a:lnSpc>
                <a:spcPts val="1711"/>
              </a:lnSpc>
              <a:tabLst>
                <a:tab pos="432850" algn="l"/>
              </a:tabLst>
            </a:pPr>
            <a:r>
              <a:rPr sz="1456" i="1" spc="-46" dirty="0">
                <a:latin typeface="Lucida Console"/>
                <a:cs typeface="Lucida Console"/>
              </a:rPr>
              <a:t>s3	</a:t>
            </a:r>
            <a:r>
              <a:rPr sz="1390" b="1" spc="-3" dirty="0">
                <a:solidFill>
                  <a:srgbClr val="FF0000"/>
                </a:solidFill>
                <a:latin typeface="Lucida Console"/>
                <a:cs typeface="Lucida Console"/>
              </a:rPr>
              <a:t>GAT</a:t>
            </a:r>
            <a:r>
              <a:rPr sz="1390" spc="-7" dirty="0">
                <a:latin typeface="Lucida Console"/>
                <a:cs typeface="Lucida Console"/>
              </a:rPr>
              <a:t>A</a:t>
            </a:r>
            <a:r>
              <a:rPr sz="1390" b="1" spc="-3" dirty="0">
                <a:solidFill>
                  <a:srgbClr val="FF0000"/>
                </a:solidFill>
                <a:latin typeface="Lucida Console"/>
                <a:cs typeface="Lucida Console"/>
              </a:rPr>
              <a:t>T</a:t>
            </a:r>
            <a:r>
              <a:rPr sz="1390" spc="-7" dirty="0">
                <a:latin typeface="Lucida Console"/>
                <a:cs typeface="Lucida Console"/>
              </a:rPr>
              <a:t>-</a:t>
            </a:r>
            <a:r>
              <a:rPr sz="1390" b="1" dirty="0">
                <a:solidFill>
                  <a:srgbClr val="FF0000"/>
                </a:solidFill>
                <a:latin typeface="Lucida Console"/>
                <a:cs typeface="Lucida Console"/>
              </a:rPr>
              <a:t>T</a:t>
            </a:r>
            <a:endParaRPr sz="1390">
              <a:latin typeface="Lucida Console"/>
              <a:cs typeface="Lucida Console"/>
            </a:endParaRPr>
          </a:p>
        </p:txBody>
      </p:sp>
      <p:sp>
        <p:nvSpPr>
          <p:cNvPr id="12" name="object 12"/>
          <p:cNvSpPr txBox="1"/>
          <p:nvPr/>
        </p:nvSpPr>
        <p:spPr>
          <a:xfrm>
            <a:off x="3225794" y="3805262"/>
            <a:ext cx="655124" cy="213905"/>
          </a:xfrm>
          <a:prstGeom prst="rect">
            <a:avLst/>
          </a:prstGeom>
        </p:spPr>
        <p:txBody>
          <a:bodyPr vert="horz" wrap="square" lIns="0" tIns="0" rIns="0" bIns="0" rtlCol="0">
            <a:spAutoFit/>
          </a:bodyPr>
          <a:lstStyle/>
          <a:p>
            <a:pPr marL="8405"/>
            <a:r>
              <a:rPr sz="1390" spc="-3" dirty="0">
                <a:latin typeface="Lucida Console"/>
                <a:cs typeface="Lucida Console"/>
              </a:rPr>
              <a:t>(score</a:t>
            </a:r>
            <a:endParaRPr sz="1390">
              <a:latin typeface="Lucida Console"/>
              <a:cs typeface="Lucida Console"/>
            </a:endParaRPr>
          </a:p>
        </p:txBody>
      </p:sp>
      <p:sp>
        <p:nvSpPr>
          <p:cNvPr id="13" name="object 13"/>
          <p:cNvSpPr txBox="1"/>
          <p:nvPr/>
        </p:nvSpPr>
        <p:spPr>
          <a:xfrm>
            <a:off x="4076030" y="3585048"/>
            <a:ext cx="1884689" cy="436017"/>
          </a:xfrm>
          <a:prstGeom prst="rect">
            <a:avLst/>
          </a:prstGeom>
        </p:spPr>
        <p:txBody>
          <a:bodyPr vert="horz" wrap="square" lIns="0" tIns="0" rIns="0" bIns="0" rtlCol="0">
            <a:spAutoFit/>
          </a:bodyPr>
          <a:lstStyle/>
          <a:p>
            <a:pPr marL="708109">
              <a:lnSpc>
                <a:spcPts val="1711"/>
              </a:lnSpc>
              <a:tabLst>
                <a:tab pos="1132555" algn="l"/>
              </a:tabLst>
            </a:pPr>
            <a:r>
              <a:rPr sz="1456" i="1" spc="-46" dirty="0">
                <a:latin typeface="Lucida Console"/>
                <a:cs typeface="Lucida Console"/>
              </a:rPr>
              <a:t>s3	</a:t>
            </a:r>
            <a:r>
              <a:rPr sz="1390" b="1" spc="-3" dirty="0">
                <a:solidFill>
                  <a:srgbClr val="FF0000"/>
                </a:solidFill>
                <a:latin typeface="Lucida Console"/>
                <a:cs typeface="Lucida Console"/>
              </a:rPr>
              <a:t>G</a:t>
            </a:r>
            <a:r>
              <a:rPr sz="1390" spc="-7" dirty="0">
                <a:latin typeface="Lucida Console"/>
                <a:cs typeface="Lucida Console"/>
              </a:rPr>
              <a:t>A</a:t>
            </a:r>
            <a:r>
              <a:rPr sz="1390" b="1" spc="-3" dirty="0">
                <a:solidFill>
                  <a:srgbClr val="FF0000"/>
                </a:solidFill>
                <a:latin typeface="Lucida Console"/>
                <a:cs typeface="Lucida Console"/>
              </a:rPr>
              <a:t>T</a:t>
            </a:r>
            <a:r>
              <a:rPr sz="1390" spc="-7" dirty="0">
                <a:latin typeface="Lucida Console"/>
                <a:cs typeface="Lucida Console"/>
              </a:rPr>
              <a:t>-</a:t>
            </a:r>
            <a:r>
              <a:rPr sz="1390" b="1" spc="-3" dirty="0">
                <a:solidFill>
                  <a:srgbClr val="FF0000"/>
                </a:solidFill>
                <a:latin typeface="Lucida Console"/>
                <a:cs typeface="Lucida Console"/>
              </a:rPr>
              <a:t>A</a:t>
            </a:r>
            <a:r>
              <a:rPr sz="1390" spc="-7" dirty="0">
                <a:latin typeface="Lucida Console"/>
                <a:cs typeface="Lucida Console"/>
              </a:rPr>
              <a:t>TT</a:t>
            </a:r>
            <a:endParaRPr sz="1390">
              <a:latin typeface="Lucida Console"/>
              <a:cs typeface="Lucida Console"/>
            </a:endParaRPr>
          </a:p>
          <a:p>
            <a:pPr marL="8405">
              <a:lnSpc>
                <a:spcPts val="1711"/>
              </a:lnSpc>
              <a:tabLst>
                <a:tab pos="708109" algn="l"/>
                <a:tab pos="1132555" algn="l"/>
              </a:tabLst>
            </a:pPr>
            <a:r>
              <a:rPr sz="1390" dirty="0">
                <a:latin typeface="Lucida Console"/>
                <a:cs typeface="Lucida Console"/>
              </a:rPr>
              <a:t>=</a:t>
            </a:r>
            <a:r>
              <a:rPr sz="1390" spc="-3" dirty="0">
                <a:latin typeface="Lucida Console"/>
                <a:cs typeface="Lucida Console"/>
              </a:rPr>
              <a:t> 1</a:t>
            </a:r>
            <a:r>
              <a:rPr sz="1390" dirty="0">
                <a:latin typeface="Lucida Console"/>
                <a:cs typeface="Lucida Console"/>
              </a:rPr>
              <a:t>)	</a:t>
            </a:r>
            <a:r>
              <a:rPr sz="1456" i="1" spc="-46" dirty="0">
                <a:latin typeface="Lucida Console"/>
                <a:cs typeface="Lucida Console"/>
              </a:rPr>
              <a:t>s4</a:t>
            </a:r>
            <a:r>
              <a:rPr sz="1456" i="1" dirty="0">
                <a:latin typeface="Lucida Console"/>
                <a:cs typeface="Lucida Console"/>
              </a:rPr>
              <a:t>	</a:t>
            </a:r>
            <a:r>
              <a:rPr sz="1390" b="1" spc="-3" dirty="0">
                <a:solidFill>
                  <a:srgbClr val="FF0000"/>
                </a:solidFill>
                <a:latin typeface="Lucida Console"/>
                <a:cs typeface="Lucida Console"/>
              </a:rPr>
              <a:t>G</a:t>
            </a:r>
            <a:r>
              <a:rPr sz="1390" spc="-7" dirty="0">
                <a:latin typeface="Lucida Console"/>
                <a:cs typeface="Lucida Console"/>
              </a:rPr>
              <a:t>-</a:t>
            </a:r>
            <a:r>
              <a:rPr sz="1390" b="1" spc="-3" dirty="0">
                <a:solidFill>
                  <a:srgbClr val="FF0000"/>
                </a:solidFill>
                <a:latin typeface="Lucida Console"/>
                <a:cs typeface="Lucida Console"/>
              </a:rPr>
              <a:t>T</a:t>
            </a:r>
            <a:r>
              <a:rPr sz="1390" spc="-7" dirty="0">
                <a:latin typeface="Lucida Console"/>
                <a:cs typeface="Lucida Console"/>
              </a:rPr>
              <a:t>C</a:t>
            </a:r>
            <a:r>
              <a:rPr sz="1390" b="1" spc="-3" dirty="0">
                <a:solidFill>
                  <a:srgbClr val="FF0000"/>
                </a:solidFill>
                <a:latin typeface="Lucida Console"/>
                <a:cs typeface="Lucida Console"/>
              </a:rPr>
              <a:t>A</a:t>
            </a:r>
            <a:r>
              <a:rPr sz="1390" spc="-3" dirty="0">
                <a:latin typeface="Lucida Console"/>
                <a:cs typeface="Lucida Console"/>
              </a:rPr>
              <a:t>GC</a:t>
            </a:r>
            <a:endParaRPr sz="1390">
              <a:latin typeface="Lucida Console"/>
              <a:cs typeface="Lucida Console"/>
            </a:endParaRPr>
          </a:p>
        </p:txBody>
      </p:sp>
      <p:sp>
        <p:nvSpPr>
          <p:cNvPr id="14" name="object 14"/>
          <p:cNvSpPr txBox="1"/>
          <p:nvPr/>
        </p:nvSpPr>
        <p:spPr>
          <a:xfrm>
            <a:off x="4775891" y="2311779"/>
            <a:ext cx="2459131" cy="436017"/>
          </a:xfrm>
          <a:prstGeom prst="rect">
            <a:avLst/>
          </a:prstGeom>
        </p:spPr>
        <p:txBody>
          <a:bodyPr vert="horz" wrap="square" lIns="0" tIns="0" rIns="0" bIns="0" rtlCol="0">
            <a:spAutoFit/>
          </a:bodyPr>
          <a:lstStyle/>
          <a:p>
            <a:pPr marL="8405">
              <a:lnSpc>
                <a:spcPts val="1711"/>
              </a:lnSpc>
              <a:tabLst>
                <a:tab pos="432850" algn="l"/>
              </a:tabLst>
            </a:pPr>
            <a:r>
              <a:rPr sz="1456" i="1" spc="-50" dirty="0">
                <a:latin typeface="Lucida Console"/>
                <a:cs typeface="Lucida Console"/>
              </a:rPr>
              <a:t>s</a:t>
            </a:r>
            <a:r>
              <a:rPr sz="1456" i="1" spc="-46" dirty="0">
                <a:latin typeface="Lucida Console"/>
                <a:cs typeface="Lucida Console"/>
              </a:rPr>
              <a:t>1</a:t>
            </a:r>
            <a:r>
              <a:rPr sz="1456" i="1" dirty="0">
                <a:latin typeface="Lucida Console"/>
                <a:cs typeface="Lucida Console"/>
              </a:rPr>
              <a:t>	</a:t>
            </a:r>
            <a:r>
              <a:rPr sz="1390" b="1" spc="-3" dirty="0">
                <a:solidFill>
                  <a:srgbClr val="FF0000"/>
                </a:solidFill>
                <a:latin typeface="Lucida Console"/>
                <a:cs typeface="Lucida Console"/>
              </a:rPr>
              <a:t>G</a:t>
            </a:r>
            <a:r>
              <a:rPr sz="1390" spc="-7" dirty="0">
                <a:latin typeface="Lucida Console"/>
                <a:cs typeface="Lucida Console"/>
              </a:rPr>
              <a:t>A</a:t>
            </a:r>
            <a:r>
              <a:rPr sz="1390" b="1" spc="-3" dirty="0">
                <a:solidFill>
                  <a:srgbClr val="FF0000"/>
                </a:solidFill>
                <a:latin typeface="Lucida Console"/>
                <a:cs typeface="Lucida Console"/>
              </a:rPr>
              <a:t>T</a:t>
            </a:r>
            <a:r>
              <a:rPr sz="1390" spc="-7" dirty="0">
                <a:latin typeface="Lucida Console"/>
                <a:cs typeface="Lucida Console"/>
              </a:rPr>
              <a:t>T</a:t>
            </a:r>
            <a:r>
              <a:rPr sz="1390" b="1" dirty="0">
                <a:solidFill>
                  <a:srgbClr val="FF0000"/>
                </a:solidFill>
                <a:latin typeface="Lucida Console"/>
                <a:cs typeface="Lucida Console"/>
              </a:rPr>
              <a:t>C</a:t>
            </a:r>
            <a:r>
              <a:rPr sz="1390" b="1" spc="-3" dirty="0">
                <a:solidFill>
                  <a:srgbClr val="FF0000"/>
                </a:solidFill>
                <a:latin typeface="Lucida Console"/>
                <a:cs typeface="Lucida Console"/>
              </a:rPr>
              <a:t>A</a:t>
            </a:r>
            <a:r>
              <a:rPr sz="1390" spc="-7" dirty="0">
                <a:latin typeface="Lucida Console"/>
                <a:cs typeface="Lucida Console"/>
              </a:rPr>
              <a:t>--</a:t>
            </a:r>
            <a:endParaRPr sz="1390">
              <a:latin typeface="Lucida Console"/>
              <a:cs typeface="Lucida Console"/>
            </a:endParaRPr>
          </a:p>
          <a:p>
            <a:pPr marL="8405">
              <a:lnSpc>
                <a:spcPts val="1711"/>
              </a:lnSpc>
              <a:tabLst>
                <a:tab pos="432850" algn="l"/>
              </a:tabLst>
            </a:pPr>
            <a:r>
              <a:rPr sz="1456" i="1" spc="-50" dirty="0">
                <a:latin typeface="Lucida Console"/>
                <a:cs typeface="Lucida Console"/>
              </a:rPr>
              <a:t>s</a:t>
            </a:r>
            <a:r>
              <a:rPr sz="1456" i="1" spc="-46" dirty="0">
                <a:latin typeface="Lucida Console"/>
                <a:cs typeface="Lucida Console"/>
              </a:rPr>
              <a:t>4</a:t>
            </a:r>
            <a:r>
              <a:rPr sz="1456" i="1" dirty="0">
                <a:latin typeface="Lucida Console"/>
                <a:cs typeface="Lucida Console"/>
              </a:rPr>
              <a:t>	</a:t>
            </a:r>
            <a:r>
              <a:rPr sz="1390" b="1" spc="-3" dirty="0">
                <a:solidFill>
                  <a:srgbClr val="FF0000"/>
                </a:solidFill>
                <a:latin typeface="Lucida Console"/>
                <a:cs typeface="Lucida Console"/>
              </a:rPr>
              <a:t>G</a:t>
            </a:r>
            <a:r>
              <a:rPr sz="1390" spc="-7" dirty="0">
                <a:latin typeface="Lucida Console"/>
                <a:cs typeface="Lucida Console"/>
              </a:rPr>
              <a:t>—</a:t>
            </a:r>
            <a:r>
              <a:rPr sz="1390" b="1" spc="-3" dirty="0">
                <a:solidFill>
                  <a:srgbClr val="FF0000"/>
                </a:solidFill>
                <a:latin typeface="Lucida Console"/>
                <a:cs typeface="Lucida Console"/>
              </a:rPr>
              <a:t>T-CA</a:t>
            </a:r>
            <a:r>
              <a:rPr sz="1390" spc="-3" dirty="0">
                <a:latin typeface="Lucida Console"/>
                <a:cs typeface="Lucida Console"/>
              </a:rPr>
              <a:t>GC(scor</a:t>
            </a:r>
            <a:r>
              <a:rPr sz="1390" dirty="0">
                <a:latin typeface="Lucida Console"/>
                <a:cs typeface="Lucida Console"/>
              </a:rPr>
              <a:t>e</a:t>
            </a:r>
            <a:r>
              <a:rPr sz="1390" spc="-3" dirty="0">
                <a:latin typeface="Lucida Console"/>
                <a:cs typeface="Lucida Console"/>
              </a:rPr>
              <a:t> </a:t>
            </a:r>
            <a:r>
              <a:rPr sz="1390" dirty="0">
                <a:latin typeface="Lucida Console"/>
                <a:cs typeface="Lucida Console"/>
              </a:rPr>
              <a:t>=</a:t>
            </a:r>
            <a:r>
              <a:rPr sz="1390" spc="-3" dirty="0">
                <a:latin typeface="Lucida Console"/>
                <a:cs typeface="Lucida Console"/>
              </a:rPr>
              <a:t> 0)</a:t>
            </a:r>
            <a:endParaRPr sz="1390">
              <a:latin typeface="Lucida Console"/>
              <a:cs typeface="Lucida Console"/>
            </a:endParaRPr>
          </a:p>
        </p:txBody>
      </p:sp>
      <p:sp>
        <p:nvSpPr>
          <p:cNvPr id="15" name="object 15"/>
          <p:cNvSpPr txBox="1"/>
          <p:nvPr/>
        </p:nvSpPr>
        <p:spPr>
          <a:xfrm>
            <a:off x="4775891" y="2948666"/>
            <a:ext cx="1185022" cy="436017"/>
          </a:xfrm>
          <a:prstGeom prst="rect">
            <a:avLst/>
          </a:prstGeom>
        </p:spPr>
        <p:txBody>
          <a:bodyPr vert="horz" wrap="square" lIns="0" tIns="0" rIns="0" bIns="0" rtlCol="0">
            <a:spAutoFit/>
          </a:bodyPr>
          <a:lstStyle/>
          <a:p>
            <a:pPr marL="8405">
              <a:lnSpc>
                <a:spcPts val="1711"/>
              </a:lnSpc>
              <a:tabLst>
                <a:tab pos="432850" algn="l"/>
              </a:tabLst>
            </a:pPr>
            <a:r>
              <a:rPr sz="1456" i="1" spc="-46" dirty="0">
                <a:latin typeface="Lucida Console"/>
                <a:cs typeface="Lucida Console"/>
              </a:rPr>
              <a:t>s2	</a:t>
            </a:r>
            <a:r>
              <a:rPr sz="1390" b="1" spc="-3" dirty="0">
                <a:solidFill>
                  <a:srgbClr val="FF0000"/>
                </a:solidFill>
                <a:latin typeface="Lucida Console"/>
                <a:cs typeface="Lucida Console"/>
              </a:rPr>
              <a:t>G</a:t>
            </a:r>
            <a:r>
              <a:rPr sz="1390" spc="-7" dirty="0">
                <a:latin typeface="Lucida Console"/>
                <a:cs typeface="Lucida Console"/>
              </a:rPr>
              <a:t>-</a:t>
            </a:r>
            <a:r>
              <a:rPr sz="1390" b="1" spc="-3" dirty="0">
                <a:solidFill>
                  <a:srgbClr val="FF0000"/>
                </a:solidFill>
                <a:latin typeface="Lucida Console"/>
                <a:cs typeface="Lucida Console"/>
              </a:rPr>
              <a:t>T</a:t>
            </a:r>
            <a:r>
              <a:rPr sz="1390" spc="-7" dirty="0">
                <a:latin typeface="Lucida Console"/>
                <a:cs typeface="Lucida Console"/>
              </a:rPr>
              <a:t>C</a:t>
            </a:r>
            <a:r>
              <a:rPr sz="1390" b="1" spc="-3" dirty="0">
                <a:solidFill>
                  <a:srgbClr val="FF0000"/>
                </a:solidFill>
                <a:latin typeface="Lucida Console"/>
                <a:cs typeface="Lucida Console"/>
              </a:rPr>
              <a:t>T</a:t>
            </a:r>
            <a:r>
              <a:rPr sz="1390" spc="-7" dirty="0">
                <a:latin typeface="Lucida Console"/>
                <a:cs typeface="Lucida Console"/>
              </a:rPr>
              <a:t>GA</a:t>
            </a:r>
            <a:endParaRPr sz="1390">
              <a:latin typeface="Lucida Console"/>
              <a:cs typeface="Lucida Console"/>
            </a:endParaRPr>
          </a:p>
          <a:p>
            <a:pPr marL="8405">
              <a:lnSpc>
                <a:spcPts val="1711"/>
              </a:lnSpc>
              <a:tabLst>
                <a:tab pos="432850" algn="l"/>
              </a:tabLst>
            </a:pPr>
            <a:r>
              <a:rPr sz="1456" i="1" spc="-46" dirty="0">
                <a:latin typeface="Lucida Console"/>
                <a:cs typeface="Lucida Console"/>
              </a:rPr>
              <a:t>s3	</a:t>
            </a:r>
            <a:r>
              <a:rPr sz="1390" b="1" spc="-3" dirty="0">
                <a:solidFill>
                  <a:srgbClr val="FF0000"/>
                </a:solidFill>
                <a:latin typeface="Lucida Console"/>
                <a:cs typeface="Lucida Console"/>
              </a:rPr>
              <a:t>G</a:t>
            </a:r>
            <a:r>
              <a:rPr sz="1390" spc="-7" dirty="0">
                <a:latin typeface="Lucida Console"/>
                <a:cs typeface="Lucida Console"/>
              </a:rPr>
              <a:t>A</a:t>
            </a:r>
            <a:r>
              <a:rPr sz="1390" b="1" spc="-3" dirty="0">
                <a:solidFill>
                  <a:srgbClr val="FF0000"/>
                </a:solidFill>
                <a:latin typeface="Lucida Console"/>
                <a:cs typeface="Lucida Console"/>
              </a:rPr>
              <a:t>T</a:t>
            </a:r>
            <a:r>
              <a:rPr sz="1390" spc="-7" dirty="0">
                <a:latin typeface="Lucida Console"/>
                <a:cs typeface="Lucida Console"/>
              </a:rPr>
              <a:t>A</a:t>
            </a:r>
            <a:r>
              <a:rPr sz="1390" b="1" spc="-3" dirty="0">
                <a:solidFill>
                  <a:srgbClr val="FF0000"/>
                </a:solidFill>
                <a:latin typeface="Lucida Console"/>
                <a:cs typeface="Lucida Console"/>
              </a:rPr>
              <a:t>T</a:t>
            </a:r>
            <a:r>
              <a:rPr sz="1390" spc="-3" dirty="0">
                <a:latin typeface="Lucida Console"/>
                <a:cs typeface="Lucida Console"/>
              </a:rPr>
              <a:t>-T</a:t>
            </a:r>
            <a:endParaRPr sz="1390">
              <a:latin typeface="Lucida Console"/>
              <a:cs typeface="Lucida Console"/>
            </a:endParaRPr>
          </a:p>
        </p:txBody>
      </p:sp>
      <p:sp>
        <p:nvSpPr>
          <p:cNvPr id="16" name="object 16"/>
          <p:cNvSpPr txBox="1"/>
          <p:nvPr/>
        </p:nvSpPr>
        <p:spPr>
          <a:xfrm>
            <a:off x="6050206" y="3168880"/>
            <a:ext cx="654283" cy="213905"/>
          </a:xfrm>
          <a:prstGeom prst="rect">
            <a:avLst/>
          </a:prstGeom>
        </p:spPr>
        <p:txBody>
          <a:bodyPr vert="horz" wrap="square" lIns="0" tIns="0" rIns="0" bIns="0" rtlCol="0">
            <a:spAutoFit/>
          </a:bodyPr>
          <a:lstStyle/>
          <a:p>
            <a:pPr marL="8405"/>
            <a:r>
              <a:rPr sz="1390" spc="-3" dirty="0">
                <a:latin typeface="Lucida Console"/>
                <a:cs typeface="Lucida Console"/>
              </a:rPr>
              <a:t>(score</a:t>
            </a:r>
            <a:endParaRPr sz="1390">
              <a:latin typeface="Lucida Console"/>
              <a:cs typeface="Lucida Console"/>
            </a:endParaRPr>
          </a:p>
        </p:txBody>
      </p:sp>
      <p:sp>
        <p:nvSpPr>
          <p:cNvPr id="17" name="object 17"/>
          <p:cNvSpPr txBox="1"/>
          <p:nvPr/>
        </p:nvSpPr>
        <p:spPr>
          <a:xfrm>
            <a:off x="6793698" y="3168880"/>
            <a:ext cx="547968" cy="213905"/>
          </a:xfrm>
          <a:prstGeom prst="rect">
            <a:avLst/>
          </a:prstGeom>
        </p:spPr>
        <p:txBody>
          <a:bodyPr vert="horz" wrap="square" lIns="0" tIns="0" rIns="0" bIns="0" rtlCol="0">
            <a:spAutoFit/>
          </a:bodyPr>
          <a:lstStyle/>
          <a:p>
            <a:pPr marL="8405"/>
            <a:r>
              <a:rPr sz="1390" dirty="0">
                <a:latin typeface="Lucida Console"/>
                <a:cs typeface="Lucida Console"/>
              </a:rPr>
              <a:t>=</a:t>
            </a:r>
            <a:r>
              <a:rPr sz="1390" spc="-3" dirty="0">
                <a:latin typeface="Lucida Console"/>
                <a:cs typeface="Lucida Console"/>
              </a:rPr>
              <a:t> -1)</a:t>
            </a:r>
            <a:endParaRPr sz="1390">
              <a:latin typeface="Lucida Console"/>
              <a:cs typeface="Lucida Console"/>
            </a:endParaRPr>
          </a:p>
        </p:txBody>
      </p:sp>
      <p:sp>
        <p:nvSpPr>
          <p:cNvPr id="18" name="object 18"/>
          <p:cNvSpPr txBox="1"/>
          <p:nvPr/>
        </p:nvSpPr>
        <p:spPr>
          <a:xfrm>
            <a:off x="6050206" y="3805262"/>
            <a:ext cx="654283" cy="213905"/>
          </a:xfrm>
          <a:prstGeom prst="rect">
            <a:avLst/>
          </a:prstGeom>
        </p:spPr>
        <p:txBody>
          <a:bodyPr vert="horz" wrap="square" lIns="0" tIns="0" rIns="0" bIns="0" rtlCol="0">
            <a:spAutoFit/>
          </a:bodyPr>
          <a:lstStyle/>
          <a:p>
            <a:pPr marL="8405"/>
            <a:r>
              <a:rPr sz="1390" spc="-3" dirty="0">
                <a:latin typeface="Lucida Console"/>
                <a:cs typeface="Lucida Console"/>
              </a:rPr>
              <a:t>(score</a:t>
            </a:r>
            <a:endParaRPr sz="1390">
              <a:latin typeface="Lucida Console"/>
              <a:cs typeface="Lucida Console"/>
            </a:endParaRPr>
          </a:p>
        </p:txBody>
      </p:sp>
      <p:sp>
        <p:nvSpPr>
          <p:cNvPr id="19" name="object 19"/>
          <p:cNvSpPr txBox="1"/>
          <p:nvPr/>
        </p:nvSpPr>
        <p:spPr>
          <a:xfrm>
            <a:off x="6793698" y="3805262"/>
            <a:ext cx="547968" cy="213905"/>
          </a:xfrm>
          <a:prstGeom prst="rect">
            <a:avLst/>
          </a:prstGeom>
        </p:spPr>
        <p:txBody>
          <a:bodyPr vert="horz" wrap="square" lIns="0" tIns="0" rIns="0" bIns="0" rtlCol="0">
            <a:spAutoFit/>
          </a:bodyPr>
          <a:lstStyle/>
          <a:p>
            <a:pPr marL="8405"/>
            <a:r>
              <a:rPr sz="1390" dirty="0">
                <a:latin typeface="Lucida Console"/>
                <a:cs typeface="Lucida Console"/>
              </a:rPr>
              <a:t>=</a:t>
            </a:r>
            <a:r>
              <a:rPr sz="1390" spc="-3" dirty="0">
                <a:latin typeface="Lucida Console"/>
                <a:cs typeface="Lucida Console"/>
              </a:rPr>
              <a:t> -1)</a:t>
            </a:r>
            <a:endParaRPr sz="1390">
              <a:latin typeface="Lucida Console"/>
              <a:cs typeface="Lucida Console"/>
            </a:endParaRPr>
          </a:p>
        </p:txBody>
      </p:sp>
      <p:sp>
        <p:nvSpPr>
          <p:cNvPr id="23" name="object 2"/>
          <p:cNvSpPr txBox="1">
            <a:spLocks noGrp="1"/>
          </p:cNvSpPr>
          <p:nvPr>
            <p:ph type="title" idx="4294967295"/>
          </p:nvPr>
        </p:nvSpPr>
        <p:spPr>
          <a:xfrm>
            <a:off x="801384" y="220764"/>
            <a:ext cx="4181582" cy="517513"/>
          </a:xfrm>
          <a:prstGeom prst="rect">
            <a:avLst/>
          </a:prstGeom>
        </p:spPr>
        <p:txBody>
          <a:bodyPr vert="horz" wrap="square" lIns="0" tIns="146748" rIns="0" bIns="0" rtlCol="0" anchor="b" anchorCtr="0">
            <a:spAutoFit/>
          </a:bodyPr>
          <a:lstStyle/>
          <a:p>
            <a:pPr marL="8405"/>
            <a:r>
              <a:rPr dirty="0"/>
              <a:t>Greedy</a:t>
            </a:r>
            <a:r>
              <a:rPr spc="-10" dirty="0"/>
              <a:t> </a:t>
            </a:r>
            <a:r>
              <a:rPr spc="-17" dirty="0"/>
              <a:t>Approach</a:t>
            </a:r>
            <a:r>
              <a:rPr spc="-13" dirty="0"/>
              <a:t>:</a:t>
            </a:r>
            <a:r>
              <a:rPr spc="17" dirty="0"/>
              <a:t> </a:t>
            </a:r>
            <a:r>
              <a:rPr spc="-17" dirty="0"/>
              <a:t>Example</a:t>
            </a:r>
          </a:p>
        </p:txBody>
      </p:sp>
    </p:spTree>
    <p:extLst>
      <p:ext uri="{BB962C8B-B14F-4D97-AF65-F5344CB8AC3E}">
        <p14:creationId xmlns:p14="http://schemas.microsoft.com/office/powerpoint/2010/main" val="16472286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2355420" y="1423628"/>
            <a:ext cx="3536997" cy="305468"/>
          </a:xfrm>
          <a:prstGeom prst="rect">
            <a:avLst/>
          </a:prstGeom>
        </p:spPr>
        <p:txBody>
          <a:bodyPr vert="horz" wrap="square" lIns="0" tIns="0" rIns="0" bIns="0" rtlCol="0">
            <a:spAutoFit/>
          </a:bodyPr>
          <a:lstStyle/>
          <a:p>
            <a:pPr marL="8405">
              <a:tabLst>
                <a:tab pos="368133" algn="l"/>
              </a:tabLst>
            </a:pPr>
            <a:r>
              <a:rPr sz="1985" i="1" dirty="0"/>
              <a:t>s</a:t>
            </a:r>
            <a:r>
              <a:rPr sz="1985" i="1" spc="-15" baseline="-22222" dirty="0"/>
              <a:t>2	</a:t>
            </a:r>
            <a:r>
              <a:rPr sz="1985" i="1" spc="-3" dirty="0"/>
              <a:t>an</a:t>
            </a:r>
            <a:r>
              <a:rPr sz="1985" i="1" dirty="0"/>
              <a:t>d</a:t>
            </a:r>
            <a:r>
              <a:rPr sz="1985" i="1" spc="-3" dirty="0"/>
              <a:t> s</a:t>
            </a:r>
            <a:r>
              <a:rPr sz="1985" i="1" spc="-15" baseline="-22222" dirty="0"/>
              <a:t>4</a:t>
            </a:r>
            <a:r>
              <a:rPr sz="1985" i="1" spc="273" baseline="-22222" dirty="0"/>
              <a:t> </a:t>
            </a:r>
            <a:r>
              <a:rPr sz="1985" spc="-3" dirty="0"/>
              <a:t>ar</a:t>
            </a:r>
            <a:r>
              <a:rPr sz="1985" dirty="0"/>
              <a:t>e </a:t>
            </a:r>
            <a:r>
              <a:rPr sz="1985" spc="-3" dirty="0"/>
              <a:t>closest</a:t>
            </a:r>
            <a:r>
              <a:rPr sz="1985" dirty="0"/>
              <a:t>;</a:t>
            </a:r>
            <a:r>
              <a:rPr sz="1985" spc="-3" dirty="0"/>
              <a:t> combine:</a:t>
            </a:r>
            <a:endParaRPr sz="1985"/>
          </a:p>
        </p:txBody>
      </p:sp>
      <p:sp>
        <p:nvSpPr>
          <p:cNvPr id="4" name="object 4"/>
          <p:cNvSpPr txBox="1"/>
          <p:nvPr/>
        </p:nvSpPr>
        <p:spPr>
          <a:xfrm>
            <a:off x="1901582" y="1815033"/>
            <a:ext cx="1535486" cy="615553"/>
          </a:xfrm>
          <a:prstGeom prst="rect">
            <a:avLst/>
          </a:prstGeom>
        </p:spPr>
        <p:txBody>
          <a:bodyPr vert="horz" wrap="square" lIns="0" tIns="0" rIns="0" bIns="0" rtlCol="0">
            <a:spAutoFit/>
          </a:bodyPr>
          <a:lstStyle/>
          <a:p>
            <a:pPr marL="8405">
              <a:lnSpc>
                <a:spcPts val="2442"/>
              </a:lnSpc>
              <a:tabLst>
                <a:tab pos="613135" algn="l"/>
              </a:tabLst>
            </a:pPr>
            <a:r>
              <a:rPr sz="2085" i="1" spc="-63" dirty="0">
                <a:latin typeface="Lucida Console"/>
                <a:cs typeface="Lucida Console"/>
              </a:rPr>
              <a:t>s2	</a:t>
            </a:r>
            <a:r>
              <a:rPr sz="1985" b="1" spc="-63" dirty="0">
                <a:solidFill>
                  <a:srgbClr val="FF0000"/>
                </a:solidFill>
                <a:latin typeface="Lucida Console"/>
                <a:cs typeface="Lucida Console"/>
              </a:rPr>
              <a:t>GTC</a:t>
            </a:r>
            <a:r>
              <a:rPr sz="1985" spc="-3" dirty="0">
                <a:latin typeface="Lucida Console"/>
                <a:cs typeface="Lucida Console"/>
              </a:rPr>
              <a:t>T</a:t>
            </a:r>
            <a:r>
              <a:rPr sz="1985" b="1" spc="3" dirty="0">
                <a:solidFill>
                  <a:srgbClr val="FF0000"/>
                </a:solidFill>
                <a:latin typeface="Lucida Console"/>
                <a:cs typeface="Lucida Console"/>
              </a:rPr>
              <a:t>G</a:t>
            </a:r>
            <a:r>
              <a:rPr sz="1985" dirty="0">
                <a:latin typeface="Lucida Console"/>
                <a:cs typeface="Lucida Console"/>
              </a:rPr>
              <a:t>A</a:t>
            </a:r>
            <a:endParaRPr sz="1985">
              <a:latin typeface="Lucida Console"/>
              <a:cs typeface="Lucida Console"/>
            </a:endParaRPr>
          </a:p>
          <a:p>
            <a:pPr marL="8405">
              <a:lnSpc>
                <a:spcPts val="2442"/>
              </a:lnSpc>
              <a:tabLst>
                <a:tab pos="613135" algn="l"/>
              </a:tabLst>
            </a:pPr>
            <a:r>
              <a:rPr sz="2085" i="1" spc="-63" dirty="0">
                <a:latin typeface="Lucida Console"/>
                <a:cs typeface="Lucida Console"/>
              </a:rPr>
              <a:t>s4	</a:t>
            </a:r>
            <a:r>
              <a:rPr sz="1985" b="1" spc="-63" dirty="0">
                <a:solidFill>
                  <a:srgbClr val="FF0000"/>
                </a:solidFill>
                <a:latin typeface="Lucida Console"/>
                <a:cs typeface="Lucida Console"/>
              </a:rPr>
              <a:t>GTC</a:t>
            </a:r>
            <a:r>
              <a:rPr sz="1985" spc="-3" dirty="0">
                <a:latin typeface="Lucida Console"/>
                <a:cs typeface="Lucida Console"/>
              </a:rPr>
              <a:t>A</a:t>
            </a:r>
            <a:r>
              <a:rPr sz="1985" b="1" spc="3" dirty="0">
                <a:solidFill>
                  <a:srgbClr val="FF0000"/>
                </a:solidFill>
                <a:latin typeface="Lucida Console"/>
                <a:cs typeface="Lucida Console"/>
              </a:rPr>
              <a:t>G</a:t>
            </a:r>
            <a:r>
              <a:rPr sz="1985" dirty="0">
                <a:latin typeface="Lucida Console"/>
                <a:cs typeface="Lucida Console"/>
              </a:rPr>
              <a:t>C</a:t>
            </a:r>
            <a:endParaRPr sz="1985">
              <a:latin typeface="Lucida Console"/>
              <a:cs typeface="Lucida Console"/>
            </a:endParaRPr>
          </a:p>
        </p:txBody>
      </p:sp>
      <p:sp>
        <p:nvSpPr>
          <p:cNvPr id="5" name="object 5"/>
          <p:cNvSpPr/>
          <p:nvPr/>
        </p:nvSpPr>
        <p:spPr>
          <a:xfrm>
            <a:off x="3563471" y="1865780"/>
            <a:ext cx="151279" cy="453838"/>
          </a:xfrm>
          <a:custGeom>
            <a:avLst/>
            <a:gdLst/>
            <a:ahLst/>
            <a:cxnLst/>
            <a:rect l="l" t="t" r="r" b="b"/>
            <a:pathLst>
              <a:path w="228600" h="685800">
                <a:moveTo>
                  <a:pt x="0" y="0"/>
                </a:moveTo>
                <a:lnTo>
                  <a:pt x="20577" y="0"/>
                </a:lnTo>
                <a:lnTo>
                  <a:pt x="39931" y="0"/>
                </a:lnTo>
                <a:lnTo>
                  <a:pt x="57742" y="0"/>
                </a:lnTo>
                <a:lnTo>
                  <a:pt x="73691" y="0"/>
                </a:lnTo>
                <a:lnTo>
                  <a:pt x="87457" y="0"/>
                </a:lnTo>
                <a:lnTo>
                  <a:pt x="98721" y="0"/>
                </a:lnTo>
                <a:lnTo>
                  <a:pt x="107162" y="0"/>
                </a:lnTo>
                <a:lnTo>
                  <a:pt x="112462" y="0"/>
                </a:lnTo>
                <a:lnTo>
                  <a:pt x="114300" y="0"/>
                </a:lnTo>
                <a:lnTo>
                  <a:pt x="114300" y="342899"/>
                </a:lnTo>
                <a:lnTo>
                  <a:pt x="129583" y="342899"/>
                </a:lnTo>
                <a:lnTo>
                  <a:pt x="142026" y="342899"/>
                </a:lnTo>
                <a:lnTo>
                  <a:pt x="152569" y="342900"/>
                </a:lnTo>
                <a:lnTo>
                  <a:pt x="162152" y="342899"/>
                </a:lnTo>
                <a:lnTo>
                  <a:pt x="171716" y="342899"/>
                </a:lnTo>
                <a:lnTo>
                  <a:pt x="182202" y="342899"/>
                </a:lnTo>
                <a:lnTo>
                  <a:pt x="194551" y="342899"/>
                </a:lnTo>
                <a:lnTo>
                  <a:pt x="209703" y="342900"/>
                </a:lnTo>
                <a:lnTo>
                  <a:pt x="228600" y="342899"/>
                </a:lnTo>
                <a:lnTo>
                  <a:pt x="208022" y="342899"/>
                </a:lnTo>
                <a:lnTo>
                  <a:pt x="188668" y="342899"/>
                </a:lnTo>
                <a:lnTo>
                  <a:pt x="170857" y="342900"/>
                </a:lnTo>
                <a:lnTo>
                  <a:pt x="154908" y="342899"/>
                </a:lnTo>
                <a:lnTo>
                  <a:pt x="141142" y="342899"/>
                </a:lnTo>
                <a:lnTo>
                  <a:pt x="129878" y="342899"/>
                </a:lnTo>
                <a:lnTo>
                  <a:pt x="121437" y="342899"/>
                </a:lnTo>
                <a:lnTo>
                  <a:pt x="116137" y="342900"/>
                </a:lnTo>
                <a:lnTo>
                  <a:pt x="114300" y="342899"/>
                </a:lnTo>
                <a:lnTo>
                  <a:pt x="114300" y="685800"/>
                </a:lnTo>
                <a:lnTo>
                  <a:pt x="99016" y="685800"/>
                </a:lnTo>
                <a:lnTo>
                  <a:pt x="86573" y="685800"/>
                </a:lnTo>
                <a:lnTo>
                  <a:pt x="76030" y="685800"/>
                </a:lnTo>
                <a:lnTo>
                  <a:pt x="66447" y="685800"/>
                </a:lnTo>
                <a:lnTo>
                  <a:pt x="56883" y="685800"/>
                </a:lnTo>
                <a:lnTo>
                  <a:pt x="46397" y="685800"/>
                </a:lnTo>
                <a:lnTo>
                  <a:pt x="34048" y="685800"/>
                </a:lnTo>
                <a:lnTo>
                  <a:pt x="18896" y="685800"/>
                </a:lnTo>
                <a:lnTo>
                  <a:pt x="0" y="685800"/>
                </a:lnTo>
              </a:path>
            </a:pathLst>
          </a:custGeom>
          <a:ln w="9525">
            <a:solidFill>
              <a:srgbClr val="000000"/>
            </a:solidFill>
          </a:ln>
        </p:spPr>
        <p:txBody>
          <a:bodyPr wrap="square" lIns="0" tIns="0" rIns="0" bIns="0" rtlCol="0"/>
          <a:lstStyle/>
          <a:p>
            <a:endParaRPr sz="927"/>
          </a:p>
        </p:txBody>
      </p:sp>
      <p:sp>
        <p:nvSpPr>
          <p:cNvPr id="6" name="object 6"/>
          <p:cNvSpPr txBox="1"/>
          <p:nvPr/>
        </p:nvSpPr>
        <p:spPr>
          <a:xfrm>
            <a:off x="3817788" y="1966312"/>
            <a:ext cx="2236834" cy="320857"/>
          </a:xfrm>
          <a:prstGeom prst="rect">
            <a:avLst/>
          </a:prstGeom>
        </p:spPr>
        <p:txBody>
          <a:bodyPr vert="horz" wrap="square" lIns="0" tIns="0" rIns="0" bIns="0" rtlCol="0">
            <a:spAutoFit/>
          </a:bodyPr>
          <a:lstStyle/>
          <a:p>
            <a:pPr marL="8405">
              <a:tabLst>
                <a:tab pos="615236" algn="l"/>
              </a:tabLst>
            </a:pPr>
            <a:r>
              <a:rPr sz="2085" i="1" spc="-63" dirty="0">
                <a:latin typeface="Lucida Console"/>
                <a:cs typeface="Lucida Console"/>
              </a:rPr>
              <a:t>s</a:t>
            </a:r>
            <a:r>
              <a:rPr sz="2085" i="1" spc="-63">
                <a:latin typeface="Lucida Console"/>
                <a:cs typeface="Lucida Console"/>
              </a:rPr>
              <a:t>	</a:t>
            </a:r>
            <a:r>
              <a:rPr sz="1985" spc="-63">
                <a:solidFill>
                  <a:srgbClr val="FF0000"/>
                </a:solidFill>
                <a:latin typeface="Lucida Console"/>
                <a:cs typeface="Lucida Console"/>
              </a:rPr>
              <a:t>GT</a:t>
            </a:r>
            <a:r>
              <a:rPr sz="1985" spc="-7">
                <a:solidFill>
                  <a:srgbClr val="FF0000"/>
                </a:solidFill>
                <a:latin typeface="Lucida Console"/>
                <a:cs typeface="Lucida Console"/>
              </a:rPr>
              <a:t>C</a:t>
            </a:r>
            <a:r>
              <a:rPr sz="1853">
                <a:solidFill>
                  <a:srgbClr val="31ED59"/>
                </a:solidFill>
                <a:latin typeface="Lucida Console"/>
                <a:cs typeface="Lucida Console"/>
              </a:rPr>
              <a:t>t/</a:t>
            </a:r>
            <a:r>
              <a:rPr sz="1853" spc="-7">
                <a:solidFill>
                  <a:srgbClr val="31ED59"/>
                </a:solidFill>
                <a:latin typeface="Lucida Console"/>
                <a:cs typeface="Lucida Console"/>
              </a:rPr>
              <a:t>a</a:t>
            </a:r>
            <a:r>
              <a:rPr sz="1985">
                <a:solidFill>
                  <a:srgbClr val="FF0000"/>
                </a:solidFill>
                <a:latin typeface="Lucida Console"/>
                <a:cs typeface="Lucida Console"/>
              </a:rPr>
              <a:t>G</a:t>
            </a:r>
            <a:r>
              <a:rPr sz="1853">
                <a:solidFill>
                  <a:srgbClr val="31ED59"/>
                </a:solidFill>
                <a:latin typeface="Lucida Console"/>
                <a:cs typeface="Lucida Console"/>
              </a:rPr>
              <a:t>a/</a:t>
            </a:r>
            <a:r>
              <a:rPr sz="1853" spc="-3">
                <a:solidFill>
                  <a:srgbClr val="31ED59"/>
                </a:solidFill>
                <a:latin typeface="Lucida Console"/>
                <a:cs typeface="Lucida Console"/>
              </a:rPr>
              <a:t>c</a:t>
            </a:r>
            <a:endParaRPr sz="1985">
              <a:latin typeface="Lucida Console"/>
              <a:cs typeface="Lucida Console"/>
            </a:endParaRPr>
          </a:p>
        </p:txBody>
      </p:sp>
      <p:sp>
        <p:nvSpPr>
          <p:cNvPr id="7" name="object 7"/>
          <p:cNvSpPr txBox="1"/>
          <p:nvPr/>
        </p:nvSpPr>
        <p:spPr>
          <a:xfrm>
            <a:off x="3969572" y="2103607"/>
            <a:ext cx="320628" cy="213905"/>
          </a:xfrm>
          <a:prstGeom prst="rect">
            <a:avLst/>
          </a:prstGeom>
        </p:spPr>
        <p:txBody>
          <a:bodyPr vert="horz" wrap="square" lIns="0" tIns="0" rIns="0" bIns="0" rtlCol="0">
            <a:spAutoFit/>
          </a:bodyPr>
          <a:lstStyle/>
          <a:p>
            <a:pPr marL="8405"/>
            <a:r>
              <a:rPr sz="1390" i="1" spc="-46" dirty="0">
                <a:latin typeface="Lucida Console"/>
                <a:cs typeface="Lucida Console"/>
              </a:rPr>
              <a:t>2,4</a:t>
            </a:r>
            <a:endParaRPr sz="1390">
              <a:latin typeface="Lucida Console"/>
              <a:cs typeface="Lucida Console"/>
            </a:endParaRPr>
          </a:p>
        </p:txBody>
      </p:sp>
      <p:sp>
        <p:nvSpPr>
          <p:cNvPr id="8" name="object 8"/>
          <p:cNvSpPr txBox="1"/>
          <p:nvPr/>
        </p:nvSpPr>
        <p:spPr>
          <a:xfrm>
            <a:off x="3817788" y="2265278"/>
            <a:ext cx="529478" cy="183255"/>
          </a:xfrm>
          <a:prstGeom prst="rect">
            <a:avLst/>
          </a:prstGeom>
        </p:spPr>
        <p:txBody>
          <a:bodyPr vert="horz" wrap="square" lIns="0" tIns="0" rIns="0" bIns="0" rtlCol="0">
            <a:spAutoFit/>
          </a:bodyPr>
          <a:lstStyle/>
          <a:p>
            <a:pPr marL="8405"/>
            <a:r>
              <a:rPr sz="1191" spc="-3" dirty="0"/>
              <a:t>(profile)</a:t>
            </a:r>
            <a:endParaRPr sz="1191"/>
          </a:p>
        </p:txBody>
      </p:sp>
      <p:sp>
        <p:nvSpPr>
          <p:cNvPr id="9" name="object 9"/>
          <p:cNvSpPr txBox="1"/>
          <p:nvPr/>
        </p:nvSpPr>
        <p:spPr>
          <a:xfrm>
            <a:off x="2456273" y="3479106"/>
            <a:ext cx="472328" cy="974626"/>
          </a:xfrm>
          <a:prstGeom prst="rect">
            <a:avLst/>
          </a:prstGeom>
        </p:spPr>
        <p:txBody>
          <a:bodyPr vert="horz" wrap="square" lIns="0" tIns="0" rIns="0" bIns="0" rtlCol="0">
            <a:spAutoFit/>
          </a:bodyPr>
          <a:lstStyle/>
          <a:p>
            <a:pPr marL="8405" marR="3362">
              <a:lnSpc>
                <a:spcPts val="2382"/>
              </a:lnSpc>
            </a:pPr>
            <a:r>
              <a:rPr sz="2085" i="1" spc="-66" dirty="0">
                <a:latin typeface="Lucida Console"/>
                <a:cs typeface="Lucida Console"/>
              </a:rPr>
              <a:t>s</a:t>
            </a:r>
            <a:r>
              <a:rPr sz="2085" i="1" spc="-64" baseline="-21164" dirty="0">
                <a:latin typeface="Lucida Console"/>
                <a:cs typeface="Lucida Console"/>
              </a:rPr>
              <a:t>1 </a:t>
            </a:r>
            <a:r>
              <a:rPr sz="2085" i="1" spc="-66" dirty="0">
                <a:latin typeface="Lucida Console"/>
                <a:cs typeface="Lucida Console"/>
              </a:rPr>
              <a:t>s</a:t>
            </a:r>
            <a:r>
              <a:rPr sz="2085" i="1" spc="-64" baseline="-21164" dirty="0">
                <a:latin typeface="Lucida Console"/>
                <a:cs typeface="Lucida Console"/>
              </a:rPr>
              <a:t>3</a:t>
            </a:r>
            <a:endParaRPr sz="2085" baseline="-21164">
              <a:latin typeface="Lucida Console"/>
              <a:cs typeface="Lucida Console"/>
            </a:endParaRPr>
          </a:p>
          <a:p>
            <a:pPr marL="8405">
              <a:lnSpc>
                <a:spcPts val="2445"/>
              </a:lnSpc>
              <a:spcBef>
                <a:spcPts val="371"/>
              </a:spcBef>
            </a:pPr>
            <a:r>
              <a:rPr sz="3127" i="1" spc="-99" baseline="14109" dirty="0">
                <a:latin typeface="Lucida Console"/>
                <a:cs typeface="Lucida Console"/>
              </a:rPr>
              <a:t>s</a:t>
            </a:r>
            <a:r>
              <a:rPr sz="1390" i="1" spc="-46" dirty="0">
                <a:latin typeface="Lucida Console"/>
                <a:cs typeface="Lucida Console"/>
              </a:rPr>
              <a:t>2,4</a:t>
            </a:r>
            <a:endParaRPr sz="1390">
              <a:latin typeface="Lucida Console"/>
              <a:cs typeface="Lucida Console"/>
            </a:endParaRPr>
          </a:p>
        </p:txBody>
      </p:sp>
      <p:sp>
        <p:nvSpPr>
          <p:cNvPr id="10" name="object 10"/>
          <p:cNvSpPr txBox="1"/>
          <p:nvPr/>
        </p:nvSpPr>
        <p:spPr>
          <a:xfrm>
            <a:off x="3318566" y="3490421"/>
            <a:ext cx="1251836" cy="916405"/>
          </a:xfrm>
          <a:prstGeom prst="rect">
            <a:avLst/>
          </a:prstGeom>
        </p:spPr>
        <p:txBody>
          <a:bodyPr vert="horz" wrap="square" lIns="0" tIns="0" rIns="0" bIns="0" rtlCol="0">
            <a:spAutoFit/>
          </a:bodyPr>
          <a:lstStyle/>
          <a:p>
            <a:pPr marL="8405" marR="323587"/>
            <a:r>
              <a:rPr sz="1985" dirty="0">
                <a:latin typeface="Lucida Console"/>
                <a:cs typeface="Lucida Console"/>
              </a:rPr>
              <a:t>GATTCA GATATT</a:t>
            </a:r>
            <a:endParaRPr sz="1985">
              <a:latin typeface="Lucida Console"/>
              <a:cs typeface="Lucida Console"/>
            </a:endParaRPr>
          </a:p>
          <a:p>
            <a:pPr marL="57573">
              <a:spcBef>
                <a:spcPts val="23"/>
              </a:spcBef>
            </a:pPr>
            <a:r>
              <a:rPr sz="1985" dirty="0">
                <a:solidFill>
                  <a:srgbClr val="FF0000"/>
                </a:solidFill>
                <a:latin typeface="Lucida Console"/>
                <a:cs typeface="Lucida Console"/>
              </a:rPr>
              <a:t>GTC</a:t>
            </a:r>
            <a:r>
              <a:rPr sz="1853" spc="-3" dirty="0">
                <a:solidFill>
                  <a:srgbClr val="31ED59"/>
                </a:solidFill>
              </a:rPr>
              <a:t>t/</a:t>
            </a:r>
            <a:r>
              <a:rPr sz="1853" dirty="0">
                <a:solidFill>
                  <a:srgbClr val="31ED59"/>
                </a:solidFill>
              </a:rPr>
              <a:t>a</a:t>
            </a:r>
            <a:r>
              <a:rPr sz="1985" dirty="0">
                <a:solidFill>
                  <a:srgbClr val="FF0000"/>
                </a:solidFill>
                <a:latin typeface="Lucida Console"/>
                <a:cs typeface="Lucida Console"/>
              </a:rPr>
              <a:t>G</a:t>
            </a:r>
            <a:r>
              <a:rPr sz="1853" dirty="0">
                <a:solidFill>
                  <a:srgbClr val="31ED59"/>
                </a:solidFill>
              </a:rPr>
              <a:t>a/c</a:t>
            </a:r>
            <a:endParaRPr sz="1853"/>
          </a:p>
        </p:txBody>
      </p:sp>
      <p:sp>
        <p:nvSpPr>
          <p:cNvPr id="11" name="object 11"/>
          <p:cNvSpPr txBox="1"/>
          <p:nvPr/>
        </p:nvSpPr>
        <p:spPr>
          <a:xfrm>
            <a:off x="2304994" y="3027190"/>
            <a:ext cx="2733115" cy="305468"/>
          </a:xfrm>
          <a:prstGeom prst="rect">
            <a:avLst/>
          </a:prstGeom>
        </p:spPr>
        <p:txBody>
          <a:bodyPr vert="horz" wrap="square" lIns="0" tIns="0" rIns="0" bIns="0" rtlCol="0">
            <a:spAutoFit/>
          </a:bodyPr>
          <a:lstStyle/>
          <a:p>
            <a:pPr marL="8405"/>
            <a:r>
              <a:rPr sz="1985" spc="-3" dirty="0"/>
              <a:t>ne</a:t>
            </a:r>
            <a:r>
              <a:rPr sz="1985" dirty="0"/>
              <a:t>w </a:t>
            </a:r>
            <a:r>
              <a:rPr sz="1985" spc="-17" dirty="0"/>
              <a:t>se</a:t>
            </a:r>
            <a:r>
              <a:rPr sz="1985" spc="-7" dirty="0"/>
              <a:t>t</a:t>
            </a:r>
            <a:r>
              <a:rPr sz="1985" spc="-3" dirty="0"/>
              <a:t> </a:t>
            </a:r>
            <a:r>
              <a:rPr sz="1985" spc="-17" dirty="0"/>
              <a:t>o</a:t>
            </a:r>
            <a:r>
              <a:rPr sz="1985" spc="-7" dirty="0"/>
              <a:t>f</a:t>
            </a:r>
            <a:r>
              <a:rPr sz="1985" dirty="0"/>
              <a:t> 3</a:t>
            </a:r>
            <a:r>
              <a:rPr sz="1985" spc="-3" dirty="0"/>
              <a:t> sequences:</a:t>
            </a:r>
            <a:endParaRPr sz="1985"/>
          </a:p>
        </p:txBody>
      </p:sp>
      <p:sp>
        <p:nvSpPr>
          <p:cNvPr id="13" name="object 2"/>
          <p:cNvSpPr txBox="1">
            <a:spLocks/>
          </p:cNvSpPr>
          <p:nvPr/>
        </p:nvSpPr>
        <p:spPr>
          <a:xfrm>
            <a:off x="801384" y="220764"/>
            <a:ext cx="4181582" cy="517513"/>
          </a:xfrm>
          <a:prstGeom prst="rect">
            <a:avLst/>
          </a:prstGeom>
          <a:noFill/>
          <a:ln>
            <a:noFill/>
          </a:ln>
        </p:spPr>
        <p:txBody>
          <a:bodyPr vert="horz" wrap="square" lIns="0" tIns="146748" rIns="0" bIns="0" rtlCol="0" anchor="b"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DB7C4"/>
              </a:buClr>
              <a:buSzPct val="100000"/>
              <a:buFont typeface="Dosis"/>
              <a:buNone/>
              <a:defRPr sz="2400" b="0" i="0" u="none" strike="noStrike" cap="none">
                <a:solidFill>
                  <a:srgbClr val="0DB7C4"/>
                </a:solidFill>
                <a:latin typeface="Dosis"/>
                <a:ea typeface="Dosis"/>
                <a:cs typeface="Dosis"/>
                <a:sym typeface="Dosis"/>
              </a:defRPr>
            </a:lvl1pPr>
            <a:lvl2pPr lvl="1">
              <a:spcBef>
                <a:spcPts val="0"/>
              </a:spcBef>
              <a:buClr>
                <a:srgbClr val="0DB7C4"/>
              </a:buClr>
              <a:buSzPct val="100000"/>
              <a:buFont typeface="Dosis"/>
              <a:buNone/>
              <a:defRPr sz="2400">
                <a:solidFill>
                  <a:srgbClr val="0DB7C4"/>
                </a:solidFill>
                <a:latin typeface="Dosis"/>
                <a:ea typeface="Dosis"/>
                <a:cs typeface="Dosis"/>
                <a:sym typeface="Dosis"/>
              </a:defRPr>
            </a:lvl2pPr>
            <a:lvl3pPr lvl="2">
              <a:spcBef>
                <a:spcPts val="0"/>
              </a:spcBef>
              <a:buClr>
                <a:srgbClr val="0DB7C4"/>
              </a:buClr>
              <a:buSzPct val="100000"/>
              <a:buFont typeface="Dosis"/>
              <a:buNone/>
              <a:defRPr sz="2400">
                <a:solidFill>
                  <a:srgbClr val="0DB7C4"/>
                </a:solidFill>
                <a:latin typeface="Dosis"/>
                <a:ea typeface="Dosis"/>
                <a:cs typeface="Dosis"/>
                <a:sym typeface="Dosis"/>
              </a:defRPr>
            </a:lvl3pPr>
            <a:lvl4pPr lvl="3">
              <a:spcBef>
                <a:spcPts val="0"/>
              </a:spcBef>
              <a:buClr>
                <a:srgbClr val="0DB7C4"/>
              </a:buClr>
              <a:buSzPct val="100000"/>
              <a:buFont typeface="Dosis"/>
              <a:buNone/>
              <a:defRPr sz="2400">
                <a:solidFill>
                  <a:srgbClr val="0DB7C4"/>
                </a:solidFill>
                <a:latin typeface="Dosis"/>
                <a:ea typeface="Dosis"/>
                <a:cs typeface="Dosis"/>
                <a:sym typeface="Dosis"/>
              </a:defRPr>
            </a:lvl4pPr>
            <a:lvl5pPr lvl="4">
              <a:spcBef>
                <a:spcPts val="0"/>
              </a:spcBef>
              <a:buClr>
                <a:srgbClr val="0DB7C4"/>
              </a:buClr>
              <a:buSzPct val="100000"/>
              <a:buFont typeface="Dosis"/>
              <a:buNone/>
              <a:defRPr sz="2400">
                <a:solidFill>
                  <a:srgbClr val="0DB7C4"/>
                </a:solidFill>
                <a:latin typeface="Dosis"/>
                <a:ea typeface="Dosis"/>
                <a:cs typeface="Dosis"/>
                <a:sym typeface="Dosis"/>
              </a:defRPr>
            </a:lvl5pPr>
            <a:lvl6pPr lvl="5">
              <a:spcBef>
                <a:spcPts val="0"/>
              </a:spcBef>
              <a:buClr>
                <a:srgbClr val="0DB7C4"/>
              </a:buClr>
              <a:buSzPct val="100000"/>
              <a:buFont typeface="Dosis"/>
              <a:buNone/>
              <a:defRPr sz="2400">
                <a:solidFill>
                  <a:srgbClr val="0DB7C4"/>
                </a:solidFill>
                <a:latin typeface="Dosis"/>
                <a:ea typeface="Dosis"/>
                <a:cs typeface="Dosis"/>
                <a:sym typeface="Dosis"/>
              </a:defRPr>
            </a:lvl6pPr>
            <a:lvl7pPr lvl="6">
              <a:spcBef>
                <a:spcPts val="0"/>
              </a:spcBef>
              <a:buClr>
                <a:srgbClr val="0DB7C4"/>
              </a:buClr>
              <a:buSzPct val="100000"/>
              <a:buFont typeface="Dosis"/>
              <a:buNone/>
              <a:defRPr sz="2400">
                <a:solidFill>
                  <a:srgbClr val="0DB7C4"/>
                </a:solidFill>
                <a:latin typeface="Dosis"/>
                <a:ea typeface="Dosis"/>
                <a:cs typeface="Dosis"/>
                <a:sym typeface="Dosis"/>
              </a:defRPr>
            </a:lvl7pPr>
            <a:lvl8pPr lvl="7">
              <a:spcBef>
                <a:spcPts val="0"/>
              </a:spcBef>
              <a:buClr>
                <a:srgbClr val="0DB7C4"/>
              </a:buClr>
              <a:buSzPct val="100000"/>
              <a:buFont typeface="Dosis"/>
              <a:buNone/>
              <a:defRPr sz="2400">
                <a:solidFill>
                  <a:srgbClr val="0DB7C4"/>
                </a:solidFill>
                <a:latin typeface="Dosis"/>
                <a:ea typeface="Dosis"/>
                <a:cs typeface="Dosis"/>
                <a:sym typeface="Dosis"/>
              </a:defRPr>
            </a:lvl8pPr>
            <a:lvl9pPr lvl="8">
              <a:spcBef>
                <a:spcPts val="0"/>
              </a:spcBef>
              <a:buClr>
                <a:srgbClr val="0DB7C4"/>
              </a:buClr>
              <a:buSzPct val="100000"/>
              <a:buFont typeface="Dosis"/>
              <a:buNone/>
              <a:defRPr sz="2400">
                <a:solidFill>
                  <a:srgbClr val="0DB7C4"/>
                </a:solidFill>
                <a:latin typeface="Dosis"/>
                <a:ea typeface="Dosis"/>
                <a:cs typeface="Dosis"/>
                <a:sym typeface="Dosis"/>
              </a:defRPr>
            </a:lvl9pPr>
          </a:lstStyle>
          <a:p>
            <a:pPr marL="8405"/>
            <a:r>
              <a:rPr lang="en-US" smtClean="0"/>
              <a:t>Greedy</a:t>
            </a:r>
            <a:r>
              <a:rPr lang="en-US" spc="-10" smtClean="0"/>
              <a:t> </a:t>
            </a:r>
            <a:r>
              <a:rPr lang="en-US" spc="-17" smtClean="0"/>
              <a:t>Approach</a:t>
            </a:r>
            <a:r>
              <a:rPr lang="en-US" spc="-13" smtClean="0"/>
              <a:t>:</a:t>
            </a:r>
            <a:r>
              <a:rPr lang="en-US" spc="17" smtClean="0"/>
              <a:t> </a:t>
            </a:r>
            <a:r>
              <a:rPr lang="en-US" spc="-17" smtClean="0"/>
              <a:t>Example</a:t>
            </a:r>
            <a:endParaRPr lang="en-US" spc="-17" dirty="0"/>
          </a:p>
        </p:txBody>
      </p:sp>
    </p:spTree>
    <p:extLst>
      <p:ext uri="{BB962C8B-B14F-4D97-AF65-F5344CB8AC3E}">
        <p14:creationId xmlns:p14="http://schemas.microsoft.com/office/powerpoint/2010/main" val="2790883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805533" y="512298"/>
            <a:ext cx="2967681" cy="533430"/>
          </a:xfrm>
          <a:prstGeom prst="rect">
            <a:avLst/>
          </a:prstGeom>
        </p:spPr>
        <p:txBody>
          <a:bodyPr wrap="square" lIns="91425" tIns="91425" rIns="91425" bIns="91425" anchor="b" anchorCtr="0">
            <a:noAutofit/>
          </a:bodyPr>
          <a:lstStyle/>
          <a:p>
            <a:pPr lvl="0">
              <a:spcBef>
                <a:spcPts val="0"/>
              </a:spcBef>
              <a:buNone/>
            </a:pPr>
            <a:r>
              <a:rPr lang="en" dirty="0" smtClean="0"/>
              <a:t>Progressive Method</a:t>
            </a:r>
            <a:endParaRPr lang="en" dirty="0"/>
          </a:p>
        </p:txBody>
      </p:sp>
      <p:sp>
        <p:nvSpPr>
          <p:cNvPr id="112" name="Shape 112"/>
          <p:cNvSpPr txBox="1">
            <a:spLocks noGrp="1"/>
          </p:cNvSpPr>
          <p:nvPr>
            <p:ph type="body" idx="1"/>
          </p:nvPr>
        </p:nvSpPr>
        <p:spPr>
          <a:xfrm>
            <a:off x="5412827" y="1045728"/>
            <a:ext cx="3436741" cy="3694438"/>
          </a:xfrm>
          <a:prstGeom prst="rect">
            <a:avLst/>
          </a:prstGeom>
        </p:spPr>
        <p:txBody>
          <a:bodyPr wrap="square" lIns="91425" tIns="91425" rIns="91425" bIns="91425" anchor="t" anchorCtr="0">
            <a:noAutofit/>
          </a:bodyPr>
          <a:lstStyle/>
          <a:p>
            <a:pPr marL="285750" indent="-285750"/>
            <a:r>
              <a:rPr lang="en-US" sz="1400" dirty="0" smtClean="0">
                <a:latin typeface="Dosis" panose="020B0604020202020204" charset="0"/>
              </a:rPr>
              <a:t>Two major steps – Guide Tree build up and Multiple Pairwise Alignment</a:t>
            </a:r>
            <a:br>
              <a:rPr lang="en-US" sz="1400" dirty="0" smtClean="0">
                <a:latin typeface="Dosis" panose="020B0604020202020204" charset="0"/>
              </a:rPr>
            </a:br>
            <a:endParaRPr lang="en-US" sz="1400" dirty="0" smtClean="0">
              <a:latin typeface="Dosis" panose="020B0604020202020204" charset="0"/>
            </a:endParaRPr>
          </a:p>
          <a:p>
            <a:pPr marL="285750" indent="-285750"/>
            <a:r>
              <a:rPr lang="en-US" sz="1400" dirty="0" smtClean="0">
                <a:latin typeface="Dosis" panose="020B0604020202020204" charset="0"/>
              </a:rPr>
              <a:t>Steps </a:t>
            </a:r>
          </a:p>
          <a:p>
            <a:pPr>
              <a:buNone/>
            </a:pPr>
            <a:r>
              <a:rPr lang="en-US" sz="1400" dirty="0" smtClean="0">
                <a:latin typeface="Dosis" panose="020B0604020202020204" charset="0"/>
              </a:rPr>
              <a:t>	- Take each pair, align</a:t>
            </a:r>
          </a:p>
          <a:p>
            <a:pPr>
              <a:buNone/>
            </a:pPr>
            <a:r>
              <a:rPr lang="en-US" sz="1400" dirty="0" smtClean="0">
                <a:latin typeface="Dosis" panose="020B0604020202020204" charset="0"/>
              </a:rPr>
              <a:t>	- Generate consensus of that 	   alignment</a:t>
            </a:r>
          </a:p>
          <a:p>
            <a:pPr>
              <a:buNone/>
            </a:pPr>
            <a:r>
              <a:rPr lang="en-US" sz="1400" dirty="0" smtClean="0">
                <a:latin typeface="Dosis" panose="020B0604020202020204" charset="0"/>
              </a:rPr>
              <a:t>	- Align new sequence with the 	   consensus of the previous one</a:t>
            </a:r>
          </a:p>
          <a:p>
            <a:pPr>
              <a:buNone/>
            </a:pPr>
            <a:r>
              <a:rPr lang="en-US" sz="1400" dirty="0" smtClean="0">
                <a:latin typeface="Dosis" panose="020B0604020202020204" charset="0"/>
              </a:rPr>
              <a:t>	- Go back, Until all sequences are 	   finished</a:t>
            </a:r>
          </a:p>
          <a:p>
            <a:pPr marL="285750" indent="-285750"/>
            <a:r>
              <a:rPr lang="en-US" sz="1400" dirty="0" smtClean="0">
                <a:latin typeface="Dosis" panose="020B0604020202020204" charset="0"/>
              </a:rPr>
              <a:t>Example </a:t>
            </a:r>
          </a:p>
          <a:p>
            <a:pPr>
              <a:buNone/>
            </a:pPr>
            <a:r>
              <a:rPr lang="en-US" sz="1400" dirty="0">
                <a:latin typeface="Dosis" panose="020B0604020202020204" charset="0"/>
              </a:rPr>
              <a:t>	</a:t>
            </a:r>
            <a:r>
              <a:rPr lang="en-US" sz="1400" dirty="0" smtClean="0">
                <a:latin typeface="Dosis" panose="020B0604020202020204" charset="0"/>
              </a:rPr>
              <a:t>- Clustal </a:t>
            </a:r>
            <a:r>
              <a:rPr lang="el-GR" sz="1400" dirty="0">
                <a:latin typeface="Dosis" panose="020B0604020202020204" charset="0"/>
              </a:rPr>
              <a:t>ω</a:t>
            </a:r>
            <a:r>
              <a:rPr lang="en-US" sz="1400" dirty="0" smtClean="0">
                <a:latin typeface="Dosis" panose="020B0604020202020204" charset="0"/>
              </a:rPr>
              <a:t> </a:t>
            </a:r>
          </a:p>
          <a:p>
            <a:pPr>
              <a:buNone/>
            </a:pPr>
            <a:r>
              <a:rPr lang="en-US" sz="1400" dirty="0">
                <a:latin typeface="Dosis" panose="020B0604020202020204" charset="0"/>
              </a:rPr>
              <a:t>	</a:t>
            </a:r>
            <a:r>
              <a:rPr lang="en-US" sz="1400" dirty="0" smtClean="0">
                <a:latin typeface="Dosis" panose="020B0604020202020204" charset="0"/>
              </a:rPr>
              <a:t>- MAFFT</a:t>
            </a:r>
          </a:p>
          <a:p>
            <a:pPr>
              <a:buNone/>
            </a:pPr>
            <a:r>
              <a:rPr lang="en-US" sz="1400" dirty="0">
                <a:latin typeface="Dosis" panose="020B0604020202020204" charset="0"/>
              </a:rPr>
              <a:t>	</a:t>
            </a:r>
            <a:r>
              <a:rPr lang="en-US" sz="1400" dirty="0" smtClean="0">
                <a:latin typeface="Dosis" panose="020B0604020202020204" charset="0"/>
              </a:rPr>
              <a:t>- KALIGN</a:t>
            </a:r>
          </a:p>
          <a:p>
            <a:pPr>
              <a:buNone/>
            </a:pPr>
            <a:r>
              <a:rPr lang="en-US" sz="1400" dirty="0">
                <a:latin typeface="Dosis" panose="020B0604020202020204" charset="0"/>
              </a:rPr>
              <a:t>	</a:t>
            </a:r>
            <a:r>
              <a:rPr lang="en-US" sz="1400" dirty="0" smtClean="0">
                <a:latin typeface="Dosis" panose="020B0604020202020204" charset="0"/>
              </a:rPr>
              <a:t>- T-COFFEE</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5533" y="1045728"/>
            <a:ext cx="4099054" cy="3820562"/>
          </a:xfrm>
          <a:prstGeom prst="rect">
            <a:avLst/>
          </a:prstGeom>
        </p:spPr>
      </p:pic>
    </p:spTree>
    <p:extLst>
      <p:ext uri="{BB962C8B-B14F-4D97-AF65-F5344CB8AC3E}">
        <p14:creationId xmlns:p14="http://schemas.microsoft.com/office/powerpoint/2010/main" val="19385489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805533" y="512298"/>
            <a:ext cx="2484205" cy="533430"/>
          </a:xfrm>
          <a:prstGeom prst="rect">
            <a:avLst/>
          </a:prstGeom>
        </p:spPr>
        <p:txBody>
          <a:bodyPr wrap="square" lIns="91425" tIns="91425" rIns="91425" bIns="91425" anchor="b" anchorCtr="0">
            <a:noAutofit/>
          </a:bodyPr>
          <a:lstStyle/>
          <a:p>
            <a:pPr lvl="0">
              <a:spcBef>
                <a:spcPts val="0"/>
              </a:spcBef>
              <a:buNone/>
            </a:pPr>
            <a:r>
              <a:rPr lang="en" dirty="0" smtClean="0"/>
              <a:t>Iterative Method</a:t>
            </a:r>
            <a:endParaRPr lang="en" dirty="0"/>
          </a:p>
        </p:txBody>
      </p:sp>
      <p:sp>
        <p:nvSpPr>
          <p:cNvPr id="112" name="Shape 112"/>
          <p:cNvSpPr txBox="1">
            <a:spLocks noGrp="1"/>
          </p:cNvSpPr>
          <p:nvPr>
            <p:ph type="body" idx="1"/>
          </p:nvPr>
        </p:nvSpPr>
        <p:spPr>
          <a:xfrm>
            <a:off x="1053594" y="1424101"/>
            <a:ext cx="3066462" cy="2244009"/>
          </a:xfrm>
          <a:prstGeom prst="rect">
            <a:avLst/>
          </a:prstGeom>
        </p:spPr>
        <p:txBody>
          <a:bodyPr wrap="square" lIns="91425" tIns="91425" rIns="91425" bIns="91425" anchor="t" anchorCtr="0">
            <a:noAutofit/>
          </a:bodyPr>
          <a:lstStyle/>
          <a:p>
            <a:pPr marL="285750" indent="-285750"/>
            <a:r>
              <a:rPr lang="en-US" sz="1400" dirty="0" smtClean="0">
                <a:latin typeface="Dosis" panose="020B0604020202020204" charset="0"/>
              </a:rPr>
              <a:t>Works similarly to progressive methods</a:t>
            </a:r>
          </a:p>
          <a:p>
            <a:pPr marL="285750" indent="-285750"/>
            <a:r>
              <a:rPr lang="en-US" sz="1400" dirty="0" smtClean="0">
                <a:latin typeface="Dosis" panose="020B0604020202020204" charset="0"/>
              </a:rPr>
              <a:t>Repeatedly realign the initial sequences as well as add new sequences to the growing MSA</a:t>
            </a:r>
          </a:p>
          <a:p>
            <a:pPr marL="285750" indent="-285750"/>
            <a:r>
              <a:rPr lang="en-US" sz="1400" dirty="0" smtClean="0">
                <a:latin typeface="Dosis" panose="020B0604020202020204" charset="0"/>
              </a:rPr>
              <a:t>Example</a:t>
            </a:r>
          </a:p>
          <a:p>
            <a:pPr lvl="1">
              <a:buNone/>
            </a:pPr>
            <a:r>
              <a:rPr lang="en-US" sz="1400" dirty="0">
                <a:latin typeface="Dosis" panose="020B0604020202020204" charset="0"/>
              </a:rPr>
              <a:t>	</a:t>
            </a:r>
            <a:r>
              <a:rPr lang="en-US" sz="1400" dirty="0" smtClean="0">
                <a:latin typeface="Dosis" panose="020B0604020202020204" charset="0"/>
              </a:rPr>
              <a:t>- DIALIGN</a:t>
            </a:r>
          </a:p>
          <a:p>
            <a:pPr lvl="1">
              <a:buNone/>
            </a:pPr>
            <a:r>
              <a:rPr lang="en-US" sz="1400" dirty="0">
                <a:latin typeface="Dosis" panose="020B0604020202020204" charset="0"/>
              </a:rPr>
              <a:t>	</a:t>
            </a:r>
            <a:r>
              <a:rPr lang="en-US" sz="1400" dirty="0" smtClean="0">
                <a:latin typeface="Dosis" panose="020B0604020202020204" charset="0"/>
              </a:rPr>
              <a:t>- MUSCLE</a:t>
            </a:r>
          </a:p>
          <a:p>
            <a:pPr lvl="1">
              <a:buNone/>
            </a:pPr>
            <a:r>
              <a:rPr lang="en-US" sz="1400" dirty="0">
                <a:latin typeface="Dosis" panose="020B0604020202020204" charset="0"/>
              </a:rPr>
              <a:t>	</a:t>
            </a:r>
            <a:r>
              <a:rPr lang="en-US" sz="1400" dirty="0" smtClean="0">
                <a:latin typeface="Dosis" panose="020B0604020202020204" charset="0"/>
              </a:rPr>
              <a:t>- POA</a:t>
            </a:r>
          </a:p>
          <a:p>
            <a:pPr marL="285750" indent="-285750">
              <a:buFont typeface="Arial" panose="020B0604020202020204" pitchFamily="34" charset="0"/>
              <a:buChar char="•"/>
            </a:pPr>
            <a:endParaRPr lang="en-US" sz="1400" dirty="0">
              <a:latin typeface="Dosis" panose="020B0604020202020204" charset="0"/>
            </a:endParaRP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t="30552" b="15358"/>
          <a:stretch/>
        </p:blipFill>
        <p:spPr>
          <a:xfrm>
            <a:off x="4325163" y="1776248"/>
            <a:ext cx="4663551" cy="1891862"/>
          </a:xfrm>
          <a:prstGeom prst="rect">
            <a:avLst/>
          </a:prstGeom>
        </p:spPr>
      </p:pic>
    </p:spTree>
    <p:extLst>
      <p:ext uri="{BB962C8B-B14F-4D97-AF65-F5344CB8AC3E}">
        <p14:creationId xmlns:p14="http://schemas.microsoft.com/office/powerpoint/2010/main" val="17240288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844425" y="5597"/>
            <a:ext cx="3552600" cy="1139999"/>
          </a:xfrm>
          <a:prstGeom prst="rect">
            <a:avLst/>
          </a:prstGeom>
        </p:spPr>
        <p:txBody>
          <a:bodyPr wrap="square" lIns="91425" tIns="91425" rIns="91425" bIns="91425" anchor="b" anchorCtr="0">
            <a:noAutofit/>
          </a:bodyPr>
          <a:lstStyle/>
          <a:p>
            <a:pPr lvl="0" rtl="0">
              <a:spcBef>
                <a:spcPts val="0"/>
              </a:spcBef>
              <a:buNone/>
            </a:pPr>
            <a:r>
              <a:rPr lang="en" dirty="0" smtClean="0"/>
              <a:t>CONTENTS</a:t>
            </a:r>
            <a:endParaRPr lang="en" dirty="0"/>
          </a:p>
        </p:txBody>
      </p:sp>
      <p:sp>
        <p:nvSpPr>
          <p:cNvPr id="6" name="TextBox 5"/>
          <p:cNvSpPr txBox="1"/>
          <p:nvPr/>
        </p:nvSpPr>
        <p:spPr>
          <a:xfrm>
            <a:off x="2792011" y="1597659"/>
            <a:ext cx="4011251" cy="2893100"/>
          </a:xfrm>
          <a:prstGeom prst="rect">
            <a:avLst/>
          </a:prstGeom>
          <a:noFill/>
        </p:spPr>
        <p:txBody>
          <a:bodyPr wrap="square" rtlCol="0">
            <a:spAutoFit/>
          </a:bodyPr>
          <a:lstStyle/>
          <a:p>
            <a:r>
              <a:rPr lang="en-US" dirty="0" smtClean="0">
                <a:solidFill>
                  <a:schemeClr val="bg2"/>
                </a:solidFill>
                <a:latin typeface="Dosis" panose="020B0604020202020204" charset="0"/>
              </a:rPr>
              <a:t>                           </a:t>
            </a:r>
          </a:p>
          <a:p>
            <a:pPr marL="342900" indent="-342900">
              <a:buFont typeface="+mj-lt"/>
              <a:buAutoNum type="arabicPeriod"/>
            </a:pPr>
            <a:r>
              <a:rPr lang="en-US" dirty="0">
                <a:solidFill>
                  <a:schemeClr val="bg2"/>
                </a:solidFill>
                <a:latin typeface="Dosis" panose="020B0604020202020204" charset="0"/>
              </a:rPr>
              <a:t>Multiple Sequence Alignment </a:t>
            </a:r>
            <a:r>
              <a:rPr lang="en-US" dirty="0" smtClean="0">
                <a:solidFill>
                  <a:schemeClr val="bg2"/>
                </a:solidFill>
                <a:latin typeface="Dosis" panose="020B0604020202020204" charset="0"/>
              </a:rPr>
              <a:t>(MSA)</a:t>
            </a:r>
          </a:p>
          <a:p>
            <a:r>
              <a:rPr lang="en-US" dirty="0" smtClean="0">
                <a:solidFill>
                  <a:schemeClr val="bg2"/>
                </a:solidFill>
                <a:latin typeface="Dosis" panose="020B0604020202020204" charset="0"/>
              </a:rPr>
              <a:t>                          - Why </a:t>
            </a:r>
            <a:r>
              <a:rPr lang="en-US" dirty="0">
                <a:solidFill>
                  <a:schemeClr val="bg2"/>
                </a:solidFill>
                <a:latin typeface="Dosis" panose="020B0604020202020204" charset="0"/>
              </a:rPr>
              <a:t>Multiple Sequence </a:t>
            </a:r>
            <a:r>
              <a:rPr lang="en-US" dirty="0" smtClean="0">
                <a:solidFill>
                  <a:schemeClr val="bg2"/>
                </a:solidFill>
                <a:latin typeface="Dosis" panose="020B0604020202020204" charset="0"/>
              </a:rPr>
              <a:t>Alignment</a:t>
            </a:r>
          </a:p>
          <a:p>
            <a:r>
              <a:rPr lang="en-US" dirty="0">
                <a:solidFill>
                  <a:schemeClr val="bg2"/>
                </a:solidFill>
                <a:latin typeface="Dosis" panose="020B0604020202020204" charset="0"/>
              </a:rPr>
              <a:t>	</a:t>
            </a:r>
            <a:r>
              <a:rPr lang="en-US" dirty="0" smtClean="0">
                <a:solidFill>
                  <a:schemeClr val="bg2"/>
                </a:solidFill>
                <a:latin typeface="Dosis" panose="020B0604020202020204" charset="0"/>
              </a:rPr>
              <a:t>- </a:t>
            </a:r>
            <a:r>
              <a:rPr lang="en-US" dirty="0">
                <a:solidFill>
                  <a:schemeClr val="bg2"/>
                </a:solidFill>
                <a:latin typeface="Dosis" panose="020B0604020202020204" charset="0"/>
              </a:rPr>
              <a:t>Multiple Sequence </a:t>
            </a:r>
            <a:r>
              <a:rPr lang="en-US" dirty="0" smtClean="0">
                <a:solidFill>
                  <a:schemeClr val="bg2"/>
                </a:solidFill>
                <a:latin typeface="Dosis" panose="020B0604020202020204" charset="0"/>
              </a:rPr>
              <a:t>Alignment: Motivation</a:t>
            </a:r>
            <a:endParaRPr lang="en-US" dirty="0">
              <a:solidFill>
                <a:schemeClr val="bg2"/>
              </a:solidFill>
              <a:latin typeface="Dosis" panose="020B0604020202020204" charset="0"/>
            </a:endParaRPr>
          </a:p>
          <a:p>
            <a:r>
              <a:rPr lang="en-US" dirty="0">
                <a:solidFill>
                  <a:schemeClr val="bg2"/>
                </a:solidFill>
                <a:latin typeface="Dosis" panose="020B0604020202020204" charset="0"/>
              </a:rPr>
              <a:t>	</a:t>
            </a:r>
            <a:r>
              <a:rPr lang="en-US" dirty="0" smtClean="0">
                <a:solidFill>
                  <a:schemeClr val="bg2"/>
                </a:solidFill>
                <a:latin typeface="Dosis" panose="020B0604020202020204" charset="0"/>
              </a:rPr>
              <a:t>- </a:t>
            </a:r>
            <a:r>
              <a:rPr lang="en-US" dirty="0">
                <a:solidFill>
                  <a:schemeClr val="bg2"/>
                </a:solidFill>
                <a:latin typeface="Dosis" panose="020B0604020202020204" charset="0"/>
              </a:rPr>
              <a:t>MSA Challenges</a:t>
            </a:r>
            <a:br>
              <a:rPr lang="en-US" dirty="0">
                <a:solidFill>
                  <a:schemeClr val="bg2"/>
                </a:solidFill>
                <a:latin typeface="Dosis" panose="020B0604020202020204" charset="0"/>
              </a:rPr>
            </a:br>
            <a:r>
              <a:rPr lang="en-US" dirty="0" smtClean="0">
                <a:solidFill>
                  <a:schemeClr val="bg2"/>
                </a:solidFill>
                <a:latin typeface="Dosis" panose="020B0604020202020204" charset="0"/>
              </a:rPr>
              <a:t>          </a:t>
            </a:r>
          </a:p>
          <a:p>
            <a:pPr marL="342900" indent="-342900">
              <a:buAutoNum type="arabicPeriod" startAt="2"/>
            </a:pPr>
            <a:r>
              <a:rPr lang="en-US" dirty="0" smtClean="0">
                <a:solidFill>
                  <a:schemeClr val="bg2"/>
                </a:solidFill>
                <a:latin typeface="Dosis" panose="020B0604020202020204" charset="0"/>
              </a:rPr>
              <a:t>Multiple </a:t>
            </a:r>
            <a:r>
              <a:rPr lang="en-US" dirty="0">
                <a:solidFill>
                  <a:schemeClr val="bg2"/>
                </a:solidFill>
                <a:latin typeface="Dosis" panose="020B0604020202020204" charset="0"/>
              </a:rPr>
              <a:t>Sequence </a:t>
            </a:r>
            <a:r>
              <a:rPr lang="en-US" dirty="0" smtClean="0">
                <a:solidFill>
                  <a:schemeClr val="bg2"/>
                </a:solidFill>
                <a:latin typeface="Dosis" panose="020B0604020202020204" charset="0"/>
              </a:rPr>
              <a:t>Alignment Methods </a:t>
            </a:r>
          </a:p>
          <a:p>
            <a:r>
              <a:rPr lang="en-US" dirty="0">
                <a:solidFill>
                  <a:schemeClr val="bg2"/>
                </a:solidFill>
                <a:latin typeface="Dosis" panose="020B0604020202020204" charset="0"/>
              </a:rPr>
              <a:t>	</a:t>
            </a:r>
            <a:r>
              <a:rPr lang="en-US" dirty="0" smtClean="0">
                <a:solidFill>
                  <a:schemeClr val="bg2"/>
                </a:solidFill>
                <a:latin typeface="Dosis" panose="020B0604020202020204" charset="0"/>
              </a:rPr>
              <a:t>- Dynamic Method: Impractical</a:t>
            </a:r>
          </a:p>
          <a:p>
            <a:r>
              <a:rPr lang="en-US" dirty="0">
                <a:solidFill>
                  <a:schemeClr val="bg2"/>
                </a:solidFill>
                <a:latin typeface="Dosis" panose="020B0604020202020204" charset="0"/>
              </a:rPr>
              <a:t>	</a:t>
            </a:r>
            <a:r>
              <a:rPr lang="en-US" dirty="0" smtClean="0">
                <a:solidFill>
                  <a:schemeClr val="bg2"/>
                </a:solidFill>
                <a:latin typeface="Dosis" panose="020B0604020202020204" charset="0"/>
              </a:rPr>
              <a:t>-Greedy Method </a:t>
            </a:r>
            <a:br>
              <a:rPr lang="en-US" dirty="0" smtClean="0">
                <a:solidFill>
                  <a:schemeClr val="bg2"/>
                </a:solidFill>
                <a:latin typeface="Dosis" panose="020B0604020202020204" charset="0"/>
              </a:rPr>
            </a:br>
            <a:r>
              <a:rPr lang="en-US" dirty="0" smtClean="0">
                <a:solidFill>
                  <a:schemeClr val="bg2"/>
                </a:solidFill>
                <a:latin typeface="Dosis" panose="020B0604020202020204" charset="0"/>
              </a:rPr>
              <a:t>	</a:t>
            </a:r>
            <a:r>
              <a:rPr lang="en-US" dirty="0">
                <a:solidFill>
                  <a:schemeClr val="bg2"/>
                </a:solidFill>
                <a:latin typeface="Dosis" panose="020B0604020202020204" charset="0"/>
              </a:rPr>
              <a:t>- Progressive Method</a:t>
            </a:r>
          </a:p>
          <a:p>
            <a:r>
              <a:rPr lang="en-US" dirty="0">
                <a:solidFill>
                  <a:schemeClr val="bg2"/>
                </a:solidFill>
                <a:latin typeface="Dosis" panose="020B0604020202020204" charset="0"/>
              </a:rPr>
              <a:t>	- Iterative Method</a:t>
            </a:r>
          </a:p>
          <a:p>
            <a:r>
              <a:rPr lang="en-US" dirty="0" smtClean="0">
                <a:solidFill>
                  <a:schemeClr val="bg2"/>
                </a:solidFill>
                <a:latin typeface="Dosis" panose="020B0604020202020204" charset="0"/>
              </a:rPr>
              <a:t/>
            </a:r>
            <a:br>
              <a:rPr lang="en-US" dirty="0" smtClean="0">
                <a:solidFill>
                  <a:schemeClr val="bg2"/>
                </a:solidFill>
                <a:latin typeface="Dosis" panose="020B0604020202020204" charset="0"/>
              </a:rPr>
            </a:br>
            <a:r>
              <a:rPr lang="en-US" dirty="0" smtClean="0">
                <a:solidFill>
                  <a:schemeClr val="bg2"/>
                </a:solidFill>
                <a:latin typeface="Dosis" panose="020B0604020202020204" charset="0"/>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tse3.mm.bing.net/th?id=OIP.Y4ULrmBV-2mxPDzxRCJhXgHaFj&amp;pid=Api&amp;P=0&amp;w=251&amp;h=18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735" y="0"/>
            <a:ext cx="8053476" cy="51548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6538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ctrTitle"/>
          </p:nvPr>
        </p:nvSpPr>
        <p:spPr>
          <a:xfrm>
            <a:off x="685800" y="1271752"/>
            <a:ext cx="8121869" cy="1681105"/>
          </a:xfrm>
          <a:prstGeom prst="rect">
            <a:avLst/>
          </a:prstGeom>
        </p:spPr>
        <p:txBody>
          <a:bodyPr wrap="square" lIns="91425" tIns="91425" rIns="91425" bIns="91425" anchor="b" anchorCtr="0">
            <a:noAutofit/>
          </a:bodyPr>
          <a:lstStyle/>
          <a:p>
            <a:pPr lvl="0" rtl="0">
              <a:spcBef>
                <a:spcPts val="0"/>
              </a:spcBef>
              <a:buNone/>
            </a:pPr>
            <a:r>
              <a:rPr lang="en" dirty="0"/>
              <a:t>1</a:t>
            </a:r>
            <a:r>
              <a:rPr lang="en" dirty="0" smtClean="0"/>
              <a:t>. Multiple Sequence Alignment (MSA)</a:t>
            </a:r>
            <a:endParaRPr lang="en" dirty="0"/>
          </a:p>
        </p:txBody>
      </p:sp>
      <p:sp>
        <p:nvSpPr>
          <p:cNvPr id="99" name="Shape 99"/>
          <p:cNvSpPr txBox="1">
            <a:spLocks noGrp="1"/>
          </p:cNvSpPr>
          <p:nvPr>
            <p:ph type="subTitle" idx="1"/>
          </p:nvPr>
        </p:nvSpPr>
        <p:spPr>
          <a:xfrm>
            <a:off x="685800" y="3082250"/>
            <a:ext cx="6377152" cy="687600"/>
          </a:xfrm>
          <a:prstGeom prst="rect">
            <a:avLst/>
          </a:prstGeom>
        </p:spPr>
        <p:txBody>
          <a:bodyPr wrap="square" lIns="91425" tIns="91425" rIns="91425" bIns="91425" anchor="ctr" anchorCtr="0">
            <a:noAutofit/>
          </a:bodyPr>
          <a:lstStyle/>
          <a:p>
            <a:pPr lvl="0" rtl="0">
              <a:spcBef>
                <a:spcPts val="0"/>
              </a:spcBef>
              <a:buNone/>
            </a:pPr>
            <a:r>
              <a:rPr lang="en" dirty="0" smtClean="0"/>
              <a:t>Why Multiple sequence, Motivation, Challanges</a:t>
            </a:r>
            <a:endParaRPr lang="en" dirty="0"/>
          </a:p>
        </p:txBody>
      </p:sp>
    </p:spTree>
    <p:extLst>
      <p:ext uri="{BB962C8B-B14F-4D97-AF65-F5344CB8AC3E}">
        <p14:creationId xmlns:p14="http://schemas.microsoft.com/office/powerpoint/2010/main" val="3427009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ctrTitle" idx="4294967295"/>
          </p:nvPr>
        </p:nvSpPr>
        <p:spPr>
          <a:xfrm>
            <a:off x="855194" y="185478"/>
            <a:ext cx="7949759" cy="1129660"/>
          </a:xfrm>
          <a:prstGeom prst="rect">
            <a:avLst/>
          </a:prstGeom>
        </p:spPr>
        <p:txBody>
          <a:bodyPr wrap="square" lIns="91425" tIns="91425" rIns="91425" bIns="91425" anchor="b" anchorCtr="0">
            <a:noAutofit/>
          </a:bodyPr>
          <a:lstStyle/>
          <a:p>
            <a:pPr lvl="0"/>
            <a:r>
              <a:rPr lang="en" sz="5400" dirty="0" smtClean="0"/>
              <a:t>Multiple Sequence Alignment</a:t>
            </a:r>
            <a:endParaRPr lang="en" sz="5400" dirty="0"/>
          </a:p>
        </p:txBody>
      </p:sp>
      <p:sp>
        <p:nvSpPr>
          <p:cNvPr id="130" name="Shape 130"/>
          <p:cNvSpPr txBox="1">
            <a:spLocks noGrp="1"/>
          </p:cNvSpPr>
          <p:nvPr>
            <p:ph type="subTitle" idx="4294967295"/>
          </p:nvPr>
        </p:nvSpPr>
        <p:spPr>
          <a:xfrm>
            <a:off x="743065" y="2386680"/>
            <a:ext cx="4920551" cy="2873687"/>
          </a:xfrm>
          <a:prstGeom prst="rect">
            <a:avLst/>
          </a:prstGeom>
        </p:spPr>
        <p:txBody>
          <a:bodyPr wrap="square" lIns="91425" tIns="91425" rIns="91425" bIns="91425" anchor="t" anchorCtr="0">
            <a:noAutofit/>
          </a:bodyPr>
          <a:lstStyle/>
          <a:p>
            <a:pPr marL="12065" marR="5080" algn="just">
              <a:spcBef>
                <a:spcPts val="0"/>
              </a:spcBef>
              <a:buNone/>
            </a:pPr>
            <a:r>
              <a:rPr lang="en-US" sz="1600" dirty="0">
                <a:solidFill>
                  <a:schemeClr val="bg2"/>
                </a:solidFill>
                <a:latin typeface="Dosis" panose="020B0604020202020204" charset="0"/>
                <a:ea typeface="Arial"/>
                <a:cs typeface="Arial"/>
                <a:sym typeface="Arial"/>
              </a:rPr>
              <a:t>A multiple sequence alignment (MSA) is a sequence alignment of three or more biological sequences, generally protein, DNA, or RNA. In many cases, the input set of query sequences are assumed to have an evolutionary relationship by which they share a linkage and are descended from a common ancestor. </a:t>
            </a:r>
          </a:p>
        </p:txBody>
      </p:sp>
      <p:grpSp>
        <p:nvGrpSpPr>
          <p:cNvPr id="138" name="Shape 138"/>
          <p:cNvGrpSpPr/>
          <p:nvPr/>
        </p:nvGrpSpPr>
        <p:grpSpPr>
          <a:xfrm>
            <a:off x="7841620" y="3181753"/>
            <a:ext cx="320398" cy="320377"/>
            <a:chOff x="1951075" y="2333250"/>
            <a:chExt cx="381200" cy="381175"/>
          </a:xfrm>
        </p:grpSpPr>
        <p:sp>
          <p:nvSpPr>
            <p:cNvPr id="139" name="Shape 139"/>
            <p:cNvSpPr/>
            <p:nvPr/>
          </p:nvSpPr>
          <p:spPr>
            <a:xfrm>
              <a:off x="1951075" y="2333250"/>
              <a:ext cx="381200" cy="381175"/>
            </a:xfrm>
            <a:custGeom>
              <a:avLst/>
              <a:gdLst/>
              <a:ahLst/>
              <a:cxnLst/>
              <a:rect l="0" t="0" r="0" b="0"/>
              <a:pathLst>
                <a:path w="15248" h="15247" fill="none" extrusionOk="0">
                  <a:moveTo>
                    <a:pt x="7624" y="0"/>
                  </a:moveTo>
                  <a:lnTo>
                    <a:pt x="7624" y="0"/>
                  </a:lnTo>
                  <a:lnTo>
                    <a:pt x="7234" y="0"/>
                  </a:lnTo>
                  <a:lnTo>
                    <a:pt x="6845" y="49"/>
                  </a:lnTo>
                  <a:lnTo>
                    <a:pt x="6455" y="98"/>
                  </a:lnTo>
                  <a:lnTo>
                    <a:pt x="6090" y="147"/>
                  </a:lnTo>
                  <a:lnTo>
                    <a:pt x="5724" y="244"/>
                  </a:lnTo>
                  <a:lnTo>
                    <a:pt x="5359" y="341"/>
                  </a:lnTo>
                  <a:lnTo>
                    <a:pt x="4994" y="463"/>
                  </a:lnTo>
                  <a:lnTo>
                    <a:pt x="4653" y="609"/>
                  </a:lnTo>
                  <a:lnTo>
                    <a:pt x="4312" y="755"/>
                  </a:lnTo>
                  <a:lnTo>
                    <a:pt x="3995" y="926"/>
                  </a:lnTo>
                  <a:lnTo>
                    <a:pt x="3678" y="1096"/>
                  </a:lnTo>
                  <a:lnTo>
                    <a:pt x="3362" y="1291"/>
                  </a:lnTo>
                  <a:lnTo>
                    <a:pt x="3070" y="1510"/>
                  </a:lnTo>
                  <a:lnTo>
                    <a:pt x="2777" y="1730"/>
                  </a:lnTo>
                  <a:lnTo>
                    <a:pt x="2509" y="1973"/>
                  </a:lnTo>
                  <a:lnTo>
                    <a:pt x="2242" y="2241"/>
                  </a:lnTo>
                  <a:lnTo>
                    <a:pt x="1974" y="2509"/>
                  </a:lnTo>
                  <a:lnTo>
                    <a:pt x="1730" y="2777"/>
                  </a:lnTo>
                  <a:lnTo>
                    <a:pt x="1511" y="3069"/>
                  </a:lnTo>
                  <a:lnTo>
                    <a:pt x="1292" y="3361"/>
                  </a:lnTo>
                  <a:lnTo>
                    <a:pt x="1097" y="3678"/>
                  </a:lnTo>
                  <a:lnTo>
                    <a:pt x="926" y="3995"/>
                  </a:lnTo>
                  <a:lnTo>
                    <a:pt x="756" y="4311"/>
                  </a:lnTo>
                  <a:lnTo>
                    <a:pt x="610" y="4652"/>
                  </a:lnTo>
                  <a:lnTo>
                    <a:pt x="464" y="4993"/>
                  </a:lnTo>
                  <a:lnTo>
                    <a:pt x="342" y="5358"/>
                  </a:lnTo>
                  <a:lnTo>
                    <a:pt x="244" y="5724"/>
                  </a:lnTo>
                  <a:lnTo>
                    <a:pt x="147" y="6089"/>
                  </a:lnTo>
                  <a:lnTo>
                    <a:pt x="98" y="6454"/>
                  </a:lnTo>
                  <a:lnTo>
                    <a:pt x="50" y="6844"/>
                  </a:lnTo>
                  <a:lnTo>
                    <a:pt x="1" y="7234"/>
                  </a:lnTo>
                  <a:lnTo>
                    <a:pt x="1" y="7623"/>
                  </a:lnTo>
                  <a:lnTo>
                    <a:pt x="1" y="7623"/>
                  </a:lnTo>
                  <a:lnTo>
                    <a:pt x="1" y="8013"/>
                  </a:lnTo>
                  <a:lnTo>
                    <a:pt x="50" y="8403"/>
                  </a:lnTo>
                  <a:lnTo>
                    <a:pt x="98" y="8793"/>
                  </a:lnTo>
                  <a:lnTo>
                    <a:pt x="147" y="9158"/>
                  </a:lnTo>
                  <a:lnTo>
                    <a:pt x="244" y="9523"/>
                  </a:lnTo>
                  <a:lnTo>
                    <a:pt x="342" y="9889"/>
                  </a:lnTo>
                  <a:lnTo>
                    <a:pt x="464" y="10254"/>
                  </a:lnTo>
                  <a:lnTo>
                    <a:pt x="610" y="10595"/>
                  </a:lnTo>
                  <a:lnTo>
                    <a:pt x="756" y="10936"/>
                  </a:lnTo>
                  <a:lnTo>
                    <a:pt x="926" y="11252"/>
                  </a:lnTo>
                  <a:lnTo>
                    <a:pt x="1097" y="11569"/>
                  </a:lnTo>
                  <a:lnTo>
                    <a:pt x="1292" y="11886"/>
                  </a:lnTo>
                  <a:lnTo>
                    <a:pt x="1511" y="12178"/>
                  </a:lnTo>
                  <a:lnTo>
                    <a:pt x="1730" y="12470"/>
                  </a:lnTo>
                  <a:lnTo>
                    <a:pt x="1974" y="12738"/>
                  </a:lnTo>
                  <a:lnTo>
                    <a:pt x="2242" y="13006"/>
                  </a:lnTo>
                  <a:lnTo>
                    <a:pt x="2509" y="13274"/>
                  </a:lnTo>
                  <a:lnTo>
                    <a:pt x="2777" y="13517"/>
                  </a:lnTo>
                  <a:lnTo>
                    <a:pt x="3070" y="13737"/>
                  </a:lnTo>
                  <a:lnTo>
                    <a:pt x="3362" y="13956"/>
                  </a:lnTo>
                  <a:lnTo>
                    <a:pt x="3678" y="14151"/>
                  </a:lnTo>
                  <a:lnTo>
                    <a:pt x="3995" y="14321"/>
                  </a:lnTo>
                  <a:lnTo>
                    <a:pt x="4312" y="14492"/>
                  </a:lnTo>
                  <a:lnTo>
                    <a:pt x="4653" y="14638"/>
                  </a:lnTo>
                  <a:lnTo>
                    <a:pt x="4994" y="14784"/>
                  </a:lnTo>
                  <a:lnTo>
                    <a:pt x="5359" y="14906"/>
                  </a:lnTo>
                  <a:lnTo>
                    <a:pt x="5724" y="15003"/>
                  </a:lnTo>
                  <a:lnTo>
                    <a:pt x="6090" y="15100"/>
                  </a:lnTo>
                  <a:lnTo>
                    <a:pt x="6455" y="15149"/>
                  </a:lnTo>
                  <a:lnTo>
                    <a:pt x="6845" y="15198"/>
                  </a:lnTo>
                  <a:lnTo>
                    <a:pt x="7234" y="15247"/>
                  </a:lnTo>
                  <a:lnTo>
                    <a:pt x="7624" y="15247"/>
                  </a:lnTo>
                  <a:lnTo>
                    <a:pt x="7624" y="15247"/>
                  </a:lnTo>
                  <a:lnTo>
                    <a:pt x="8014" y="15247"/>
                  </a:lnTo>
                  <a:lnTo>
                    <a:pt x="8403" y="15198"/>
                  </a:lnTo>
                  <a:lnTo>
                    <a:pt x="8793" y="15149"/>
                  </a:lnTo>
                  <a:lnTo>
                    <a:pt x="9158" y="15100"/>
                  </a:lnTo>
                  <a:lnTo>
                    <a:pt x="9524" y="15003"/>
                  </a:lnTo>
                  <a:lnTo>
                    <a:pt x="9889" y="14906"/>
                  </a:lnTo>
                  <a:lnTo>
                    <a:pt x="10254" y="14784"/>
                  </a:lnTo>
                  <a:lnTo>
                    <a:pt x="10595" y="14638"/>
                  </a:lnTo>
                  <a:lnTo>
                    <a:pt x="10936" y="14492"/>
                  </a:lnTo>
                  <a:lnTo>
                    <a:pt x="11253" y="14321"/>
                  </a:lnTo>
                  <a:lnTo>
                    <a:pt x="11569" y="14151"/>
                  </a:lnTo>
                  <a:lnTo>
                    <a:pt x="11886" y="13956"/>
                  </a:lnTo>
                  <a:lnTo>
                    <a:pt x="12178" y="13737"/>
                  </a:lnTo>
                  <a:lnTo>
                    <a:pt x="12471" y="13517"/>
                  </a:lnTo>
                  <a:lnTo>
                    <a:pt x="12739" y="13274"/>
                  </a:lnTo>
                  <a:lnTo>
                    <a:pt x="13006" y="13006"/>
                  </a:lnTo>
                  <a:lnTo>
                    <a:pt x="13274" y="12738"/>
                  </a:lnTo>
                  <a:lnTo>
                    <a:pt x="13518" y="12470"/>
                  </a:lnTo>
                  <a:lnTo>
                    <a:pt x="13737" y="12178"/>
                  </a:lnTo>
                  <a:lnTo>
                    <a:pt x="13956" y="11886"/>
                  </a:lnTo>
                  <a:lnTo>
                    <a:pt x="14151" y="11569"/>
                  </a:lnTo>
                  <a:lnTo>
                    <a:pt x="14322" y="11252"/>
                  </a:lnTo>
                  <a:lnTo>
                    <a:pt x="14492" y="10936"/>
                  </a:lnTo>
                  <a:lnTo>
                    <a:pt x="14638" y="10595"/>
                  </a:lnTo>
                  <a:lnTo>
                    <a:pt x="14784" y="10254"/>
                  </a:lnTo>
                  <a:lnTo>
                    <a:pt x="14906" y="9889"/>
                  </a:lnTo>
                  <a:lnTo>
                    <a:pt x="15004" y="9523"/>
                  </a:lnTo>
                  <a:lnTo>
                    <a:pt x="15101" y="9158"/>
                  </a:lnTo>
                  <a:lnTo>
                    <a:pt x="15150" y="8793"/>
                  </a:lnTo>
                  <a:lnTo>
                    <a:pt x="15198" y="8403"/>
                  </a:lnTo>
                  <a:lnTo>
                    <a:pt x="15247" y="8013"/>
                  </a:lnTo>
                  <a:lnTo>
                    <a:pt x="15247" y="7623"/>
                  </a:lnTo>
                  <a:lnTo>
                    <a:pt x="15247" y="7623"/>
                  </a:lnTo>
                  <a:lnTo>
                    <a:pt x="15247" y="7234"/>
                  </a:lnTo>
                  <a:lnTo>
                    <a:pt x="15198" y="6844"/>
                  </a:lnTo>
                  <a:lnTo>
                    <a:pt x="15150" y="6454"/>
                  </a:lnTo>
                  <a:lnTo>
                    <a:pt x="15101" y="6089"/>
                  </a:lnTo>
                  <a:lnTo>
                    <a:pt x="15004" y="5724"/>
                  </a:lnTo>
                  <a:lnTo>
                    <a:pt x="14906" y="5358"/>
                  </a:lnTo>
                  <a:lnTo>
                    <a:pt x="14784" y="4993"/>
                  </a:lnTo>
                  <a:lnTo>
                    <a:pt x="14638" y="4652"/>
                  </a:lnTo>
                  <a:lnTo>
                    <a:pt x="14492" y="4311"/>
                  </a:lnTo>
                  <a:lnTo>
                    <a:pt x="14322" y="3995"/>
                  </a:lnTo>
                  <a:lnTo>
                    <a:pt x="14151" y="3678"/>
                  </a:lnTo>
                  <a:lnTo>
                    <a:pt x="13956" y="3361"/>
                  </a:lnTo>
                  <a:lnTo>
                    <a:pt x="13737" y="3069"/>
                  </a:lnTo>
                  <a:lnTo>
                    <a:pt x="13518" y="2777"/>
                  </a:lnTo>
                  <a:lnTo>
                    <a:pt x="13274" y="2509"/>
                  </a:lnTo>
                  <a:lnTo>
                    <a:pt x="13006" y="2241"/>
                  </a:lnTo>
                  <a:lnTo>
                    <a:pt x="12739" y="1973"/>
                  </a:lnTo>
                  <a:lnTo>
                    <a:pt x="12471" y="1730"/>
                  </a:lnTo>
                  <a:lnTo>
                    <a:pt x="12178" y="1510"/>
                  </a:lnTo>
                  <a:lnTo>
                    <a:pt x="11886" y="1291"/>
                  </a:lnTo>
                  <a:lnTo>
                    <a:pt x="11569" y="1096"/>
                  </a:lnTo>
                  <a:lnTo>
                    <a:pt x="11253" y="926"/>
                  </a:lnTo>
                  <a:lnTo>
                    <a:pt x="10936" y="755"/>
                  </a:lnTo>
                  <a:lnTo>
                    <a:pt x="10595" y="609"/>
                  </a:lnTo>
                  <a:lnTo>
                    <a:pt x="10254" y="463"/>
                  </a:lnTo>
                  <a:lnTo>
                    <a:pt x="9889" y="341"/>
                  </a:lnTo>
                  <a:lnTo>
                    <a:pt x="9524" y="244"/>
                  </a:lnTo>
                  <a:lnTo>
                    <a:pt x="9158" y="147"/>
                  </a:lnTo>
                  <a:lnTo>
                    <a:pt x="8793" y="98"/>
                  </a:lnTo>
                  <a:lnTo>
                    <a:pt x="8403" y="49"/>
                  </a:lnTo>
                  <a:lnTo>
                    <a:pt x="8014" y="0"/>
                  </a:lnTo>
                  <a:lnTo>
                    <a:pt x="7624" y="0"/>
                  </a:lnTo>
                  <a:lnTo>
                    <a:pt x="7624" y="0"/>
                  </a:lnTo>
                </a:path>
              </a:pathLst>
            </a:custGeom>
            <a:noFill/>
            <a:ln w="19050"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solidFill>
                  <a:srgbClr val="FFFFFF"/>
                </a:solidFill>
              </a:endParaRPr>
            </a:p>
          </p:txBody>
        </p:sp>
        <p:sp>
          <p:nvSpPr>
            <p:cNvPr id="140" name="Shape 140"/>
            <p:cNvSpPr/>
            <p:nvPr/>
          </p:nvSpPr>
          <p:spPr>
            <a:xfrm>
              <a:off x="2197675" y="2503125"/>
              <a:ext cx="43875" cy="47525"/>
            </a:xfrm>
            <a:custGeom>
              <a:avLst/>
              <a:gdLst/>
              <a:ahLst/>
              <a:cxnLst/>
              <a:rect l="0" t="0" r="0" b="0"/>
              <a:pathLst>
                <a:path w="1755" h="1901" fill="none" extrusionOk="0">
                  <a:moveTo>
                    <a:pt x="877" y="0"/>
                  </a:moveTo>
                  <a:lnTo>
                    <a:pt x="877" y="0"/>
                  </a:lnTo>
                  <a:lnTo>
                    <a:pt x="1048" y="25"/>
                  </a:lnTo>
                  <a:lnTo>
                    <a:pt x="1218" y="73"/>
                  </a:lnTo>
                  <a:lnTo>
                    <a:pt x="1365" y="171"/>
                  </a:lnTo>
                  <a:lnTo>
                    <a:pt x="1511" y="268"/>
                  </a:lnTo>
                  <a:lnTo>
                    <a:pt x="1608" y="414"/>
                  </a:lnTo>
                  <a:lnTo>
                    <a:pt x="1681" y="585"/>
                  </a:lnTo>
                  <a:lnTo>
                    <a:pt x="1730" y="755"/>
                  </a:lnTo>
                  <a:lnTo>
                    <a:pt x="1754" y="950"/>
                  </a:lnTo>
                  <a:lnTo>
                    <a:pt x="1754" y="950"/>
                  </a:lnTo>
                  <a:lnTo>
                    <a:pt x="1730" y="1145"/>
                  </a:lnTo>
                  <a:lnTo>
                    <a:pt x="1681" y="1316"/>
                  </a:lnTo>
                  <a:lnTo>
                    <a:pt x="1608" y="1486"/>
                  </a:lnTo>
                  <a:lnTo>
                    <a:pt x="1511" y="1632"/>
                  </a:lnTo>
                  <a:lnTo>
                    <a:pt x="1365" y="1730"/>
                  </a:lnTo>
                  <a:lnTo>
                    <a:pt x="1218" y="1827"/>
                  </a:lnTo>
                  <a:lnTo>
                    <a:pt x="1048" y="1876"/>
                  </a:lnTo>
                  <a:lnTo>
                    <a:pt x="877" y="1900"/>
                  </a:lnTo>
                  <a:lnTo>
                    <a:pt x="877" y="1900"/>
                  </a:lnTo>
                  <a:lnTo>
                    <a:pt x="707" y="1876"/>
                  </a:lnTo>
                  <a:lnTo>
                    <a:pt x="536" y="1827"/>
                  </a:lnTo>
                  <a:lnTo>
                    <a:pt x="390" y="1730"/>
                  </a:lnTo>
                  <a:lnTo>
                    <a:pt x="244" y="1632"/>
                  </a:lnTo>
                  <a:lnTo>
                    <a:pt x="147" y="1486"/>
                  </a:lnTo>
                  <a:lnTo>
                    <a:pt x="74" y="1316"/>
                  </a:lnTo>
                  <a:lnTo>
                    <a:pt x="25" y="1145"/>
                  </a:lnTo>
                  <a:lnTo>
                    <a:pt x="1" y="950"/>
                  </a:lnTo>
                  <a:lnTo>
                    <a:pt x="1" y="950"/>
                  </a:lnTo>
                  <a:lnTo>
                    <a:pt x="25" y="755"/>
                  </a:lnTo>
                  <a:lnTo>
                    <a:pt x="74" y="585"/>
                  </a:lnTo>
                  <a:lnTo>
                    <a:pt x="147" y="414"/>
                  </a:lnTo>
                  <a:lnTo>
                    <a:pt x="244" y="268"/>
                  </a:lnTo>
                  <a:lnTo>
                    <a:pt x="390" y="171"/>
                  </a:lnTo>
                  <a:lnTo>
                    <a:pt x="536" y="73"/>
                  </a:lnTo>
                  <a:lnTo>
                    <a:pt x="707" y="25"/>
                  </a:lnTo>
                  <a:lnTo>
                    <a:pt x="877" y="0"/>
                  </a:lnTo>
                  <a:lnTo>
                    <a:pt x="877" y="0"/>
                  </a:lnTo>
                </a:path>
              </a:pathLst>
            </a:custGeom>
            <a:noFill/>
            <a:ln w="19050"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solidFill>
                  <a:srgbClr val="FFFFFF"/>
                </a:solidFill>
              </a:endParaRPr>
            </a:p>
          </p:txBody>
        </p:sp>
        <p:sp>
          <p:nvSpPr>
            <p:cNvPr id="141" name="Shape 141"/>
            <p:cNvSpPr/>
            <p:nvPr/>
          </p:nvSpPr>
          <p:spPr>
            <a:xfrm>
              <a:off x="2041800" y="2503125"/>
              <a:ext cx="43875" cy="47525"/>
            </a:xfrm>
            <a:custGeom>
              <a:avLst/>
              <a:gdLst/>
              <a:ahLst/>
              <a:cxnLst/>
              <a:rect l="0" t="0" r="0" b="0"/>
              <a:pathLst>
                <a:path w="1755" h="1901" fill="none" extrusionOk="0">
                  <a:moveTo>
                    <a:pt x="878" y="0"/>
                  </a:moveTo>
                  <a:lnTo>
                    <a:pt x="878" y="0"/>
                  </a:lnTo>
                  <a:lnTo>
                    <a:pt x="1048" y="25"/>
                  </a:lnTo>
                  <a:lnTo>
                    <a:pt x="1219" y="73"/>
                  </a:lnTo>
                  <a:lnTo>
                    <a:pt x="1365" y="171"/>
                  </a:lnTo>
                  <a:lnTo>
                    <a:pt x="1511" y="268"/>
                  </a:lnTo>
                  <a:lnTo>
                    <a:pt x="1608" y="414"/>
                  </a:lnTo>
                  <a:lnTo>
                    <a:pt x="1681" y="585"/>
                  </a:lnTo>
                  <a:lnTo>
                    <a:pt x="1730" y="755"/>
                  </a:lnTo>
                  <a:lnTo>
                    <a:pt x="1754" y="950"/>
                  </a:lnTo>
                  <a:lnTo>
                    <a:pt x="1754" y="950"/>
                  </a:lnTo>
                  <a:lnTo>
                    <a:pt x="1730" y="1145"/>
                  </a:lnTo>
                  <a:lnTo>
                    <a:pt x="1681" y="1316"/>
                  </a:lnTo>
                  <a:lnTo>
                    <a:pt x="1608" y="1486"/>
                  </a:lnTo>
                  <a:lnTo>
                    <a:pt x="1511" y="1632"/>
                  </a:lnTo>
                  <a:lnTo>
                    <a:pt x="1365" y="1730"/>
                  </a:lnTo>
                  <a:lnTo>
                    <a:pt x="1219" y="1827"/>
                  </a:lnTo>
                  <a:lnTo>
                    <a:pt x="1048" y="1876"/>
                  </a:lnTo>
                  <a:lnTo>
                    <a:pt x="878" y="1900"/>
                  </a:lnTo>
                  <a:lnTo>
                    <a:pt x="878" y="1900"/>
                  </a:lnTo>
                  <a:lnTo>
                    <a:pt x="707" y="1876"/>
                  </a:lnTo>
                  <a:lnTo>
                    <a:pt x="537" y="1827"/>
                  </a:lnTo>
                  <a:lnTo>
                    <a:pt x="390" y="1730"/>
                  </a:lnTo>
                  <a:lnTo>
                    <a:pt x="244" y="1632"/>
                  </a:lnTo>
                  <a:lnTo>
                    <a:pt x="147" y="1486"/>
                  </a:lnTo>
                  <a:lnTo>
                    <a:pt x="74" y="1316"/>
                  </a:lnTo>
                  <a:lnTo>
                    <a:pt x="25" y="1145"/>
                  </a:lnTo>
                  <a:lnTo>
                    <a:pt x="1" y="950"/>
                  </a:lnTo>
                  <a:lnTo>
                    <a:pt x="1" y="950"/>
                  </a:lnTo>
                  <a:lnTo>
                    <a:pt x="25" y="755"/>
                  </a:lnTo>
                  <a:lnTo>
                    <a:pt x="74" y="585"/>
                  </a:lnTo>
                  <a:lnTo>
                    <a:pt x="147" y="414"/>
                  </a:lnTo>
                  <a:lnTo>
                    <a:pt x="244" y="268"/>
                  </a:lnTo>
                  <a:lnTo>
                    <a:pt x="390" y="171"/>
                  </a:lnTo>
                  <a:lnTo>
                    <a:pt x="537" y="73"/>
                  </a:lnTo>
                  <a:lnTo>
                    <a:pt x="707" y="25"/>
                  </a:lnTo>
                  <a:lnTo>
                    <a:pt x="878" y="0"/>
                  </a:lnTo>
                  <a:lnTo>
                    <a:pt x="878" y="0"/>
                  </a:lnTo>
                </a:path>
              </a:pathLst>
            </a:custGeom>
            <a:noFill/>
            <a:ln w="19050"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solidFill>
                  <a:srgbClr val="FFFFFF"/>
                </a:solidFill>
              </a:endParaRPr>
            </a:p>
          </p:txBody>
        </p:sp>
        <p:sp>
          <p:nvSpPr>
            <p:cNvPr id="142" name="Shape 142"/>
            <p:cNvSpPr/>
            <p:nvPr/>
          </p:nvSpPr>
          <p:spPr>
            <a:xfrm>
              <a:off x="2041800" y="2584100"/>
              <a:ext cx="199750" cy="41425"/>
            </a:xfrm>
            <a:custGeom>
              <a:avLst/>
              <a:gdLst/>
              <a:ahLst/>
              <a:cxnLst/>
              <a:rect l="0" t="0" r="0" b="0"/>
              <a:pathLst>
                <a:path w="7990" h="1657" fill="none" extrusionOk="0">
                  <a:moveTo>
                    <a:pt x="1" y="1657"/>
                  </a:moveTo>
                  <a:lnTo>
                    <a:pt x="1" y="1657"/>
                  </a:lnTo>
                  <a:lnTo>
                    <a:pt x="415" y="1291"/>
                  </a:lnTo>
                  <a:lnTo>
                    <a:pt x="853" y="950"/>
                  </a:lnTo>
                  <a:lnTo>
                    <a:pt x="1340" y="683"/>
                  </a:lnTo>
                  <a:lnTo>
                    <a:pt x="1827" y="439"/>
                  </a:lnTo>
                  <a:lnTo>
                    <a:pt x="2363" y="244"/>
                  </a:lnTo>
                  <a:lnTo>
                    <a:pt x="2875" y="122"/>
                  </a:lnTo>
                  <a:lnTo>
                    <a:pt x="3435" y="49"/>
                  </a:lnTo>
                  <a:lnTo>
                    <a:pt x="3995" y="1"/>
                  </a:lnTo>
                  <a:lnTo>
                    <a:pt x="3995" y="1"/>
                  </a:lnTo>
                  <a:lnTo>
                    <a:pt x="4555" y="49"/>
                  </a:lnTo>
                  <a:lnTo>
                    <a:pt x="5115" y="122"/>
                  </a:lnTo>
                  <a:lnTo>
                    <a:pt x="5627" y="244"/>
                  </a:lnTo>
                  <a:lnTo>
                    <a:pt x="6163" y="439"/>
                  </a:lnTo>
                  <a:lnTo>
                    <a:pt x="6650" y="683"/>
                  </a:lnTo>
                  <a:lnTo>
                    <a:pt x="7137" y="950"/>
                  </a:lnTo>
                  <a:lnTo>
                    <a:pt x="7575" y="1291"/>
                  </a:lnTo>
                  <a:lnTo>
                    <a:pt x="7989" y="1657"/>
                  </a:lnTo>
                </a:path>
              </a:pathLst>
            </a:custGeom>
            <a:noFill/>
            <a:ln w="19050"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solidFill>
                  <a:srgbClr val="FFFFFF"/>
                </a:solidFill>
              </a:endParaRPr>
            </a:p>
          </p:txBody>
        </p:sp>
      </p:grpSp>
      <p:grpSp>
        <p:nvGrpSpPr>
          <p:cNvPr id="143" name="Shape 143"/>
          <p:cNvGrpSpPr/>
          <p:nvPr/>
        </p:nvGrpSpPr>
        <p:grpSpPr>
          <a:xfrm>
            <a:off x="6134869" y="1247078"/>
            <a:ext cx="320377" cy="320377"/>
            <a:chOff x="1278900" y="2333250"/>
            <a:chExt cx="381175" cy="381175"/>
          </a:xfrm>
        </p:grpSpPr>
        <p:sp>
          <p:nvSpPr>
            <p:cNvPr id="144" name="Shape 144"/>
            <p:cNvSpPr/>
            <p:nvPr/>
          </p:nvSpPr>
          <p:spPr>
            <a:xfrm>
              <a:off x="1278900" y="2333250"/>
              <a:ext cx="381175" cy="381175"/>
            </a:xfrm>
            <a:custGeom>
              <a:avLst/>
              <a:gdLst/>
              <a:ahLst/>
              <a:cxnLst/>
              <a:rect l="0" t="0" r="0" b="0"/>
              <a:pathLst>
                <a:path w="15247" h="15247" fill="none" extrusionOk="0">
                  <a:moveTo>
                    <a:pt x="7623" y="0"/>
                  </a:moveTo>
                  <a:lnTo>
                    <a:pt x="7623" y="0"/>
                  </a:lnTo>
                  <a:lnTo>
                    <a:pt x="7233" y="0"/>
                  </a:lnTo>
                  <a:lnTo>
                    <a:pt x="6844" y="49"/>
                  </a:lnTo>
                  <a:lnTo>
                    <a:pt x="6454" y="98"/>
                  </a:lnTo>
                  <a:lnTo>
                    <a:pt x="6089" y="147"/>
                  </a:lnTo>
                  <a:lnTo>
                    <a:pt x="5723" y="244"/>
                  </a:lnTo>
                  <a:lnTo>
                    <a:pt x="5358" y="341"/>
                  </a:lnTo>
                  <a:lnTo>
                    <a:pt x="4993" y="463"/>
                  </a:lnTo>
                  <a:lnTo>
                    <a:pt x="4652" y="609"/>
                  </a:lnTo>
                  <a:lnTo>
                    <a:pt x="4311" y="755"/>
                  </a:lnTo>
                  <a:lnTo>
                    <a:pt x="3994" y="926"/>
                  </a:lnTo>
                  <a:lnTo>
                    <a:pt x="3678" y="1096"/>
                  </a:lnTo>
                  <a:lnTo>
                    <a:pt x="3361" y="1291"/>
                  </a:lnTo>
                  <a:lnTo>
                    <a:pt x="3069" y="1510"/>
                  </a:lnTo>
                  <a:lnTo>
                    <a:pt x="2777" y="1730"/>
                  </a:lnTo>
                  <a:lnTo>
                    <a:pt x="2509" y="1973"/>
                  </a:lnTo>
                  <a:lnTo>
                    <a:pt x="2241" y="2241"/>
                  </a:lnTo>
                  <a:lnTo>
                    <a:pt x="1973" y="2509"/>
                  </a:lnTo>
                  <a:lnTo>
                    <a:pt x="1729" y="2777"/>
                  </a:lnTo>
                  <a:lnTo>
                    <a:pt x="1510" y="3069"/>
                  </a:lnTo>
                  <a:lnTo>
                    <a:pt x="1291" y="3361"/>
                  </a:lnTo>
                  <a:lnTo>
                    <a:pt x="1096" y="3678"/>
                  </a:lnTo>
                  <a:lnTo>
                    <a:pt x="926" y="3995"/>
                  </a:lnTo>
                  <a:lnTo>
                    <a:pt x="755" y="4311"/>
                  </a:lnTo>
                  <a:lnTo>
                    <a:pt x="609" y="4652"/>
                  </a:lnTo>
                  <a:lnTo>
                    <a:pt x="463" y="4993"/>
                  </a:lnTo>
                  <a:lnTo>
                    <a:pt x="341" y="5358"/>
                  </a:lnTo>
                  <a:lnTo>
                    <a:pt x="244" y="5724"/>
                  </a:lnTo>
                  <a:lnTo>
                    <a:pt x="146" y="6089"/>
                  </a:lnTo>
                  <a:lnTo>
                    <a:pt x="97" y="6454"/>
                  </a:lnTo>
                  <a:lnTo>
                    <a:pt x="49" y="6844"/>
                  </a:lnTo>
                  <a:lnTo>
                    <a:pt x="0" y="7234"/>
                  </a:lnTo>
                  <a:lnTo>
                    <a:pt x="0" y="7623"/>
                  </a:lnTo>
                  <a:lnTo>
                    <a:pt x="0" y="7623"/>
                  </a:lnTo>
                  <a:lnTo>
                    <a:pt x="0" y="8013"/>
                  </a:lnTo>
                  <a:lnTo>
                    <a:pt x="49" y="8403"/>
                  </a:lnTo>
                  <a:lnTo>
                    <a:pt x="97" y="8793"/>
                  </a:lnTo>
                  <a:lnTo>
                    <a:pt x="146" y="9158"/>
                  </a:lnTo>
                  <a:lnTo>
                    <a:pt x="244" y="9523"/>
                  </a:lnTo>
                  <a:lnTo>
                    <a:pt x="341" y="9889"/>
                  </a:lnTo>
                  <a:lnTo>
                    <a:pt x="463" y="10254"/>
                  </a:lnTo>
                  <a:lnTo>
                    <a:pt x="609" y="10595"/>
                  </a:lnTo>
                  <a:lnTo>
                    <a:pt x="755" y="10936"/>
                  </a:lnTo>
                  <a:lnTo>
                    <a:pt x="926" y="11252"/>
                  </a:lnTo>
                  <a:lnTo>
                    <a:pt x="1096" y="11569"/>
                  </a:lnTo>
                  <a:lnTo>
                    <a:pt x="1291" y="11886"/>
                  </a:lnTo>
                  <a:lnTo>
                    <a:pt x="1510" y="12178"/>
                  </a:lnTo>
                  <a:lnTo>
                    <a:pt x="1729" y="12470"/>
                  </a:lnTo>
                  <a:lnTo>
                    <a:pt x="1973" y="12738"/>
                  </a:lnTo>
                  <a:lnTo>
                    <a:pt x="2241" y="13006"/>
                  </a:lnTo>
                  <a:lnTo>
                    <a:pt x="2509" y="13274"/>
                  </a:lnTo>
                  <a:lnTo>
                    <a:pt x="2777" y="13517"/>
                  </a:lnTo>
                  <a:lnTo>
                    <a:pt x="3069" y="13737"/>
                  </a:lnTo>
                  <a:lnTo>
                    <a:pt x="3361" y="13956"/>
                  </a:lnTo>
                  <a:lnTo>
                    <a:pt x="3678" y="14151"/>
                  </a:lnTo>
                  <a:lnTo>
                    <a:pt x="3994" y="14321"/>
                  </a:lnTo>
                  <a:lnTo>
                    <a:pt x="4311" y="14492"/>
                  </a:lnTo>
                  <a:lnTo>
                    <a:pt x="4652" y="14638"/>
                  </a:lnTo>
                  <a:lnTo>
                    <a:pt x="4993" y="14784"/>
                  </a:lnTo>
                  <a:lnTo>
                    <a:pt x="5358" y="14906"/>
                  </a:lnTo>
                  <a:lnTo>
                    <a:pt x="5723" y="15003"/>
                  </a:lnTo>
                  <a:lnTo>
                    <a:pt x="6089" y="15100"/>
                  </a:lnTo>
                  <a:lnTo>
                    <a:pt x="6454" y="15149"/>
                  </a:lnTo>
                  <a:lnTo>
                    <a:pt x="6844" y="15198"/>
                  </a:lnTo>
                  <a:lnTo>
                    <a:pt x="7233" y="15247"/>
                  </a:lnTo>
                  <a:lnTo>
                    <a:pt x="7623" y="15247"/>
                  </a:lnTo>
                  <a:lnTo>
                    <a:pt x="7623" y="15247"/>
                  </a:lnTo>
                  <a:lnTo>
                    <a:pt x="8013" y="15247"/>
                  </a:lnTo>
                  <a:lnTo>
                    <a:pt x="8403" y="15198"/>
                  </a:lnTo>
                  <a:lnTo>
                    <a:pt x="8792" y="15149"/>
                  </a:lnTo>
                  <a:lnTo>
                    <a:pt x="9158" y="15100"/>
                  </a:lnTo>
                  <a:lnTo>
                    <a:pt x="9523" y="15003"/>
                  </a:lnTo>
                  <a:lnTo>
                    <a:pt x="9888" y="14906"/>
                  </a:lnTo>
                  <a:lnTo>
                    <a:pt x="10253" y="14784"/>
                  </a:lnTo>
                  <a:lnTo>
                    <a:pt x="10594" y="14638"/>
                  </a:lnTo>
                  <a:lnTo>
                    <a:pt x="10935" y="14492"/>
                  </a:lnTo>
                  <a:lnTo>
                    <a:pt x="11252" y="14321"/>
                  </a:lnTo>
                  <a:lnTo>
                    <a:pt x="11569" y="14151"/>
                  </a:lnTo>
                  <a:lnTo>
                    <a:pt x="11885" y="13956"/>
                  </a:lnTo>
                  <a:lnTo>
                    <a:pt x="12178" y="13737"/>
                  </a:lnTo>
                  <a:lnTo>
                    <a:pt x="12470" y="13517"/>
                  </a:lnTo>
                  <a:lnTo>
                    <a:pt x="12738" y="13274"/>
                  </a:lnTo>
                  <a:lnTo>
                    <a:pt x="13006" y="13006"/>
                  </a:lnTo>
                  <a:lnTo>
                    <a:pt x="13273" y="12738"/>
                  </a:lnTo>
                  <a:lnTo>
                    <a:pt x="13517" y="12470"/>
                  </a:lnTo>
                  <a:lnTo>
                    <a:pt x="13736" y="12178"/>
                  </a:lnTo>
                  <a:lnTo>
                    <a:pt x="13955" y="11886"/>
                  </a:lnTo>
                  <a:lnTo>
                    <a:pt x="14150" y="11569"/>
                  </a:lnTo>
                  <a:lnTo>
                    <a:pt x="14321" y="11252"/>
                  </a:lnTo>
                  <a:lnTo>
                    <a:pt x="14491" y="10936"/>
                  </a:lnTo>
                  <a:lnTo>
                    <a:pt x="14637" y="10595"/>
                  </a:lnTo>
                  <a:lnTo>
                    <a:pt x="14783" y="10254"/>
                  </a:lnTo>
                  <a:lnTo>
                    <a:pt x="14905" y="9889"/>
                  </a:lnTo>
                  <a:lnTo>
                    <a:pt x="15003" y="9523"/>
                  </a:lnTo>
                  <a:lnTo>
                    <a:pt x="15100" y="9158"/>
                  </a:lnTo>
                  <a:lnTo>
                    <a:pt x="15149" y="8793"/>
                  </a:lnTo>
                  <a:lnTo>
                    <a:pt x="15198" y="8403"/>
                  </a:lnTo>
                  <a:lnTo>
                    <a:pt x="15246" y="8013"/>
                  </a:lnTo>
                  <a:lnTo>
                    <a:pt x="15246" y="7623"/>
                  </a:lnTo>
                  <a:lnTo>
                    <a:pt x="15246" y="7623"/>
                  </a:lnTo>
                  <a:lnTo>
                    <a:pt x="15246" y="7234"/>
                  </a:lnTo>
                  <a:lnTo>
                    <a:pt x="15198" y="6844"/>
                  </a:lnTo>
                  <a:lnTo>
                    <a:pt x="15149" y="6454"/>
                  </a:lnTo>
                  <a:lnTo>
                    <a:pt x="15100" y="6089"/>
                  </a:lnTo>
                  <a:lnTo>
                    <a:pt x="15003" y="5724"/>
                  </a:lnTo>
                  <a:lnTo>
                    <a:pt x="14905" y="5358"/>
                  </a:lnTo>
                  <a:lnTo>
                    <a:pt x="14783" y="4993"/>
                  </a:lnTo>
                  <a:lnTo>
                    <a:pt x="14637" y="4652"/>
                  </a:lnTo>
                  <a:lnTo>
                    <a:pt x="14491" y="4311"/>
                  </a:lnTo>
                  <a:lnTo>
                    <a:pt x="14321" y="3995"/>
                  </a:lnTo>
                  <a:lnTo>
                    <a:pt x="14150" y="3678"/>
                  </a:lnTo>
                  <a:lnTo>
                    <a:pt x="13955" y="3361"/>
                  </a:lnTo>
                  <a:lnTo>
                    <a:pt x="13736" y="3069"/>
                  </a:lnTo>
                  <a:lnTo>
                    <a:pt x="13517" y="2777"/>
                  </a:lnTo>
                  <a:lnTo>
                    <a:pt x="13273" y="2509"/>
                  </a:lnTo>
                  <a:lnTo>
                    <a:pt x="13006" y="2241"/>
                  </a:lnTo>
                  <a:lnTo>
                    <a:pt x="12738" y="1973"/>
                  </a:lnTo>
                  <a:lnTo>
                    <a:pt x="12470" y="1730"/>
                  </a:lnTo>
                  <a:lnTo>
                    <a:pt x="12178" y="1510"/>
                  </a:lnTo>
                  <a:lnTo>
                    <a:pt x="11885" y="1291"/>
                  </a:lnTo>
                  <a:lnTo>
                    <a:pt x="11569" y="1096"/>
                  </a:lnTo>
                  <a:lnTo>
                    <a:pt x="11252" y="926"/>
                  </a:lnTo>
                  <a:lnTo>
                    <a:pt x="10935" y="755"/>
                  </a:lnTo>
                  <a:lnTo>
                    <a:pt x="10594" y="609"/>
                  </a:lnTo>
                  <a:lnTo>
                    <a:pt x="10253" y="463"/>
                  </a:lnTo>
                  <a:lnTo>
                    <a:pt x="9888" y="341"/>
                  </a:lnTo>
                  <a:lnTo>
                    <a:pt x="9523" y="244"/>
                  </a:lnTo>
                  <a:lnTo>
                    <a:pt x="9158" y="147"/>
                  </a:lnTo>
                  <a:lnTo>
                    <a:pt x="8792" y="98"/>
                  </a:lnTo>
                  <a:lnTo>
                    <a:pt x="8403" y="49"/>
                  </a:lnTo>
                  <a:lnTo>
                    <a:pt x="8013" y="0"/>
                  </a:lnTo>
                  <a:lnTo>
                    <a:pt x="7623" y="0"/>
                  </a:lnTo>
                  <a:lnTo>
                    <a:pt x="7623" y="0"/>
                  </a:lnTo>
                </a:path>
              </a:pathLst>
            </a:custGeom>
            <a:noFill/>
            <a:ln w="19050"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45" name="Shape 145"/>
            <p:cNvSpPr/>
            <p:nvPr/>
          </p:nvSpPr>
          <p:spPr>
            <a:xfrm>
              <a:off x="1525475" y="2503125"/>
              <a:ext cx="43875" cy="47525"/>
            </a:xfrm>
            <a:custGeom>
              <a:avLst/>
              <a:gdLst/>
              <a:ahLst/>
              <a:cxnLst/>
              <a:rect l="0" t="0" r="0" b="0"/>
              <a:pathLst>
                <a:path w="1755" h="1901" fill="none" extrusionOk="0">
                  <a:moveTo>
                    <a:pt x="878" y="0"/>
                  </a:moveTo>
                  <a:lnTo>
                    <a:pt x="878" y="0"/>
                  </a:lnTo>
                  <a:lnTo>
                    <a:pt x="1048" y="25"/>
                  </a:lnTo>
                  <a:lnTo>
                    <a:pt x="1219" y="73"/>
                  </a:lnTo>
                  <a:lnTo>
                    <a:pt x="1365" y="171"/>
                  </a:lnTo>
                  <a:lnTo>
                    <a:pt x="1511" y="268"/>
                  </a:lnTo>
                  <a:lnTo>
                    <a:pt x="1608" y="414"/>
                  </a:lnTo>
                  <a:lnTo>
                    <a:pt x="1681" y="585"/>
                  </a:lnTo>
                  <a:lnTo>
                    <a:pt x="1730" y="755"/>
                  </a:lnTo>
                  <a:lnTo>
                    <a:pt x="1754" y="950"/>
                  </a:lnTo>
                  <a:lnTo>
                    <a:pt x="1754" y="950"/>
                  </a:lnTo>
                  <a:lnTo>
                    <a:pt x="1730" y="1145"/>
                  </a:lnTo>
                  <a:lnTo>
                    <a:pt x="1681" y="1316"/>
                  </a:lnTo>
                  <a:lnTo>
                    <a:pt x="1608" y="1486"/>
                  </a:lnTo>
                  <a:lnTo>
                    <a:pt x="1511" y="1632"/>
                  </a:lnTo>
                  <a:lnTo>
                    <a:pt x="1365" y="1730"/>
                  </a:lnTo>
                  <a:lnTo>
                    <a:pt x="1219" y="1827"/>
                  </a:lnTo>
                  <a:lnTo>
                    <a:pt x="1048" y="1876"/>
                  </a:lnTo>
                  <a:lnTo>
                    <a:pt x="878" y="1900"/>
                  </a:lnTo>
                  <a:lnTo>
                    <a:pt x="878" y="1900"/>
                  </a:lnTo>
                  <a:lnTo>
                    <a:pt x="707" y="1876"/>
                  </a:lnTo>
                  <a:lnTo>
                    <a:pt x="537" y="1827"/>
                  </a:lnTo>
                  <a:lnTo>
                    <a:pt x="390" y="1730"/>
                  </a:lnTo>
                  <a:lnTo>
                    <a:pt x="244" y="1632"/>
                  </a:lnTo>
                  <a:lnTo>
                    <a:pt x="147" y="1486"/>
                  </a:lnTo>
                  <a:lnTo>
                    <a:pt x="74" y="1316"/>
                  </a:lnTo>
                  <a:lnTo>
                    <a:pt x="25" y="1145"/>
                  </a:lnTo>
                  <a:lnTo>
                    <a:pt x="1" y="950"/>
                  </a:lnTo>
                  <a:lnTo>
                    <a:pt x="1" y="950"/>
                  </a:lnTo>
                  <a:lnTo>
                    <a:pt x="25" y="755"/>
                  </a:lnTo>
                  <a:lnTo>
                    <a:pt x="74" y="585"/>
                  </a:lnTo>
                  <a:lnTo>
                    <a:pt x="147" y="414"/>
                  </a:lnTo>
                  <a:lnTo>
                    <a:pt x="244" y="268"/>
                  </a:lnTo>
                  <a:lnTo>
                    <a:pt x="390" y="171"/>
                  </a:lnTo>
                  <a:lnTo>
                    <a:pt x="537" y="73"/>
                  </a:lnTo>
                  <a:lnTo>
                    <a:pt x="707" y="25"/>
                  </a:lnTo>
                  <a:lnTo>
                    <a:pt x="878" y="0"/>
                  </a:lnTo>
                  <a:lnTo>
                    <a:pt x="878" y="0"/>
                  </a:lnTo>
                </a:path>
              </a:pathLst>
            </a:custGeom>
            <a:noFill/>
            <a:ln w="19050"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46" name="Shape 146"/>
            <p:cNvSpPr/>
            <p:nvPr/>
          </p:nvSpPr>
          <p:spPr>
            <a:xfrm>
              <a:off x="1369600" y="2503125"/>
              <a:ext cx="43875" cy="47525"/>
            </a:xfrm>
            <a:custGeom>
              <a:avLst/>
              <a:gdLst/>
              <a:ahLst/>
              <a:cxnLst/>
              <a:rect l="0" t="0" r="0" b="0"/>
              <a:pathLst>
                <a:path w="1755" h="1901" fill="none" extrusionOk="0">
                  <a:moveTo>
                    <a:pt x="878" y="0"/>
                  </a:moveTo>
                  <a:lnTo>
                    <a:pt x="878" y="0"/>
                  </a:lnTo>
                  <a:lnTo>
                    <a:pt x="1048" y="25"/>
                  </a:lnTo>
                  <a:lnTo>
                    <a:pt x="1219" y="73"/>
                  </a:lnTo>
                  <a:lnTo>
                    <a:pt x="1365" y="171"/>
                  </a:lnTo>
                  <a:lnTo>
                    <a:pt x="1511" y="268"/>
                  </a:lnTo>
                  <a:lnTo>
                    <a:pt x="1608" y="414"/>
                  </a:lnTo>
                  <a:lnTo>
                    <a:pt x="1681" y="585"/>
                  </a:lnTo>
                  <a:lnTo>
                    <a:pt x="1730" y="755"/>
                  </a:lnTo>
                  <a:lnTo>
                    <a:pt x="1754" y="950"/>
                  </a:lnTo>
                  <a:lnTo>
                    <a:pt x="1754" y="950"/>
                  </a:lnTo>
                  <a:lnTo>
                    <a:pt x="1730" y="1145"/>
                  </a:lnTo>
                  <a:lnTo>
                    <a:pt x="1681" y="1316"/>
                  </a:lnTo>
                  <a:lnTo>
                    <a:pt x="1608" y="1486"/>
                  </a:lnTo>
                  <a:lnTo>
                    <a:pt x="1511" y="1632"/>
                  </a:lnTo>
                  <a:lnTo>
                    <a:pt x="1365" y="1730"/>
                  </a:lnTo>
                  <a:lnTo>
                    <a:pt x="1219" y="1827"/>
                  </a:lnTo>
                  <a:lnTo>
                    <a:pt x="1048" y="1876"/>
                  </a:lnTo>
                  <a:lnTo>
                    <a:pt x="878" y="1900"/>
                  </a:lnTo>
                  <a:lnTo>
                    <a:pt x="878" y="1900"/>
                  </a:lnTo>
                  <a:lnTo>
                    <a:pt x="707" y="1876"/>
                  </a:lnTo>
                  <a:lnTo>
                    <a:pt x="537" y="1827"/>
                  </a:lnTo>
                  <a:lnTo>
                    <a:pt x="391" y="1730"/>
                  </a:lnTo>
                  <a:lnTo>
                    <a:pt x="244" y="1632"/>
                  </a:lnTo>
                  <a:lnTo>
                    <a:pt x="147" y="1486"/>
                  </a:lnTo>
                  <a:lnTo>
                    <a:pt x="74" y="1316"/>
                  </a:lnTo>
                  <a:lnTo>
                    <a:pt x="25" y="1145"/>
                  </a:lnTo>
                  <a:lnTo>
                    <a:pt x="1" y="950"/>
                  </a:lnTo>
                  <a:lnTo>
                    <a:pt x="1" y="950"/>
                  </a:lnTo>
                  <a:lnTo>
                    <a:pt x="25" y="755"/>
                  </a:lnTo>
                  <a:lnTo>
                    <a:pt x="74" y="585"/>
                  </a:lnTo>
                  <a:lnTo>
                    <a:pt x="147" y="414"/>
                  </a:lnTo>
                  <a:lnTo>
                    <a:pt x="244" y="268"/>
                  </a:lnTo>
                  <a:lnTo>
                    <a:pt x="391" y="171"/>
                  </a:lnTo>
                  <a:lnTo>
                    <a:pt x="537" y="73"/>
                  </a:lnTo>
                  <a:lnTo>
                    <a:pt x="707" y="25"/>
                  </a:lnTo>
                  <a:lnTo>
                    <a:pt x="878" y="0"/>
                  </a:lnTo>
                  <a:lnTo>
                    <a:pt x="878" y="0"/>
                  </a:lnTo>
                </a:path>
              </a:pathLst>
            </a:custGeom>
            <a:noFill/>
            <a:ln w="19050"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47" name="Shape 147"/>
            <p:cNvSpPr/>
            <p:nvPr/>
          </p:nvSpPr>
          <p:spPr>
            <a:xfrm>
              <a:off x="1369600" y="2604200"/>
              <a:ext cx="199750" cy="40825"/>
            </a:xfrm>
            <a:custGeom>
              <a:avLst/>
              <a:gdLst/>
              <a:ahLst/>
              <a:cxnLst/>
              <a:rect l="0" t="0" r="0" b="0"/>
              <a:pathLst>
                <a:path w="7990" h="1633" fill="none" extrusionOk="0">
                  <a:moveTo>
                    <a:pt x="7989" y="0"/>
                  </a:moveTo>
                  <a:lnTo>
                    <a:pt x="7989" y="0"/>
                  </a:lnTo>
                  <a:lnTo>
                    <a:pt x="7575" y="366"/>
                  </a:lnTo>
                  <a:lnTo>
                    <a:pt x="7137" y="707"/>
                  </a:lnTo>
                  <a:lnTo>
                    <a:pt x="6650" y="975"/>
                  </a:lnTo>
                  <a:lnTo>
                    <a:pt x="6163" y="1218"/>
                  </a:lnTo>
                  <a:lnTo>
                    <a:pt x="5627" y="1389"/>
                  </a:lnTo>
                  <a:lnTo>
                    <a:pt x="5115" y="1535"/>
                  </a:lnTo>
                  <a:lnTo>
                    <a:pt x="4555" y="1608"/>
                  </a:lnTo>
                  <a:lnTo>
                    <a:pt x="3995" y="1632"/>
                  </a:lnTo>
                  <a:lnTo>
                    <a:pt x="3995" y="1632"/>
                  </a:lnTo>
                  <a:lnTo>
                    <a:pt x="3435" y="1608"/>
                  </a:lnTo>
                  <a:lnTo>
                    <a:pt x="2875" y="1535"/>
                  </a:lnTo>
                  <a:lnTo>
                    <a:pt x="2363" y="1389"/>
                  </a:lnTo>
                  <a:lnTo>
                    <a:pt x="1828" y="1218"/>
                  </a:lnTo>
                  <a:lnTo>
                    <a:pt x="1340" y="975"/>
                  </a:lnTo>
                  <a:lnTo>
                    <a:pt x="853" y="707"/>
                  </a:lnTo>
                  <a:lnTo>
                    <a:pt x="415" y="366"/>
                  </a:lnTo>
                  <a:lnTo>
                    <a:pt x="1" y="0"/>
                  </a:lnTo>
                </a:path>
              </a:pathLst>
            </a:custGeom>
            <a:noFill/>
            <a:ln w="19050"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grpSp>
      <p:sp>
        <p:nvSpPr>
          <p:cNvPr id="17" name="object 9"/>
          <p:cNvSpPr txBox="1"/>
          <p:nvPr/>
        </p:nvSpPr>
        <p:spPr>
          <a:xfrm>
            <a:off x="6035699" y="2325637"/>
            <a:ext cx="2803347" cy="2659190"/>
          </a:xfrm>
          <a:prstGeom prst="rect">
            <a:avLst/>
          </a:prstGeom>
        </p:spPr>
        <p:txBody>
          <a:bodyPr vert="horz" wrap="square" lIns="0" tIns="0" rIns="0" bIns="0" rtlCol="0">
            <a:spAutoFit/>
          </a:bodyPr>
          <a:lstStyle/>
          <a:p>
            <a:pPr marL="12700" marR="5080" indent="-635" algn="just">
              <a:lnSpc>
                <a:spcPct val="120400"/>
              </a:lnSpc>
            </a:pPr>
            <a:r>
              <a:rPr sz="1800" b="1" spc="495" dirty="0">
                <a:solidFill>
                  <a:srgbClr val="FF3300"/>
                </a:solidFill>
                <a:latin typeface="Arial"/>
                <a:cs typeface="Arial"/>
              </a:rPr>
              <a:t>V</a:t>
            </a:r>
            <a:r>
              <a:rPr sz="1800" b="1" dirty="0">
                <a:solidFill>
                  <a:srgbClr val="FF3300"/>
                </a:solidFill>
                <a:latin typeface="Arial"/>
                <a:cs typeface="Arial"/>
              </a:rPr>
              <a:t>T</a:t>
            </a:r>
            <a:r>
              <a:rPr sz="1800" b="1" spc="-5" dirty="0">
                <a:solidFill>
                  <a:srgbClr val="FF3300"/>
                </a:solidFill>
                <a:latin typeface="Arial"/>
                <a:cs typeface="Arial"/>
              </a:rPr>
              <a:t> </a:t>
            </a:r>
            <a:r>
              <a:rPr sz="1800" b="1" dirty="0">
                <a:solidFill>
                  <a:srgbClr val="3333FF"/>
                </a:solidFill>
                <a:latin typeface="Arial"/>
                <a:cs typeface="Arial"/>
              </a:rPr>
              <a:t>I </a:t>
            </a:r>
            <a:r>
              <a:rPr sz="1800" b="1" dirty="0">
                <a:solidFill>
                  <a:srgbClr val="659A00"/>
                </a:solidFill>
                <a:latin typeface="Arial"/>
                <a:cs typeface="Arial"/>
              </a:rPr>
              <a:t>S </a:t>
            </a:r>
            <a:r>
              <a:rPr sz="1800" b="1" dirty="0">
                <a:solidFill>
                  <a:srgbClr val="FF3300"/>
                </a:solidFill>
                <a:latin typeface="Arial"/>
                <a:cs typeface="Arial"/>
              </a:rPr>
              <a:t>C </a:t>
            </a:r>
            <a:r>
              <a:rPr sz="1800" b="1" dirty="0">
                <a:latin typeface="Arial"/>
                <a:cs typeface="Arial"/>
              </a:rPr>
              <a:t>T</a:t>
            </a:r>
            <a:r>
              <a:rPr sz="1800" b="1" spc="-5" dirty="0">
                <a:latin typeface="Arial"/>
                <a:cs typeface="Arial"/>
              </a:rPr>
              <a:t> </a:t>
            </a:r>
            <a:r>
              <a:rPr sz="1800" b="1" dirty="0">
                <a:latin typeface="Arial"/>
                <a:cs typeface="Arial"/>
              </a:rPr>
              <a:t>G</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N</a:t>
            </a:r>
            <a:r>
              <a:rPr sz="1800" b="1" spc="-5" dirty="0">
                <a:latin typeface="Arial"/>
                <a:cs typeface="Arial"/>
              </a:rPr>
              <a:t> </a:t>
            </a:r>
            <a:r>
              <a:rPr sz="1800" b="1" dirty="0">
                <a:latin typeface="Arial"/>
                <a:cs typeface="Arial"/>
              </a:rPr>
              <a:t>I</a:t>
            </a:r>
            <a:r>
              <a:rPr sz="1800" b="1" spc="-5" dirty="0">
                <a:latin typeface="Arial"/>
                <a:cs typeface="Arial"/>
              </a:rPr>
              <a:t> </a:t>
            </a:r>
            <a:r>
              <a:rPr sz="1800" b="1" dirty="0">
                <a:latin typeface="Arial"/>
                <a:cs typeface="Arial"/>
              </a:rPr>
              <a:t>G </a:t>
            </a:r>
            <a:r>
              <a:rPr sz="1800" b="1" spc="495" dirty="0">
                <a:solidFill>
                  <a:srgbClr val="FF3300"/>
                </a:solidFill>
                <a:latin typeface="Arial"/>
                <a:cs typeface="Arial"/>
              </a:rPr>
              <a:t>V</a:t>
            </a:r>
            <a:r>
              <a:rPr sz="1800" b="1" dirty="0">
                <a:solidFill>
                  <a:srgbClr val="FF3300"/>
                </a:solidFill>
                <a:latin typeface="Arial"/>
                <a:cs typeface="Arial"/>
              </a:rPr>
              <a:t>T</a:t>
            </a:r>
            <a:r>
              <a:rPr sz="1800" b="1" spc="-5" dirty="0">
                <a:solidFill>
                  <a:srgbClr val="FF3300"/>
                </a:solidFill>
                <a:latin typeface="Arial"/>
                <a:cs typeface="Arial"/>
              </a:rPr>
              <a:t> </a:t>
            </a:r>
            <a:r>
              <a:rPr sz="1800" b="1" dirty="0">
                <a:solidFill>
                  <a:srgbClr val="3333FF"/>
                </a:solidFill>
                <a:latin typeface="Arial"/>
                <a:cs typeface="Arial"/>
              </a:rPr>
              <a:t>L</a:t>
            </a:r>
            <a:r>
              <a:rPr sz="1800" b="1" dirty="0">
                <a:solidFill>
                  <a:srgbClr val="659A00"/>
                </a:solidFill>
                <a:latin typeface="Arial"/>
                <a:cs typeface="Arial"/>
              </a:rPr>
              <a:t>T </a:t>
            </a:r>
            <a:r>
              <a:rPr sz="1800" b="1" dirty="0">
                <a:solidFill>
                  <a:srgbClr val="FF3300"/>
                </a:solidFill>
                <a:latin typeface="Arial"/>
                <a:cs typeface="Arial"/>
              </a:rPr>
              <a:t>C </a:t>
            </a:r>
            <a:r>
              <a:rPr sz="1800" b="1" dirty="0">
                <a:latin typeface="Arial"/>
                <a:cs typeface="Arial"/>
              </a:rPr>
              <a:t>T</a:t>
            </a:r>
            <a:r>
              <a:rPr sz="1800" b="1" spc="-5" dirty="0">
                <a:latin typeface="Arial"/>
                <a:cs typeface="Arial"/>
              </a:rPr>
              <a:t> </a:t>
            </a:r>
            <a:r>
              <a:rPr sz="1800" b="1" dirty="0">
                <a:latin typeface="Arial"/>
                <a:cs typeface="Arial"/>
              </a:rPr>
              <a:t>G</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N</a:t>
            </a:r>
            <a:r>
              <a:rPr sz="1800" b="1" spc="-5" dirty="0">
                <a:latin typeface="Arial"/>
                <a:cs typeface="Arial"/>
              </a:rPr>
              <a:t> </a:t>
            </a:r>
            <a:r>
              <a:rPr sz="1800" b="1" dirty="0">
                <a:latin typeface="Arial"/>
                <a:cs typeface="Arial"/>
              </a:rPr>
              <a:t>I</a:t>
            </a:r>
            <a:r>
              <a:rPr sz="1800" b="1" spc="-5" dirty="0">
                <a:latin typeface="Arial"/>
                <a:cs typeface="Arial"/>
              </a:rPr>
              <a:t> </a:t>
            </a:r>
            <a:r>
              <a:rPr sz="1800" b="1" dirty="0">
                <a:latin typeface="Arial"/>
                <a:cs typeface="Arial"/>
              </a:rPr>
              <a:t>G </a:t>
            </a:r>
            <a:r>
              <a:rPr sz="1800" b="1" spc="495" dirty="0">
                <a:solidFill>
                  <a:srgbClr val="FF3300"/>
                </a:solidFill>
                <a:latin typeface="Arial"/>
                <a:cs typeface="Arial"/>
              </a:rPr>
              <a:t>V</a:t>
            </a:r>
            <a:r>
              <a:rPr sz="1800" b="1" dirty="0">
                <a:solidFill>
                  <a:srgbClr val="FF3300"/>
                </a:solidFill>
                <a:latin typeface="Arial"/>
                <a:cs typeface="Arial"/>
              </a:rPr>
              <a:t>T</a:t>
            </a:r>
            <a:r>
              <a:rPr sz="1800" b="1" spc="-5" dirty="0">
                <a:solidFill>
                  <a:srgbClr val="FF3300"/>
                </a:solidFill>
                <a:latin typeface="Arial"/>
                <a:cs typeface="Arial"/>
              </a:rPr>
              <a:t> </a:t>
            </a:r>
            <a:r>
              <a:rPr sz="1800" b="1" spc="-5" dirty="0">
                <a:solidFill>
                  <a:srgbClr val="3333FF"/>
                </a:solidFill>
                <a:latin typeface="Arial"/>
                <a:cs typeface="Arial"/>
              </a:rPr>
              <a:t>L</a:t>
            </a:r>
            <a:r>
              <a:rPr sz="1800" b="1" dirty="0">
                <a:solidFill>
                  <a:srgbClr val="659A00"/>
                </a:solidFill>
                <a:latin typeface="Arial"/>
                <a:cs typeface="Arial"/>
              </a:rPr>
              <a:t>S</a:t>
            </a:r>
            <a:r>
              <a:rPr sz="1800" b="1" spc="5" dirty="0">
                <a:solidFill>
                  <a:srgbClr val="659A00"/>
                </a:solidFill>
                <a:latin typeface="Arial"/>
                <a:cs typeface="Arial"/>
              </a:rPr>
              <a:t> </a:t>
            </a:r>
            <a:r>
              <a:rPr sz="1800" b="1" dirty="0">
                <a:solidFill>
                  <a:srgbClr val="FF3300"/>
                </a:solidFill>
                <a:latin typeface="Arial"/>
                <a:cs typeface="Arial"/>
              </a:rPr>
              <a:t>C </a:t>
            </a:r>
            <a:r>
              <a:rPr sz="1800" b="1" dirty="0">
                <a:latin typeface="Arial"/>
                <a:cs typeface="Arial"/>
              </a:rPr>
              <a:t>S</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G</a:t>
            </a:r>
            <a:r>
              <a:rPr sz="1800" b="1" spc="-5" dirty="0">
                <a:latin typeface="Arial"/>
                <a:cs typeface="Arial"/>
              </a:rPr>
              <a:t> </a:t>
            </a:r>
            <a:r>
              <a:rPr sz="1800" b="1" dirty="0">
                <a:latin typeface="Arial"/>
                <a:cs typeface="Arial"/>
              </a:rPr>
              <a:t>F</a:t>
            </a:r>
            <a:r>
              <a:rPr sz="1800" b="1" spc="-5" dirty="0">
                <a:latin typeface="Arial"/>
                <a:cs typeface="Arial"/>
              </a:rPr>
              <a:t> </a:t>
            </a:r>
            <a:r>
              <a:rPr sz="1800" b="1" dirty="0">
                <a:latin typeface="Arial"/>
                <a:cs typeface="Arial"/>
              </a:rPr>
              <a:t>I </a:t>
            </a:r>
            <a:r>
              <a:rPr sz="1800" b="1" spc="-5" dirty="0">
                <a:latin typeface="Arial"/>
                <a:cs typeface="Arial"/>
              </a:rPr>
              <a:t> </a:t>
            </a:r>
            <a:r>
              <a:rPr sz="1800" b="1" dirty="0">
                <a:latin typeface="Arial"/>
                <a:cs typeface="Arial"/>
              </a:rPr>
              <a:t>F</a:t>
            </a:r>
            <a:r>
              <a:rPr sz="1800" b="1" spc="-5" dirty="0">
                <a:latin typeface="Arial"/>
                <a:cs typeface="Arial"/>
              </a:rPr>
              <a:t> </a:t>
            </a:r>
            <a:r>
              <a:rPr sz="1800" b="1" dirty="0">
                <a:latin typeface="Arial"/>
                <a:cs typeface="Arial"/>
              </a:rPr>
              <a:t>S </a:t>
            </a:r>
            <a:r>
              <a:rPr sz="1800" b="1" spc="495" dirty="0">
                <a:solidFill>
                  <a:srgbClr val="FF3300"/>
                </a:solidFill>
                <a:latin typeface="Arial"/>
                <a:cs typeface="Arial"/>
              </a:rPr>
              <a:t>V</a:t>
            </a:r>
            <a:r>
              <a:rPr sz="1800" b="1" dirty="0">
                <a:solidFill>
                  <a:srgbClr val="FF3300"/>
                </a:solidFill>
                <a:latin typeface="Arial"/>
                <a:cs typeface="Arial"/>
              </a:rPr>
              <a:t>T</a:t>
            </a:r>
            <a:r>
              <a:rPr sz="1800" b="1" spc="-5" dirty="0">
                <a:solidFill>
                  <a:srgbClr val="FF3300"/>
                </a:solidFill>
                <a:latin typeface="Arial"/>
                <a:cs typeface="Arial"/>
              </a:rPr>
              <a:t> </a:t>
            </a:r>
            <a:r>
              <a:rPr sz="1800" b="1" dirty="0">
                <a:solidFill>
                  <a:srgbClr val="3333FF"/>
                </a:solidFill>
                <a:latin typeface="Arial"/>
                <a:cs typeface="Arial"/>
              </a:rPr>
              <a:t>L</a:t>
            </a:r>
            <a:r>
              <a:rPr sz="1800" b="1" dirty="0">
                <a:solidFill>
                  <a:srgbClr val="659A00"/>
                </a:solidFill>
                <a:latin typeface="Arial"/>
                <a:cs typeface="Arial"/>
              </a:rPr>
              <a:t>T </a:t>
            </a:r>
            <a:r>
              <a:rPr sz="1800" b="1" dirty="0">
                <a:solidFill>
                  <a:srgbClr val="FF3300"/>
                </a:solidFill>
                <a:latin typeface="Arial"/>
                <a:cs typeface="Arial"/>
              </a:rPr>
              <a:t>C </a:t>
            </a:r>
            <a:r>
              <a:rPr sz="1800" b="1" dirty="0">
                <a:latin typeface="Arial"/>
                <a:cs typeface="Arial"/>
              </a:rPr>
              <a:t>T</a:t>
            </a:r>
            <a:r>
              <a:rPr sz="1800" b="1" spc="-5" dirty="0">
                <a:latin typeface="Arial"/>
                <a:cs typeface="Arial"/>
              </a:rPr>
              <a:t> </a:t>
            </a:r>
            <a:r>
              <a:rPr sz="1800" b="1" dirty="0">
                <a:latin typeface="Arial"/>
                <a:cs typeface="Arial"/>
              </a:rPr>
              <a:t>V</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G</a:t>
            </a:r>
            <a:r>
              <a:rPr sz="1800" b="1" spc="-5" dirty="0">
                <a:latin typeface="Arial"/>
                <a:cs typeface="Arial"/>
              </a:rPr>
              <a:t> </a:t>
            </a:r>
            <a:r>
              <a:rPr sz="1800" b="1" dirty="0">
                <a:latin typeface="Arial"/>
                <a:cs typeface="Arial"/>
              </a:rPr>
              <a:t>T</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F</a:t>
            </a:r>
            <a:r>
              <a:rPr sz="1800" b="1" spc="-5" dirty="0">
                <a:latin typeface="Arial"/>
                <a:cs typeface="Arial"/>
              </a:rPr>
              <a:t> </a:t>
            </a:r>
            <a:r>
              <a:rPr sz="1800" b="1" dirty="0">
                <a:latin typeface="Arial"/>
                <a:cs typeface="Arial"/>
              </a:rPr>
              <a:t>D </a:t>
            </a:r>
            <a:r>
              <a:rPr sz="1800" b="1" spc="495" dirty="0">
                <a:solidFill>
                  <a:srgbClr val="FF3300"/>
                </a:solidFill>
                <a:latin typeface="Arial"/>
                <a:cs typeface="Arial"/>
              </a:rPr>
              <a:t>V</a:t>
            </a:r>
            <a:r>
              <a:rPr sz="1800" b="1" dirty="0">
                <a:solidFill>
                  <a:srgbClr val="FF3300"/>
                </a:solidFill>
                <a:latin typeface="Arial"/>
                <a:cs typeface="Arial"/>
              </a:rPr>
              <a:t>T</a:t>
            </a:r>
            <a:r>
              <a:rPr sz="1800" b="1" spc="-5" dirty="0">
                <a:solidFill>
                  <a:srgbClr val="FF3300"/>
                </a:solidFill>
                <a:latin typeface="Arial"/>
                <a:cs typeface="Arial"/>
              </a:rPr>
              <a:t> </a:t>
            </a:r>
            <a:r>
              <a:rPr sz="1800" b="1" dirty="0">
                <a:solidFill>
                  <a:srgbClr val="3333FF"/>
                </a:solidFill>
                <a:latin typeface="Arial"/>
                <a:cs typeface="Arial"/>
              </a:rPr>
              <a:t>I </a:t>
            </a:r>
            <a:r>
              <a:rPr sz="1800" b="1" dirty="0">
                <a:solidFill>
                  <a:srgbClr val="659A00"/>
                </a:solidFill>
                <a:latin typeface="Arial"/>
                <a:cs typeface="Arial"/>
              </a:rPr>
              <a:t>T </a:t>
            </a:r>
            <a:r>
              <a:rPr sz="1800" b="1" dirty="0">
                <a:solidFill>
                  <a:srgbClr val="FF3300"/>
                </a:solidFill>
                <a:latin typeface="Arial"/>
                <a:cs typeface="Arial"/>
              </a:rPr>
              <a:t>C </a:t>
            </a:r>
            <a:r>
              <a:rPr sz="1800" b="1" dirty="0">
                <a:latin typeface="Arial"/>
                <a:cs typeface="Arial"/>
              </a:rPr>
              <a:t>V</a:t>
            </a:r>
            <a:r>
              <a:rPr sz="1800" b="1" spc="-5" dirty="0">
                <a:latin typeface="Arial"/>
                <a:cs typeface="Arial"/>
              </a:rPr>
              <a:t> </a:t>
            </a:r>
            <a:r>
              <a:rPr sz="1800" b="1" dirty="0">
                <a:latin typeface="Arial"/>
                <a:cs typeface="Arial"/>
              </a:rPr>
              <a:t>V</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D</a:t>
            </a:r>
            <a:r>
              <a:rPr sz="1800" b="1" spc="-5" dirty="0">
                <a:latin typeface="Arial"/>
                <a:cs typeface="Arial"/>
              </a:rPr>
              <a:t> </a:t>
            </a:r>
            <a:r>
              <a:rPr sz="1800" b="1" dirty="0">
                <a:latin typeface="Arial"/>
                <a:cs typeface="Arial"/>
              </a:rPr>
              <a:t>V</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H</a:t>
            </a:r>
            <a:r>
              <a:rPr sz="1800" b="1" spc="-5" dirty="0">
                <a:latin typeface="Arial"/>
                <a:cs typeface="Arial"/>
              </a:rPr>
              <a:t> </a:t>
            </a:r>
            <a:r>
              <a:rPr sz="1800" b="1" dirty="0">
                <a:latin typeface="Arial"/>
                <a:cs typeface="Arial"/>
              </a:rPr>
              <a:t>E </a:t>
            </a:r>
            <a:r>
              <a:rPr sz="1800" b="1" spc="495" dirty="0">
                <a:solidFill>
                  <a:srgbClr val="FF3300"/>
                </a:solidFill>
                <a:latin typeface="Arial"/>
                <a:cs typeface="Arial"/>
              </a:rPr>
              <a:t>V</a:t>
            </a:r>
            <a:r>
              <a:rPr sz="1800" b="1" dirty="0">
                <a:solidFill>
                  <a:srgbClr val="FF3300"/>
                </a:solidFill>
                <a:latin typeface="Arial"/>
                <a:cs typeface="Arial"/>
              </a:rPr>
              <a:t>T</a:t>
            </a:r>
            <a:r>
              <a:rPr sz="1800" b="1" spc="-5" dirty="0">
                <a:solidFill>
                  <a:srgbClr val="FF3300"/>
                </a:solidFill>
                <a:latin typeface="Arial"/>
                <a:cs typeface="Arial"/>
              </a:rPr>
              <a:t> </a:t>
            </a:r>
            <a:r>
              <a:rPr sz="1800" b="1" spc="-5" dirty="0">
                <a:solidFill>
                  <a:srgbClr val="3333FF"/>
                </a:solidFill>
                <a:latin typeface="Arial"/>
                <a:cs typeface="Arial"/>
              </a:rPr>
              <a:t>L</a:t>
            </a:r>
            <a:r>
              <a:rPr sz="1800" b="1" dirty="0">
                <a:solidFill>
                  <a:srgbClr val="659A00"/>
                </a:solidFill>
                <a:latin typeface="Arial"/>
                <a:cs typeface="Arial"/>
              </a:rPr>
              <a:t>V</a:t>
            </a:r>
            <a:r>
              <a:rPr sz="1800" b="1" spc="5" dirty="0">
                <a:solidFill>
                  <a:srgbClr val="659A00"/>
                </a:solidFill>
                <a:latin typeface="Arial"/>
                <a:cs typeface="Arial"/>
              </a:rPr>
              <a:t> </a:t>
            </a:r>
            <a:r>
              <a:rPr sz="1800" b="1" dirty="0">
                <a:solidFill>
                  <a:srgbClr val="FF3300"/>
                </a:solidFill>
                <a:latin typeface="Arial"/>
                <a:cs typeface="Arial"/>
              </a:rPr>
              <a:t>C </a:t>
            </a:r>
            <a:r>
              <a:rPr sz="1800" b="1" dirty="0">
                <a:latin typeface="Arial"/>
                <a:cs typeface="Arial"/>
              </a:rPr>
              <a:t>L </a:t>
            </a:r>
            <a:r>
              <a:rPr sz="1800" b="1" spc="-5" dirty="0">
                <a:latin typeface="Arial"/>
                <a:cs typeface="Arial"/>
              </a:rPr>
              <a:t> </a:t>
            </a:r>
            <a:r>
              <a:rPr sz="1800" b="1" dirty="0">
                <a:latin typeface="Arial"/>
                <a:cs typeface="Arial"/>
              </a:rPr>
              <a:t>I</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D</a:t>
            </a:r>
            <a:r>
              <a:rPr sz="1800" b="1" spc="-5" dirty="0">
                <a:latin typeface="Arial"/>
                <a:cs typeface="Arial"/>
              </a:rPr>
              <a:t> </a:t>
            </a:r>
            <a:r>
              <a:rPr sz="1800" b="1" dirty="0">
                <a:latin typeface="Arial"/>
                <a:cs typeface="Arial"/>
              </a:rPr>
              <a:t>F</a:t>
            </a:r>
            <a:r>
              <a:rPr sz="1800" b="1" spc="-5" dirty="0">
                <a:latin typeface="Arial"/>
                <a:cs typeface="Arial"/>
              </a:rPr>
              <a:t> </a:t>
            </a:r>
            <a:r>
              <a:rPr sz="1800" b="1" dirty="0">
                <a:latin typeface="Arial"/>
                <a:cs typeface="Arial"/>
              </a:rPr>
              <a:t>Y</a:t>
            </a:r>
            <a:r>
              <a:rPr sz="1800" b="1" spc="-5" dirty="0">
                <a:latin typeface="Arial"/>
                <a:cs typeface="Arial"/>
              </a:rPr>
              <a:t> </a:t>
            </a:r>
            <a:r>
              <a:rPr sz="1800" b="1" dirty="0">
                <a:latin typeface="Arial"/>
                <a:cs typeface="Arial"/>
              </a:rPr>
              <a:t>P</a:t>
            </a:r>
            <a:r>
              <a:rPr sz="1800" b="1" spc="-5" dirty="0">
                <a:latin typeface="Arial"/>
                <a:cs typeface="Arial"/>
              </a:rPr>
              <a:t> </a:t>
            </a:r>
            <a:r>
              <a:rPr sz="1800" b="1" dirty="0">
                <a:latin typeface="Arial"/>
                <a:cs typeface="Arial"/>
              </a:rPr>
              <a:t>G </a:t>
            </a:r>
            <a:r>
              <a:rPr sz="1800" b="1" spc="495" dirty="0">
                <a:solidFill>
                  <a:srgbClr val="FF3300"/>
                </a:solidFill>
                <a:latin typeface="Arial"/>
                <a:cs typeface="Arial"/>
              </a:rPr>
              <a:t>V</a:t>
            </a:r>
            <a:r>
              <a:rPr sz="1800" b="1" dirty="0">
                <a:solidFill>
                  <a:srgbClr val="FF3300"/>
                </a:solidFill>
                <a:latin typeface="Arial"/>
                <a:cs typeface="Arial"/>
              </a:rPr>
              <a:t>T</a:t>
            </a:r>
            <a:r>
              <a:rPr sz="1800" b="1" spc="-5" dirty="0">
                <a:solidFill>
                  <a:srgbClr val="FF3300"/>
                </a:solidFill>
                <a:latin typeface="Arial"/>
                <a:cs typeface="Arial"/>
              </a:rPr>
              <a:t> </a:t>
            </a:r>
            <a:r>
              <a:rPr sz="1800" b="1" spc="-5" dirty="0">
                <a:solidFill>
                  <a:srgbClr val="3333FF"/>
                </a:solidFill>
                <a:latin typeface="Arial"/>
                <a:cs typeface="Arial"/>
              </a:rPr>
              <a:t>L</a:t>
            </a:r>
            <a:r>
              <a:rPr sz="1800" b="1" dirty="0">
                <a:solidFill>
                  <a:srgbClr val="659A00"/>
                </a:solidFill>
                <a:latin typeface="Arial"/>
                <a:cs typeface="Arial"/>
              </a:rPr>
              <a:t>V</a:t>
            </a:r>
            <a:r>
              <a:rPr sz="1800" b="1" spc="5" dirty="0">
                <a:solidFill>
                  <a:srgbClr val="659A00"/>
                </a:solidFill>
                <a:latin typeface="Arial"/>
                <a:cs typeface="Arial"/>
              </a:rPr>
              <a:t> </a:t>
            </a:r>
            <a:r>
              <a:rPr sz="1800" b="1" dirty="0">
                <a:solidFill>
                  <a:srgbClr val="FF3300"/>
                </a:solidFill>
                <a:latin typeface="Arial"/>
                <a:cs typeface="Arial"/>
              </a:rPr>
              <a:t>C </a:t>
            </a:r>
            <a:r>
              <a:rPr sz="1800" b="1" dirty="0">
                <a:latin typeface="Arial"/>
                <a:cs typeface="Arial"/>
              </a:rPr>
              <a:t>L </a:t>
            </a:r>
            <a:r>
              <a:rPr sz="1800" b="1" spc="-5" dirty="0">
                <a:latin typeface="Arial"/>
                <a:cs typeface="Arial"/>
              </a:rPr>
              <a:t> </a:t>
            </a:r>
            <a:r>
              <a:rPr sz="1800" b="1" dirty="0">
                <a:latin typeface="Arial"/>
                <a:cs typeface="Arial"/>
              </a:rPr>
              <a:t>I</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D</a:t>
            </a:r>
            <a:r>
              <a:rPr sz="1800" b="1" spc="-5" dirty="0">
                <a:latin typeface="Arial"/>
                <a:cs typeface="Arial"/>
              </a:rPr>
              <a:t> </a:t>
            </a:r>
            <a:r>
              <a:rPr sz="1800" b="1" dirty="0">
                <a:latin typeface="Arial"/>
                <a:cs typeface="Arial"/>
              </a:rPr>
              <a:t>F</a:t>
            </a:r>
            <a:r>
              <a:rPr sz="1800" b="1" spc="-5" dirty="0">
                <a:latin typeface="Arial"/>
                <a:cs typeface="Arial"/>
              </a:rPr>
              <a:t> </a:t>
            </a:r>
            <a:r>
              <a:rPr sz="1800" b="1" dirty="0">
                <a:latin typeface="Arial"/>
                <a:cs typeface="Arial"/>
              </a:rPr>
              <a:t>Y</a:t>
            </a:r>
            <a:r>
              <a:rPr sz="1800" b="1" spc="-5" dirty="0">
                <a:latin typeface="Arial"/>
                <a:cs typeface="Arial"/>
              </a:rPr>
              <a:t> </a:t>
            </a:r>
            <a:r>
              <a:rPr sz="1800" b="1" dirty="0">
                <a:latin typeface="Arial"/>
                <a:cs typeface="Arial"/>
              </a:rPr>
              <a:t>P</a:t>
            </a:r>
            <a:r>
              <a:rPr sz="1800" b="1" spc="-5" dirty="0">
                <a:latin typeface="Arial"/>
                <a:cs typeface="Arial"/>
              </a:rPr>
              <a:t> </a:t>
            </a:r>
            <a:r>
              <a:rPr sz="1800" b="1" dirty="0">
                <a:latin typeface="Arial"/>
                <a:cs typeface="Arial"/>
              </a:rPr>
              <a:t>G </a:t>
            </a:r>
            <a:r>
              <a:rPr sz="1800" b="1" spc="495" dirty="0">
                <a:solidFill>
                  <a:srgbClr val="FF3300"/>
                </a:solidFill>
                <a:latin typeface="Arial"/>
                <a:cs typeface="Arial"/>
              </a:rPr>
              <a:t>V</a:t>
            </a:r>
            <a:r>
              <a:rPr sz="1800" b="1" dirty="0">
                <a:solidFill>
                  <a:srgbClr val="FF3300"/>
                </a:solidFill>
                <a:latin typeface="Arial"/>
                <a:cs typeface="Arial"/>
              </a:rPr>
              <a:t>T</a:t>
            </a:r>
            <a:r>
              <a:rPr sz="1800" b="1" spc="-5" dirty="0">
                <a:solidFill>
                  <a:srgbClr val="FF3300"/>
                </a:solidFill>
                <a:latin typeface="Arial"/>
                <a:cs typeface="Arial"/>
              </a:rPr>
              <a:t> </a:t>
            </a:r>
            <a:r>
              <a:rPr sz="1800" b="1" spc="-5" dirty="0">
                <a:solidFill>
                  <a:srgbClr val="3333FF"/>
                </a:solidFill>
                <a:latin typeface="Arial"/>
                <a:cs typeface="Arial"/>
              </a:rPr>
              <a:t>L</a:t>
            </a:r>
            <a:r>
              <a:rPr sz="1800" b="1" dirty="0">
                <a:solidFill>
                  <a:srgbClr val="659A00"/>
                </a:solidFill>
                <a:latin typeface="Arial"/>
                <a:cs typeface="Arial"/>
              </a:rPr>
              <a:t>V</a:t>
            </a:r>
            <a:r>
              <a:rPr sz="1800" b="1" spc="5" dirty="0">
                <a:solidFill>
                  <a:srgbClr val="659A00"/>
                </a:solidFill>
                <a:latin typeface="Arial"/>
                <a:cs typeface="Arial"/>
              </a:rPr>
              <a:t> </a:t>
            </a:r>
            <a:r>
              <a:rPr sz="1800" b="1" dirty="0">
                <a:solidFill>
                  <a:srgbClr val="FF3300"/>
                </a:solidFill>
                <a:latin typeface="Arial"/>
                <a:cs typeface="Arial"/>
              </a:rPr>
              <a:t>C </a:t>
            </a:r>
            <a:r>
              <a:rPr sz="1800" b="1" dirty="0">
                <a:latin typeface="Arial"/>
                <a:cs typeface="Arial"/>
              </a:rPr>
              <a:t>L</a:t>
            </a:r>
            <a:r>
              <a:rPr sz="1800" b="1" spc="-5" dirty="0">
                <a:latin typeface="Arial"/>
                <a:cs typeface="Arial"/>
              </a:rPr>
              <a:t> </a:t>
            </a:r>
            <a:r>
              <a:rPr sz="1800" b="1" dirty="0">
                <a:latin typeface="Arial"/>
                <a:cs typeface="Arial"/>
              </a:rPr>
              <a:t>VS</a:t>
            </a:r>
            <a:r>
              <a:rPr sz="1800" b="1" spc="-5" dirty="0">
                <a:latin typeface="Arial"/>
                <a:cs typeface="Arial"/>
              </a:rPr>
              <a:t> </a:t>
            </a:r>
            <a:r>
              <a:rPr sz="1800" b="1" dirty="0">
                <a:latin typeface="Arial"/>
                <a:cs typeface="Arial"/>
              </a:rPr>
              <a:t>D</a:t>
            </a:r>
            <a:r>
              <a:rPr sz="1800" b="1" spc="-5" dirty="0">
                <a:latin typeface="Arial"/>
                <a:cs typeface="Arial"/>
              </a:rPr>
              <a:t> </a:t>
            </a:r>
            <a:r>
              <a:rPr sz="1800" b="1" dirty="0">
                <a:latin typeface="Arial"/>
                <a:cs typeface="Arial"/>
              </a:rPr>
              <a:t>Y</a:t>
            </a:r>
            <a:r>
              <a:rPr sz="1800" b="1" spc="-5" dirty="0">
                <a:latin typeface="Arial"/>
                <a:cs typeface="Arial"/>
              </a:rPr>
              <a:t> </a:t>
            </a:r>
            <a:r>
              <a:rPr sz="1800" b="1" dirty="0">
                <a:latin typeface="Arial"/>
                <a:cs typeface="Arial"/>
              </a:rPr>
              <a:t>F</a:t>
            </a:r>
            <a:r>
              <a:rPr sz="1800" b="1" spc="-5" dirty="0">
                <a:latin typeface="Arial"/>
                <a:cs typeface="Arial"/>
              </a:rPr>
              <a:t> </a:t>
            </a:r>
            <a:r>
              <a:rPr sz="1800" b="1" dirty="0">
                <a:latin typeface="Arial"/>
                <a:cs typeface="Arial"/>
              </a:rPr>
              <a:t>P</a:t>
            </a:r>
            <a:r>
              <a:rPr sz="1800" b="1" spc="-5" dirty="0">
                <a:latin typeface="Arial"/>
                <a:cs typeface="Arial"/>
              </a:rPr>
              <a:t> </a:t>
            </a:r>
            <a:r>
              <a:rPr sz="1800" b="1" dirty="0">
                <a:latin typeface="Arial"/>
                <a:cs typeface="Arial"/>
              </a:rPr>
              <a:t>E</a:t>
            </a:r>
            <a:endParaRPr sz="1800" dirty="0">
              <a:latin typeface="Arial"/>
              <a:cs typeface="Arial"/>
            </a:endParaRPr>
          </a:p>
        </p:txBody>
      </p:sp>
    </p:spTree>
    <p:extLst>
      <p:ext uri="{BB962C8B-B14F-4D97-AF65-F5344CB8AC3E}">
        <p14:creationId xmlns:p14="http://schemas.microsoft.com/office/powerpoint/2010/main" val="254476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4"/>
          <p:cNvSpPr txBox="1"/>
          <p:nvPr/>
        </p:nvSpPr>
        <p:spPr>
          <a:xfrm>
            <a:off x="897619" y="1681334"/>
            <a:ext cx="4948376" cy="1523494"/>
          </a:xfrm>
          <a:prstGeom prst="rect">
            <a:avLst/>
          </a:prstGeom>
        </p:spPr>
        <p:txBody>
          <a:bodyPr vert="horz" wrap="square" lIns="0" tIns="0" rIns="0" bIns="0" rtlCol="0">
            <a:spAutoFit/>
          </a:bodyPr>
          <a:lstStyle/>
          <a:p>
            <a:pPr marL="355600" marR="253365" indent="-342900">
              <a:lnSpc>
                <a:spcPct val="100000"/>
              </a:lnSpc>
              <a:spcBef>
                <a:spcPts val="570"/>
              </a:spcBef>
              <a:buFont typeface="Arial" panose="020B0604020202020204" pitchFamily="34" charset="0"/>
              <a:buChar char="•"/>
              <a:tabLst>
                <a:tab pos="355600" algn="l"/>
              </a:tabLst>
            </a:pPr>
            <a:r>
              <a:rPr lang="en-US" dirty="0">
                <a:solidFill>
                  <a:schemeClr val="bg2"/>
                </a:solidFill>
                <a:latin typeface="Dosis" panose="020B0604020202020204" charset="0"/>
              </a:rPr>
              <a:t>Up until now we have only tried to align two sequences.</a:t>
            </a:r>
          </a:p>
          <a:p>
            <a:pPr marL="355600" marR="253365" indent="-342900">
              <a:spcBef>
                <a:spcPts val="570"/>
              </a:spcBef>
              <a:buFont typeface="Arial" panose="020B0604020202020204" pitchFamily="34" charset="0"/>
              <a:buChar char="•"/>
              <a:tabLst>
                <a:tab pos="355600" algn="l"/>
              </a:tabLst>
            </a:pPr>
            <a:r>
              <a:rPr lang="en-US" dirty="0">
                <a:solidFill>
                  <a:schemeClr val="bg2"/>
                </a:solidFill>
                <a:latin typeface="Dosis" panose="020B0604020202020204" charset="0"/>
              </a:rPr>
              <a:t>What about more than two? And what for?</a:t>
            </a:r>
          </a:p>
          <a:p>
            <a:pPr marL="355600" marR="5080" indent="-342900" algn="just">
              <a:lnSpc>
                <a:spcPct val="100000"/>
              </a:lnSpc>
              <a:spcBef>
                <a:spcPts val="570"/>
              </a:spcBef>
              <a:buFont typeface="Arial" panose="020B0604020202020204" pitchFamily="34" charset="0"/>
              <a:buChar char="•"/>
              <a:tabLst>
                <a:tab pos="355600" algn="l"/>
              </a:tabLst>
            </a:pPr>
            <a:r>
              <a:rPr dirty="0">
                <a:solidFill>
                  <a:schemeClr val="bg2"/>
                </a:solidFill>
                <a:latin typeface="Dosis" panose="020B0604020202020204" charset="0"/>
              </a:rPr>
              <a:t>A faint similarity between two sequences becomes significant if present in many</a:t>
            </a:r>
          </a:p>
          <a:p>
            <a:pPr marL="355600" marR="162560" indent="-342900">
              <a:lnSpc>
                <a:spcPct val="100000"/>
              </a:lnSpc>
              <a:spcBef>
                <a:spcPts val="570"/>
              </a:spcBef>
              <a:buFont typeface="Arial" panose="020B0604020202020204" pitchFamily="34" charset="0"/>
              <a:buChar char="•"/>
              <a:tabLst>
                <a:tab pos="355600" algn="l"/>
              </a:tabLst>
            </a:pPr>
            <a:r>
              <a:rPr dirty="0">
                <a:solidFill>
                  <a:schemeClr val="bg2"/>
                </a:solidFill>
                <a:latin typeface="Dosis" panose="020B0604020202020204" charset="0"/>
              </a:rPr>
              <a:t>Multiple alignments can reveal subtle similarities that pairwise alignments do not reveal</a:t>
            </a:r>
          </a:p>
        </p:txBody>
      </p:sp>
      <p:sp>
        <p:nvSpPr>
          <p:cNvPr id="3" name="object 5"/>
          <p:cNvSpPr/>
          <p:nvPr/>
        </p:nvSpPr>
        <p:spPr>
          <a:xfrm>
            <a:off x="6359703" y="205431"/>
            <a:ext cx="1077670" cy="955549"/>
          </a:xfrm>
          <a:prstGeom prst="rect">
            <a:avLst/>
          </a:prstGeom>
          <a:blipFill>
            <a:blip r:embed="rId2" cstate="print"/>
            <a:stretch>
              <a:fillRect/>
            </a:stretch>
          </a:blipFill>
        </p:spPr>
        <p:txBody>
          <a:bodyPr wrap="square" lIns="0" tIns="0" rIns="0" bIns="0" rtlCol="0"/>
          <a:lstStyle/>
          <a:p>
            <a:endParaRPr/>
          </a:p>
        </p:txBody>
      </p:sp>
      <p:sp>
        <p:nvSpPr>
          <p:cNvPr id="4" name="object 6"/>
          <p:cNvSpPr/>
          <p:nvPr/>
        </p:nvSpPr>
        <p:spPr>
          <a:xfrm>
            <a:off x="7545641" y="1279509"/>
            <a:ext cx="992186" cy="927599"/>
          </a:xfrm>
          <a:prstGeom prst="rect">
            <a:avLst/>
          </a:prstGeom>
          <a:blipFill>
            <a:blip r:embed="rId3" cstate="print"/>
            <a:stretch>
              <a:fillRect/>
            </a:stretch>
          </a:blipFill>
        </p:spPr>
        <p:txBody>
          <a:bodyPr wrap="square" lIns="0" tIns="0" rIns="0" bIns="0" rtlCol="0"/>
          <a:lstStyle/>
          <a:p>
            <a:endParaRPr/>
          </a:p>
        </p:txBody>
      </p:sp>
      <p:sp>
        <p:nvSpPr>
          <p:cNvPr id="5" name="object 7"/>
          <p:cNvSpPr/>
          <p:nvPr/>
        </p:nvSpPr>
        <p:spPr>
          <a:xfrm>
            <a:off x="6359703" y="1279509"/>
            <a:ext cx="1077670" cy="927599"/>
          </a:xfrm>
          <a:prstGeom prst="rect">
            <a:avLst/>
          </a:prstGeom>
          <a:blipFill>
            <a:blip r:embed="rId4" cstate="print"/>
            <a:stretch>
              <a:fillRect/>
            </a:stretch>
          </a:blipFill>
        </p:spPr>
        <p:txBody>
          <a:bodyPr wrap="square" lIns="0" tIns="0" rIns="0" bIns="0" rtlCol="0"/>
          <a:lstStyle/>
          <a:p>
            <a:endParaRPr/>
          </a:p>
        </p:txBody>
      </p:sp>
      <p:sp>
        <p:nvSpPr>
          <p:cNvPr id="6" name="object 8"/>
          <p:cNvSpPr/>
          <p:nvPr/>
        </p:nvSpPr>
        <p:spPr>
          <a:xfrm>
            <a:off x="7545640" y="215001"/>
            <a:ext cx="992186" cy="945979"/>
          </a:xfrm>
          <a:prstGeom prst="rect">
            <a:avLst/>
          </a:prstGeom>
          <a:blipFill>
            <a:blip r:embed="rId5" cstate="print"/>
            <a:stretch>
              <a:fillRect/>
            </a:stretch>
          </a:blipFill>
        </p:spPr>
        <p:txBody>
          <a:bodyPr wrap="square" lIns="0" tIns="0" rIns="0" bIns="0" rtlCol="0"/>
          <a:lstStyle/>
          <a:p>
            <a:endParaRPr/>
          </a:p>
        </p:txBody>
      </p:sp>
      <p:sp>
        <p:nvSpPr>
          <p:cNvPr id="7" name="object 9"/>
          <p:cNvSpPr txBox="1"/>
          <p:nvPr/>
        </p:nvSpPr>
        <p:spPr>
          <a:xfrm>
            <a:off x="6035699" y="2325637"/>
            <a:ext cx="2803347" cy="2659190"/>
          </a:xfrm>
          <a:prstGeom prst="rect">
            <a:avLst/>
          </a:prstGeom>
        </p:spPr>
        <p:txBody>
          <a:bodyPr vert="horz" wrap="square" lIns="0" tIns="0" rIns="0" bIns="0" rtlCol="0">
            <a:spAutoFit/>
          </a:bodyPr>
          <a:lstStyle/>
          <a:p>
            <a:pPr marL="12700" marR="5080" indent="-635" algn="just">
              <a:lnSpc>
                <a:spcPct val="120400"/>
              </a:lnSpc>
            </a:pPr>
            <a:r>
              <a:rPr sz="1800" b="1" spc="495" dirty="0">
                <a:solidFill>
                  <a:srgbClr val="FF3300"/>
                </a:solidFill>
                <a:latin typeface="Arial"/>
                <a:cs typeface="Arial"/>
              </a:rPr>
              <a:t>V</a:t>
            </a:r>
            <a:r>
              <a:rPr sz="1800" b="1" dirty="0">
                <a:solidFill>
                  <a:srgbClr val="FF3300"/>
                </a:solidFill>
                <a:latin typeface="Arial"/>
                <a:cs typeface="Arial"/>
              </a:rPr>
              <a:t>T</a:t>
            </a:r>
            <a:r>
              <a:rPr sz="1800" b="1" spc="-5" dirty="0">
                <a:solidFill>
                  <a:srgbClr val="FF3300"/>
                </a:solidFill>
                <a:latin typeface="Arial"/>
                <a:cs typeface="Arial"/>
              </a:rPr>
              <a:t> </a:t>
            </a:r>
            <a:r>
              <a:rPr sz="1800" b="1" dirty="0">
                <a:solidFill>
                  <a:srgbClr val="3333FF"/>
                </a:solidFill>
                <a:latin typeface="Arial"/>
                <a:cs typeface="Arial"/>
              </a:rPr>
              <a:t>I </a:t>
            </a:r>
            <a:r>
              <a:rPr sz="1800" b="1" dirty="0">
                <a:solidFill>
                  <a:srgbClr val="659A00"/>
                </a:solidFill>
                <a:latin typeface="Arial"/>
                <a:cs typeface="Arial"/>
              </a:rPr>
              <a:t>S </a:t>
            </a:r>
            <a:r>
              <a:rPr sz="1800" b="1" dirty="0">
                <a:solidFill>
                  <a:srgbClr val="FF3300"/>
                </a:solidFill>
                <a:latin typeface="Arial"/>
                <a:cs typeface="Arial"/>
              </a:rPr>
              <a:t>C </a:t>
            </a:r>
            <a:r>
              <a:rPr sz="1800" b="1" dirty="0">
                <a:latin typeface="Arial"/>
                <a:cs typeface="Arial"/>
              </a:rPr>
              <a:t>T</a:t>
            </a:r>
            <a:r>
              <a:rPr sz="1800" b="1" spc="-5" dirty="0">
                <a:latin typeface="Arial"/>
                <a:cs typeface="Arial"/>
              </a:rPr>
              <a:t> </a:t>
            </a:r>
            <a:r>
              <a:rPr sz="1800" b="1" dirty="0">
                <a:latin typeface="Arial"/>
                <a:cs typeface="Arial"/>
              </a:rPr>
              <a:t>G</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N</a:t>
            </a:r>
            <a:r>
              <a:rPr sz="1800" b="1" spc="-5" dirty="0">
                <a:latin typeface="Arial"/>
                <a:cs typeface="Arial"/>
              </a:rPr>
              <a:t> </a:t>
            </a:r>
            <a:r>
              <a:rPr sz="1800" b="1" dirty="0">
                <a:latin typeface="Arial"/>
                <a:cs typeface="Arial"/>
              </a:rPr>
              <a:t>I</a:t>
            </a:r>
            <a:r>
              <a:rPr sz="1800" b="1" spc="-5" dirty="0">
                <a:latin typeface="Arial"/>
                <a:cs typeface="Arial"/>
              </a:rPr>
              <a:t> </a:t>
            </a:r>
            <a:r>
              <a:rPr sz="1800" b="1" dirty="0">
                <a:latin typeface="Arial"/>
                <a:cs typeface="Arial"/>
              </a:rPr>
              <a:t>G </a:t>
            </a:r>
            <a:r>
              <a:rPr sz="1800" b="1" spc="495" dirty="0">
                <a:solidFill>
                  <a:srgbClr val="FF3300"/>
                </a:solidFill>
                <a:latin typeface="Arial"/>
                <a:cs typeface="Arial"/>
              </a:rPr>
              <a:t>V</a:t>
            </a:r>
            <a:r>
              <a:rPr sz="1800" b="1" dirty="0">
                <a:solidFill>
                  <a:srgbClr val="FF3300"/>
                </a:solidFill>
                <a:latin typeface="Arial"/>
                <a:cs typeface="Arial"/>
              </a:rPr>
              <a:t>T</a:t>
            </a:r>
            <a:r>
              <a:rPr sz="1800" b="1" spc="-5" dirty="0">
                <a:solidFill>
                  <a:srgbClr val="FF3300"/>
                </a:solidFill>
                <a:latin typeface="Arial"/>
                <a:cs typeface="Arial"/>
              </a:rPr>
              <a:t> </a:t>
            </a:r>
            <a:r>
              <a:rPr sz="1800" b="1" dirty="0">
                <a:solidFill>
                  <a:srgbClr val="3333FF"/>
                </a:solidFill>
                <a:latin typeface="Arial"/>
                <a:cs typeface="Arial"/>
              </a:rPr>
              <a:t>L</a:t>
            </a:r>
            <a:r>
              <a:rPr sz="1800" b="1" dirty="0">
                <a:solidFill>
                  <a:srgbClr val="659A00"/>
                </a:solidFill>
                <a:latin typeface="Arial"/>
                <a:cs typeface="Arial"/>
              </a:rPr>
              <a:t>T </a:t>
            </a:r>
            <a:r>
              <a:rPr sz="1800" b="1" dirty="0">
                <a:solidFill>
                  <a:srgbClr val="FF3300"/>
                </a:solidFill>
                <a:latin typeface="Arial"/>
                <a:cs typeface="Arial"/>
              </a:rPr>
              <a:t>C </a:t>
            </a:r>
            <a:r>
              <a:rPr sz="1800" b="1" dirty="0">
                <a:latin typeface="Arial"/>
                <a:cs typeface="Arial"/>
              </a:rPr>
              <a:t>T</a:t>
            </a:r>
            <a:r>
              <a:rPr sz="1800" b="1" spc="-5" dirty="0">
                <a:latin typeface="Arial"/>
                <a:cs typeface="Arial"/>
              </a:rPr>
              <a:t> </a:t>
            </a:r>
            <a:r>
              <a:rPr sz="1800" b="1" dirty="0">
                <a:latin typeface="Arial"/>
                <a:cs typeface="Arial"/>
              </a:rPr>
              <a:t>G</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N</a:t>
            </a:r>
            <a:r>
              <a:rPr sz="1800" b="1" spc="-5" dirty="0">
                <a:latin typeface="Arial"/>
                <a:cs typeface="Arial"/>
              </a:rPr>
              <a:t> </a:t>
            </a:r>
            <a:r>
              <a:rPr sz="1800" b="1" dirty="0">
                <a:latin typeface="Arial"/>
                <a:cs typeface="Arial"/>
              </a:rPr>
              <a:t>I</a:t>
            </a:r>
            <a:r>
              <a:rPr sz="1800" b="1" spc="-5" dirty="0">
                <a:latin typeface="Arial"/>
                <a:cs typeface="Arial"/>
              </a:rPr>
              <a:t> </a:t>
            </a:r>
            <a:r>
              <a:rPr sz="1800" b="1" dirty="0">
                <a:latin typeface="Arial"/>
                <a:cs typeface="Arial"/>
              </a:rPr>
              <a:t>G </a:t>
            </a:r>
            <a:r>
              <a:rPr sz="1800" b="1" spc="495" dirty="0">
                <a:solidFill>
                  <a:srgbClr val="FF3300"/>
                </a:solidFill>
                <a:latin typeface="Arial"/>
                <a:cs typeface="Arial"/>
              </a:rPr>
              <a:t>V</a:t>
            </a:r>
            <a:r>
              <a:rPr sz="1800" b="1" dirty="0">
                <a:solidFill>
                  <a:srgbClr val="FF3300"/>
                </a:solidFill>
                <a:latin typeface="Arial"/>
                <a:cs typeface="Arial"/>
              </a:rPr>
              <a:t>T</a:t>
            </a:r>
            <a:r>
              <a:rPr sz="1800" b="1" spc="-5" dirty="0">
                <a:solidFill>
                  <a:srgbClr val="FF3300"/>
                </a:solidFill>
                <a:latin typeface="Arial"/>
                <a:cs typeface="Arial"/>
              </a:rPr>
              <a:t> </a:t>
            </a:r>
            <a:r>
              <a:rPr sz="1800" b="1" spc="-5" dirty="0">
                <a:solidFill>
                  <a:srgbClr val="3333FF"/>
                </a:solidFill>
                <a:latin typeface="Arial"/>
                <a:cs typeface="Arial"/>
              </a:rPr>
              <a:t>L</a:t>
            </a:r>
            <a:r>
              <a:rPr sz="1800" b="1" dirty="0">
                <a:solidFill>
                  <a:srgbClr val="659A00"/>
                </a:solidFill>
                <a:latin typeface="Arial"/>
                <a:cs typeface="Arial"/>
              </a:rPr>
              <a:t>S</a:t>
            </a:r>
            <a:r>
              <a:rPr sz="1800" b="1" spc="5" dirty="0">
                <a:solidFill>
                  <a:srgbClr val="659A00"/>
                </a:solidFill>
                <a:latin typeface="Arial"/>
                <a:cs typeface="Arial"/>
              </a:rPr>
              <a:t> </a:t>
            </a:r>
            <a:r>
              <a:rPr sz="1800" b="1" dirty="0">
                <a:solidFill>
                  <a:srgbClr val="FF3300"/>
                </a:solidFill>
                <a:latin typeface="Arial"/>
                <a:cs typeface="Arial"/>
              </a:rPr>
              <a:t>C </a:t>
            </a:r>
            <a:r>
              <a:rPr sz="1800" b="1" dirty="0">
                <a:latin typeface="Arial"/>
                <a:cs typeface="Arial"/>
              </a:rPr>
              <a:t>S</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G</a:t>
            </a:r>
            <a:r>
              <a:rPr sz="1800" b="1" spc="-5" dirty="0">
                <a:latin typeface="Arial"/>
                <a:cs typeface="Arial"/>
              </a:rPr>
              <a:t> </a:t>
            </a:r>
            <a:r>
              <a:rPr sz="1800" b="1" dirty="0">
                <a:latin typeface="Arial"/>
                <a:cs typeface="Arial"/>
              </a:rPr>
              <a:t>F</a:t>
            </a:r>
            <a:r>
              <a:rPr sz="1800" b="1" spc="-5" dirty="0">
                <a:latin typeface="Arial"/>
                <a:cs typeface="Arial"/>
              </a:rPr>
              <a:t> </a:t>
            </a:r>
            <a:r>
              <a:rPr sz="1800" b="1" dirty="0">
                <a:latin typeface="Arial"/>
                <a:cs typeface="Arial"/>
              </a:rPr>
              <a:t>I </a:t>
            </a:r>
            <a:r>
              <a:rPr sz="1800" b="1" spc="-5" dirty="0">
                <a:latin typeface="Arial"/>
                <a:cs typeface="Arial"/>
              </a:rPr>
              <a:t> </a:t>
            </a:r>
            <a:r>
              <a:rPr sz="1800" b="1" dirty="0">
                <a:latin typeface="Arial"/>
                <a:cs typeface="Arial"/>
              </a:rPr>
              <a:t>F</a:t>
            </a:r>
            <a:r>
              <a:rPr sz="1800" b="1" spc="-5" dirty="0">
                <a:latin typeface="Arial"/>
                <a:cs typeface="Arial"/>
              </a:rPr>
              <a:t> </a:t>
            </a:r>
            <a:r>
              <a:rPr sz="1800" b="1" dirty="0">
                <a:latin typeface="Arial"/>
                <a:cs typeface="Arial"/>
              </a:rPr>
              <a:t>S </a:t>
            </a:r>
            <a:r>
              <a:rPr sz="1800" b="1" spc="495" dirty="0">
                <a:solidFill>
                  <a:srgbClr val="FF3300"/>
                </a:solidFill>
                <a:latin typeface="Arial"/>
                <a:cs typeface="Arial"/>
              </a:rPr>
              <a:t>V</a:t>
            </a:r>
            <a:r>
              <a:rPr sz="1800" b="1" dirty="0">
                <a:solidFill>
                  <a:srgbClr val="FF3300"/>
                </a:solidFill>
                <a:latin typeface="Arial"/>
                <a:cs typeface="Arial"/>
              </a:rPr>
              <a:t>T</a:t>
            </a:r>
            <a:r>
              <a:rPr sz="1800" b="1" spc="-5" dirty="0">
                <a:solidFill>
                  <a:srgbClr val="FF3300"/>
                </a:solidFill>
                <a:latin typeface="Arial"/>
                <a:cs typeface="Arial"/>
              </a:rPr>
              <a:t> </a:t>
            </a:r>
            <a:r>
              <a:rPr sz="1800" b="1" dirty="0">
                <a:solidFill>
                  <a:srgbClr val="3333FF"/>
                </a:solidFill>
                <a:latin typeface="Arial"/>
                <a:cs typeface="Arial"/>
              </a:rPr>
              <a:t>L</a:t>
            </a:r>
            <a:r>
              <a:rPr sz="1800" b="1" dirty="0">
                <a:solidFill>
                  <a:srgbClr val="659A00"/>
                </a:solidFill>
                <a:latin typeface="Arial"/>
                <a:cs typeface="Arial"/>
              </a:rPr>
              <a:t>T </a:t>
            </a:r>
            <a:r>
              <a:rPr sz="1800" b="1" dirty="0">
                <a:solidFill>
                  <a:srgbClr val="FF3300"/>
                </a:solidFill>
                <a:latin typeface="Arial"/>
                <a:cs typeface="Arial"/>
              </a:rPr>
              <a:t>C </a:t>
            </a:r>
            <a:r>
              <a:rPr sz="1800" b="1" dirty="0">
                <a:latin typeface="Arial"/>
                <a:cs typeface="Arial"/>
              </a:rPr>
              <a:t>T</a:t>
            </a:r>
            <a:r>
              <a:rPr sz="1800" b="1" spc="-5" dirty="0">
                <a:latin typeface="Arial"/>
                <a:cs typeface="Arial"/>
              </a:rPr>
              <a:t> </a:t>
            </a:r>
            <a:r>
              <a:rPr sz="1800" b="1" dirty="0">
                <a:latin typeface="Arial"/>
                <a:cs typeface="Arial"/>
              </a:rPr>
              <a:t>V</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G</a:t>
            </a:r>
            <a:r>
              <a:rPr sz="1800" b="1" spc="-5" dirty="0">
                <a:latin typeface="Arial"/>
                <a:cs typeface="Arial"/>
              </a:rPr>
              <a:t> </a:t>
            </a:r>
            <a:r>
              <a:rPr sz="1800" b="1" dirty="0">
                <a:latin typeface="Arial"/>
                <a:cs typeface="Arial"/>
              </a:rPr>
              <a:t>T</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F</a:t>
            </a:r>
            <a:r>
              <a:rPr sz="1800" b="1" spc="-5" dirty="0">
                <a:latin typeface="Arial"/>
                <a:cs typeface="Arial"/>
              </a:rPr>
              <a:t> </a:t>
            </a:r>
            <a:r>
              <a:rPr sz="1800" b="1" dirty="0">
                <a:latin typeface="Arial"/>
                <a:cs typeface="Arial"/>
              </a:rPr>
              <a:t>D </a:t>
            </a:r>
            <a:r>
              <a:rPr sz="1800" b="1" spc="495" dirty="0">
                <a:solidFill>
                  <a:srgbClr val="FF3300"/>
                </a:solidFill>
                <a:latin typeface="Arial"/>
                <a:cs typeface="Arial"/>
              </a:rPr>
              <a:t>V</a:t>
            </a:r>
            <a:r>
              <a:rPr sz="1800" b="1" dirty="0">
                <a:solidFill>
                  <a:srgbClr val="FF3300"/>
                </a:solidFill>
                <a:latin typeface="Arial"/>
                <a:cs typeface="Arial"/>
              </a:rPr>
              <a:t>T</a:t>
            </a:r>
            <a:r>
              <a:rPr sz="1800" b="1" spc="-5" dirty="0">
                <a:solidFill>
                  <a:srgbClr val="FF3300"/>
                </a:solidFill>
                <a:latin typeface="Arial"/>
                <a:cs typeface="Arial"/>
              </a:rPr>
              <a:t> </a:t>
            </a:r>
            <a:r>
              <a:rPr sz="1800" b="1" dirty="0">
                <a:solidFill>
                  <a:srgbClr val="3333FF"/>
                </a:solidFill>
                <a:latin typeface="Arial"/>
                <a:cs typeface="Arial"/>
              </a:rPr>
              <a:t>I </a:t>
            </a:r>
            <a:r>
              <a:rPr sz="1800" b="1" dirty="0">
                <a:solidFill>
                  <a:srgbClr val="659A00"/>
                </a:solidFill>
                <a:latin typeface="Arial"/>
                <a:cs typeface="Arial"/>
              </a:rPr>
              <a:t>T </a:t>
            </a:r>
            <a:r>
              <a:rPr sz="1800" b="1" dirty="0">
                <a:solidFill>
                  <a:srgbClr val="FF3300"/>
                </a:solidFill>
                <a:latin typeface="Arial"/>
                <a:cs typeface="Arial"/>
              </a:rPr>
              <a:t>C </a:t>
            </a:r>
            <a:r>
              <a:rPr sz="1800" b="1" dirty="0">
                <a:latin typeface="Arial"/>
                <a:cs typeface="Arial"/>
              </a:rPr>
              <a:t>V</a:t>
            </a:r>
            <a:r>
              <a:rPr sz="1800" b="1" spc="-5" dirty="0">
                <a:latin typeface="Arial"/>
                <a:cs typeface="Arial"/>
              </a:rPr>
              <a:t> </a:t>
            </a:r>
            <a:r>
              <a:rPr sz="1800" b="1" dirty="0">
                <a:latin typeface="Arial"/>
                <a:cs typeface="Arial"/>
              </a:rPr>
              <a:t>V</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D</a:t>
            </a:r>
            <a:r>
              <a:rPr sz="1800" b="1" spc="-5" dirty="0">
                <a:latin typeface="Arial"/>
                <a:cs typeface="Arial"/>
              </a:rPr>
              <a:t> </a:t>
            </a:r>
            <a:r>
              <a:rPr sz="1800" b="1" dirty="0">
                <a:latin typeface="Arial"/>
                <a:cs typeface="Arial"/>
              </a:rPr>
              <a:t>V</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H</a:t>
            </a:r>
            <a:r>
              <a:rPr sz="1800" b="1" spc="-5" dirty="0">
                <a:latin typeface="Arial"/>
                <a:cs typeface="Arial"/>
              </a:rPr>
              <a:t> </a:t>
            </a:r>
            <a:r>
              <a:rPr sz="1800" b="1" dirty="0">
                <a:latin typeface="Arial"/>
                <a:cs typeface="Arial"/>
              </a:rPr>
              <a:t>E </a:t>
            </a:r>
            <a:r>
              <a:rPr sz="1800" b="1" spc="495" dirty="0">
                <a:solidFill>
                  <a:srgbClr val="FF3300"/>
                </a:solidFill>
                <a:latin typeface="Arial"/>
                <a:cs typeface="Arial"/>
              </a:rPr>
              <a:t>V</a:t>
            </a:r>
            <a:r>
              <a:rPr sz="1800" b="1" dirty="0">
                <a:solidFill>
                  <a:srgbClr val="FF3300"/>
                </a:solidFill>
                <a:latin typeface="Arial"/>
                <a:cs typeface="Arial"/>
              </a:rPr>
              <a:t>T</a:t>
            </a:r>
            <a:r>
              <a:rPr sz="1800" b="1" spc="-5" dirty="0">
                <a:solidFill>
                  <a:srgbClr val="FF3300"/>
                </a:solidFill>
                <a:latin typeface="Arial"/>
                <a:cs typeface="Arial"/>
              </a:rPr>
              <a:t> </a:t>
            </a:r>
            <a:r>
              <a:rPr sz="1800" b="1" spc="-5" dirty="0">
                <a:solidFill>
                  <a:srgbClr val="3333FF"/>
                </a:solidFill>
                <a:latin typeface="Arial"/>
                <a:cs typeface="Arial"/>
              </a:rPr>
              <a:t>L</a:t>
            </a:r>
            <a:r>
              <a:rPr sz="1800" b="1" dirty="0">
                <a:solidFill>
                  <a:srgbClr val="659A00"/>
                </a:solidFill>
                <a:latin typeface="Arial"/>
                <a:cs typeface="Arial"/>
              </a:rPr>
              <a:t>V</a:t>
            </a:r>
            <a:r>
              <a:rPr sz="1800" b="1" spc="5" dirty="0">
                <a:solidFill>
                  <a:srgbClr val="659A00"/>
                </a:solidFill>
                <a:latin typeface="Arial"/>
                <a:cs typeface="Arial"/>
              </a:rPr>
              <a:t> </a:t>
            </a:r>
            <a:r>
              <a:rPr sz="1800" b="1" dirty="0">
                <a:solidFill>
                  <a:srgbClr val="FF3300"/>
                </a:solidFill>
                <a:latin typeface="Arial"/>
                <a:cs typeface="Arial"/>
              </a:rPr>
              <a:t>C </a:t>
            </a:r>
            <a:r>
              <a:rPr sz="1800" b="1" dirty="0">
                <a:latin typeface="Arial"/>
                <a:cs typeface="Arial"/>
              </a:rPr>
              <a:t>L </a:t>
            </a:r>
            <a:r>
              <a:rPr sz="1800" b="1" spc="-5" dirty="0">
                <a:latin typeface="Arial"/>
                <a:cs typeface="Arial"/>
              </a:rPr>
              <a:t> </a:t>
            </a:r>
            <a:r>
              <a:rPr sz="1800" b="1" dirty="0">
                <a:latin typeface="Arial"/>
                <a:cs typeface="Arial"/>
              </a:rPr>
              <a:t>I</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D</a:t>
            </a:r>
            <a:r>
              <a:rPr sz="1800" b="1" spc="-5" dirty="0">
                <a:latin typeface="Arial"/>
                <a:cs typeface="Arial"/>
              </a:rPr>
              <a:t> </a:t>
            </a:r>
            <a:r>
              <a:rPr sz="1800" b="1" dirty="0">
                <a:latin typeface="Arial"/>
                <a:cs typeface="Arial"/>
              </a:rPr>
              <a:t>F</a:t>
            </a:r>
            <a:r>
              <a:rPr sz="1800" b="1" spc="-5" dirty="0">
                <a:latin typeface="Arial"/>
                <a:cs typeface="Arial"/>
              </a:rPr>
              <a:t> </a:t>
            </a:r>
            <a:r>
              <a:rPr sz="1800" b="1" dirty="0">
                <a:latin typeface="Arial"/>
                <a:cs typeface="Arial"/>
              </a:rPr>
              <a:t>Y</a:t>
            </a:r>
            <a:r>
              <a:rPr sz="1800" b="1" spc="-5" dirty="0">
                <a:latin typeface="Arial"/>
                <a:cs typeface="Arial"/>
              </a:rPr>
              <a:t> </a:t>
            </a:r>
            <a:r>
              <a:rPr sz="1800" b="1" dirty="0">
                <a:latin typeface="Arial"/>
                <a:cs typeface="Arial"/>
              </a:rPr>
              <a:t>P</a:t>
            </a:r>
            <a:r>
              <a:rPr sz="1800" b="1" spc="-5" dirty="0">
                <a:latin typeface="Arial"/>
                <a:cs typeface="Arial"/>
              </a:rPr>
              <a:t> </a:t>
            </a:r>
            <a:r>
              <a:rPr sz="1800" b="1" dirty="0">
                <a:latin typeface="Arial"/>
                <a:cs typeface="Arial"/>
              </a:rPr>
              <a:t>G </a:t>
            </a:r>
            <a:r>
              <a:rPr sz="1800" b="1" spc="495" dirty="0">
                <a:solidFill>
                  <a:srgbClr val="FF3300"/>
                </a:solidFill>
                <a:latin typeface="Arial"/>
                <a:cs typeface="Arial"/>
              </a:rPr>
              <a:t>V</a:t>
            </a:r>
            <a:r>
              <a:rPr sz="1800" b="1" dirty="0">
                <a:solidFill>
                  <a:srgbClr val="FF3300"/>
                </a:solidFill>
                <a:latin typeface="Arial"/>
                <a:cs typeface="Arial"/>
              </a:rPr>
              <a:t>T</a:t>
            </a:r>
            <a:r>
              <a:rPr sz="1800" b="1" spc="-5" dirty="0">
                <a:solidFill>
                  <a:srgbClr val="FF3300"/>
                </a:solidFill>
                <a:latin typeface="Arial"/>
                <a:cs typeface="Arial"/>
              </a:rPr>
              <a:t> </a:t>
            </a:r>
            <a:r>
              <a:rPr sz="1800" b="1" spc="-5" dirty="0">
                <a:solidFill>
                  <a:srgbClr val="3333FF"/>
                </a:solidFill>
                <a:latin typeface="Arial"/>
                <a:cs typeface="Arial"/>
              </a:rPr>
              <a:t>L</a:t>
            </a:r>
            <a:r>
              <a:rPr sz="1800" b="1" dirty="0">
                <a:solidFill>
                  <a:srgbClr val="659A00"/>
                </a:solidFill>
                <a:latin typeface="Arial"/>
                <a:cs typeface="Arial"/>
              </a:rPr>
              <a:t>V</a:t>
            </a:r>
            <a:r>
              <a:rPr sz="1800" b="1" spc="5" dirty="0">
                <a:solidFill>
                  <a:srgbClr val="659A00"/>
                </a:solidFill>
                <a:latin typeface="Arial"/>
                <a:cs typeface="Arial"/>
              </a:rPr>
              <a:t> </a:t>
            </a:r>
            <a:r>
              <a:rPr sz="1800" b="1" dirty="0">
                <a:solidFill>
                  <a:srgbClr val="FF3300"/>
                </a:solidFill>
                <a:latin typeface="Arial"/>
                <a:cs typeface="Arial"/>
              </a:rPr>
              <a:t>C </a:t>
            </a:r>
            <a:r>
              <a:rPr sz="1800" b="1" dirty="0">
                <a:latin typeface="Arial"/>
                <a:cs typeface="Arial"/>
              </a:rPr>
              <a:t>L </a:t>
            </a:r>
            <a:r>
              <a:rPr sz="1800" b="1" spc="-5" dirty="0">
                <a:latin typeface="Arial"/>
                <a:cs typeface="Arial"/>
              </a:rPr>
              <a:t> </a:t>
            </a:r>
            <a:r>
              <a:rPr sz="1800" b="1" dirty="0">
                <a:latin typeface="Arial"/>
                <a:cs typeface="Arial"/>
              </a:rPr>
              <a:t>I</a:t>
            </a:r>
            <a:r>
              <a:rPr sz="1800" b="1" spc="-5" dirty="0">
                <a:latin typeface="Arial"/>
                <a:cs typeface="Arial"/>
              </a:rPr>
              <a:t> </a:t>
            </a:r>
            <a:r>
              <a:rPr sz="1800" b="1" dirty="0">
                <a:latin typeface="Arial"/>
                <a:cs typeface="Arial"/>
              </a:rPr>
              <a:t>S</a:t>
            </a:r>
            <a:r>
              <a:rPr sz="1800" b="1" spc="-5" dirty="0">
                <a:latin typeface="Arial"/>
                <a:cs typeface="Arial"/>
              </a:rPr>
              <a:t> </a:t>
            </a:r>
            <a:r>
              <a:rPr sz="1800" b="1" dirty="0">
                <a:latin typeface="Arial"/>
                <a:cs typeface="Arial"/>
              </a:rPr>
              <a:t>D</a:t>
            </a:r>
            <a:r>
              <a:rPr sz="1800" b="1" spc="-5" dirty="0">
                <a:latin typeface="Arial"/>
                <a:cs typeface="Arial"/>
              </a:rPr>
              <a:t> </a:t>
            </a:r>
            <a:r>
              <a:rPr sz="1800" b="1" dirty="0">
                <a:latin typeface="Arial"/>
                <a:cs typeface="Arial"/>
              </a:rPr>
              <a:t>F</a:t>
            </a:r>
            <a:r>
              <a:rPr sz="1800" b="1" spc="-5" dirty="0">
                <a:latin typeface="Arial"/>
                <a:cs typeface="Arial"/>
              </a:rPr>
              <a:t> </a:t>
            </a:r>
            <a:r>
              <a:rPr sz="1800" b="1" dirty="0">
                <a:latin typeface="Arial"/>
                <a:cs typeface="Arial"/>
              </a:rPr>
              <a:t>Y</a:t>
            </a:r>
            <a:r>
              <a:rPr sz="1800" b="1" spc="-5" dirty="0">
                <a:latin typeface="Arial"/>
                <a:cs typeface="Arial"/>
              </a:rPr>
              <a:t> </a:t>
            </a:r>
            <a:r>
              <a:rPr sz="1800" b="1" dirty="0">
                <a:latin typeface="Arial"/>
                <a:cs typeface="Arial"/>
              </a:rPr>
              <a:t>P</a:t>
            </a:r>
            <a:r>
              <a:rPr sz="1800" b="1" spc="-5" dirty="0">
                <a:latin typeface="Arial"/>
                <a:cs typeface="Arial"/>
              </a:rPr>
              <a:t> </a:t>
            </a:r>
            <a:r>
              <a:rPr sz="1800" b="1" dirty="0">
                <a:latin typeface="Arial"/>
                <a:cs typeface="Arial"/>
              </a:rPr>
              <a:t>G </a:t>
            </a:r>
            <a:r>
              <a:rPr sz="1800" b="1" spc="495" dirty="0">
                <a:solidFill>
                  <a:srgbClr val="FF3300"/>
                </a:solidFill>
                <a:latin typeface="Arial"/>
                <a:cs typeface="Arial"/>
              </a:rPr>
              <a:t>V</a:t>
            </a:r>
            <a:r>
              <a:rPr sz="1800" b="1" dirty="0">
                <a:solidFill>
                  <a:srgbClr val="FF3300"/>
                </a:solidFill>
                <a:latin typeface="Arial"/>
                <a:cs typeface="Arial"/>
              </a:rPr>
              <a:t>T</a:t>
            </a:r>
            <a:r>
              <a:rPr sz="1800" b="1" spc="-5" dirty="0">
                <a:solidFill>
                  <a:srgbClr val="FF3300"/>
                </a:solidFill>
                <a:latin typeface="Arial"/>
                <a:cs typeface="Arial"/>
              </a:rPr>
              <a:t> </a:t>
            </a:r>
            <a:r>
              <a:rPr sz="1800" b="1" spc="-5" dirty="0">
                <a:solidFill>
                  <a:srgbClr val="3333FF"/>
                </a:solidFill>
                <a:latin typeface="Arial"/>
                <a:cs typeface="Arial"/>
              </a:rPr>
              <a:t>L</a:t>
            </a:r>
            <a:r>
              <a:rPr sz="1800" b="1" dirty="0">
                <a:solidFill>
                  <a:srgbClr val="659A00"/>
                </a:solidFill>
                <a:latin typeface="Arial"/>
                <a:cs typeface="Arial"/>
              </a:rPr>
              <a:t>V</a:t>
            </a:r>
            <a:r>
              <a:rPr sz="1800" b="1" spc="5" dirty="0">
                <a:solidFill>
                  <a:srgbClr val="659A00"/>
                </a:solidFill>
                <a:latin typeface="Arial"/>
                <a:cs typeface="Arial"/>
              </a:rPr>
              <a:t> </a:t>
            </a:r>
            <a:r>
              <a:rPr sz="1800" b="1" dirty="0">
                <a:solidFill>
                  <a:srgbClr val="FF3300"/>
                </a:solidFill>
                <a:latin typeface="Arial"/>
                <a:cs typeface="Arial"/>
              </a:rPr>
              <a:t>C </a:t>
            </a:r>
            <a:r>
              <a:rPr sz="1800" b="1" dirty="0">
                <a:latin typeface="Arial"/>
                <a:cs typeface="Arial"/>
              </a:rPr>
              <a:t>L</a:t>
            </a:r>
            <a:r>
              <a:rPr sz="1800" b="1" spc="-5" dirty="0">
                <a:latin typeface="Arial"/>
                <a:cs typeface="Arial"/>
              </a:rPr>
              <a:t> </a:t>
            </a:r>
            <a:r>
              <a:rPr sz="1800" b="1" dirty="0">
                <a:latin typeface="Arial"/>
                <a:cs typeface="Arial"/>
              </a:rPr>
              <a:t>VS</a:t>
            </a:r>
            <a:r>
              <a:rPr sz="1800" b="1" spc="-5" dirty="0">
                <a:latin typeface="Arial"/>
                <a:cs typeface="Arial"/>
              </a:rPr>
              <a:t> </a:t>
            </a:r>
            <a:r>
              <a:rPr sz="1800" b="1" dirty="0">
                <a:latin typeface="Arial"/>
                <a:cs typeface="Arial"/>
              </a:rPr>
              <a:t>D</a:t>
            </a:r>
            <a:r>
              <a:rPr sz="1800" b="1" spc="-5" dirty="0">
                <a:latin typeface="Arial"/>
                <a:cs typeface="Arial"/>
              </a:rPr>
              <a:t> </a:t>
            </a:r>
            <a:r>
              <a:rPr sz="1800" b="1" dirty="0">
                <a:latin typeface="Arial"/>
                <a:cs typeface="Arial"/>
              </a:rPr>
              <a:t>Y</a:t>
            </a:r>
            <a:r>
              <a:rPr sz="1800" b="1" spc="-5" dirty="0">
                <a:latin typeface="Arial"/>
                <a:cs typeface="Arial"/>
              </a:rPr>
              <a:t> </a:t>
            </a:r>
            <a:r>
              <a:rPr sz="1800" b="1" dirty="0">
                <a:latin typeface="Arial"/>
                <a:cs typeface="Arial"/>
              </a:rPr>
              <a:t>F</a:t>
            </a:r>
            <a:r>
              <a:rPr sz="1800" b="1" spc="-5" dirty="0">
                <a:latin typeface="Arial"/>
                <a:cs typeface="Arial"/>
              </a:rPr>
              <a:t> </a:t>
            </a:r>
            <a:r>
              <a:rPr sz="1800" b="1" dirty="0">
                <a:latin typeface="Arial"/>
                <a:cs typeface="Arial"/>
              </a:rPr>
              <a:t>P</a:t>
            </a:r>
            <a:r>
              <a:rPr sz="1800" b="1" spc="-5" dirty="0">
                <a:latin typeface="Arial"/>
                <a:cs typeface="Arial"/>
              </a:rPr>
              <a:t> </a:t>
            </a:r>
            <a:r>
              <a:rPr sz="1800" b="1" dirty="0">
                <a:latin typeface="Arial"/>
                <a:cs typeface="Arial"/>
              </a:rPr>
              <a:t>E</a:t>
            </a:r>
            <a:endParaRPr sz="1800" dirty="0">
              <a:latin typeface="Arial"/>
              <a:cs typeface="Arial"/>
            </a:endParaRPr>
          </a:p>
        </p:txBody>
      </p:sp>
      <p:sp>
        <p:nvSpPr>
          <p:cNvPr id="8" name="Title 1"/>
          <p:cNvSpPr txBox="1">
            <a:spLocks/>
          </p:cNvSpPr>
          <p:nvPr/>
        </p:nvSpPr>
        <p:spPr>
          <a:xfrm>
            <a:off x="844425" y="5597"/>
            <a:ext cx="3552600" cy="1139999"/>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endParaRPr lang="en-US" sz="2400" spc="-17" dirty="0" smtClean="0">
              <a:solidFill>
                <a:srgbClr val="0DB7C4"/>
              </a:solidFill>
              <a:latin typeface="Dosis"/>
              <a:ea typeface="Dosis"/>
              <a:cs typeface="Dosis"/>
              <a:sym typeface="Dosis"/>
            </a:endParaRPr>
          </a:p>
          <a:p>
            <a:r>
              <a:rPr lang="en-US" sz="2400" spc="-17" dirty="0" smtClean="0">
                <a:solidFill>
                  <a:srgbClr val="0DB7C4"/>
                </a:solidFill>
                <a:latin typeface="Dosis"/>
                <a:ea typeface="Dosis"/>
                <a:cs typeface="Dosis"/>
                <a:sym typeface="Dosis"/>
              </a:rPr>
              <a:t>Why Multiple Sequence alignment</a:t>
            </a:r>
            <a:endParaRPr lang="en-US" sz="2400" spc="-17" dirty="0">
              <a:solidFill>
                <a:srgbClr val="0DB7C4"/>
              </a:solidFill>
              <a:latin typeface="Dosis"/>
              <a:ea typeface="Dosis"/>
              <a:cs typeface="Dosis"/>
              <a:sym typeface="Dosis"/>
            </a:endParaRPr>
          </a:p>
        </p:txBody>
      </p:sp>
    </p:spTree>
    <p:extLst>
      <p:ext uri="{BB962C8B-B14F-4D97-AF65-F5344CB8AC3E}">
        <p14:creationId xmlns:p14="http://schemas.microsoft.com/office/powerpoint/2010/main" val="697801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pc="-13" dirty="0"/>
              <a:t>Multiple</a:t>
            </a:r>
            <a:r>
              <a:rPr lang="en-US" spc="-7" dirty="0"/>
              <a:t> </a:t>
            </a:r>
            <a:r>
              <a:rPr lang="en-US" spc="-17" dirty="0"/>
              <a:t>Sequenc</a:t>
            </a:r>
            <a:r>
              <a:rPr lang="en-US" spc="-13" dirty="0"/>
              <a:t>e</a:t>
            </a:r>
            <a:r>
              <a:rPr lang="en-US" spc="10" dirty="0"/>
              <a:t> </a:t>
            </a:r>
            <a:r>
              <a:rPr lang="en-US" spc="-17" dirty="0"/>
              <a:t>Alignment</a:t>
            </a:r>
            <a:r>
              <a:rPr lang="en-US" spc="-10" dirty="0"/>
              <a:t>:</a:t>
            </a:r>
            <a:r>
              <a:rPr lang="en-US" spc="13" dirty="0"/>
              <a:t> </a:t>
            </a:r>
            <a:r>
              <a:rPr lang="en-US" spc="-13" dirty="0"/>
              <a:t>Motivation</a:t>
            </a:r>
            <a:endParaRPr lang="en-US" dirty="0"/>
          </a:p>
        </p:txBody>
      </p:sp>
      <p:sp>
        <p:nvSpPr>
          <p:cNvPr id="3" name="Text Placeholder 2"/>
          <p:cNvSpPr>
            <a:spLocks noGrp="1"/>
          </p:cNvSpPr>
          <p:nvPr>
            <p:ph type="body" idx="1"/>
          </p:nvPr>
        </p:nvSpPr>
        <p:spPr>
          <a:xfrm>
            <a:off x="844425" y="1538075"/>
            <a:ext cx="8227656" cy="3387899"/>
          </a:xfrm>
        </p:spPr>
        <p:txBody>
          <a:bodyPr/>
          <a:lstStyle/>
          <a:p>
            <a:pPr marL="235336" indent="-226931">
              <a:buClr>
                <a:srgbClr val="3333FF"/>
              </a:buClr>
              <a:buFont typeface="Arial"/>
              <a:buChar char="•"/>
              <a:tabLst>
                <a:tab pos="235336" algn="l"/>
              </a:tabLst>
            </a:pPr>
            <a:r>
              <a:rPr lang="en-US" sz="1588" spc="3" dirty="0">
                <a:solidFill>
                  <a:srgbClr val="3333FF"/>
                </a:solidFill>
              </a:rPr>
              <a:t>C</a:t>
            </a:r>
            <a:r>
              <a:rPr lang="en-US" sz="1588" spc="-3" dirty="0">
                <a:solidFill>
                  <a:srgbClr val="3333FF"/>
                </a:solidFill>
              </a:rPr>
              <a:t>orrespondence</a:t>
            </a:r>
            <a:r>
              <a:rPr lang="en-US" sz="1588" dirty="0">
                <a:solidFill>
                  <a:srgbClr val="3333FF"/>
                </a:solidFill>
              </a:rPr>
              <a:t>.</a:t>
            </a:r>
            <a:r>
              <a:rPr lang="en-US" sz="1588" spc="3" dirty="0">
                <a:solidFill>
                  <a:srgbClr val="3333FF"/>
                </a:solidFill>
              </a:rPr>
              <a:t> </a:t>
            </a:r>
            <a:r>
              <a:rPr lang="en-US" sz="1588" dirty="0">
                <a:solidFill>
                  <a:srgbClr val="3333FF"/>
                </a:solidFill>
              </a:rPr>
              <a:t>Find</a:t>
            </a:r>
            <a:r>
              <a:rPr lang="en-US" sz="1588" spc="-3" dirty="0">
                <a:solidFill>
                  <a:srgbClr val="3333FF"/>
                </a:solidFill>
              </a:rPr>
              <a:t> ou</a:t>
            </a:r>
            <a:r>
              <a:rPr lang="en-US" sz="1588" dirty="0">
                <a:solidFill>
                  <a:srgbClr val="3333FF"/>
                </a:solidFill>
              </a:rPr>
              <a:t>t </a:t>
            </a:r>
            <a:r>
              <a:rPr lang="en-US" sz="1588" spc="-3" dirty="0">
                <a:solidFill>
                  <a:srgbClr val="3333FF"/>
                </a:solidFill>
              </a:rPr>
              <a:t>whic</a:t>
            </a:r>
            <a:r>
              <a:rPr lang="en-US" sz="1588" dirty="0">
                <a:solidFill>
                  <a:srgbClr val="3333FF"/>
                </a:solidFill>
              </a:rPr>
              <a:t>h </a:t>
            </a:r>
            <a:r>
              <a:rPr lang="en-US" sz="1588" spc="-3" dirty="0">
                <a:solidFill>
                  <a:srgbClr val="3333FF"/>
                </a:solidFill>
              </a:rPr>
              <a:t>part</a:t>
            </a:r>
            <a:r>
              <a:rPr lang="en-US" sz="1588" dirty="0">
                <a:solidFill>
                  <a:srgbClr val="3333FF"/>
                </a:solidFill>
              </a:rPr>
              <a:t>s “do</a:t>
            </a:r>
            <a:r>
              <a:rPr lang="en-US" sz="1588" spc="-3" dirty="0">
                <a:solidFill>
                  <a:srgbClr val="3333FF"/>
                </a:solidFill>
              </a:rPr>
              <a:t> </a:t>
            </a:r>
            <a:r>
              <a:rPr lang="en-US" sz="1588" dirty="0">
                <a:solidFill>
                  <a:srgbClr val="3333FF"/>
                </a:solidFill>
              </a:rPr>
              <a:t>the</a:t>
            </a:r>
            <a:r>
              <a:rPr lang="en-US" sz="1588" spc="-3" dirty="0">
                <a:solidFill>
                  <a:srgbClr val="3333FF"/>
                </a:solidFill>
              </a:rPr>
              <a:t> </a:t>
            </a:r>
            <a:r>
              <a:rPr lang="en-US" sz="1588" dirty="0">
                <a:solidFill>
                  <a:srgbClr val="3333FF"/>
                </a:solidFill>
              </a:rPr>
              <a:t>same</a:t>
            </a:r>
            <a:r>
              <a:rPr lang="en-US" sz="1588" spc="-3" dirty="0">
                <a:solidFill>
                  <a:srgbClr val="3333FF"/>
                </a:solidFill>
              </a:rPr>
              <a:t> </a:t>
            </a:r>
            <a:r>
              <a:rPr lang="en-US" sz="1588" dirty="0">
                <a:solidFill>
                  <a:srgbClr val="3333FF"/>
                </a:solidFill>
              </a:rPr>
              <a:t>thing”</a:t>
            </a:r>
            <a:endParaRPr lang="en-US" sz="1588" dirty="0"/>
          </a:p>
          <a:p>
            <a:pPr marL="500089" marR="3362" lvl="1" indent="-189109">
              <a:lnSpc>
                <a:spcPts val="1575"/>
              </a:lnSpc>
              <a:spcBef>
                <a:spcPts val="371"/>
              </a:spcBef>
              <a:buFont typeface="Arial"/>
              <a:buChar char="–"/>
              <a:tabLst>
                <a:tab pos="500089" algn="l"/>
              </a:tabLst>
            </a:pPr>
            <a:r>
              <a:rPr lang="en-US" sz="1456" spc="-3" dirty="0"/>
              <a:t>Simila</a:t>
            </a:r>
            <a:r>
              <a:rPr lang="en-US" sz="1456" dirty="0"/>
              <a:t>r </a:t>
            </a:r>
            <a:r>
              <a:rPr lang="en-US" sz="1456" spc="-3" dirty="0"/>
              <a:t>gene</a:t>
            </a:r>
            <a:r>
              <a:rPr lang="en-US" sz="1456" dirty="0"/>
              <a:t>s </a:t>
            </a:r>
            <a:r>
              <a:rPr lang="en-US" sz="1456" spc="-3" dirty="0"/>
              <a:t>ar</a:t>
            </a:r>
            <a:r>
              <a:rPr lang="en-US" sz="1456" dirty="0"/>
              <a:t>e conserved </a:t>
            </a:r>
            <a:r>
              <a:rPr lang="en-US" sz="1456" spc="-3" dirty="0"/>
              <a:t>acros</a:t>
            </a:r>
            <a:r>
              <a:rPr lang="en-US" sz="1456" dirty="0"/>
              <a:t>s </a:t>
            </a:r>
            <a:r>
              <a:rPr lang="en-US" sz="1456" spc="-3" dirty="0"/>
              <a:t>widel</a:t>
            </a:r>
            <a:r>
              <a:rPr lang="en-US" sz="1456" dirty="0"/>
              <a:t>y </a:t>
            </a:r>
            <a:r>
              <a:rPr lang="en-US" sz="1456" spc="-3" dirty="0"/>
              <a:t>divergen</a:t>
            </a:r>
            <a:r>
              <a:rPr lang="en-US" sz="1456" dirty="0"/>
              <a:t>t</a:t>
            </a:r>
            <a:r>
              <a:rPr lang="en-US" sz="1456" spc="3" dirty="0"/>
              <a:t> </a:t>
            </a:r>
            <a:r>
              <a:rPr lang="en-US" sz="1456" dirty="0"/>
              <a:t>species, </a:t>
            </a:r>
            <a:r>
              <a:rPr lang="en-US" sz="1456" spc="-3" dirty="0"/>
              <a:t>ofte</a:t>
            </a:r>
            <a:r>
              <a:rPr lang="en-US" sz="1456" dirty="0"/>
              <a:t>n</a:t>
            </a:r>
            <a:r>
              <a:rPr lang="en-US" sz="1456" spc="3" dirty="0"/>
              <a:t> </a:t>
            </a:r>
            <a:r>
              <a:rPr lang="en-US" sz="1456" spc="-3" dirty="0"/>
              <a:t>performin</a:t>
            </a:r>
            <a:r>
              <a:rPr lang="en-US" sz="1456" dirty="0"/>
              <a:t>g</a:t>
            </a:r>
            <a:r>
              <a:rPr lang="en-US" sz="1456" spc="3" dirty="0"/>
              <a:t> </a:t>
            </a:r>
            <a:r>
              <a:rPr lang="en-US" sz="1456" dirty="0"/>
              <a:t>similar functions</a:t>
            </a:r>
          </a:p>
          <a:p>
            <a:pPr marL="234916" indent="-226511">
              <a:spcBef>
                <a:spcPts val="156"/>
              </a:spcBef>
              <a:buClr>
                <a:srgbClr val="3333FF"/>
              </a:buClr>
              <a:buFont typeface="Arial"/>
              <a:buChar char="•"/>
              <a:tabLst>
                <a:tab pos="235336" algn="l"/>
              </a:tabLst>
            </a:pPr>
            <a:r>
              <a:rPr lang="en-US" sz="1588" spc="-13" dirty="0">
                <a:solidFill>
                  <a:srgbClr val="3333FF"/>
                </a:solidFill>
              </a:rPr>
              <a:t>Structure</a:t>
            </a:r>
            <a:r>
              <a:rPr lang="en-US" sz="1588" spc="-7" dirty="0">
                <a:solidFill>
                  <a:srgbClr val="3333FF"/>
                </a:solidFill>
              </a:rPr>
              <a:t> </a:t>
            </a:r>
            <a:r>
              <a:rPr lang="en-US" sz="1588" spc="-3" dirty="0">
                <a:solidFill>
                  <a:srgbClr val="3333FF"/>
                </a:solidFill>
              </a:rPr>
              <a:t>prediction</a:t>
            </a:r>
            <a:endParaRPr lang="en-US" sz="1588" dirty="0"/>
          </a:p>
          <a:p>
            <a:pPr marL="500089" marR="372335" lvl="1" indent="-189109">
              <a:lnSpc>
                <a:spcPts val="1575"/>
              </a:lnSpc>
              <a:spcBef>
                <a:spcPts val="371"/>
              </a:spcBef>
              <a:buFont typeface="Arial"/>
              <a:buChar char="–"/>
              <a:tabLst>
                <a:tab pos="500089" algn="l"/>
              </a:tabLst>
            </a:pPr>
            <a:r>
              <a:rPr lang="en-US" sz="1456" spc="-3" dirty="0"/>
              <a:t>U</a:t>
            </a:r>
            <a:r>
              <a:rPr lang="en-US" sz="1456" dirty="0"/>
              <a:t>se knowledge</a:t>
            </a:r>
            <a:r>
              <a:rPr lang="en-US" sz="1456" spc="-3" dirty="0"/>
              <a:t> </a:t>
            </a:r>
            <a:r>
              <a:rPr lang="en-US" sz="1456" dirty="0"/>
              <a:t>of structure of one or more members of a protein MSA to predict</a:t>
            </a:r>
            <a:r>
              <a:rPr lang="en-US" sz="1456" spc="3" dirty="0"/>
              <a:t> </a:t>
            </a:r>
            <a:r>
              <a:rPr lang="en-US" sz="1456" dirty="0"/>
              <a:t>structure of other members</a:t>
            </a:r>
          </a:p>
          <a:p>
            <a:pPr marL="499669" lvl="1" indent="-188689">
              <a:spcBef>
                <a:spcPts val="146"/>
              </a:spcBef>
              <a:buFont typeface="Arial"/>
              <a:buChar char="–"/>
              <a:tabLst>
                <a:tab pos="500089" algn="l"/>
              </a:tabLst>
            </a:pPr>
            <a:r>
              <a:rPr lang="en-US" sz="1456" dirty="0"/>
              <a:t>Structure</a:t>
            </a:r>
            <a:r>
              <a:rPr lang="en-US" sz="1456" spc="-3" dirty="0"/>
              <a:t> </a:t>
            </a:r>
            <a:r>
              <a:rPr lang="en-US" sz="1456" dirty="0"/>
              <a:t>is more conserved than</a:t>
            </a:r>
            <a:r>
              <a:rPr lang="en-US" sz="1456" spc="-3" dirty="0"/>
              <a:t> </a:t>
            </a:r>
            <a:r>
              <a:rPr lang="en-US" sz="1456" dirty="0"/>
              <a:t>sequence</a:t>
            </a:r>
          </a:p>
          <a:p>
            <a:pPr marL="234916" indent="-226511">
              <a:spcBef>
                <a:spcPts val="185"/>
              </a:spcBef>
              <a:buClr>
                <a:srgbClr val="3333FF"/>
              </a:buClr>
              <a:buFont typeface="Arial"/>
              <a:buChar char="•"/>
              <a:tabLst>
                <a:tab pos="235336" algn="l"/>
              </a:tabLst>
            </a:pPr>
            <a:r>
              <a:rPr lang="en-US" sz="1588" dirty="0">
                <a:solidFill>
                  <a:srgbClr val="3333FF"/>
                </a:solidFill>
              </a:rPr>
              <a:t>Create</a:t>
            </a:r>
            <a:r>
              <a:rPr lang="en-US" sz="1588" spc="-3" dirty="0">
                <a:solidFill>
                  <a:srgbClr val="3333FF"/>
                </a:solidFill>
              </a:rPr>
              <a:t> </a:t>
            </a:r>
            <a:r>
              <a:rPr lang="en-US" sz="1588" dirty="0">
                <a:solidFill>
                  <a:srgbClr val="3333FF"/>
                </a:solidFill>
              </a:rPr>
              <a:t>“profiles”</a:t>
            </a:r>
            <a:r>
              <a:rPr lang="en-US" sz="1588" spc="-3" dirty="0">
                <a:solidFill>
                  <a:srgbClr val="3333FF"/>
                </a:solidFill>
              </a:rPr>
              <a:t> </a:t>
            </a:r>
            <a:r>
              <a:rPr lang="en-US" sz="1588" spc="-7" dirty="0">
                <a:solidFill>
                  <a:srgbClr val="3333FF"/>
                </a:solidFill>
              </a:rPr>
              <a:t>for</a:t>
            </a:r>
            <a:r>
              <a:rPr lang="en-US" sz="1588" spc="-3" dirty="0">
                <a:solidFill>
                  <a:srgbClr val="3333FF"/>
                </a:solidFill>
              </a:rPr>
              <a:t> </a:t>
            </a:r>
            <a:r>
              <a:rPr lang="en-US" sz="1588" dirty="0">
                <a:solidFill>
                  <a:srgbClr val="3333FF"/>
                </a:solidFill>
              </a:rPr>
              <a:t>protein families</a:t>
            </a:r>
            <a:endParaRPr lang="en-US" sz="1588" dirty="0"/>
          </a:p>
          <a:p>
            <a:pPr marL="499669" lvl="1" indent="-188689">
              <a:spcBef>
                <a:spcPts val="318"/>
              </a:spcBef>
              <a:buFont typeface="Arial"/>
              <a:buChar char="–"/>
              <a:tabLst>
                <a:tab pos="500089" algn="l"/>
              </a:tabLst>
            </a:pPr>
            <a:r>
              <a:rPr lang="en-US" sz="1456" spc="-3" dirty="0"/>
              <a:t>A</a:t>
            </a:r>
            <a:r>
              <a:rPr lang="en-US" sz="1456" dirty="0"/>
              <a:t>llow us to search for other members of the family</a:t>
            </a:r>
          </a:p>
          <a:p>
            <a:pPr marL="235336" marR="274419" indent="-226931">
              <a:lnSpc>
                <a:spcPts val="1714"/>
              </a:lnSpc>
              <a:spcBef>
                <a:spcPts val="430"/>
              </a:spcBef>
              <a:buClr>
                <a:srgbClr val="3333FF"/>
              </a:buClr>
              <a:buFont typeface="Arial"/>
              <a:buChar char="•"/>
              <a:tabLst>
                <a:tab pos="235336" algn="l"/>
              </a:tabLst>
            </a:pPr>
            <a:r>
              <a:rPr lang="en-US" sz="1588" spc="-17" dirty="0">
                <a:solidFill>
                  <a:srgbClr val="3333FF"/>
                </a:solidFill>
              </a:rPr>
              <a:t>G</a:t>
            </a:r>
            <a:r>
              <a:rPr lang="en-US" sz="1588" spc="-3" dirty="0">
                <a:solidFill>
                  <a:srgbClr val="3333FF"/>
                </a:solidFill>
              </a:rPr>
              <a:t>enom</a:t>
            </a:r>
            <a:r>
              <a:rPr lang="en-US" sz="1588" dirty="0">
                <a:solidFill>
                  <a:srgbClr val="3333FF"/>
                </a:solidFill>
              </a:rPr>
              <a:t>e </a:t>
            </a:r>
            <a:r>
              <a:rPr lang="en-US" sz="1588" spc="-3" dirty="0">
                <a:solidFill>
                  <a:srgbClr val="3333FF"/>
                </a:solidFill>
              </a:rPr>
              <a:t>assembly</a:t>
            </a:r>
            <a:r>
              <a:rPr lang="en-US" sz="1588" dirty="0">
                <a:solidFill>
                  <a:srgbClr val="3333FF"/>
                </a:solidFill>
              </a:rPr>
              <a:t>:</a:t>
            </a:r>
            <a:r>
              <a:rPr lang="en-US" sz="1588" spc="3" dirty="0">
                <a:solidFill>
                  <a:srgbClr val="3333FF"/>
                </a:solidFill>
              </a:rPr>
              <a:t> </a:t>
            </a:r>
            <a:r>
              <a:rPr lang="en-US" sz="1588" dirty="0">
                <a:solidFill>
                  <a:srgbClr val="3333FF"/>
                </a:solidFill>
              </a:rPr>
              <a:t>Automated reconstruction </a:t>
            </a:r>
            <a:r>
              <a:rPr lang="en-US" sz="1588" spc="-13" dirty="0">
                <a:solidFill>
                  <a:srgbClr val="3333FF"/>
                </a:solidFill>
              </a:rPr>
              <a:t>o</a:t>
            </a:r>
            <a:r>
              <a:rPr lang="en-US" sz="1588" spc="-7" dirty="0">
                <a:solidFill>
                  <a:srgbClr val="3333FF"/>
                </a:solidFill>
              </a:rPr>
              <a:t>f</a:t>
            </a:r>
            <a:r>
              <a:rPr lang="en-US" sz="1588" dirty="0">
                <a:solidFill>
                  <a:srgbClr val="3333FF"/>
                </a:solidFill>
              </a:rPr>
              <a:t> “</a:t>
            </a:r>
            <a:r>
              <a:rPr lang="en-US" sz="1588" dirty="0" err="1">
                <a:solidFill>
                  <a:srgbClr val="3333FF"/>
                </a:solidFill>
              </a:rPr>
              <a:t>contig</a:t>
            </a:r>
            <a:r>
              <a:rPr lang="en-US" sz="1588" dirty="0">
                <a:solidFill>
                  <a:srgbClr val="3333FF"/>
                </a:solidFill>
              </a:rPr>
              <a:t>” maps</a:t>
            </a:r>
            <a:r>
              <a:rPr lang="en-US" sz="1588" spc="-3" dirty="0">
                <a:solidFill>
                  <a:srgbClr val="3333FF"/>
                </a:solidFill>
              </a:rPr>
              <a:t> </a:t>
            </a:r>
            <a:r>
              <a:rPr lang="en-US" sz="1588" spc="-13" dirty="0">
                <a:solidFill>
                  <a:srgbClr val="3333FF"/>
                </a:solidFill>
              </a:rPr>
              <a:t>o</a:t>
            </a:r>
            <a:r>
              <a:rPr lang="en-US" sz="1588" spc="-7" dirty="0">
                <a:solidFill>
                  <a:srgbClr val="3333FF"/>
                </a:solidFill>
              </a:rPr>
              <a:t>f</a:t>
            </a:r>
            <a:r>
              <a:rPr lang="en-US" sz="1588" dirty="0">
                <a:solidFill>
                  <a:srgbClr val="3333FF"/>
                </a:solidFill>
              </a:rPr>
              <a:t> </a:t>
            </a:r>
            <a:r>
              <a:rPr lang="en-US" sz="1588" spc="-3" dirty="0">
                <a:solidFill>
                  <a:srgbClr val="3333FF"/>
                </a:solidFill>
              </a:rPr>
              <a:t>genomi</a:t>
            </a:r>
            <a:r>
              <a:rPr lang="en-US" sz="1588" dirty="0">
                <a:solidFill>
                  <a:srgbClr val="3333FF"/>
                </a:solidFill>
              </a:rPr>
              <a:t>c fragments</a:t>
            </a:r>
            <a:r>
              <a:rPr lang="en-US" sz="1588" spc="-7" dirty="0">
                <a:solidFill>
                  <a:srgbClr val="3333FF"/>
                </a:solidFill>
              </a:rPr>
              <a:t> </a:t>
            </a:r>
            <a:r>
              <a:rPr lang="en-US" sz="1588" dirty="0">
                <a:solidFill>
                  <a:srgbClr val="3333FF"/>
                </a:solidFill>
              </a:rPr>
              <a:t>such</a:t>
            </a:r>
            <a:r>
              <a:rPr lang="en-US" sz="1588" spc="-3" dirty="0">
                <a:solidFill>
                  <a:srgbClr val="3333FF"/>
                </a:solidFill>
              </a:rPr>
              <a:t> a</a:t>
            </a:r>
            <a:r>
              <a:rPr lang="en-US" sz="1588" dirty="0">
                <a:solidFill>
                  <a:srgbClr val="3333FF"/>
                </a:solidFill>
              </a:rPr>
              <a:t>s </a:t>
            </a:r>
            <a:r>
              <a:rPr lang="en-US" sz="1588" spc="-10" dirty="0">
                <a:solidFill>
                  <a:srgbClr val="3333FF"/>
                </a:solidFill>
              </a:rPr>
              <a:t>ESTs</a:t>
            </a:r>
            <a:endParaRPr lang="en-US" sz="1588" dirty="0"/>
          </a:p>
          <a:p>
            <a:pPr marL="234916" indent="-226511">
              <a:spcBef>
                <a:spcPts val="161"/>
              </a:spcBef>
              <a:buClr>
                <a:srgbClr val="3333FF"/>
              </a:buClr>
              <a:buFont typeface="Arial"/>
              <a:buChar char="•"/>
              <a:tabLst>
                <a:tab pos="235336" algn="l"/>
              </a:tabLst>
            </a:pPr>
            <a:r>
              <a:rPr lang="en-US" sz="1588" spc="-3" dirty="0" err="1">
                <a:solidFill>
                  <a:srgbClr val="3333FF"/>
                </a:solidFill>
              </a:rPr>
              <a:t>m</a:t>
            </a:r>
            <a:r>
              <a:rPr lang="en-US" sz="1588" dirty="0" err="1">
                <a:solidFill>
                  <a:srgbClr val="3333FF"/>
                </a:solidFill>
              </a:rPr>
              <a:t>sa</a:t>
            </a:r>
            <a:r>
              <a:rPr lang="en-US" sz="1588" spc="-3" dirty="0">
                <a:solidFill>
                  <a:srgbClr val="3333FF"/>
                </a:solidFill>
              </a:rPr>
              <a:t> i</a:t>
            </a:r>
            <a:r>
              <a:rPr lang="en-US" sz="1588" dirty="0">
                <a:solidFill>
                  <a:srgbClr val="3333FF"/>
                </a:solidFill>
              </a:rPr>
              <a:t>s the</a:t>
            </a:r>
            <a:r>
              <a:rPr lang="en-US" sz="1588" spc="-3" dirty="0">
                <a:solidFill>
                  <a:srgbClr val="3333FF"/>
                </a:solidFill>
              </a:rPr>
              <a:t> </a:t>
            </a:r>
            <a:r>
              <a:rPr lang="en-US" sz="1588" dirty="0">
                <a:solidFill>
                  <a:srgbClr val="3333FF"/>
                </a:solidFill>
              </a:rPr>
              <a:t>starting</a:t>
            </a:r>
            <a:r>
              <a:rPr lang="en-US" sz="1588" spc="-3" dirty="0">
                <a:solidFill>
                  <a:srgbClr val="3333FF"/>
                </a:solidFill>
              </a:rPr>
              <a:t> poin</a:t>
            </a:r>
            <a:r>
              <a:rPr lang="en-US" sz="1588" dirty="0">
                <a:solidFill>
                  <a:srgbClr val="3333FF"/>
                </a:solidFill>
              </a:rPr>
              <a:t>t </a:t>
            </a:r>
            <a:r>
              <a:rPr lang="en-US" sz="1588" spc="-7" dirty="0">
                <a:solidFill>
                  <a:srgbClr val="3333FF"/>
                </a:solidFill>
              </a:rPr>
              <a:t>for</a:t>
            </a:r>
            <a:r>
              <a:rPr lang="en-US" sz="1588" spc="-3" dirty="0">
                <a:solidFill>
                  <a:srgbClr val="3333FF"/>
                </a:solidFill>
              </a:rPr>
              <a:t> </a:t>
            </a:r>
            <a:r>
              <a:rPr lang="en-US" sz="1588" dirty="0">
                <a:solidFill>
                  <a:srgbClr val="3333FF"/>
                </a:solidFill>
              </a:rPr>
              <a:t>phylogenetic</a:t>
            </a:r>
            <a:r>
              <a:rPr lang="en-US" sz="1588" spc="-3" dirty="0">
                <a:solidFill>
                  <a:srgbClr val="3333FF"/>
                </a:solidFill>
              </a:rPr>
              <a:t> </a:t>
            </a:r>
            <a:r>
              <a:rPr lang="en-US" sz="1588" dirty="0">
                <a:solidFill>
                  <a:srgbClr val="3333FF"/>
                </a:solidFill>
              </a:rPr>
              <a:t>analysis</a:t>
            </a:r>
            <a:endParaRPr lang="en-US" sz="1588" dirty="0"/>
          </a:p>
          <a:p>
            <a:pPr marL="235336" marR="37402" indent="-226931">
              <a:lnSpc>
                <a:spcPts val="1714"/>
              </a:lnSpc>
              <a:spcBef>
                <a:spcPts val="404"/>
              </a:spcBef>
              <a:buClr>
                <a:srgbClr val="3333FF"/>
              </a:buClr>
              <a:buFont typeface="Arial"/>
              <a:buChar char="•"/>
              <a:tabLst>
                <a:tab pos="235336" algn="l"/>
              </a:tabLst>
            </a:pPr>
            <a:r>
              <a:rPr lang="en-US" sz="1588" spc="-3" dirty="0" err="1">
                <a:solidFill>
                  <a:srgbClr val="3333FF"/>
                </a:solidFill>
              </a:rPr>
              <a:t>m</a:t>
            </a:r>
            <a:r>
              <a:rPr lang="en-US" sz="1588" dirty="0" err="1">
                <a:solidFill>
                  <a:srgbClr val="3333FF"/>
                </a:solidFill>
              </a:rPr>
              <a:t>sa</a:t>
            </a:r>
            <a:r>
              <a:rPr lang="en-US" sz="1588" dirty="0">
                <a:solidFill>
                  <a:srgbClr val="3333FF"/>
                </a:solidFill>
              </a:rPr>
              <a:t> often allows </a:t>
            </a:r>
            <a:r>
              <a:rPr lang="en-US" sz="1588" spc="-7" dirty="0">
                <a:solidFill>
                  <a:srgbClr val="3333FF"/>
                </a:solidFill>
              </a:rPr>
              <a:t>to</a:t>
            </a:r>
            <a:r>
              <a:rPr lang="en-US" sz="1588" spc="-3" dirty="0">
                <a:solidFill>
                  <a:srgbClr val="3333FF"/>
                </a:solidFill>
              </a:rPr>
              <a:t> </a:t>
            </a:r>
            <a:r>
              <a:rPr lang="en-US" sz="1588" dirty="0">
                <a:solidFill>
                  <a:srgbClr val="3333FF"/>
                </a:solidFill>
              </a:rPr>
              <a:t>detect weakly conserved</a:t>
            </a:r>
            <a:r>
              <a:rPr lang="en-US" sz="1588" spc="-3" dirty="0">
                <a:solidFill>
                  <a:srgbClr val="3333FF"/>
                </a:solidFill>
              </a:rPr>
              <a:t> </a:t>
            </a:r>
            <a:r>
              <a:rPr lang="en-US" sz="1588" dirty="0">
                <a:solidFill>
                  <a:srgbClr val="3333FF"/>
                </a:solidFill>
              </a:rPr>
              <a:t>regions</a:t>
            </a:r>
            <a:r>
              <a:rPr lang="en-US" sz="1588" spc="-3" dirty="0">
                <a:solidFill>
                  <a:srgbClr val="3333FF"/>
                </a:solidFill>
              </a:rPr>
              <a:t> </a:t>
            </a:r>
            <a:r>
              <a:rPr lang="en-US" sz="1588" dirty="0">
                <a:solidFill>
                  <a:srgbClr val="3333FF"/>
                </a:solidFill>
              </a:rPr>
              <a:t>which pairwise</a:t>
            </a:r>
            <a:r>
              <a:rPr lang="en-US" sz="1588" spc="-3" dirty="0">
                <a:solidFill>
                  <a:srgbClr val="3333FF"/>
                </a:solidFill>
              </a:rPr>
              <a:t> </a:t>
            </a:r>
            <a:r>
              <a:rPr lang="en-US" sz="1588" dirty="0">
                <a:solidFill>
                  <a:srgbClr val="3333FF"/>
                </a:solidFill>
              </a:rPr>
              <a:t>alignment can’t</a:t>
            </a:r>
            <a:endParaRPr lang="en-US" sz="1588" dirty="0"/>
          </a:p>
          <a:p>
            <a:endParaRPr lang="en-US" dirty="0"/>
          </a:p>
        </p:txBody>
      </p:sp>
    </p:spTree>
    <p:extLst>
      <p:ext uri="{BB962C8B-B14F-4D97-AF65-F5344CB8AC3E}">
        <p14:creationId xmlns:p14="http://schemas.microsoft.com/office/powerpoint/2010/main" val="2720968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805533" y="512298"/>
            <a:ext cx="2484205" cy="533430"/>
          </a:xfrm>
          <a:prstGeom prst="rect">
            <a:avLst/>
          </a:prstGeom>
        </p:spPr>
        <p:txBody>
          <a:bodyPr wrap="square" lIns="91425" tIns="91425" rIns="91425" bIns="91425" anchor="b" anchorCtr="0">
            <a:noAutofit/>
          </a:bodyPr>
          <a:lstStyle/>
          <a:p>
            <a:pPr lvl="0">
              <a:spcBef>
                <a:spcPts val="0"/>
              </a:spcBef>
              <a:buNone/>
            </a:pPr>
            <a:r>
              <a:rPr lang="en" dirty="0" smtClean="0"/>
              <a:t>MSA Challanges</a:t>
            </a:r>
            <a:endParaRPr lang="en" dirty="0"/>
          </a:p>
        </p:txBody>
      </p:sp>
      <p:sp>
        <p:nvSpPr>
          <p:cNvPr id="112" name="Shape 112"/>
          <p:cNvSpPr txBox="1">
            <a:spLocks noGrp="1"/>
          </p:cNvSpPr>
          <p:nvPr>
            <p:ph type="body" idx="1"/>
          </p:nvPr>
        </p:nvSpPr>
        <p:spPr>
          <a:xfrm>
            <a:off x="883578" y="1140321"/>
            <a:ext cx="6410601" cy="3568314"/>
          </a:xfrm>
          <a:prstGeom prst="rect">
            <a:avLst/>
          </a:prstGeom>
        </p:spPr>
        <p:txBody>
          <a:bodyPr wrap="square" lIns="91425" tIns="91425" rIns="91425" bIns="91425" anchor="t" anchorCtr="0">
            <a:noAutofit/>
          </a:bodyPr>
          <a:lstStyle/>
          <a:p>
            <a:pPr marL="354965" indent="-342265">
              <a:lnSpc>
                <a:spcPts val="2875"/>
              </a:lnSpc>
              <a:buClr>
                <a:srgbClr val="3333FF"/>
              </a:buClr>
              <a:buFont typeface="Arial"/>
              <a:buChar char="•"/>
              <a:tabLst>
                <a:tab pos="355600" algn="l"/>
              </a:tabLst>
            </a:pPr>
            <a:r>
              <a:rPr lang="en-US" sz="1456" dirty="0"/>
              <a:t>Computationally Expensive</a:t>
            </a:r>
          </a:p>
          <a:p>
            <a:pPr marL="755650" marR="599440" lvl="1" indent="-285750" algn="just">
              <a:lnSpc>
                <a:spcPct val="80100"/>
              </a:lnSpc>
              <a:spcBef>
                <a:spcPts val="520"/>
              </a:spcBef>
              <a:buFont typeface="Arial"/>
              <a:buChar char="–"/>
              <a:tabLst>
                <a:tab pos="755650" algn="l"/>
              </a:tabLst>
            </a:pPr>
            <a:r>
              <a:rPr lang="en-US" sz="1456" dirty="0"/>
              <a:t>If </a:t>
            </a:r>
            <a:r>
              <a:rPr lang="en-US" sz="1456" dirty="0" err="1"/>
              <a:t>msa</a:t>
            </a:r>
            <a:r>
              <a:rPr lang="en-US" sz="1456" dirty="0"/>
              <a:t> includes matches, mismatches and gaps and also accounts the degree of variation then global </a:t>
            </a:r>
            <a:r>
              <a:rPr lang="en-US" sz="1456" dirty="0" err="1"/>
              <a:t>msa</a:t>
            </a:r>
            <a:r>
              <a:rPr lang="en-US" sz="1456" dirty="0"/>
              <a:t> can be applied to only a few sequences</a:t>
            </a:r>
          </a:p>
          <a:p>
            <a:pPr marL="354965" indent="-342265">
              <a:lnSpc>
                <a:spcPts val="2875"/>
              </a:lnSpc>
              <a:buClr>
                <a:srgbClr val="3333FF"/>
              </a:buClr>
              <a:buFont typeface="Arial"/>
              <a:buChar char="•"/>
              <a:tabLst>
                <a:tab pos="355600" algn="l"/>
              </a:tabLst>
            </a:pPr>
            <a:r>
              <a:rPr lang="en-US" sz="1456" dirty="0"/>
              <a:t>Difficult to score</a:t>
            </a:r>
          </a:p>
          <a:p>
            <a:pPr marL="755650" marR="26034" lvl="1" indent="-285750">
              <a:lnSpc>
                <a:spcPct val="80000"/>
              </a:lnSpc>
              <a:spcBef>
                <a:spcPts val="520"/>
              </a:spcBef>
              <a:buFont typeface="Arial"/>
              <a:buChar char="–"/>
              <a:tabLst>
                <a:tab pos="755650" algn="l"/>
              </a:tabLst>
            </a:pPr>
            <a:r>
              <a:rPr lang="en-US" sz="1456" dirty="0"/>
              <a:t>Multiple comparison necessary in each column of the </a:t>
            </a:r>
            <a:r>
              <a:rPr lang="en-US" sz="1456" dirty="0" err="1"/>
              <a:t>msa</a:t>
            </a:r>
            <a:r>
              <a:rPr lang="en-US" sz="1456" dirty="0"/>
              <a:t> for a cumulative score</a:t>
            </a:r>
          </a:p>
          <a:p>
            <a:pPr marL="755015" lvl="1" indent="-285115">
              <a:lnSpc>
                <a:spcPts val="2640"/>
              </a:lnSpc>
              <a:buFont typeface="Arial"/>
              <a:buChar char="–"/>
              <a:tabLst>
                <a:tab pos="755650" algn="l"/>
              </a:tabLst>
            </a:pPr>
            <a:r>
              <a:rPr lang="en-US" sz="1456" dirty="0"/>
              <a:t>Placement of gaps and scoring of substitution is more difficult</a:t>
            </a:r>
          </a:p>
          <a:p>
            <a:pPr marL="354965" indent="-342265">
              <a:lnSpc>
                <a:spcPts val="2875"/>
              </a:lnSpc>
              <a:buClr>
                <a:srgbClr val="3333FF"/>
              </a:buClr>
              <a:buFont typeface="Arial"/>
              <a:buChar char="•"/>
              <a:tabLst>
                <a:tab pos="355600" algn="l"/>
              </a:tabLst>
            </a:pPr>
            <a:r>
              <a:rPr lang="en-US" sz="1456" dirty="0"/>
              <a:t>Difficulty increases with diversity</a:t>
            </a:r>
          </a:p>
          <a:p>
            <a:pPr marL="755650" lvl="1" indent="-285750">
              <a:lnSpc>
                <a:spcPts val="2875"/>
              </a:lnSpc>
              <a:buSzPct val="91666"/>
              <a:buFont typeface="Arial"/>
              <a:buChar char="–"/>
              <a:tabLst>
                <a:tab pos="755650" algn="l"/>
              </a:tabLst>
            </a:pPr>
            <a:r>
              <a:rPr lang="en-US" sz="1456" dirty="0"/>
              <a:t>Relatively easy for a set of closely related sequences</a:t>
            </a:r>
          </a:p>
          <a:p>
            <a:pPr marL="755650" marR="142240" lvl="1" indent="-285750">
              <a:lnSpc>
                <a:spcPct val="80000"/>
              </a:lnSpc>
              <a:spcBef>
                <a:spcPts val="570"/>
              </a:spcBef>
              <a:buSzPct val="91666"/>
              <a:buFont typeface="Arial"/>
              <a:buChar char="–"/>
              <a:tabLst>
                <a:tab pos="755650" algn="l"/>
              </a:tabLst>
            </a:pPr>
            <a:r>
              <a:rPr lang="en-US" sz="1456" dirty="0"/>
              <a:t>Identifying the correct ancestry relationships for a set of distantly related sequences is more challenging</a:t>
            </a:r>
          </a:p>
          <a:p>
            <a:pPr marL="755650" marR="5080" lvl="1" indent="-285750">
              <a:lnSpc>
                <a:spcPct val="79800"/>
              </a:lnSpc>
              <a:spcBef>
                <a:spcPts val="575"/>
              </a:spcBef>
              <a:buSzPct val="91666"/>
              <a:buFont typeface="Arial"/>
              <a:buChar char="–"/>
              <a:tabLst>
                <a:tab pos="755650" algn="l"/>
              </a:tabLst>
            </a:pPr>
            <a:r>
              <a:rPr lang="en-US" sz="1456" dirty="0"/>
              <a:t>Even difficult if some members are more alike compared to others</a:t>
            </a:r>
          </a:p>
        </p:txBody>
      </p:sp>
    </p:spTree>
    <p:extLst>
      <p:ext uri="{BB962C8B-B14F-4D97-AF65-F5344CB8AC3E}">
        <p14:creationId xmlns:p14="http://schemas.microsoft.com/office/powerpoint/2010/main" val="7717160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ctrTitle"/>
          </p:nvPr>
        </p:nvSpPr>
        <p:spPr>
          <a:xfrm>
            <a:off x="685800" y="1271752"/>
            <a:ext cx="8121869" cy="1681105"/>
          </a:xfrm>
          <a:prstGeom prst="rect">
            <a:avLst/>
          </a:prstGeom>
        </p:spPr>
        <p:txBody>
          <a:bodyPr wrap="square" lIns="91425" tIns="91425" rIns="91425" bIns="91425" anchor="b" anchorCtr="0">
            <a:noAutofit/>
          </a:bodyPr>
          <a:lstStyle/>
          <a:p>
            <a:pPr lvl="0" rtl="0">
              <a:spcBef>
                <a:spcPts val="0"/>
              </a:spcBef>
              <a:buNone/>
            </a:pPr>
            <a:r>
              <a:rPr lang="en" dirty="0"/>
              <a:t>2</a:t>
            </a:r>
            <a:r>
              <a:rPr lang="en" dirty="0" smtClean="0"/>
              <a:t>. </a:t>
            </a:r>
            <a:r>
              <a:rPr lang="en" dirty="0" smtClean="0"/>
              <a:t>Multiple Sequence Alignment </a:t>
            </a:r>
            <a:r>
              <a:rPr lang="en" dirty="0" smtClean="0"/>
              <a:t>  </a:t>
            </a:r>
            <a:br>
              <a:rPr lang="en" dirty="0" smtClean="0"/>
            </a:br>
            <a:r>
              <a:rPr lang="en" dirty="0"/>
              <a:t> </a:t>
            </a:r>
            <a:r>
              <a:rPr lang="en" dirty="0" smtClean="0"/>
              <a:t>   Methods</a:t>
            </a:r>
            <a:endParaRPr lang="en" dirty="0"/>
          </a:p>
        </p:txBody>
      </p:sp>
      <p:sp>
        <p:nvSpPr>
          <p:cNvPr id="99" name="Shape 99"/>
          <p:cNvSpPr txBox="1">
            <a:spLocks noGrp="1"/>
          </p:cNvSpPr>
          <p:nvPr>
            <p:ph type="subTitle" idx="1"/>
          </p:nvPr>
        </p:nvSpPr>
        <p:spPr>
          <a:xfrm>
            <a:off x="685800" y="3082250"/>
            <a:ext cx="6377152" cy="687600"/>
          </a:xfrm>
          <a:prstGeom prst="rect">
            <a:avLst/>
          </a:prstGeom>
        </p:spPr>
        <p:txBody>
          <a:bodyPr wrap="square" lIns="91425" tIns="91425" rIns="91425" bIns="91425" anchor="ctr" anchorCtr="0">
            <a:noAutofit/>
          </a:bodyPr>
          <a:lstStyle/>
          <a:p>
            <a:pPr lvl="0" rtl="0">
              <a:spcBef>
                <a:spcPts val="0"/>
              </a:spcBef>
              <a:buNone/>
            </a:pPr>
            <a:r>
              <a:rPr lang="en" dirty="0" smtClean="0"/>
              <a:t>Dynamic Programming, Greedy, Progressive, Iterative</a:t>
            </a:r>
            <a:endParaRPr lang="en" dirty="0"/>
          </a:p>
        </p:txBody>
      </p:sp>
    </p:spTree>
    <p:extLst>
      <p:ext uri="{BB962C8B-B14F-4D97-AF65-F5344CB8AC3E}">
        <p14:creationId xmlns:p14="http://schemas.microsoft.com/office/powerpoint/2010/main" val="286286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44424" y="5597"/>
            <a:ext cx="4518685" cy="1139999"/>
          </a:xfrm>
        </p:spPr>
        <p:txBody>
          <a:bodyPr/>
          <a:lstStyle/>
          <a:p>
            <a:r>
              <a:rPr lang="en-US" spc="-13" dirty="0"/>
              <a:t>Global</a:t>
            </a:r>
            <a:r>
              <a:rPr lang="en-US" spc="-7" dirty="0"/>
              <a:t> </a:t>
            </a:r>
            <a:r>
              <a:rPr lang="en-US" spc="-17" dirty="0" smtClean="0"/>
              <a:t>MSA:</a:t>
            </a:r>
            <a:r>
              <a:rPr lang="en-US" dirty="0" smtClean="0"/>
              <a:t> </a:t>
            </a:r>
            <a:r>
              <a:rPr lang="en-US" spc="-17" dirty="0"/>
              <a:t>Dynamic</a:t>
            </a:r>
            <a:r>
              <a:rPr lang="en-US" spc="-7" dirty="0"/>
              <a:t> </a:t>
            </a:r>
            <a:r>
              <a:rPr lang="en-US" dirty="0"/>
              <a:t>Programming</a:t>
            </a:r>
          </a:p>
        </p:txBody>
      </p:sp>
      <p:sp>
        <p:nvSpPr>
          <p:cNvPr id="5" name="Text Placeholder 4"/>
          <p:cNvSpPr>
            <a:spLocks noGrp="1"/>
          </p:cNvSpPr>
          <p:nvPr>
            <p:ph type="body" idx="1"/>
          </p:nvPr>
        </p:nvSpPr>
        <p:spPr>
          <a:xfrm>
            <a:off x="844425" y="1538075"/>
            <a:ext cx="6152276" cy="3387899"/>
          </a:xfrm>
        </p:spPr>
        <p:txBody>
          <a:bodyPr/>
          <a:lstStyle/>
          <a:p>
            <a:pPr marL="235336" marR="3362" lvl="0" indent="-226931">
              <a:lnSpc>
                <a:spcPts val="1860"/>
              </a:lnSpc>
              <a:spcBef>
                <a:spcPts val="600"/>
              </a:spcBef>
              <a:buFont typeface="Arial"/>
              <a:buChar char="•"/>
              <a:tabLst>
                <a:tab pos="235336" algn="l"/>
              </a:tabLst>
            </a:pPr>
            <a:r>
              <a:rPr lang="en-US" sz="1456" dirty="0"/>
              <a:t>The two-sequence alignment algorithm (Needleman- </a:t>
            </a:r>
            <a:r>
              <a:rPr lang="en-US" sz="1456" dirty="0" err="1"/>
              <a:t>Wunsch</a:t>
            </a:r>
            <a:r>
              <a:rPr lang="en-US" sz="1456" dirty="0"/>
              <a:t>) can be generalized to any number of sequences.</a:t>
            </a:r>
          </a:p>
          <a:p>
            <a:pPr marL="613555" marR="1178361" lvl="0" indent="-605150">
              <a:lnSpc>
                <a:spcPts val="1860"/>
              </a:lnSpc>
              <a:spcBef>
                <a:spcPts val="414"/>
              </a:spcBef>
              <a:buFont typeface="Arial"/>
              <a:buChar char="•"/>
              <a:tabLst>
                <a:tab pos="235336" algn="l"/>
              </a:tabLst>
            </a:pPr>
            <a:r>
              <a:rPr lang="en-US" sz="1456" dirty="0"/>
              <a:t>E.g., for three sequences X, Y, W define C[</a:t>
            </a:r>
            <a:r>
              <a:rPr lang="en-US" sz="1456" dirty="0" err="1"/>
              <a:t>i,j,k</a:t>
            </a:r>
            <a:r>
              <a:rPr lang="en-US" sz="1456" dirty="0"/>
              <a:t>] = score of optimum alignment</a:t>
            </a:r>
          </a:p>
          <a:p>
            <a:pPr marL="1522961" lvl="0">
              <a:lnSpc>
                <a:spcPts val="1833"/>
              </a:lnSpc>
              <a:spcBef>
                <a:spcPts val="600"/>
              </a:spcBef>
              <a:tabLst>
                <a:tab pos="2313858" algn="l"/>
              </a:tabLst>
            </a:pPr>
            <a:r>
              <a:rPr lang="en-US" sz="1456" dirty="0"/>
              <a:t>among	X[1..i], Y[1..j], W[1..k]</a:t>
            </a:r>
          </a:p>
          <a:p>
            <a:pPr marL="235336" marR="229873" lvl="0" indent="-226931">
              <a:lnSpc>
                <a:spcPts val="1860"/>
              </a:lnSpc>
              <a:spcBef>
                <a:spcPts val="443"/>
              </a:spcBef>
              <a:buFont typeface="Arial"/>
              <a:buChar char="•"/>
              <a:tabLst>
                <a:tab pos="235756" algn="l"/>
              </a:tabLst>
            </a:pPr>
            <a:r>
              <a:rPr lang="en-US" sz="1456" dirty="0"/>
              <a:t>As for two sequences, divide possible alignments into different classes, depending on how they end.</a:t>
            </a:r>
          </a:p>
          <a:p>
            <a:pPr marL="499669" lvl="1" indent="-188689">
              <a:spcBef>
                <a:spcPts val="152"/>
              </a:spcBef>
              <a:buFont typeface="Arial"/>
              <a:buChar char="–"/>
              <a:tabLst>
                <a:tab pos="500089" algn="l"/>
              </a:tabLst>
            </a:pPr>
            <a:r>
              <a:rPr lang="en-US" sz="1456" dirty="0"/>
              <a:t>Devise recurrence relations for C[</a:t>
            </a:r>
            <a:r>
              <a:rPr lang="en-US" sz="1456" dirty="0" err="1"/>
              <a:t>i,j,k</a:t>
            </a:r>
            <a:r>
              <a:rPr lang="en-US" sz="1456" dirty="0"/>
              <a:t>]</a:t>
            </a:r>
          </a:p>
          <a:p>
            <a:pPr marL="499669" lvl="1" indent="-188689">
              <a:spcBef>
                <a:spcPts val="185"/>
              </a:spcBef>
              <a:buFont typeface="Arial"/>
              <a:buChar char="–"/>
              <a:tabLst>
                <a:tab pos="500089" algn="l"/>
              </a:tabLst>
            </a:pPr>
            <a:r>
              <a:rPr lang="en-US" sz="1456" dirty="0"/>
              <a:t>C[</a:t>
            </a:r>
            <a:r>
              <a:rPr lang="en-US" sz="1456" dirty="0" err="1"/>
              <a:t>i,j,k</a:t>
            </a:r>
            <a:r>
              <a:rPr lang="en-US" sz="1456" dirty="0"/>
              <a:t>] is the maximum out of all possibilities</a:t>
            </a:r>
          </a:p>
          <a:p>
            <a:endParaRPr lang="en-US" dirty="0"/>
          </a:p>
        </p:txBody>
      </p:sp>
    </p:spTree>
    <p:extLst>
      <p:ext uri="{BB962C8B-B14F-4D97-AF65-F5344CB8AC3E}">
        <p14:creationId xmlns:p14="http://schemas.microsoft.com/office/powerpoint/2010/main" val="105542762"/>
      </p:ext>
    </p:extLst>
  </p:cSld>
  <p:clrMapOvr>
    <a:masterClrMapping/>
  </p:clrMapOvr>
</p:sld>
</file>

<file path=ppt/theme/theme1.xml><?xml version="1.0" encoding="utf-8"?>
<a:theme xmlns:a="http://schemas.openxmlformats.org/drawingml/2006/main" name="Cerimon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TM10001104[[fn=Feathered]]</Template>
  <TotalTime>3735</TotalTime>
  <Words>868</Words>
  <Application>Microsoft Office PowerPoint</Application>
  <PresentationFormat>On-screen Show (16:9)</PresentationFormat>
  <Paragraphs>183</Paragraphs>
  <Slides>20</Slides>
  <Notes>15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Source Sans Pro</vt:lpstr>
      <vt:lpstr>Verdana</vt:lpstr>
      <vt:lpstr>Arial</vt:lpstr>
      <vt:lpstr>Lucida Console</vt:lpstr>
      <vt:lpstr>Comic Sans MS</vt:lpstr>
      <vt:lpstr>Dosis</vt:lpstr>
      <vt:lpstr>Courier New</vt:lpstr>
      <vt:lpstr>Times New Roman</vt:lpstr>
      <vt:lpstr>Cerimon template</vt:lpstr>
      <vt:lpstr>Mulitiple Sequence  Alignment</vt:lpstr>
      <vt:lpstr>CONTENTS</vt:lpstr>
      <vt:lpstr>1. Multiple Sequence Alignment (MSA)</vt:lpstr>
      <vt:lpstr>Multiple Sequence Alignment</vt:lpstr>
      <vt:lpstr>PowerPoint Presentation</vt:lpstr>
      <vt:lpstr>Multiple Sequence Alignment: Motivation</vt:lpstr>
      <vt:lpstr>MSA Challanges</vt:lpstr>
      <vt:lpstr>2. Multiple Sequence Alignment        Methods</vt:lpstr>
      <vt:lpstr>Global MSA: Dynamic Programming</vt:lpstr>
      <vt:lpstr>MSA for 3 sequences: alignment can end in 7 ways </vt:lpstr>
      <vt:lpstr>Aligning Three Sequences</vt:lpstr>
      <vt:lpstr>Dynamic programming for 3 sequences</vt:lpstr>
      <vt:lpstr>2-D cell versus 3-D Alignment Cell</vt:lpstr>
      <vt:lpstr>Dynamic Programming msa: General Case</vt:lpstr>
      <vt:lpstr>Greedy Approach: Example</vt:lpstr>
      <vt:lpstr>Greedy Approach: Example</vt:lpstr>
      <vt:lpstr>PowerPoint Presentation</vt:lpstr>
      <vt:lpstr>Progressive Method</vt:lpstr>
      <vt:lpstr>Iterative Method</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DNA Sequencing</dc:title>
  <dc:creator>Nafis Neehal</dc:creator>
  <cp:lastModifiedBy>ASUS</cp:lastModifiedBy>
  <cp:revision>114</cp:revision>
  <dcterms:modified xsi:type="dcterms:W3CDTF">2020-05-05T19:08:47Z</dcterms:modified>
</cp:coreProperties>
</file>