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316" r:id="rId3"/>
    <p:sldId id="259" r:id="rId4"/>
    <p:sldId id="308" r:id="rId5"/>
    <p:sldId id="309" r:id="rId6"/>
    <p:sldId id="310" r:id="rId7"/>
    <p:sldId id="266" r:id="rId8"/>
    <p:sldId id="268" r:id="rId9"/>
    <p:sldId id="269" r:id="rId10"/>
    <p:sldId id="270" r:id="rId11"/>
    <p:sldId id="271" r:id="rId12"/>
    <p:sldId id="272" r:id="rId13"/>
    <p:sldId id="273" r:id="rId14"/>
    <p:sldId id="274" r:id="rId15"/>
    <p:sldId id="275" r:id="rId16"/>
    <p:sldId id="277" r:id="rId17"/>
    <p:sldId id="296" r:id="rId18"/>
    <p:sldId id="299" r:id="rId19"/>
    <p:sldId id="300" r:id="rId20"/>
    <p:sldId id="314" r:id="rId21"/>
    <p:sldId id="313" r:id="rId22"/>
    <p:sldId id="315"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9BE92-7D02-43B7-A290-CFAD1FABB1BA}" type="doc">
      <dgm:prSet loTypeId="urn:microsoft.com/office/officeart/2005/8/layout/venn1" loCatId="relationship" qsTypeId="urn:microsoft.com/office/officeart/2005/8/quickstyle/simple5" qsCatId="simple" csTypeId="urn:microsoft.com/office/officeart/2005/8/colors/accent6_2" csCatId="accent6" phldr="1"/>
      <dgm:spPr/>
      <dgm:t>
        <a:bodyPr/>
        <a:lstStyle/>
        <a:p>
          <a:endParaRPr lang="en-US"/>
        </a:p>
      </dgm:t>
    </dgm:pt>
    <dgm:pt modelId="{4B8B0D52-BC6A-4C32-93E6-49CADB9193F3}">
      <dgm:prSet/>
      <dgm:spPr>
        <a:solidFill>
          <a:srgbClr val="CC0000"/>
        </a:solidFill>
      </dgm:spPr>
      <dgm:t>
        <a:bodyPr/>
        <a:lstStyle/>
        <a:p>
          <a:pPr rtl="0"/>
          <a:r>
            <a:rPr lang="en-US" b="0" i="0" dirty="0" smtClean="0">
              <a:solidFill>
                <a:schemeClr val="bg1"/>
              </a:solidFill>
              <a:latin typeface="Times New Roman" panose="02020603050405020304" pitchFamily="18" charset="0"/>
              <a:cs typeface="Times New Roman" panose="02020603050405020304" pitchFamily="18" charset="0"/>
            </a:rPr>
            <a:t>The customary code of polite behavior in society or among members of a particular profession or group</a:t>
          </a:r>
          <a:endParaRPr lang="en-US" dirty="0">
            <a:solidFill>
              <a:schemeClr val="bg1"/>
            </a:solidFill>
            <a:latin typeface="Times New Roman" panose="02020603050405020304" pitchFamily="18" charset="0"/>
            <a:cs typeface="Times New Roman" panose="02020603050405020304" pitchFamily="18" charset="0"/>
          </a:endParaRPr>
        </a:p>
      </dgm:t>
    </dgm:pt>
    <dgm:pt modelId="{545A6AAC-BB68-4F03-B566-1DB71174AD43}" type="parTrans" cxnId="{0B4F0238-77F1-4C81-B124-54D1EEBCCDCD}">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D4E19FCD-FA3B-42E5-9923-5DA810D99A93}" type="sibTrans" cxnId="{0B4F0238-77F1-4C81-B124-54D1EEBCCDCD}">
      <dgm:prSet/>
      <dgm:spPr/>
      <dgm:t>
        <a:bodyPr/>
        <a:lstStyle/>
        <a:p>
          <a:endParaRPr lang="en-US">
            <a:solidFill>
              <a:schemeClr val="bg1"/>
            </a:solidFill>
            <a:latin typeface="Times New Roman" panose="02020603050405020304" pitchFamily="18" charset="0"/>
            <a:cs typeface="Times New Roman" panose="02020603050405020304" pitchFamily="18" charset="0"/>
          </a:endParaRPr>
        </a:p>
      </dgm:t>
    </dgm:pt>
    <dgm:pt modelId="{0CC1B21F-A034-4896-A6C0-42A7CB72E13B}" type="pres">
      <dgm:prSet presAssocID="{CC29BE92-7D02-43B7-A290-CFAD1FABB1BA}" presName="compositeShape" presStyleCnt="0">
        <dgm:presLayoutVars>
          <dgm:chMax val="7"/>
          <dgm:dir/>
          <dgm:resizeHandles val="exact"/>
        </dgm:presLayoutVars>
      </dgm:prSet>
      <dgm:spPr/>
      <dgm:t>
        <a:bodyPr/>
        <a:lstStyle/>
        <a:p>
          <a:endParaRPr lang="en-US"/>
        </a:p>
      </dgm:t>
    </dgm:pt>
    <dgm:pt modelId="{F7EA6F40-8728-459D-842D-F50003F84767}" type="pres">
      <dgm:prSet presAssocID="{4B8B0D52-BC6A-4C32-93E6-49CADB9193F3}" presName="circ1TxSh" presStyleLbl="vennNode1" presStyleIdx="0" presStyleCnt="1" custLinFactNeighborX="-5605" custLinFactNeighborY="-590"/>
      <dgm:spPr/>
      <dgm:t>
        <a:bodyPr/>
        <a:lstStyle/>
        <a:p>
          <a:endParaRPr lang="en-US"/>
        </a:p>
      </dgm:t>
    </dgm:pt>
  </dgm:ptLst>
  <dgm:cxnLst>
    <dgm:cxn modelId="{0B4F0238-77F1-4C81-B124-54D1EEBCCDCD}" srcId="{CC29BE92-7D02-43B7-A290-CFAD1FABB1BA}" destId="{4B8B0D52-BC6A-4C32-93E6-49CADB9193F3}" srcOrd="0" destOrd="0" parTransId="{545A6AAC-BB68-4F03-B566-1DB71174AD43}" sibTransId="{D4E19FCD-FA3B-42E5-9923-5DA810D99A93}"/>
    <dgm:cxn modelId="{83F7E850-F592-4400-B428-C7FD6F336283}" type="presOf" srcId="{CC29BE92-7D02-43B7-A290-CFAD1FABB1BA}" destId="{0CC1B21F-A034-4896-A6C0-42A7CB72E13B}" srcOrd="0" destOrd="0" presId="urn:microsoft.com/office/officeart/2005/8/layout/venn1"/>
    <dgm:cxn modelId="{9F162741-263D-40D3-98BE-B5CACCB39725}" type="presOf" srcId="{4B8B0D52-BC6A-4C32-93E6-49CADB9193F3}" destId="{F7EA6F40-8728-459D-842D-F50003F84767}" srcOrd="0" destOrd="0" presId="urn:microsoft.com/office/officeart/2005/8/layout/venn1"/>
    <dgm:cxn modelId="{D3EEDCD0-6F46-48A6-ABC3-4C06109EF5B0}" type="presParOf" srcId="{0CC1B21F-A034-4896-A6C0-42A7CB72E13B}" destId="{F7EA6F40-8728-459D-842D-F50003F84767}" srcOrd="0"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55CA3-AC41-4E5E-AA9D-8B3B2158EC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C0099C-A9D2-412C-BD10-C3DC19F4403F}">
      <dgm:prSet/>
      <dgm:spPr/>
      <dgm:t>
        <a:bodyPr/>
        <a:lstStyle/>
        <a:p>
          <a:pPr rtl="0"/>
          <a:r>
            <a:rPr lang="en-US" dirty="0" smtClean="0">
              <a:latin typeface="Times New Roman" pitchFamily="18" charset="0"/>
              <a:cs typeface="Times New Roman" pitchFamily="18" charset="0"/>
            </a:rPr>
            <a:t>Education and training can make a difference.</a:t>
          </a:r>
          <a:endParaRPr lang="en-US" dirty="0">
            <a:latin typeface="Times New Roman" pitchFamily="18" charset="0"/>
            <a:cs typeface="Times New Roman" pitchFamily="18" charset="0"/>
          </a:endParaRPr>
        </a:p>
      </dgm:t>
    </dgm:pt>
    <dgm:pt modelId="{7DB3ADD0-3F50-48DB-88C7-79E66AE7F370}" type="parTrans" cxnId="{50C85059-2BAC-4E26-96AD-00F1957BDE1F}">
      <dgm:prSet/>
      <dgm:spPr/>
      <dgm:t>
        <a:bodyPr/>
        <a:lstStyle/>
        <a:p>
          <a:endParaRPr lang="en-US"/>
        </a:p>
      </dgm:t>
    </dgm:pt>
    <dgm:pt modelId="{AF2AC61F-8C1B-4541-B044-CCC3239A7CE6}" type="sibTrans" cxnId="{50C85059-2BAC-4E26-96AD-00F1957BDE1F}">
      <dgm:prSet/>
      <dgm:spPr/>
      <dgm:t>
        <a:bodyPr/>
        <a:lstStyle/>
        <a:p>
          <a:endParaRPr lang="en-US"/>
        </a:p>
      </dgm:t>
    </dgm:pt>
    <dgm:pt modelId="{7F68F56F-F5D6-4260-BAD0-F04F017E4F86}" type="pres">
      <dgm:prSet presAssocID="{7DD55CA3-AC41-4E5E-AA9D-8B3B2158EC3A}" presName="linear" presStyleCnt="0">
        <dgm:presLayoutVars>
          <dgm:animLvl val="lvl"/>
          <dgm:resizeHandles val="exact"/>
        </dgm:presLayoutVars>
      </dgm:prSet>
      <dgm:spPr/>
      <dgm:t>
        <a:bodyPr/>
        <a:lstStyle/>
        <a:p>
          <a:endParaRPr lang="en-US"/>
        </a:p>
      </dgm:t>
    </dgm:pt>
    <dgm:pt modelId="{C0BA722F-BFDE-4214-AFF6-1B2EF75AF689}" type="pres">
      <dgm:prSet presAssocID="{6CC0099C-A9D2-412C-BD10-C3DC19F4403F}" presName="parentText" presStyleLbl="node1" presStyleIdx="0" presStyleCnt="1">
        <dgm:presLayoutVars>
          <dgm:chMax val="0"/>
          <dgm:bulletEnabled val="1"/>
        </dgm:presLayoutVars>
      </dgm:prSet>
      <dgm:spPr/>
      <dgm:t>
        <a:bodyPr/>
        <a:lstStyle/>
        <a:p>
          <a:endParaRPr lang="en-US"/>
        </a:p>
      </dgm:t>
    </dgm:pt>
  </dgm:ptLst>
  <dgm:cxnLst>
    <dgm:cxn modelId="{50C85059-2BAC-4E26-96AD-00F1957BDE1F}" srcId="{7DD55CA3-AC41-4E5E-AA9D-8B3B2158EC3A}" destId="{6CC0099C-A9D2-412C-BD10-C3DC19F4403F}" srcOrd="0" destOrd="0" parTransId="{7DB3ADD0-3F50-48DB-88C7-79E66AE7F370}" sibTransId="{AF2AC61F-8C1B-4541-B044-CCC3239A7CE6}"/>
    <dgm:cxn modelId="{1BEF6DFA-03A1-40A5-94B8-44FC78B86776}" type="presOf" srcId="{6CC0099C-A9D2-412C-BD10-C3DC19F4403F}" destId="{C0BA722F-BFDE-4214-AFF6-1B2EF75AF689}" srcOrd="0" destOrd="0" presId="urn:microsoft.com/office/officeart/2005/8/layout/vList2"/>
    <dgm:cxn modelId="{F5F74107-8C3C-42E7-9DA1-F13D16B9C702}" type="presOf" srcId="{7DD55CA3-AC41-4E5E-AA9D-8B3B2158EC3A}" destId="{7F68F56F-F5D6-4260-BAD0-F04F017E4F86}" srcOrd="0" destOrd="0" presId="urn:microsoft.com/office/officeart/2005/8/layout/vList2"/>
    <dgm:cxn modelId="{2F06B28B-E45A-4583-8B93-F624554DD25E}" type="presParOf" srcId="{7F68F56F-F5D6-4260-BAD0-F04F017E4F86}" destId="{C0BA722F-BFDE-4214-AFF6-1B2EF75AF6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32540-8B38-4E7B-A20B-EE53FF38E974}" type="doc">
      <dgm:prSet loTypeId="urn:microsoft.com/office/officeart/2005/8/layout/venn1" loCatId="relationship" qsTypeId="urn:microsoft.com/office/officeart/2005/8/quickstyle/3d4" qsCatId="3D" csTypeId="urn:microsoft.com/office/officeart/2005/8/colors/accent2_3" csCatId="accent2"/>
      <dgm:spPr/>
      <dgm:t>
        <a:bodyPr/>
        <a:lstStyle/>
        <a:p>
          <a:endParaRPr lang="en-US"/>
        </a:p>
      </dgm:t>
    </dgm:pt>
    <dgm:pt modelId="{289B66C2-B6ED-4458-9449-23085CAD6679}">
      <dgm:prSet/>
      <dgm:spPr/>
      <dgm:t>
        <a:bodyPr/>
        <a:lstStyle/>
        <a:p>
          <a:pPr rtl="0"/>
          <a:r>
            <a:rPr lang="en-US" b="1" i="1" smtClean="0"/>
            <a:t>DON’T</a:t>
          </a:r>
          <a:endParaRPr lang="en-US" dirty="0"/>
        </a:p>
      </dgm:t>
    </dgm:pt>
    <dgm:pt modelId="{35313DA8-83D7-4A9E-B7A6-6BC70CB1FB61}" type="parTrans" cxnId="{F1293386-F1F3-4241-964C-A88C80E0AA79}">
      <dgm:prSet/>
      <dgm:spPr/>
      <dgm:t>
        <a:bodyPr/>
        <a:lstStyle/>
        <a:p>
          <a:endParaRPr lang="en-US">
            <a:solidFill>
              <a:srgbClr val="C00000"/>
            </a:solidFill>
          </a:endParaRPr>
        </a:p>
      </dgm:t>
    </dgm:pt>
    <dgm:pt modelId="{D0262AA1-155F-49D4-BD02-B81527585A6C}" type="sibTrans" cxnId="{F1293386-F1F3-4241-964C-A88C80E0AA79}">
      <dgm:prSet/>
      <dgm:spPr/>
      <dgm:t>
        <a:bodyPr/>
        <a:lstStyle/>
        <a:p>
          <a:endParaRPr lang="en-US">
            <a:solidFill>
              <a:srgbClr val="C00000"/>
            </a:solidFill>
          </a:endParaRPr>
        </a:p>
      </dgm:t>
    </dgm:pt>
    <dgm:pt modelId="{D08E8E39-88A3-4006-8F20-5D70BEFA0FEF}" type="pres">
      <dgm:prSet presAssocID="{16932540-8B38-4E7B-A20B-EE53FF38E974}" presName="compositeShape" presStyleCnt="0">
        <dgm:presLayoutVars>
          <dgm:chMax val="7"/>
          <dgm:dir/>
          <dgm:resizeHandles val="exact"/>
        </dgm:presLayoutVars>
      </dgm:prSet>
      <dgm:spPr/>
      <dgm:t>
        <a:bodyPr/>
        <a:lstStyle/>
        <a:p>
          <a:endParaRPr lang="en-US"/>
        </a:p>
      </dgm:t>
    </dgm:pt>
    <dgm:pt modelId="{CEEFBB14-86E9-42E5-B4C5-7C3BC801FE98}" type="pres">
      <dgm:prSet presAssocID="{289B66C2-B6ED-4458-9449-23085CAD6679}" presName="circ1TxSh" presStyleLbl="vennNode1" presStyleIdx="0" presStyleCnt="1" custLinFactNeighborX="18856" custLinFactNeighborY="-42832"/>
      <dgm:spPr/>
      <dgm:t>
        <a:bodyPr/>
        <a:lstStyle/>
        <a:p>
          <a:endParaRPr lang="en-US"/>
        </a:p>
      </dgm:t>
    </dgm:pt>
  </dgm:ptLst>
  <dgm:cxnLst>
    <dgm:cxn modelId="{59F2DE72-DF5E-4786-A535-9BE2A43C9365}" type="presOf" srcId="{289B66C2-B6ED-4458-9449-23085CAD6679}" destId="{CEEFBB14-86E9-42E5-B4C5-7C3BC801FE98}" srcOrd="0" destOrd="0" presId="urn:microsoft.com/office/officeart/2005/8/layout/venn1"/>
    <dgm:cxn modelId="{531AF4A3-BB56-460A-9FEE-CF7EB3DCE55A}" type="presOf" srcId="{16932540-8B38-4E7B-A20B-EE53FF38E974}" destId="{D08E8E39-88A3-4006-8F20-5D70BEFA0FEF}" srcOrd="0" destOrd="0" presId="urn:microsoft.com/office/officeart/2005/8/layout/venn1"/>
    <dgm:cxn modelId="{F1293386-F1F3-4241-964C-A88C80E0AA79}" srcId="{16932540-8B38-4E7B-A20B-EE53FF38E974}" destId="{289B66C2-B6ED-4458-9449-23085CAD6679}" srcOrd="0" destOrd="0" parTransId="{35313DA8-83D7-4A9E-B7A6-6BC70CB1FB61}" sibTransId="{D0262AA1-155F-49D4-BD02-B81527585A6C}"/>
    <dgm:cxn modelId="{46E68E7B-7972-4102-ADDB-D8B20C7CC4FD}" type="presParOf" srcId="{D08E8E39-88A3-4006-8F20-5D70BEFA0FEF}" destId="{CEEFBB14-86E9-42E5-B4C5-7C3BC801FE98}"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A6F40-8728-459D-842D-F50003F84767}">
      <dsp:nvSpPr>
        <dsp:cNvPr id="0" name=""/>
        <dsp:cNvSpPr/>
      </dsp:nvSpPr>
      <dsp:spPr>
        <a:xfrm>
          <a:off x="142363" y="0"/>
          <a:ext cx="4625987" cy="4625987"/>
        </a:xfrm>
        <a:prstGeom prst="ellipse">
          <a:avLst/>
        </a:prstGeom>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66850" rtl="0">
            <a:lnSpc>
              <a:spcPct val="90000"/>
            </a:lnSpc>
            <a:spcBef>
              <a:spcPct val="0"/>
            </a:spcBef>
            <a:spcAft>
              <a:spcPct val="35000"/>
            </a:spcAft>
          </a:pPr>
          <a:r>
            <a:rPr lang="en-US" sz="3300" b="0" i="0" kern="1200" dirty="0" smtClean="0">
              <a:solidFill>
                <a:schemeClr val="bg1"/>
              </a:solidFill>
              <a:latin typeface="Times New Roman" panose="02020603050405020304" pitchFamily="18" charset="0"/>
              <a:cs typeface="Times New Roman" panose="02020603050405020304" pitchFamily="18" charset="0"/>
            </a:rPr>
            <a:t>The customary code of polite behavior in society or among members of a particular profession or group</a:t>
          </a:r>
          <a:endParaRPr lang="en-US" sz="3300" kern="1200" dirty="0">
            <a:solidFill>
              <a:schemeClr val="bg1"/>
            </a:solidFill>
            <a:latin typeface="Times New Roman" panose="02020603050405020304" pitchFamily="18" charset="0"/>
            <a:cs typeface="Times New Roman" panose="02020603050405020304" pitchFamily="18" charset="0"/>
          </a:endParaRPr>
        </a:p>
      </dsp:txBody>
      <dsp:txXfrm>
        <a:off x="819823" y="677460"/>
        <a:ext cx="3271067" cy="3271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A722F-BFDE-4214-AFF6-1B2EF75AF689}">
      <dsp:nvSpPr>
        <dsp:cNvPr id="0" name=""/>
        <dsp:cNvSpPr/>
      </dsp:nvSpPr>
      <dsp:spPr>
        <a:xfrm>
          <a:off x="0" y="299009"/>
          <a:ext cx="4420772" cy="3935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latin typeface="Times New Roman" pitchFamily="18" charset="0"/>
              <a:cs typeface="Times New Roman" pitchFamily="18" charset="0"/>
            </a:rPr>
            <a:t>Education and training can make a difference.</a:t>
          </a:r>
          <a:endParaRPr lang="en-US" sz="5800" kern="1200" dirty="0">
            <a:latin typeface="Times New Roman" pitchFamily="18" charset="0"/>
            <a:cs typeface="Times New Roman" pitchFamily="18" charset="0"/>
          </a:endParaRPr>
        </a:p>
      </dsp:txBody>
      <dsp:txXfrm>
        <a:off x="192134" y="491143"/>
        <a:ext cx="4036504" cy="3551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BB14-86E9-42E5-B4C5-7C3BC801FE98}">
      <dsp:nvSpPr>
        <dsp:cNvPr id="0" name=""/>
        <dsp:cNvSpPr/>
      </dsp:nvSpPr>
      <dsp:spPr>
        <a:xfrm>
          <a:off x="55116" y="0"/>
          <a:ext cx="2176224" cy="2176224"/>
        </a:xfrm>
        <a:prstGeom prst="ellipse">
          <a:avLst/>
        </a:prstGeom>
        <a:solidFill>
          <a:schemeClr val="accent2">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rtl="0">
            <a:lnSpc>
              <a:spcPct val="90000"/>
            </a:lnSpc>
            <a:spcBef>
              <a:spcPct val="0"/>
            </a:spcBef>
            <a:spcAft>
              <a:spcPct val="35000"/>
            </a:spcAft>
          </a:pPr>
          <a:r>
            <a:rPr lang="en-US" sz="4400" b="1" i="1" kern="1200" smtClean="0"/>
            <a:t>DON’T</a:t>
          </a:r>
          <a:endParaRPr lang="en-US" sz="4400" kern="1200" dirty="0"/>
        </a:p>
      </dsp:txBody>
      <dsp:txXfrm>
        <a:off x="373817" y="318701"/>
        <a:ext cx="1538822" cy="15388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2D64E-F32C-44F4-9320-A4B0CBB3D569}" type="datetimeFigureOut">
              <a:rPr lang="en-US" smtClean="0"/>
              <a:pPr/>
              <a:t>1/31/2017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77EDE-90E0-49AF-85CE-70832F1E0796}" type="slidenum">
              <a:rPr lang="en-US" smtClean="0"/>
              <a:pPr/>
              <a:t>‹#›</a:t>
            </a:fld>
            <a:endParaRPr lang="en-US"/>
          </a:p>
        </p:txBody>
      </p:sp>
    </p:spTree>
    <p:extLst>
      <p:ext uri="{BB962C8B-B14F-4D97-AF65-F5344CB8AC3E}">
        <p14:creationId xmlns:p14="http://schemas.microsoft.com/office/powerpoint/2010/main" val="8383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577EDE-90E0-49AF-85CE-70832F1E0796}" type="slidenum">
              <a:rPr lang="en-US" smtClean="0"/>
              <a:pPr/>
              <a:t>1</a:t>
            </a:fld>
            <a:endParaRPr lang="en-US"/>
          </a:p>
        </p:txBody>
      </p:sp>
    </p:spTree>
    <p:extLst>
      <p:ext uri="{BB962C8B-B14F-4D97-AF65-F5344CB8AC3E}">
        <p14:creationId xmlns:p14="http://schemas.microsoft.com/office/powerpoint/2010/main" val="146225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C50915-8A2A-44E1-B6A7-63A1549451FC}"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9C08FD3-6F1C-451C-A1F3-ABC80E40093E}" type="slidenum">
              <a:rPr lang="en-US"/>
              <a:pPr/>
              <a:t>‹#›</a:t>
            </a:fld>
            <a:endParaRPr lang="en-US"/>
          </a:p>
        </p:txBody>
      </p:sp>
    </p:spTree>
    <p:extLst>
      <p:ext uri="{BB962C8B-B14F-4D97-AF65-F5344CB8AC3E}">
        <p14:creationId xmlns:p14="http://schemas.microsoft.com/office/powerpoint/2010/main" val="136429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B1FA08-45DE-4732-8932-C11B26060BF8}"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44A55BE-4D99-491F-823A-CC532A98BA14}" type="slidenum">
              <a:rPr lang="en-US"/>
              <a:pPr/>
              <a:t>‹#›</a:t>
            </a:fld>
            <a:endParaRPr lang="en-US"/>
          </a:p>
        </p:txBody>
      </p:sp>
    </p:spTree>
    <p:extLst>
      <p:ext uri="{BB962C8B-B14F-4D97-AF65-F5344CB8AC3E}">
        <p14:creationId xmlns:p14="http://schemas.microsoft.com/office/powerpoint/2010/main" val="307816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F07CB-2E67-4F84-85AD-1F634845566D}"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EE48D4-86DA-4248-ACC6-0804FAA61B24}" type="slidenum">
              <a:rPr lang="en-US"/>
              <a:pPr/>
              <a:t>‹#›</a:t>
            </a:fld>
            <a:endParaRPr lang="en-US"/>
          </a:p>
        </p:txBody>
      </p:sp>
    </p:spTree>
    <p:extLst>
      <p:ext uri="{BB962C8B-B14F-4D97-AF65-F5344CB8AC3E}">
        <p14:creationId xmlns:p14="http://schemas.microsoft.com/office/powerpoint/2010/main" val="351102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0"/>
            <a:ext cx="53848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737600" y="6243638"/>
            <a:ext cx="2844800" cy="457200"/>
          </a:xfrm>
        </p:spPr>
        <p:txBody>
          <a:bodyPr/>
          <a:lstStyle>
            <a:lvl1pPr>
              <a:defRPr/>
            </a:lvl1pPr>
          </a:lstStyle>
          <a:p>
            <a:fld id="{B96E5F1C-0954-44E2-992D-85E4493AC472}" type="slidenum">
              <a:rPr lang="en-US"/>
              <a:pPr/>
              <a:t>‹#›</a:t>
            </a:fld>
            <a:endParaRPr lang="en-US"/>
          </a:p>
        </p:txBody>
      </p:sp>
      <p:sp>
        <p:nvSpPr>
          <p:cNvPr id="6" name="Date Placeholder 5"/>
          <p:cNvSpPr>
            <a:spLocks noGrp="1"/>
          </p:cNvSpPr>
          <p:nvPr>
            <p:ph type="dt" sz="half" idx="11"/>
          </p:nvPr>
        </p:nvSpPr>
        <p:spPr>
          <a:xfrm>
            <a:off x="609600" y="6243638"/>
            <a:ext cx="2844800" cy="45720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2"/>
          </p:nvPr>
        </p:nvSpPr>
        <p:spPr>
          <a:xfrm>
            <a:off x="4165600" y="6243638"/>
            <a:ext cx="3860800" cy="457200"/>
          </a:xfrm>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5388224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fld id="{D34F9DF6-67A3-4B7A-831F-3A34D70B7449}" type="slidenum">
              <a:rPr lang="en-US"/>
              <a:pPr/>
              <a:t>‹#›</a:t>
            </a:fld>
            <a:endParaRPr lang="en-US"/>
          </a:p>
        </p:txBody>
      </p:sp>
    </p:spTree>
    <p:extLst>
      <p:ext uri="{BB962C8B-B14F-4D97-AF65-F5344CB8AC3E}">
        <p14:creationId xmlns:p14="http://schemas.microsoft.com/office/powerpoint/2010/main" val="234520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13990E-F52F-48AD-83BA-21186D2F7B84}"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6D5CEE6-0E10-47A7-8C4B-303DC35D19BB}" type="slidenum">
              <a:rPr lang="en-US"/>
              <a:pPr/>
              <a:t>‹#›</a:t>
            </a:fld>
            <a:endParaRPr lang="en-US"/>
          </a:p>
        </p:txBody>
      </p:sp>
    </p:spTree>
    <p:extLst>
      <p:ext uri="{BB962C8B-B14F-4D97-AF65-F5344CB8AC3E}">
        <p14:creationId xmlns:p14="http://schemas.microsoft.com/office/powerpoint/2010/main" val="4247028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A1A0FB-C2CC-4E1D-9B55-7ACED7544253}"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72EBD88-70AB-40B1-9DF7-283F71C7EA9D}" type="slidenum">
              <a:rPr lang="en-US"/>
              <a:pPr/>
              <a:t>‹#›</a:t>
            </a:fld>
            <a:endParaRPr lang="en-US"/>
          </a:p>
        </p:txBody>
      </p:sp>
    </p:spTree>
    <p:extLst>
      <p:ext uri="{BB962C8B-B14F-4D97-AF65-F5344CB8AC3E}">
        <p14:creationId xmlns:p14="http://schemas.microsoft.com/office/powerpoint/2010/main" val="386754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EB1D2E-9F96-4746-84DF-EC0A3570D4BF}"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BBD5EB-BDD0-44DC-842B-45EC741BB76C}" type="slidenum">
              <a:rPr lang="en-US"/>
              <a:pPr/>
              <a:t>‹#›</a:t>
            </a:fld>
            <a:endParaRPr lang="en-US"/>
          </a:p>
        </p:txBody>
      </p:sp>
    </p:spTree>
    <p:extLst>
      <p:ext uri="{BB962C8B-B14F-4D97-AF65-F5344CB8AC3E}">
        <p14:creationId xmlns:p14="http://schemas.microsoft.com/office/powerpoint/2010/main" val="131014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AD8C56-8EBE-40B6-B11F-02AC4CE88970}" type="datetimeFigureOut">
              <a:rPr lang="en-US">
                <a:solidFill>
                  <a:prstClr val="black">
                    <a:tint val="75000"/>
                  </a:prstClr>
                </a:solidFill>
              </a:rPr>
              <a:pPr>
                <a:defRPr/>
              </a:pPr>
              <a:t>1/31/2017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95D3FA6-6BF5-46B0-B802-5C629541EF6B}" type="slidenum">
              <a:rPr lang="en-US"/>
              <a:pPr/>
              <a:t>‹#›</a:t>
            </a:fld>
            <a:endParaRPr lang="en-US"/>
          </a:p>
        </p:txBody>
      </p:sp>
    </p:spTree>
    <p:extLst>
      <p:ext uri="{BB962C8B-B14F-4D97-AF65-F5344CB8AC3E}">
        <p14:creationId xmlns:p14="http://schemas.microsoft.com/office/powerpoint/2010/main" val="30865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6618C5-9779-481F-8A3D-ACD5F229C1FC}" type="datetimeFigureOut">
              <a:rPr lang="en-US">
                <a:solidFill>
                  <a:prstClr val="black">
                    <a:tint val="75000"/>
                  </a:prstClr>
                </a:solidFill>
              </a:rPr>
              <a:pPr>
                <a:defRPr/>
              </a:pPr>
              <a:t>1/31/2017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B1F859D-4B4F-4985-8EF2-5E4E1C2AE822}" type="slidenum">
              <a:rPr lang="en-US"/>
              <a:pPr/>
              <a:t>‹#›</a:t>
            </a:fld>
            <a:endParaRPr lang="en-US"/>
          </a:p>
        </p:txBody>
      </p:sp>
    </p:spTree>
    <p:extLst>
      <p:ext uri="{BB962C8B-B14F-4D97-AF65-F5344CB8AC3E}">
        <p14:creationId xmlns:p14="http://schemas.microsoft.com/office/powerpoint/2010/main" val="3794615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2FCFDB-4D66-44C5-8F46-70C89314BE0C}" type="datetimeFigureOut">
              <a:rPr lang="en-US">
                <a:solidFill>
                  <a:prstClr val="black">
                    <a:tint val="75000"/>
                  </a:prstClr>
                </a:solidFill>
              </a:rPr>
              <a:pPr>
                <a:defRPr/>
              </a:pPr>
              <a:t>1/31/2017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72A8533-50B9-49B1-82B9-6B19ADDA6CCD}" type="slidenum">
              <a:rPr lang="en-US"/>
              <a:pPr/>
              <a:t>‹#›</a:t>
            </a:fld>
            <a:endParaRPr lang="en-US"/>
          </a:p>
        </p:txBody>
      </p:sp>
    </p:spTree>
    <p:extLst>
      <p:ext uri="{BB962C8B-B14F-4D97-AF65-F5344CB8AC3E}">
        <p14:creationId xmlns:p14="http://schemas.microsoft.com/office/powerpoint/2010/main" val="178436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3464D2-364F-49DE-AF44-1826D301CCFE}"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04A2BF4-934B-46CC-BE67-83F47D02BCD3}" type="slidenum">
              <a:rPr lang="en-US"/>
              <a:pPr/>
              <a:t>‹#›</a:t>
            </a:fld>
            <a:endParaRPr lang="en-US"/>
          </a:p>
        </p:txBody>
      </p:sp>
    </p:spTree>
    <p:extLst>
      <p:ext uri="{BB962C8B-B14F-4D97-AF65-F5344CB8AC3E}">
        <p14:creationId xmlns:p14="http://schemas.microsoft.com/office/powerpoint/2010/main" val="1105085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FD94A4-008B-4B22-96C3-7AAD19BE1586}" type="datetimeFigureOut">
              <a:rPr lang="en-US">
                <a:solidFill>
                  <a:prstClr val="black">
                    <a:tint val="75000"/>
                  </a:prstClr>
                </a:solidFill>
              </a:rPr>
              <a:pPr>
                <a:defRPr/>
              </a:pPr>
              <a:t>1/31/2017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743EA06-B2D1-4FF6-ADF8-8AEDDB5E7F53}" type="slidenum">
              <a:rPr lang="en-US"/>
              <a:pPr/>
              <a:t>‹#›</a:t>
            </a:fld>
            <a:endParaRPr lang="en-US"/>
          </a:p>
        </p:txBody>
      </p:sp>
    </p:spTree>
    <p:extLst>
      <p:ext uri="{BB962C8B-B14F-4D97-AF65-F5344CB8AC3E}">
        <p14:creationId xmlns:p14="http://schemas.microsoft.com/office/powerpoint/2010/main" val="632346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8843BE-693F-46E8-980E-B9504B1DB02F}" type="datetimeFigureOut">
              <a:rPr lang="en-US">
                <a:solidFill>
                  <a:prstClr val="black">
                    <a:tint val="75000"/>
                  </a:prstClr>
                </a:solidFill>
              </a:rPr>
              <a:pPr>
                <a:defRPr/>
              </a:pPr>
              <a:t>1/31/2017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A0167D1-2269-4B4F-8573-9AC25BFE6AF4}" type="slidenum">
              <a:rPr lang="en-US"/>
              <a:pPr/>
              <a:t>‹#›</a:t>
            </a:fld>
            <a:endParaRPr lang="en-US"/>
          </a:p>
        </p:txBody>
      </p:sp>
    </p:spTree>
    <p:extLst>
      <p:ext uri="{BB962C8B-B14F-4D97-AF65-F5344CB8AC3E}">
        <p14:creationId xmlns:p14="http://schemas.microsoft.com/office/powerpoint/2010/main" val="1943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099D73-533D-407B-AC79-29211CAB8128}" type="datetimeFigureOut">
              <a:rPr lang="en-US">
                <a:solidFill>
                  <a:prstClr val="black">
                    <a:tint val="75000"/>
                  </a:prstClr>
                </a:solidFill>
              </a:rPr>
              <a:pPr>
                <a:defRPr/>
              </a:pPr>
              <a:t>1/31/2017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ED54E11-3C17-4706-ABD7-AD6E79860131}" type="slidenum">
              <a:rPr lang="en-US"/>
              <a:pPr/>
              <a:t>‹#›</a:t>
            </a:fld>
            <a:endParaRPr lang="en-US"/>
          </a:p>
        </p:txBody>
      </p:sp>
    </p:spTree>
    <p:extLst>
      <p:ext uri="{BB962C8B-B14F-4D97-AF65-F5344CB8AC3E}">
        <p14:creationId xmlns:p14="http://schemas.microsoft.com/office/powerpoint/2010/main" val="2277900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52B63D-CBC4-4A48-B8EB-AAA389AF3C8A}"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E7600D-D039-4F63-9843-9305D5F30026}" type="slidenum">
              <a:rPr lang="en-US"/>
              <a:pPr/>
              <a:t>‹#›</a:t>
            </a:fld>
            <a:endParaRPr lang="en-US"/>
          </a:p>
        </p:txBody>
      </p:sp>
    </p:spTree>
    <p:extLst>
      <p:ext uri="{BB962C8B-B14F-4D97-AF65-F5344CB8AC3E}">
        <p14:creationId xmlns:p14="http://schemas.microsoft.com/office/powerpoint/2010/main" val="2648186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18B69C-59BC-4F2B-BC64-7A6BC4C82C4D}"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651D1-533F-4811-8196-66A08CE0CFF4}" type="slidenum">
              <a:rPr lang="en-US"/>
              <a:pPr/>
              <a:t>‹#›</a:t>
            </a:fld>
            <a:endParaRPr lang="en-US"/>
          </a:p>
        </p:txBody>
      </p:sp>
    </p:spTree>
    <p:extLst>
      <p:ext uri="{BB962C8B-B14F-4D97-AF65-F5344CB8AC3E}">
        <p14:creationId xmlns:p14="http://schemas.microsoft.com/office/powerpoint/2010/main" val="43460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C31276-05FF-4DDC-AF1D-CA0A649576F8}"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1B90EC6-6565-4D3C-BEA0-4B28155DB8CA}" type="slidenum">
              <a:rPr lang="en-US"/>
              <a:pPr/>
              <a:t>‹#›</a:t>
            </a:fld>
            <a:endParaRPr lang="en-US"/>
          </a:p>
        </p:txBody>
      </p:sp>
    </p:spTree>
    <p:extLst>
      <p:ext uri="{BB962C8B-B14F-4D97-AF65-F5344CB8AC3E}">
        <p14:creationId xmlns:p14="http://schemas.microsoft.com/office/powerpoint/2010/main" val="120887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393F719-4242-4AD7-8AC2-8F46D8240269}" type="datetimeFigureOut">
              <a:rPr lang="en-US">
                <a:solidFill>
                  <a:prstClr val="black">
                    <a:tint val="75000"/>
                  </a:prstClr>
                </a:solidFill>
              </a:rPr>
              <a:pPr>
                <a:defRPr/>
              </a:pPr>
              <a:t>1/31/2017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BAE645-635C-4417-9460-9CE938C00B2B}" type="slidenum">
              <a:rPr lang="en-US"/>
              <a:pPr/>
              <a:t>‹#›</a:t>
            </a:fld>
            <a:endParaRPr lang="en-US"/>
          </a:p>
        </p:txBody>
      </p:sp>
    </p:spTree>
    <p:extLst>
      <p:ext uri="{BB962C8B-B14F-4D97-AF65-F5344CB8AC3E}">
        <p14:creationId xmlns:p14="http://schemas.microsoft.com/office/powerpoint/2010/main" val="262121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E5F787-B9A4-4CDB-8A33-8239144BEF9F}" type="datetimeFigureOut">
              <a:rPr lang="en-US">
                <a:solidFill>
                  <a:prstClr val="black">
                    <a:tint val="75000"/>
                  </a:prstClr>
                </a:solidFill>
              </a:rPr>
              <a:pPr>
                <a:defRPr/>
              </a:pPr>
              <a:t>1/31/2017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DA5121B-2F9C-4A00-AA14-485945F8DC52}" type="slidenum">
              <a:rPr lang="en-US"/>
              <a:pPr/>
              <a:t>‹#›</a:t>
            </a:fld>
            <a:endParaRPr lang="en-US"/>
          </a:p>
        </p:txBody>
      </p:sp>
    </p:spTree>
    <p:extLst>
      <p:ext uri="{BB962C8B-B14F-4D97-AF65-F5344CB8AC3E}">
        <p14:creationId xmlns:p14="http://schemas.microsoft.com/office/powerpoint/2010/main" val="350002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BD64F2-1067-45A8-A1B2-5D03269094CF}" type="datetimeFigureOut">
              <a:rPr lang="en-US">
                <a:solidFill>
                  <a:prstClr val="black">
                    <a:tint val="75000"/>
                  </a:prstClr>
                </a:solidFill>
              </a:rPr>
              <a:pPr>
                <a:defRPr/>
              </a:pPr>
              <a:t>1/31/2017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0372291-26EC-43B8-9F9A-97F7BCA6BE5E}" type="slidenum">
              <a:rPr lang="en-US"/>
              <a:pPr/>
              <a:t>‹#›</a:t>
            </a:fld>
            <a:endParaRPr lang="en-US"/>
          </a:p>
        </p:txBody>
      </p:sp>
    </p:spTree>
    <p:extLst>
      <p:ext uri="{BB962C8B-B14F-4D97-AF65-F5344CB8AC3E}">
        <p14:creationId xmlns:p14="http://schemas.microsoft.com/office/powerpoint/2010/main" val="195091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73F966-B465-4A02-87CE-D56C8CF1F42C}" type="datetimeFigureOut">
              <a:rPr lang="en-US">
                <a:solidFill>
                  <a:prstClr val="black">
                    <a:tint val="75000"/>
                  </a:prstClr>
                </a:solidFill>
              </a:rPr>
              <a:pPr>
                <a:defRPr/>
              </a:pPr>
              <a:t>1/31/2017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79F9C41-BD6F-40E2-B27D-6249B6371EDF}" type="slidenum">
              <a:rPr lang="en-US"/>
              <a:pPr/>
              <a:t>‹#›</a:t>
            </a:fld>
            <a:endParaRPr lang="en-US"/>
          </a:p>
        </p:txBody>
      </p:sp>
    </p:spTree>
    <p:extLst>
      <p:ext uri="{BB962C8B-B14F-4D97-AF65-F5344CB8AC3E}">
        <p14:creationId xmlns:p14="http://schemas.microsoft.com/office/powerpoint/2010/main" val="161313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27528B-3E2D-4935-9EC2-FF177A078D15}" type="datetimeFigureOut">
              <a:rPr lang="en-US">
                <a:solidFill>
                  <a:prstClr val="black">
                    <a:tint val="75000"/>
                  </a:prstClr>
                </a:solidFill>
              </a:rPr>
              <a:pPr>
                <a:defRPr/>
              </a:pPr>
              <a:t>1/31/2017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226988C-1860-4E9C-919B-8F4DA9B1562C}" type="slidenum">
              <a:rPr lang="en-US"/>
              <a:pPr/>
              <a:t>‹#›</a:t>
            </a:fld>
            <a:endParaRPr lang="en-US"/>
          </a:p>
        </p:txBody>
      </p:sp>
    </p:spTree>
    <p:extLst>
      <p:ext uri="{BB962C8B-B14F-4D97-AF65-F5344CB8AC3E}">
        <p14:creationId xmlns:p14="http://schemas.microsoft.com/office/powerpoint/2010/main" val="375558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E90E88-E815-4B89-8304-726D7DE58353}" type="datetimeFigureOut">
              <a:rPr lang="en-US">
                <a:solidFill>
                  <a:prstClr val="black">
                    <a:tint val="75000"/>
                  </a:prstClr>
                </a:solidFill>
              </a:rPr>
              <a:pPr>
                <a:defRPr/>
              </a:pPr>
              <a:t>1/31/2017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DD540B7-5E90-416C-A4C8-BAD6A9502C38}" type="slidenum">
              <a:rPr lang="en-US"/>
              <a:pPr/>
              <a:t>‹#›</a:t>
            </a:fld>
            <a:endParaRPr lang="en-US"/>
          </a:p>
        </p:txBody>
      </p:sp>
    </p:spTree>
    <p:extLst>
      <p:ext uri="{BB962C8B-B14F-4D97-AF65-F5344CB8AC3E}">
        <p14:creationId xmlns:p14="http://schemas.microsoft.com/office/powerpoint/2010/main" val="324921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C57CB6B-5D4F-4076-9803-5662EA5A3740}"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11C2F78-4B7F-4A56-B167-F8816D91378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4128981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04E43E4-F72F-4D1C-9C1F-3990A966D9B2}" type="datetimeFigureOut">
              <a:rPr lang="en-US">
                <a:solidFill>
                  <a:prstClr val="black">
                    <a:tint val="75000"/>
                  </a:prstClr>
                </a:solidFill>
              </a:rPr>
              <a:pPr>
                <a:defRPr/>
              </a:pPr>
              <a:t>1/31/2017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E5CF38E-EB56-413B-9070-51E16136435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23605468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wmf"/><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13315"/>
            <a:ext cx="7924800" cy="4431370"/>
          </a:xfrm>
          <a:prstGeom prst="rect">
            <a:avLst/>
          </a:prstGeom>
        </p:spPr>
      </p:pic>
    </p:spTree>
    <p:extLst>
      <p:ext uri="{BB962C8B-B14F-4D97-AF65-F5344CB8AC3E}">
        <p14:creationId xmlns:p14="http://schemas.microsoft.com/office/powerpoint/2010/main" val="4847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1"/>
            <a:ext cx="9144000" cy="830997"/>
          </a:xfrm>
          <a:prstGeom prst="rect">
            <a:avLst/>
          </a:prstGeom>
          <a:noFill/>
        </p:spPr>
        <p:txBody>
          <a:bodyPr>
            <a:spAutoFit/>
          </a:bodyPr>
          <a:lstStyle/>
          <a:p>
            <a:pPr algn="ctr" fontAlgn="base">
              <a:spcBef>
                <a:spcPct val="0"/>
              </a:spcBef>
              <a:spcAft>
                <a:spcPct val="0"/>
              </a:spcAft>
              <a:defRPr/>
            </a:pPr>
            <a:r>
              <a:rPr lang="en-US" sz="4800" dirty="0">
                <a:ln w="18415" cmpd="sng">
                  <a:solidFill>
                    <a:srgbClr val="4F81BD">
                      <a:lumMod val="75000"/>
                      <a:alpha val="41000"/>
                    </a:srgbClr>
                  </a:solidFill>
                  <a:prstDash val="solid"/>
                </a:ln>
                <a:solidFill>
                  <a:srgbClr val="4BACC6">
                    <a:lumMod val="50000"/>
                    <a:alpha val="95000"/>
                  </a:srgbClr>
                </a:solidFill>
                <a:effectLst>
                  <a:outerShdw blurRad="165100" dist="38100" dir="20940000" sx="99000" sy="99000" algn="r" rotWithShape="0">
                    <a:prstClr val="black">
                      <a:alpha val="52000"/>
                    </a:prstClr>
                  </a:outerShdw>
                </a:effectLst>
                <a:latin typeface="Century Gothic" pitchFamily="34" charset="0"/>
                <a:cs typeface="Vijaya" pitchFamily="34" charset="0"/>
              </a:rPr>
              <a:t> </a:t>
            </a: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362200" y="1676400"/>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STAY AWAY FROM GOSSIP</a:t>
            </a:r>
            <a:endParaRPr lang="en-US" b="1" kern="0" dirty="0">
              <a:solidFill>
                <a:srgbClr val="002060"/>
              </a:solidFill>
            </a:endParaRPr>
          </a:p>
          <a:p>
            <a:pPr marL="342900" indent="-342900"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	</a:t>
            </a:r>
            <a:r>
              <a:rPr lang="en-US" sz="2000" kern="0" dirty="0">
                <a:solidFill>
                  <a:srgbClr val="002060"/>
                </a:solidFill>
              </a:rPr>
              <a:t>You would not want someone to gossip about you and neither will the next person. In some cases, if the source of some malicious gossip can be traced back to you, then your job can be in </a:t>
            </a:r>
            <a:r>
              <a:rPr lang="en-US" sz="2000" kern="0" dirty="0" smtClean="0">
                <a:solidFill>
                  <a:srgbClr val="002060"/>
                </a:solidFill>
              </a:rPr>
              <a:t>risk. </a:t>
            </a:r>
            <a:endParaRPr lang="en-US" sz="2000" kern="0" dirty="0">
              <a:solidFill>
                <a:srgbClr val="002060"/>
              </a:solidFill>
            </a:endParaRPr>
          </a:p>
          <a:p>
            <a:pPr marL="342900" indent="-342900" fontAlgn="base">
              <a:lnSpc>
                <a:spcPct val="80000"/>
              </a:lnSpc>
              <a:spcBef>
                <a:spcPct val="20000"/>
              </a:spcBef>
              <a:spcAft>
                <a:spcPct val="0"/>
              </a:spcAft>
              <a:defRPr/>
            </a:pPr>
            <a:endParaRPr lang="en-US" sz="1100" kern="0" dirty="0">
              <a:solidFill>
                <a:srgbClr val="002060"/>
              </a:solidFill>
            </a:endParaRPr>
          </a:p>
          <a:p>
            <a:pPr marL="342900" indent="-342900" fontAlgn="base">
              <a:lnSpc>
                <a:spcPct val="80000"/>
              </a:lnSpc>
              <a:spcBef>
                <a:spcPct val="20000"/>
              </a:spcBef>
              <a:spcAft>
                <a:spcPct val="0"/>
              </a:spcAft>
              <a:defRPr/>
            </a:pPr>
            <a:r>
              <a:rPr lang="en-US" sz="2000" kern="0" dirty="0">
                <a:solidFill>
                  <a:srgbClr val="002060"/>
                </a:solidFill>
              </a:rPr>
              <a:t>	You may overhear the conversations </a:t>
            </a:r>
          </a:p>
          <a:p>
            <a:pPr marL="342900" indent="-342900" fontAlgn="base">
              <a:lnSpc>
                <a:spcPct val="80000"/>
              </a:lnSpc>
              <a:spcBef>
                <a:spcPct val="20000"/>
              </a:spcBef>
              <a:spcAft>
                <a:spcPct val="0"/>
              </a:spcAft>
              <a:defRPr/>
            </a:pPr>
            <a:r>
              <a:rPr lang="en-US" sz="2000" kern="0" dirty="0">
                <a:solidFill>
                  <a:srgbClr val="002060"/>
                </a:solidFill>
              </a:rPr>
              <a:t>	of others. Apply the “so what” rule. </a:t>
            </a:r>
          </a:p>
          <a:p>
            <a:pPr marL="342900" indent="-342900" fontAlgn="base">
              <a:lnSpc>
                <a:spcPct val="80000"/>
              </a:lnSpc>
              <a:spcBef>
                <a:spcPct val="20000"/>
              </a:spcBef>
              <a:spcAft>
                <a:spcPct val="0"/>
              </a:spcAft>
              <a:defRPr/>
            </a:pPr>
            <a:r>
              <a:rPr lang="en-US" sz="2000" kern="0" dirty="0">
                <a:solidFill>
                  <a:srgbClr val="002060"/>
                </a:solidFill>
              </a:rPr>
              <a:t>	Don’t refer to what you’ve heard </a:t>
            </a:r>
          </a:p>
          <a:p>
            <a:pPr marL="342900" indent="-342900" fontAlgn="base">
              <a:lnSpc>
                <a:spcPct val="80000"/>
              </a:lnSpc>
              <a:spcBef>
                <a:spcPct val="20000"/>
              </a:spcBef>
              <a:spcAft>
                <a:spcPct val="0"/>
              </a:spcAft>
              <a:defRPr/>
            </a:pPr>
            <a:r>
              <a:rPr lang="en-US" sz="2000" kern="0" dirty="0">
                <a:solidFill>
                  <a:srgbClr val="002060"/>
                </a:solidFill>
              </a:rPr>
              <a:t>	and don’t add your own advice.</a:t>
            </a:r>
          </a:p>
          <a:p>
            <a:pPr algn="ctr" fontAlgn="base">
              <a:spcBef>
                <a:spcPct val="0"/>
              </a:spcBef>
              <a:spcAft>
                <a:spcPct val="0"/>
              </a:spcAft>
              <a:defRPr/>
            </a:pPr>
            <a:endParaRPr lang="en-US" sz="2000" kern="0" dirty="0">
              <a:solidFill>
                <a:srgbClr val="002060"/>
              </a:solidFill>
            </a:endParaRPr>
          </a:p>
          <a:p>
            <a:pPr marL="365760" lvl="1" fontAlgn="base">
              <a:spcBef>
                <a:spcPct val="0"/>
              </a:spcBef>
              <a:spcAft>
                <a:spcPct val="0"/>
              </a:spcAft>
              <a:defRPr/>
            </a:pPr>
            <a:r>
              <a:rPr lang="en-US" sz="2000" kern="0" dirty="0">
                <a:solidFill>
                  <a:srgbClr val="002060"/>
                </a:solidFill>
              </a:rPr>
              <a:t>	</a:t>
            </a:r>
            <a:br>
              <a:rPr lang="en-US" sz="2000" kern="0" dirty="0">
                <a:solidFill>
                  <a:srgbClr val="002060"/>
                </a:solidFill>
              </a:rPr>
            </a:br>
            <a:endParaRPr lang="en-US" sz="2000" kern="0"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4</a:t>
            </a:r>
          </a:p>
        </p:txBody>
      </p:sp>
      <p:pic>
        <p:nvPicPr>
          <p:cNvPr id="2050" name="Picture 2" descr="C:\Users\User\Desktop\training\download.jpg"/>
          <p:cNvPicPr>
            <a:picLocks noChangeAspect="1" noChangeArrowheads="1"/>
          </p:cNvPicPr>
          <p:nvPr/>
        </p:nvPicPr>
        <p:blipFill>
          <a:blip r:embed="rId2" cstate="print"/>
          <a:srcRect/>
          <a:stretch>
            <a:fillRect/>
          </a:stretch>
        </p:blipFill>
        <p:spPr bwMode="auto">
          <a:xfrm>
            <a:off x="7620000" y="3810000"/>
            <a:ext cx="2819400" cy="2743200"/>
          </a:xfrm>
          <a:prstGeom prst="rect">
            <a:avLst/>
          </a:prstGeom>
          <a:ln>
            <a:noFill/>
          </a:ln>
          <a:effectLst>
            <a:softEdge rad="112500"/>
          </a:effectLst>
        </p:spPr>
      </p:pic>
    </p:spTree>
    <p:extLst>
      <p:ext uri="{BB962C8B-B14F-4D97-AF65-F5344CB8AC3E}">
        <p14:creationId xmlns:p14="http://schemas.microsoft.com/office/powerpoint/2010/main" val="29456448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9144000" cy="707886"/>
          </a:xfrm>
          <a:prstGeom prst="rect">
            <a:avLst/>
          </a:prstGeom>
          <a:noFill/>
        </p:spPr>
        <p:txBody>
          <a:bodyPr>
            <a:spAutoFit/>
          </a:bodyPr>
          <a:lstStyle/>
          <a:p>
            <a:pPr algn="ctr" fontAlgn="base">
              <a:spcBef>
                <a:spcPct val="0"/>
              </a:spcBef>
              <a:spcAft>
                <a:spcPct val="0"/>
              </a:spcAft>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362200" y="1676400"/>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ASK BEFORE BORROWING</a:t>
            </a:r>
            <a:endParaRPr lang="en-US" b="1" kern="0" dirty="0">
              <a:solidFill>
                <a:srgbClr val="002060"/>
              </a:solidFill>
            </a:endParaRPr>
          </a:p>
          <a:p>
            <a:pPr marL="342900" indent="-342900"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	It is imperative that you ask first and then borrow. This attitude of yours will ensure that people also treat your things with the same respect.</a:t>
            </a:r>
          </a:p>
          <a:p>
            <a:pPr marL="365760" lvl="1" fontAlgn="base">
              <a:spcBef>
                <a:spcPct val="0"/>
              </a:spcBef>
              <a:spcAft>
                <a:spcPct val="0"/>
              </a:spcAft>
              <a:defRPr/>
            </a:pPr>
            <a:r>
              <a:rPr lang="en-US" kern="0" dirty="0">
                <a:solidFill>
                  <a:srgbClr val="002060"/>
                </a:solidFill>
              </a:rPr>
              <a:t>	</a:t>
            </a:r>
            <a:br>
              <a:rPr lang="en-US" kern="0" dirty="0">
                <a:solidFill>
                  <a:srgbClr val="002060"/>
                </a:solidFill>
              </a:rPr>
            </a:br>
            <a:endParaRPr lang="en-US" kern="0"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5</a:t>
            </a:r>
          </a:p>
        </p:txBody>
      </p:sp>
      <p:pic>
        <p:nvPicPr>
          <p:cNvPr id="9217" name="Picture 1" descr="C:\Users\User\Desktop\training\download (6).jpg"/>
          <p:cNvPicPr>
            <a:picLocks noChangeAspect="1" noChangeArrowheads="1"/>
          </p:cNvPicPr>
          <p:nvPr/>
        </p:nvPicPr>
        <p:blipFill>
          <a:blip r:embed="rId2" cstate="print"/>
          <a:srcRect/>
          <a:stretch>
            <a:fillRect/>
          </a:stretch>
        </p:blipFill>
        <p:spPr bwMode="auto">
          <a:xfrm>
            <a:off x="3048001" y="4267201"/>
            <a:ext cx="3581400" cy="2362200"/>
          </a:xfrm>
          <a:prstGeom prst="rect">
            <a:avLst/>
          </a:prstGeom>
          <a:ln>
            <a:noFill/>
          </a:ln>
          <a:effectLst>
            <a:softEdge rad="112500"/>
          </a:effectLst>
        </p:spPr>
      </p:pic>
      <p:pic>
        <p:nvPicPr>
          <p:cNvPr id="9218" name="Picture 2" descr="C:\Users\User\Desktop\training\images (7).jpg"/>
          <p:cNvPicPr>
            <a:picLocks noChangeAspect="1" noChangeArrowheads="1"/>
          </p:cNvPicPr>
          <p:nvPr/>
        </p:nvPicPr>
        <p:blipFill>
          <a:blip r:embed="rId3" cstate="print"/>
          <a:srcRect/>
          <a:stretch>
            <a:fillRect/>
          </a:stretch>
        </p:blipFill>
        <p:spPr bwMode="auto">
          <a:xfrm>
            <a:off x="6553200" y="4191000"/>
            <a:ext cx="2819400" cy="2438400"/>
          </a:xfrm>
          <a:prstGeom prst="rect">
            <a:avLst/>
          </a:prstGeom>
          <a:ln>
            <a:noFill/>
          </a:ln>
          <a:effectLst>
            <a:softEdge rad="112500"/>
          </a:effectLst>
        </p:spPr>
      </p:pic>
    </p:spTree>
    <p:extLst>
      <p:ext uri="{BB962C8B-B14F-4D97-AF65-F5344CB8AC3E}">
        <p14:creationId xmlns:p14="http://schemas.microsoft.com/office/powerpoint/2010/main" val="13680012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9144000" cy="707886"/>
          </a:xfrm>
          <a:prstGeom prst="rect">
            <a:avLst/>
          </a:prstGeom>
          <a:noFill/>
        </p:spPr>
        <p:txBody>
          <a:bodyPr>
            <a:spAutoFit/>
          </a:bodyPr>
          <a:lstStyle/>
          <a:p>
            <a:pPr algn="ctr" fontAlgn="base">
              <a:spcBef>
                <a:spcPct val="0"/>
              </a:spcBef>
              <a:spcAft>
                <a:spcPct val="0"/>
              </a:spcAft>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362200" y="1676400"/>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ALWAYS SAY PLEASE, THANK YOU, YOU’RE WELCOME, and I’M SORRY</a:t>
            </a:r>
            <a:endParaRPr lang="en-US" b="1" kern="0" dirty="0">
              <a:solidFill>
                <a:srgbClr val="002060"/>
              </a:solidFill>
            </a:endParaRPr>
          </a:p>
          <a:p>
            <a:pPr marL="342900" indent="-342900" fontAlgn="base">
              <a:lnSpc>
                <a:spcPct val="80000"/>
              </a:lnSpc>
              <a:spcBef>
                <a:spcPct val="20000"/>
              </a:spcBef>
              <a:spcAft>
                <a:spcPct val="0"/>
              </a:spcAft>
              <a:defRPr/>
            </a:pPr>
            <a:endParaRPr lang="en-US" sz="1400" kern="0" dirty="0">
              <a:solidFill>
                <a:srgbClr val="002060"/>
              </a:solidFill>
            </a:endParaRPr>
          </a:p>
          <a:p>
            <a:pPr marL="342900" indent="-342900" fontAlgn="base">
              <a:lnSpc>
                <a:spcPct val="80000"/>
              </a:lnSpc>
              <a:spcBef>
                <a:spcPct val="20000"/>
              </a:spcBef>
              <a:spcAft>
                <a:spcPct val="0"/>
              </a:spcAft>
              <a:defRPr/>
            </a:pPr>
            <a:r>
              <a:rPr lang="en-US" sz="2000" kern="0" dirty="0">
                <a:solidFill>
                  <a:srgbClr val="002060"/>
                </a:solidFill>
              </a:rPr>
              <a:t>It’s as old as life itself, but still appropriate. It’s never offensive, often</a:t>
            </a:r>
          </a:p>
          <a:p>
            <a:pPr marL="342900" indent="-342900" fontAlgn="base">
              <a:lnSpc>
                <a:spcPct val="80000"/>
              </a:lnSpc>
              <a:spcBef>
                <a:spcPct val="20000"/>
              </a:spcBef>
              <a:spcAft>
                <a:spcPct val="0"/>
              </a:spcAft>
              <a:defRPr/>
            </a:pPr>
            <a:r>
              <a:rPr lang="en-US" sz="2000" kern="0" dirty="0">
                <a:solidFill>
                  <a:srgbClr val="002060"/>
                </a:solidFill>
              </a:rPr>
              <a:t>expected, and easy to do. </a:t>
            </a:r>
          </a:p>
          <a:p>
            <a:pPr marL="342900" indent="-342900" fontAlgn="base">
              <a:lnSpc>
                <a:spcPct val="80000"/>
              </a:lnSpc>
              <a:spcBef>
                <a:spcPct val="20000"/>
              </a:spcBef>
              <a:spcAft>
                <a:spcPct val="0"/>
              </a:spcAft>
              <a:defRPr/>
            </a:pPr>
            <a:r>
              <a:rPr lang="en-US" sz="2000" kern="0" dirty="0">
                <a:solidFill>
                  <a:srgbClr val="002060"/>
                </a:solidFill>
              </a:rPr>
              <a:t>	</a:t>
            </a:r>
            <a:endParaRPr lang="en-US" kern="0" dirty="0">
              <a:solidFill>
                <a:srgbClr val="002060"/>
              </a:solidFill>
            </a:endParaRPr>
          </a:p>
          <a:p>
            <a:pPr marL="342900" indent="-342900" fontAlgn="base">
              <a:lnSpc>
                <a:spcPct val="80000"/>
              </a:lnSpc>
              <a:spcBef>
                <a:spcPct val="20000"/>
              </a:spcBef>
              <a:spcAft>
                <a:spcPct val="0"/>
              </a:spcAft>
              <a:buFont typeface="Arial" pitchFamily="34" charset="0"/>
              <a:buChar char="•"/>
              <a:defRPr/>
            </a:pPr>
            <a:r>
              <a:rPr lang="en-US" sz="2000" b="1" kern="0" dirty="0">
                <a:solidFill>
                  <a:srgbClr val="F79646">
                    <a:lumMod val="75000"/>
                  </a:srgbClr>
                </a:solidFill>
              </a:rPr>
              <a:t>With each request – SAY PLEASE</a:t>
            </a:r>
          </a:p>
          <a:p>
            <a:pPr marL="342900" indent="-342900" fontAlgn="base">
              <a:lnSpc>
                <a:spcPct val="80000"/>
              </a:lnSpc>
              <a:spcBef>
                <a:spcPct val="20000"/>
              </a:spcBef>
              <a:spcAft>
                <a:spcPct val="0"/>
              </a:spcAft>
              <a:buFont typeface="Arial" pitchFamily="34" charset="0"/>
              <a:buChar char="•"/>
              <a:defRPr/>
            </a:pPr>
            <a:r>
              <a:rPr lang="en-US" sz="2000" b="1" kern="0" dirty="0">
                <a:solidFill>
                  <a:srgbClr val="F79646">
                    <a:lumMod val="75000"/>
                  </a:srgbClr>
                </a:solidFill>
              </a:rPr>
              <a:t>With each completion – SAY THANK YOU</a:t>
            </a:r>
          </a:p>
          <a:p>
            <a:pPr marL="342900" indent="-342900" fontAlgn="base">
              <a:lnSpc>
                <a:spcPct val="80000"/>
              </a:lnSpc>
              <a:spcBef>
                <a:spcPct val="20000"/>
              </a:spcBef>
              <a:spcAft>
                <a:spcPct val="0"/>
              </a:spcAft>
              <a:buFont typeface="Arial" pitchFamily="34" charset="0"/>
              <a:buChar char="•"/>
              <a:defRPr/>
            </a:pPr>
            <a:r>
              <a:rPr lang="en-US" sz="2000" b="1" kern="0" dirty="0">
                <a:solidFill>
                  <a:srgbClr val="F79646">
                    <a:lumMod val="75000"/>
                  </a:srgbClr>
                </a:solidFill>
              </a:rPr>
              <a:t>With each gratitude received – SAY YOU’RE WELCOME</a:t>
            </a:r>
          </a:p>
          <a:p>
            <a:pPr marL="342900" indent="-342900" fontAlgn="base">
              <a:lnSpc>
                <a:spcPct val="80000"/>
              </a:lnSpc>
              <a:spcBef>
                <a:spcPct val="20000"/>
              </a:spcBef>
              <a:spcAft>
                <a:spcPct val="0"/>
              </a:spcAft>
              <a:buFont typeface="Arial" pitchFamily="34" charset="0"/>
              <a:buChar char="•"/>
              <a:defRPr/>
            </a:pPr>
            <a:r>
              <a:rPr lang="en-US" sz="2000" b="1" kern="0" dirty="0">
                <a:solidFill>
                  <a:srgbClr val="F79646">
                    <a:lumMod val="75000"/>
                  </a:srgbClr>
                </a:solidFill>
              </a:rPr>
              <a:t>With each error – APOLOGIZE</a:t>
            </a:r>
            <a:endParaRPr lang="en-US" b="1" kern="0" dirty="0">
              <a:solidFill>
                <a:srgbClr val="F79646">
                  <a:lumMod val="75000"/>
                </a:srgbClr>
              </a:solidFill>
            </a:endParaRPr>
          </a:p>
          <a:p>
            <a:pPr marL="342900" indent="-342900" fontAlgn="base">
              <a:lnSpc>
                <a:spcPct val="80000"/>
              </a:lnSpc>
              <a:spcBef>
                <a:spcPct val="20000"/>
              </a:spcBef>
              <a:spcAft>
                <a:spcPct val="0"/>
              </a:spcAft>
              <a:defRPr/>
            </a:pPr>
            <a:endParaRPr lang="en-US" b="1"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It’s an attitude. Respect those around you and they will return that respect. </a:t>
            </a:r>
          </a:p>
          <a:p>
            <a:pPr marL="365760" lvl="1" algn="ctr" fontAlgn="base">
              <a:spcBef>
                <a:spcPct val="0"/>
              </a:spcBef>
              <a:spcAft>
                <a:spcPct val="0"/>
              </a:spcAft>
              <a:defRPr/>
            </a:pPr>
            <a:r>
              <a:rPr lang="en-US" sz="3200" kern="0" dirty="0">
                <a:solidFill>
                  <a:srgbClr val="002060"/>
                </a:solidFill>
              </a:rPr>
              <a:t>	</a:t>
            </a:r>
            <a:br>
              <a:rPr lang="en-US" sz="3200" kern="0" dirty="0">
                <a:solidFill>
                  <a:srgbClr val="002060"/>
                </a:solidFill>
              </a:rPr>
            </a:br>
            <a:endParaRPr lang="en-US" sz="3200" kern="0"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6</a:t>
            </a:r>
          </a:p>
        </p:txBody>
      </p:sp>
    </p:spTree>
    <p:extLst>
      <p:ext uri="{BB962C8B-B14F-4D97-AF65-F5344CB8AC3E}">
        <p14:creationId xmlns:p14="http://schemas.microsoft.com/office/powerpoint/2010/main" val="30360765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9144000" cy="707886"/>
          </a:xfrm>
          <a:prstGeom prst="rect">
            <a:avLst/>
          </a:prstGeom>
          <a:noFill/>
        </p:spPr>
        <p:txBody>
          <a:bodyPr>
            <a:spAutoFit/>
          </a:bodyPr>
          <a:lstStyle/>
          <a:p>
            <a:pPr algn="ctr" fontAlgn="base">
              <a:spcBef>
                <a:spcPct val="0"/>
              </a:spcBef>
              <a:spcAft>
                <a:spcPct val="0"/>
              </a:spcAft>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362200" y="1690468"/>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DON’T CONSISTENTLY INTERRUPT PEOPLE</a:t>
            </a:r>
            <a:endParaRPr lang="en-US" b="1"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		</a:t>
            </a:r>
          </a:p>
          <a:p>
            <a:pPr marL="342900" indent="-342900" fontAlgn="base">
              <a:lnSpc>
                <a:spcPct val="80000"/>
              </a:lnSpc>
              <a:spcBef>
                <a:spcPct val="20000"/>
              </a:spcBef>
              <a:spcAft>
                <a:spcPct val="0"/>
              </a:spcAft>
              <a:defRPr/>
            </a:pPr>
            <a:r>
              <a:rPr lang="en-US" kern="0" dirty="0">
                <a:solidFill>
                  <a:srgbClr val="002060"/>
                </a:solidFill>
              </a:rPr>
              <a:t>	</a:t>
            </a:r>
            <a:r>
              <a:rPr lang="en-US" sz="2000" kern="0" dirty="0">
                <a:solidFill>
                  <a:srgbClr val="002060"/>
                </a:solidFill>
              </a:rPr>
              <a:t>Doing so will suggest that your time or opinion is more </a:t>
            </a:r>
          </a:p>
          <a:p>
            <a:pPr marL="342900" indent="-342900" fontAlgn="base">
              <a:lnSpc>
                <a:spcPct val="80000"/>
              </a:lnSpc>
              <a:spcBef>
                <a:spcPct val="20000"/>
              </a:spcBef>
              <a:spcAft>
                <a:spcPct val="0"/>
              </a:spcAft>
              <a:defRPr/>
            </a:pPr>
            <a:r>
              <a:rPr lang="en-US" sz="2000" kern="0" dirty="0">
                <a:solidFill>
                  <a:srgbClr val="002060"/>
                </a:solidFill>
              </a:rPr>
              <a:t>	important than theirs. If your co-worker is on the phone but you</a:t>
            </a:r>
          </a:p>
          <a:p>
            <a:pPr marL="342900" indent="-342900" fontAlgn="base">
              <a:lnSpc>
                <a:spcPct val="80000"/>
              </a:lnSpc>
              <a:spcBef>
                <a:spcPct val="20000"/>
              </a:spcBef>
              <a:spcAft>
                <a:spcPct val="0"/>
              </a:spcAft>
              <a:defRPr/>
            </a:pPr>
            <a:r>
              <a:rPr lang="en-US" sz="2000" kern="0" dirty="0">
                <a:solidFill>
                  <a:srgbClr val="002060"/>
                </a:solidFill>
              </a:rPr>
              <a:t>	 need to ask a question, don't linger. </a:t>
            </a:r>
          </a:p>
          <a:p>
            <a:pPr marL="342900" indent="-342900" fontAlgn="base">
              <a:lnSpc>
                <a:spcPct val="80000"/>
              </a:lnSpc>
              <a:spcBef>
                <a:spcPct val="20000"/>
              </a:spcBef>
              <a:spcAft>
                <a:spcPct val="0"/>
              </a:spcAft>
              <a:defRPr/>
            </a:pPr>
            <a:r>
              <a:rPr lang="en-US" sz="2000" kern="0" dirty="0">
                <a:solidFill>
                  <a:srgbClr val="002060"/>
                </a:solidFill>
              </a:rPr>
              <a:t>		</a:t>
            </a:r>
          </a:p>
          <a:p>
            <a:pPr marL="342900" indent="-342900" fontAlgn="base">
              <a:lnSpc>
                <a:spcPct val="80000"/>
              </a:lnSpc>
              <a:spcBef>
                <a:spcPct val="20000"/>
              </a:spcBef>
              <a:spcAft>
                <a:spcPct val="0"/>
              </a:spcAft>
              <a:defRPr/>
            </a:pPr>
            <a:r>
              <a:rPr lang="en-US" sz="2000" kern="0" dirty="0">
                <a:solidFill>
                  <a:srgbClr val="002060"/>
                </a:solidFill>
              </a:rPr>
              <a:t>	If your co-worker is having a </a:t>
            </a:r>
          </a:p>
          <a:p>
            <a:pPr marL="342900" indent="-342900" fontAlgn="base">
              <a:lnSpc>
                <a:spcPct val="80000"/>
              </a:lnSpc>
              <a:spcBef>
                <a:spcPct val="20000"/>
              </a:spcBef>
              <a:spcAft>
                <a:spcPct val="0"/>
              </a:spcAft>
              <a:defRPr/>
            </a:pPr>
            <a:r>
              <a:rPr lang="en-US" sz="2000" kern="0" dirty="0">
                <a:solidFill>
                  <a:srgbClr val="002060"/>
                </a:solidFill>
              </a:rPr>
              <a:t>	work related conversation don't </a:t>
            </a:r>
          </a:p>
          <a:p>
            <a:pPr marL="342900" indent="-342900" fontAlgn="base">
              <a:lnSpc>
                <a:spcPct val="80000"/>
              </a:lnSpc>
              <a:spcBef>
                <a:spcPct val="20000"/>
              </a:spcBef>
              <a:spcAft>
                <a:spcPct val="0"/>
              </a:spcAft>
              <a:defRPr/>
            </a:pPr>
            <a:r>
              <a:rPr lang="en-US" sz="2000" kern="0" dirty="0">
                <a:solidFill>
                  <a:srgbClr val="002060"/>
                </a:solidFill>
              </a:rPr>
              <a:t>	interrupt - just wait for them to finish </a:t>
            </a:r>
          </a:p>
          <a:p>
            <a:pPr marL="342900" indent="-342900" fontAlgn="base">
              <a:lnSpc>
                <a:spcPct val="80000"/>
              </a:lnSpc>
              <a:spcBef>
                <a:spcPct val="20000"/>
              </a:spcBef>
              <a:spcAft>
                <a:spcPct val="0"/>
              </a:spcAft>
              <a:defRPr/>
            </a:pPr>
            <a:r>
              <a:rPr lang="en-US" sz="2000" kern="0" dirty="0">
                <a:solidFill>
                  <a:srgbClr val="002060"/>
                </a:solidFill>
              </a:rPr>
              <a:t>	or ask them to see you when they are </a:t>
            </a:r>
          </a:p>
          <a:p>
            <a:pPr marL="342900" indent="-342900" fontAlgn="base">
              <a:lnSpc>
                <a:spcPct val="80000"/>
              </a:lnSpc>
              <a:spcBef>
                <a:spcPct val="20000"/>
              </a:spcBef>
              <a:spcAft>
                <a:spcPct val="0"/>
              </a:spcAft>
              <a:defRPr/>
            </a:pPr>
            <a:r>
              <a:rPr lang="en-US" sz="2000" kern="0" dirty="0">
                <a:solidFill>
                  <a:srgbClr val="002060"/>
                </a:solidFill>
              </a:rPr>
              <a:t>	through. </a:t>
            </a:r>
            <a:br>
              <a:rPr lang="en-US" sz="2000" kern="0" dirty="0">
                <a:solidFill>
                  <a:srgbClr val="002060"/>
                </a:solidFill>
              </a:rPr>
            </a:br>
            <a:endParaRPr lang="en-US" sz="2000" kern="0"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7</a:t>
            </a:r>
          </a:p>
        </p:txBody>
      </p:sp>
      <p:pic>
        <p:nvPicPr>
          <p:cNvPr id="3076" name="Picture 4" descr="C:\Users\User\Desktop\training\images (12).jpg"/>
          <p:cNvPicPr>
            <a:picLocks noChangeAspect="1" noChangeArrowheads="1"/>
          </p:cNvPicPr>
          <p:nvPr/>
        </p:nvPicPr>
        <p:blipFill>
          <a:blip r:embed="rId2" cstate="print"/>
          <a:srcRect/>
          <a:stretch>
            <a:fillRect/>
          </a:stretch>
        </p:blipFill>
        <p:spPr bwMode="auto">
          <a:xfrm>
            <a:off x="6934200" y="3581400"/>
            <a:ext cx="3276600" cy="3048000"/>
          </a:xfrm>
          <a:prstGeom prst="rect">
            <a:avLst/>
          </a:prstGeom>
          <a:ln>
            <a:noFill/>
          </a:ln>
          <a:effectLst>
            <a:softEdge rad="112500"/>
          </a:effectLst>
        </p:spPr>
      </p:pic>
    </p:spTree>
    <p:extLst>
      <p:ext uri="{BB962C8B-B14F-4D97-AF65-F5344CB8AC3E}">
        <p14:creationId xmlns:p14="http://schemas.microsoft.com/office/powerpoint/2010/main" val="13581216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9144000" cy="707886"/>
          </a:xfrm>
          <a:prstGeom prst="rect">
            <a:avLst/>
          </a:prstGeom>
          <a:noFill/>
        </p:spPr>
        <p:txBody>
          <a:bodyPr>
            <a:spAutoFit/>
          </a:bodyPr>
          <a:lstStyle/>
          <a:p>
            <a:pPr algn="ctr" fontAlgn="base">
              <a:spcBef>
                <a:spcPct val="0"/>
              </a:spcBef>
              <a:spcAft>
                <a:spcPct val="0"/>
              </a:spcAft>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362200" y="1676400"/>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REFRAIN FROM BEING LOUD</a:t>
            </a:r>
          </a:p>
          <a:p>
            <a:pPr marL="342900" indent="-342900"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buFont typeface="Arial" pitchFamily="34" charset="0"/>
              <a:buChar char="•"/>
              <a:defRPr/>
            </a:pPr>
            <a:r>
              <a:rPr lang="en-US" sz="2000" dirty="0">
                <a:solidFill>
                  <a:srgbClr val="002060"/>
                </a:solidFill>
              </a:rPr>
              <a:t>Whether you're on the phone or talking to a colleague, avoid being loud.</a:t>
            </a:r>
          </a:p>
          <a:p>
            <a:pPr marL="342900" indent="-342900" fontAlgn="base">
              <a:lnSpc>
                <a:spcPct val="80000"/>
              </a:lnSpc>
              <a:spcBef>
                <a:spcPct val="20000"/>
              </a:spcBef>
              <a:spcAft>
                <a:spcPct val="0"/>
              </a:spcAft>
              <a:buFont typeface="Arial" pitchFamily="34" charset="0"/>
              <a:buChar char="•"/>
              <a:defRPr/>
            </a:pPr>
            <a:endParaRPr lang="en-US" sz="900" dirty="0">
              <a:solidFill>
                <a:srgbClr val="002060"/>
              </a:solidFill>
            </a:endParaRPr>
          </a:p>
          <a:p>
            <a:pPr marL="342900" indent="-342900" fontAlgn="base">
              <a:lnSpc>
                <a:spcPct val="80000"/>
              </a:lnSpc>
              <a:spcBef>
                <a:spcPct val="20000"/>
              </a:spcBef>
              <a:spcAft>
                <a:spcPct val="0"/>
              </a:spcAft>
              <a:buFont typeface="Arial" pitchFamily="34" charset="0"/>
              <a:buChar char="•"/>
              <a:defRPr/>
            </a:pPr>
            <a:r>
              <a:rPr lang="en-US" sz="2000" dirty="0">
                <a:solidFill>
                  <a:srgbClr val="002060"/>
                </a:solidFill>
              </a:rPr>
              <a:t> If you have a received a call on your cell phone, it's a good idea to take a walk down to the corridor or find another room.</a:t>
            </a:r>
          </a:p>
          <a:p>
            <a:pPr marL="342900" indent="-342900" fontAlgn="base">
              <a:lnSpc>
                <a:spcPct val="80000"/>
              </a:lnSpc>
              <a:spcBef>
                <a:spcPct val="20000"/>
              </a:spcBef>
              <a:spcAft>
                <a:spcPct val="0"/>
              </a:spcAft>
              <a:buFont typeface="Arial" pitchFamily="34" charset="0"/>
              <a:buChar char="•"/>
              <a:defRPr/>
            </a:pPr>
            <a:endParaRPr lang="en-US" sz="900" dirty="0">
              <a:solidFill>
                <a:srgbClr val="002060"/>
              </a:solidFill>
            </a:endParaRPr>
          </a:p>
          <a:p>
            <a:pPr marL="342900" indent="-342900" fontAlgn="base">
              <a:lnSpc>
                <a:spcPct val="80000"/>
              </a:lnSpc>
              <a:spcBef>
                <a:spcPct val="20000"/>
              </a:spcBef>
              <a:spcAft>
                <a:spcPct val="0"/>
              </a:spcAft>
              <a:buFont typeface="Arial" pitchFamily="34" charset="0"/>
              <a:buChar char="•"/>
              <a:defRPr/>
            </a:pPr>
            <a:r>
              <a:rPr lang="en-US" sz="2000" dirty="0">
                <a:solidFill>
                  <a:srgbClr val="002060"/>
                </a:solidFill>
              </a:rPr>
              <a:t>Use your mobile’s vibrating/silent </a:t>
            </a:r>
          </a:p>
          <a:p>
            <a:pPr marL="342900" indent="-342900" fontAlgn="base">
              <a:lnSpc>
                <a:spcPct val="80000"/>
              </a:lnSpc>
              <a:spcBef>
                <a:spcPct val="20000"/>
              </a:spcBef>
              <a:spcAft>
                <a:spcPct val="0"/>
              </a:spcAft>
              <a:defRPr/>
            </a:pPr>
            <a:r>
              <a:rPr lang="en-US" sz="2000" dirty="0">
                <a:solidFill>
                  <a:srgbClr val="002060"/>
                </a:solidFill>
              </a:rPr>
              <a:t>	feature if you need to leave it on. Avoid </a:t>
            </a:r>
          </a:p>
          <a:p>
            <a:pPr marL="342900" indent="-342900" fontAlgn="base">
              <a:lnSpc>
                <a:spcPct val="80000"/>
              </a:lnSpc>
              <a:spcBef>
                <a:spcPct val="20000"/>
              </a:spcBef>
              <a:spcAft>
                <a:spcPct val="0"/>
              </a:spcAft>
              <a:defRPr/>
            </a:pPr>
            <a:r>
              <a:rPr lang="en-US" sz="2000" dirty="0">
                <a:solidFill>
                  <a:srgbClr val="002060"/>
                </a:solidFill>
              </a:rPr>
              <a:t>	making personal calls at your workstation.</a:t>
            </a:r>
            <a:endParaRPr lang="en-US" sz="900" dirty="0">
              <a:solidFill>
                <a:srgbClr val="002060"/>
              </a:solidFill>
            </a:endParaRPr>
          </a:p>
          <a:p>
            <a:pPr marL="342900" indent="-342900" fontAlgn="base">
              <a:lnSpc>
                <a:spcPct val="80000"/>
              </a:lnSpc>
              <a:spcBef>
                <a:spcPct val="20000"/>
              </a:spcBef>
              <a:spcAft>
                <a:spcPct val="0"/>
              </a:spcAft>
              <a:defRPr/>
            </a:pPr>
            <a:endParaRPr lang="en-US" sz="900" dirty="0">
              <a:solidFill>
                <a:srgbClr val="002060"/>
              </a:solidFill>
            </a:endParaRPr>
          </a:p>
          <a:p>
            <a:pPr marL="342900" indent="-342900" fontAlgn="base">
              <a:lnSpc>
                <a:spcPct val="80000"/>
              </a:lnSpc>
              <a:spcBef>
                <a:spcPct val="20000"/>
              </a:spcBef>
              <a:spcAft>
                <a:spcPct val="0"/>
              </a:spcAft>
              <a:buFont typeface="Arial" pitchFamily="34" charset="0"/>
              <a:buChar char="•"/>
              <a:defRPr/>
            </a:pPr>
            <a:r>
              <a:rPr lang="en-US" sz="2000" dirty="0">
                <a:solidFill>
                  <a:srgbClr val="002060"/>
                </a:solidFill>
              </a:rPr>
              <a:t>Be especially quiet in areas where </a:t>
            </a:r>
          </a:p>
          <a:p>
            <a:pPr marL="342900" indent="-342900" fontAlgn="base">
              <a:lnSpc>
                <a:spcPct val="80000"/>
              </a:lnSpc>
              <a:spcBef>
                <a:spcPct val="20000"/>
              </a:spcBef>
              <a:spcAft>
                <a:spcPct val="0"/>
              </a:spcAft>
              <a:defRPr/>
            </a:pPr>
            <a:r>
              <a:rPr lang="en-US" sz="2000" dirty="0">
                <a:solidFill>
                  <a:srgbClr val="002060"/>
                </a:solidFill>
              </a:rPr>
              <a:t>	coworkers are on business calls or in </a:t>
            </a:r>
          </a:p>
          <a:p>
            <a:pPr marL="342900" indent="-342900" fontAlgn="base">
              <a:lnSpc>
                <a:spcPct val="80000"/>
              </a:lnSpc>
              <a:spcBef>
                <a:spcPct val="20000"/>
              </a:spcBef>
              <a:spcAft>
                <a:spcPct val="0"/>
              </a:spcAft>
              <a:defRPr/>
            </a:pPr>
            <a:r>
              <a:rPr lang="en-US" sz="2000" dirty="0">
                <a:solidFill>
                  <a:srgbClr val="002060"/>
                </a:solidFill>
              </a:rPr>
              <a:t>	conversations with other coworkers.</a:t>
            </a:r>
          </a:p>
          <a:p>
            <a:pPr marL="342900" indent="-342900" fontAlgn="base">
              <a:lnSpc>
                <a:spcPct val="80000"/>
              </a:lnSpc>
              <a:spcBef>
                <a:spcPct val="20000"/>
              </a:spcBef>
              <a:spcAft>
                <a:spcPct val="0"/>
              </a:spcAft>
              <a:defRPr/>
            </a:pPr>
            <a:r>
              <a:rPr lang="en-US" dirty="0">
                <a:solidFill>
                  <a:srgbClr val="002060"/>
                </a:solidFill>
              </a:rPr>
              <a:t/>
            </a:r>
            <a:br>
              <a:rPr lang="en-US" dirty="0">
                <a:solidFill>
                  <a:srgbClr val="002060"/>
                </a:solidFill>
              </a:rPr>
            </a:br>
            <a:endParaRPr lang="en-US"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8</a:t>
            </a:r>
          </a:p>
        </p:txBody>
      </p:sp>
      <p:pic>
        <p:nvPicPr>
          <p:cNvPr id="4098" name="Picture 2" descr="C:\Users\User\Desktop\training\office-etiquette-basics.jpg"/>
          <p:cNvPicPr>
            <a:picLocks noChangeAspect="1" noChangeArrowheads="1"/>
          </p:cNvPicPr>
          <p:nvPr/>
        </p:nvPicPr>
        <p:blipFill>
          <a:blip r:embed="rId2" cstate="print"/>
          <a:srcRect/>
          <a:stretch>
            <a:fillRect/>
          </a:stretch>
        </p:blipFill>
        <p:spPr bwMode="auto">
          <a:xfrm>
            <a:off x="7315200" y="3962400"/>
            <a:ext cx="3200400" cy="2667000"/>
          </a:xfrm>
          <a:prstGeom prst="rect">
            <a:avLst/>
          </a:prstGeom>
          <a:ln>
            <a:noFill/>
          </a:ln>
          <a:effectLst>
            <a:softEdge rad="112500"/>
          </a:effectLst>
        </p:spPr>
      </p:pic>
    </p:spTree>
    <p:extLst>
      <p:ext uri="{BB962C8B-B14F-4D97-AF65-F5344CB8AC3E}">
        <p14:creationId xmlns:p14="http://schemas.microsoft.com/office/powerpoint/2010/main" val="40411357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9144000" cy="707886"/>
          </a:xfrm>
          <a:prstGeom prst="rect">
            <a:avLst/>
          </a:prstGeom>
          <a:noFill/>
        </p:spPr>
        <p:txBody>
          <a:bodyPr>
            <a:spAutoFit/>
          </a:bodyPr>
          <a:lstStyle/>
          <a:p>
            <a:pPr algn="ctr" fontAlgn="base">
              <a:spcBef>
                <a:spcPct val="0"/>
              </a:spcBef>
              <a:spcAft>
                <a:spcPct val="0"/>
              </a:spcAft>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362200" y="1676400"/>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BE SENSITIVE TO OTHERS’ NEED FOR PRIVACY</a:t>
            </a:r>
          </a:p>
          <a:p>
            <a:pPr marL="342900" indent="-342900" fontAlgn="base">
              <a:lnSpc>
                <a:spcPct val="80000"/>
              </a:lnSpc>
              <a:spcBef>
                <a:spcPct val="20000"/>
              </a:spcBef>
              <a:spcAft>
                <a:spcPct val="0"/>
              </a:spcAft>
              <a:defRPr/>
            </a:pPr>
            <a:endParaRPr lang="en-US" sz="900" b="1"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	Don’t read someone else’s faxes, emails, mail or</a:t>
            </a:r>
          </a:p>
          <a:p>
            <a:pPr marL="342900" indent="-342900" fontAlgn="base">
              <a:lnSpc>
                <a:spcPct val="80000"/>
              </a:lnSpc>
              <a:spcBef>
                <a:spcPct val="20000"/>
              </a:spcBef>
              <a:spcAft>
                <a:spcPct val="0"/>
              </a:spcAft>
              <a:defRPr/>
            </a:pPr>
            <a:r>
              <a:rPr lang="en-US" kern="0" dirty="0">
                <a:solidFill>
                  <a:srgbClr val="002060"/>
                </a:solidFill>
              </a:rPr>
              <a:t>	 computer screens.  </a:t>
            </a:r>
          </a:p>
          <a:p>
            <a:pPr marL="342900" indent="-342900" fontAlgn="base">
              <a:lnSpc>
                <a:spcPct val="80000"/>
              </a:lnSpc>
              <a:spcBef>
                <a:spcPct val="20000"/>
              </a:spcBef>
              <a:spcAft>
                <a:spcPct val="0"/>
              </a:spcAft>
              <a:defRPr/>
            </a:pPr>
            <a:r>
              <a:rPr lang="en-US" kern="0" dirty="0">
                <a:solidFill>
                  <a:srgbClr val="002060"/>
                </a:solidFill>
              </a:rPr>
              <a:t>	</a:t>
            </a:r>
          </a:p>
          <a:p>
            <a:pPr marL="342900" indent="-342900" fontAlgn="base">
              <a:lnSpc>
                <a:spcPct val="80000"/>
              </a:lnSpc>
              <a:spcBef>
                <a:spcPct val="20000"/>
              </a:spcBef>
              <a:spcAft>
                <a:spcPct val="0"/>
              </a:spcAft>
              <a:defRPr/>
            </a:pPr>
            <a:r>
              <a:rPr lang="en-US" kern="0" dirty="0">
                <a:solidFill>
                  <a:srgbClr val="002060"/>
                </a:solidFill>
              </a:rPr>
              <a:t>	If you need to discuss anything </a:t>
            </a:r>
          </a:p>
          <a:p>
            <a:pPr marL="342900" indent="-342900" fontAlgn="base">
              <a:lnSpc>
                <a:spcPct val="80000"/>
              </a:lnSpc>
              <a:spcBef>
                <a:spcPct val="20000"/>
              </a:spcBef>
              <a:spcAft>
                <a:spcPct val="0"/>
              </a:spcAft>
              <a:defRPr/>
            </a:pPr>
            <a:r>
              <a:rPr lang="en-US" kern="0" dirty="0">
                <a:solidFill>
                  <a:srgbClr val="002060"/>
                </a:solidFill>
              </a:rPr>
              <a:t>	sensitive or private with another </a:t>
            </a:r>
          </a:p>
          <a:p>
            <a:pPr marL="342900" indent="-342900" fontAlgn="base">
              <a:lnSpc>
                <a:spcPct val="80000"/>
              </a:lnSpc>
              <a:spcBef>
                <a:spcPct val="20000"/>
              </a:spcBef>
              <a:spcAft>
                <a:spcPct val="0"/>
              </a:spcAft>
              <a:defRPr/>
            </a:pPr>
            <a:r>
              <a:rPr lang="en-US" kern="0" dirty="0">
                <a:solidFill>
                  <a:srgbClr val="002060"/>
                </a:solidFill>
              </a:rPr>
              <a:t>	colleague, find a room where you </a:t>
            </a:r>
          </a:p>
          <a:p>
            <a:pPr marL="342900" indent="-342900" fontAlgn="base">
              <a:lnSpc>
                <a:spcPct val="80000"/>
              </a:lnSpc>
              <a:spcBef>
                <a:spcPct val="20000"/>
              </a:spcBef>
              <a:spcAft>
                <a:spcPct val="0"/>
              </a:spcAft>
              <a:defRPr/>
            </a:pPr>
            <a:r>
              <a:rPr lang="en-US" kern="0" dirty="0">
                <a:solidFill>
                  <a:srgbClr val="002060"/>
                </a:solidFill>
              </a:rPr>
              <a:t>	can shut the door and nobody else </a:t>
            </a:r>
          </a:p>
          <a:p>
            <a:pPr marL="342900" indent="-342900" fontAlgn="base">
              <a:lnSpc>
                <a:spcPct val="80000"/>
              </a:lnSpc>
              <a:spcBef>
                <a:spcPct val="20000"/>
              </a:spcBef>
              <a:spcAft>
                <a:spcPct val="0"/>
              </a:spcAft>
              <a:defRPr/>
            </a:pPr>
            <a:r>
              <a:rPr lang="en-US" kern="0" dirty="0">
                <a:solidFill>
                  <a:srgbClr val="002060"/>
                </a:solidFill>
              </a:rPr>
              <a:t>	can overhear you.  </a:t>
            </a:r>
            <a:r>
              <a:rPr lang="en-US" dirty="0">
                <a:solidFill>
                  <a:srgbClr val="002060"/>
                </a:solidFill>
              </a:rPr>
              <a:t/>
            </a:r>
            <a:br>
              <a:rPr lang="en-US" dirty="0">
                <a:solidFill>
                  <a:srgbClr val="002060"/>
                </a:solidFill>
              </a:rPr>
            </a:br>
            <a:endParaRPr lang="en-US"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smtClean="0">
                <a:solidFill>
                  <a:srgbClr val="002060"/>
                </a:solidFill>
                <a:latin typeface="Arial Black" pitchFamily="34" charset="0"/>
                <a:cs typeface="Aharoni" pitchFamily="2" charset="-79"/>
              </a:rPr>
              <a:t>9</a:t>
            </a:r>
            <a:endParaRPr lang="en-US" i="1" dirty="0">
              <a:solidFill>
                <a:srgbClr val="002060"/>
              </a:solidFill>
              <a:latin typeface="Arial Black" pitchFamily="34" charset="0"/>
              <a:cs typeface="Aharoni" pitchFamily="2" charset="-79"/>
            </a:endParaRPr>
          </a:p>
        </p:txBody>
      </p:sp>
      <p:pic>
        <p:nvPicPr>
          <p:cNvPr id="7170" name="Picture 2" descr="C:\Users\User\Desktop\training\images (14).jpg"/>
          <p:cNvPicPr>
            <a:picLocks noChangeAspect="1" noChangeArrowheads="1"/>
          </p:cNvPicPr>
          <p:nvPr/>
        </p:nvPicPr>
        <p:blipFill>
          <a:blip r:embed="rId2" cstate="print"/>
          <a:srcRect/>
          <a:stretch>
            <a:fillRect/>
          </a:stretch>
        </p:blipFill>
        <p:spPr bwMode="auto">
          <a:xfrm rot="461642">
            <a:off x="7700468" y="3591113"/>
            <a:ext cx="2590800" cy="2514600"/>
          </a:xfrm>
          <a:prstGeom prst="rect">
            <a:avLst/>
          </a:prstGeom>
          <a:ln>
            <a:noFill/>
          </a:ln>
          <a:effectLst>
            <a:softEdge rad="112500"/>
          </a:effectLst>
        </p:spPr>
      </p:pic>
    </p:spTree>
    <p:extLst>
      <p:ext uri="{BB962C8B-B14F-4D97-AF65-F5344CB8AC3E}">
        <p14:creationId xmlns:p14="http://schemas.microsoft.com/office/powerpoint/2010/main" val="23437399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25960"/>
            <a:ext cx="8229600" cy="1143000"/>
          </a:xfrm>
          <a:ln>
            <a:miter lim="800000"/>
            <a:headEnd/>
            <a:tailEnd/>
          </a:ln>
        </p:spPr>
        <p:txBody>
          <a:bodyPr/>
          <a:lstStyle/>
          <a:p>
            <a:pPr>
              <a:defRPr/>
            </a:pPr>
            <a:r>
              <a:rPr lang="en-US" dirty="0" smtClean="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Some Professional Etiquette</a:t>
            </a:r>
            <a:r>
              <a:rPr lang="en-US" dirty="0" smtClean="0"/>
              <a:t> </a:t>
            </a:r>
            <a:endParaRPr lang="en-US" dirty="0"/>
          </a:p>
        </p:txBody>
      </p:sp>
    </p:spTree>
    <p:extLst>
      <p:ext uri="{BB962C8B-B14F-4D97-AF65-F5344CB8AC3E}">
        <p14:creationId xmlns:p14="http://schemas.microsoft.com/office/powerpoint/2010/main" val="173786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620688"/>
            <a:ext cx="8229600" cy="796950"/>
          </a:xfrm>
          <a:ln>
            <a:miter lim="800000"/>
            <a:headEnd/>
            <a:tailEnd/>
          </a:ln>
        </p:spPr>
        <p:txBody>
          <a:bodyPr/>
          <a:lstStyle/>
          <a:p>
            <a:pPr eaLnBrk="1" hangingPunct="1">
              <a:defRPr/>
            </a:pP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
            </a:r>
            <a:b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Professional Etiquette</a:t>
            </a:r>
            <a:b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endPar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endParaRPr>
          </a:p>
        </p:txBody>
      </p:sp>
      <p:sp>
        <p:nvSpPr>
          <p:cNvPr id="24579" name="Content Placeholder 2"/>
          <p:cNvSpPr>
            <a:spLocks noGrp="1"/>
          </p:cNvSpPr>
          <p:nvPr>
            <p:ph idx="1"/>
          </p:nvPr>
        </p:nvSpPr>
        <p:spPr/>
        <p:txBody>
          <a:bodyPr/>
          <a:lstStyle/>
          <a:p>
            <a:pPr eaLnBrk="1" hangingPunct="1"/>
            <a:r>
              <a:rPr lang="en-US" sz="2800" dirty="0">
                <a:cs typeface="Times New Roman" panose="02020603050405020304" pitchFamily="18" charset="0"/>
              </a:rPr>
              <a:t>Introducing Yourself</a:t>
            </a:r>
          </a:p>
          <a:p>
            <a:pPr eaLnBrk="1" hangingPunct="1"/>
            <a:r>
              <a:rPr lang="en-US" sz="2800" dirty="0">
                <a:cs typeface="Times New Roman" panose="02020603050405020304" pitchFamily="18" charset="0"/>
              </a:rPr>
              <a:t>Greeting</a:t>
            </a:r>
          </a:p>
          <a:p>
            <a:pPr eaLnBrk="1" hangingPunct="1"/>
            <a:r>
              <a:rPr lang="en-US" sz="2800" dirty="0">
                <a:cs typeface="Times New Roman" panose="02020603050405020304" pitchFamily="18" charset="0"/>
              </a:rPr>
              <a:t>Handshakes</a:t>
            </a:r>
          </a:p>
          <a:p>
            <a:pPr eaLnBrk="1" hangingPunct="1"/>
            <a:endParaRPr lang="en-US" dirty="0" smtClean="0"/>
          </a:p>
        </p:txBody>
      </p:sp>
      <p:pic>
        <p:nvPicPr>
          <p:cNvPr id="24580" name="Picture 4" descr="E:\etiquette\images (19).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438400" y="3352800"/>
            <a:ext cx="70104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5293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a:ln>
            <a:miter lim="800000"/>
            <a:headEnd/>
            <a:tailEnd/>
          </a:ln>
        </p:spPr>
        <p:txBody>
          <a:bodyPr rtlCol="0">
            <a:noAutofit/>
          </a:bodyPr>
          <a:lstStyle/>
          <a:p>
            <a:pPr eaLnBrk="1" fontAlgn="auto" hangingPunct="1">
              <a:spcAft>
                <a:spcPts val="0"/>
              </a:spcAft>
              <a:defRPr/>
            </a:pP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
            </a:r>
            <a:b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Corporate Dressing Etiquettes</a:t>
            </a:r>
            <a:b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endPar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683" y="1427871"/>
            <a:ext cx="4243476" cy="450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88351" y="2962987"/>
            <a:ext cx="3328155" cy="584775"/>
          </a:xfrm>
          <a:prstGeom prst="rect">
            <a:avLst/>
          </a:prstGeom>
        </p:spPr>
        <p:txBody>
          <a:bodyPr wrap="none">
            <a:spAutoFit/>
          </a:bodyPr>
          <a:lstStyle/>
          <a:p>
            <a:r>
              <a:rPr lang="en-US" sz="3200" b="1" dirty="0" smtClean="0">
                <a:latin typeface="Times New Roman" pitchFamily="18" charset="0"/>
                <a:cs typeface="Times New Roman" pitchFamily="18" charset="0"/>
              </a:rPr>
              <a:t>Don’t be informal</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15724012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659" y="1962443"/>
            <a:ext cx="563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97483" y="3033319"/>
            <a:ext cx="2836033" cy="523220"/>
          </a:xfrm>
          <a:prstGeom prst="rect">
            <a:avLst/>
          </a:prstGeom>
        </p:spPr>
        <p:txBody>
          <a:bodyPr wrap="none">
            <a:spAutoFit/>
          </a:bodyPr>
          <a:lstStyle/>
          <a:p>
            <a:r>
              <a:rPr lang="en-US" sz="2800" b="1" dirty="0" smtClean="0">
                <a:latin typeface="Times New Roman" pitchFamily="18" charset="0"/>
                <a:cs typeface="Times New Roman" pitchFamily="18" charset="0"/>
              </a:rPr>
              <a:t>Be formal always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6419133"/>
              </p:ext>
            </p:extLst>
          </p:nvPr>
        </p:nvGraphicFramePr>
        <p:xfrm>
          <a:off x="1881159" y="1571612"/>
          <a:ext cx="5429288" cy="462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3" descr="E:\etiquette\inkinwater3.jpg"/>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37537"/>
          <a:stretch>
            <a:fillRect/>
          </a:stretch>
        </p:blipFill>
        <p:spPr bwMode="auto">
          <a:xfrm>
            <a:off x="8670925" y="1881333"/>
            <a:ext cx="352107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2234073" y="377894"/>
            <a:ext cx="5400599" cy="707886"/>
          </a:xfrm>
          <a:prstGeom prst="rect">
            <a:avLst/>
          </a:prstGeom>
          <a:noFill/>
          <a:ln w="9525">
            <a:noFill/>
            <a:miter lim="800000"/>
            <a:headEnd/>
            <a:tailEnd/>
          </a:ln>
        </p:spPr>
        <p:txBody>
          <a:bodyPr>
            <a:spAutoFit/>
          </a:bodyPr>
          <a:lstStyle/>
          <a:p>
            <a:pPr>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What is Etiquette? </a:t>
            </a:r>
          </a:p>
        </p:txBody>
      </p:sp>
    </p:spTree>
    <p:extLst>
      <p:ext uri="{BB962C8B-B14F-4D97-AF65-F5344CB8AC3E}">
        <p14:creationId xmlns:p14="http://schemas.microsoft.com/office/powerpoint/2010/main" val="21718088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7713099"/>
              </p:ext>
            </p:extLst>
          </p:nvPr>
        </p:nvGraphicFramePr>
        <p:xfrm>
          <a:off x="8825866" y="777992"/>
          <a:ext cx="2231340" cy="217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364210" y="1671837"/>
            <a:ext cx="4840836" cy="479700"/>
            <a:chOff x="0" y="447051"/>
            <a:chExt cx="5638800" cy="479700"/>
          </a:xfrm>
        </p:grpSpPr>
        <p:sp>
          <p:nvSpPr>
            <p:cNvPr id="22" name="Rounded Rectangle 21"/>
            <p:cNvSpPr/>
            <p:nvPr/>
          </p:nvSpPr>
          <p:spPr>
            <a:xfrm>
              <a:off x="0" y="447051"/>
              <a:ext cx="5638800" cy="479700"/>
            </a:xfrm>
            <a:prstGeom prst="roundRect">
              <a:avLst/>
            </a:prstGeom>
          </p:spPr>
          <p:style>
            <a:lnRef idx="1">
              <a:schemeClr val="accent1"/>
            </a:lnRef>
            <a:fillRef idx="2">
              <a:schemeClr val="accent1"/>
            </a:fillRef>
            <a:effectRef idx="1">
              <a:schemeClr val="accent1"/>
            </a:effectRef>
            <a:fontRef idx="minor">
              <a:schemeClr val="dk1"/>
            </a:fontRef>
          </p:style>
        </p:sp>
        <p:sp>
          <p:nvSpPr>
            <p:cNvPr id="23" name="Rounded Rectangle 4"/>
            <p:cNvSpPr/>
            <p:nvPr/>
          </p:nvSpPr>
          <p:spPr>
            <a:xfrm>
              <a:off x="23417" y="470468"/>
              <a:ext cx="5591966" cy="432866"/>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Eat when you are on phone</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64210" y="2582369"/>
            <a:ext cx="5389476" cy="479700"/>
            <a:chOff x="0" y="984351"/>
            <a:chExt cx="5638800" cy="479700"/>
          </a:xfrm>
        </p:grpSpPr>
        <p:sp>
          <p:nvSpPr>
            <p:cNvPr id="20" name="Rounded Rectangle 19"/>
            <p:cNvSpPr/>
            <p:nvPr/>
          </p:nvSpPr>
          <p:spPr>
            <a:xfrm>
              <a:off x="0" y="984351"/>
              <a:ext cx="5638800" cy="479700"/>
            </a:xfrm>
            <a:prstGeom prst="roundRect">
              <a:avLst/>
            </a:prstGeom>
          </p:spPr>
          <p:style>
            <a:lnRef idx="1">
              <a:schemeClr val="accent2"/>
            </a:lnRef>
            <a:fillRef idx="2">
              <a:schemeClr val="accent2"/>
            </a:fillRef>
            <a:effectRef idx="1">
              <a:schemeClr val="accent2"/>
            </a:effectRef>
            <a:fontRef idx="minor">
              <a:schemeClr val="dk1"/>
            </a:fontRef>
          </p:style>
        </p:sp>
        <p:sp>
          <p:nvSpPr>
            <p:cNvPr id="21" name="Rounded Rectangle 6"/>
            <p:cNvSpPr/>
            <p:nvPr/>
          </p:nvSpPr>
          <p:spPr>
            <a:xfrm>
              <a:off x="23417" y="1007768"/>
              <a:ext cx="5591966" cy="43286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Put someone on speaker phone</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64210" y="3473863"/>
            <a:ext cx="6205402" cy="479700"/>
            <a:chOff x="0" y="1521652"/>
            <a:chExt cx="5638800" cy="479700"/>
          </a:xfrm>
        </p:grpSpPr>
        <p:sp>
          <p:nvSpPr>
            <p:cNvPr id="18" name="Rounded Rectangle 17"/>
            <p:cNvSpPr/>
            <p:nvPr/>
          </p:nvSpPr>
          <p:spPr>
            <a:xfrm>
              <a:off x="0" y="1521652"/>
              <a:ext cx="5638800" cy="479700"/>
            </a:xfrm>
            <a:prstGeom prst="roundRect">
              <a:avLst/>
            </a:prstGeom>
          </p:spPr>
          <p:style>
            <a:lnRef idx="1">
              <a:schemeClr val="accent3"/>
            </a:lnRef>
            <a:fillRef idx="2">
              <a:schemeClr val="accent3"/>
            </a:fillRef>
            <a:effectRef idx="1">
              <a:schemeClr val="accent3"/>
            </a:effectRef>
            <a:fontRef idx="minor">
              <a:schemeClr val="dk1"/>
            </a:fontRef>
          </p:style>
        </p:sp>
        <p:sp>
          <p:nvSpPr>
            <p:cNvPr id="19" name="Rounded Rectangle 8"/>
            <p:cNvSpPr/>
            <p:nvPr/>
          </p:nvSpPr>
          <p:spPr>
            <a:xfrm>
              <a:off x="23417" y="1545069"/>
              <a:ext cx="5591966" cy="432866"/>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Talk with others</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364210" y="4283464"/>
            <a:ext cx="7569968" cy="479700"/>
            <a:chOff x="0" y="2058952"/>
            <a:chExt cx="5638800" cy="479700"/>
          </a:xfrm>
        </p:grpSpPr>
        <p:sp>
          <p:nvSpPr>
            <p:cNvPr id="16" name="Rounded Rectangle 15"/>
            <p:cNvSpPr/>
            <p:nvPr/>
          </p:nvSpPr>
          <p:spPr>
            <a:xfrm>
              <a:off x="0" y="2058952"/>
              <a:ext cx="5638800" cy="479700"/>
            </a:xfrm>
            <a:prstGeom prst="roundRect">
              <a:avLst/>
            </a:prstGeom>
          </p:spPr>
          <p:style>
            <a:lnRef idx="1">
              <a:schemeClr val="accent4"/>
            </a:lnRef>
            <a:fillRef idx="2">
              <a:schemeClr val="accent4"/>
            </a:fillRef>
            <a:effectRef idx="1">
              <a:schemeClr val="accent4"/>
            </a:effectRef>
            <a:fontRef idx="minor">
              <a:schemeClr val="dk1"/>
            </a:fontRef>
          </p:style>
        </p:sp>
        <p:sp>
          <p:nvSpPr>
            <p:cNvPr id="17" name="Rounded Rectangle 10"/>
            <p:cNvSpPr/>
            <p:nvPr/>
          </p:nvSpPr>
          <p:spPr>
            <a:xfrm>
              <a:off x="23417" y="2082369"/>
              <a:ext cx="5591966" cy="43286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Say anything that you don’t want the caller to hear</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387627" y="5037197"/>
            <a:ext cx="8067056" cy="479700"/>
            <a:chOff x="0" y="2596252"/>
            <a:chExt cx="5638800" cy="479700"/>
          </a:xfrm>
        </p:grpSpPr>
        <p:sp>
          <p:nvSpPr>
            <p:cNvPr id="14" name="Rounded Rectangle 13"/>
            <p:cNvSpPr/>
            <p:nvPr/>
          </p:nvSpPr>
          <p:spPr>
            <a:xfrm>
              <a:off x="0" y="2596252"/>
              <a:ext cx="5638800" cy="479700"/>
            </a:xfrm>
            <a:prstGeom prst="roundRect">
              <a:avLst/>
            </a:prstGeom>
          </p:spPr>
          <p:style>
            <a:lnRef idx="1">
              <a:schemeClr val="accent5"/>
            </a:lnRef>
            <a:fillRef idx="2">
              <a:schemeClr val="accent5"/>
            </a:fillRef>
            <a:effectRef idx="1">
              <a:schemeClr val="accent5"/>
            </a:effectRef>
            <a:fontRef idx="minor">
              <a:schemeClr val="dk1"/>
            </a:fontRef>
          </p:style>
        </p:sp>
        <p:sp>
          <p:nvSpPr>
            <p:cNvPr id="15" name="Rounded Rectangle 12"/>
            <p:cNvSpPr/>
            <p:nvPr/>
          </p:nvSpPr>
          <p:spPr>
            <a:xfrm>
              <a:off x="23417" y="2619669"/>
              <a:ext cx="5591966" cy="432866"/>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Answer the phone if you are not prepared</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364210" y="5823381"/>
            <a:ext cx="8461738" cy="479700"/>
            <a:chOff x="0" y="3411847"/>
            <a:chExt cx="5638800" cy="479700"/>
          </a:xfrm>
        </p:grpSpPr>
        <p:sp>
          <p:nvSpPr>
            <p:cNvPr id="12" name="Rounded Rectangle 11"/>
            <p:cNvSpPr/>
            <p:nvPr/>
          </p:nvSpPr>
          <p:spPr>
            <a:xfrm>
              <a:off x="0" y="3411847"/>
              <a:ext cx="5638800" cy="479700"/>
            </a:xfrm>
            <a:prstGeom prst="roundRect">
              <a:avLst/>
            </a:prstGeom>
          </p:spPr>
          <p:style>
            <a:lnRef idx="1">
              <a:schemeClr val="accent6"/>
            </a:lnRef>
            <a:fillRef idx="2">
              <a:schemeClr val="accent6"/>
            </a:fillRef>
            <a:effectRef idx="1">
              <a:schemeClr val="accent6"/>
            </a:effectRef>
            <a:fontRef idx="minor">
              <a:schemeClr val="dk1"/>
            </a:fontRef>
          </p:style>
        </p:sp>
        <p:sp>
          <p:nvSpPr>
            <p:cNvPr id="13" name="Rounded Rectangle 14"/>
            <p:cNvSpPr/>
            <p:nvPr/>
          </p:nvSpPr>
          <p:spPr>
            <a:xfrm>
              <a:off x="23417" y="3435264"/>
              <a:ext cx="5591966" cy="432866"/>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Answer calls when you are in office or in a meeting</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sp>
        <p:nvSpPr>
          <p:cNvPr id="25" name="Title 1"/>
          <p:cNvSpPr>
            <a:spLocks noGrp="1"/>
          </p:cNvSpPr>
          <p:nvPr>
            <p:ph type="title"/>
          </p:nvPr>
        </p:nvSpPr>
        <p:spPr>
          <a:xfrm>
            <a:off x="411044" y="352867"/>
            <a:ext cx="8229600" cy="634082"/>
          </a:xfrm>
          <a:ln>
            <a:miter lim="800000"/>
            <a:headEnd/>
            <a:tailEnd/>
          </a:ln>
        </p:spPr>
        <p:txBody>
          <a:bodyPr rtlCol="0">
            <a:noAutofit/>
          </a:bodyPr>
          <a:lstStyle/>
          <a:p>
            <a:pPr algn="l" eaLnBrk="1" fontAlgn="auto" hangingPunct="1">
              <a:spcAft>
                <a:spcPts val="0"/>
              </a:spcAft>
              <a:defRPr/>
            </a:pP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
            </a:r>
            <a:b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Telephone Etiquette</a:t>
            </a:r>
            <a:b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endPar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endParaRPr>
          </a:p>
        </p:txBody>
      </p:sp>
    </p:spTree>
    <p:extLst>
      <p:ext uri="{BB962C8B-B14F-4D97-AF65-F5344CB8AC3E}">
        <p14:creationId xmlns:p14="http://schemas.microsoft.com/office/powerpoint/2010/main" val="34675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294" y="5267870"/>
            <a:ext cx="8229600" cy="647595"/>
            <a:chOff x="0" y="258149"/>
            <a:chExt cx="8229600" cy="647595"/>
          </a:xfrm>
        </p:grpSpPr>
        <p:sp>
          <p:nvSpPr>
            <p:cNvPr id="17" name="Rounded Rectangle 16"/>
            <p:cNvSpPr/>
            <p:nvPr/>
          </p:nvSpPr>
          <p:spPr>
            <a:xfrm>
              <a:off x="0" y="258149"/>
              <a:ext cx="8229600" cy="647595"/>
            </a:xfrm>
            <a:prstGeom prst="roundRect">
              <a:avLst/>
            </a:prstGeom>
          </p:spPr>
          <p:style>
            <a:lnRef idx="1">
              <a:schemeClr val="accent6"/>
            </a:lnRef>
            <a:fillRef idx="2">
              <a:schemeClr val="accent6"/>
            </a:fillRef>
            <a:effectRef idx="1">
              <a:schemeClr val="accent6"/>
            </a:effectRef>
            <a:fontRef idx="minor">
              <a:schemeClr val="dk1"/>
            </a:fontRef>
          </p:style>
        </p:sp>
        <p:sp>
          <p:nvSpPr>
            <p:cNvPr id="18" name="Rounded Rectangle 4"/>
            <p:cNvSpPr/>
            <p:nvPr/>
          </p:nvSpPr>
          <p:spPr>
            <a:xfrm>
              <a:off x="31613" y="289762"/>
              <a:ext cx="8166374" cy="584369"/>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latin typeface="Times New Roman" pitchFamily="18" charset="0"/>
                  <a:cs typeface="Times New Roman" pitchFamily="18" charset="0"/>
                </a:rPr>
                <a:t>Answer using your name, title and ask how can you help</a:t>
              </a:r>
              <a:endParaRPr lang="en-US" sz="2700" kern="1200" dirty="0">
                <a:latin typeface="Times New Roman" pitchFamily="18" charset="0"/>
                <a:cs typeface="Times New Roman" pitchFamily="18" charset="0"/>
              </a:endParaRPr>
            </a:p>
          </p:txBody>
        </p:sp>
      </p:grpSp>
      <p:grpSp>
        <p:nvGrpSpPr>
          <p:cNvPr id="7" name="Group 6"/>
          <p:cNvGrpSpPr/>
          <p:nvPr/>
        </p:nvGrpSpPr>
        <p:grpSpPr>
          <a:xfrm>
            <a:off x="574427" y="2254976"/>
            <a:ext cx="4911973" cy="647595"/>
            <a:chOff x="0" y="2434215"/>
            <a:chExt cx="8229600" cy="647595"/>
          </a:xfrm>
        </p:grpSpPr>
        <p:sp>
          <p:nvSpPr>
            <p:cNvPr id="11" name="Rounded Rectangle 10"/>
            <p:cNvSpPr/>
            <p:nvPr/>
          </p:nvSpPr>
          <p:spPr>
            <a:xfrm>
              <a:off x="0" y="2434215"/>
              <a:ext cx="8229600" cy="647595"/>
            </a:xfrm>
            <a:prstGeom prst="roundRect">
              <a:avLst/>
            </a:prstGeom>
          </p:spPr>
          <p:style>
            <a:lnRef idx="1">
              <a:schemeClr val="accent3"/>
            </a:lnRef>
            <a:fillRef idx="2">
              <a:schemeClr val="accent3"/>
            </a:fillRef>
            <a:effectRef idx="1">
              <a:schemeClr val="accent3"/>
            </a:effectRef>
            <a:fontRef idx="minor">
              <a:schemeClr val="dk1"/>
            </a:fontRef>
          </p:style>
        </p:sp>
        <p:sp>
          <p:nvSpPr>
            <p:cNvPr id="12" name="Rounded Rectangle 10"/>
            <p:cNvSpPr/>
            <p:nvPr/>
          </p:nvSpPr>
          <p:spPr>
            <a:xfrm>
              <a:off x="31613" y="2465828"/>
              <a:ext cx="8166374" cy="584369"/>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latin typeface="Times New Roman" pitchFamily="18" charset="0"/>
                  <a:cs typeface="Times New Roman" pitchFamily="18" charset="0"/>
                </a:rPr>
                <a:t>Return calls in a timely manner</a:t>
              </a:r>
              <a:endParaRPr lang="en-US" sz="2700" kern="1200" dirty="0">
                <a:latin typeface="Times New Roman" pitchFamily="18" charset="0"/>
                <a:cs typeface="Times New Roman" pitchFamily="18" charset="0"/>
              </a:endParaRPr>
            </a:p>
          </p:txBody>
        </p:sp>
      </p:grpSp>
      <p:grpSp>
        <p:nvGrpSpPr>
          <p:cNvPr id="8" name="Group 7"/>
          <p:cNvGrpSpPr/>
          <p:nvPr/>
        </p:nvGrpSpPr>
        <p:grpSpPr>
          <a:xfrm>
            <a:off x="560361" y="3697785"/>
            <a:ext cx="6163996" cy="647595"/>
            <a:chOff x="0" y="3159570"/>
            <a:chExt cx="8229600" cy="647595"/>
          </a:xfrm>
        </p:grpSpPr>
        <p:sp>
          <p:nvSpPr>
            <p:cNvPr id="9" name="Rounded Rectangle 8"/>
            <p:cNvSpPr/>
            <p:nvPr/>
          </p:nvSpPr>
          <p:spPr>
            <a:xfrm>
              <a:off x="0" y="3159570"/>
              <a:ext cx="8229600" cy="647595"/>
            </a:xfrm>
            <a:prstGeom prst="roundRect">
              <a:avLst/>
            </a:prstGeom>
          </p:spPr>
          <p:style>
            <a:lnRef idx="1">
              <a:schemeClr val="accent2"/>
            </a:lnRef>
            <a:fillRef idx="2">
              <a:schemeClr val="accent2"/>
            </a:fillRef>
            <a:effectRef idx="1">
              <a:schemeClr val="accent2"/>
            </a:effectRef>
            <a:fontRef idx="minor">
              <a:schemeClr val="dk1"/>
            </a:fontRef>
          </p:style>
        </p:sp>
        <p:sp>
          <p:nvSpPr>
            <p:cNvPr id="10" name="Rounded Rectangle 12"/>
            <p:cNvSpPr/>
            <p:nvPr/>
          </p:nvSpPr>
          <p:spPr>
            <a:xfrm>
              <a:off x="31613" y="3191183"/>
              <a:ext cx="8166374" cy="58436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latin typeface="Times New Roman" pitchFamily="18" charset="0"/>
                  <a:cs typeface="Times New Roman" pitchFamily="18" charset="0"/>
                </a:rPr>
                <a:t>Smile when you answer the phone</a:t>
              </a:r>
              <a:endParaRPr lang="en-US" sz="2700" kern="1200" dirty="0">
                <a:latin typeface="Times New Roman" pitchFamily="18" charset="0"/>
                <a:cs typeface="Times New Roman" pitchFamily="18" charset="0"/>
              </a:endParaRPr>
            </a:p>
          </p:txBody>
        </p:sp>
      </p:grpSp>
      <p:sp>
        <p:nvSpPr>
          <p:cNvPr id="19" name="Title 1"/>
          <p:cNvSpPr>
            <a:spLocks noGrp="1"/>
          </p:cNvSpPr>
          <p:nvPr>
            <p:ph type="title"/>
          </p:nvPr>
        </p:nvSpPr>
        <p:spPr>
          <a:xfrm>
            <a:off x="404191" y="301143"/>
            <a:ext cx="8229600" cy="950882"/>
          </a:xfrm>
          <a:ln>
            <a:miter lim="800000"/>
            <a:headEnd/>
            <a:tailEnd/>
          </a:ln>
        </p:spPr>
        <p:txBody>
          <a:bodyPr/>
          <a:lstStyle/>
          <a:p>
            <a:pPr algn="l" eaLnBrk="1" hangingPunct="1">
              <a:defRPr/>
            </a:pP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
            </a:r>
            <a:b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r>
              <a:rPr lang="en-US" sz="4000" dirty="0" smtClean="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Telephone </a:t>
            </a:r>
            <a:r>
              <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Etiquette (Continue..)</a:t>
            </a:r>
            <a:r>
              <a:rPr lang="en-US" sz="4000" b="1" i="1" dirty="0">
                <a:solidFill>
                  <a:srgbClr val="00B0F0"/>
                </a:solidFill>
                <a:latin typeface="Times New Roman" pitchFamily="18" charset="0"/>
                <a:cs typeface="Times New Roman" pitchFamily="18" charset="0"/>
              </a:rPr>
              <a:t> </a:t>
            </a:r>
            <a:br>
              <a:rPr lang="en-US" sz="4000" b="1" i="1" dirty="0">
                <a:solidFill>
                  <a:srgbClr val="00B0F0"/>
                </a:solidFill>
                <a:latin typeface="Times New Roman" pitchFamily="18" charset="0"/>
                <a:cs typeface="Times New Roman" pitchFamily="18" charset="0"/>
              </a:rPr>
            </a:br>
            <a:endParaRPr lang="en-US" sz="40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endParaRPr>
          </a:p>
        </p:txBody>
      </p:sp>
      <p:grpSp>
        <p:nvGrpSpPr>
          <p:cNvPr id="20" name="Group 19"/>
          <p:cNvGrpSpPr/>
          <p:nvPr/>
        </p:nvGrpSpPr>
        <p:grpSpPr>
          <a:xfrm>
            <a:off x="9491003" y="1681090"/>
            <a:ext cx="2353994" cy="2173458"/>
            <a:chOff x="71904" y="0"/>
            <a:chExt cx="1461645" cy="1461645"/>
          </a:xfrm>
          <a:scene3d>
            <a:camera prst="orthographicFront"/>
            <a:lightRig rig="threePt" dir="t">
              <a:rot lat="0" lon="0" rev="7500000"/>
            </a:lightRig>
          </a:scene3d>
        </p:grpSpPr>
        <p:sp>
          <p:nvSpPr>
            <p:cNvPr id="21" name="Oval 20"/>
            <p:cNvSpPr/>
            <p:nvPr/>
          </p:nvSpPr>
          <p:spPr>
            <a:xfrm>
              <a:off x="71904" y="0"/>
              <a:ext cx="1461645" cy="1461645"/>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sp>
        <p:sp>
          <p:nvSpPr>
            <p:cNvPr id="22" name="Oval 4"/>
            <p:cNvSpPr/>
            <p:nvPr/>
          </p:nvSpPr>
          <p:spPr>
            <a:xfrm>
              <a:off x="285957" y="214053"/>
              <a:ext cx="1033539" cy="103353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755900" rtl="0">
                <a:lnSpc>
                  <a:spcPct val="90000"/>
                </a:lnSpc>
                <a:spcBef>
                  <a:spcPct val="0"/>
                </a:spcBef>
                <a:spcAft>
                  <a:spcPct val="35000"/>
                </a:spcAft>
              </a:pPr>
              <a:r>
                <a:rPr lang="en-US" sz="6200" b="1" i="1" kern="1200" dirty="0" smtClean="0">
                  <a:solidFill>
                    <a:srgbClr val="C00000"/>
                  </a:solidFill>
                </a:rPr>
                <a:t>DO</a:t>
              </a:r>
              <a:endParaRPr lang="en-US" sz="6200" kern="1200"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121" y="1415152"/>
            <a:ext cx="7659758" cy="4027696"/>
          </a:xfrm>
          <a:prstGeom prst="rect">
            <a:avLst/>
          </a:prstGeom>
        </p:spPr>
      </p:pic>
    </p:spTree>
    <p:extLst>
      <p:ext uri="{BB962C8B-B14F-4D97-AF65-F5344CB8AC3E}">
        <p14:creationId xmlns:p14="http://schemas.microsoft.com/office/powerpoint/2010/main" val="54153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9800" y="250134"/>
            <a:ext cx="8858280" cy="962004"/>
          </a:xfrm>
          <a:ln>
            <a:miter lim="800000"/>
            <a:headEnd/>
            <a:tailEnd/>
          </a:ln>
        </p:spPr>
        <p:txBody>
          <a:bodyPr>
            <a:normAutofit fontScale="90000"/>
          </a:bodyPr>
          <a:lstStyle/>
          <a:p>
            <a:pPr>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dirty="0" smtClean="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MANNER &amp; ETIQUETTE- MEANS </a:t>
            </a:r>
            <a:br>
              <a:rPr lang="en-US" dirty="0" smtClean="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r>
              <a:rPr lang="en-US" dirty="0" smtClean="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
            </a:r>
            <a:br>
              <a:rPr lang="en-US" dirty="0" smtClean="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br>
            <a:endParaRPr lang="en-US" dirty="0"/>
          </a:p>
        </p:txBody>
      </p:sp>
      <p:sp>
        <p:nvSpPr>
          <p:cNvPr id="8" name="Rectangle 7"/>
          <p:cNvSpPr/>
          <p:nvPr/>
        </p:nvSpPr>
        <p:spPr>
          <a:xfrm>
            <a:off x="2014582" y="3392049"/>
            <a:ext cx="4676280" cy="523220"/>
          </a:xfrm>
          <a:prstGeom prst="rect">
            <a:avLst/>
          </a:prstGeom>
        </p:spPr>
        <p:txBody>
          <a:bodyPr wrap="none">
            <a:spAutoFit/>
          </a:bodyPr>
          <a:lstStyle/>
          <a:p>
            <a:pPr lvl="0"/>
            <a:r>
              <a:rPr lang="en-US" sz="2800" dirty="0">
                <a:latin typeface="Times New Roman" panose="02020603050405020304" pitchFamily="18" charset="0"/>
                <a:cs typeface="Times New Roman" panose="02020603050405020304" pitchFamily="18" charset="0"/>
              </a:rPr>
              <a:t>That enhances your personality</a:t>
            </a:r>
          </a:p>
        </p:txBody>
      </p:sp>
      <p:sp>
        <p:nvSpPr>
          <p:cNvPr id="9" name="Rectangle 8"/>
          <p:cNvSpPr/>
          <p:nvPr/>
        </p:nvSpPr>
        <p:spPr>
          <a:xfrm>
            <a:off x="672260" y="2555657"/>
            <a:ext cx="8072659" cy="535531"/>
          </a:xfrm>
          <a:prstGeom prst="rect">
            <a:avLst/>
          </a:prstGeom>
        </p:spPr>
        <p:txBody>
          <a:bodyPr wrap="none">
            <a:spAutoFit/>
          </a:bodyPr>
          <a:lstStyle/>
          <a:p>
            <a:pPr lvl="0" defTabSz="142240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Rules of General Behavior, Habits and Customs</a:t>
            </a:r>
          </a:p>
        </p:txBody>
      </p:sp>
      <p:sp>
        <p:nvSpPr>
          <p:cNvPr id="10" name="Rectangle 9"/>
          <p:cNvSpPr/>
          <p:nvPr/>
        </p:nvSpPr>
        <p:spPr>
          <a:xfrm>
            <a:off x="2014582" y="4216130"/>
            <a:ext cx="5075428" cy="523220"/>
          </a:xfrm>
          <a:prstGeom prst="rect">
            <a:avLst/>
          </a:prstGeom>
        </p:spPr>
        <p:txBody>
          <a:bodyPr wrap="none">
            <a:spAutoFit/>
          </a:bodyPr>
          <a:lstStyle/>
          <a:p>
            <a:pPr lvl="0"/>
            <a:r>
              <a:rPr lang="en-US" sz="2800" dirty="0">
                <a:latin typeface="Times New Roman" panose="02020603050405020304" pitchFamily="18" charset="0"/>
                <a:cs typeface="Times New Roman" panose="02020603050405020304" pitchFamily="18" charset="0"/>
              </a:rPr>
              <a:t>That ensures smooth relationships</a:t>
            </a:r>
          </a:p>
        </p:txBody>
      </p:sp>
    </p:spTree>
    <p:extLst>
      <p:ext uri="{BB962C8B-B14F-4D97-AF65-F5344CB8AC3E}">
        <p14:creationId xmlns:p14="http://schemas.microsoft.com/office/powerpoint/2010/main" val="16571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91548" y="47725"/>
            <a:ext cx="11595652" cy="953416"/>
          </a:xfrm>
          <a:ln>
            <a:miter lim="800000"/>
            <a:headEnd/>
            <a:tailEnd/>
          </a:ln>
        </p:spPr>
        <p:txBody>
          <a:bodyPr/>
          <a:lstStyle/>
          <a:p>
            <a:pPr eaLnBrk="1" hangingPunct="1">
              <a:defRPr/>
            </a:pP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2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Times New Roman" panose="02020603050405020304" pitchFamily="18" charset="0"/>
                <a:ea typeface="+mn-ea"/>
                <a:cs typeface="Times New Roman" panose="02020603050405020304" pitchFamily="18" charset="0"/>
              </a:rPr>
              <a:t>GOOD MANNERS &amp; ETIQUETTE</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3200" dirty="0" smtClean="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Times New Roman" panose="02020603050405020304" pitchFamily="18" charset="0"/>
                <a:ea typeface="+mn-ea"/>
                <a:cs typeface="Times New Roman" panose="02020603050405020304" pitchFamily="18" charset="0"/>
              </a:rPr>
              <a:t>PERSONALITIES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91548" y="1334062"/>
            <a:ext cx="5100646" cy="671580"/>
            <a:chOff x="0" y="12520"/>
            <a:chExt cx="5100646" cy="671580"/>
          </a:xfrm>
          <a:scene3d>
            <a:camera prst="orthographicFront">
              <a:rot lat="0" lon="0" rev="0"/>
            </a:camera>
            <a:lightRig rig="contrasting" dir="t">
              <a:rot lat="0" lon="0" rev="1500000"/>
            </a:lightRig>
          </a:scene3d>
        </p:grpSpPr>
        <p:sp>
          <p:nvSpPr>
            <p:cNvPr id="22" name="Rounded Rectangle 21"/>
            <p:cNvSpPr/>
            <p:nvPr/>
          </p:nvSpPr>
          <p:spPr>
            <a:xfrm>
              <a:off x="0" y="12520"/>
              <a:ext cx="5100646" cy="671580"/>
            </a:xfrm>
            <a:prstGeom prst="roundRect">
              <a:avLst/>
            </a:prstGeom>
            <a:ln/>
          </p:spPr>
          <p:style>
            <a:lnRef idx="1">
              <a:schemeClr val="accent2"/>
            </a:lnRef>
            <a:fillRef idx="2">
              <a:schemeClr val="accent2"/>
            </a:fillRef>
            <a:effectRef idx="1">
              <a:schemeClr val="accent2"/>
            </a:effectRef>
            <a:fontRef idx="minor">
              <a:schemeClr val="dk1"/>
            </a:fontRef>
          </p:style>
        </p:sp>
        <p:sp>
          <p:nvSpPr>
            <p:cNvPr id="23" name="Rounded Rectangle 4"/>
            <p:cNvSpPr/>
            <p:nvPr/>
          </p:nvSpPr>
          <p:spPr>
            <a:xfrm>
              <a:off x="32784" y="45304"/>
              <a:ext cx="5035078" cy="606012"/>
            </a:xfrm>
            <a:prstGeom prst="rect">
              <a:avLst/>
            </a:prstGeom>
            <a:ln/>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Disciplined &amp; decent outlook</a:t>
              </a:r>
              <a:endParaRPr lang="en-US" sz="2800" kern="12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24332" y="2335820"/>
            <a:ext cx="5100646" cy="671580"/>
            <a:chOff x="0" y="1516960"/>
            <a:chExt cx="5100646" cy="671580"/>
          </a:xfrm>
        </p:grpSpPr>
        <p:sp>
          <p:nvSpPr>
            <p:cNvPr id="18" name="Rounded Rectangle 17"/>
            <p:cNvSpPr/>
            <p:nvPr/>
          </p:nvSpPr>
          <p:spPr>
            <a:xfrm>
              <a:off x="0" y="1516960"/>
              <a:ext cx="5100646" cy="671580"/>
            </a:xfrm>
            <a:prstGeom prst="roundRect">
              <a:avLst/>
            </a:prstGeom>
          </p:spPr>
          <p:style>
            <a:lnRef idx="1">
              <a:schemeClr val="accent1"/>
            </a:lnRef>
            <a:fillRef idx="2">
              <a:schemeClr val="accent1"/>
            </a:fillRef>
            <a:effectRef idx="1">
              <a:schemeClr val="accent1"/>
            </a:effectRef>
            <a:fontRef idx="minor">
              <a:schemeClr val="dk1"/>
            </a:fontRef>
          </p:style>
        </p:sp>
        <p:sp>
          <p:nvSpPr>
            <p:cNvPr id="19" name="Rounded Rectangle 8"/>
            <p:cNvSpPr/>
            <p:nvPr/>
          </p:nvSpPr>
          <p:spPr>
            <a:xfrm>
              <a:off x="32784" y="1549744"/>
              <a:ext cx="5035078" cy="606012"/>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Shows concern for others</a:t>
              </a:r>
              <a:endParaRPr lang="en-US" sz="2800" kern="1200"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97453" y="3441285"/>
            <a:ext cx="5100646" cy="671580"/>
            <a:chOff x="0" y="2269180"/>
            <a:chExt cx="5100646" cy="671580"/>
          </a:xfrm>
        </p:grpSpPr>
        <p:sp>
          <p:nvSpPr>
            <p:cNvPr id="16" name="Rounded Rectangle 15"/>
            <p:cNvSpPr/>
            <p:nvPr/>
          </p:nvSpPr>
          <p:spPr>
            <a:xfrm>
              <a:off x="0" y="2269180"/>
              <a:ext cx="5100646" cy="671580"/>
            </a:xfrm>
            <a:prstGeom prst="roundRect">
              <a:avLst/>
            </a:prstGeom>
          </p:spPr>
          <p:style>
            <a:lnRef idx="1">
              <a:schemeClr val="accent3"/>
            </a:lnRef>
            <a:fillRef idx="2">
              <a:schemeClr val="accent3"/>
            </a:fillRef>
            <a:effectRef idx="1">
              <a:schemeClr val="accent3"/>
            </a:effectRef>
            <a:fontRef idx="minor">
              <a:schemeClr val="dk1"/>
            </a:fontRef>
          </p:style>
        </p:sp>
        <p:sp>
          <p:nvSpPr>
            <p:cNvPr id="17" name="Rounded Rectangle 10"/>
            <p:cNvSpPr/>
            <p:nvPr/>
          </p:nvSpPr>
          <p:spPr>
            <a:xfrm>
              <a:off x="32784" y="2301964"/>
              <a:ext cx="5035078" cy="606012"/>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Healthy state of mind &amp; body</a:t>
              </a:r>
              <a:endParaRPr lang="en-US" sz="28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91548" y="4402339"/>
            <a:ext cx="5100646" cy="671580"/>
            <a:chOff x="0" y="3021400"/>
            <a:chExt cx="5100646" cy="671580"/>
          </a:xfrm>
        </p:grpSpPr>
        <p:sp>
          <p:nvSpPr>
            <p:cNvPr id="14" name="Rounded Rectangle 13"/>
            <p:cNvSpPr/>
            <p:nvPr/>
          </p:nvSpPr>
          <p:spPr>
            <a:xfrm>
              <a:off x="0" y="3021400"/>
              <a:ext cx="5100646" cy="671580"/>
            </a:xfrm>
            <a:prstGeom prst="roundRect">
              <a:avLst/>
            </a:prstGeom>
          </p:spPr>
          <p:style>
            <a:lnRef idx="1">
              <a:schemeClr val="accent4"/>
            </a:lnRef>
            <a:fillRef idx="2">
              <a:schemeClr val="accent4"/>
            </a:fillRef>
            <a:effectRef idx="1">
              <a:schemeClr val="accent4"/>
            </a:effectRef>
            <a:fontRef idx="minor">
              <a:schemeClr val="dk1"/>
            </a:fontRef>
          </p:style>
        </p:sp>
        <p:sp>
          <p:nvSpPr>
            <p:cNvPr id="15" name="Rounded Rectangle 12"/>
            <p:cNvSpPr/>
            <p:nvPr/>
          </p:nvSpPr>
          <p:spPr>
            <a:xfrm>
              <a:off x="32784" y="3054184"/>
              <a:ext cx="5035078" cy="60601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Good training</a:t>
              </a:r>
              <a:endParaRPr lang="en-US" sz="2800" kern="1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291548" y="5344700"/>
            <a:ext cx="5100646" cy="671580"/>
            <a:chOff x="0" y="3773620"/>
            <a:chExt cx="5100646" cy="671580"/>
          </a:xfrm>
        </p:grpSpPr>
        <p:sp>
          <p:nvSpPr>
            <p:cNvPr id="12" name="Rounded Rectangle 11"/>
            <p:cNvSpPr/>
            <p:nvPr/>
          </p:nvSpPr>
          <p:spPr>
            <a:xfrm>
              <a:off x="0" y="3773620"/>
              <a:ext cx="5100646" cy="671580"/>
            </a:xfrm>
            <a:prstGeom prst="roundRect">
              <a:avLst/>
            </a:prstGeom>
          </p:spPr>
          <p:style>
            <a:lnRef idx="1">
              <a:schemeClr val="accent5"/>
            </a:lnRef>
            <a:fillRef idx="2">
              <a:schemeClr val="accent5"/>
            </a:fillRef>
            <a:effectRef idx="1">
              <a:schemeClr val="accent5"/>
            </a:effectRef>
            <a:fontRef idx="minor">
              <a:schemeClr val="dk1"/>
            </a:fontRef>
          </p:style>
        </p:sp>
        <p:sp>
          <p:nvSpPr>
            <p:cNvPr id="13" name="Rounded Rectangle 14"/>
            <p:cNvSpPr/>
            <p:nvPr/>
          </p:nvSpPr>
          <p:spPr>
            <a:xfrm>
              <a:off x="32784" y="3806404"/>
              <a:ext cx="5035078" cy="60601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Pleasant personality</a:t>
              </a:r>
              <a:endParaRPr lang="en-US" sz="2800" kern="1200" dirty="0">
                <a:latin typeface="Times New Roman" panose="02020603050405020304" pitchFamily="18" charset="0"/>
                <a:cs typeface="Times New Roman" panose="02020603050405020304" pitchFamily="18" charset="0"/>
              </a:endParaRPr>
            </a:p>
          </p:txBody>
        </p:sp>
      </p:grpSp>
      <p:pic>
        <p:nvPicPr>
          <p:cNvPr id="24" name="Picture 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429255">
            <a:off x="8489675" y="2371529"/>
            <a:ext cx="2416175" cy="3657600"/>
          </a:xfrm>
          <a:noFill/>
        </p:spPr>
      </p:pic>
    </p:spTree>
    <p:extLst>
      <p:ext uri="{BB962C8B-B14F-4D97-AF65-F5344CB8AC3E}">
        <p14:creationId xmlns:p14="http://schemas.microsoft.com/office/powerpoint/2010/main" val="10712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7931" y="208516"/>
            <a:ext cx="8229600" cy="714375"/>
          </a:xfrm>
          <a:ln>
            <a:miter lim="800000"/>
            <a:headEnd/>
            <a:tailEnd/>
          </a:ln>
        </p:spPr>
        <p:txBody>
          <a:bodyPr rtlCol="0">
            <a:normAutofit/>
          </a:bodyPr>
          <a:lstStyle/>
          <a:p>
            <a:pPr eaLnBrk="1" fontAlgn="auto" hangingPunct="1">
              <a:spcAft>
                <a:spcPts val="0"/>
              </a:spcAft>
              <a:defRPr/>
            </a:pPr>
            <a:r>
              <a:rPr lang="en-US" sz="36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Why Etiquette?</a:t>
            </a:r>
          </a:p>
        </p:txBody>
      </p:sp>
      <p:grpSp>
        <p:nvGrpSpPr>
          <p:cNvPr id="7" name="Group 6"/>
          <p:cNvGrpSpPr/>
          <p:nvPr/>
        </p:nvGrpSpPr>
        <p:grpSpPr>
          <a:xfrm>
            <a:off x="384313" y="5345261"/>
            <a:ext cx="9912625" cy="953945"/>
            <a:chOff x="28659" y="-2196260"/>
            <a:chExt cx="8401080" cy="835176"/>
          </a:xfrm>
        </p:grpSpPr>
        <p:sp>
          <p:nvSpPr>
            <p:cNvPr id="17" name="Rounded Rectangle 16"/>
            <p:cNvSpPr/>
            <p:nvPr/>
          </p:nvSpPr>
          <p:spPr>
            <a:xfrm>
              <a:off x="28659" y="-2196260"/>
              <a:ext cx="8401080" cy="835176"/>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ounded Rectangle 8"/>
            <p:cNvSpPr/>
            <p:nvPr/>
          </p:nvSpPr>
          <p:spPr>
            <a:xfrm>
              <a:off x="110199" y="-2009865"/>
              <a:ext cx="8319540" cy="526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To communicate effectively with an opposing opinion of another person(s)/customers</a:t>
              </a:r>
              <a:endParaRPr lang="en-US" sz="2800" kern="12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384313" y="4322428"/>
            <a:ext cx="8812695" cy="673641"/>
            <a:chOff x="0" y="2541906"/>
            <a:chExt cx="8401080" cy="835176"/>
          </a:xfrm>
        </p:grpSpPr>
        <p:sp>
          <p:nvSpPr>
            <p:cNvPr id="15" name="Rounded Rectangle 14"/>
            <p:cNvSpPr/>
            <p:nvPr/>
          </p:nvSpPr>
          <p:spPr>
            <a:xfrm>
              <a:off x="0" y="2541906"/>
              <a:ext cx="8401080" cy="835176"/>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ounded Rectangle 10"/>
            <p:cNvSpPr/>
            <p:nvPr/>
          </p:nvSpPr>
          <p:spPr>
            <a:xfrm>
              <a:off x="40770" y="2582676"/>
              <a:ext cx="8319540" cy="7536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To Exhibit Professionalism and develop a polished image </a:t>
              </a:r>
            </a:p>
          </p:txBody>
        </p:sp>
      </p:grpSp>
      <p:grpSp>
        <p:nvGrpSpPr>
          <p:cNvPr id="23" name="Group 22"/>
          <p:cNvGrpSpPr/>
          <p:nvPr/>
        </p:nvGrpSpPr>
        <p:grpSpPr>
          <a:xfrm>
            <a:off x="448608" y="1387430"/>
            <a:ext cx="4941530" cy="545042"/>
            <a:chOff x="0" y="907903"/>
            <a:chExt cx="6357981" cy="743535"/>
          </a:xfrm>
        </p:grpSpPr>
        <p:sp>
          <p:nvSpPr>
            <p:cNvPr id="24" name="Rounded Rectangle 23"/>
            <p:cNvSpPr/>
            <p:nvPr/>
          </p:nvSpPr>
          <p:spPr>
            <a:xfrm>
              <a:off x="0" y="907903"/>
              <a:ext cx="6357981" cy="743535"/>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36296" y="944199"/>
              <a:ext cx="6285389" cy="6709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Avoid misunderstandings</a:t>
              </a:r>
              <a:endParaRPr lang="en-US" sz="2800" kern="1200" dirty="0">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430697" y="2362233"/>
            <a:ext cx="6357981" cy="520854"/>
            <a:chOff x="0" y="4239164"/>
            <a:chExt cx="6357981" cy="743535"/>
          </a:xfrm>
        </p:grpSpPr>
        <p:sp>
          <p:nvSpPr>
            <p:cNvPr id="27" name="Rounded Rectangle 26"/>
            <p:cNvSpPr/>
            <p:nvPr/>
          </p:nvSpPr>
          <p:spPr>
            <a:xfrm>
              <a:off x="0" y="4239164"/>
              <a:ext cx="6357981" cy="743535"/>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36296" y="4275460"/>
              <a:ext cx="6285389" cy="6709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For happy &amp; stress-free work place</a:t>
              </a:r>
              <a:endParaRPr lang="en-US" sz="2800" kern="1200" dirty="0">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394401" y="3305689"/>
            <a:ext cx="7596660" cy="577198"/>
            <a:chOff x="0" y="3406349"/>
            <a:chExt cx="6357981" cy="743535"/>
          </a:xfrm>
        </p:grpSpPr>
        <p:sp>
          <p:nvSpPr>
            <p:cNvPr id="30" name="Rounded Rectangle 29"/>
            <p:cNvSpPr/>
            <p:nvPr/>
          </p:nvSpPr>
          <p:spPr>
            <a:xfrm>
              <a:off x="0" y="3406349"/>
              <a:ext cx="6357981" cy="743535"/>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36296" y="3442645"/>
              <a:ext cx="6285389" cy="6709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Branding of the University/Family</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717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a:ln>
            <a:miter lim="800000"/>
            <a:headEnd/>
            <a:tailEnd/>
          </a:ln>
        </p:spPr>
        <p:txBody>
          <a:bodyPr/>
          <a:lstStyle/>
          <a:p>
            <a:pPr>
              <a:defRPr/>
            </a:pPr>
            <a:r>
              <a:rPr lang="en-US" sz="3600" dirty="0">
                <a:ln w="18415" cmpd="sng">
                  <a:solidFill>
                    <a:schemeClr val="accent1">
                      <a:lumMod val="75000"/>
                      <a:alpha val="41000"/>
                    </a:scheme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ea typeface="+mn-ea"/>
                <a:cs typeface="Vijaya" pitchFamily="34" charset="0"/>
              </a:rPr>
              <a:t>What Makes a Difference?</a:t>
            </a:r>
          </a:p>
        </p:txBody>
      </p:sp>
      <p:graphicFrame>
        <p:nvGraphicFramePr>
          <p:cNvPr id="5" name="Diagram 4"/>
          <p:cNvGraphicFramePr/>
          <p:nvPr>
            <p:extLst>
              <p:ext uri="{D42A27DB-BD31-4B8C-83A1-F6EECF244321}">
                <p14:modId xmlns:p14="http://schemas.microsoft.com/office/powerpoint/2010/main" val="3160082447"/>
              </p:ext>
            </p:extLst>
          </p:nvPr>
        </p:nvGraphicFramePr>
        <p:xfrm>
          <a:off x="6172200" y="1600200"/>
          <a:ext cx="4420772"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8" name="Picture 6" descr="MCBD06630_0000[1]"/>
          <p:cNvPicPr>
            <a:picLocks noGrp="1" noChangeAspect="1" noChangeArrowheads="1"/>
          </p:cNvPicPr>
          <p:nvPr>
            <p:ph sz="half" idx="1"/>
          </p:nvPr>
        </p:nvPicPr>
        <p:blipFill>
          <a:blip r:embed="rId7" cstate="print">
            <a:extLst>
              <a:ext uri="{28A0092B-C50C-407E-A947-70E740481C1C}">
                <a14:useLocalDpi xmlns:a14="http://schemas.microsoft.com/office/drawing/2010/main" val="0"/>
              </a:ext>
            </a:extLst>
          </a:blip>
          <a:srcRect/>
          <a:stretch>
            <a:fillRect/>
          </a:stretch>
        </p:blipFill>
        <p:spPr>
          <a:xfrm>
            <a:off x="2743200" y="1981200"/>
            <a:ext cx="2590800" cy="3962400"/>
          </a:xfrm>
        </p:spPr>
      </p:pic>
    </p:spTree>
    <p:extLst>
      <p:ext uri="{BB962C8B-B14F-4D97-AF65-F5344CB8AC3E}">
        <p14:creationId xmlns:p14="http://schemas.microsoft.com/office/powerpoint/2010/main" val="42285189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training\images 6.jpg"/>
          <p:cNvPicPr>
            <a:picLocks noChangeAspect="1" noChangeArrowheads="1"/>
          </p:cNvPicPr>
          <p:nvPr/>
        </p:nvPicPr>
        <p:blipFill>
          <a:blip r:embed="rId2" cstate="print"/>
          <a:srcRect/>
          <a:stretch>
            <a:fillRect/>
          </a:stretch>
        </p:blipFill>
        <p:spPr bwMode="auto">
          <a:xfrm rot="434414">
            <a:off x="7848600" y="3505200"/>
            <a:ext cx="2590800" cy="2895600"/>
          </a:xfrm>
          <a:prstGeom prst="rect">
            <a:avLst/>
          </a:prstGeom>
          <a:ln>
            <a:noFill/>
          </a:ln>
          <a:effectLst>
            <a:softEdge rad="112500"/>
          </a:effectLst>
        </p:spPr>
      </p:pic>
      <p:sp>
        <p:nvSpPr>
          <p:cNvPr id="5" name="Rectangle 4"/>
          <p:cNvSpPr/>
          <p:nvPr/>
        </p:nvSpPr>
        <p:spPr>
          <a:xfrm>
            <a:off x="1524000" y="838201"/>
            <a:ext cx="9144000" cy="769441"/>
          </a:xfrm>
          <a:prstGeom prst="rect">
            <a:avLst/>
          </a:prstGeom>
          <a:noFill/>
        </p:spPr>
        <p:txBody>
          <a:bodyPr>
            <a:spAutoFit/>
          </a:bodyPr>
          <a:lstStyle/>
          <a:p>
            <a:pPr algn="ctr" fontAlgn="base">
              <a:spcBef>
                <a:spcPct val="0"/>
              </a:spcBef>
              <a:spcAft>
                <a:spcPct val="0"/>
              </a:spcAft>
              <a:defRPr/>
            </a:pPr>
            <a:r>
              <a:rPr lang="en-US" sz="4400" dirty="0">
                <a:ln w="18415" cmpd="sng">
                  <a:solidFill>
                    <a:srgbClr val="4F81BD">
                      <a:lumMod val="75000"/>
                      <a:alpha val="41000"/>
                    </a:srgbClr>
                  </a:solidFill>
                  <a:prstDash val="solid"/>
                </a:ln>
                <a:solidFill>
                  <a:srgbClr val="4BACC6">
                    <a:lumMod val="50000"/>
                    <a:alpha val="95000"/>
                  </a:srgbClr>
                </a:solidFill>
                <a:effectLst>
                  <a:outerShdw blurRad="165100" dist="38100" dir="20940000" sx="99000" sy="99000" algn="r" rotWithShape="0">
                    <a:prstClr val="black">
                      <a:alpha val="52000"/>
                    </a:prstClr>
                  </a:outerShdw>
                </a:effectLst>
                <a:latin typeface="Pristina" pitchFamily="66" charset="0"/>
                <a:cs typeface="Vijaya" pitchFamily="34" charset="0"/>
              </a:rPr>
              <a:t>  </a:t>
            </a: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362200" y="1676400"/>
            <a:ext cx="7848600" cy="4495800"/>
          </a:xfrm>
          <a:prstGeom prst="rect">
            <a:avLst/>
          </a:prstGeom>
          <a:noFill/>
          <a:ln w="9525">
            <a:noFill/>
            <a:miter lim="800000"/>
            <a:headEnd/>
            <a:tailEnd/>
          </a:ln>
          <a:effectLst/>
        </p:spPr>
        <p:txBody>
          <a:bodyPr/>
          <a:lstStyle/>
          <a:p>
            <a:pPr marL="342900" indent="-342900"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UNDERSTAND THE POINT OF OFFICE ETIQUETTE</a:t>
            </a:r>
            <a:endParaRPr lang="en-US" b="1" kern="0" dirty="0">
              <a:solidFill>
                <a:srgbClr val="002060"/>
              </a:solidFill>
            </a:endParaRPr>
          </a:p>
          <a:p>
            <a:pPr marL="342900" indent="-342900" fontAlgn="base">
              <a:lnSpc>
                <a:spcPct val="80000"/>
              </a:lnSpc>
              <a:spcBef>
                <a:spcPct val="20000"/>
              </a:spcBef>
              <a:spcAft>
                <a:spcPct val="0"/>
              </a:spcAft>
              <a:defRPr/>
            </a:pPr>
            <a:endParaRPr lang="en-US" sz="2300" kern="0" dirty="0">
              <a:solidFill>
                <a:srgbClr val="002060"/>
              </a:solidFill>
            </a:endParaRPr>
          </a:p>
          <a:p>
            <a:pPr marL="360363" indent="-360363" fontAlgn="base">
              <a:lnSpc>
                <a:spcPct val="80000"/>
              </a:lnSpc>
              <a:spcBef>
                <a:spcPct val="20000"/>
              </a:spcBef>
              <a:spcAft>
                <a:spcPct val="0"/>
              </a:spcAft>
              <a:defRPr/>
            </a:pPr>
            <a:endParaRPr lang="en-US" sz="2800" kern="0"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1</a:t>
            </a:r>
          </a:p>
        </p:txBody>
      </p:sp>
    </p:spTree>
    <p:extLst>
      <p:ext uri="{BB962C8B-B14F-4D97-AF65-F5344CB8AC3E}">
        <p14:creationId xmlns:p14="http://schemas.microsoft.com/office/powerpoint/2010/main" val="26329645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8200"/>
            <a:ext cx="9144000" cy="707886"/>
          </a:xfrm>
          <a:prstGeom prst="rect">
            <a:avLst/>
          </a:prstGeom>
          <a:noFill/>
        </p:spPr>
        <p:txBody>
          <a:bodyPr>
            <a:spAutoFit/>
          </a:bodyPr>
          <a:lstStyle/>
          <a:p>
            <a:pPr algn="ctr" fontAlgn="base">
              <a:spcBef>
                <a:spcPct val="0"/>
              </a:spcBef>
              <a:spcAft>
                <a:spcPct val="0"/>
              </a:spcAft>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
        <p:nvSpPr>
          <p:cNvPr id="6" name="Rectangle 5"/>
          <p:cNvSpPr txBox="1">
            <a:spLocks noChangeArrowheads="1"/>
          </p:cNvSpPr>
          <p:nvPr/>
        </p:nvSpPr>
        <p:spPr bwMode="auto">
          <a:xfrm>
            <a:off x="2444087" y="1752600"/>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BE PUNCTUAL</a:t>
            </a:r>
            <a:endParaRPr lang="en-US" b="1" kern="0" dirty="0">
              <a:solidFill>
                <a:srgbClr val="002060"/>
              </a:solidFill>
            </a:endParaRPr>
          </a:p>
          <a:p>
            <a:pPr marL="342900" indent="-342900"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	Being punctual is very important, especially if you have an appointment. It shows that you respect the time of your colleagues/customers and in turn it will compel them to respect your time too. Lead by example and everything else will fall into place.</a:t>
            </a: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2</a:t>
            </a:r>
          </a:p>
        </p:txBody>
      </p:sp>
      <p:pic>
        <p:nvPicPr>
          <p:cNvPr id="11266" name="Picture 2" descr="https://encrypted-tbn1.gstatic.com/images?q=tbn:ANd9GcS-Eve2rnOTb-eO5w_5KXDuMX3QkJ9Ygob_6UZ9u_J3EqOuo_TOeg"/>
          <p:cNvPicPr>
            <a:picLocks noChangeAspect="1" noChangeArrowheads="1"/>
          </p:cNvPicPr>
          <p:nvPr/>
        </p:nvPicPr>
        <p:blipFill>
          <a:blip r:embed="rId2" cstate="print"/>
          <a:srcRect/>
          <a:stretch>
            <a:fillRect/>
          </a:stretch>
        </p:blipFill>
        <p:spPr bwMode="auto">
          <a:xfrm>
            <a:off x="7239000" y="4293096"/>
            <a:ext cx="3429000" cy="2438400"/>
          </a:xfrm>
          <a:prstGeom prst="rect">
            <a:avLst/>
          </a:prstGeom>
          <a:ln>
            <a:noFill/>
          </a:ln>
          <a:effectLst>
            <a:softEdge rad="112500"/>
          </a:effectLst>
        </p:spPr>
      </p:pic>
    </p:spTree>
    <p:extLst>
      <p:ext uri="{BB962C8B-B14F-4D97-AF65-F5344CB8AC3E}">
        <p14:creationId xmlns:p14="http://schemas.microsoft.com/office/powerpoint/2010/main" val="11281764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2362200" y="1676400"/>
            <a:ext cx="7543800" cy="4495800"/>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defRPr/>
            </a:pPr>
            <a:endParaRPr lang="en-US" kern="0" dirty="0">
              <a:solidFill>
                <a:srgbClr val="002060"/>
              </a:solidFill>
            </a:endParaRPr>
          </a:p>
          <a:p>
            <a:pPr marL="342900" indent="-342900" fontAlgn="base">
              <a:lnSpc>
                <a:spcPct val="80000"/>
              </a:lnSpc>
              <a:spcBef>
                <a:spcPct val="20000"/>
              </a:spcBef>
              <a:spcAft>
                <a:spcPct val="0"/>
              </a:spcAft>
              <a:defRPr/>
            </a:pPr>
            <a:r>
              <a:rPr lang="en-US" b="1" kern="0" dirty="0">
                <a:solidFill>
                  <a:srgbClr val="002060"/>
                </a:solidFill>
              </a:rPr>
              <a:t>   </a:t>
            </a:r>
            <a:r>
              <a:rPr lang="en-US" sz="2800" b="1" kern="0" dirty="0">
                <a:solidFill>
                  <a:srgbClr val="002060"/>
                </a:solidFill>
              </a:rPr>
              <a:t>DRESS APPROPRIATELY</a:t>
            </a:r>
            <a:endParaRPr lang="en-US" b="1" kern="0" dirty="0">
              <a:solidFill>
                <a:srgbClr val="002060"/>
              </a:solidFill>
            </a:endParaRPr>
          </a:p>
          <a:p>
            <a:pPr marL="342900" indent="-342900" fontAlgn="base">
              <a:lnSpc>
                <a:spcPct val="80000"/>
              </a:lnSpc>
              <a:spcBef>
                <a:spcPct val="20000"/>
              </a:spcBef>
              <a:spcAft>
                <a:spcPct val="0"/>
              </a:spcAft>
              <a:defRPr/>
            </a:pPr>
            <a:endParaRPr lang="en-US" sz="1100"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	Remember that the office is not a party place</a:t>
            </a:r>
          </a:p>
          <a:p>
            <a:pPr marL="342900" indent="-342900" fontAlgn="base">
              <a:lnSpc>
                <a:spcPct val="80000"/>
              </a:lnSpc>
              <a:spcBef>
                <a:spcPct val="20000"/>
              </a:spcBef>
              <a:spcAft>
                <a:spcPct val="0"/>
              </a:spcAft>
              <a:defRPr/>
            </a:pPr>
            <a:r>
              <a:rPr lang="en-US" kern="0" dirty="0">
                <a:solidFill>
                  <a:srgbClr val="002060"/>
                </a:solidFill>
              </a:rPr>
              <a:t>	and you will have to dress in a way that commands </a:t>
            </a:r>
          </a:p>
          <a:p>
            <a:pPr marL="342900" indent="-342900" fontAlgn="base">
              <a:lnSpc>
                <a:spcPct val="80000"/>
              </a:lnSpc>
              <a:spcBef>
                <a:spcPct val="20000"/>
              </a:spcBef>
              <a:spcAft>
                <a:spcPct val="0"/>
              </a:spcAft>
              <a:defRPr/>
            </a:pPr>
            <a:r>
              <a:rPr lang="en-US" kern="0" dirty="0">
                <a:solidFill>
                  <a:srgbClr val="002060"/>
                </a:solidFill>
              </a:rPr>
              <a:t>	respect both from your colleagues and clients.</a:t>
            </a:r>
          </a:p>
          <a:p>
            <a:pPr marL="342900" indent="-342900" fontAlgn="base">
              <a:lnSpc>
                <a:spcPct val="80000"/>
              </a:lnSpc>
              <a:spcBef>
                <a:spcPct val="20000"/>
              </a:spcBef>
              <a:spcAft>
                <a:spcPct val="0"/>
              </a:spcAft>
              <a:defRPr/>
            </a:pPr>
            <a:endParaRPr lang="en-US" sz="900" kern="0" dirty="0">
              <a:solidFill>
                <a:srgbClr val="002060"/>
              </a:solidFill>
            </a:endParaRPr>
          </a:p>
          <a:p>
            <a:pPr marL="342900" indent="-342900" fontAlgn="base">
              <a:lnSpc>
                <a:spcPct val="80000"/>
              </a:lnSpc>
              <a:spcBef>
                <a:spcPct val="20000"/>
              </a:spcBef>
              <a:spcAft>
                <a:spcPct val="0"/>
              </a:spcAft>
              <a:defRPr/>
            </a:pPr>
            <a:r>
              <a:rPr lang="en-US" kern="0" dirty="0">
                <a:solidFill>
                  <a:srgbClr val="002060"/>
                </a:solidFill>
              </a:rPr>
              <a:t>	The dress code has a strong influence in establishing </a:t>
            </a:r>
          </a:p>
          <a:p>
            <a:pPr marL="342900" indent="-342900" fontAlgn="base">
              <a:lnSpc>
                <a:spcPct val="80000"/>
              </a:lnSpc>
              <a:spcBef>
                <a:spcPct val="20000"/>
              </a:spcBef>
              <a:spcAft>
                <a:spcPct val="0"/>
              </a:spcAft>
              <a:defRPr/>
            </a:pPr>
            <a:r>
              <a:rPr lang="en-US" kern="0" dirty="0">
                <a:solidFill>
                  <a:srgbClr val="002060"/>
                </a:solidFill>
              </a:rPr>
              <a:t>	the trust that your client places in your abilities in </a:t>
            </a:r>
          </a:p>
          <a:p>
            <a:pPr marL="342900" indent="-342900" fontAlgn="base">
              <a:lnSpc>
                <a:spcPct val="80000"/>
              </a:lnSpc>
              <a:spcBef>
                <a:spcPct val="20000"/>
              </a:spcBef>
              <a:spcAft>
                <a:spcPct val="0"/>
              </a:spcAft>
              <a:defRPr/>
            </a:pPr>
            <a:r>
              <a:rPr lang="en-US" kern="0" dirty="0">
                <a:solidFill>
                  <a:srgbClr val="002060"/>
                </a:solidFill>
              </a:rPr>
              <a:t>	giving them their money’s worth.</a:t>
            </a:r>
            <a:r>
              <a:rPr lang="en-US" dirty="0">
                <a:solidFill>
                  <a:prstClr val="black"/>
                </a:solidFill>
              </a:rPr>
              <a:t> </a:t>
            </a:r>
            <a:endParaRPr lang="en-US" kern="0" dirty="0">
              <a:solidFill>
                <a:srgbClr val="002060"/>
              </a:solidFill>
            </a:endParaRPr>
          </a:p>
        </p:txBody>
      </p:sp>
      <p:sp>
        <p:nvSpPr>
          <p:cNvPr id="7" name="Oval 6"/>
          <p:cNvSpPr/>
          <p:nvPr/>
        </p:nvSpPr>
        <p:spPr bwMode="auto">
          <a:xfrm>
            <a:off x="1828800" y="1752600"/>
            <a:ext cx="762000" cy="838200"/>
          </a:xfrm>
          <a:prstGeom prst="ellipse">
            <a:avLst/>
          </a:prstGeom>
          <a:gradFill rotWithShape="1">
            <a:gsLst>
              <a:gs pos="0">
                <a:schemeClr val="accent5">
                  <a:lumMod val="75000"/>
                </a:schemeClr>
              </a:gs>
              <a:gs pos="100000">
                <a:schemeClr val="bg2">
                  <a:alpha val="14999"/>
                </a:schemeClr>
              </a:gs>
            </a:gsLst>
            <a:lin ang="5400000" scaled="1"/>
          </a:gradFill>
          <a:ln>
            <a:noFill/>
          </a:ln>
          <a:effectLst/>
          <a:extLst/>
        </p:spPr>
        <p:txBody>
          <a:bodyPr wrap="none" anchor="ctr"/>
          <a:lstStyle/>
          <a:p>
            <a:pPr algn="ctr" fontAlgn="base">
              <a:spcBef>
                <a:spcPct val="0"/>
              </a:spcBef>
              <a:spcAft>
                <a:spcPct val="0"/>
              </a:spcAft>
              <a:defRPr/>
            </a:pPr>
            <a:r>
              <a:rPr lang="en-US" i="1" dirty="0">
                <a:solidFill>
                  <a:srgbClr val="002060"/>
                </a:solidFill>
                <a:latin typeface="Arial Black" pitchFamily="34" charset="0"/>
                <a:cs typeface="Aharoni" pitchFamily="2" charset="-79"/>
              </a:rPr>
              <a:t>3</a:t>
            </a:r>
          </a:p>
        </p:txBody>
      </p:sp>
      <p:sp>
        <p:nvSpPr>
          <p:cNvPr id="8" name="Rectangle 7"/>
          <p:cNvSpPr/>
          <p:nvPr/>
        </p:nvSpPr>
        <p:spPr>
          <a:xfrm>
            <a:off x="1676400" y="990600"/>
            <a:ext cx="9144000" cy="707886"/>
          </a:xfrm>
          <a:prstGeom prst="rect">
            <a:avLst/>
          </a:prstGeom>
          <a:noFill/>
        </p:spPr>
        <p:txBody>
          <a:bodyPr>
            <a:spAutoFit/>
          </a:bodyPr>
          <a:lstStyle/>
          <a:p>
            <a:pPr algn="ctr" fontAlgn="base">
              <a:spcBef>
                <a:spcPct val="0"/>
              </a:spcBef>
              <a:spcAft>
                <a:spcPct val="0"/>
              </a:spcAft>
              <a:defRPr/>
            </a:pPr>
            <a:r>
              <a:rPr lang="en-US" sz="4000" dirty="0">
                <a:ln w="18415" cmpd="sng">
                  <a:solidFill>
                    <a:srgbClr val="4F81BD">
                      <a:lumMod val="75000"/>
                      <a:alpha val="41000"/>
                    </a:srgbClr>
                  </a:solidFill>
                  <a:prstDash val="solid"/>
                </a:ln>
                <a:solidFill>
                  <a:srgbClr val="C00000"/>
                </a:solidFill>
                <a:effectLst>
                  <a:outerShdw blurRad="165100" dist="38100" dir="20940000" sx="99000" sy="99000" algn="r" rotWithShape="0">
                    <a:prstClr val="black">
                      <a:alpha val="52000"/>
                    </a:prstClr>
                  </a:outerShdw>
                </a:effectLst>
                <a:latin typeface="Century Gothic" pitchFamily="34" charset="0"/>
                <a:cs typeface="Vijaya" pitchFamily="34" charset="0"/>
              </a:rPr>
              <a:t>Etiquette Basics</a:t>
            </a:r>
          </a:p>
        </p:txBody>
      </p:sp>
    </p:spTree>
    <p:extLst>
      <p:ext uri="{BB962C8B-B14F-4D97-AF65-F5344CB8AC3E}">
        <p14:creationId xmlns:p14="http://schemas.microsoft.com/office/powerpoint/2010/main" val="33932338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343</Words>
  <Application>Microsoft Office PowerPoint</Application>
  <PresentationFormat>Widescreen</PresentationFormat>
  <Paragraphs>143</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Aharoni</vt:lpstr>
      <vt:lpstr>Arial</vt:lpstr>
      <vt:lpstr>Arial Black</vt:lpstr>
      <vt:lpstr>Calibri</vt:lpstr>
      <vt:lpstr>Century Gothic</vt:lpstr>
      <vt:lpstr>Pristina</vt:lpstr>
      <vt:lpstr>Times New Roman</vt:lpstr>
      <vt:lpstr>Vijaya</vt:lpstr>
      <vt:lpstr>1_Office Theme</vt:lpstr>
      <vt:lpstr>2_Office Theme</vt:lpstr>
      <vt:lpstr>PowerPoint Presentation</vt:lpstr>
      <vt:lpstr>PowerPoint Presentation</vt:lpstr>
      <vt:lpstr>      MANNER &amp; ETIQUETTE- MEANS   </vt:lpstr>
      <vt:lpstr> GOOD MANNERS &amp; ETIQUETTE PERSONALITIES   </vt:lpstr>
      <vt:lpstr>Why Etiquette?</vt:lpstr>
      <vt:lpstr>What Makes a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Professional Etiquette </vt:lpstr>
      <vt:lpstr> Professional Etiquette </vt:lpstr>
      <vt:lpstr> Corporate Dressing Etiquettes </vt:lpstr>
      <vt:lpstr>PowerPoint Presentation</vt:lpstr>
      <vt:lpstr> Telephone Etiquette </vt:lpstr>
      <vt:lpstr> Telephone Etiquette (Continue..)  </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su</cp:lastModifiedBy>
  <cp:revision>24</cp:revision>
  <dcterms:created xsi:type="dcterms:W3CDTF">2015-05-27T05:19:10Z</dcterms:created>
  <dcterms:modified xsi:type="dcterms:W3CDTF">2017-01-31T08:34:30Z</dcterms:modified>
</cp:coreProperties>
</file>